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66" r:id="rId1"/>
  </p:sldMasterIdLst>
  <p:notesMasterIdLst>
    <p:notesMasterId r:id="rId10"/>
  </p:notesMasterIdLst>
  <p:handoutMasterIdLst>
    <p:handoutMasterId r:id="rId11"/>
  </p:handoutMasterIdLst>
  <p:sldIdLst>
    <p:sldId id="366" r:id="rId2"/>
    <p:sldId id="369" r:id="rId3"/>
    <p:sldId id="370" r:id="rId4"/>
    <p:sldId id="371" r:id="rId5"/>
    <p:sldId id="372" r:id="rId6"/>
    <p:sldId id="375" r:id="rId7"/>
    <p:sldId id="373" r:id="rId8"/>
    <p:sldId id="374" r:id="rId9"/>
  </p:sldIdLst>
  <p:sldSz cx="9144000" cy="6858000" type="letter"/>
  <p:notesSz cx="6858000" cy="9236075"/>
  <p:embeddedFontLst>
    <p:embeddedFont>
      <p:font typeface="Calisto MT" panose="02040603050505030304" pitchFamily="18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Meiryo" panose="020B0604030504040204" pitchFamily="34" charset="-128"/>
      <p:regular r:id="rId21"/>
      <p:bold r:id="rId22"/>
      <p:italic r:id="rId23"/>
      <p:boldItalic r:id="rId24"/>
    </p:embeddedFont>
    <p:embeddedFont>
      <p:font typeface="Handlee" panose="02000000000000000000" pitchFamily="2" charset="0"/>
      <p:regular r:id="rId25"/>
    </p:embeddedFont>
    <p:embeddedFont>
      <p:font typeface="Lato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Bradley Hand ITC" panose="03070402050302030203" pitchFamily="66" charset="0"/>
      <p:regular r:id="rId34"/>
    </p:embeddedFont>
    <p:embeddedFont>
      <p:font typeface="Wingdings 3" panose="05040102010807070707" pitchFamily="18" charset="2"/>
      <p:regular r:id="rId35"/>
    </p:embeddedFont>
  </p:embeddedFontLst>
  <p:custDataLst>
    <p:tags r:id="rId36"/>
  </p:custDataLst>
  <p:defaultTextStyle>
    <a:defPPr>
      <a:defRPr lang="en-US"/>
    </a:defPPr>
    <a:lvl1pPr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34852" indent="1516"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871218" indent="1516"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07584" indent="1516"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743951" indent="1516"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181832" algn="l" defTabSz="87273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618199" algn="l" defTabSz="87273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054566" algn="l" defTabSz="87273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490932" algn="l" defTabSz="87273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8">
          <p15:clr>
            <a:srgbClr val="A4A3A4"/>
          </p15:clr>
        </p15:guide>
        <p15:guide id="2" orient="horz" pos="4003">
          <p15:clr>
            <a:srgbClr val="A4A3A4"/>
          </p15:clr>
        </p15:guide>
        <p15:guide id="3" pos="40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E44AD"/>
    <a:srgbClr val="F6F8F8"/>
    <a:srgbClr val="ECF0F1"/>
    <a:srgbClr val="BDC3C7"/>
    <a:srgbClr val="D25400"/>
    <a:srgbClr val="27AE60"/>
    <a:srgbClr val="74B5E0"/>
    <a:srgbClr val="2980B9"/>
    <a:srgbClr val="95A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5" autoAdjust="0"/>
    <p:restoredTop sz="90844" autoAdjust="0"/>
  </p:normalViewPr>
  <p:slideViewPr>
    <p:cSldViewPr>
      <p:cViewPr varScale="1">
        <p:scale>
          <a:sx n="68" d="100"/>
          <a:sy n="68" d="100"/>
        </p:scale>
        <p:origin x="1644" y="36"/>
      </p:cViewPr>
      <p:guideLst>
        <p:guide orient="horz" pos="4208"/>
        <p:guide orient="horz" pos="4003"/>
        <p:guide pos="40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3978" y="-108"/>
      </p:cViewPr>
      <p:guideLst>
        <p:guide orient="horz" pos="2909"/>
        <p:guide pos="2161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530" cy="4612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852" y="1"/>
            <a:ext cx="2971529" cy="4612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E1D48-D79A-4138-93F9-044E1698B565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04"/>
            <a:ext cx="2971530" cy="4612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852" y="8773304"/>
            <a:ext cx="2971529" cy="4612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9DDF4-08D7-44C2-8E23-8E4DAE735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14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2972359" cy="460816"/>
          </a:xfrm>
          <a:prstGeom prst="rect">
            <a:avLst/>
          </a:prstGeom>
        </p:spPr>
        <p:txBody>
          <a:bodyPr vert="horz" lIns="85055" tIns="42527" rIns="85055" bIns="42527" rtlCol="0"/>
          <a:lstStyle>
            <a:lvl1pPr algn="l" defTabSz="842509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978" y="6"/>
            <a:ext cx="2972359" cy="460816"/>
          </a:xfrm>
          <a:prstGeom prst="rect">
            <a:avLst/>
          </a:prstGeom>
        </p:spPr>
        <p:txBody>
          <a:bodyPr vert="horz" lIns="85055" tIns="42527" rIns="85055" bIns="42527" rtlCol="0"/>
          <a:lstStyle>
            <a:lvl1pPr algn="r" defTabSz="842509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E225DC9C-04DF-40DA-90BF-77D7A4E2BBAE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04800" y="309563"/>
            <a:ext cx="7453313" cy="5591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055" tIns="42527" rIns="85055" bIns="4252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6413865"/>
            <a:ext cx="5486400" cy="2128709"/>
          </a:xfrm>
          <a:prstGeom prst="rect">
            <a:avLst/>
          </a:prstGeom>
        </p:spPr>
        <p:txBody>
          <a:bodyPr vert="horz" lIns="85055" tIns="42527" rIns="85055" bIns="4252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773743"/>
            <a:ext cx="2972359" cy="460815"/>
          </a:xfrm>
          <a:prstGeom prst="rect">
            <a:avLst/>
          </a:prstGeom>
        </p:spPr>
        <p:txBody>
          <a:bodyPr vert="horz" lIns="85055" tIns="42527" rIns="85055" bIns="42527" rtlCol="0" anchor="b"/>
          <a:lstStyle>
            <a:lvl1pPr algn="l" defTabSz="842509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978" y="8773743"/>
            <a:ext cx="2972359" cy="460815"/>
          </a:xfrm>
          <a:prstGeom prst="rect">
            <a:avLst/>
          </a:prstGeom>
        </p:spPr>
        <p:txBody>
          <a:bodyPr vert="horz" lIns="85055" tIns="42527" rIns="85055" bIns="42527" rtlCol="0" anchor="b"/>
          <a:lstStyle>
            <a:lvl1pPr algn="r" defTabSz="842509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C6D8996C-5A99-46E7-945A-E5D903E56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37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4852"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1218"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7584"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3951"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745" algn="l" defTabSz="87269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094" algn="l" defTabSz="87269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443" algn="l" defTabSz="87269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0793" algn="l" defTabSz="87269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4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6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62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90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e function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6704135"/>
            <a:ext cx="3930613" cy="19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3637" tIns="43637" rIns="87273" bIns="43637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 smtClean="0">
                <a:solidFill>
                  <a:srgbClr val="B5B5B5">
                    <a:lumMod val="75000"/>
                  </a:srgbClr>
                </a:solidFill>
                <a:latin typeface="Century Gothic" panose="020B0502020202020204" pitchFamily="34" charset="0"/>
                <a:cs typeface="Lato" panose="020B0604020202020204" charset="0"/>
              </a:rPr>
              <a:t>Evaluate functions.</a:t>
            </a:r>
          </a:p>
        </p:txBody>
      </p:sp>
    </p:spTree>
    <p:extLst>
      <p:ext uri="{BB962C8B-B14F-4D97-AF65-F5344CB8AC3E}">
        <p14:creationId xmlns:p14="http://schemas.microsoft.com/office/powerpoint/2010/main" val="2225789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d the input value of a function given the outpu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6704135"/>
            <a:ext cx="3930613" cy="19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3637" tIns="43637" rIns="87273" bIns="43637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 smtClean="0">
                <a:solidFill>
                  <a:srgbClr val="B5B5B5">
                    <a:lumMod val="75000"/>
                  </a:srgbClr>
                </a:solidFill>
                <a:latin typeface="Century Gothic" panose="020B0502020202020204" pitchFamily="34" charset="0"/>
                <a:cs typeface="Lato" panose="020B0604020202020204" charset="0"/>
              </a:rPr>
              <a:t>Find the input value of a function given the output.</a:t>
            </a:r>
          </a:p>
        </p:txBody>
      </p:sp>
    </p:spTree>
    <p:extLst>
      <p:ext uri="{BB962C8B-B14F-4D97-AF65-F5344CB8AC3E}">
        <p14:creationId xmlns:p14="http://schemas.microsoft.com/office/powerpoint/2010/main" val="326452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7685689" y="6716749"/>
            <a:ext cx="1280196" cy="19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2108" rIns="0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en-US" altLang="en-US" sz="700" dirty="0" smtClean="0">
                <a:solidFill>
                  <a:srgbClr val="B5B5B5">
                    <a:lumMod val="75000"/>
                  </a:srgbClr>
                </a:solidFill>
                <a:latin typeface="Century Gothic" pitchFamily="34" charset="0"/>
              </a:rPr>
              <a:t>©2015 All rights reserved.</a:t>
            </a:r>
            <a:endParaRPr lang="en-US" altLang="en-US" dirty="0" smtClean="0">
              <a:solidFill>
                <a:srgbClr val="B5B5B5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3" name="Picture 2" descr="C:\Users\Stephen\Desktop\DataWorksWithGGSA_Dark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15"/>
          <a:stretch/>
        </p:blipFill>
        <p:spPr bwMode="auto">
          <a:xfrm>
            <a:off x="7045616" y="6667433"/>
            <a:ext cx="822951" cy="1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5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78" r:id="rId2"/>
    <p:sldLayoutId id="2147484680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5pPr>
      <a:lvl6pPr marL="436366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872733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309099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745465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27275" indent="-327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9095" indent="-2727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916" indent="-2181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282" indent="-2181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649" indent="-2181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15" indent="-218183" algn="l" defTabSz="87273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382" indent="-218183" algn="l" defTabSz="87273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749" indent="-218183" algn="l" defTabSz="87273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115" indent="-218183" algn="l" defTabSz="87273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66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33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99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465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32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199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566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932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5.png"/><Relationship Id="rId5" Type="http://schemas.openxmlformats.org/officeDocument/2006/relationships/image" Target="../media/image412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.png"/><Relationship Id="rId5" Type="http://schemas.openxmlformats.org/officeDocument/2006/relationships/image" Target="../media/image110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0.png"/><Relationship Id="rId5" Type="http://schemas.openxmlformats.org/officeDocument/2006/relationships/image" Target="../media/image37.png"/><Relationship Id="rId15" Type="http://schemas.openxmlformats.org/officeDocument/2006/relationships/image" Target="../media/image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8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4.png"/><Relationship Id="rId5" Type="http://schemas.openxmlformats.org/officeDocument/2006/relationships/image" Target="../media/image10.png"/><Relationship Id="rId10" Type="http://schemas.openxmlformats.org/officeDocument/2006/relationships/image" Target="../media/image43.pn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tmp"/><Relationship Id="rId3" Type="http://schemas.openxmlformats.org/officeDocument/2006/relationships/image" Target="../media/image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5.png"/><Relationship Id="rId3" Type="http://schemas.openxmlformats.org/officeDocument/2006/relationships/image" Target="../media/image51.png"/><Relationship Id="rId21" Type="http://schemas.openxmlformats.org/officeDocument/2006/relationships/image" Target="../media/image5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39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4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6.png"/><Relationship Id="rId4" Type="http://schemas.openxmlformats.org/officeDocument/2006/relationships/image" Target="../media/image520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593236" y="5240568"/>
            <a:ext cx="2194560" cy="1112211"/>
            <a:chOff x="6903720" y="1638771"/>
            <a:chExt cx="2194560" cy="1112211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38" name="Round Same Side Corner Rectangle 37"/>
            <p:cNvSpPr/>
            <p:nvPr/>
          </p:nvSpPr>
          <p:spPr bwMode="auto">
            <a:xfrm>
              <a:off x="6903720" y="1889208"/>
              <a:ext cx="2194560" cy="861774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1000" dirty="0">
                  <a:solidFill>
                    <a:srgbClr val="202020">
                      <a:lumMod val="75000"/>
                      <a:lumOff val="25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Students, you already know how to substitute numbers for variables. This is called evaluating an expression. Now, we will evaluate functions.</a:t>
              </a:r>
            </a:p>
          </p:txBody>
        </p:sp>
        <p:sp>
          <p:nvSpPr>
            <p:cNvPr id="39" name="Round Same Side Corner Rectangle 38"/>
            <p:cNvSpPr/>
            <p:nvPr/>
          </p:nvSpPr>
          <p:spPr bwMode="auto">
            <a:xfrm>
              <a:off x="6903720" y="1638771"/>
              <a:ext cx="2194560" cy="250984"/>
            </a:xfrm>
            <a:prstGeom prst="round2SameRect">
              <a:avLst>
                <a:gd name="adj1" fmla="val 7281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 w="952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defRPr/>
              </a:pPr>
              <a:r>
                <a:rPr lang="en-US" sz="1000" b="1" dirty="0" smtClean="0">
                  <a:solidFill>
                    <a:srgbClr val="F9F9F9"/>
                  </a:solidFill>
                  <a:latin typeface="Century Gothic" panose="020B0502020202020204" pitchFamily="34" charset="0"/>
                </a:rPr>
                <a:t>Make </a:t>
              </a:r>
              <a:r>
                <a:rPr lang="en-US" sz="1000" b="1" dirty="0">
                  <a:solidFill>
                    <a:srgbClr val="F9F9F9"/>
                  </a:solidFill>
                  <a:latin typeface="Century Gothic" panose="020B0502020202020204" pitchFamily="34" charset="0"/>
                </a:rPr>
                <a:t>the </a:t>
              </a:r>
              <a:r>
                <a:rPr lang="en-US" sz="1000" b="1" dirty="0" smtClean="0">
                  <a:solidFill>
                    <a:srgbClr val="F9F9F9"/>
                  </a:solidFill>
                  <a:latin typeface="Century Gothic" panose="020B0502020202020204" pitchFamily="34" charset="0"/>
                </a:rPr>
                <a:t>Connection</a:t>
              </a:r>
              <a:endParaRPr lang="en-US" sz="1000" b="1" dirty="0">
                <a:solidFill>
                  <a:srgbClr val="F9F9F9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0" name="Picture 5" descr="C:\Users\Stephen\Downloads\Make Connec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17" y="1618802"/>
            <a:ext cx="182880" cy="1828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903720" y="285318"/>
            <a:ext cx="2194560" cy="712649"/>
            <a:chOff x="6903720" y="309053"/>
            <a:chExt cx="2194560" cy="712649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42" name="Round Same Side Corner Rectangle 41"/>
            <p:cNvSpPr/>
            <p:nvPr/>
          </p:nvSpPr>
          <p:spPr bwMode="auto">
            <a:xfrm>
              <a:off x="6903720" y="560037"/>
              <a:ext cx="2194560" cy="461665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1200" b="1" dirty="0">
                  <a:solidFill>
                    <a:srgbClr val="202020">
                      <a:lumMod val="75000"/>
                      <a:lumOff val="25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Read the learning objective to your partner</a:t>
              </a:r>
              <a:r>
                <a:rPr lang="en-US" sz="1200" b="1" dirty="0" smtClean="0">
                  <a:solidFill>
                    <a:srgbClr val="202020">
                      <a:lumMod val="75000"/>
                      <a:lumOff val="25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.</a:t>
              </a:r>
              <a:endParaRPr lang="en-US" sz="1200" b="1" dirty="0">
                <a:solidFill>
                  <a:srgbClr val="20202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cs typeface="Times New Roman" pitchFamily="18" charset="0"/>
              </a:endParaRPr>
            </a:p>
          </p:txBody>
        </p:sp>
        <p:sp>
          <p:nvSpPr>
            <p:cNvPr id="44" name="Round Same Side Corner Rectangle 43"/>
            <p:cNvSpPr/>
            <p:nvPr/>
          </p:nvSpPr>
          <p:spPr bwMode="auto">
            <a:xfrm>
              <a:off x="6903720" y="309053"/>
              <a:ext cx="2194560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defRPr/>
              </a:pPr>
              <a:r>
                <a:rPr lang="en-US" sz="1000" b="1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Declare </a:t>
              </a:r>
              <a:r>
                <a:rPr lang="en-US" sz="10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the Objective</a:t>
              </a:r>
            </a:p>
          </p:txBody>
        </p:sp>
      </p:grpSp>
      <p:pic>
        <p:nvPicPr>
          <p:cNvPr id="45" name="Picture 4" descr="C:\Users\Stephen\Downloads\CFU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077" y="343105"/>
            <a:ext cx="183800" cy="1828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21"/>
          <p:cNvSpPr>
            <a:spLocks noChangeArrowheads="1"/>
          </p:cNvSpPr>
          <p:nvPr/>
        </p:nvSpPr>
        <p:spPr bwMode="auto">
          <a:xfrm>
            <a:off x="-1" y="258097"/>
            <a:ext cx="6260338" cy="4034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202020">
                    <a:lumMod val="90000"/>
                    <a:lumOff val="1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 will evaluate</a:t>
            </a:r>
            <a:r>
              <a:rPr lang="en-US" altLang="en-US" sz="2000" b="1" baseline="-25000" dirty="0">
                <a:solidFill>
                  <a:srgbClr val="B5B5B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000" b="1" dirty="0">
                <a:solidFill>
                  <a:srgbClr val="202020">
                    <a:lumMod val="90000"/>
                    <a:lumOff val="1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smtClean="0">
                <a:solidFill>
                  <a:srgbClr val="202020">
                    <a:lumMod val="90000"/>
                    <a:lumOff val="1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functions and graph functions. </a:t>
            </a:r>
            <a:endParaRPr lang="en-US" altLang="en-US" sz="2000" b="1" dirty="0">
              <a:solidFill>
                <a:srgbClr val="202020">
                  <a:lumMod val="90000"/>
                  <a:lumOff val="10000"/>
                </a:srgb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0" y="1535983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 Same Side Corner Rectangle 47"/>
          <p:cNvSpPr/>
          <p:nvPr/>
        </p:nvSpPr>
        <p:spPr bwMode="auto">
          <a:xfrm>
            <a:off x="35995" y="1312955"/>
            <a:ext cx="1344425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Activate Prior Knowledge</a:t>
            </a:r>
          </a:p>
        </p:txBody>
      </p: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1038251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07978" y="2423171"/>
            <a:ext cx="3077956" cy="341907"/>
          </a:xfrm>
          <a:prstGeom prst="rect">
            <a:avLst/>
          </a:prstGeom>
          <a:noFill/>
        </p:spPr>
        <p:txBody>
          <a:bodyPr wrap="square" lIns="94759" tIns="47380" rIns="94759" bIns="47380" rtlCol="0">
            <a:spAutoFit/>
          </a:bodyPr>
          <a:lstStyle/>
          <a:p>
            <a:pPr defTabSz="945948"/>
            <a:r>
              <a:rPr lang="en-US" sz="1600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2(</a:t>
            </a:r>
            <a:r>
              <a:rPr lang="en-US" sz="16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US" sz="1600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)+5</a:t>
            </a:r>
            <a:endParaRPr lang="en-US" sz="1600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3459" y="1965976"/>
                <a:ext cx="3715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45948"/>
                <a:r>
                  <a:rPr lang="en-US" dirty="0" smtClean="0">
                    <a:solidFill>
                      <a:srgbClr val="2C3E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C3E5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C3E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+5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C3E5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C3E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=4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59" y="1965976"/>
                <a:ext cx="3715796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478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-129" y="197342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45948"/>
            <a:r>
              <a:rPr lang="en-US" dirty="0" smtClean="0">
                <a:solidFill>
                  <a:srgbClr val="2C3E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270" y="4251951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45948"/>
            <a:r>
              <a:rPr lang="en-US" dirty="0" smtClean="0">
                <a:solidFill>
                  <a:srgbClr val="2C3E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07978" y="2821439"/>
            <a:ext cx="3077956" cy="341907"/>
          </a:xfrm>
          <a:prstGeom prst="rect">
            <a:avLst/>
          </a:prstGeom>
          <a:noFill/>
        </p:spPr>
        <p:txBody>
          <a:bodyPr wrap="square" lIns="94759" tIns="47380" rIns="94759" bIns="47380" rtlCol="0">
            <a:spAutoFit/>
          </a:bodyPr>
          <a:lstStyle/>
          <a:p>
            <a:pPr defTabSz="945948"/>
            <a:r>
              <a:rPr lang="en-US" sz="1600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8+5</a:t>
            </a:r>
            <a:endParaRPr lang="en-US" sz="1600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7978" y="3194282"/>
            <a:ext cx="3077956" cy="341907"/>
          </a:xfrm>
          <a:prstGeom prst="rect">
            <a:avLst/>
          </a:prstGeom>
          <a:noFill/>
        </p:spPr>
        <p:txBody>
          <a:bodyPr wrap="square" lIns="94759" tIns="47380" rIns="94759" bIns="47380" rtlCol="0">
            <a:spAutoFit/>
          </a:bodyPr>
          <a:lstStyle/>
          <a:p>
            <a:pPr defTabSz="945948"/>
            <a:r>
              <a:rPr lang="en-US" sz="1600" b="1" dirty="0" smtClean="0">
                <a:solidFill>
                  <a:srgbClr val="4AAE52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13</a:t>
            </a:r>
            <a:endParaRPr lang="en-US" sz="1600" b="1" dirty="0">
              <a:solidFill>
                <a:srgbClr val="4AAE52">
                  <a:lumMod val="75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20277" y="2614800"/>
            <a:ext cx="3077956" cy="588128"/>
          </a:xfrm>
          <a:prstGeom prst="rect">
            <a:avLst/>
          </a:prstGeom>
          <a:noFill/>
        </p:spPr>
        <p:txBody>
          <a:bodyPr wrap="square" lIns="94759" tIns="47380" rIns="94759" bIns="47380" rtlCol="0">
            <a:spAutoFit/>
          </a:bodyPr>
          <a:lstStyle/>
          <a:p>
            <a:pPr defTabSz="945948"/>
            <a:r>
              <a:rPr lang="en-US" sz="1600" b="1" dirty="0">
                <a:solidFill>
                  <a:srgbClr val="4051B3"/>
                </a:solidFill>
                <a:latin typeface="Century Gothic"/>
              </a:rPr>
              <a:t>F</a:t>
            </a:r>
            <a:r>
              <a:rPr lang="en-US" sz="1600" b="1" dirty="0" smtClean="0">
                <a:solidFill>
                  <a:srgbClr val="4051B3"/>
                </a:solidFill>
                <a:latin typeface="Century Gothic"/>
              </a:rPr>
              <a:t>or the input </a:t>
            </a:r>
            <a:r>
              <a:rPr lang="en-US" sz="1600" b="1" dirty="0" smtClean="0">
                <a:solidFill>
                  <a:srgbClr val="C00000"/>
                </a:solidFill>
                <a:latin typeface="Century Gothic"/>
              </a:rPr>
              <a:t>4</a:t>
            </a:r>
            <a:r>
              <a:rPr lang="en-US" sz="1600" b="1" dirty="0" smtClean="0">
                <a:solidFill>
                  <a:srgbClr val="4051B3"/>
                </a:solidFill>
                <a:latin typeface="Century Gothic"/>
              </a:rPr>
              <a:t>, we obtained the output </a:t>
            </a:r>
            <a:r>
              <a:rPr lang="en-US" sz="1600" b="1" dirty="0" smtClean="0">
                <a:solidFill>
                  <a:srgbClr val="4AAE52">
                    <a:lumMod val="75000"/>
                  </a:srgbClr>
                </a:solidFill>
                <a:latin typeface="Century Gothic"/>
              </a:rPr>
              <a:t>13</a:t>
            </a:r>
            <a:r>
              <a:rPr lang="en-US" sz="1600" b="1" dirty="0" smtClean="0">
                <a:solidFill>
                  <a:srgbClr val="4051B3"/>
                </a:solidFill>
                <a:latin typeface="Century Gothic"/>
              </a:rPr>
              <a:t>.</a:t>
            </a:r>
            <a:endParaRPr lang="en-US" sz="1600" b="1" dirty="0">
              <a:solidFill>
                <a:srgbClr val="4051B3"/>
              </a:solidFill>
              <a:latin typeface="Century Gothic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7978" y="4767646"/>
            <a:ext cx="3077956" cy="341907"/>
          </a:xfrm>
          <a:prstGeom prst="rect">
            <a:avLst/>
          </a:prstGeom>
          <a:noFill/>
        </p:spPr>
        <p:txBody>
          <a:bodyPr wrap="square" lIns="94759" tIns="47380" rIns="94759" bIns="47380" rtlCol="0">
            <a:spAutoFit/>
          </a:bodyPr>
          <a:lstStyle/>
          <a:p>
            <a:pPr defTabSz="945948"/>
            <a:r>
              <a:rPr lang="en-US" sz="1600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2(</a:t>
            </a:r>
            <a:r>
              <a:rPr lang="en-US" sz="16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en-US" sz="1600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)+5</a:t>
            </a:r>
            <a:endParaRPr lang="en-US" sz="1600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43459" y="4251951"/>
                <a:ext cx="3715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45948"/>
                <a:r>
                  <a:rPr lang="en-US" dirty="0" smtClean="0">
                    <a:solidFill>
                      <a:srgbClr val="2C3E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C3E5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C3E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+5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C3E5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C3E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=6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59" y="4251951"/>
                <a:ext cx="3715796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478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807978" y="5165914"/>
            <a:ext cx="3077956" cy="341907"/>
          </a:xfrm>
          <a:prstGeom prst="rect">
            <a:avLst/>
          </a:prstGeom>
          <a:noFill/>
        </p:spPr>
        <p:txBody>
          <a:bodyPr wrap="square" lIns="94759" tIns="47380" rIns="94759" bIns="47380" rtlCol="0">
            <a:spAutoFit/>
          </a:bodyPr>
          <a:lstStyle/>
          <a:p>
            <a:pPr defTabSz="945948"/>
            <a:r>
              <a:rPr lang="en-US" sz="1600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12+5</a:t>
            </a:r>
            <a:endParaRPr lang="en-US" sz="1600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7978" y="5538757"/>
            <a:ext cx="3077956" cy="341907"/>
          </a:xfrm>
          <a:prstGeom prst="rect">
            <a:avLst/>
          </a:prstGeom>
          <a:noFill/>
        </p:spPr>
        <p:txBody>
          <a:bodyPr wrap="square" lIns="94759" tIns="47380" rIns="94759" bIns="47380" rtlCol="0">
            <a:spAutoFit/>
          </a:bodyPr>
          <a:lstStyle/>
          <a:p>
            <a:pPr defTabSz="945948"/>
            <a:r>
              <a:rPr lang="en-US" sz="1600" b="1" dirty="0" smtClean="0">
                <a:solidFill>
                  <a:srgbClr val="4AAE52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17</a:t>
            </a:r>
            <a:endParaRPr lang="en-US" sz="1600" b="1" dirty="0">
              <a:solidFill>
                <a:srgbClr val="4AAE52">
                  <a:lumMod val="75000"/>
                </a:srgb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29804" y="4950629"/>
            <a:ext cx="3077956" cy="588128"/>
          </a:xfrm>
          <a:prstGeom prst="rect">
            <a:avLst/>
          </a:prstGeom>
          <a:noFill/>
        </p:spPr>
        <p:txBody>
          <a:bodyPr wrap="square" lIns="94759" tIns="47380" rIns="94759" bIns="47380" rtlCol="0">
            <a:spAutoFit/>
          </a:bodyPr>
          <a:lstStyle/>
          <a:p>
            <a:pPr defTabSz="945948"/>
            <a:r>
              <a:rPr lang="en-US" sz="1600" b="1" dirty="0">
                <a:solidFill>
                  <a:srgbClr val="4051B3"/>
                </a:solidFill>
                <a:latin typeface="Century Gothic"/>
              </a:rPr>
              <a:t>F</a:t>
            </a:r>
            <a:r>
              <a:rPr lang="en-US" sz="1600" b="1" dirty="0" smtClean="0">
                <a:solidFill>
                  <a:srgbClr val="4051B3"/>
                </a:solidFill>
                <a:latin typeface="Century Gothic"/>
              </a:rPr>
              <a:t>or the input </a:t>
            </a:r>
            <a:r>
              <a:rPr lang="en-US" sz="1600" b="1" dirty="0" smtClean="0">
                <a:solidFill>
                  <a:srgbClr val="C00000"/>
                </a:solidFill>
                <a:latin typeface="Century Gothic"/>
              </a:rPr>
              <a:t>6</a:t>
            </a:r>
            <a:r>
              <a:rPr lang="en-US" sz="1600" b="1" dirty="0" smtClean="0">
                <a:solidFill>
                  <a:srgbClr val="4051B3"/>
                </a:solidFill>
                <a:latin typeface="Century Gothic"/>
              </a:rPr>
              <a:t>, we obtained the output </a:t>
            </a:r>
            <a:r>
              <a:rPr lang="en-US" sz="1600" b="1" dirty="0" smtClean="0">
                <a:solidFill>
                  <a:srgbClr val="4AAE52">
                    <a:lumMod val="75000"/>
                  </a:srgbClr>
                </a:solidFill>
                <a:latin typeface="Century Gothic"/>
              </a:rPr>
              <a:t>17</a:t>
            </a:r>
            <a:r>
              <a:rPr lang="en-US" sz="1600" b="1" dirty="0" smtClean="0">
                <a:solidFill>
                  <a:srgbClr val="27AE60">
                    <a:lumMod val="75000"/>
                  </a:srgbClr>
                </a:solidFill>
                <a:latin typeface="Century Gothic"/>
              </a:rPr>
              <a:t>.</a:t>
            </a:r>
            <a:endParaRPr lang="en-US" sz="1600" b="1" dirty="0">
              <a:solidFill>
                <a:srgbClr val="27AE60">
                  <a:lumMod val="75000"/>
                </a:srgbClr>
              </a:solidFill>
              <a:latin typeface="Century Gothic"/>
            </a:endParaRPr>
          </a:p>
        </p:txBody>
      </p:sp>
      <p:sp>
        <p:nvSpPr>
          <p:cNvPr id="60" name="Rectangle 21"/>
          <p:cNvSpPr>
            <a:spLocks noChangeArrowheads="1"/>
          </p:cNvSpPr>
          <p:nvPr/>
        </p:nvSpPr>
        <p:spPr bwMode="auto">
          <a:xfrm>
            <a:off x="0" y="1545432"/>
            <a:ext cx="7132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02020">
                    <a:lumMod val="90000"/>
                    <a:lumOff val="10000"/>
                  </a:srgbClr>
                </a:solidFill>
                <a:latin typeface="Century Gothic"/>
              </a:rPr>
              <a:t>Evaluate the expressions using substitution.</a:t>
            </a:r>
            <a:endParaRPr lang="en-US" altLang="en-US" dirty="0">
              <a:solidFill>
                <a:srgbClr val="202020">
                  <a:lumMod val="90000"/>
                  <a:lumOff val="10000"/>
                </a:srgbClr>
              </a:solidFill>
              <a:latin typeface="Century Gothic"/>
            </a:endParaRPr>
          </a:p>
        </p:txBody>
      </p:sp>
      <p:pic>
        <p:nvPicPr>
          <p:cNvPr id="63" name="Picture 6" descr="C:\Users\Stephen\Downloads\Voca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043" y="6071900"/>
            <a:ext cx="219456" cy="14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" descr="C:\Users\Stephen\Downloads\Make Connec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0527" y="5300184"/>
            <a:ext cx="182880" cy="182880"/>
          </a:xfrm>
          <a:prstGeom prst="rect">
            <a:avLst/>
          </a:prstGeom>
          <a:solidFill>
            <a:srgbClr val="FF6600"/>
          </a:solidFill>
          <a:extLst/>
        </p:spPr>
      </p:pic>
      <p:grpSp>
        <p:nvGrpSpPr>
          <p:cNvPr id="52" name="Group 51"/>
          <p:cNvGrpSpPr/>
          <p:nvPr/>
        </p:nvGrpSpPr>
        <p:grpSpPr>
          <a:xfrm>
            <a:off x="5707760" y="1550619"/>
            <a:ext cx="3436240" cy="1313103"/>
            <a:chOff x="6903720" y="1638771"/>
            <a:chExt cx="2194560" cy="1105602"/>
          </a:xfrm>
          <a:effectLst>
            <a:outerShdw blurRad="38100" sx="101000" sy="101000" algn="ctr" rotWithShape="0">
              <a:srgbClr val="B5B5B5">
                <a:lumMod val="50000"/>
                <a:alpha val="40000"/>
              </a:srgbClr>
            </a:outerShdw>
          </a:effectLst>
        </p:grpSpPr>
        <p:sp>
          <p:nvSpPr>
            <p:cNvPr id="61" name="Round Same Side Corner Rectangle 60"/>
            <p:cNvSpPr/>
            <p:nvPr/>
          </p:nvSpPr>
          <p:spPr bwMode="auto">
            <a:xfrm>
              <a:off x="6903720" y="1889208"/>
              <a:ext cx="2194560" cy="855165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952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Students, you already know how to substitute numbers for variables. This is called evaluating an expression. Now, we will use evaluation in function notation.</a:t>
              </a:r>
            </a:p>
          </p:txBody>
        </p:sp>
        <p:sp>
          <p:nvSpPr>
            <p:cNvPr id="62" name="Round Same Side Corner Rectangle 61"/>
            <p:cNvSpPr/>
            <p:nvPr/>
          </p:nvSpPr>
          <p:spPr bwMode="auto">
            <a:xfrm>
              <a:off x="6903720" y="1638771"/>
              <a:ext cx="2194560" cy="250984"/>
            </a:xfrm>
            <a:prstGeom prst="round2SameRect">
              <a:avLst>
                <a:gd name="adj1" fmla="val 7281"/>
                <a:gd name="adj2" fmla="val 0"/>
              </a:avLst>
            </a:prstGeom>
            <a:solidFill>
              <a:srgbClr val="B5B5B5">
                <a:lumMod val="75000"/>
              </a:srgbClr>
            </a:solidFill>
            <a:ln w="952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 dirty="0" smtClean="0">
                  <a:solidFill>
                    <a:srgbClr val="F9F9F9"/>
                  </a:solidFill>
                  <a:latin typeface="Century Gothic" panose="020B0502020202020204" pitchFamily="34" charset="0"/>
                </a:rPr>
                <a:t>Make </a:t>
              </a:r>
              <a:r>
                <a:rPr lang="en-US" sz="1000" b="1" kern="0" dirty="0">
                  <a:solidFill>
                    <a:srgbClr val="F9F9F9"/>
                  </a:solidFill>
                  <a:latin typeface="Century Gothic" panose="020B0502020202020204" pitchFamily="34" charset="0"/>
                </a:rPr>
                <a:t>the </a:t>
              </a:r>
              <a:r>
                <a:rPr lang="en-US" sz="1000" b="1" kern="0" dirty="0" smtClean="0">
                  <a:solidFill>
                    <a:srgbClr val="F9F9F9"/>
                  </a:solidFill>
                  <a:latin typeface="Century Gothic" panose="020B0502020202020204" pitchFamily="34" charset="0"/>
                </a:rPr>
                <a:t>Connection</a:t>
              </a:r>
              <a:endParaRPr lang="en-US" sz="1000" b="1" kern="0" dirty="0">
                <a:solidFill>
                  <a:srgbClr val="F9F9F9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64" name="Picture 5" descr="C:\Users\Stephen\Downloads\Make Connec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17" y="1650332"/>
            <a:ext cx="182880" cy="1828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6446499" y="5921892"/>
            <a:ext cx="2194560" cy="551551"/>
            <a:chOff x="6903720" y="5970902"/>
            <a:chExt cx="2194560" cy="551551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66" name="Round Same Side Corner Rectangle 65"/>
            <p:cNvSpPr/>
            <p:nvPr/>
          </p:nvSpPr>
          <p:spPr bwMode="auto">
            <a:xfrm>
              <a:off x="6903720" y="6214676"/>
              <a:ext cx="2194560" cy="307777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952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1400" b="1" baseline="30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1</a:t>
              </a:r>
              <a:r>
                <a:rPr lang="en-US" sz="1400" b="1" dirty="0" smtClean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 find the value of</a:t>
              </a:r>
              <a:endParaRPr lang="en-US" sz="1400" b="1" dirty="0">
                <a:solidFill>
                  <a:srgbClr val="B5B5B5">
                    <a:lumMod val="50000"/>
                  </a:srgbClr>
                </a:solidFill>
                <a:latin typeface="Century Gothic" panose="020B0502020202020204" pitchFamily="34" charset="0"/>
                <a:cs typeface="Times New Roman" pitchFamily="18" charset="0"/>
              </a:endParaRPr>
            </a:p>
          </p:txBody>
        </p:sp>
        <p:sp>
          <p:nvSpPr>
            <p:cNvPr id="69" name="Round Same Side Corner Rectangle 68"/>
            <p:cNvSpPr/>
            <p:nvPr/>
          </p:nvSpPr>
          <p:spPr bwMode="auto">
            <a:xfrm>
              <a:off x="6903720" y="5970902"/>
              <a:ext cx="2194560" cy="250984"/>
            </a:xfrm>
            <a:prstGeom prst="round2SameRect">
              <a:avLst>
                <a:gd name="adj1" fmla="val 7281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 w="952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defRPr/>
              </a:pPr>
              <a:r>
                <a:rPr lang="en-US" sz="1000" b="1" dirty="0" smtClean="0">
                  <a:solidFill>
                    <a:srgbClr val="F9F9F9"/>
                  </a:solidFill>
                  <a:latin typeface="Century Gothic" panose="020B0502020202020204" pitchFamily="34" charset="0"/>
                </a:rPr>
                <a:t>Definitions</a:t>
              </a:r>
              <a:endParaRPr lang="en-US" sz="1000" b="1" dirty="0">
                <a:solidFill>
                  <a:srgbClr val="F9F9F9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0" name="Picture 6" descr="C:\Users\Stephen\Downloads\Voca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79" y="5941667"/>
            <a:ext cx="219456" cy="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 smtClean="0"/>
              <a:t>95</a:t>
            </a:r>
            <a:endParaRPr lang="en-US" sz="1000" b="1" dirty="0"/>
          </a:p>
        </p:txBody>
      </p:sp>
      <p:grpSp>
        <p:nvGrpSpPr>
          <p:cNvPr id="83" name="Group 82"/>
          <p:cNvGrpSpPr/>
          <p:nvPr/>
        </p:nvGrpSpPr>
        <p:grpSpPr>
          <a:xfrm>
            <a:off x="6675097" y="4703881"/>
            <a:ext cx="2240230" cy="1005829"/>
            <a:chOff x="6903720" y="1450806"/>
            <a:chExt cx="2240230" cy="1005829"/>
          </a:xfrm>
        </p:grpSpPr>
        <p:sp>
          <p:nvSpPr>
            <p:cNvPr id="84" name="TextBox 83"/>
            <p:cNvSpPr txBox="1"/>
            <p:nvPr/>
          </p:nvSpPr>
          <p:spPr>
            <a:xfrm>
              <a:off x="6903720" y="1463321"/>
              <a:ext cx="2179993" cy="9933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 smtClean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588"/>
                <p:cNvSpPr txBox="1">
                  <a:spLocks noChangeArrowheads="1"/>
                </p:cNvSpPr>
                <p:nvPr/>
              </p:nvSpPr>
              <p:spPr bwMode="auto">
                <a:xfrm>
                  <a:off x="6946946" y="1450806"/>
                  <a:ext cx="2197004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14:m>
                    <m:oMath xmlns:m="http://schemas.openxmlformats.org/officeDocument/2006/math">
                      <m:r>
                        <a:rPr lang="en-US" altLang="en-US" sz="1600" b="1" i="1" dirty="0" smtClean="0">
                          <a:solidFill>
                            <a:srgbClr val="20202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𝒇</m:t>
                      </m:r>
                    </m:oMath>
                  </a14:m>
                  <a:r>
                    <a:rPr lang="en-US" altLang="en-US" sz="1600" b="1" dirty="0" smtClean="0">
                      <a:solidFill>
                        <a:srgbClr val="20202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</a:t>
                  </a:r>
                  <a:r>
                    <a:rPr lang="en-US" altLang="en-US" sz="1600" b="1" dirty="0" smtClean="0">
                      <a:solidFill>
                        <a:srgbClr val="21A8B3">
                          <a:lumMod val="75000"/>
                        </a:srgb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input</a:t>
                  </a:r>
                  <a:r>
                    <a:rPr lang="en-US" altLang="en-US" sz="1600" b="1" dirty="0" smtClean="0">
                      <a:solidFill>
                        <a:srgbClr val="20202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)=</a:t>
                  </a:r>
                  <a:r>
                    <a:rPr lang="en-US" altLang="en-US" sz="1600" b="1" dirty="0" smtClean="0">
                      <a:solidFill>
                        <a:srgbClr val="21A8B3">
                          <a:lumMod val="75000"/>
                        </a:srgb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output</a:t>
                  </a:r>
                  <a:endParaRPr lang="en-US" altLang="en-US" sz="1600" dirty="0">
                    <a:solidFill>
                      <a:srgbClr val="21A8B3">
                        <a:lumMod val="75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7" name="TextBox 5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46946" y="1450806"/>
                  <a:ext cx="2197004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7273" b="-2181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588"/>
                <p:cNvSpPr txBox="1">
                  <a:spLocks noChangeArrowheads="1"/>
                </p:cNvSpPr>
                <p:nvPr/>
              </p:nvSpPr>
              <p:spPr bwMode="auto">
                <a:xfrm>
                  <a:off x="7264417" y="1870397"/>
                  <a:ext cx="711701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rgbClr val="21A8B3">
                                <a:lumMod val="75000"/>
                              </a:srgb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altLang="en-US" sz="2000" dirty="0">
                    <a:solidFill>
                      <a:srgbClr val="21A8B3">
                        <a:lumMod val="75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8" name="TextBox 5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64417" y="1870397"/>
                  <a:ext cx="711701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591"/>
                <p:cNvSpPr txBox="1">
                  <a:spLocks noChangeArrowheads="1"/>
                </p:cNvSpPr>
                <p:nvPr/>
              </p:nvSpPr>
              <p:spPr bwMode="auto">
                <a:xfrm>
                  <a:off x="7996506" y="1897186"/>
                  <a:ext cx="825061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14:m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rgbClr val="21A8B3">
                              <a:lumMod val="75000"/>
                            </a:srgb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𝒇</m:t>
                      </m:r>
                    </m:oMath>
                  </a14:m>
                  <a:r>
                    <a:rPr lang="en-US" altLang="en-US" sz="2400" b="1" dirty="0" smtClean="0">
                      <a:solidFill>
                        <a:srgbClr val="21A8B3">
                          <a:lumMod val="75000"/>
                        </a:srgb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rgbClr val="21A8B3">
                              <a:lumMod val="75000"/>
                            </a:srgbClr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altLang="en-US" sz="2400" b="1" dirty="0" smtClean="0">
                      <a:solidFill>
                        <a:srgbClr val="21A8B3">
                          <a:lumMod val="75000"/>
                        </a:srgb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</a:t>
                  </a:r>
                  <a:endParaRPr lang="en-US" altLang="en-US" sz="2400" dirty="0">
                    <a:solidFill>
                      <a:srgbClr val="21A8B3">
                        <a:lumMod val="75000"/>
                      </a:srgb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9" name="TextBox 5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96506" y="1897186"/>
                  <a:ext cx="825061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5185" t="-10526" r="-9630" b="-28947"/>
                  </a:stretch>
                </a:blipFill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Arrow Connector 16"/>
            <p:cNvCxnSpPr>
              <a:cxnSpLocks noChangeShapeType="1"/>
            </p:cNvCxnSpPr>
            <p:nvPr/>
          </p:nvCxnSpPr>
          <p:spPr bwMode="auto">
            <a:xfrm flipV="1">
              <a:off x="7639050" y="1787208"/>
              <a:ext cx="90488" cy="233362"/>
            </a:xfrm>
            <a:prstGeom prst="straightConnector1">
              <a:avLst/>
            </a:prstGeom>
            <a:noFill/>
            <a:ln w="12700" algn="ctr">
              <a:solidFill>
                <a:schemeClr val="accent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Straight Arrow Connector 137"/>
            <p:cNvCxnSpPr>
              <a:cxnSpLocks noChangeShapeType="1"/>
            </p:cNvCxnSpPr>
            <p:nvPr/>
          </p:nvCxnSpPr>
          <p:spPr bwMode="auto">
            <a:xfrm flipV="1">
              <a:off x="8401050" y="1777683"/>
              <a:ext cx="33339" cy="152399"/>
            </a:xfrm>
            <a:prstGeom prst="straightConnector1">
              <a:avLst/>
            </a:prstGeom>
            <a:noFill/>
            <a:ln w="12700" algn="ctr">
              <a:solidFill>
                <a:schemeClr val="accent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" name="Freeform 89"/>
            <p:cNvSpPr/>
            <p:nvPr/>
          </p:nvSpPr>
          <p:spPr bwMode="auto">
            <a:xfrm>
              <a:off x="8124825" y="1926486"/>
              <a:ext cx="595313" cy="108371"/>
            </a:xfrm>
            <a:custGeom>
              <a:avLst/>
              <a:gdLst>
                <a:gd name="connsiteX0" fmla="*/ 0 w 595313"/>
                <a:gd name="connsiteY0" fmla="*/ 108371 h 108371"/>
                <a:gd name="connsiteX1" fmla="*/ 104775 w 595313"/>
                <a:gd name="connsiteY1" fmla="*/ 27409 h 108371"/>
                <a:gd name="connsiteX2" fmla="*/ 280988 w 595313"/>
                <a:gd name="connsiteY2" fmla="*/ 3596 h 108371"/>
                <a:gd name="connsiteX3" fmla="*/ 428625 w 595313"/>
                <a:gd name="connsiteY3" fmla="*/ 3596 h 108371"/>
                <a:gd name="connsiteX4" fmla="*/ 533400 w 595313"/>
                <a:gd name="connsiteY4" fmla="*/ 36934 h 108371"/>
                <a:gd name="connsiteX5" fmla="*/ 595313 w 595313"/>
                <a:gd name="connsiteY5" fmla="*/ 79796 h 10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5313" h="108371">
                  <a:moveTo>
                    <a:pt x="0" y="108371"/>
                  </a:moveTo>
                  <a:cubicBezTo>
                    <a:pt x="28972" y="76621"/>
                    <a:pt x="57944" y="44871"/>
                    <a:pt x="104775" y="27409"/>
                  </a:cubicBezTo>
                  <a:cubicBezTo>
                    <a:pt x="151606" y="9946"/>
                    <a:pt x="227013" y="7565"/>
                    <a:pt x="280988" y="3596"/>
                  </a:cubicBezTo>
                  <a:cubicBezTo>
                    <a:pt x="334963" y="-373"/>
                    <a:pt x="386556" y="-1960"/>
                    <a:pt x="428625" y="3596"/>
                  </a:cubicBezTo>
                  <a:cubicBezTo>
                    <a:pt x="470694" y="9152"/>
                    <a:pt x="505619" y="24234"/>
                    <a:pt x="533400" y="36934"/>
                  </a:cubicBezTo>
                  <a:cubicBezTo>
                    <a:pt x="561181" y="49634"/>
                    <a:pt x="578247" y="64715"/>
                    <a:pt x="595313" y="79796"/>
                  </a:cubicBezTo>
                </a:path>
              </a:pathLst>
            </a:custGeom>
            <a:noFill/>
            <a:ln w="9525" algn="ctr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>
                <a:solidFill>
                  <a:srgbClr val="202020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744027" y="2934419"/>
            <a:ext cx="3399973" cy="1697534"/>
            <a:chOff x="6903720" y="4983463"/>
            <a:chExt cx="2194560" cy="1697534"/>
          </a:xfrm>
        </p:grpSpPr>
        <p:grpSp>
          <p:nvGrpSpPr>
            <p:cNvPr id="92" name="Group 91"/>
            <p:cNvGrpSpPr/>
            <p:nvPr/>
          </p:nvGrpSpPr>
          <p:grpSpPr>
            <a:xfrm>
              <a:off x="6903720" y="4983463"/>
              <a:ext cx="2194560" cy="1697534"/>
              <a:chOff x="6903720" y="4983463"/>
              <a:chExt cx="2194560" cy="1697534"/>
            </a:xfrm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94" name="Round Same Side Corner Rectangle 93"/>
              <p:cNvSpPr/>
              <p:nvPr/>
            </p:nvSpPr>
            <p:spPr bwMode="auto">
              <a:xfrm>
                <a:off x="6903721" y="5234447"/>
                <a:ext cx="2194555" cy="144655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en-US" sz="11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A </a:t>
                </a:r>
                <a:r>
                  <a:rPr lang="en-US" alt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function </a:t>
                </a:r>
                <a:r>
                  <a:rPr lang="en-US" altLang="en-US" sz="11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is a rule that assigns an </a:t>
                </a:r>
                <a:r>
                  <a:rPr lang="en-US" alt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input </a:t>
                </a:r>
                <a:r>
                  <a:rPr lang="en-US" altLang="en-US" sz="11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to exactly one </a:t>
                </a:r>
                <a:r>
                  <a:rPr lang="en-US" alt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output</a:t>
                </a:r>
                <a:r>
                  <a:rPr lang="en-US" altLang="en-US" sz="11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.</a:t>
                </a:r>
                <a:endParaRPr lang="en-US" sz="1100" b="1" i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Lato" panose="020F0502020204030203" pitchFamily="34" charset="0"/>
                </a:endParaRPr>
              </a:p>
              <a:p>
                <a:pPr marL="114300" indent="-114300" defTabSz="947593">
                  <a:buClr>
                    <a:srgbClr val="FF5623"/>
                  </a:buClr>
                  <a:buSzPct val="100000"/>
                  <a:buFont typeface="Wingdings 3" panose="05040102010807070707" pitchFamily="18" charset="2"/>
                  <a:buChar char="}"/>
                  <a:defRPr/>
                </a:pPr>
                <a:r>
                  <a:rPr lang="en-US" sz="11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An </a:t>
                </a:r>
                <a:r>
                  <a:rPr 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input </a:t>
                </a:r>
                <a:r>
                  <a:rPr lang="en-US" sz="11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replaces the 𝑥’s and the expression gives the </a:t>
                </a:r>
                <a:r>
                  <a:rPr lang="en-US" sz="1100" b="1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corresponding </a:t>
                </a:r>
                <a:r>
                  <a:rPr lang="en-US" sz="1100" b="1" dirty="0" smtClean="0">
                    <a:solidFill>
                      <a:srgbClr val="FF5623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output</a:t>
                </a:r>
                <a:r>
                  <a:rPr lang="en-US" sz="1100" b="1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.</a:t>
                </a:r>
              </a:p>
              <a:p>
                <a:pPr marL="114300" indent="-114300" defTabSz="947593">
                  <a:buClr>
                    <a:srgbClr val="FF5623"/>
                  </a:buClr>
                  <a:buSzPct val="100000"/>
                  <a:buFont typeface="Wingdings 3" panose="05040102010807070707" pitchFamily="18" charset="2"/>
                  <a:buChar char="}"/>
                  <a:defRPr/>
                </a:pPr>
                <a:r>
                  <a:rPr lang="en-US" alt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Evaluating a function </a:t>
                </a:r>
                <a:r>
                  <a:rPr lang="en-US" altLang="en-US" sz="1100" b="1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means substituting a number for the </a:t>
                </a:r>
                <a:r>
                  <a:rPr lang="en-US" altLang="en-US" sz="11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input</a:t>
                </a:r>
                <a:r>
                  <a:rPr lang="en-US" altLang="en-US" sz="1100" b="1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 to figure out the </a:t>
                </a:r>
                <a:r>
                  <a:rPr lang="en-US" altLang="en-US" sz="11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output</a:t>
                </a:r>
                <a:r>
                  <a:rPr lang="en-US" altLang="en-US" sz="1100" b="1" dirty="0">
                    <a:solidFill>
                      <a:srgbClr val="202020"/>
                    </a:solidFill>
                    <a:latin typeface="Century Gothic" panose="020B0502020202020204" pitchFamily="34" charset="0"/>
                  </a:rPr>
                  <a:t>.</a:t>
                </a:r>
              </a:p>
              <a:p>
                <a:pPr defTabSz="947593">
                  <a:buClr>
                    <a:srgbClr val="FF5623"/>
                  </a:buClr>
                  <a:buSzPct val="100000"/>
                  <a:defRPr/>
                </a:pPr>
                <a:endParaRPr lang="en-US" sz="1100" b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95" name="Round Same Side Corner Rectangle 94"/>
              <p:cNvSpPr/>
              <p:nvPr/>
            </p:nvSpPr>
            <p:spPr bwMode="auto">
              <a:xfrm>
                <a:off x="6903720" y="4983463"/>
                <a:ext cx="2194560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 smtClean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Remember the Concept</a:t>
                </a:r>
                <a:endParaRPr lang="en-US" sz="1000" b="1" dirty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3" name="Picture 2" descr="C:\Users\Stephen\Downloads\Light Bulb Ic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182" y="4999084"/>
              <a:ext cx="230173" cy="21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160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0" grpId="0"/>
      <p:bldP spid="51" grpId="0"/>
      <p:bldP spid="54" grpId="0"/>
      <p:bldP spid="55" grpId="0"/>
      <p:bldP spid="57" grpId="0"/>
      <p:bldP spid="58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03720" y="308159"/>
            <a:ext cx="2194560" cy="1451313"/>
            <a:chOff x="6923982" y="225002"/>
            <a:chExt cx="2767149" cy="145131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Round Same Side Corner Rectangle 41"/>
                <p:cNvSpPr/>
                <p:nvPr/>
              </p:nvSpPr>
              <p:spPr bwMode="auto">
                <a:xfrm>
                  <a:off x="6923982" y="475986"/>
                  <a:ext cx="2767149" cy="1200329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rgbClr val="FFFFFF"/>
                </a:solidFill>
                <a:ln w="3175">
                  <a:noFill/>
                </a:ln>
                <a:effectLst/>
                <a:extLst/>
              </p:spPr>
              <p:txBody>
  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sz="120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  <a:cs typeface="Times New Roman" pitchFamily="18" charset="0"/>
                    </a:rPr>
                    <a:t>Which ordered pair is on the graph of </a:t>
                  </a:r>
                  <a14:m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rgbClr val="B5B5B5">
                              <a:lumMod val="50000"/>
                            </a:srgbClr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itchFamily="18" charset="0"/>
                        </a:rPr>
                        <m:t>𝒈</m:t>
                      </m:r>
                      <m:r>
                        <a:rPr lang="en-US" sz="1200" b="1" i="1" dirty="0" smtClean="0">
                          <a:solidFill>
                            <a:srgbClr val="B5B5B5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1200" b="1" i="1" dirty="0" smtClean="0">
                          <a:solidFill>
                            <a:srgbClr val="B5B5B5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</m:oMath>
                  </a14:m>
                  <a:r>
                    <a:rPr lang="en-US" sz="120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)=3</a:t>
                  </a:r>
                  <a14:m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rgbClr val="B5B5B5">
                              <a:lumMod val="50000"/>
                            </a:srgbClr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</m:oMath>
                  </a14:m>
                  <a:r>
                    <a:rPr lang="en-US" sz="120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+1</a:t>
                  </a:r>
                  <a:r>
                    <a:rPr lang="en-US" sz="120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  <a:cs typeface="Times New Roman" pitchFamily="18" charset="0"/>
                    </a:rPr>
                    <a:t> at </a:t>
                  </a:r>
                  <a14:m>
                    <m:oMath xmlns:m="http://schemas.openxmlformats.org/officeDocument/2006/math">
                      <m:r>
                        <a:rPr lang="en-US" sz="1200" b="1" i="1" dirty="0" smtClean="0">
                          <a:solidFill>
                            <a:srgbClr val="B5B5B5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</m:oMath>
                  </a14:m>
                  <a:r>
                    <a:rPr lang="en-US" sz="120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=1</a:t>
                  </a:r>
                  <a:r>
                    <a:rPr lang="en-US" sz="120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  <a:cs typeface="Times New Roman" pitchFamily="18" charset="0"/>
                    </a:rPr>
                    <a:t>? How do you know?</a:t>
                  </a:r>
                  <a:endParaRPr lang="en-US" sz="12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endParaRPr>
                </a:p>
                <a:p>
                  <a:pPr defTabSz="914400">
                    <a:defRPr/>
                  </a:pPr>
                  <a:endParaRPr lang="en-US" sz="12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endParaRPr>
                </a:p>
                <a:p>
                  <a:pPr marL="228600" indent="-228600" defTabSz="914400">
                    <a:defRPr/>
                  </a:pPr>
                  <a:r>
                    <a:rPr lang="en-US" sz="1200" b="1" dirty="0">
                      <a:solidFill>
                        <a:srgbClr val="B5B5B5">
                          <a:lumMod val="75000"/>
                        </a:srgbClr>
                      </a:solidFill>
                      <a:latin typeface="Century Gothic" panose="020B0502020202020204" pitchFamily="34" charset="0"/>
                      <a:cs typeface="Times New Roman" pitchFamily="18" charset="0"/>
                    </a:rPr>
                    <a:t>A</a:t>
                  </a:r>
                  <a:r>
                    <a:rPr lang="en-US" sz="120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  <a:cs typeface="Times New Roman" pitchFamily="18" charset="0"/>
                    </a:rPr>
                    <a:t>	</a:t>
                  </a:r>
                  <a:r>
                    <a:rPr lang="en-US" sz="1200" b="1" dirty="0" smtClean="0">
                      <a:solidFill>
                        <a:srgbClr val="10101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(1, 4)</a:t>
                  </a:r>
                  <a:endParaRPr lang="en-US" sz="1200" b="1" dirty="0">
                    <a:solidFill>
                      <a:srgbClr val="10101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  <a:p>
                  <a:pPr marL="228600" indent="-228600" defTabSz="914400">
                    <a:defRPr/>
                  </a:pPr>
                  <a:r>
                    <a:rPr lang="en-US" sz="1200" b="1" dirty="0" smtClean="0">
                      <a:solidFill>
                        <a:srgbClr val="B5B5B5">
                          <a:lumMod val="75000"/>
                        </a:srgbClr>
                      </a:solidFill>
                      <a:latin typeface="Century Gothic" panose="020B0502020202020204" pitchFamily="34" charset="0"/>
                      <a:cs typeface="Times New Roman" pitchFamily="18" charset="0"/>
                    </a:rPr>
                    <a:t>B</a:t>
                  </a:r>
                  <a:r>
                    <a:rPr lang="en-US" sz="1200" b="1" dirty="0" smtClean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  <a:cs typeface="Times New Roman" pitchFamily="18" charset="0"/>
                    </a:rPr>
                    <a:t>	</a:t>
                  </a:r>
                  <a:r>
                    <a:rPr lang="en-US" sz="1200" b="1" dirty="0" smtClean="0">
                      <a:solidFill>
                        <a:srgbClr val="10101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(1, 6)</a:t>
                  </a:r>
                </a:p>
              </p:txBody>
            </p:sp>
          </mc:Choice>
          <mc:Fallback>
            <p:sp>
              <p:nvSpPr>
                <p:cNvPr id="42" name="Round Same Side Corner 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23982" y="475986"/>
                  <a:ext cx="2767149" cy="1200329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blipFill rotWithShape="0">
                  <a:blip r:embed="rId3"/>
                  <a:stretch>
                    <a:fillRect l="-2222" r="-2500" b="-3046"/>
                  </a:stretch>
                </a:blipFill>
                <a:ln w="3175"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ound Same Side Corner Rectangle 43"/>
            <p:cNvSpPr/>
            <p:nvPr/>
          </p:nvSpPr>
          <p:spPr bwMode="auto">
            <a:xfrm>
              <a:off x="6923982" y="225002"/>
              <a:ext cx="2767149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Checking for Understanding</a:t>
              </a:r>
            </a:p>
          </p:txBody>
        </p:sp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1347631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 smtClean="0">
                <a:solidFill>
                  <a:srgbClr val="F9F9F9"/>
                </a:solidFill>
                <a:latin typeface="Century Gothic" panose="020B0502020202020204" pitchFamily="34" charset="0"/>
              </a:rPr>
              <a:t>Concept Development  2</a:t>
            </a:r>
            <a:endParaRPr lang="en-US" sz="800" b="1" dirty="0">
              <a:solidFill>
                <a:srgbClr val="F9F9F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 bwMode="auto">
          <a:xfrm>
            <a:off x="6920593" y="1355008"/>
            <a:ext cx="171486" cy="139104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7" name="Group 4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25289"/>
              </p:ext>
            </p:extLst>
          </p:nvPr>
        </p:nvGraphicFramePr>
        <p:xfrm>
          <a:off x="68678" y="1217356"/>
          <a:ext cx="6598822" cy="4406180"/>
        </p:xfrm>
        <a:graphic>
          <a:graphicData uri="http://schemas.openxmlformats.org/drawingml/2006/table">
            <a:tbl>
              <a:tblPr>
                <a:effectLst>
                  <a:outerShdw blurRad="38100" sx="101000" sy="101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</a:tblPr>
              <a:tblGrid>
                <a:gridCol w="6598822"/>
              </a:tblGrid>
              <a:tr h="44061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1441" marR="91441" marT="45725" marB="45725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8" name="Rectangle 21"/>
          <p:cNvSpPr>
            <a:spLocks noChangeArrowheads="1"/>
          </p:cNvSpPr>
          <p:nvPr/>
        </p:nvSpPr>
        <p:spPr bwMode="auto">
          <a:xfrm>
            <a:off x="-1" y="258097"/>
            <a:ext cx="6858003" cy="83434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47593">
              <a:buClr>
                <a:srgbClr val="FF5623"/>
              </a:buClr>
              <a:buSzPct val="100000"/>
              <a:defRPr/>
            </a:pPr>
            <a:r>
              <a:rPr lang="en-US" sz="1600" b="1" dirty="0" smtClean="0">
                <a:solidFill>
                  <a:srgbClr val="FF5623"/>
                </a:solidFill>
                <a:latin typeface="Century Gothic" panose="020B0502020202020204" pitchFamily="34" charset="0"/>
              </a:rPr>
              <a:t>Functions</a:t>
            </a:r>
            <a:r>
              <a:rPr lang="en-US" sz="1600" dirty="0" smtClean="0">
                <a:solidFill>
                  <a:srgbClr val="FF5623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rgbClr val="202020"/>
                </a:solidFill>
                <a:latin typeface="Century Gothic" panose="020B0502020202020204" pitchFamily="34" charset="0"/>
              </a:rPr>
              <a:t>can be represented as graphs by plotting </a:t>
            </a:r>
            <a:r>
              <a:rPr lang="en-US" sz="1600" dirty="0" smtClean="0">
                <a:solidFill>
                  <a:srgbClr val="202020"/>
                </a:solidFill>
                <a:latin typeface="Century Gothic" panose="020B0502020202020204" pitchFamily="34" charset="0"/>
              </a:rPr>
              <a:t>the input-output </a:t>
            </a:r>
            <a:r>
              <a:rPr lang="en-US" sz="1600" dirty="0">
                <a:solidFill>
                  <a:srgbClr val="202020"/>
                </a:solidFill>
                <a:latin typeface="Century Gothic" panose="020B0502020202020204" pitchFamily="34" charset="0"/>
              </a:rPr>
              <a:t>pairs</a:t>
            </a:r>
            <a:r>
              <a:rPr lang="en-US" sz="1600" dirty="0" smtClean="0">
                <a:solidFill>
                  <a:srgbClr val="202020"/>
                </a:solidFill>
                <a:latin typeface="Century Gothic" panose="020B0502020202020204" pitchFamily="34" charset="0"/>
              </a:rPr>
              <a:t>.</a:t>
            </a:r>
          </a:p>
          <a:p>
            <a:pPr marL="171450" indent="-171450" defTabSz="947593">
              <a:buClr>
                <a:srgbClr val="FF5623"/>
              </a:buClr>
              <a:buSzPct val="100000"/>
              <a:buFont typeface="Wingdings 3" panose="05040102010807070707" pitchFamily="18" charset="2"/>
              <a:buChar char="}"/>
              <a:defRPr/>
            </a:pPr>
            <a:r>
              <a:rPr lang="en-US" altLang="en-US" sz="1600" dirty="0" smtClean="0">
                <a:solidFill>
                  <a:srgbClr val="202020"/>
                </a:solidFill>
                <a:latin typeface="Century Gothic" panose="020B0502020202020204" pitchFamily="34" charset="0"/>
              </a:rPr>
              <a:t>Evaluate the </a:t>
            </a:r>
            <a:r>
              <a:rPr lang="en-US" altLang="en-US" sz="1600" dirty="0">
                <a:solidFill>
                  <a:srgbClr val="202020"/>
                </a:solidFill>
                <a:latin typeface="Century Gothic" panose="020B0502020202020204" pitchFamily="34" charset="0"/>
              </a:rPr>
              <a:t>function </a:t>
            </a:r>
            <a:r>
              <a:rPr lang="en-US" altLang="en-US" sz="1600" dirty="0" smtClean="0">
                <a:solidFill>
                  <a:srgbClr val="202020"/>
                </a:solidFill>
                <a:latin typeface="Century Gothic" panose="020B0502020202020204" pitchFamily="34" charset="0"/>
              </a:rPr>
              <a:t>using an </a:t>
            </a:r>
            <a:r>
              <a:rPr lang="en-US" altLang="en-US" sz="1600" b="1" dirty="0" smtClean="0">
                <a:solidFill>
                  <a:srgbClr val="21A8B3"/>
                </a:solidFill>
                <a:latin typeface="Century Gothic" panose="020B0502020202020204" pitchFamily="34" charset="0"/>
              </a:rPr>
              <a:t>input</a:t>
            </a:r>
            <a:r>
              <a:rPr lang="en-US" altLang="en-US" sz="1600" dirty="0" smtClean="0">
                <a:solidFill>
                  <a:srgbClr val="21A8B3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600" dirty="0">
                <a:solidFill>
                  <a:srgbClr val="202020"/>
                </a:solidFill>
                <a:latin typeface="Century Gothic" panose="020B0502020202020204" pitchFamily="34" charset="0"/>
              </a:rPr>
              <a:t>to figure out the </a:t>
            </a:r>
            <a:r>
              <a:rPr lang="en-US" altLang="en-US" sz="1600" b="1" dirty="0">
                <a:solidFill>
                  <a:srgbClr val="21A8B3"/>
                </a:solidFill>
                <a:latin typeface="Century Gothic" panose="020B0502020202020204" pitchFamily="34" charset="0"/>
              </a:rPr>
              <a:t>output</a:t>
            </a:r>
            <a:r>
              <a:rPr lang="en-US" altLang="en-US" sz="1600" dirty="0" smtClean="0">
                <a:solidFill>
                  <a:srgbClr val="202020"/>
                </a:solidFill>
                <a:latin typeface="Century Gothic" panose="020B0502020202020204" pitchFamily="34" charset="0"/>
              </a:rPr>
              <a:t>.</a:t>
            </a:r>
            <a:endParaRPr lang="en-US" altLang="en-US" sz="1600" dirty="0">
              <a:solidFill>
                <a:srgbClr val="20202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9" name="Text Box 347"/>
          <p:cNvSpPr txBox="1">
            <a:spLocks noChangeArrowheads="1"/>
          </p:cNvSpPr>
          <p:nvPr/>
        </p:nvSpPr>
        <p:spPr bwMode="auto">
          <a:xfrm>
            <a:off x="68678" y="1217356"/>
            <a:ext cx="3544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FF5623"/>
                </a:solidFill>
                <a:latin typeface="Century Gothic"/>
                <a:cs typeface="Arial" pitchFamily="34" charset="0"/>
              </a:rPr>
              <a:t>Use functions to make graphs.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2187281" y="2277726"/>
                <a:ext cx="940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n-US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7</a:t>
                </a:r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281" y="2277726"/>
                <a:ext cx="940001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948" t="-10000" r="-519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2187281" y="2884348"/>
                <a:ext cx="940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n-US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281" y="2884348"/>
                <a:ext cx="940001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948" t="-9836" r="-5195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2110337" y="3432982"/>
                <a:ext cx="101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n-US" dirty="0" smtClean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en-US" dirty="0">
                  <a:solidFill>
                    <a:srgbClr val="FF562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337" y="3432982"/>
                <a:ext cx="1016945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198" t="-9836" r="-5389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7" name="Table 15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2401681"/>
                  </p:ext>
                </p:extLst>
              </p:nvPr>
            </p:nvGraphicFramePr>
            <p:xfrm>
              <a:off x="243733" y="1641599"/>
              <a:ext cx="1737341" cy="2755064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757901"/>
                    <a:gridCol w="979440"/>
                  </a:tblGrid>
                  <a:tr h="3942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Input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dirty="0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Output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dirty="0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800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800" dirty="0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dirty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1800" b="0" dirty="0"/>
                        </a:p>
                      </a:txBody>
                      <a:tcPr/>
                    </a:tc>
                  </a:tr>
                  <a:tr h="528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7</a:t>
                          </a:r>
                          <a:endParaRPr lang="en-US" sz="1800" dirty="0">
                            <a:solidFill>
                              <a:srgbClr val="8E44A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</a:tr>
                  <a:tr h="528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5</a:t>
                          </a:r>
                          <a:endParaRPr lang="en-US" sz="1800" dirty="0">
                            <a:solidFill>
                              <a:srgbClr val="8E44A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</a:tr>
                  <a:tr h="528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</a:t>
                          </a:r>
                          <a:endParaRPr lang="en-US" sz="1800" dirty="0">
                            <a:solidFill>
                              <a:srgbClr val="8E44A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</a:tr>
                  <a:tr h="528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-2</a:t>
                          </a:r>
                          <a:endParaRPr lang="en-US" sz="1800" b="1" dirty="0">
                            <a:solidFill>
                              <a:srgbClr val="C00000"/>
                            </a:solidFill>
                            <a:latin typeface="Bradley Hand ITC" panose="03070402050302030203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b="1" dirty="0">
                            <a:solidFill>
                              <a:srgbClr val="8E44AD"/>
                            </a:solidFill>
                            <a:latin typeface="Bradley Hand ITC" panose="03070402050302030203" pitchFamily="66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7" name="Table 15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5989759"/>
                  </p:ext>
                </p:extLst>
              </p:nvPr>
            </p:nvGraphicFramePr>
            <p:xfrm>
              <a:off x="243733" y="1641599"/>
              <a:ext cx="1737341" cy="2755064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757901"/>
                    <a:gridCol w="979440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806" t="-4762" r="-129839" b="-3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77640" t="-4762" b="-331429"/>
                          </a:stretch>
                        </a:blipFill>
                      </a:tcPr>
                    </a:tc>
                  </a:tr>
                  <a:tr h="528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7</a:t>
                          </a:r>
                          <a:endParaRPr lang="en-US" sz="1800" dirty="0">
                            <a:solidFill>
                              <a:srgbClr val="8E44A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</a:tr>
                  <a:tr h="528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5</a:t>
                          </a:r>
                          <a:endParaRPr lang="en-US" sz="1800" dirty="0">
                            <a:solidFill>
                              <a:srgbClr val="8E44A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</a:tr>
                  <a:tr h="528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</a:t>
                          </a:r>
                          <a:endParaRPr lang="en-US" sz="1800" dirty="0">
                            <a:solidFill>
                              <a:srgbClr val="8E44A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</a:tr>
                  <a:tr h="5287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-2</a:t>
                          </a:r>
                          <a:endParaRPr lang="en-US" sz="1800" b="1" dirty="0">
                            <a:solidFill>
                              <a:srgbClr val="C00000"/>
                            </a:solidFill>
                            <a:latin typeface="Bradley Hand ITC" panose="03070402050302030203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b="1" dirty="0">
                            <a:solidFill>
                              <a:srgbClr val="8E44AD"/>
                            </a:solidFill>
                            <a:latin typeface="Bradley Hand ITC" panose="03070402050302030203" pitchFamily="66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grpSp>
        <p:nvGrpSpPr>
          <p:cNvPr id="158" name="Group 163"/>
          <p:cNvGrpSpPr>
            <a:grpSpLocks/>
          </p:cNvGrpSpPr>
          <p:nvPr/>
        </p:nvGrpSpPr>
        <p:grpSpPr bwMode="auto">
          <a:xfrm>
            <a:off x="3526804" y="1746223"/>
            <a:ext cx="2787650" cy="2682875"/>
            <a:chOff x="1980" y="1727"/>
            <a:chExt cx="1756" cy="1690"/>
          </a:xfrm>
        </p:grpSpPr>
        <p:cxnSp>
          <p:nvCxnSpPr>
            <p:cNvPr id="159" name="Straight Connector 165"/>
            <p:cNvCxnSpPr>
              <a:cxnSpLocks noChangeShapeType="1"/>
            </p:cNvCxnSpPr>
            <p:nvPr/>
          </p:nvCxnSpPr>
          <p:spPr bwMode="auto">
            <a:xfrm>
              <a:off x="1984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" name="Straight Connector 166"/>
            <p:cNvCxnSpPr>
              <a:cxnSpLocks noChangeShapeType="1"/>
            </p:cNvCxnSpPr>
            <p:nvPr/>
          </p:nvCxnSpPr>
          <p:spPr bwMode="auto">
            <a:xfrm>
              <a:off x="209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Straight Connector 167"/>
            <p:cNvCxnSpPr>
              <a:cxnSpLocks noChangeShapeType="1"/>
            </p:cNvCxnSpPr>
            <p:nvPr/>
          </p:nvCxnSpPr>
          <p:spPr bwMode="auto">
            <a:xfrm>
              <a:off x="220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2" name="Straight Connector 168"/>
            <p:cNvCxnSpPr>
              <a:cxnSpLocks noChangeShapeType="1"/>
            </p:cNvCxnSpPr>
            <p:nvPr/>
          </p:nvCxnSpPr>
          <p:spPr bwMode="auto">
            <a:xfrm>
              <a:off x="231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Straight Connector 169"/>
            <p:cNvCxnSpPr>
              <a:cxnSpLocks noChangeShapeType="1"/>
            </p:cNvCxnSpPr>
            <p:nvPr/>
          </p:nvCxnSpPr>
          <p:spPr bwMode="auto">
            <a:xfrm>
              <a:off x="242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" name="Straight Connector 170"/>
            <p:cNvCxnSpPr>
              <a:cxnSpLocks noChangeShapeType="1"/>
            </p:cNvCxnSpPr>
            <p:nvPr/>
          </p:nvCxnSpPr>
          <p:spPr bwMode="auto">
            <a:xfrm>
              <a:off x="253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5" name="Straight Connector 171"/>
            <p:cNvCxnSpPr>
              <a:cxnSpLocks noChangeShapeType="1"/>
            </p:cNvCxnSpPr>
            <p:nvPr/>
          </p:nvCxnSpPr>
          <p:spPr bwMode="auto">
            <a:xfrm>
              <a:off x="264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Straight Connector 172"/>
            <p:cNvCxnSpPr>
              <a:cxnSpLocks noChangeShapeType="1"/>
            </p:cNvCxnSpPr>
            <p:nvPr/>
          </p:nvCxnSpPr>
          <p:spPr bwMode="auto">
            <a:xfrm>
              <a:off x="275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7" name="Straight Connector 173"/>
            <p:cNvCxnSpPr>
              <a:cxnSpLocks noChangeShapeType="1"/>
            </p:cNvCxnSpPr>
            <p:nvPr/>
          </p:nvCxnSpPr>
          <p:spPr bwMode="auto">
            <a:xfrm>
              <a:off x="297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Straight Connector 174"/>
            <p:cNvCxnSpPr>
              <a:cxnSpLocks noChangeShapeType="1"/>
            </p:cNvCxnSpPr>
            <p:nvPr/>
          </p:nvCxnSpPr>
          <p:spPr bwMode="auto">
            <a:xfrm>
              <a:off x="308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9" name="Straight Connector 175"/>
            <p:cNvCxnSpPr>
              <a:cxnSpLocks noChangeShapeType="1"/>
            </p:cNvCxnSpPr>
            <p:nvPr/>
          </p:nvCxnSpPr>
          <p:spPr bwMode="auto">
            <a:xfrm>
              <a:off x="318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0" name="Straight Connector 176"/>
            <p:cNvCxnSpPr>
              <a:cxnSpLocks noChangeShapeType="1"/>
            </p:cNvCxnSpPr>
            <p:nvPr/>
          </p:nvCxnSpPr>
          <p:spPr bwMode="auto">
            <a:xfrm>
              <a:off x="329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Straight Connector 177"/>
            <p:cNvCxnSpPr>
              <a:cxnSpLocks noChangeShapeType="1"/>
            </p:cNvCxnSpPr>
            <p:nvPr/>
          </p:nvCxnSpPr>
          <p:spPr bwMode="auto">
            <a:xfrm>
              <a:off x="340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2" name="Straight Connector 178"/>
            <p:cNvCxnSpPr>
              <a:cxnSpLocks noChangeShapeType="1"/>
            </p:cNvCxnSpPr>
            <p:nvPr/>
          </p:nvCxnSpPr>
          <p:spPr bwMode="auto">
            <a:xfrm>
              <a:off x="351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Straight Connector 179"/>
            <p:cNvCxnSpPr>
              <a:cxnSpLocks noChangeShapeType="1"/>
            </p:cNvCxnSpPr>
            <p:nvPr/>
          </p:nvCxnSpPr>
          <p:spPr bwMode="auto">
            <a:xfrm>
              <a:off x="362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" name="Straight Connector 180"/>
            <p:cNvCxnSpPr>
              <a:cxnSpLocks noChangeShapeType="1"/>
            </p:cNvCxnSpPr>
            <p:nvPr/>
          </p:nvCxnSpPr>
          <p:spPr bwMode="auto">
            <a:xfrm>
              <a:off x="3736" y="1729"/>
              <a:ext cx="0" cy="1688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" name="Straight Connector 186"/>
            <p:cNvCxnSpPr>
              <a:cxnSpLocks noChangeShapeType="1"/>
            </p:cNvCxnSpPr>
            <p:nvPr/>
          </p:nvCxnSpPr>
          <p:spPr bwMode="auto">
            <a:xfrm rot="5400000">
              <a:off x="2858" y="85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6" name="Straight Connector 187"/>
            <p:cNvCxnSpPr>
              <a:cxnSpLocks noChangeShapeType="1"/>
            </p:cNvCxnSpPr>
            <p:nvPr/>
          </p:nvCxnSpPr>
          <p:spPr bwMode="auto">
            <a:xfrm rot="5400000">
              <a:off x="2858" y="95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Straight Connector 188"/>
            <p:cNvCxnSpPr>
              <a:cxnSpLocks noChangeShapeType="1"/>
            </p:cNvCxnSpPr>
            <p:nvPr/>
          </p:nvCxnSpPr>
          <p:spPr bwMode="auto">
            <a:xfrm rot="5400000">
              <a:off x="2858" y="106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Straight Connector 189"/>
            <p:cNvCxnSpPr>
              <a:cxnSpLocks noChangeShapeType="1"/>
            </p:cNvCxnSpPr>
            <p:nvPr/>
          </p:nvCxnSpPr>
          <p:spPr bwMode="auto">
            <a:xfrm rot="5400000">
              <a:off x="2858" y="116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" name="Straight Connector 190"/>
            <p:cNvCxnSpPr>
              <a:cxnSpLocks noChangeShapeType="1"/>
            </p:cNvCxnSpPr>
            <p:nvPr/>
          </p:nvCxnSpPr>
          <p:spPr bwMode="auto">
            <a:xfrm rot="5400000">
              <a:off x="2858" y="127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" name="Straight Connector 191"/>
            <p:cNvCxnSpPr>
              <a:cxnSpLocks noChangeShapeType="1"/>
            </p:cNvCxnSpPr>
            <p:nvPr/>
          </p:nvCxnSpPr>
          <p:spPr bwMode="auto">
            <a:xfrm rot="5400000">
              <a:off x="2858" y="137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1" name="Straight Connector 192"/>
            <p:cNvCxnSpPr>
              <a:cxnSpLocks noChangeShapeType="1"/>
            </p:cNvCxnSpPr>
            <p:nvPr/>
          </p:nvCxnSpPr>
          <p:spPr bwMode="auto">
            <a:xfrm rot="5400000">
              <a:off x="2858" y="1482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Straight Connector 193"/>
            <p:cNvCxnSpPr>
              <a:cxnSpLocks noChangeShapeType="1"/>
            </p:cNvCxnSpPr>
            <p:nvPr/>
          </p:nvCxnSpPr>
          <p:spPr bwMode="auto">
            <a:xfrm rot="5400000">
              <a:off x="2858" y="158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858" y="179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" name="Straight Connector 195"/>
            <p:cNvCxnSpPr>
              <a:cxnSpLocks noChangeShapeType="1"/>
            </p:cNvCxnSpPr>
            <p:nvPr/>
          </p:nvCxnSpPr>
          <p:spPr bwMode="auto">
            <a:xfrm rot="5400000">
              <a:off x="2858" y="1904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858" y="2009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Straight Connector 197"/>
            <p:cNvCxnSpPr>
              <a:cxnSpLocks noChangeShapeType="1"/>
            </p:cNvCxnSpPr>
            <p:nvPr/>
          </p:nvCxnSpPr>
          <p:spPr bwMode="auto">
            <a:xfrm rot="5400000">
              <a:off x="2858" y="211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7" name="Straight Connector 198"/>
            <p:cNvCxnSpPr>
              <a:cxnSpLocks noChangeShapeType="1"/>
            </p:cNvCxnSpPr>
            <p:nvPr/>
          </p:nvCxnSpPr>
          <p:spPr bwMode="auto">
            <a:xfrm rot="5400000">
              <a:off x="2858" y="222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" name="Straight Connector 199"/>
            <p:cNvCxnSpPr>
              <a:cxnSpLocks noChangeShapeType="1"/>
            </p:cNvCxnSpPr>
            <p:nvPr/>
          </p:nvCxnSpPr>
          <p:spPr bwMode="auto">
            <a:xfrm rot="5400000">
              <a:off x="2858" y="232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9" name="Straight Connector 200"/>
            <p:cNvCxnSpPr>
              <a:cxnSpLocks noChangeShapeType="1"/>
            </p:cNvCxnSpPr>
            <p:nvPr/>
          </p:nvCxnSpPr>
          <p:spPr bwMode="auto">
            <a:xfrm rot="5400000">
              <a:off x="2858" y="243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0" name="Straight Connector 201"/>
            <p:cNvCxnSpPr>
              <a:cxnSpLocks noChangeShapeType="1"/>
            </p:cNvCxnSpPr>
            <p:nvPr/>
          </p:nvCxnSpPr>
          <p:spPr bwMode="auto">
            <a:xfrm rot="5400000">
              <a:off x="2858" y="253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Straight Connector 185"/>
            <p:cNvCxnSpPr>
              <a:cxnSpLocks noChangeShapeType="1"/>
            </p:cNvCxnSpPr>
            <p:nvPr/>
          </p:nvCxnSpPr>
          <p:spPr bwMode="auto">
            <a:xfrm rot="5400000">
              <a:off x="2858" y="169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2" name="Group 165"/>
          <p:cNvGrpSpPr>
            <a:grpSpLocks/>
          </p:cNvGrpSpPr>
          <p:nvPr/>
        </p:nvGrpSpPr>
        <p:grpSpPr bwMode="auto">
          <a:xfrm>
            <a:off x="4992067" y="3057498"/>
            <a:ext cx="1444625" cy="214312"/>
            <a:chOff x="2921" y="2553"/>
            <a:chExt cx="910" cy="135"/>
          </a:xfrm>
        </p:grpSpPr>
        <p:sp>
          <p:nvSpPr>
            <p:cNvPr id="193" name="TextBox 71"/>
            <p:cNvSpPr txBox="1">
              <a:spLocks noChangeArrowheads="1"/>
            </p:cNvSpPr>
            <p:nvPr/>
          </p:nvSpPr>
          <p:spPr bwMode="auto">
            <a:xfrm>
              <a:off x="292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94" name="TextBox 72"/>
            <p:cNvSpPr txBox="1">
              <a:spLocks noChangeArrowheads="1"/>
            </p:cNvSpPr>
            <p:nvPr/>
          </p:nvSpPr>
          <p:spPr bwMode="auto">
            <a:xfrm>
              <a:off x="3026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95" name="TextBox 73"/>
            <p:cNvSpPr txBox="1">
              <a:spLocks noChangeArrowheads="1"/>
            </p:cNvSpPr>
            <p:nvPr/>
          </p:nvSpPr>
          <p:spPr bwMode="auto">
            <a:xfrm>
              <a:off x="313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96" name="TextBox 74"/>
            <p:cNvSpPr txBox="1">
              <a:spLocks noChangeArrowheads="1"/>
            </p:cNvSpPr>
            <p:nvPr/>
          </p:nvSpPr>
          <p:spPr bwMode="auto">
            <a:xfrm>
              <a:off x="324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97" name="TextBox 75"/>
            <p:cNvSpPr txBox="1">
              <a:spLocks noChangeArrowheads="1"/>
            </p:cNvSpPr>
            <p:nvPr/>
          </p:nvSpPr>
          <p:spPr bwMode="auto">
            <a:xfrm>
              <a:off x="3351" y="2553"/>
              <a:ext cx="14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98" name="TextBox 76"/>
            <p:cNvSpPr txBox="1">
              <a:spLocks noChangeArrowheads="1"/>
            </p:cNvSpPr>
            <p:nvPr/>
          </p:nvSpPr>
          <p:spPr bwMode="auto">
            <a:xfrm>
              <a:off x="3454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99" name="TextBox 77"/>
            <p:cNvSpPr txBox="1">
              <a:spLocks noChangeArrowheads="1"/>
            </p:cNvSpPr>
            <p:nvPr/>
          </p:nvSpPr>
          <p:spPr bwMode="auto">
            <a:xfrm>
              <a:off x="3569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200" name="TextBox 78"/>
            <p:cNvSpPr txBox="1">
              <a:spLocks noChangeArrowheads="1"/>
            </p:cNvSpPr>
            <p:nvPr/>
          </p:nvSpPr>
          <p:spPr bwMode="auto">
            <a:xfrm>
              <a:off x="3683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8</a:t>
              </a:r>
            </a:p>
          </p:txBody>
        </p:sp>
      </p:grpSp>
      <p:grpSp>
        <p:nvGrpSpPr>
          <p:cNvPr id="201" name="Group 164"/>
          <p:cNvGrpSpPr>
            <a:grpSpLocks/>
          </p:cNvGrpSpPr>
          <p:nvPr/>
        </p:nvGrpSpPr>
        <p:grpSpPr bwMode="auto">
          <a:xfrm>
            <a:off x="3387104" y="3054323"/>
            <a:ext cx="1481138" cy="215900"/>
            <a:chOff x="1856" y="2551"/>
            <a:chExt cx="933" cy="136"/>
          </a:xfrm>
        </p:grpSpPr>
        <p:sp>
          <p:nvSpPr>
            <p:cNvPr id="202" name="TextBox 83"/>
            <p:cNvSpPr txBox="1">
              <a:spLocks noChangeArrowheads="1"/>
            </p:cNvSpPr>
            <p:nvPr/>
          </p:nvSpPr>
          <p:spPr bwMode="auto">
            <a:xfrm>
              <a:off x="1856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-8</a:t>
              </a:r>
            </a:p>
          </p:txBody>
        </p:sp>
        <p:sp>
          <p:nvSpPr>
            <p:cNvPr id="203" name="TextBox 84"/>
            <p:cNvSpPr txBox="1">
              <a:spLocks noChangeArrowheads="1"/>
            </p:cNvSpPr>
            <p:nvPr/>
          </p:nvSpPr>
          <p:spPr bwMode="auto">
            <a:xfrm>
              <a:off x="1961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204" name="TextBox 85"/>
            <p:cNvSpPr txBox="1">
              <a:spLocks noChangeArrowheads="1"/>
            </p:cNvSpPr>
            <p:nvPr/>
          </p:nvSpPr>
          <p:spPr bwMode="auto">
            <a:xfrm>
              <a:off x="2080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205" name="TextBox 86"/>
            <p:cNvSpPr txBox="1">
              <a:spLocks noChangeArrowheads="1"/>
            </p:cNvSpPr>
            <p:nvPr/>
          </p:nvSpPr>
          <p:spPr bwMode="auto">
            <a:xfrm>
              <a:off x="2185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206" name="TextBox 87"/>
            <p:cNvSpPr txBox="1">
              <a:spLocks noChangeArrowheads="1"/>
            </p:cNvSpPr>
            <p:nvPr/>
          </p:nvSpPr>
          <p:spPr bwMode="auto">
            <a:xfrm>
              <a:off x="2304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207" name="TextBox 88"/>
            <p:cNvSpPr txBox="1">
              <a:spLocks noChangeArrowheads="1"/>
            </p:cNvSpPr>
            <p:nvPr/>
          </p:nvSpPr>
          <p:spPr bwMode="auto">
            <a:xfrm>
              <a:off x="2409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208" name="TextBox 89"/>
            <p:cNvSpPr txBox="1">
              <a:spLocks noChangeArrowheads="1"/>
            </p:cNvSpPr>
            <p:nvPr/>
          </p:nvSpPr>
          <p:spPr bwMode="auto">
            <a:xfrm>
              <a:off x="2516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209" name="TextBox 90"/>
            <p:cNvSpPr txBox="1">
              <a:spLocks noChangeArrowheads="1"/>
            </p:cNvSpPr>
            <p:nvPr/>
          </p:nvSpPr>
          <p:spPr bwMode="auto">
            <a:xfrm>
              <a:off x="2621" y="2551"/>
              <a:ext cx="1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-1</a:t>
              </a:r>
            </a:p>
          </p:txBody>
        </p:sp>
      </p:grpSp>
      <p:grpSp>
        <p:nvGrpSpPr>
          <p:cNvPr id="210" name="Group 167"/>
          <p:cNvGrpSpPr>
            <a:grpSpLocks/>
          </p:cNvGrpSpPr>
          <p:nvPr/>
        </p:nvGrpSpPr>
        <p:grpSpPr bwMode="auto">
          <a:xfrm>
            <a:off x="4876179" y="1636685"/>
            <a:ext cx="234950" cy="1390650"/>
            <a:chOff x="2833" y="1694"/>
            <a:chExt cx="148" cy="876"/>
          </a:xfrm>
        </p:grpSpPr>
        <p:sp>
          <p:nvSpPr>
            <p:cNvPr id="211" name="TextBox 136"/>
            <p:cNvSpPr txBox="1">
              <a:spLocks noChangeArrowheads="1"/>
            </p:cNvSpPr>
            <p:nvPr/>
          </p:nvSpPr>
          <p:spPr bwMode="auto">
            <a:xfrm>
              <a:off x="2833" y="233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12" name="TextBox 138"/>
            <p:cNvSpPr txBox="1">
              <a:spLocks noChangeArrowheads="1"/>
            </p:cNvSpPr>
            <p:nvPr/>
          </p:nvSpPr>
          <p:spPr bwMode="auto">
            <a:xfrm>
              <a:off x="2833" y="2124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13" name="TextBox 139"/>
            <p:cNvSpPr txBox="1">
              <a:spLocks noChangeArrowheads="1"/>
            </p:cNvSpPr>
            <p:nvPr/>
          </p:nvSpPr>
          <p:spPr bwMode="auto">
            <a:xfrm>
              <a:off x="2833" y="2017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14" name="TextBox 140"/>
            <p:cNvSpPr txBox="1">
              <a:spLocks noChangeArrowheads="1"/>
            </p:cNvSpPr>
            <p:nvPr/>
          </p:nvSpPr>
          <p:spPr bwMode="auto">
            <a:xfrm>
              <a:off x="2833" y="1911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15" name="TextBox 141"/>
            <p:cNvSpPr txBox="1">
              <a:spLocks noChangeArrowheads="1"/>
            </p:cNvSpPr>
            <p:nvPr/>
          </p:nvSpPr>
          <p:spPr bwMode="auto">
            <a:xfrm>
              <a:off x="2833" y="1805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216" name="TextBox 142"/>
            <p:cNvSpPr txBox="1">
              <a:spLocks noChangeArrowheads="1"/>
            </p:cNvSpPr>
            <p:nvPr/>
          </p:nvSpPr>
          <p:spPr bwMode="auto">
            <a:xfrm>
              <a:off x="2833" y="1694"/>
              <a:ext cx="13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217" name="TextBox 144"/>
            <p:cNvSpPr txBox="1">
              <a:spLocks noChangeArrowheads="1"/>
            </p:cNvSpPr>
            <p:nvPr/>
          </p:nvSpPr>
          <p:spPr bwMode="auto">
            <a:xfrm>
              <a:off x="2833" y="2230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18" name="TextBox 145"/>
            <p:cNvSpPr txBox="1">
              <a:spLocks noChangeArrowheads="1"/>
            </p:cNvSpPr>
            <p:nvPr/>
          </p:nvSpPr>
          <p:spPr bwMode="auto">
            <a:xfrm>
              <a:off x="2833" y="2435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219" name="Group 166"/>
          <p:cNvGrpSpPr>
            <a:grpSpLocks/>
          </p:cNvGrpSpPr>
          <p:nvPr/>
        </p:nvGrpSpPr>
        <p:grpSpPr bwMode="auto">
          <a:xfrm>
            <a:off x="4877767" y="3136873"/>
            <a:ext cx="312737" cy="1389062"/>
            <a:chOff x="2834" y="2588"/>
            <a:chExt cx="197" cy="875"/>
          </a:xfrm>
        </p:grpSpPr>
        <p:sp>
          <p:nvSpPr>
            <p:cNvPr id="220" name="TextBox 137"/>
            <p:cNvSpPr txBox="1">
              <a:spLocks noChangeArrowheads="1"/>
            </p:cNvSpPr>
            <p:nvPr/>
          </p:nvSpPr>
          <p:spPr bwMode="auto">
            <a:xfrm>
              <a:off x="2834" y="2588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-1</a:t>
              </a:r>
            </a:p>
          </p:txBody>
        </p:sp>
        <p:sp>
          <p:nvSpPr>
            <p:cNvPr id="221" name="TextBox 138"/>
            <p:cNvSpPr txBox="1">
              <a:spLocks noChangeArrowheads="1"/>
            </p:cNvSpPr>
            <p:nvPr/>
          </p:nvSpPr>
          <p:spPr bwMode="auto">
            <a:xfrm>
              <a:off x="2834" y="3222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222" name="TextBox 139"/>
            <p:cNvSpPr txBox="1">
              <a:spLocks noChangeArrowheads="1"/>
            </p:cNvSpPr>
            <p:nvPr/>
          </p:nvSpPr>
          <p:spPr bwMode="auto">
            <a:xfrm>
              <a:off x="2834" y="3115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223" name="TextBox 140"/>
            <p:cNvSpPr txBox="1">
              <a:spLocks noChangeArrowheads="1"/>
            </p:cNvSpPr>
            <p:nvPr/>
          </p:nvSpPr>
          <p:spPr bwMode="auto">
            <a:xfrm>
              <a:off x="2834" y="3009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224" name="TextBox 141"/>
            <p:cNvSpPr txBox="1">
              <a:spLocks noChangeArrowheads="1"/>
            </p:cNvSpPr>
            <p:nvPr/>
          </p:nvSpPr>
          <p:spPr bwMode="auto">
            <a:xfrm>
              <a:off x="2834" y="2903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225" name="TextBox 142"/>
            <p:cNvSpPr txBox="1">
              <a:spLocks noChangeArrowheads="1"/>
            </p:cNvSpPr>
            <p:nvPr/>
          </p:nvSpPr>
          <p:spPr bwMode="auto">
            <a:xfrm>
              <a:off x="2834" y="2792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226" name="TextBox 143"/>
            <p:cNvSpPr txBox="1">
              <a:spLocks noChangeArrowheads="1"/>
            </p:cNvSpPr>
            <p:nvPr/>
          </p:nvSpPr>
          <p:spPr bwMode="auto">
            <a:xfrm>
              <a:off x="2834" y="2690"/>
              <a:ext cx="1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227" name="TextBox 144"/>
            <p:cNvSpPr txBox="1">
              <a:spLocks noChangeArrowheads="1"/>
            </p:cNvSpPr>
            <p:nvPr/>
          </p:nvSpPr>
          <p:spPr bwMode="auto">
            <a:xfrm>
              <a:off x="2834" y="3328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-8</a:t>
              </a:r>
            </a:p>
          </p:txBody>
        </p:sp>
      </p:grpSp>
      <p:grpSp>
        <p:nvGrpSpPr>
          <p:cNvPr id="228" name="Group 168"/>
          <p:cNvGrpSpPr>
            <a:grpSpLocks/>
          </p:cNvGrpSpPr>
          <p:nvPr/>
        </p:nvGrpSpPr>
        <p:grpSpPr bwMode="auto">
          <a:xfrm>
            <a:off x="3329954" y="2930498"/>
            <a:ext cx="3379788" cy="307975"/>
            <a:chOff x="1856" y="2473"/>
            <a:chExt cx="2129" cy="194"/>
          </a:xfrm>
        </p:grpSpPr>
        <p:cxnSp>
          <p:nvCxnSpPr>
            <p:cNvPr id="229" name="Straight Connector 29"/>
            <p:cNvCxnSpPr/>
            <p:nvPr/>
          </p:nvCxnSpPr>
          <p:spPr>
            <a:xfrm rot="5400000">
              <a:off x="2849" y="1579"/>
              <a:ext cx="0" cy="1986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x-axis label"/>
            <p:cNvSpPr txBox="1">
              <a:spLocks noChangeArrowheads="1"/>
            </p:cNvSpPr>
            <p:nvPr/>
          </p:nvSpPr>
          <p:spPr bwMode="auto">
            <a:xfrm>
              <a:off x="3818" y="2473"/>
              <a:ext cx="16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i="1" dirty="0">
                  <a:solidFill>
                    <a:srgbClr val="000000"/>
                  </a:solidFill>
                  <a:latin typeface="Calisto MT" pitchFamily="18" charset="0"/>
                </a:rPr>
                <a:t>x</a:t>
              </a:r>
            </a:p>
          </p:txBody>
        </p:sp>
      </p:grpSp>
      <p:grpSp>
        <p:nvGrpSpPr>
          <p:cNvPr id="231" name="Group 169"/>
          <p:cNvGrpSpPr>
            <a:grpSpLocks/>
          </p:cNvGrpSpPr>
          <p:nvPr/>
        </p:nvGrpSpPr>
        <p:grpSpPr bwMode="auto">
          <a:xfrm>
            <a:off x="4782527" y="1297754"/>
            <a:ext cx="412751" cy="3265487"/>
            <a:chOff x="2769" y="1419"/>
            <a:chExt cx="260" cy="2057"/>
          </a:xfrm>
        </p:grpSpPr>
        <p:cxnSp>
          <p:nvCxnSpPr>
            <p:cNvPr id="232" name="Straight Connector 29"/>
            <p:cNvCxnSpPr>
              <a:cxnSpLocks noChangeShapeType="1"/>
            </p:cNvCxnSpPr>
            <p:nvPr/>
          </p:nvCxnSpPr>
          <p:spPr bwMode="auto">
            <a:xfrm>
              <a:off x="2857" y="1600"/>
              <a:ext cx="0" cy="1876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3" name="y-axis label"/>
            <p:cNvSpPr txBox="1">
              <a:spLocks noChangeArrowheads="1"/>
            </p:cNvSpPr>
            <p:nvPr/>
          </p:nvSpPr>
          <p:spPr bwMode="auto">
            <a:xfrm>
              <a:off x="2769" y="1419"/>
              <a:ext cx="2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i="1" dirty="0">
                  <a:solidFill>
                    <a:srgbClr val="000000"/>
                  </a:solidFill>
                  <a:latin typeface="Calisto MT" pitchFamily="18" charset="0"/>
                </a:rPr>
                <a:t>f</a:t>
              </a:r>
              <a:r>
                <a:rPr lang="en-US" altLang="en-US" sz="1400" i="1" dirty="0" smtClean="0">
                  <a:solidFill>
                    <a:srgbClr val="000000"/>
                  </a:solidFill>
                  <a:latin typeface="Calisto MT" pitchFamily="18" charset="0"/>
                </a:rPr>
                <a:t>(x)</a:t>
              </a:r>
              <a:endParaRPr lang="en-US" altLang="en-US" sz="1400" i="1" dirty="0">
                <a:solidFill>
                  <a:srgbClr val="000000"/>
                </a:solidFill>
                <a:latin typeface="Calisto MT" pitchFamily="18" charset="0"/>
              </a:endParaRPr>
            </a:p>
          </p:txBody>
        </p:sp>
      </p:grpSp>
      <p:sp>
        <p:nvSpPr>
          <p:cNvPr id="234" name="Oval 21"/>
          <p:cNvSpPr>
            <a:spLocks noChangeAspect="1" noChangeArrowheads="1"/>
          </p:cNvSpPr>
          <p:nvPr/>
        </p:nvSpPr>
        <p:spPr bwMode="auto">
          <a:xfrm>
            <a:off x="5052391" y="1874016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35" name="Oval 22"/>
          <p:cNvSpPr>
            <a:spLocks noChangeAspect="1" noChangeArrowheads="1"/>
          </p:cNvSpPr>
          <p:nvPr/>
        </p:nvSpPr>
        <p:spPr bwMode="auto">
          <a:xfrm>
            <a:off x="4537558" y="2874141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36" name="Oval 23"/>
          <p:cNvSpPr>
            <a:spLocks noChangeAspect="1" noChangeArrowheads="1"/>
          </p:cNvSpPr>
          <p:nvPr/>
        </p:nvSpPr>
        <p:spPr bwMode="auto">
          <a:xfrm>
            <a:off x="4876178" y="2203423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37" name="Oval 24"/>
          <p:cNvSpPr>
            <a:spLocks noChangeAspect="1" noChangeArrowheads="1"/>
          </p:cNvSpPr>
          <p:nvPr/>
        </p:nvSpPr>
        <p:spPr bwMode="auto">
          <a:xfrm>
            <a:off x="4707905" y="2538385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38" name="Line 26"/>
          <p:cNvSpPr>
            <a:spLocks noChangeShapeType="1"/>
          </p:cNvSpPr>
          <p:nvPr/>
        </p:nvSpPr>
        <p:spPr bwMode="auto">
          <a:xfrm flipH="1">
            <a:off x="3806997" y="1747810"/>
            <a:ext cx="1377157" cy="2681287"/>
          </a:xfrm>
          <a:prstGeom prst="line">
            <a:avLst/>
          </a:prstGeom>
          <a:noFill/>
          <a:ln w="9525">
            <a:solidFill>
              <a:srgbClr val="FF0505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2020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271729" y="2720857"/>
            <a:ext cx="31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02020"/>
                </a:solidFill>
                <a:latin typeface="Century Gothic"/>
              </a:rPr>
              <a:t>A</a:t>
            </a:r>
            <a:endParaRPr lang="en-US" sz="1400" b="1" dirty="0">
              <a:solidFill>
                <a:srgbClr val="202020"/>
              </a:solidFill>
              <a:latin typeface="Century Gothic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4116609" y="2393898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(-1, </a:t>
            </a:r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140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325703" y="2053790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(0, 5)</a:t>
            </a:r>
            <a:endParaRPr lang="en-US" sz="140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098428" y="1719434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(1, 7)</a:t>
            </a:r>
            <a:endParaRPr lang="en-US" sz="140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42"/>
              <p:cNvSpPr txBox="1"/>
              <p:nvPr/>
            </p:nvSpPr>
            <p:spPr>
              <a:xfrm>
                <a:off x="425444" y="4756446"/>
                <a:ext cx="3881201" cy="64633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202020"/>
                    </a:solidFill>
                    <a:latin typeface="Century Gothic"/>
                  </a:rPr>
                  <a:t>Since 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(-2, 1)</a:t>
                </a:r>
                <a:r>
                  <a:rPr lang="en-US" dirty="0" smtClean="0">
                    <a:solidFill>
                      <a:srgbClr val="202020"/>
                    </a:solidFill>
                    <a:latin typeface="Century Gothic"/>
                  </a:rPr>
                  <a:t> is a point on the graph of the function,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(-2)=1</a:t>
                </a:r>
                <a:r>
                  <a:rPr lang="en-US" dirty="0" smtClean="0">
                    <a:solidFill>
                      <a:srgbClr val="202020"/>
                    </a:solidFill>
                    <a:latin typeface="Century Gothic"/>
                  </a:rPr>
                  <a:t>.</a:t>
                </a:r>
                <a:endParaRPr lang="en-US" dirty="0">
                  <a:solidFill>
                    <a:srgbClr val="202020"/>
                  </a:solidFill>
                  <a:latin typeface="Century Gothic"/>
                </a:endParaRPr>
              </a:p>
            </p:txBody>
          </p:sp>
        </mc:Choice>
        <mc:Fallback xmlns="">
          <p:sp>
            <p:nvSpPr>
              <p:cNvPr id="243" name="TextBox 2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44" y="4756446"/>
                <a:ext cx="3881201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141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4" name="TextBox 243"/>
          <p:cNvSpPr txBox="1"/>
          <p:nvPr/>
        </p:nvSpPr>
        <p:spPr>
          <a:xfrm>
            <a:off x="3632076" y="4070095"/>
            <a:ext cx="243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f</a:t>
            </a:r>
            <a:endParaRPr lang="en-US" sz="1600" b="1" i="1" dirty="0">
              <a:solidFill>
                <a:srgbClr val="FF0000"/>
              </a:solidFill>
              <a:latin typeface="Calisto MT" panose="02040603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/>
              <p:cNvSpPr txBox="1"/>
              <p:nvPr/>
            </p:nvSpPr>
            <p:spPr>
              <a:xfrm>
                <a:off x="1988847" y="3985393"/>
                <a:ext cx="13135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-2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dirty="0" smtClean="0">
                    <a:solidFill>
                      <a:srgbClr val="202020"/>
                    </a:solidFill>
                  </a:rPr>
                  <a:t>=</a:t>
                </a:r>
                <a:r>
                  <a:rPr lang="en-US" dirty="0" smtClean="0">
                    <a:solidFill>
                      <a:srgbClr val="FF5623"/>
                    </a:solidFill>
                  </a:rPr>
                  <a:t>  </a:t>
                </a:r>
                <a:r>
                  <a:rPr lang="en-US" sz="2000" b="1" dirty="0" smtClean="0">
                    <a:solidFill>
                      <a:srgbClr val="FF5623"/>
                    </a:solidFill>
                    <a:latin typeface="Bradley Hand ITC" panose="03070402050302030203" pitchFamily="66" charset="0"/>
                  </a:rPr>
                  <a:t>1</a:t>
                </a:r>
                <a:r>
                  <a:rPr lang="en-US" sz="2000" b="1" dirty="0" smtClean="0">
                    <a:solidFill>
                      <a:srgbClr val="FF5623"/>
                    </a:solidFill>
                  </a:rPr>
                  <a:t>  </a:t>
                </a:r>
                <a:endParaRPr lang="en-US" sz="2000" b="1" dirty="0">
                  <a:solidFill>
                    <a:srgbClr val="FF5623"/>
                  </a:solidFill>
                </a:endParaRPr>
              </a:p>
            </p:txBody>
          </p:sp>
        </mc:Choice>
        <mc:Fallback xmlns="">
          <p:sp>
            <p:nvSpPr>
              <p:cNvPr id="245" name="TextBox 2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847" y="3985393"/>
                <a:ext cx="1313501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926" t="-10769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6" name="Rectangle 245"/>
          <p:cNvSpPr/>
          <p:nvPr/>
        </p:nvSpPr>
        <p:spPr bwMode="auto">
          <a:xfrm>
            <a:off x="2273555" y="4028620"/>
            <a:ext cx="344672" cy="29301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2901316" y="4012443"/>
            <a:ext cx="324136" cy="325369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8" name="Straight Arrow Connector 247"/>
          <p:cNvCxnSpPr/>
          <p:nvPr/>
        </p:nvCxnSpPr>
        <p:spPr>
          <a:xfrm flipH="1" flipV="1">
            <a:off x="1171084" y="4491804"/>
            <a:ext cx="182878" cy="264642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 flipV="1">
            <a:off x="2641429" y="4471356"/>
            <a:ext cx="142055" cy="28509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1" name="Group 250"/>
          <p:cNvGrpSpPr/>
          <p:nvPr/>
        </p:nvGrpSpPr>
        <p:grpSpPr>
          <a:xfrm>
            <a:off x="5393705" y="5309398"/>
            <a:ext cx="3704575" cy="1528257"/>
            <a:chOff x="6903720" y="4983463"/>
            <a:chExt cx="2194560" cy="1528257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253" name="Round Same Side Corner Rectangle 252"/>
            <p:cNvSpPr/>
            <p:nvPr/>
          </p:nvSpPr>
          <p:spPr bwMode="auto">
            <a:xfrm>
              <a:off x="6903721" y="5234447"/>
              <a:ext cx="2194555" cy="1277273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en-US" sz="1100" b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A </a:t>
              </a:r>
              <a:r>
                <a:rPr lang="en-US" altLang="en-US" sz="11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function </a:t>
              </a:r>
              <a:r>
                <a:rPr lang="en-US" altLang="en-US" sz="1100" b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is a rule that assigns an </a:t>
              </a:r>
              <a:r>
                <a:rPr lang="en-US" altLang="en-US" sz="11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input </a:t>
              </a:r>
              <a:r>
                <a:rPr lang="en-US" altLang="en-US" sz="1100" b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to exactly one </a:t>
              </a:r>
              <a:r>
                <a:rPr lang="en-US" altLang="en-US" sz="11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output</a:t>
              </a:r>
              <a:r>
                <a:rPr lang="en-US" altLang="en-US" sz="1100" b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.</a:t>
              </a:r>
              <a:endParaRPr lang="en-US" sz="1100" b="1" i="1" dirty="0">
                <a:solidFill>
                  <a:srgbClr val="B5B5B5">
                    <a:lumMod val="50000"/>
                  </a:srgbClr>
                </a:solidFill>
                <a:latin typeface="Century Gothic" panose="020B0502020202020204" pitchFamily="34" charset="0"/>
                <a:cs typeface="Lato" panose="020F0502020204030203" pitchFamily="34" charset="0"/>
              </a:endParaRPr>
            </a:p>
            <a:p>
              <a:pPr marL="114300" indent="-114300" defTabSz="947593">
                <a:buClr>
                  <a:srgbClr val="FF5623"/>
                </a:buClr>
                <a:buSzPct val="100000"/>
                <a:buFont typeface="Wingdings 3" panose="05040102010807070707" pitchFamily="18" charset="2"/>
                <a:buChar char="}"/>
                <a:defRPr/>
              </a:pPr>
              <a:r>
                <a:rPr lang="en-US" sz="1100" b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Lato" panose="020F0502020204030203" pitchFamily="34" charset="0"/>
                </a:rPr>
                <a:t>An </a:t>
              </a:r>
              <a:r>
                <a:rPr lang="en-US" sz="1100" b="1" dirty="0">
                  <a:solidFill>
                    <a:srgbClr val="FF5623"/>
                  </a:solidFill>
                  <a:latin typeface="Century Gothic" panose="020B0502020202020204" pitchFamily="34" charset="0"/>
                  <a:cs typeface="Lato" panose="020F0502020204030203" pitchFamily="34" charset="0"/>
                </a:rPr>
                <a:t>input </a:t>
              </a:r>
              <a:r>
                <a:rPr lang="en-US" sz="1100" b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Lato" panose="020F0502020204030203" pitchFamily="34" charset="0"/>
                </a:rPr>
                <a:t>replaces the 𝑥’s and the expression gives the </a:t>
              </a:r>
              <a:r>
                <a:rPr lang="en-US" sz="1100" b="1" dirty="0" smtClean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Lato" panose="020F0502020204030203" pitchFamily="34" charset="0"/>
                </a:rPr>
                <a:t>corresponding </a:t>
              </a:r>
              <a:r>
                <a:rPr lang="en-US" sz="1100" b="1" dirty="0" smtClean="0">
                  <a:solidFill>
                    <a:srgbClr val="FF5623"/>
                  </a:solidFill>
                  <a:latin typeface="Century Gothic" panose="020B0502020202020204" pitchFamily="34" charset="0"/>
                  <a:cs typeface="Lato" panose="020F0502020204030203" pitchFamily="34" charset="0"/>
                </a:rPr>
                <a:t>output</a:t>
              </a:r>
              <a:r>
                <a:rPr lang="en-US" sz="1100" b="1" dirty="0" smtClean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Lato" panose="020F0502020204030203" pitchFamily="34" charset="0"/>
                </a:rPr>
                <a:t>.</a:t>
              </a:r>
            </a:p>
            <a:p>
              <a:pPr marL="114300" indent="-114300" defTabSz="947593">
                <a:buClr>
                  <a:srgbClr val="FF5623"/>
                </a:buClr>
                <a:buSzPct val="100000"/>
                <a:buFont typeface="Wingdings 3" panose="05040102010807070707" pitchFamily="18" charset="2"/>
                <a:buChar char="}"/>
                <a:defRPr/>
              </a:pPr>
              <a:r>
                <a:rPr lang="en-US" altLang="en-US" sz="11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Evaluating a function </a:t>
              </a:r>
              <a:r>
                <a:rPr lang="en-US" altLang="en-US" sz="1100" b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means substituting a number for the input to figure out the output</a:t>
              </a:r>
              <a:r>
                <a:rPr lang="en-US" altLang="en-US" sz="1100" b="1" dirty="0" smtClean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rPr>
                <a:t>.</a:t>
              </a:r>
              <a:endParaRPr lang="en-US" altLang="en-US" sz="1100" b="1" dirty="0">
                <a:solidFill>
                  <a:srgbClr val="B5B5B5">
                    <a:lumMod val="50000"/>
                  </a:srgb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4" name="Round Same Side Corner Rectangle 253"/>
            <p:cNvSpPr/>
            <p:nvPr/>
          </p:nvSpPr>
          <p:spPr bwMode="auto">
            <a:xfrm>
              <a:off x="6903720" y="4983463"/>
              <a:ext cx="2194560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defRPr/>
              </a:pPr>
              <a:r>
                <a:rPr lang="en-US" sz="1000" b="1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Remember the Concept</a:t>
              </a:r>
              <a:endParaRPr lang="en-US" sz="1000" b="1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6903720" y="1725605"/>
            <a:ext cx="2180689" cy="738664"/>
            <a:chOff x="6903720" y="4883450"/>
            <a:chExt cx="2180689" cy="738664"/>
          </a:xfrm>
        </p:grpSpPr>
        <p:sp>
          <p:nvSpPr>
            <p:cNvPr id="256" name="TextBox 255"/>
            <p:cNvSpPr txBox="1"/>
            <p:nvPr/>
          </p:nvSpPr>
          <p:spPr>
            <a:xfrm>
              <a:off x="6903720" y="4883450"/>
              <a:ext cx="2180689" cy="7386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1400" b="1" kern="0" dirty="0">
                  <a:solidFill>
                    <a:srgbClr val="21A8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(</a:t>
              </a:r>
              <a:r>
                <a:rPr lang="en-US" altLang="en-US" sz="1400" b="1" kern="0" dirty="0" err="1">
                  <a:solidFill>
                    <a:srgbClr val="21A8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input,output</a:t>
              </a:r>
              <a:r>
                <a:rPr lang="en-US" altLang="en-US" sz="1400" b="1" kern="0" dirty="0">
                  <a:solidFill>
                    <a:srgbClr val="21A8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)</a:t>
              </a:r>
            </a:p>
            <a:p>
              <a:pPr algn="ctr"/>
              <a:endParaRPr lang="en-US" sz="1400" dirty="0" smtClean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  <a:p>
              <a:pPr algn="ctr"/>
              <a:endParaRPr lang="en-US" sz="140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</p:txBody>
        </p:sp>
        <p:sp>
          <p:nvSpPr>
            <p:cNvPr id="257" name="TextBox 588"/>
            <p:cNvSpPr txBox="1">
              <a:spLocks noChangeArrowheads="1"/>
            </p:cNvSpPr>
            <p:nvPr/>
          </p:nvSpPr>
          <p:spPr bwMode="auto">
            <a:xfrm>
              <a:off x="7350351" y="5229891"/>
              <a:ext cx="2936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94594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i="1" kern="0" dirty="0">
                  <a:solidFill>
                    <a:srgbClr val="21A8B3"/>
                  </a:solidFill>
                  <a:latin typeface="Calisto MT" pitchFamily="18" charset="0"/>
                </a:rPr>
                <a:t>x</a:t>
              </a:r>
              <a:endParaRPr lang="en-US" altLang="en-US" sz="1600" i="1" kern="0" dirty="0">
                <a:solidFill>
                  <a:srgbClr val="21A8B3"/>
                </a:solidFill>
                <a:latin typeface="Calisto MT" pitchFamily="18" charset="0"/>
              </a:endParaRPr>
            </a:p>
          </p:txBody>
        </p:sp>
        <p:sp>
          <p:nvSpPr>
            <p:cNvPr id="258" name="TextBox 591"/>
            <p:cNvSpPr txBox="1">
              <a:spLocks noChangeArrowheads="1"/>
            </p:cNvSpPr>
            <p:nvPr/>
          </p:nvSpPr>
          <p:spPr bwMode="auto">
            <a:xfrm>
              <a:off x="8316298" y="5233766"/>
              <a:ext cx="5132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defTabSz="94594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i="1" kern="0" dirty="0" smtClean="0">
                  <a:solidFill>
                    <a:srgbClr val="21A8B3"/>
                  </a:solidFill>
                  <a:latin typeface="Calisto MT" pitchFamily="18" charset="0"/>
                </a:rPr>
                <a:t>f(x)</a:t>
              </a:r>
              <a:endParaRPr lang="en-US" altLang="en-US" i="1" kern="0" dirty="0">
                <a:solidFill>
                  <a:srgbClr val="21A8B3"/>
                </a:solidFill>
                <a:latin typeface="Calisto MT" pitchFamily="18" charset="0"/>
              </a:endParaRPr>
            </a:p>
          </p:txBody>
        </p:sp>
        <p:cxnSp>
          <p:nvCxnSpPr>
            <p:cNvPr id="259" name="Straight Arrow Connector 16"/>
            <p:cNvCxnSpPr>
              <a:cxnSpLocks noChangeShapeType="1"/>
            </p:cNvCxnSpPr>
            <p:nvPr/>
          </p:nvCxnSpPr>
          <p:spPr bwMode="auto">
            <a:xfrm flipV="1">
              <a:off x="7574711" y="5165191"/>
              <a:ext cx="169056" cy="196128"/>
            </a:xfrm>
            <a:prstGeom prst="straightConnector1">
              <a:avLst/>
            </a:prstGeom>
            <a:noFill/>
            <a:ln w="12700" algn="ctr">
              <a:solidFill>
                <a:schemeClr val="accent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0" name="Straight Arrow Connector 137"/>
            <p:cNvCxnSpPr>
              <a:cxnSpLocks noChangeShapeType="1"/>
            </p:cNvCxnSpPr>
            <p:nvPr/>
          </p:nvCxnSpPr>
          <p:spPr bwMode="auto">
            <a:xfrm flipH="1" flipV="1">
              <a:off x="8220879" y="5175509"/>
              <a:ext cx="169056" cy="196128"/>
            </a:xfrm>
            <a:prstGeom prst="straightConnector1">
              <a:avLst/>
            </a:prstGeom>
            <a:noFill/>
            <a:ln w="12700" algn="ctr">
              <a:solidFill>
                <a:schemeClr val="accent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20" name="Picture 4" descr="C:\Users\Stephen\Downloads\CFU 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077" y="342211"/>
            <a:ext cx="183800" cy="1828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C:\Users\Stephen\Downloads\Light Bulb 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93" y="4939885"/>
            <a:ext cx="230173" cy="2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 smtClean="0"/>
              <a:t>98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91707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Group 4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70148"/>
              </p:ext>
            </p:extLst>
          </p:nvPr>
        </p:nvGraphicFramePr>
        <p:xfrm>
          <a:off x="35995" y="1719243"/>
          <a:ext cx="9062285" cy="4544366"/>
        </p:xfrm>
        <a:graphic>
          <a:graphicData uri="http://schemas.openxmlformats.org/drawingml/2006/table">
            <a:tbl>
              <a:tblPr>
                <a:effectLst>
                  <a:outerShdw blurRad="38100" sx="101000" sy="101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</a:tblPr>
              <a:tblGrid>
                <a:gridCol w="9062285"/>
              </a:tblGrid>
              <a:tr h="45443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1441" marR="91441" marT="45725" marB="45725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2004862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 smtClean="0">
                <a:solidFill>
                  <a:srgbClr val="F9F9F9"/>
                </a:solidFill>
                <a:latin typeface="Century Gothic" panose="020B0502020202020204" pitchFamily="34" charset="0"/>
              </a:rPr>
              <a:t>Skill Development &amp; Guided Practice 2</a:t>
            </a:r>
            <a:endParaRPr lang="en-US" sz="800" b="1" dirty="0">
              <a:solidFill>
                <a:srgbClr val="F9F9F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995" y="308159"/>
            <a:ext cx="6776287" cy="1243563"/>
            <a:chOff x="35996" y="316710"/>
            <a:chExt cx="7081084" cy="1243563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16" name="Round Same Side Corner Rectangle 15"/>
            <p:cNvSpPr/>
            <p:nvPr/>
          </p:nvSpPr>
          <p:spPr bwMode="auto">
            <a:xfrm>
              <a:off x="35996" y="567694"/>
              <a:ext cx="7081083" cy="99257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 defTabSz="914400">
                <a:lnSpc>
                  <a:spcPct val="90000"/>
                </a:lnSpc>
                <a:tabLst>
                  <a:tab pos="171450" algn="l"/>
                </a:tabLst>
                <a:defRPr/>
              </a:pPr>
              <a:r>
                <a:rPr lang="en-US" sz="1300" b="1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300" b="1" dirty="0" smtClean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3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Read the function.</a:t>
              </a:r>
              <a:endParaRPr lang="en-US" sz="1300" b="1" dirty="0">
                <a:solidFill>
                  <a:srgbClr val="202020">
                    <a:lumMod val="50000"/>
                    <a:lumOff val="50000"/>
                  </a:srgbClr>
                </a:solidFill>
                <a:latin typeface="Century Gothic" panose="020B0502020202020204" pitchFamily="34" charset="0"/>
              </a:endParaRPr>
            </a:p>
            <a:p>
              <a:pPr marL="342900" indent="-342900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300" b="1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300" b="1" dirty="0" smtClean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3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Substitute input values into the function</a:t>
              </a:r>
              <a:r>
                <a:rPr lang="en-US" sz="1300" b="1" dirty="0" smtClean="0">
                  <a:solidFill>
                    <a:srgbClr val="101010"/>
                  </a:solidFill>
                  <a:latin typeface="Century Gothic" panose="020B0502020202020204" pitchFamily="34" charset="0"/>
                </a:rPr>
                <a:t>.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300" b="1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3</a:t>
              </a:r>
              <a:r>
                <a:rPr lang="en-US" sz="13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 Use order of operations to evaluate and obtain the outputs. (write in table)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300" b="1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4  </a:t>
              </a:r>
              <a:r>
                <a:rPr lang="en-US" sz="13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Use the table to create ordered pairs (input, output) and graph these points.</a:t>
              </a:r>
              <a:endParaRPr lang="en-US" sz="1300" b="1" dirty="0">
                <a:solidFill>
                  <a:srgbClr val="202020"/>
                </a:solidFill>
                <a:latin typeface="Century Gothic" panose="020B0502020202020204" pitchFamily="34" charset="0"/>
              </a:endParaRP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300" b="1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5</a:t>
              </a:r>
              <a:r>
                <a:rPr lang="en-US" sz="13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 Connect the points.</a:t>
              </a:r>
              <a:endParaRPr lang="en-US" sz="1300" b="1" dirty="0">
                <a:solidFill>
                  <a:srgbClr val="20202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tabLst>
                  <a:tab pos="114300" algn="l"/>
                </a:tabLst>
                <a:defRPr/>
              </a:pPr>
              <a:r>
                <a:rPr lang="en-US" sz="1000" b="1" kern="0" dirty="0" smtClean="0">
                  <a:solidFill>
                    <a:srgbClr val="FFFFFF"/>
                  </a:solidFill>
                  <a:latin typeface="Century Gothic" panose="020B0502020202020204" pitchFamily="34" charset="0"/>
                  <a:cs typeface="Arial" pitchFamily="34" charset="0"/>
                </a:rPr>
                <a:t>Evaluate and graph functions.</a:t>
              </a:r>
              <a:endParaRPr lang="en-US" sz="1000" b="1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163"/>
          <p:cNvGrpSpPr>
            <a:grpSpLocks/>
          </p:cNvGrpSpPr>
          <p:nvPr/>
        </p:nvGrpSpPr>
        <p:grpSpPr bwMode="auto">
          <a:xfrm>
            <a:off x="264414" y="3197773"/>
            <a:ext cx="2787650" cy="2682875"/>
            <a:chOff x="1980" y="1727"/>
            <a:chExt cx="1756" cy="1690"/>
          </a:xfrm>
        </p:grpSpPr>
        <p:cxnSp>
          <p:nvCxnSpPr>
            <p:cNvPr id="59" name="Straight Connector 165"/>
            <p:cNvCxnSpPr>
              <a:cxnSpLocks noChangeShapeType="1"/>
            </p:cNvCxnSpPr>
            <p:nvPr/>
          </p:nvCxnSpPr>
          <p:spPr bwMode="auto">
            <a:xfrm>
              <a:off x="1984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166"/>
            <p:cNvCxnSpPr>
              <a:cxnSpLocks noChangeShapeType="1"/>
            </p:cNvCxnSpPr>
            <p:nvPr/>
          </p:nvCxnSpPr>
          <p:spPr bwMode="auto">
            <a:xfrm>
              <a:off x="209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167"/>
            <p:cNvCxnSpPr>
              <a:cxnSpLocks noChangeShapeType="1"/>
            </p:cNvCxnSpPr>
            <p:nvPr/>
          </p:nvCxnSpPr>
          <p:spPr bwMode="auto">
            <a:xfrm>
              <a:off x="220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Connector 168"/>
            <p:cNvCxnSpPr>
              <a:cxnSpLocks noChangeShapeType="1"/>
            </p:cNvCxnSpPr>
            <p:nvPr/>
          </p:nvCxnSpPr>
          <p:spPr bwMode="auto">
            <a:xfrm>
              <a:off x="231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Connector 169"/>
            <p:cNvCxnSpPr>
              <a:cxnSpLocks noChangeShapeType="1"/>
            </p:cNvCxnSpPr>
            <p:nvPr/>
          </p:nvCxnSpPr>
          <p:spPr bwMode="auto">
            <a:xfrm>
              <a:off x="242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Straight Connector 170"/>
            <p:cNvCxnSpPr>
              <a:cxnSpLocks noChangeShapeType="1"/>
            </p:cNvCxnSpPr>
            <p:nvPr/>
          </p:nvCxnSpPr>
          <p:spPr bwMode="auto">
            <a:xfrm>
              <a:off x="253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Straight Connector 171"/>
            <p:cNvCxnSpPr>
              <a:cxnSpLocks noChangeShapeType="1"/>
            </p:cNvCxnSpPr>
            <p:nvPr/>
          </p:nvCxnSpPr>
          <p:spPr bwMode="auto">
            <a:xfrm>
              <a:off x="264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Straight Connector 172"/>
            <p:cNvCxnSpPr>
              <a:cxnSpLocks noChangeShapeType="1"/>
            </p:cNvCxnSpPr>
            <p:nvPr/>
          </p:nvCxnSpPr>
          <p:spPr bwMode="auto">
            <a:xfrm>
              <a:off x="275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Straight Connector 173"/>
            <p:cNvCxnSpPr>
              <a:cxnSpLocks noChangeShapeType="1"/>
            </p:cNvCxnSpPr>
            <p:nvPr/>
          </p:nvCxnSpPr>
          <p:spPr bwMode="auto">
            <a:xfrm>
              <a:off x="297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Straight Connector 174"/>
            <p:cNvCxnSpPr>
              <a:cxnSpLocks noChangeShapeType="1"/>
            </p:cNvCxnSpPr>
            <p:nvPr/>
          </p:nvCxnSpPr>
          <p:spPr bwMode="auto">
            <a:xfrm>
              <a:off x="308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Connector 175"/>
            <p:cNvCxnSpPr>
              <a:cxnSpLocks noChangeShapeType="1"/>
            </p:cNvCxnSpPr>
            <p:nvPr/>
          </p:nvCxnSpPr>
          <p:spPr bwMode="auto">
            <a:xfrm>
              <a:off x="318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Connector 176"/>
            <p:cNvCxnSpPr>
              <a:cxnSpLocks noChangeShapeType="1"/>
            </p:cNvCxnSpPr>
            <p:nvPr/>
          </p:nvCxnSpPr>
          <p:spPr bwMode="auto">
            <a:xfrm>
              <a:off x="329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Straight Connector 177"/>
            <p:cNvCxnSpPr>
              <a:cxnSpLocks noChangeShapeType="1"/>
            </p:cNvCxnSpPr>
            <p:nvPr/>
          </p:nvCxnSpPr>
          <p:spPr bwMode="auto">
            <a:xfrm>
              <a:off x="340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Connector 178"/>
            <p:cNvCxnSpPr>
              <a:cxnSpLocks noChangeShapeType="1"/>
            </p:cNvCxnSpPr>
            <p:nvPr/>
          </p:nvCxnSpPr>
          <p:spPr bwMode="auto">
            <a:xfrm>
              <a:off x="351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Straight Connector 179"/>
            <p:cNvCxnSpPr>
              <a:cxnSpLocks noChangeShapeType="1"/>
            </p:cNvCxnSpPr>
            <p:nvPr/>
          </p:nvCxnSpPr>
          <p:spPr bwMode="auto">
            <a:xfrm>
              <a:off x="362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Straight Connector 180"/>
            <p:cNvCxnSpPr>
              <a:cxnSpLocks noChangeShapeType="1"/>
            </p:cNvCxnSpPr>
            <p:nvPr/>
          </p:nvCxnSpPr>
          <p:spPr bwMode="auto">
            <a:xfrm>
              <a:off x="3736" y="1729"/>
              <a:ext cx="0" cy="1688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Straight Connector 186"/>
            <p:cNvCxnSpPr>
              <a:cxnSpLocks noChangeShapeType="1"/>
            </p:cNvCxnSpPr>
            <p:nvPr/>
          </p:nvCxnSpPr>
          <p:spPr bwMode="auto">
            <a:xfrm rot="5400000">
              <a:off x="2858" y="85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Straight Connector 187"/>
            <p:cNvCxnSpPr>
              <a:cxnSpLocks noChangeShapeType="1"/>
            </p:cNvCxnSpPr>
            <p:nvPr/>
          </p:nvCxnSpPr>
          <p:spPr bwMode="auto">
            <a:xfrm rot="5400000">
              <a:off x="2858" y="95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Straight Connector 188"/>
            <p:cNvCxnSpPr>
              <a:cxnSpLocks noChangeShapeType="1"/>
            </p:cNvCxnSpPr>
            <p:nvPr/>
          </p:nvCxnSpPr>
          <p:spPr bwMode="auto">
            <a:xfrm rot="5400000">
              <a:off x="2858" y="106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Connector 189"/>
            <p:cNvCxnSpPr>
              <a:cxnSpLocks noChangeShapeType="1"/>
            </p:cNvCxnSpPr>
            <p:nvPr/>
          </p:nvCxnSpPr>
          <p:spPr bwMode="auto">
            <a:xfrm rot="5400000">
              <a:off x="2858" y="116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Straight Connector 190"/>
            <p:cNvCxnSpPr>
              <a:cxnSpLocks noChangeShapeType="1"/>
            </p:cNvCxnSpPr>
            <p:nvPr/>
          </p:nvCxnSpPr>
          <p:spPr bwMode="auto">
            <a:xfrm rot="5400000">
              <a:off x="2858" y="127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Straight Connector 191"/>
            <p:cNvCxnSpPr>
              <a:cxnSpLocks noChangeShapeType="1"/>
            </p:cNvCxnSpPr>
            <p:nvPr/>
          </p:nvCxnSpPr>
          <p:spPr bwMode="auto">
            <a:xfrm rot="5400000">
              <a:off x="2858" y="137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Straight Connector 192"/>
            <p:cNvCxnSpPr>
              <a:cxnSpLocks noChangeShapeType="1"/>
            </p:cNvCxnSpPr>
            <p:nvPr/>
          </p:nvCxnSpPr>
          <p:spPr bwMode="auto">
            <a:xfrm rot="5400000">
              <a:off x="2858" y="1482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Straight Connector 193"/>
            <p:cNvCxnSpPr>
              <a:cxnSpLocks noChangeShapeType="1"/>
            </p:cNvCxnSpPr>
            <p:nvPr/>
          </p:nvCxnSpPr>
          <p:spPr bwMode="auto">
            <a:xfrm rot="5400000">
              <a:off x="2858" y="158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858" y="179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Straight Connector 195"/>
            <p:cNvCxnSpPr>
              <a:cxnSpLocks noChangeShapeType="1"/>
            </p:cNvCxnSpPr>
            <p:nvPr/>
          </p:nvCxnSpPr>
          <p:spPr bwMode="auto">
            <a:xfrm rot="5400000">
              <a:off x="2858" y="1904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858" y="2009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Straight Connector 197"/>
            <p:cNvCxnSpPr>
              <a:cxnSpLocks noChangeShapeType="1"/>
            </p:cNvCxnSpPr>
            <p:nvPr/>
          </p:nvCxnSpPr>
          <p:spPr bwMode="auto">
            <a:xfrm rot="5400000">
              <a:off x="2858" y="211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Straight Connector 198"/>
            <p:cNvCxnSpPr>
              <a:cxnSpLocks noChangeShapeType="1"/>
            </p:cNvCxnSpPr>
            <p:nvPr/>
          </p:nvCxnSpPr>
          <p:spPr bwMode="auto">
            <a:xfrm rot="5400000">
              <a:off x="2858" y="222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Straight Connector 199"/>
            <p:cNvCxnSpPr>
              <a:cxnSpLocks noChangeShapeType="1"/>
            </p:cNvCxnSpPr>
            <p:nvPr/>
          </p:nvCxnSpPr>
          <p:spPr bwMode="auto">
            <a:xfrm rot="5400000">
              <a:off x="2858" y="232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Straight Connector 200"/>
            <p:cNvCxnSpPr>
              <a:cxnSpLocks noChangeShapeType="1"/>
            </p:cNvCxnSpPr>
            <p:nvPr/>
          </p:nvCxnSpPr>
          <p:spPr bwMode="auto">
            <a:xfrm rot="5400000">
              <a:off x="2858" y="243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Straight Connector 201"/>
            <p:cNvCxnSpPr>
              <a:cxnSpLocks noChangeShapeType="1"/>
            </p:cNvCxnSpPr>
            <p:nvPr/>
          </p:nvCxnSpPr>
          <p:spPr bwMode="auto">
            <a:xfrm rot="5400000">
              <a:off x="2858" y="253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Straight Connector 185"/>
            <p:cNvCxnSpPr>
              <a:cxnSpLocks noChangeShapeType="1"/>
            </p:cNvCxnSpPr>
            <p:nvPr/>
          </p:nvCxnSpPr>
          <p:spPr bwMode="auto">
            <a:xfrm rot="5400000">
              <a:off x="2858" y="169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2" name="Group 165"/>
          <p:cNvGrpSpPr>
            <a:grpSpLocks/>
          </p:cNvGrpSpPr>
          <p:nvPr/>
        </p:nvGrpSpPr>
        <p:grpSpPr bwMode="auto">
          <a:xfrm>
            <a:off x="1729677" y="4509048"/>
            <a:ext cx="1444625" cy="214312"/>
            <a:chOff x="2921" y="2553"/>
            <a:chExt cx="910" cy="135"/>
          </a:xfrm>
        </p:grpSpPr>
        <p:sp>
          <p:nvSpPr>
            <p:cNvPr id="93" name="TextBox 71"/>
            <p:cNvSpPr txBox="1">
              <a:spLocks noChangeArrowheads="1"/>
            </p:cNvSpPr>
            <p:nvPr/>
          </p:nvSpPr>
          <p:spPr bwMode="auto">
            <a:xfrm>
              <a:off x="292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94" name="TextBox 72"/>
            <p:cNvSpPr txBox="1">
              <a:spLocks noChangeArrowheads="1"/>
            </p:cNvSpPr>
            <p:nvPr/>
          </p:nvSpPr>
          <p:spPr bwMode="auto">
            <a:xfrm>
              <a:off x="3026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95" name="TextBox 73"/>
            <p:cNvSpPr txBox="1">
              <a:spLocks noChangeArrowheads="1"/>
            </p:cNvSpPr>
            <p:nvPr/>
          </p:nvSpPr>
          <p:spPr bwMode="auto">
            <a:xfrm>
              <a:off x="313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96" name="TextBox 74"/>
            <p:cNvSpPr txBox="1">
              <a:spLocks noChangeArrowheads="1"/>
            </p:cNvSpPr>
            <p:nvPr/>
          </p:nvSpPr>
          <p:spPr bwMode="auto">
            <a:xfrm>
              <a:off x="324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00" name="TextBox 75"/>
            <p:cNvSpPr txBox="1">
              <a:spLocks noChangeArrowheads="1"/>
            </p:cNvSpPr>
            <p:nvPr/>
          </p:nvSpPr>
          <p:spPr bwMode="auto">
            <a:xfrm>
              <a:off x="3351" y="2553"/>
              <a:ext cx="14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04" name="TextBox 76"/>
            <p:cNvSpPr txBox="1">
              <a:spLocks noChangeArrowheads="1"/>
            </p:cNvSpPr>
            <p:nvPr/>
          </p:nvSpPr>
          <p:spPr bwMode="auto">
            <a:xfrm>
              <a:off x="3454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05" name="TextBox 77"/>
            <p:cNvSpPr txBox="1">
              <a:spLocks noChangeArrowheads="1"/>
            </p:cNvSpPr>
            <p:nvPr/>
          </p:nvSpPr>
          <p:spPr bwMode="auto">
            <a:xfrm>
              <a:off x="3569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06" name="TextBox 78"/>
            <p:cNvSpPr txBox="1">
              <a:spLocks noChangeArrowheads="1"/>
            </p:cNvSpPr>
            <p:nvPr/>
          </p:nvSpPr>
          <p:spPr bwMode="auto">
            <a:xfrm>
              <a:off x="3683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8</a:t>
              </a:r>
            </a:p>
          </p:txBody>
        </p:sp>
      </p:grpSp>
      <p:grpSp>
        <p:nvGrpSpPr>
          <p:cNvPr id="107" name="Group 164"/>
          <p:cNvGrpSpPr>
            <a:grpSpLocks/>
          </p:cNvGrpSpPr>
          <p:nvPr/>
        </p:nvGrpSpPr>
        <p:grpSpPr bwMode="auto">
          <a:xfrm>
            <a:off x="124714" y="4505873"/>
            <a:ext cx="1481138" cy="215900"/>
            <a:chOff x="1856" y="2551"/>
            <a:chExt cx="933" cy="136"/>
          </a:xfrm>
        </p:grpSpPr>
        <p:sp>
          <p:nvSpPr>
            <p:cNvPr id="108" name="TextBox 83"/>
            <p:cNvSpPr txBox="1">
              <a:spLocks noChangeArrowheads="1"/>
            </p:cNvSpPr>
            <p:nvPr/>
          </p:nvSpPr>
          <p:spPr bwMode="auto">
            <a:xfrm>
              <a:off x="1856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-8</a:t>
              </a:r>
            </a:p>
          </p:txBody>
        </p:sp>
        <p:sp>
          <p:nvSpPr>
            <p:cNvPr id="109" name="TextBox 84"/>
            <p:cNvSpPr txBox="1">
              <a:spLocks noChangeArrowheads="1"/>
            </p:cNvSpPr>
            <p:nvPr/>
          </p:nvSpPr>
          <p:spPr bwMode="auto">
            <a:xfrm>
              <a:off x="1961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110" name="TextBox 85"/>
            <p:cNvSpPr txBox="1">
              <a:spLocks noChangeArrowheads="1"/>
            </p:cNvSpPr>
            <p:nvPr/>
          </p:nvSpPr>
          <p:spPr bwMode="auto">
            <a:xfrm>
              <a:off x="2080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114" name="TextBox 86"/>
            <p:cNvSpPr txBox="1">
              <a:spLocks noChangeArrowheads="1"/>
            </p:cNvSpPr>
            <p:nvPr/>
          </p:nvSpPr>
          <p:spPr bwMode="auto">
            <a:xfrm>
              <a:off x="2185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115" name="TextBox 87"/>
            <p:cNvSpPr txBox="1">
              <a:spLocks noChangeArrowheads="1"/>
            </p:cNvSpPr>
            <p:nvPr/>
          </p:nvSpPr>
          <p:spPr bwMode="auto">
            <a:xfrm>
              <a:off x="2304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116" name="TextBox 88"/>
            <p:cNvSpPr txBox="1">
              <a:spLocks noChangeArrowheads="1"/>
            </p:cNvSpPr>
            <p:nvPr/>
          </p:nvSpPr>
          <p:spPr bwMode="auto">
            <a:xfrm>
              <a:off x="2409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117" name="TextBox 89"/>
            <p:cNvSpPr txBox="1">
              <a:spLocks noChangeArrowheads="1"/>
            </p:cNvSpPr>
            <p:nvPr/>
          </p:nvSpPr>
          <p:spPr bwMode="auto">
            <a:xfrm>
              <a:off x="2516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118" name="TextBox 90"/>
            <p:cNvSpPr txBox="1">
              <a:spLocks noChangeArrowheads="1"/>
            </p:cNvSpPr>
            <p:nvPr/>
          </p:nvSpPr>
          <p:spPr bwMode="auto">
            <a:xfrm>
              <a:off x="2621" y="2551"/>
              <a:ext cx="1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-1</a:t>
              </a:r>
            </a:p>
          </p:txBody>
        </p:sp>
      </p:grpSp>
      <p:grpSp>
        <p:nvGrpSpPr>
          <p:cNvPr id="119" name="Group 167"/>
          <p:cNvGrpSpPr>
            <a:grpSpLocks/>
          </p:cNvGrpSpPr>
          <p:nvPr/>
        </p:nvGrpSpPr>
        <p:grpSpPr bwMode="auto">
          <a:xfrm>
            <a:off x="1613789" y="3088235"/>
            <a:ext cx="234950" cy="1390650"/>
            <a:chOff x="2833" y="1694"/>
            <a:chExt cx="148" cy="876"/>
          </a:xfrm>
        </p:grpSpPr>
        <p:sp>
          <p:nvSpPr>
            <p:cNvPr id="120" name="TextBox 136"/>
            <p:cNvSpPr txBox="1">
              <a:spLocks noChangeArrowheads="1"/>
            </p:cNvSpPr>
            <p:nvPr/>
          </p:nvSpPr>
          <p:spPr bwMode="auto">
            <a:xfrm>
              <a:off x="2833" y="233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21" name="TextBox 138"/>
            <p:cNvSpPr txBox="1">
              <a:spLocks noChangeArrowheads="1"/>
            </p:cNvSpPr>
            <p:nvPr/>
          </p:nvSpPr>
          <p:spPr bwMode="auto">
            <a:xfrm>
              <a:off x="2833" y="2124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22" name="TextBox 139"/>
            <p:cNvSpPr txBox="1">
              <a:spLocks noChangeArrowheads="1"/>
            </p:cNvSpPr>
            <p:nvPr/>
          </p:nvSpPr>
          <p:spPr bwMode="auto">
            <a:xfrm>
              <a:off x="2833" y="2017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27" name="TextBox 140"/>
            <p:cNvSpPr txBox="1">
              <a:spLocks noChangeArrowheads="1"/>
            </p:cNvSpPr>
            <p:nvPr/>
          </p:nvSpPr>
          <p:spPr bwMode="auto">
            <a:xfrm>
              <a:off x="2833" y="1911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28" name="TextBox 141"/>
            <p:cNvSpPr txBox="1">
              <a:spLocks noChangeArrowheads="1"/>
            </p:cNvSpPr>
            <p:nvPr/>
          </p:nvSpPr>
          <p:spPr bwMode="auto">
            <a:xfrm>
              <a:off x="2833" y="1805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29" name="TextBox 142"/>
            <p:cNvSpPr txBox="1">
              <a:spLocks noChangeArrowheads="1"/>
            </p:cNvSpPr>
            <p:nvPr/>
          </p:nvSpPr>
          <p:spPr bwMode="auto">
            <a:xfrm>
              <a:off x="2833" y="1694"/>
              <a:ext cx="13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30" name="TextBox 144"/>
            <p:cNvSpPr txBox="1">
              <a:spLocks noChangeArrowheads="1"/>
            </p:cNvSpPr>
            <p:nvPr/>
          </p:nvSpPr>
          <p:spPr bwMode="auto">
            <a:xfrm>
              <a:off x="2833" y="2230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32" name="TextBox 145"/>
            <p:cNvSpPr txBox="1">
              <a:spLocks noChangeArrowheads="1"/>
            </p:cNvSpPr>
            <p:nvPr/>
          </p:nvSpPr>
          <p:spPr bwMode="auto">
            <a:xfrm>
              <a:off x="2833" y="2435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33" name="Group 166"/>
          <p:cNvGrpSpPr>
            <a:grpSpLocks/>
          </p:cNvGrpSpPr>
          <p:nvPr/>
        </p:nvGrpSpPr>
        <p:grpSpPr bwMode="auto">
          <a:xfrm>
            <a:off x="1615377" y="4588423"/>
            <a:ext cx="312737" cy="1389062"/>
            <a:chOff x="2834" y="2588"/>
            <a:chExt cx="197" cy="875"/>
          </a:xfrm>
        </p:grpSpPr>
        <p:sp>
          <p:nvSpPr>
            <p:cNvPr id="134" name="TextBox 137"/>
            <p:cNvSpPr txBox="1">
              <a:spLocks noChangeArrowheads="1"/>
            </p:cNvSpPr>
            <p:nvPr/>
          </p:nvSpPr>
          <p:spPr bwMode="auto">
            <a:xfrm>
              <a:off x="2834" y="2588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-1</a:t>
              </a:r>
            </a:p>
          </p:txBody>
        </p:sp>
        <p:sp>
          <p:nvSpPr>
            <p:cNvPr id="135" name="TextBox 138"/>
            <p:cNvSpPr txBox="1">
              <a:spLocks noChangeArrowheads="1"/>
            </p:cNvSpPr>
            <p:nvPr/>
          </p:nvSpPr>
          <p:spPr bwMode="auto">
            <a:xfrm>
              <a:off x="2834" y="3222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136" name="TextBox 139"/>
            <p:cNvSpPr txBox="1">
              <a:spLocks noChangeArrowheads="1"/>
            </p:cNvSpPr>
            <p:nvPr/>
          </p:nvSpPr>
          <p:spPr bwMode="auto">
            <a:xfrm>
              <a:off x="2834" y="3115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137" name="TextBox 140"/>
            <p:cNvSpPr txBox="1">
              <a:spLocks noChangeArrowheads="1"/>
            </p:cNvSpPr>
            <p:nvPr/>
          </p:nvSpPr>
          <p:spPr bwMode="auto">
            <a:xfrm>
              <a:off x="2834" y="3009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138" name="TextBox 141"/>
            <p:cNvSpPr txBox="1">
              <a:spLocks noChangeArrowheads="1"/>
            </p:cNvSpPr>
            <p:nvPr/>
          </p:nvSpPr>
          <p:spPr bwMode="auto">
            <a:xfrm>
              <a:off x="2834" y="2903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139" name="TextBox 142"/>
            <p:cNvSpPr txBox="1">
              <a:spLocks noChangeArrowheads="1"/>
            </p:cNvSpPr>
            <p:nvPr/>
          </p:nvSpPr>
          <p:spPr bwMode="auto">
            <a:xfrm>
              <a:off x="2834" y="2792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140" name="TextBox 143"/>
            <p:cNvSpPr txBox="1">
              <a:spLocks noChangeArrowheads="1"/>
            </p:cNvSpPr>
            <p:nvPr/>
          </p:nvSpPr>
          <p:spPr bwMode="auto">
            <a:xfrm>
              <a:off x="2834" y="2690"/>
              <a:ext cx="1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141" name="TextBox 144"/>
            <p:cNvSpPr txBox="1">
              <a:spLocks noChangeArrowheads="1"/>
            </p:cNvSpPr>
            <p:nvPr/>
          </p:nvSpPr>
          <p:spPr bwMode="auto">
            <a:xfrm>
              <a:off x="2834" y="3328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-8</a:t>
              </a:r>
            </a:p>
          </p:txBody>
        </p:sp>
      </p:grpSp>
      <p:grpSp>
        <p:nvGrpSpPr>
          <p:cNvPr id="142" name="Group 168"/>
          <p:cNvGrpSpPr>
            <a:grpSpLocks/>
          </p:cNvGrpSpPr>
          <p:nvPr/>
        </p:nvGrpSpPr>
        <p:grpSpPr bwMode="auto">
          <a:xfrm>
            <a:off x="67564" y="4382048"/>
            <a:ext cx="3379788" cy="307975"/>
            <a:chOff x="1856" y="2473"/>
            <a:chExt cx="2129" cy="194"/>
          </a:xfrm>
        </p:grpSpPr>
        <p:cxnSp>
          <p:nvCxnSpPr>
            <p:cNvPr id="143" name="Straight Connector 29"/>
            <p:cNvCxnSpPr/>
            <p:nvPr/>
          </p:nvCxnSpPr>
          <p:spPr>
            <a:xfrm rot="5400000">
              <a:off x="2849" y="1579"/>
              <a:ext cx="0" cy="1986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x-axis label"/>
            <p:cNvSpPr txBox="1">
              <a:spLocks noChangeArrowheads="1"/>
            </p:cNvSpPr>
            <p:nvPr/>
          </p:nvSpPr>
          <p:spPr bwMode="auto">
            <a:xfrm>
              <a:off x="3818" y="2473"/>
              <a:ext cx="16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i="1" dirty="0">
                  <a:solidFill>
                    <a:srgbClr val="000000"/>
                  </a:solidFill>
                  <a:latin typeface="Calisto MT" pitchFamily="18" charset="0"/>
                </a:rPr>
                <a:t>x</a:t>
              </a:r>
            </a:p>
          </p:txBody>
        </p:sp>
      </p:grpSp>
      <p:sp>
        <p:nvSpPr>
          <p:cNvPr id="145" name="Oval 21"/>
          <p:cNvSpPr>
            <a:spLocks noChangeAspect="1" noChangeArrowheads="1"/>
          </p:cNvSpPr>
          <p:nvPr/>
        </p:nvSpPr>
        <p:spPr bwMode="auto">
          <a:xfrm>
            <a:off x="1794712" y="4325691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146" name="Oval 22"/>
          <p:cNvSpPr>
            <a:spLocks noChangeAspect="1" noChangeArrowheads="1"/>
          </p:cNvSpPr>
          <p:nvPr/>
        </p:nvSpPr>
        <p:spPr bwMode="auto">
          <a:xfrm>
            <a:off x="1272425" y="4826547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147" name="Oval 24"/>
          <p:cNvSpPr>
            <a:spLocks noChangeAspect="1" noChangeArrowheads="1"/>
          </p:cNvSpPr>
          <p:nvPr/>
        </p:nvSpPr>
        <p:spPr bwMode="auto">
          <a:xfrm>
            <a:off x="1445515" y="4993235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27519" y="4217840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(-3, 1)</a:t>
            </a:r>
            <a:endParaRPr lang="en-US" sz="140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12671" y="4711063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(-2, -2)</a:t>
            </a:r>
            <a:endParaRPr lang="en-US" sz="140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688883" y="4715351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(0, -2)</a:t>
            </a:r>
            <a:endParaRPr lang="en-US" sz="140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824829" y="4228159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(1, 1)</a:t>
            </a:r>
            <a:endParaRPr lang="en-US" sz="140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53" name="Group 169"/>
          <p:cNvGrpSpPr>
            <a:grpSpLocks/>
          </p:cNvGrpSpPr>
          <p:nvPr/>
        </p:nvGrpSpPr>
        <p:grpSpPr bwMode="auto">
          <a:xfrm>
            <a:off x="1518706" y="2723805"/>
            <a:ext cx="412751" cy="3265487"/>
            <a:chOff x="2769" y="1419"/>
            <a:chExt cx="260" cy="2057"/>
          </a:xfrm>
        </p:grpSpPr>
        <p:cxnSp>
          <p:nvCxnSpPr>
            <p:cNvPr id="154" name="Straight Connector 29"/>
            <p:cNvCxnSpPr>
              <a:cxnSpLocks noChangeShapeType="1"/>
            </p:cNvCxnSpPr>
            <p:nvPr/>
          </p:nvCxnSpPr>
          <p:spPr bwMode="auto">
            <a:xfrm>
              <a:off x="2857" y="1600"/>
              <a:ext cx="0" cy="1876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5" name="y-axis label"/>
            <p:cNvSpPr txBox="1">
              <a:spLocks noChangeArrowheads="1"/>
            </p:cNvSpPr>
            <p:nvPr/>
          </p:nvSpPr>
          <p:spPr bwMode="auto">
            <a:xfrm>
              <a:off x="2769" y="1419"/>
              <a:ext cx="2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i="1" dirty="0">
                  <a:solidFill>
                    <a:srgbClr val="000000"/>
                  </a:solidFill>
                  <a:latin typeface="Calisto MT" pitchFamily="18" charset="0"/>
                </a:rPr>
                <a:t>f</a:t>
              </a:r>
              <a:r>
                <a:rPr lang="en-US" altLang="en-US" sz="1400" i="1" dirty="0" smtClean="0">
                  <a:solidFill>
                    <a:srgbClr val="000000"/>
                  </a:solidFill>
                  <a:latin typeface="Calisto MT" pitchFamily="18" charset="0"/>
                </a:rPr>
                <a:t>(x)</a:t>
              </a:r>
              <a:endParaRPr lang="en-US" altLang="en-US" sz="1400" i="1" dirty="0">
                <a:solidFill>
                  <a:srgbClr val="000000"/>
                </a:solidFill>
                <a:latin typeface="Calisto MT" pitchFamily="18" charset="0"/>
              </a:endParaRPr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1089633" y="5048770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(-1, -3)</a:t>
            </a:r>
            <a:endParaRPr lang="en-US" sz="140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8" name="Oval 23"/>
          <p:cNvSpPr>
            <a:spLocks noChangeAspect="1" noChangeArrowheads="1"/>
          </p:cNvSpPr>
          <p:nvPr/>
        </p:nvSpPr>
        <p:spPr bwMode="auto">
          <a:xfrm>
            <a:off x="1613788" y="4826548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159" name="Oval 21"/>
          <p:cNvSpPr>
            <a:spLocks noChangeAspect="1" noChangeArrowheads="1"/>
          </p:cNvSpPr>
          <p:nvPr/>
        </p:nvSpPr>
        <p:spPr bwMode="auto">
          <a:xfrm>
            <a:off x="1102614" y="4325691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160" name="Freeform 159"/>
          <p:cNvSpPr/>
          <p:nvPr/>
        </p:nvSpPr>
        <p:spPr bwMode="auto">
          <a:xfrm>
            <a:off x="909579" y="3189357"/>
            <a:ext cx="1158515" cy="1853625"/>
          </a:xfrm>
          <a:custGeom>
            <a:avLst/>
            <a:gdLst>
              <a:gd name="connsiteX0" fmla="*/ 1042664 w 1042664"/>
              <a:gd name="connsiteY0" fmla="*/ 0 h 1514346"/>
              <a:gd name="connsiteX1" fmla="*/ 868887 w 1042664"/>
              <a:gd name="connsiteY1" fmla="*/ 848199 h 1514346"/>
              <a:gd name="connsiteX2" fmla="*/ 690972 w 1042664"/>
              <a:gd name="connsiteY2" fmla="*/ 1344706 h 1514346"/>
              <a:gd name="connsiteX3" fmla="*/ 525470 w 1042664"/>
              <a:gd name="connsiteY3" fmla="*/ 1514346 h 1514346"/>
              <a:gd name="connsiteX4" fmla="*/ 347555 w 1042664"/>
              <a:gd name="connsiteY4" fmla="*/ 1344706 h 1514346"/>
              <a:gd name="connsiteX5" fmla="*/ 173777 w 1042664"/>
              <a:gd name="connsiteY5" fmla="*/ 844062 h 1514346"/>
              <a:gd name="connsiteX6" fmla="*/ 0 w 1042664"/>
              <a:gd name="connsiteY6" fmla="*/ 4138 h 1514346"/>
              <a:gd name="connsiteX0" fmla="*/ 1100590 w 1100590"/>
              <a:gd name="connsiteY0" fmla="*/ 0 h 1849488"/>
              <a:gd name="connsiteX1" fmla="*/ 868887 w 1100590"/>
              <a:gd name="connsiteY1" fmla="*/ 1183341 h 1849488"/>
              <a:gd name="connsiteX2" fmla="*/ 690972 w 1100590"/>
              <a:gd name="connsiteY2" fmla="*/ 1679848 h 1849488"/>
              <a:gd name="connsiteX3" fmla="*/ 525470 w 1100590"/>
              <a:gd name="connsiteY3" fmla="*/ 1849488 h 1849488"/>
              <a:gd name="connsiteX4" fmla="*/ 347555 w 1100590"/>
              <a:gd name="connsiteY4" fmla="*/ 1679848 h 1849488"/>
              <a:gd name="connsiteX5" fmla="*/ 173777 w 1100590"/>
              <a:gd name="connsiteY5" fmla="*/ 1179204 h 1849488"/>
              <a:gd name="connsiteX6" fmla="*/ 0 w 1100590"/>
              <a:gd name="connsiteY6" fmla="*/ 339280 h 1849488"/>
              <a:gd name="connsiteX0" fmla="*/ 1158515 w 1158515"/>
              <a:gd name="connsiteY0" fmla="*/ 4137 h 1853625"/>
              <a:gd name="connsiteX1" fmla="*/ 926812 w 1158515"/>
              <a:gd name="connsiteY1" fmla="*/ 1187478 h 1853625"/>
              <a:gd name="connsiteX2" fmla="*/ 748897 w 1158515"/>
              <a:gd name="connsiteY2" fmla="*/ 1683985 h 1853625"/>
              <a:gd name="connsiteX3" fmla="*/ 583395 w 1158515"/>
              <a:gd name="connsiteY3" fmla="*/ 1853625 h 1853625"/>
              <a:gd name="connsiteX4" fmla="*/ 405480 w 1158515"/>
              <a:gd name="connsiteY4" fmla="*/ 1683985 h 1853625"/>
              <a:gd name="connsiteX5" fmla="*/ 231702 w 1158515"/>
              <a:gd name="connsiteY5" fmla="*/ 1183341 h 1853625"/>
              <a:gd name="connsiteX6" fmla="*/ 0 w 1158515"/>
              <a:gd name="connsiteY6" fmla="*/ 0 h 185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8515" h="1853625">
                <a:moveTo>
                  <a:pt x="1158515" y="4137"/>
                </a:moveTo>
                <a:cubicBezTo>
                  <a:pt x="1100934" y="316177"/>
                  <a:pt x="995082" y="907503"/>
                  <a:pt x="926812" y="1187478"/>
                </a:cubicBezTo>
                <a:cubicBezTo>
                  <a:pt x="858542" y="1467453"/>
                  <a:pt x="806133" y="1572961"/>
                  <a:pt x="748897" y="1683985"/>
                </a:cubicBezTo>
                <a:cubicBezTo>
                  <a:pt x="691661" y="1795010"/>
                  <a:pt x="640631" y="1853625"/>
                  <a:pt x="583395" y="1853625"/>
                </a:cubicBezTo>
                <a:cubicBezTo>
                  <a:pt x="526159" y="1853625"/>
                  <a:pt x="464095" y="1795699"/>
                  <a:pt x="405480" y="1683985"/>
                </a:cubicBezTo>
                <a:cubicBezTo>
                  <a:pt x="346865" y="1572271"/>
                  <a:pt x="299282" y="1464005"/>
                  <a:pt x="231702" y="1183341"/>
                </a:cubicBezTo>
                <a:cubicBezTo>
                  <a:pt x="164122" y="902677"/>
                  <a:pt x="57925" y="308248"/>
                  <a:pt x="0" y="0"/>
                </a:cubicBezTo>
              </a:path>
            </a:pathLst>
          </a:custGeom>
          <a:noFill/>
          <a:ln w="9525" algn="ctr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dirty="0">
              <a:solidFill>
                <a:srgbClr val="202020"/>
              </a:solidFill>
            </a:endParaRPr>
          </a:p>
        </p:txBody>
      </p:sp>
      <p:sp>
        <p:nvSpPr>
          <p:cNvPr id="161" name="x-axis label"/>
          <p:cNvSpPr txBox="1">
            <a:spLocks noChangeArrowheads="1"/>
          </p:cNvSpPr>
          <p:nvPr/>
        </p:nvSpPr>
        <p:spPr bwMode="auto">
          <a:xfrm>
            <a:off x="2016392" y="3456670"/>
            <a:ext cx="2375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b="1" i="1" dirty="0">
                <a:solidFill>
                  <a:srgbClr val="C00000"/>
                </a:solidFill>
                <a:latin typeface="Calisto MT" pitchFamily="18" charset="0"/>
              </a:rPr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3" name="Table 1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2090285"/>
                  </p:ext>
                </p:extLst>
              </p:nvPr>
            </p:nvGraphicFramePr>
            <p:xfrm>
              <a:off x="3174302" y="2030003"/>
              <a:ext cx="1280333" cy="219456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584430"/>
                    <a:gridCol w="695903"/>
                  </a:tblGrid>
                  <a:tr h="3290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8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4759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dirty="0" smtClean="0"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sz="1800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800" dirty="0" smtClean="0"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1800" dirty="0" smtClean="0"/>
                            <a:t>)</a:t>
                          </a:r>
                          <a:endParaRPr lang="en-US" sz="1800" b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39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-3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39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39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39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399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3" name="Table 1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5509598"/>
                  </p:ext>
                </p:extLst>
              </p:nvPr>
            </p:nvGraphicFramePr>
            <p:xfrm>
              <a:off x="3174302" y="2030003"/>
              <a:ext cx="1280333" cy="219456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584430"/>
                    <a:gridCol w="695903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42" t="-8333" r="-118750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85088" t="-8333" b="-52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-3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9" name="TextBox 168"/>
          <p:cNvSpPr txBox="1"/>
          <p:nvPr/>
        </p:nvSpPr>
        <p:spPr>
          <a:xfrm>
            <a:off x="3919079" y="38607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b="1" dirty="0">
              <a:solidFill>
                <a:srgbClr val="FF562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3865594" y="349353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endParaRPr lang="en-US" b="1" dirty="0">
              <a:solidFill>
                <a:srgbClr val="FF562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865594" y="31263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  <a:endParaRPr lang="en-US" b="1" dirty="0">
              <a:solidFill>
                <a:srgbClr val="FF562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865594" y="275906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endParaRPr lang="en-US" b="1" dirty="0">
              <a:solidFill>
                <a:srgbClr val="FF562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927330" y="23918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718121" y="1795178"/>
                <a:ext cx="1851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+1)</a:t>
                </a:r>
                <a:r>
                  <a:rPr lang="en-US" baseline="300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3</a:t>
                </a:r>
                <a:endParaRPr lang="en-US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21" y="1795178"/>
                <a:ext cx="1851661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987" t="-9836" r="-1645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/>
              <p:cNvSpPr txBox="1"/>
              <p:nvPr/>
            </p:nvSpPr>
            <p:spPr>
              <a:xfrm>
                <a:off x="4768749" y="2491517"/>
                <a:ext cx="179690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=-3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-3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-3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+1)</a:t>
                </a:r>
                <a:r>
                  <a:rPr lang="en-US" sz="160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3</a:t>
                </a:r>
                <a:endParaRPr lang="en-US" sz="160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-3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)=(-2)</a:t>
                </a:r>
                <a:r>
                  <a:rPr lang="en-US" sz="160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3</a:t>
                </a:r>
                <a:endParaRPr lang="en-US" sz="160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-3</a:t>
                </a:r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4 – 3</a:t>
                </a:r>
                <a:endParaRPr lang="en-US" sz="160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-3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</a:t>
                </a:r>
                <a:r>
                  <a:rPr lang="en-US" sz="1600" dirty="0" smtClean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en-US" sz="1600" dirty="0">
                  <a:solidFill>
                    <a:srgbClr val="FF562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5" name="Text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749" y="2491517"/>
                <a:ext cx="1796902" cy="1323439"/>
              </a:xfrm>
              <a:prstGeom prst="rect">
                <a:avLst/>
              </a:prstGeom>
              <a:blipFill rotWithShape="1">
                <a:blip r:embed="rId6"/>
                <a:stretch>
                  <a:fillRect t="-1843" r="-678" b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6688966" y="2491517"/>
                <a:ext cx="185621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=-2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sz="1600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+1)</a:t>
                </a:r>
                <a:r>
                  <a:rPr lang="en-US" sz="1600" baseline="300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3 </a:t>
                </a:r>
                <a:endParaRPr lang="en-US" sz="160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)=(-1)</a:t>
                </a:r>
                <a:r>
                  <a:rPr lang="en-US" sz="160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</a:t>
                </a:r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en-US" sz="160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</a:t>
                </a:r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en-US" sz="160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</a:t>
                </a:r>
                <a:r>
                  <a:rPr lang="en-US" sz="1600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966" y="2491517"/>
                <a:ext cx="1856214" cy="1323439"/>
              </a:xfrm>
              <a:prstGeom prst="rect">
                <a:avLst/>
              </a:prstGeom>
              <a:blipFill rotWithShape="1">
                <a:blip r:embed="rId7"/>
                <a:stretch>
                  <a:fillRect t="-1843" r="-656" b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3566171" y="4476138"/>
                <a:ext cx="179690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=-1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+1)</a:t>
                </a:r>
                <a:r>
                  <a:rPr lang="en-US" sz="160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</a:t>
                </a:r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en-US" sz="160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)=(0)</a:t>
                </a:r>
                <a:r>
                  <a:rPr lang="en-US" sz="160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</a:t>
                </a:r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)=0</a:t>
                </a:r>
                <a:r>
                  <a:rPr lang="en-US" sz="160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</a:t>
                </a:r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</a:t>
                </a:r>
                <a:r>
                  <a:rPr lang="en-US" sz="1600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-3</a:t>
                </a: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171" y="4476138"/>
                <a:ext cx="1796902" cy="1323439"/>
              </a:xfrm>
              <a:prstGeom prst="rect">
                <a:avLst/>
              </a:prstGeom>
              <a:blipFill rotWithShape="1">
                <a:blip r:embed="rId8"/>
                <a:stretch>
                  <a:fillRect t="-1843" r="-678" b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/>
              <p:cNvSpPr txBox="1"/>
              <p:nvPr/>
            </p:nvSpPr>
            <p:spPr>
              <a:xfrm>
                <a:off x="5455318" y="4477498"/>
                <a:ext cx="165904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+1)</a:t>
                </a:r>
                <a:r>
                  <a:rPr lang="en-US" sz="160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</a:t>
                </a:r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en-US" sz="160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)=(1)</a:t>
                </a:r>
                <a:r>
                  <a:rPr lang="en-US" sz="160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</a:t>
                </a:r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en-US" sz="160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)=1</a:t>
                </a:r>
                <a:r>
                  <a:rPr lang="en-US" sz="160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</a:t>
                </a:r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</a:t>
                </a:r>
                <a:r>
                  <a:rPr lang="en-US" sz="1600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</a:p>
            </p:txBody>
          </p:sp>
        </mc:Choice>
        <mc:Fallback xmlns=""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318" y="4477498"/>
                <a:ext cx="1659044" cy="1323439"/>
              </a:xfrm>
              <a:prstGeom prst="rect">
                <a:avLst/>
              </a:prstGeom>
              <a:blipFill rotWithShape="1">
                <a:blip r:embed="rId9"/>
                <a:stretch>
                  <a:fillRect l="-368" t="-1835" r="-735" b="-4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7448315" y="4464865"/>
                <a:ext cx="165904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=1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+1)</a:t>
                </a:r>
                <a:r>
                  <a:rPr lang="en-US" sz="160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</a:t>
                </a:r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en-US" sz="160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)=(2)</a:t>
                </a:r>
                <a:r>
                  <a:rPr lang="en-US" sz="160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</a:t>
                </a:r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)=4</a:t>
                </a:r>
                <a:r>
                  <a:rPr lang="en-US" sz="160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</a:t>
                </a:r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</a:t>
                </a:r>
                <a:r>
                  <a:rPr lang="en-US" sz="1600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315" y="4464865"/>
                <a:ext cx="1659044" cy="1323439"/>
              </a:xfrm>
              <a:prstGeom prst="rect">
                <a:avLst/>
              </a:prstGeom>
              <a:blipFill rotWithShape="1">
                <a:blip r:embed="rId10"/>
                <a:stretch>
                  <a:fillRect l="-368" t="-1835" r="-735" b="-4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" name="Rectangle 21"/>
          <p:cNvSpPr>
            <a:spLocks noChangeArrowheads="1"/>
          </p:cNvSpPr>
          <p:nvPr/>
        </p:nvSpPr>
        <p:spPr bwMode="auto">
          <a:xfrm>
            <a:off x="-1" y="6355048"/>
            <a:ext cx="6812281" cy="3419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56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Extended Thinking </a:t>
            </a:r>
            <a:r>
              <a:rPr lang="en-US" altLang="en-US" sz="1600" dirty="0" smtClean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Describe the shape of the graph.</a:t>
            </a:r>
            <a:endParaRPr lang="en-US" altLang="en-US" sz="1400" dirty="0">
              <a:solidFill>
                <a:srgbClr val="20202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0" name="Group 179"/>
          <p:cNvGrpSpPr/>
          <p:nvPr/>
        </p:nvGrpSpPr>
        <p:grpSpPr>
          <a:xfrm>
            <a:off x="6903720" y="308159"/>
            <a:ext cx="2194560" cy="851148"/>
            <a:chOff x="6923980" y="225002"/>
            <a:chExt cx="2194560" cy="851148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181" name="Group 180"/>
            <p:cNvGrpSpPr/>
            <p:nvPr/>
          </p:nvGrpSpPr>
          <p:grpSpPr>
            <a:xfrm>
              <a:off x="6923980" y="225002"/>
              <a:ext cx="2194560" cy="851148"/>
              <a:chOff x="6923982" y="225002"/>
              <a:chExt cx="2767149" cy="851148"/>
            </a:xfrm>
          </p:grpSpPr>
          <p:sp>
            <p:nvSpPr>
              <p:cNvPr id="186" name="Round Same Side Corner Rectangle 185"/>
              <p:cNvSpPr/>
              <p:nvPr/>
            </p:nvSpPr>
            <p:spPr bwMode="auto">
              <a:xfrm>
                <a:off x="6923982" y="475986"/>
                <a:ext cx="2767149" cy="600164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171450" indent="-171450" defTabSz="914400">
                  <a:defRPr/>
                </a:pPr>
                <a:r>
                  <a:rPr lang="en-US" sz="11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1100" dirty="0" smtClean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2</a:t>
                </a:r>
                <a:r>
                  <a:rPr lang="en-US" sz="1100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	How </a:t>
                </a:r>
                <a:r>
                  <a:rPr lang="en-US" sz="11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did I/you substitute the input value into the function</a:t>
                </a:r>
                <a:r>
                  <a:rPr lang="en-US" sz="1100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?</a:t>
                </a:r>
                <a:endParaRPr lang="en-US" sz="11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87" name="Round Same Side Corner Rectangle 186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182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8" name="Picture 4" descr="C:\Users\Stephen\Downloads\CFU Icon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38" y="809801"/>
            <a:ext cx="134250" cy="1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 smtClean="0"/>
              <a:t>99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17065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149" grpId="0"/>
      <p:bldP spid="150" grpId="0"/>
      <p:bldP spid="151" grpId="0"/>
      <p:bldP spid="152" grpId="0"/>
      <p:bldP spid="157" grpId="0"/>
      <p:bldP spid="158" grpId="0" animBg="1"/>
      <p:bldP spid="159" grpId="0" animBg="1"/>
      <p:bldP spid="160" grpId="0" animBg="1"/>
      <p:bldP spid="161" grpId="0"/>
      <p:bldP spid="169" grpId="0"/>
      <p:bldP spid="170" grpId="0"/>
      <p:bldP spid="171" grpId="0"/>
      <p:bldP spid="172" grpId="0"/>
      <p:bldP spid="173" grpId="0"/>
      <p:bldP spid="175" grpId="0" build="p"/>
      <p:bldP spid="148" grpId="0" build="p"/>
      <p:bldP spid="156" grpId="0" build="p"/>
      <p:bldP spid="177" grpId="0" build="p"/>
      <p:bldP spid="17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" r="358" b="5017"/>
          <a:stretch/>
        </p:blipFill>
        <p:spPr bwMode="auto">
          <a:xfrm>
            <a:off x="3856796" y="1735931"/>
            <a:ext cx="5287204" cy="489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5" name="Group 4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864679"/>
              </p:ext>
            </p:extLst>
          </p:nvPr>
        </p:nvGraphicFramePr>
        <p:xfrm>
          <a:off x="35995" y="1719243"/>
          <a:ext cx="5084639" cy="4544366"/>
        </p:xfrm>
        <a:graphic>
          <a:graphicData uri="http://schemas.openxmlformats.org/drawingml/2006/table">
            <a:tbl>
              <a:tblPr>
                <a:effectLst>
                  <a:outerShdw blurRad="38100" sx="101000" sy="101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</a:tblPr>
              <a:tblGrid>
                <a:gridCol w="5084639"/>
              </a:tblGrid>
              <a:tr h="45443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1441" marR="91441" marT="45725" marB="45725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5" name="Group 64"/>
          <p:cNvGrpSpPr/>
          <p:nvPr/>
        </p:nvGrpSpPr>
        <p:grpSpPr>
          <a:xfrm>
            <a:off x="35995" y="308159"/>
            <a:ext cx="6776287" cy="1243563"/>
            <a:chOff x="35996" y="316710"/>
            <a:chExt cx="7081084" cy="1243563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66" name="Round Same Side Corner Rectangle 65"/>
            <p:cNvSpPr/>
            <p:nvPr/>
          </p:nvSpPr>
          <p:spPr bwMode="auto">
            <a:xfrm>
              <a:off x="35996" y="567694"/>
              <a:ext cx="7081083" cy="99257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 defTabSz="914400">
                <a:lnSpc>
                  <a:spcPct val="90000"/>
                </a:lnSpc>
                <a:tabLst>
                  <a:tab pos="169863" algn="l"/>
                </a:tabLst>
                <a:defRPr/>
              </a:pPr>
              <a:r>
                <a:rPr lang="en-US" sz="1300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300" dirty="0" smtClean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300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Read the function.</a:t>
              </a:r>
              <a:endParaRPr lang="en-US" sz="1300" dirty="0">
                <a:solidFill>
                  <a:srgbClr val="202020">
                    <a:lumMod val="50000"/>
                    <a:lumOff val="50000"/>
                  </a:srgbClr>
                </a:solidFill>
                <a:latin typeface="Century Gothic" panose="020B0502020202020204" pitchFamily="34" charset="0"/>
              </a:endParaRPr>
            </a:p>
            <a:p>
              <a:pPr marL="342900" indent="-342900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69863" algn="l"/>
                </a:tabLst>
                <a:defRPr/>
              </a:pPr>
              <a:r>
                <a:rPr lang="en-US" sz="1300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300" dirty="0" smtClean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300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Substitute input values into the function</a:t>
              </a:r>
              <a:r>
                <a:rPr lang="en-US" sz="1300" dirty="0" smtClean="0">
                  <a:solidFill>
                    <a:srgbClr val="101010"/>
                  </a:solidFill>
                  <a:latin typeface="Century Gothic" panose="020B0502020202020204" pitchFamily="34" charset="0"/>
                </a:rPr>
                <a:t>.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69863" algn="l"/>
                </a:tabLst>
                <a:defRPr/>
              </a:pPr>
              <a:r>
                <a:rPr lang="en-US" sz="1300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3</a:t>
              </a:r>
              <a:r>
                <a:rPr lang="en-US" sz="1300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	Use order of operations to evaluate and obtain the outputs. (write in table)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69863" algn="l"/>
                </a:tabLst>
                <a:defRPr/>
              </a:pPr>
              <a:r>
                <a:rPr lang="en-US" sz="1300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4 	</a:t>
              </a:r>
              <a:r>
                <a:rPr lang="en-US" sz="1300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Use the table to create ordered pairs (input, output) and graph these points.</a:t>
              </a:r>
              <a:endParaRPr lang="en-US" sz="1300" dirty="0">
                <a:solidFill>
                  <a:srgbClr val="202020"/>
                </a:solidFill>
                <a:latin typeface="Century Gothic" panose="020B0502020202020204" pitchFamily="34" charset="0"/>
              </a:endParaRP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69863" algn="l"/>
                </a:tabLst>
                <a:defRPr/>
              </a:pPr>
              <a:r>
                <a:rPr lang="en-US" sz="1300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5</a:t>
              </a:r>
              <a:r>
                <a:rPr lang="en-US" sz="1300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	Connect the points.</a:t>
              </a:r>
              <a:endParaRPr lang="en-US" sz="1300" dirty="0">
                <a:solidFill>
                  <a:srgbClr val="20202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Round Same Side Corner Rectangle 66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tabLst>
                  <a:tab pos="114300" algn="l"/>
                </a:tabLst>
                <a:defRPr/>
              </a:pPr>
              <a:r>
                <a:rPr lang="en-US" sz="1000" b="1" kern="0" dirty="0">
                  <a:solidFill>
                    <a:srgbClr val="FFFFFF"/>
                  </a:solidFill>
                  <a:latin typeface="Century Gothic" panose="020B0502020202020204" pitchFamily="34" charset="0"/>
                  <a:cs typeface="Arial" pitchFamily="34" charset="0"/>
                </a:rPr>
                <a:t>Evaluate and graph functions.</a:t>
              </a:r>
              <a:endParaRPr lang="en-US" sz="1000" b="1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2004862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 smtClean="0">
                <a:solidFill>
                  <a:srgbClr val="F9F9F9"/>
                </a:solidFill>
                <a:latin typeface="Century Gothic" panose="020B0502020202020204" pitchFamily="34" charset="0"/>
              </a:rPr>
              <a:t>Skill Development &amp; Guided Practice 2</a:t>
            </a:r>
            <a:endParaRPr lang="en-US" sz="800" b="1" dirty="0">
              <a:solidFill>
                <a:srgbClr val="F9F9F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9692584" y="308159"/>
            <a:ext cx="2194560" cy="743427"/>
            <a:chOff x="6903720" y="308159"/>
            <a:chExt cx="2194560" cy="743427"/>
          </a:xfrm>
        </p:grpSpPr>
        <p:grpSp>
          <p:nvGrpSpPr>
            <p:cNvPr id="30" name="Group 29"/>
            <p:cNvGrpSpPr/>
            <p:nvPr/>
          </p:nvGrpSpPr>
          <p:grpSpPr>
            <a:xfrm>
              <a:off x="6903720" y="308159"/>
              <a:ext cx="2194560" cy="743427"/>
              <a:chOff x="6923982" y="225002"/>
              <a:chExt cx="2767149" cy="743427"/>
            </a:xfrm>
            <a:effectLst>
              <a:outerShdw blurRad="635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38" name="Round Same Side Corner Rectangle 37"/>
              <p:cNvSpPr/>
              <p:nvPr/>
            </p:nvSpPr>
            <p:spPr bwMode="auto">
              <a:xfrm>
                <a:off x="6923982" y="475986"/>
                <a:ext cx="2767149" cy="492443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defRPr/>
                </a:pPr>
                <a:r>
                  <a:rPr lang="en-US" sz="1000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Read the learning objective to your partner.</a:t>
                </a:r>
                <a:endParaRPr lang="en-US" sz="1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39" name="Round Same Side Corner Rectangle 38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 smtClean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Declare </a:t>
                </a: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the Objective</a:t>
                </a:r>
              </a:p>
            </p:txBody>
          </p:sp>
        </p:grpSp>
        <p:pic>
          <p:nvPicPr>
            <p:cNvPr id="37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077" y="342211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9" name="TextBox 238"/>
          <p:cNvSpPr txBox="1"/>
          <p:nvPr/>
        </p:nvSpPr>
        <p:spPr>
          <a:xfrm>
            <a:off x="6937977" y="1815699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(2, 10)</a:t>
            </a:r>
            <a:endParaRPr lang="en-US" sz="140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6722562" y="3390312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(1, </a:t>
            </a:r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140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361356" y="5556238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(-2, -6)</a:t>
            </a:r>
            <a:endParaRPr lang="en-US" sz="140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5" name="Oval 21"/>
          <p:cNvSpPr>
            <a:spLocks noChangeAspect="1" noChangeArrowheads="1"/>
          </p:cNvSpPr>
          <p:nvPr/>
        </p:nvSpPr>
        <p:spPr bwMode="auto">
          <a:xfrm>
            <a:off x="6934417" y="1822778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46" name="Freeform 245"/>
          <p:cNvSpPr/>
          <p:nvPr/>
        </p:nvSpPr>
        <p:spPr bwMode="auto">
          <a:xfrm>
            <a:off x="5973939" y="1858751"/>
            <a:ext cx="1024417" cy="4819283"/>
          </a:xfrm>
          <a:custGeom>
            <a:avLst/>
            <a:gdLst>
              <a:gd name="connsiteX0" fmla="*/ 1020111 w 1020111"/>
              <a:gd name="connsiteY0" fmla="*/ 0 h 4730566"/>
              <a:gd name="connsiteX1" fmla="*/ 776976 w 1020111"/>
              <a:gd name="connsiteY1" fmla="*/ 1686090 h 4730566"/>
              <a:gd name="connsiteX2" fmla="*/ 533841 w 1020111"/>
              <a:gd name="connsiteY2" fmla="*/ 1918654 h 4730566"/>
              <a:gd name="connsiteX3" fmla="*/ 295991 w 1020111"/>
              <a:gd name="connsiteY3" fmla="*/ 2156504 h 4730566"/>
              <a:gd name="connsiteX4" fmla="*/ 58141 w 1020111"/>
              <a:gd name="connsiteY4" fmla="*/ 3842594 h 4730566"/>
              <a:gd name="connsiteX5" fmla="*/ 0 w 1020111"/>
              <a:gd name="connsiteY5" fmla="*/ 4730566 h 4730566"/>
              <a:gd name="connsiteX6" fmla="*/ 0 w 1020111"/>
              <a:gd name="connsiteY6" fmla="*/ 4730566 h 4730566"/>
              <a:gd name="connsiteX0" fmla="*/ 1024417 w 1024417"/>
              <a:gd name="connsiteY0" fmla="*/ 0 h 4819283"/>
              <a:gd name="connsiteX1" fmla="*/ 781282 w 1024417"/>
              <a:gd name="connsiteY1" fmla="*/ 1686090 h 4819283"/>
              <a:gd name="connsiteX2" fmla="*/ 538147 w 1024417"/>
              <a:gd name="connsiteY2" fmla="*/ 1918654 h 4819283"/>
              <a:gd name="connsiteX3" fmla="*/ 300297 w 1024417"/>
              <a:gd name="connsiteY3" fmla="*/ 2156504 h 4819283"/>
              <a:gd name="connsiteX4" fmla="*/ 62447 w 1024417"/>
              <a:gd name="connsiteY4" fmla="*/ 3842594 h 4819283"/>
              <a:gd name="connsiteX5" fmla="*/ 4306 w 1024417"/>
              <a:gd name="connsiteY5" fmla="*/ 4730566 h 4819283"/>
              <a:gd name="connsiteX6" fmla="*/ 4306 w 1024417"/>
              <a:gd name="connsiteY6" fmla="*/ 4804564 h 481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4417" h="4819283">
                <a:moveTo>
                  <a:pt x="1024417" y="0"/>
                </a:moveTo>
                <a:cubicBezTo>
                  <a:pt x="943372" y="683157"/>
                  <a:pt x="862327" y="1366314"/>
                  <a:pt x="781282" y="1686090"/>
                </a:cubicBezTo>
                <a:cubicBezTo>
                  <a:pt x="700237" y="2005866"/>
                  <a:pt x="618311" y="1840252"/>
                  <a:pt x="538147" y="1918654"/>
                </a:cubicBezTo>
                <a:cubicBezTo>
                  <a:pt x="457983" y="1997056"/>
                  <a:pt x="379580" y="1835847"/>
                  <a:pt x="300297" y="2156504"/>
                </a:cubicBezTo>
                <a:cubicBezTo>
                  <a:pt x="221014" y="2477161"/>
                  <a:pt x="111779" y="3413584"/>
                  <a:pt x="62447" y="3842594"/>
                </a:cubicBezTo>
                <a:cubicBezTo>
                  <a:pt x="13115" y="4271604"/>
                  <a:pt x="13996" y="4570238"/>
                  <a:pt x="4306" y="4730566"/>
                </a:cubicBezTo>
                <a:cubicBezTo>
                  <a:pt x="-5384" y="4890894"/>
                  <a:pt x="4306" y="4779898"/>
                  <a:pt x="4306" y="4804564"/>
                </a:cubicBezTo>
              </a:path>
            </a:pathLst>
          </a:custGeom>
          <a:noFill/>
          <a:ln w="19050" algn="ctr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dirty="0">
              <a:solidFill>
                <a:srgbClr val="20202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x-axis label"/>
              <p:cNvSpPr txBox="1">
                <a:spLocks noChangeArrowheads="1"/>
              </p:cNvSpPr>
              <p:nvPr/>
            </p:nvSpPr>
            <p:spPr bwMode="auto">
              <a:xfrm>
                <a:off x="5671437" y="6163639"/>
                <a:ext cx="34977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𝒈</m:t>
                      </m:r>
                    </m:oMath>
                  </m:oMathPara>
                </a14:m>
                <a:endParaRPr lang="en-US" altLang="en-US" sz="1400" b="1" i="1" dirty="0">
                  <a:solidFill>
                    <a:srgbClr val="C00000"/>
                  </a:solidFill>
                  <a:latin typeface="Calisto MT" pitchFamily="18" charset="0"/>
                </a:endParaRPr>
              </a:p>
            </p:txBody>
          </p:sp>
        </mc:Choice>
        <mc:Fallback xmlns="">
          <p:sp>
            <p:nvSpPr>
              <p:cNvPr id="247" name="x-axis label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1437" y="6163639"/>
                <a:ext cx="349776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19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x-axis label"/>
              <p:cNvSpPr txBox="1">
                <a:spLocks noChangeArrowheads="1"/>
              </p:cNvSpPr>
              <p:nvPr/>
            </p:nvSpPr>
            <p:spPr bwMode="auto">
              <a:xfrm>
                <a:off x="6327651" y="1505541"/>
                <a:ext cx="48269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rgbClr val="202020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altLang="en-US" sz="1400" i="1" dirty="0" smtClean="0">
                    <a:solidFill>
                      <a:srgbClr val="202020"/>
                    </a:solidFill>
                    <a:latin typeface="Calisto MT" pitchFamily="18" charset="0"/>
                  </a:rPr>
                  <a:t>(x)</a:t>
                </a:r>
                <a:endParaRPr lang="en-US" altLang="en-US" sz="1400" i="1" dirty="0">
                  <a:solidFill>
                    <a:srgbClr val="202020"/>
                  </a:solidFill>
                  <a:latin typeface="Calisto MT" pitchFamily="18" charset="0"/>
                </a:endParaRPr>
              </a:p>
            </p:txBody>
          </p:sp>
        </mc:Choice>
        <mc:Fallback xmlns="">
          <p:sp>
            <p:nvSpPr>
              <p:cNvPr id="248" name="x-axis label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7651" y="1505541"/>
                <a:ext cx="482696" cy="307777"/>
              </a:xfrm>
              <a:prstGeom prst="rect">
                <a:avLst/>
              </a:prstGeom>
              <a:blipFill rotWithShape="1">
                <a:blip r:embed="rId7"/>
                <a:stretch>
                  <a:fillRect t="-4000" r="-2532" b="-18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6" name="Oval 21"/>
          <p:cNvSpPr>
            <a:spLocks noChangeAspect="1" noChangeArrowheads="1"/>
          </p:cNvSpPr>
          <p:nvPr/>
        </p:nvSpPr>
        <p:spPr bwMode="auto">
          <a:xfrm>
            <a:off x="6706936" y="3498165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37" name="Oval 22"/>
          <p:cNvSpPr>
            <a:spLocks noChangeAspect="1" noChangeArrowheads="1"/>
          </p:cNvSpPr>
          <p:nvPr/>
        </p:nvSpPr>
        <p:spPr bwMode="auto">
          <a:xfrm>
            <a:off x="6233775" y="3976753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38" name="Oval 24"/>
          <p:cNvSpPr>
            <a:spLocks noChangeAspect="1" noChangeArrowheads="1"/>
          </p:cNvSpPr>
          <p:nvPr/>
        </p:nvSpPr>
        <p:spPr bwMode="auto">
          <a:xfrm>
            <a:off x="5992554" y="5664090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657201" y="3868901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(-</a:t>
            </a:r>
            <a:r>
              <a:rPr lang="en-US" sz="1400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1)</a:t>
            </a:r>
            <a:endParaRPr lang="en-US" sz="140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5990786" y="3522786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(0, 2)</a:t>
            </a:r>
            <a:endParaRPr lang="en-US" sz="140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4" name="Oval 23"/>
          <p:cNvSpPr>
            <a:spLocks noChangeAspect="1" noChangeArrowheads="1"/>
          </p:cNvSpPr>
          <p:nvPr/>
        </p:nvSpPr>
        <p:spPr bwMode="auto">
          <a:xfrm>
            <a:off x="6463860" y="3741975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9" name="Table 2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992992"/>
                  </p:ext>
                </p:extLst>
              </p:nvPr>
            </p:nvGraphicFramePr>
            <p:xfrm>
              <a:off x="198281" y="2314591"/>
              <a:ext cx="1389730" cy="219456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675869"/>
                    <a:gridCol w="713861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8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4759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𝒈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9" name="Table 2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366436"/>
                  </p:ext>
                </p:extLst>
              </p:nvPr>
            </p:nvGraphicFramePr>
            <p:xfrm>
              <a:off x="198281" y="2314591"/>
              <a:ext cx="1389730" cy="219456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675869"/>
                    <a:gridCol w="713861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901" t="-1667" r="-105405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95726" t="-1667" b="-52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5" name="TextBox 254"/>
          <p:cNvSpPr txBox="1"/>
          <p:nvPr/>
        </p:nvSpPr>
        <p:spPr>
          <a:xfrm>
            <a:off x="948801" y="301362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950501" y="338063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2000" b="1" dirty="0">
              <a:solidFill>
                <a:srgbClr val="FF562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950501" y="37476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917990" y="411465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endParaRPr lang="en-US" sz="2000" b="1" dirty="0">
              <a:solidFill>
                <a:srgbClr val="FF562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948801" y="2646615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-6</a:t>
            </a:r>
            <a:endParaRPr lang="en-US" sz="2000" b="1" dirty="0">
              <a:solidFill>
                <a:srgbClr val="FF562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Group 68"/>
          <p:cNvGrpSpPr/>
          <p:nvPr/>
        </p:nvGrpSpPr>
        <p:grpSpPr>
          <a:xfrm>
            <a:off x="6903720" y="308159"/>
            <a:ext cx="2194560" cy="851148"/>
            <a:chOff x="6923980" y="225002"/>
            <a:chExt cx="2194560" cy="851148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70" name="Group 69"/>
            <p:cNvGrpSpPr/>
            <p:nvPr/>
          </p:nvGrpSpPr>
          <p:grpSpPr>
            <a:xfrm>
              <a:off x="6923980" y="225002"/>
              <a:ext cx="2194560" cy="851148"/>
              <a:chOff x="6923982" y="225002"/>
              <a:chExt cx="2767149" cy="851148"/>
            </a:xfrm>
          </p:grpSpPr>
          <p:sp>
            <p:nvSpPr>
              <p:cNvPr id="72" name="Round Same Side Corner Rectangle 71"/>
              <p:cNvSpPr/>
              <p:nvPr/>
            </p:nvSpPr>
            <p:spPr bwMode="auto">
              <a:xfrm>
                <a:off x="6923982" y="475986"/>
                <a:ext cx="2767149" cy="600164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171450" indent="-171450" defTabSz="914400">
                  <a:defRPr/>
                </a:pPr>
                <a:r>
                  <a:rPr lang="en-US" sz="11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1100" b="1" dirty="0" smtClean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2</a:t>
                </a:r>
                <a:r>
                  <a:rPr lang="en-US" sz="1100" b="1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	How </a:t>
                </a:r>
                <a:r>
                  <a:rPr lang="en-US" sz="11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did I/you substitute the input value into the function</a:t>
                </a:r>
                <a:r>
                  <a:rPr lang="en-US" sz="1100" b="1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?</a:t>
                </a:r>
                <a:endParaRPr lang="en-US" sz="1100" b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73" name="Round Same Side Corner Rectangle 72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71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4" name="Picture 4" descr="C:\Users\Stephen\Downloads\CFU Ico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38" y="809801"/>
            <a:ext cx="134250" cy="1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48386" y="1795178"/>
                <a:ext cx="13423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+2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86" y="1795178"/>
                <a:ext cx="1342355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9836" r="-3167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821812" y="2503152"/>
                <a:ext cx="151547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=-2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160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+2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)=-8+2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</a:t>
                </a:r>
                <a:r>
                  <a:rPr lang="en-US" sz="1600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-6</a:t>
                </a: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12" y="2503152"/>
                <a:ext cx="1515479" cy="1077218"/>
              </a:xfrm>
              <a:prstGeom prst="rect">
                <a:avLst/>
              </a:prstGeom>
              <a:blipFill rotWithShape="1">
                <a:blip r:embed="rId10"/>
                <a:stretch>
                  <a:fillRect t="-2273" r="-806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476571" y="2526168"/>
                <a:ext cx="151547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=-1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160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+2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)=-1+2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</a:t>
                </a:r>
                <a:r>
                  <a:rPr lang="en-US" sz="1600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571" y="2526168"/>
                <a:ext cx="1515479" cy="1077218"/>
              </a:xfrm>
              <a:prstGeom prst="rect">
                <a:avLst/>
              </a:prstGeom>
              <a:blipFill rotWithShape="1">
                <a:blip r:embed="rId11"/>
                <a:stretch>
                  <a:fillRect t="-2260" r="-803" b="-5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890741" y="3813570"/>
                <a:ext cx="137762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160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+2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0+2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</a:t>
                </a:r>
                <a:r>
                  <a:rPr lang="en-US" sz="1600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741" y="3813570"/>
                <a:ext cx="1377621" cy="1077218"/>
              </a:xfrm>
              <a:prstGeom prst="rect">
                <a:avLst/>
              </a:prstGeom>
              <a:blipFill rotWithShape="1">
                <a:blip r:embed="rId12"/>
                <a:stretch>
                  <a:fillRect t="-2273" r="-1327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545500" y="3868901"/>
                <a:ext cx="137762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=1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160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+2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)=1+2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</a:t>
                </a:r>
                <a:r>
                  <a:rPr lang="en-US" sz="1600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500" y="3868901"/>
                <a:ext cx="1377621" cy="1077218"/>
              </a:xfrm>
              <a:prstGeom prst="rect">
                <a:avLst/>
              </a:prstGeom>
              <a:blipFill rotWithShape="1">
                <a:blip r:embed="rId13"/>
                <a:stretch>
                  <a:fillRect t="-2273" r="-88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890741" y="5069428"/>
                <a:ext cx="137762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=2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1600" baseline="300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+2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)=8+2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 </a:t>
                </a:r>
                <a:r>
                  <a:rPr lang="en-US" sz="1600" dirty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741" y="5069428"/>
                <a:ext cx="1377621" cy="1077218"/>
              </a:xfrm>
              <a:prstGeom prst="rect">
                <a:avLst/>
              </a:prstGeom>
              <a:blipFill rotWithShape="1">
                <a:blip r:embed="rId14"/>
                <a:stretch>
                  <a:fillRect t="-2273" r="-1327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 smtClean="0"/>
              <a:t>99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7395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42" grpId="0"/>
      <p:bldP spid="243" grpId="0"/>
      <p:bldP spid="245" grpId="0" animBg="1"/>
      <p:bldP spid="246" grpId="0" animBg="1"/>
      <p:bldP spid="247" grpId="0"/>
      <p:bldP spid="236" grpId="0" animBg="1"/>
      <p:bldP spid="237" grpId="0" animBg="1"/>
      <p:bldP spid="238" grpId="0" animBg="1"/>
      <p:bldP spid="240" grpId="0"/>
      <p:bldP spid="241" grpId="0"/>
      <p:bldP spid="244" grpId="0" animBg="1"/>
      <p:bldP spid="255" grpId="0"/>
      <p:bldP spid="256" grpId="0"/>
      <p:bldP spid="257" grpId="0"/>
      <p:bldP spid="258" grpId="0"/>
      <p:bldP spid="259" grpId="0"/>
      <p:bldP spid="77" grpId="0" build="p"/>
      <p:bldP spid="78" grpId="0" build="p"/>
      <p:bldP spid="79" grpId="0" build="p"/>
      <p:bldP spid="80" grpId="0" build="p"/>
      <p:bldP spid="8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2004862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 smtClean="0">
                <a:solidFill>
                  <a:srgbClr val="F9F9F9"/>
                </a:solidFill>
                <a:latin typeface="Century Gothic" panose="020B0502020202020204" pitchFamily="34" charset="0"/>
              </a:rPr>
              <a:t>Skill Development &amp; Guided Practice </a:t>
            </a: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2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2" name="Group 4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749748"/>
              </p:ext>
            </p:extLst>
          </p:nvPr>
        </p:nvGraphicFramePr>
        <p:xfrm>
          <a:off x="35995" y="1622555"/>
          <a:ext cx="9071973" cy="4092420"/>
        </p:xfrm>
        <a:graphic>
          <a:graphicData uri="http://schemas.openxmlformats.org/drawingml/2006/table">
            <a:tbl>
              <a:tblPr>
                <a:effectLst>
                  <a:outerShdw blurRad="38100" sx="101000" sy="101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</a:tblPr>
              <a:tblGrid>
                <a:gridCol w="9071973"/>
              </a:tblGrid>
              <a:tr h="40924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1441" marR="91441" marT="45725" marB="45725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318503" y="1846642"/>
                <a:ext cx="43193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)=-5</a:t>
                </a:r>
                <a:endParaRPr lang="en-US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03" y="1846642"/>
                <a:ext cx="4319315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165853" y="2323947"/>
                <a:ext cx="693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=-2</a:t>
                </a:r>
                <a:endParaRPr lang="en-US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53" y="2323947"/>
                <a:ext cx="693395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9836" r="-7018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890445" y="2323947"/>
                <a:ext cx="10871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-2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n-US" dirty="0" smtClean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-5</a:t>
                </a:r>
                <a:endParaRPr lang="en-US" dirty="0">
                  <a:solidFill>
                    <a:srgbClr val="FF562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45" y="2323947"/>
                <a:ext cx="108715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9836" r="-5618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165853" y="2920283"/>
                <a:ext cx="693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=-1</a:t>
                </a:r>
                <a:endParaRPr lang="en-US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53" y="2920283"/>
                <a:ext cx="69339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9836" r="-7018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890445" y="2920283"/>
                <a:ext cx="10871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-1)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dirty="0" smtClean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-5</a:t>
                </a:r>
                <a:endParaRPr lang="en-US" dirty="0">
                  <a:solidFill>
                    <a:srgbClr val="FF562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45" y="2920283"/>
                <a:ext cx="108715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9836" r="-5618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165853" y="3560356"/>
                <a:ext cx="616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  <a:endParaRPr lang="en-US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53" y="3560356"/>
                <a:ext cx="61645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9836" r="-7921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890445" y="3560356"/>
                <a:ext cx="10102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n-US" dirty="0" smtClean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-5</a:t>
                </a:r>
                <a:endParaRPr lang="en-US" dirty="0">
                  <a:solidFill>
                    <a:srgbClr val="FF562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45" y="3560356"/>
                <a:ext cx="1010213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9836" r="-5422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/>
              <p:cNvSpPr txBox="1"/>
              <p:nvPr/>
            </p:nvSpPr>
            <p:spPr>
              <a:xfrm>
                <a:off x="165853" y="4094799"/>
                <a:ext cx="616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=1</a:t>
                </a:r>
                <a:endParaRPr lang="en-US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4" name="TextBox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53" y="4094799"/>
                <a:ext cx="616451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10000" r="-792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/>
              <p:cNvSpPr txBox="1"/>
              <p:nvPr/>
            </p:nvSpPr>
            <p:spPr>
              <a:xfrm>
                <a:off x="890445" y="4094799"/>
                <a:ext cx="10102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n-US" dirty="0" smtClean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-5</a:t>
                </a:r>
                <a:endParaRPr lang="en-US" dirty="0">
                  <a:solidFill>
                    <a:srgbClr val="FF562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5" name="TextBox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45" y="4094799"/>
                <a:ext cx="1010213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10000" r="-542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165853" y="4664906"/>
                <a:ext cx="616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=2</a:t>
                </a:r>
                <a:endParaRPr lang="en-US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53" y="4664906"/>
                <a:ext cx="616451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9836" r="-7921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890445" y="4664906"/>
                <a:ext cx="10102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)=</a:t>
                </a:r>
                <a:r>
                  <a:rPr lang="en-US" dirty="0" smtClean="0">
                    <a:solidFill>
                      <a:srgbClr val="FF562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-5</a:t>
                </a:r>
                <a:endParaRPr lang="en-US" dirty="0">
                  <a:solidFill>
                    <a:srgbClr val="FF562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45" y="4664906"/>
                <a:ext cx="1010213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9836" r="-5422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8" name="Table 16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6559917"/>
                  </p:ext>
                </p:extLst>
              </p:nvPr>
            </p:nvGraphicFramePr>
            <p:xfrm>
              <a:off x="2555468" y="2331731"/>
              <a:ext cx="1737341" cy="2670374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675869"/>
                    <a:gridCol w="1061472"/>
                  </a:tblGrid>
                  <a:tr h="43607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8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4759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𝒉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8" name="Table 16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7570806"/>
                  </p:ext>
                </p:extLst>
              </p:nvPr>
            </p:nvGraphicFramePr>
            <p:xfrm>
              <a:off x="2555468" y="2331731"/>
              <a:ext cx="1737341" cy="2670374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675869"/>
                    <a:gridCol w="1061472"/>
                  </a:tblGrid>
                  <a:tr h="4360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4"/>
                          <a:stretch>
                            <a:fillRect t="-1389" r="-157658" b="-509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4"/>
                          <a:stretch>
                            <a:fillRect l="-63793" t="-1389" r="-575" b="-509722"/>
                          </a:stretch>
                        </a:blipFill>
                      </a:tcPr>
                    </a:tc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  <a:tr h="446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US" sz="1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8E44AD"/>
                            </a:solidFill>
                          </a:endParaRPr>
                        </a:p>
                      </a:txBody>
                      <a:tcPr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4" name="TextBox 173"/>
          <p:cNvSpPr txBox="1"/>
          <p:nvPr/>
        </p:nvSpPr>
        <p:spPr>
          <a:xfrm>
            <a:off x="3581681" y="456196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-5</a:t>
            </a:r>
            <a:endParaRPr lang="en-US" b="1" dirty="0">
              <a:solidFill>
                <a:srgbClr val="FF562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582053" y="322198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n-US" b="1" dirty="0" smtClean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en-US" b="1" dirty="0">
              <a:solidFill>
                <a:srgbClr val="FF562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3583703" y="277413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-5</a:t>
            </a:r>
            <a:endParaRPr lang="en-US" b="1" dirty="0">
              <a:solidFill>
                <a:srgbClr val="FF562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3581681" y="366369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-5</a:t>
            </a:r>
            <a:endParaRPr lang="en-US" b="1" dirty="0">
              <a:solidFill>
                <a:srgbClr val="FF562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3581681" y="411398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-5</a:t>
            </a:r>
            <a:endParaRPr lang="en-US" b="1" dirty="0">
              <a:solidFill>
                <a:srgbClr val="FF562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043395" y="1727718"/>
            <a:ext cx="307657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202020"/>
                </a:solidFill>
                <a:latin typeface="Century Gothic"/>
              </a:rPr>
              <a:t>Notice that no matter what the input is, the output stays the same.</a:t>
            </a:r>
            <a:endParaRPr lang="en-US" sz="1200" dirty="0">
              <a:solidFill>
                <a:srgbClr val="202020"/>
              </a:solidFill>
              <a:latin typeface="Century Gothic"/>
            </a:endParaRPr>
          </a:p>
        </p:txBody>
      </p:sp>
      <p:grpSp>
        <p:nvGrpSpPr>
          <p:cNvPr id="148" name="Group 163"/>
          <p:cNvGrpSpPr>
            <a:grpSpLocks/>
          </p:cNvGrpSpPr>
          <p:nvPr/>
        </p:nvGrpSpPr>
        <p:grpSpPr bwMode="auto">
          <a:xfrm>
            <a:off x="5481587" y="2047699"/>
            <a:ext cx="2787650" cy="2682875"/>
            <a:chOff x="1980" y="1727"/>
            <a:chExt cx="1756" cy="1690"/>
          </a:xfrm>
        </p:grpSpPr>
        <p:cxnSp>
          <p:nvCxnSpPr>
            <p:cNvPr id="156" name="Straight Connector 165"/>
            <p:cNvCxnSpPr>
              <a:cxnSpLocks noChangeShapeType="1"/>
            </p:cNvCxnSpPr>
            <p:nvPr/>
          </p:nvCxnSpPr>
          <p:spPr bwMode="auto">
            <a:xfrm>
              <a:off x="1984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Straight Connector 166"/>
            <p:cNvCxnSpPr>
              <a:cxnSpLocks noChangeShapeType="1"/>
            </p:cNvCxnSpPr>
            <p:nvPr/>
          </p:nvCxnSpPr>
          <p:spPr bwMode="auto">
            <a:xfrm>
              <a:off x="209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Straight Connector 167"/>
            <p:cNvCxnSpPr>
              <a:cxnSpLocks noChangeShapeType="1"/>
            </p:cNvCxnSpPr>
            <p:nvPr/>
          </p:nvCxnSpPr>
          <p:spPr bwMode="auto">
            <a:xfrm>
              <a:off x="220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" name="Straight Connector 168"/>
            <p:cNvCxnSpPr>
              <a:cxnSpLocks noChangeShapeType="1"/>
            </p:cNvCxnSpPr>
            <p:nvPr/>
          </p:nvCxnSpPr>
          <p:spPr bwMode="auto">
            <a:xfrm>
              <a:off x="231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" name="Straight Connector 169"/>
            <p:cNvCxnSpPr>
              <a:cxnSpLocks noChangeShapeType="1"/>
            </p:cNvCxnSpPr>
            <p:nvPr/>
          </p:nvCxnSpPr>
          <p:spPr bwMode="auto">
            <a:xfrm>
              <a:off x="242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1" name="Straight Connector 170"/>
            <p:cNvCxnSpPr>
              <a:cxnSpLocks noChangeShapeType="1"/>
            </p:cNvCxnSpPr>
            <p:nvPr/>
          </p:nvCxnSpPr>
          <p:spPr bwMode="auto">
            <a:xfrm>
              <a:off x="2532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Straight Connector 171"/>
            <p:cNvCxnSpPr>
              <a:cxnSpLocks noChangeShapeType="1"/>
            </p:cNvCxnSpPr>
            <p:nvPr/>
          </p:nvCxnSpPr>
          <p:spPr bwMode="auto">
            <a:xfrm>
              <a:off x="264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6" name="Straight Connector 172"/>
            <p:cNvCxnSpPr>
              <a:cxnSpLocks noChangeShapeType="1"/>
            </p:cNvCxnSpPr>
            <p:nvPr/>
          </p:nvCxnSpPr>
          <p:spPr bwMode="auto">
            <a:xfrm>
              <a:off x="275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7" name="Straight Connector 173"/>
            <p:cNvCxnSpPr>
              <a:cxnSpLocks noChangeShapeType="1"/>
            </p:cNvCxnSpPr>
            <p:nvPr/>
          </p:nvCxnSpPr>
          <p:spPr bwMode="auto">
            <a:xfrm>
              <a:off x="297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" name="Straight Connector 174"/>
            <p:cNvCxnSpPr>
              <a:cxnSpLocks noChangeShapeType="1"/>
            </p:cNvCxnSpPr>
            <p:nvPr/>
          </p:nvCxnSpPr>
          <p:spPr bwMode="auto">
            <a:xfrm>
              <a:off x="3080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9" name="Straight Connector 175"/>
            <p:cNvCxnSpPr>
              <a:cxnSpLocks noChangeShapeType="1"/>
            </p:cNvCxnSpPr>
            <p:nvPr/>
          </p:nvCxnSpPr>
          <p:spPr bwMode="auto">
            <a:xfrm>
              <a:off x="318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0" name="Straight Connector 176"/>
            <p:cNvCxnSpPr>
              <a:cxnSpLocks noChangeShapeType="1"/>
            </p:cNvCxnSpPr>
            <p:nvPr/>
          </p:nvCxnSpPr>
          <p:spPr bwMode="auto">
            <a:xfrm>
              <a:off x="329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Straight Connector 177"/>
            <p:cNvCxnSpPr>
              <a:cxnSpLocks noChangeShapeType="1"/>
            </p:cNvCxnSpPr>
            <p:nvPr/>
          </p:nvCxnSpPr>
          <p:spPr bwMode="auto">
            <a:xfrm>
              <a:off x="340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2" name="Straight Connector 178"/>
            <p:cNvCxnSpPr>
              <a:cxnSpLocks noChangeShapeType="1"/>
            </p:cNvCxnSpPr>
            <p:nvPr/>
          </p:nvCxnSpPr>
          <p:spPr bwMode="auto">
            <a:xfrm>
              <a:off x="351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3" name="Straight Connector 179"/>
            <p:cNvCxnSpPr>
              <a:cxnSpLocks noChangeShapeType="1"/>
            </p:cNvCxnSpPr>
            <p:nvPr/>
          </p:nvCxnSpPr>
          <p:spPr bwMode="auto">
            <a:xfrm>
              <a:off x="3628" y="1727"/>
              <a:ext cx="0" cy="1687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" name="Straight Connector 180"/>
            <p:cNvCxnSpPr>
              <a:cxnSpLocks noChangeShapeType="1"/>
            </p:cNvCxnSpPr>
            <p:nvPr/>
          </p:nvCxnSpPr>
          <p:spPr bwMode="auto">
            <a:xfrm>
              <a:off x="3736" y="1729"/>
              <a:ext cx="0" cy="1688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" name="Straight Connector 186"/>
            <p:cNvCxnSpPr>
              <a:cxnSpLocks noChangeShapeType="1"/>
            </p:cNvCxnSpPr>
            <p:nvPr/>
          </p:nvCxnSpPr>
          <p:spPr bwMode="auto">
            <a:xfrm rot="5400000">
              <a:off x="2858" y="85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" name="Straight Connector 187"/>
            <p:cNvCxnSpPr>
              <a:cxnSpLocks noChangeShapeType="1"/>
            </p:cNvCxnSpPr>
            <p:nvPr/>
          </p:nvCxnSpPr>
          <p:spPr bwMode="auto">
            <a:xfrm rot="5400000">
              <a:off x="2858" y="95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7" name="Straight Connector 188"/>
            <p:cNvCxnSpPr>
              <a:cxnSpLocks noChangeShapeType="1"/>
            </p:cNvCxnSpPr>
            <p:nvPr/>
          </p:nvCxnSpPr>
          <p:spPr bwMode="auto">
            <a:xfrm rot="5400000">
              <a:off x="2858" y="106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8" name="Straight Connector 189"/>
            <p:cNvCxnSpPr>
              <a:cxnSpLocks noChangeShapeType="1"/>
            </p:cNvCxnSpPr>
            <p:nvPr/>
          </p:nvCxnSpPr>
          <p:spPr bwMode="auto">
            <a:xfrm rot="5400000">
              <a:off x="2858" y="116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1" name="Straight Connector 190"/>
            <p:cNvCxnSpPr>
              <a:cxnSpLocks noChangeShapeType="1"/>
            </p:cNvCxnSpPr>
            <p:nvPr/>
          </p:nvCxnSpPr>
          <p:spPr bwMode="auto">
            <a:xfrm rot="5400000">
              <a:off x="2858" y="127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2" name="Straight Connector 191"/>
            <p:cNvCxnSpPr>
              <a:cxnSpLocks noChangeShapeType="1"/>
            </p:cNvCxnSpPr>
            <p:nvPr/>
          </p:nvCxnSpPr>
          <p:spPr bwMode="auto">
            <a:xfrm rot="5400000">
              <a:off x="2858" y="137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3" name="Straight Connector 192"/>
            <p:cNvCxnSpPr>
              <a:cxnSpLocks noChangeShapeType="1"/>
            </p:cNvCxnSpPr>
            <p:nvPr/>
          </p:nvCxnSpPr>
          <p:spPr bwMode="auto">
            <a:xfrm rot="5400000">
              <a:off x="2858" y="1482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" name="Straight Connector 193"/>
            <p:cNvCxnSpPr>
              <a:cxnSpLocks noChangeShapeType="1"/>
            </p:cNvCxnSpPr>
            <p:nvPr/>
          </p:nvCxnSpPr>
          <p:spPr bwMode="auto">
            <a:xfrm rot="5400000">
              <a:off x="2858" y="158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" name="Straight Connector 194"/>
            <p:cNvCxnSpPr>
              <a:cxnSpLocks noChangeShapeType="1"/>
            </p:cNvCxnSpPr>
            <p:nvPr/>
          </p:nvCxnSpPr>
          <p:spPr bwMode="auto">
            <a:xfrm rot="5400000">
              <a:off x="2858" y="1798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" name="Straight Connector 195"/>
            <p:cNvCxnSpPr>
              <a:cxnSpLocks noChangeShapeType="1"/>
            </p:cNvCxnSpPr>
            <p:nvPr/>
          </p:nvCxnSpPr>
          <p:spPr bwMode="auto">
            <a:xfrm rot="5400000">
              <a:off x="2858" y="1904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" name="Straight Connector 196"/>
            <p:cNvCxnSpPr>
              <a:cxnSpLocks noChangeShapeType="1"/>
            </p:cNvCxnSpPr>
            <p:nvPr/>
          </p:nvCxnSpPr>
          <p:spPr bwMode="auto">
            <a:xfrm rot="5400000">
              <a:off x="2858" y="2009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" name="Straight Connector 197"/>
            <p:cNvCxnSpPr>
              <a:cxnSpLocks noChangeShapeType="1"/>
            </p:cNvCxnSpPr>
            <p:nvPr/>
          </p:nvCxnSpPr>
          <p:spPr bwMode="auto">
            <a:xfrm rot="5400000">
              <a:off x="2858" y="211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" name="Straight Connector 198"/>
            <p:cNvCxnSpPr>
              <a:cxnSpLocks noChangeShapeType="1"/>
            </p:cNvCxnSpPr>
            <p:nvPr/>
          </p:nvCxnSpPr>
          <p:spPr bwMode="auto">
            <a:xfrm rot="5400000">
              <a:off x="2858" y="2220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" name="Straight Connector 199"/>
            <p:cNvCxnSpPr>
              <a:cxnSpLocks noChangeShapeType="1"/>
            </p:cNvCxnSpPr>
            <p:nvPr/>
          </p:nvCxnSpPr>
          <p:spPr bwMode="auto">
            <a:xfrm rot="5400000">
              <a:off x="2858" y="2325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1" name="Straight Connector 200"/>
            <p:cNvCxnSpPr>
              <a:cxnSpLocks noChangeShapeType="1"/>
            </p:cNvCxnSpPr>
            <p:nvPr/>
          </p:nvCxnSpPr>
          <p:spPr bwMode="auto">
            <a:xfrm rot="5400000">
              <a:off x="2858" y="2431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" name="Straight Connector 201"/>
            <p:cNvCxnSpPr>
              <a:cxnSpLocks noChangeShapeType="1"/>
            </p:cNvCxnSpPr>
            <p:nvPr/>
          </p:nvCxnSpPr>
          <p:spPr bwMode="auto">
            <a:xfrm rot="5400000">
              <a:off x="2858" y="2536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" name="Straight Connector 185"/>
            <p:cNvCxnSpPr>
              <a:cxnSpLocks noChangeShapeType="1"/>
            </p:cNvCxnSpPr>
            <p:nvPr/>
          </p:nvCxnSpPr>
          <p:spPr bwMode="auto">
            <a:xfrm rot="5400000">
              <a:off x="2858" y="1697"/>
              <a:ext cx="0" cy="1756"/>
            </a:xfrm>
            <a:prstGeom prst="line">
              <a:avLst/>
            </a:prstGeom>
            <a:noFill/>
            <a:ln w="12700" algn="ctr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4" name="Group 165"/>
          <p:cNvGrpSpPr>
            <a:grpSpLocks/>
          </p:cNvGrpSpPr>
          <p:nvPr/>
        </p:nvGrpSpPr>
        <p:grpSpPr bwMode="auto">
          <a:xfrm>
            <a:off x="6946850" y="3358974"/>
            <a:ext cx="1444625" cy="214312"/>
            <a:chOff x="2921" y="2553"/>
            <a:chExt cx="910" cy="135"/>
          </a:xfrm>
        </p:grpSpPr>
        <p:sp>
          <p:nvSpPr>
            <p:cNvPr id="215" name="TextBox 71"/>
            <p:cNvSpPr txBox="1">
              <a:spLocks noChangeArrowheads="1"/>
            </p:cNvSpPr>
            <p:nvPr/>
          </p:nvSpPr>
          <p:spPr bwMode="auto">
            <a:xfrm>
              <a:off x="292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16" name="TextBox 72"/>
            <p:cNvSpPr txBox="1">
              <a:spLocks noChangeArrowheads="1"/>
            </p:cNvSpPr>
            <p:nvPr/>
          </p:nvSpPr>
          <p:spPr bwMode="auto">
            <a:xfrm>
              <a:off x="3026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17" name="TextBox 73"/>
            <p:cNvSpPr txBox="1">
              <a:spLocks noChangeArrowheads="1"/>
            </p:cNvSpPr>
            <p:nvPr/>
          </p:nvSpPr>
          <p:spPr bwMode="auto">
            <a:xfrm>
              <a:off x="313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18" name="TextBox 74"/>
            <p:cNvSpPr txBox="1">
              <a:spLocks noChangeArrowheads="1"/>
            </p:cNvSpPr>
            <p:nvPr/>
          </p:nvSpPr>
          <p:spPr bwMode="auto">
            <a:xfrm>
              <a:off x="3241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19" name="TextBox 75"/>
            <p:cNvSpPr txBox="1">
              <a:spLocks noChangeArrowheads="1"/>
            </p:cNvSpPr>
            <p:nvPr/>
          </p:nvSpPr>
          <p:spPr bwMode="auto">
            <a:xfrm>
              <a:off x="3351" y="2553"/>
              <a:ext cx="14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20" name="TextBox 76"/>
            <p:cNvSpPr txBox="1">
              <a:spLocks noChangeArrowheads="1"/>
            </p:cNvSpPr>
            <p:nvPr/>
          </p:nvSpPr>
          <p:spPr bwMode="auto">
            <a:xfrm>
              <a:off x="3454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21" name="TextBox 77"/>
            <p:cNvSpPr txBox="1">
              <a:spLocks noChangeArrowheads="1"/>
            </p:cNvSpPr>
            <p:nvPr/>
          </p:nvSpPr>
          <p:spPr bwMode="auto">
            <a:xfrm>
              <a:off x="3569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222" name="TextBox 78"/>
            <p:cNvSpPr txBox="1">
              <a:spLocks noChangeArrowheads="1"/>
            </p:cNvSpPr>
            <p:nvPr/>
          </p:nvSpPr>
          <p:spPr bwMode="auto">
            <a:xfrm>
              <a:off x="3683" y="255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8</a:t>
              </a:r>
            </a:p>
          </p:txBody>
        </p:sp>
      </p:grpSp>
      <p:grpSp>
        <p:nvGrpSpPr>
          <p:cNvPr id="223" name="Group 164"/>
          <p:cNvGrpSpPr>
            <a:grpSpLocks/>
          </p:cNvGrpSpPr>
          <p:nvPr/>
        </p:nvGrpSpPr>
        <p:grpSpPr bwMode="auto">
          <a:xfrm>
            <a:off x="5341887" y="3355799"/>
            <a:ext cx="1481138" cy="215900"/>
            <a:chOff x="1856" y="2551"/>
            <a:chExt cx="933" cy="136"/>
          </a:xfrm>
        </p:grpSpPr>
        <p:sp>
          <p:nvSpPr>
            <p:cNvPr id="224" name="TextBox 83"/>
            <p:cNvSpPr txBox="1">
              <a:spLocks noChangeArrowheads="1"/>
            </p:cNvSpPr>
            <p:nvPr/>
          </p:nvSpPr>
          <p:spPr bwMode="auto">
            <a:xfrm>
              <a:off x="1856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-8</a:t>
              </a:r>
            </a:p>
          </p:txBody>
        </p:sp>
        <p:sp>
          <p:nvSpPr>
            <p:cNvPr id="225" name="TextBox 84"/>
            <p:cNvSpPr txBox="1">
              <a:spLocks noChangeArrowheads="1"/>
            </p:cNvSpPr>
            <p:nvPr/>
          </p:nvSpPr>
          <p:spPr bwMode="auto">
            <a:xfrm>
              <a:off x="1961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226" name="TextBox 85"/>
            <p:cNvSpPr txBox="1">
              <a:spLocks noChangeArrowheads="1"/>
            </p:cNvSpPr>
            <p:nvPr/>
          </p:nvSpPr>
          <p:spPr bwMode="auto">
            <a:xfrm>
              <a:off x="2080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227" name="TextBox 86"/>
            <p:cNvSpPr txBox="1">
              <a:spLocks noChangeArrowheads="1"/>
            </p:cNvSpPr>
            <p:nvPr/>
          </p:nvSpPr>
          <p:spPr bwMode="auto">
            <a:xfrm>
              <a:off x="2185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228" name="TextBox 87"/>
            <p:cNvSpPr txBox="1">
              <a:spLocks noChangeArrowheads="1"/>
            </p:cNvSpPr>
            <p:nvPr/>
          </p:nvSpPr>
          <p:spPr bwMode="auto">
            <a:xfrm>
              <a:off x="2304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229" name="TextBox 88"/>
            <p:cNvSpPr txBox="1">
              <a:spLocks noChangeArrowheads="1"/>
            </p:cNvSpPr>
            <p:nvPr/>
          </p:nvSpPr>
          <p:spPr bwMode="auto">
            <a:xfrm>
              <a:off x="2409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230" name="TextBox 89"/>
            <p:cNvSpPr txBox="1">
              <a:spLocks noChangeArrowheads="1"/>
            </p:cNvSpPr>
            <p:nvPr/>
          </p:nvSpPr>
          <p:spPr bwMode="auto">
            <a:xfrm>
              <a:off x="2516" y="2551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231" name="TextBox 90"/>
            <p:cNvSpPr txBox="1">
              <a:spLocks noChangeArrowheads="1"/>
            </p:cNvSpPr>
            <p:nvPr/>
          </p:nvSpPr>
          <p:spPr bwMode="auto">
            <a:xfrm>
              <a:off x="2621" y="2551"/>
              <a:ext cx="1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-1</a:t>
              </a:r>
            </a:p>
          </p:txBody>
        </p:sp>
      </p:grpSp>
      <p:grpSp>
        <p:nvGrpSpPr>
          <p:cNvPr id="232" name="Group 167"/>
          <p:cNvGrpSpPr>
            <a:grpSpLocks/>
          </p:cNvGrpSpPr>
          <p:nvPr/>
        </p:nvGrpSpPr>
        <p:grpSpPr bwMode="auto">
          <a:xfrm>
            <a:off x="6830962" y="1938161"/>
            <a:ext cx="234950" cy="1390650"/>
            <a:chOff x="2833" y="1694"/>
            <a:chExt cx="148" cy="876"/>
          </a:xfrm>
        </p:grpSpPr>
        <p:sp>
          <p:nvSpPr>
            <p:cNvPr id="233" name="TextBox 136"/>
            <p:cNvSpPr txBox="1">
              <a:spLocks noChangeArrowheads="1"/>
            </p:cNvSpPr>
            <p:nvPr/>
          </p:nvSpPr>
          <p:spPr bwMode="auto">
            <a:xfrm>
              <a:off x="2833" y="2333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34" name="TextBox 138"/>
            <p:cNvSpPr txBox="1">
              <a:spLocks noChangeArrowheads="1"/>
            </p:cNvSpPr>
            <p:nvPr/>
          </p:nvSpPr>
          <p:spPr bwMode="auto">
            <a:xfrm>
              <a:off x="2833" y="2124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35" name="TextBox 139"/>
            <p:cNvSpPr txBox="1">
              <a:spLocks noChangeArrowheads="1"/>
            </p:cNvSpPr>
            <p:nvPr/>
          </p:nvSpPr>
          <p:spPr bwMode="auto">
            <a:xfrm>
              <a:off x="2833" y="2017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36" name="TextBox 140"/>
            <p:cNvSpPr txBox="1">
              <a:spLocks noChangeArrowheads="1"/>
            </p:cNvSpPr>
            <p:nvPr/>
          </p:nvSpPr>
          <p:spPr bwMode="auto">
            <a:xfrm>
              <a:off x="2833" y="1911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37" name="TextBox 141"/>
            <p:cNvSpPr txBox="1">
              <a:spLocks noChangeArrowheads="1"/>
            </p:cNvSpPr>
            <p:nvPr/>
          </p:nvSpPr>
          <p:spPr bwMode="auto">
            <a:xfrm>
              <a:off x="2833" y="1805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238" name="TextBox 142"/>
            <p:cNvSpPr txBox="1">
              <a:spLocks noChangeArrowheads="1"/>
            </p:cNvSpPr>
            <p:nvPr/>
          </p:nvSpPr>
          <p:spPr bwMode="auto">
            <a:xfrm>
              <a:off x="2833" y="1694"/>
              <a:ext cx="13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239" name="TextBox 144"/>
            <p:cNvSpPr txBox="1">
              <a:spLocks noChangeArrowheads="1"/>
            </p:cNvSpPr>
            <p:nvPr/>
          </p:nvSpPr>
          <p:spPr bwMode="auto">
            <a:xfrm>
              <a:off x="2833" y="2230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40" name="TextBox 145"/>
            <p:cNvSpPr txBox="1">
              <a:spLocks noChangeArrowheads="1"/>
            </p:cNvSpPr>
            <p:nvPr/>
          </p:nvSpPr>
          <p:spPr bwMode="auto">
            <a:xfrm>
              <a:off x="2833" y="2435"/>
              <a:ext cx="1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241" name="Group 166"/>
          <p:cNvGrpSpPr>
            <a:grpSpLocks/>
          </p:cNvGrpSpPr>
          <p:nvPr/>
        </p:nvGrpSpPr>
        <p:grpSpPr bwMode="auto">
          <a:xfrm>
            <a:off x="6832550" y="3438349"/>
            <a:ext cx="312737" cy="1389062"/>
            <a:chOff x="2834" y="2588"/>
            <a:chExt cx="197" cy="875"/>
          </a:xfrm>
        </p:grpSpPr>
        <p:sp>
          <p:nvSpPr>
            <p:cNvPr id="242" name="TextBox 137"/>
            <p:cNvSpPr txBox="1">
              <a:spLocks noChangeArrowheads="1"/>
            </p:cNvSpPr>
            <p:nvPr/>
          </p:nvSpPr>
          <p:spPr bwMode="auto">
            <a:xfrm>
              <a:off x="2834" y="2588"/>
              <a:ext cx="16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-1</a:t>
              </a:r>
            </a:p>
          </p:txBody>
        </p:sp>
        <p:sp>
          <p:nvSpPr>
            <p:cNvPr id="243" name="TextBox 138"/>
            <p:cNvSpPr txBox="1">
              <a:spLocks noChangeArrowheads="1"/>
            </p:cNvSpPr>
            <p:nvPr/>
          </p:nvSpPr>
          <p:spPr bwMode="auto">
            <a:xfrm>
              <a:off x="2834" y="3222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-7</a:t>
              </a:r>
            </a:p>
          </p:txBody>
        </p:sp>
        <p:sp>
          <p:nvSpPr>
            <p:cNvPr id="244" name="TextBox 139"/>
            <p:cNvSpPr txBox="1">
              <a:spLocks noChangeArrowheads="1"/>
            </p:cNvSpPr>
            <p:nvPr/>
          </p:nvSpPr>
          <p:spPr bwMode="auto">
            <a:xfrm>
              <a:off x="2834" y="3115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-6</a:t>
              </a:r>
            </a:p>
          </p:txBody>
        </p:sp>
        <p:sp>
          <p:nvSpPr>
            <p:cNvPr id="245" name="TextBox 140"/>
            <p:cNvSpPr txBox="1">
              <a:spLocks noChangeArrowheads="1"/>
            </p:cNvSpPr>
            <p:nvPr/>
          </p:nvSpPr>
          <p:spPr bwMode="auto">
            <a:xfrm>
              <a:off x="2834" y="3009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-5</a:t>
              </a:r>
            </a:p>
          </p:txBody>
        </p:sp>
        <p:sp>
          <p:nvSpPr>
            <p:cNvPr id="246" name="TextBox 141"/>
            <p:cNvSpPr txBox="1">
              <a:spLocks noChangeArrowheads="1"/>
            </p:cNvSpPr>
            <p:nvPr/>
          </p:nvSpPr>
          <p:spPr bwMode="auto">
            <a:xfrm>
              <a:off x="2834" y="2903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-4</a:t>
              </a:r>
            </a:p>
          </p:txBody>
        </p:sp>
        <p:sp>
          <p:nvSpPr>
            <p:cNvPr id="247" name="TextBox 142"/>
            <p:cNvSpPr txBox="1">
              <a:spLocks noChangeArrowheads="1"/>
            </p:cNvSpPr>
            <p:nvPr/>
          </p:nvSpPr>
          <p:spPr bwMode="auto">
            <a:xfrm>
              <a:off x="2834" y="2792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-3</a:t>
              </a:r>
            </a:p>
          </p:txBody>
        </p:sp>
        <p:sp>
          <p:nvSpPr>
            <p:cNvPr id="248" name="TextBox 143"/>
            <p:cNvSpPr txBox="1">
              <a:spLocks noChangeArrowheads="1"/>
            </p:cNvSpPr>
            <p:nvPr/>
          </p:nvSpPr>
          <p:spPr bwMode="auto">
            <a:xfrm>
              <a:off x="2834" y="2690"/>
              <a:ext cx="19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-2</a:t>
              </a:r>
            </a:p>
          </p:txBody>
        </p:sp>
        <p:sp>
          <p:nvSpPr>
            <p:cNvPr id="249" name="TextBox 144"/>
            <p:cNvSpPr txBox="1">
              <a:spLocks noChangeArrowheads="1"/>
            </p:cNvSpPr>
            <p:nvPr/>
          </p:nvSpPr>
          <p:spPr bwMode="auto">
            <a:xfrm>
              <a:off x="2834" y="3328"/>
              <a:ext cx="19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dirty="0">
                  <a:solidFill>
                    <a:srgbClr val="000000"/>
                  </a:solidFill>
                </a:rPr>
                <a:t>-8</a:t>
              </a:r>
            </a:p>
          </p:txBody>
        </p:sp>
      </p:grpSp>
      <p:grpSp>
        <p:nvGrpSpPr>
          <p:cNvPr id="250" name="Group 168"/>
          <p:cNvGrpSpPr>
            <a:grpSpLocks/>
          </p:cNvGrpSpPr>
          <p:nvPr/>
        </p:nvGrpSpPr>
        <p:grpSpPr bwMode="auto">
          <a:xfrm>
            <a:off x="5284737" y="3231974"/>
            <a:ext cx="3379788" cy="307975"/>
            <a:chOff x="1856" y="2473"/>
            <a:chExt cx="2129" cy="194"/>
          </a:xfrm>
        </p:grpSpPr>
        <p:cxnSp>
          <p:nvCxnSpPr>
            <p:cNvPr id="251" name="Straight Connector 29"/>
            <p:cNvCxnSpPr/>
            <p:nvPr/>
          </p:nvCxnSpPr>
          <p:spPr>
            <a:xfrm rot="5400000">
              <a:off x="2849" y="1579"/>
              <a:ext cx="0" cy="1986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x-axis label"/>
            <p:cNvSpPr txBox="1">
              <a:spLocks noChangeArrowheads="1"/>
            </p:cNvSpPr>
            <p:nvPr/>
          </p:nvSpPr>
          <p:spPr bwMode="auto">
            <a:xfrm>
              <a:off x="3818" y="2473"/>
              <a:ext cx="16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i="1" dirty="0">
                  <a:solidFill>
                    <a:srgbClr val="000000"/>
                  </a:solidFill>
                  <a:latin typeface="Calisto MT" pitchFamily="18" charset="0"/>
                </a:rPr>
                <a:t>x</a:t>
              </a:r>
            </a:p>
          </p:txBody>
        </p:sp>
      </p:grpSp>
      <p:sp>
        <p:nvSpPr>
          <p:cNvPr id="253" name="point (1, -5)"/>
          <p:cNvSpPr>
            <a:spLocks noChangeAspect="1" noChangeArrowheads="1"/>
          </p:cNvSpPr>
          <p:nvPr/>
        </p:nvSpPr>
        <p:spPr bwMode="auto">
          <a:xfrm>
            <a:off x="7008721" y="4178123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54" name="point (-1, -5)"/>
          <p:cNvSpPr>
            <a:spLocks noChangeAspect="1" noChangeArrowheads="1"/>
          </p:cNvSpPr>
          <p:nvPr/>
        </p:nvSpPr>
        <p:spPr bwMode="auto">
          <a:xfrm>
            <a:off x="6657924" y="4178124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6313780" y="3891678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(-1, -5)</a:t>
            </a:r>
            <a:endParaRPr lang="en-US" sz="140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6023395" y="4244203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(-2, -5)</a:t>
            </a:r>
            <a:endParaRPr lang="en-US" sz="140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7113538" y="4239673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(2, -5)</a:t>
            </a:r>
            <a:endParaRPr lang="en-US" sz="140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6919900" y="3891678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(1, -5)</a:t>
            </a:r>
            <a:endParaRPr lang="en-US" sz="140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259" name="Group 169"/>
          <p:cNvGrpSpPr>
            <a:grpSpLocks/>
          </p:cNvGrpSpPr>
          <p:nvPr/>
        </p:nvGrpSpPr>
        <p:grpSpPr bwMode="auto">
          <a:xfrm>
            <a:off x="6735882" y="1573731"/>
            <a:ext cx="458789" cy="3265487"/>
            <a:chOff x="2769" y="1419"/>
            <a:chExt cx="289" cy="2057"/>
          </a:xfrm>
        </p:grpSpPr>
        <p:cxnSp>
          <p:nvCxnSpPr>
            <p:cNvPr id="260" name="Straight Connector 29"/>
            <p:cNvCxnSpPr>
              <a:cxnSpLocks noChangeShapeType="1"/>
            </p:cNvCxnSpPr>
            <p:nvPr/>
          </p:nvCxnSpPr>
          <p:spPr bwMode="auto">
            <a:xfrm>
              <a:off x="2857" y="1600"/>
              <a:ext cx="0" cy="1876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1" name="y-axis label"/>
            <p:cNvSpPr txBox="1">
              <a:spLocks noChangeArrowheads="1"/>
            </p:cNvSpPr>
            <p:nvPr/>
          </p:nvSpPr>
          <p:spPr bwMode="auto">
            <a:xfrm>
              <a:off x="2769" y="1419"/>
              <a:ext cx="28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i="1" dirty="0">
                  <a:solidFill>
                    <a:srgbClr val="000000"/>
                  </a:solidFill>
                  <a:latin typeface="Calisto MT" pitchFamily="18" charset="0"/>
                </a:rPr>
                <a:t>h</a:t>
              </a:r>
              <a:r>
                <a:rPr lang="en-US" altLang="en-US" sz="1400" i="1" dirty="0" smtClean="0">
                  <a:solidFill>
                    <a:srgbClr val="000000"/>
                  </a:solidFill>
                  <a:latin typeface="Calisto MT" pitchFamily="18" charset="0"/>
                </a:rPr>
                <a:t>(x)</a:t>
              </a:r>
              <a:endParaRPr lang="en-US" altLang="en-US" sz="1400" i="1" dirty="0">
                <a:solidFill>
                  <a:srgbClr val="000000"/>
                </a:solidFill>
                <a:latin typeface="Calisto MT" pitchFamily="18" charset="0"/>
              </a:endParaRPr>
            </a:p>
          </p:txBody>
        </p:sp>
      </p:grpSp>
      <p:sp>
        <p:nvSpPr>
          <p:cNvPr id="262" name="TextBox 261"/>
          <p:cNvSpPr txBox="1"/>
          <p:nvPr/>
        </p:nvSpPr>
        <p:spPr>
          <a:xfrm>
            <a:off x="6617848" y="4305322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(0, -5)</a:t>
            </a:r>
            <a:endParaRPr lang="en-US" sz="140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3" name="point (2, -5)"/>
          <p:cNvSpPr>
            <a:spLocks noChangeAspect="1" noChangeArrowheads="1"/>
          </p:cNvSpPr>
          <p:nvPr/>
        </p:nvSpPr>
        <p:spPr bwMode="auto">
          <a:xfrm>
            <a:off x="7184975" y="4178124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64" name="point (-2, -5)"/>
          <p:cNvSpPr>
            <a:spLocks noChangeAspect="1" noChangeArrowheads="1"/>
          </p:cNvSpPr>
          <p:nvPr/>
        </p:nvSpPr>
        <p:spPr bwMode="auto">
          <a:xfrm>
            <a:off x="6483299" y="4178122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265" name="point (0, -5)"/>
          <p:cNvSpPr>
            <a:spLocks noChangeAspect="1" noChangeArrowheads="1"/>
          </p:cNvSpPr>
          <p:nvPr/>
        </p:nvSpPr>
        <p:spPr bwMode="auto">
          <a:xfrm>
            <a:off x="6833710" y="4183306"/>
            <a:ext cx="92075" cy="92075"/>
          </a:xfrm>
          <a:prstGeom prst="ellipse">
            <a:avLst/>
          </a:prstGeom>
          <a:solidFill>
            <a:srgbClr val="FF0505"/>
          </a:solidFill>
          <a:ln w="9525">
            <a:solidFill>
              <a:srgbClr val="FF050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cxnSp>
        <p:nvCxnSpPr>
          <p:cNvPr id="266" name="Straight Connector 265"/>
          <p:cNvCxnSpPr/>
          <p:nvPr/>
        </p:nvCxnSpPr>
        <p:spPr>
          <a:xfrm flipV="1">
            <a:off x="5486350" y="4218978"/>
            <a:ext cx="2787650" cy="518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TextBox 266"/>
          <p:cNvSpPr txBox="1"/>
          <p:nvPr/>
        </p:nvSpPr>
        <p:spPr>
          <a:xfrm>
            <a:off x="5255631" y="4917084"/>
            <a:ext cx="385233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02020"/>
                </a:solidFill>
                <a:latin typeface="Century Gothic"/>
              </a:rPr>
              <a:t>This is called a </a:t>
            </a:r>
            <a:r>
              <a:rPr lang="en-US" u="sng" dirty="0" smtClean="0">
                <a:solidFill>
                  <a:srgbClr val="202020"/>
                </a:solidFill>
                <a:latin typeface="Century Gothic"/>
              </a:rPr>
              <a:t>constant function</a:t>
            </a:r>
            <a:r>
              <a:rPr lang="en-US" dirty="0" smtClean="0">
                <a:solidFill>
                  <a:srgbClr val="202020"/>
                </a:solidFill>
                <a:latin typeface="Century Gothic"/>
              </a:rPr>
              <a:t>.</a:t>
            </a:r>
            <a:endParaRPr lang="en-US" dirty="0">
              <a:solidFill>
                <a:srgbClr val="202020"/>
              </a:solidFill>
              <a:latin typeface="Century Gothic"/>
            </a:endParaRPr>
          </a:p>
        </p:txBody>
      </p:sp>
      <p:sp>
        <p:nvSpPr>
          <p:cNvPr id="268" name="x-axis label"/>
          <p:cNvSpPr txBox="1">
            <a:spLocks noChangeArrowheads="1"/>
          </p:cNvSpPr>
          <p:nvPr/>
        </p:nvSpPr>
        <p:spPr bwMode="auto">
          <a:xfrm>
            <a:off x="5550203" y="3976511"/>
            <a:ext cx="276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b="1" i="1" dirty="0">
                <a:solidFill>
                  <a:srgbClr val="C00000"/>
                </a:solidFill>
                <a:latin typeface="Calisto MT" pitchFamily="18" charset="0"/>
              </a:rPr>
              <a:t>h</a:t>
            </a:r>
          </a:p>
        </p:txBody>
      </p:sp>
      <p:grpSp>
        <p:nvGrpSpPr>
          <p:cNvPr id="273" name="Group 272"/>
          <p:cNvGrpSpPr/>
          <p:nvPr/>
        </p:nvGrpSpPr>
        <p:grpSpPr>
          <a:xfrm>
            <a:off x="35995" y="308159"/>
            <a:ext cx="6776287" cy="1243563"/>
            <a:chOff x="35996" y="316710"/>
            <a:chExt cx="7081084" cy="1243563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274" name="Round Same Side Corner Rectangle 273"/>
            <p:cNvSpPr/>
            <p:nvPr/>
          </p:nvSpPr>
          <p:spPr bwMode="auto">
            <a:xfrm>
              <a:off x="35996" y="567694"/>
              <a:ext cx="7081083" cy="99257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 defTabSz="914400">
                <a:lnSpc>
                  <a:spcPct val="90000"/>
                </a:lnSpc>
                <a:tabLst>
                  <a:tab pos="171450" algn="l"/>
                </a:tabLst>
                <a:defRPr/>
              </a:pPr>
              <a:r>
                <a:rPr lang="en-US" sz="1300" b="1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300" b="1" dirty="0" smtClean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3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Read the function.</a:t>
              </a:r>
              <a:endParaRPr lang="en-US" sz="1300" b="1" dirty="0">
                <a:solidFill>
                  <a:srgbClr val="202020">
                    <a:lumMod val="50000"/>
                    <a:lumOff val="50000"/>
                  </a:srgbClr>
                </a:solidFill>
                <a:latin typeface="Century Gothic" panose="020B0502020202020204" pitchFamily="34" charset="0"/>
              </a:endParaRPr>
            </a:p>
            <a:p>
              <a:pPr marL="342900" indent="-342900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300" b="1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300" b="1" dirty="0" smtClean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3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Substitute input values into the function</a:t>
              </a:r>
              <a:r>
                <a:rPr lang="en-US" sz="1300" b="1" dirty="0" smtClean="0">
                  <a:solidFill>
                    <a:srgbClr val="101010"/>
                  </a:solidFill>
                  <a:latin typeface="Century Gothic" panose="020B0502020202020204" pitchFamily="34" charset="0"/>
                </a:rPr>
                <a:t>.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300" b="1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3</a:t>
              </a:r>
              <a:r>
                <a:rPr lang="en-US" sz="13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 Use order of operations to evaluate and obtain the outputs. (write in table)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300" b="1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4  </a:t>
              </a:r>
              <a:r>
                <a:rPr lang="en-US" sz="13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Use the table to create ordered pairs (input, output) and graph these points.</a:t>
              </a:r>
              <a:endParaRPr lang="en-US" sz="1300" b="1" dirty="0">
                <a:solidFill>
                  <a:srgbClr val="202020"/>
                </a:solidFill>
                <a:latin typeface="Century Gothic" panose="020B0502020202020204" pitchFamily="34" charset="0"/>
              </a:endParaRP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300" b="1" dirty="0" smtClean="0">
                  <a:solidFill>
                    <a:srgbClr val="FF5623"/>
                  </a:solidFill>
                  <a:latin typeface="Century Gothic" panose="020B0502020202020204" pitchFamily="34" charset="0"/>
                </a:rPr>
                <a:t>5</a:t>
              </a:r>
              <a:r>
                <a:rPr lang="en-US" sz="1300" b="1" dirty="0" smtClean="0">
                  <a:solidFill>
                    <a:srgbClr val="202020"/>
                  </a:solidFill>
                  <a:latin typeface="Century Gothic" panose="020B0502020202020204" pitchFamily="34" charset="0"/>
                </a:rPr>
                <a:t>  Connect the points.</a:t>
              </a:r>
              <a:endParaRPr lang="en-US" sz="1300" b="1" dirty="0">
                <a:solidFill>
                  <a:srgbClr val="20202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5" name="Round Same Side Corner Rectangle 274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tabLst>
                  <a:tab pos="114300" algn="l"/>
                </a:tabLst>
                <a:defRPr/>
              </a:pPr>
              <a:r>
                <a:rPr lang="en-US" sz="1000" b="1" kern="0" dirty="0">
                  <a:solidFill>
                    <a:srgbClr val="FFFFFF"/>
                  </a:solidFill>
                  <a:latin typeface="Century Gothic" panose="020B0502020202020204" pitchFamily="34" charset="0"/>
                  <a:cs typeface="Arial" pitchFamily="34" charset="0"/>
                </a:rPr>
                <a:t>Evaluate and graph functions.</a:t>
              </a:r>
              <a:endParaRPr lang="en-US" sz="1000" b="1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16" name="Picture 3" descr="C:\Users\Stephen\Downloads\Ladder Icon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 smtClean="0"/>
              <a:t>100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1337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  <p:bldP spid="159" grpId="0"/>
      <p:bldP spid="160" grpId="0"/>
      <p:bldP spid="161" grpId="0"/>
      <p:bldP spid="163" grpId="0"/>
      <p:bldP spid="164" grpId="0"/>
      <p:bldP spid="165" grpId="0"/>
      <p:bldP spid="166" grpId="0"/>
      <p:bldP spid="167" grpId="0"/>
      <p:bldP spid="174" grpId="0"/>
      <p:bldP spid="175" grpId="0"/>
      <p:bldP spid="176" grpId="0"/>
      <p:bldP spid="183" grpId="0"/>
      <p:bldP spid="184" grpId="0"/>
      <p:bldP spid="185" grpId="0" animBg="1"/>
      <p:bldP spid="253" grpId="0" animBg="1"/>
      <p:bldP spid="254" grpId="0" animBg="1"/>
      <p:bldP spid="255" grpId="0"/>
      <p:bldP spid="256" grpId="0"/>
      <p:bldP spid="257" grpId="0"/>
      <p:bldP spid="258" grpId="0"/>
      <p:bldP spid="262" grpId="0"/>
      <p:bldP spid="263" grpId="0" animBg="1"/>
      <p:bldP spid="264" grpId="0" animBg="1"/>
      <p:bldP spid="265" grpId="0" animBg="1"/>
      <p:bldP spid="267" grpId="0" animBg="1"/>
      <p:bldP spid="2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2004862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 smtClean="0">
                <a:solidFill>
                  <a:srgbClr val="F9F9F9"/>
                </a:solidFill>
                <a:latin typeface="Century Gothic" panose="020B0502020202020204" pitchFamily="34" charset="0"/>
              </a:rPr>
              <a:t>Skill Development &amp; Guided Practice </a:t>
            </a: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2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Round Same Side Corner Rectangle 274"/>
          <p:cNvSpPr/>
          <p:nvPr/>
        </p:nvSpPr>
        <p:spPr bwMode="auto">
          <a:xfrm>
            <a:off x="1410344" y="317568"/>
            <a:ext cx="6776286" cy="533340"/>
          </a:xfrm>
          <a:prstGeom prst="round2SameRect">
            <a:avLst>
              <a:gd name="adj1" fmla="val 7282"/>
              <a:gd name="adj2" fmla="val 0"/>
            </a:avLst>
          </a:prstGeom>
          <a:solidFill>
            <a:schemeClr val="bg2">
              <a:lumMod val="50000"/>
            </a:schemeClr>
          </a:solidFill>
          <a:ln w="3175">
            <a:noFill/>
          </a:ln>
          <a:effectLst/>
          <a:extLst/>
        </p:spPr>
        <p:txBody>
          <a:bodyPr wrap="square" lIns="91440" tIns="45720" rIns="91440" bIns="45720" rtlCol="0" anchor="ctr">
            <a:spAutoFit/>
          </a:bodyPr>
          <a:lstStyle/>
          <a:p>
            <a:pPr marL="228600" algn="ctr">
              <a:tabLst>
                <a:tab pos="114300" algn="l"/>
              </a:tabLst>
              <a:defRPr/>
            </a:pPr>
            <a:r>
              <a:rPr lang="en-US" sz="2800" b="1" kern="0" dirty="0" smtClean="0">
                <a:solidFill>
                  <a:srgbClr val="FFFFFF"/>
                </a:solidFill>
                <a:latin typeface="Handlee" panose="02000000000000000000" pitchFamily="2" charset="0"/>
                <a:cs typeface="Arial" pitchFamily="34" charset="0"/>
              </a:rPr>
              <a:t>Graphs of </a:t>
            </a:r>
            <a:r>
              <a:rPr lang="en-US" sz="2800" b="1" kern="0" dirty="0">
                <a:solidFill>
                  <a:srgbClr val="FFFFFF"/>
                </a:solidFill>
                <a:latin typeface="Handlee" panose="02000000000000000000" pitchFamily="2" charset="0"/>
                <a:cs typeface="Arial" pitchFamily="34" charset="0"/>
              </a:rPr>
              <a:t>functions.</a:t>
            </a:r>
            <a:endParaRPr lang="en-US" sz="2800" b="1" dirty="0">
              <a:solidFill>
                <a:srgbClr val="FFFFFF"/>
              </a:solidFill>
              <a:latin typeface="Handlee" panose="02000000000000000000" pitchFamily="2" charset="0"/>
            </a:endParaRPr>
          </a:p>
        </p:txBody>
      </p:sp>
      <p:pic>
        <p:nvPicPr>
          <p:cNvPr id="116" name="Picture 3" descr="C:\Users\Stephen\Downloads\Ladder 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 smtClean="0"/>
              <a:t>100</a:t>
            </a:r>
            <a:endParaRPr lang="en-US" sz="1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" y="978795"/>
            <a:ext cx="2272268" cy="2577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905" y="982958"/>
            <a:ext cx="2038095" cy="253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7048" y="1026968"/>
            <a:ext cx="2091402" cy="248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8471" y="937328"/>
            <a:ext cx="2142524" cy="2578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141" y="3798896"/>
            <a:ext cx="1295400" cy="333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3905" y="3992674"/>
            <a:ext cx="1647825" cy="504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6139" y="3949347"/>
            <a:ext cx="2333219" cy="4761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572691" y="4047870"/>
                <a:ext cx="980397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Handlee" panose="02000000000000000000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91" y="4047870"/>
                <a:ext cx="980397" cy="377667"/>
              </a:xfrm>
              <a:prstGeom prst="rect">
                <a:avLst/>
              </a:prstGeom>
              <a:blipFill rotWithShape="0">
                <a:blip r:embed="rId11"/>
                <a:stretch>
                  <a:fillRect l="-7453" t="-8065" r="-2484" b="-2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TextBox 125"/>
              <p:cNvSpPr txBox="1"/>
              <p:nvPr/>
            </p:nvSpPr>
            <p:spPr>
              <a:xfrm>
                <a:off x="158737" y="4257273"/>
                <a:ext cx="197490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400" b="1" dirty="0" smtClean="0">
                  <a:latin typeface="Handlee" panose="02000000000000000000" pitchFamily="2" charset="0"/>
                </a:endParaRPr>
              </a:p>
              <a:p>
                <a:r>
                  <a:rPr lang="en-US" sz="2400" b="1" dirty="0">
                    <a:latin typeface="Handlee" panose="02000000000000000000" pitchFamily="2" charset="0"/>
                  </a:rPr>
                  <a:t>(Horizontal </a:t>
                </a:r>
                <a:r>
                  <a:rPr lang="en-US" sz="2400" b="1" dirty="0" smtClean="0">
                    <a:latin typeface="Handlee" panose="02000000000000000000" pitchFamily="2" charset="0"/>
                  </a:rPr>
                  <a:t>line)</a:t>
                </a:r>
                <a:endParaRPr lang="en-US" sz="2400" b="1" dirty="0">
                  <a:latin typeface="Handlee" panose="02000000000000000000" pitchFamily="2" charset="0"/>
                </a:endParaRPr>
              </a:p>
            </p:txBody>
          </p:sp>
        </mc:Choice>
        <mc:Fallback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37" y="4257273"/>
                <a:ext cx="1974900" cy="738664"/>
              </a:xfrm>
              <a:prstGeom prst="rect">
                <a:avLst/>
              </a:prstGeom>
              <a:blipFill rotWithShape="0">
                <a:blip r:embed="rId12"/>
                <a:stretch>
                  <a:fillRect l="-9259" t="-820" r="-9568" b="-23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7" name="Picture 1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907" y="3634761"/>
            <a:ext cx="1295400" cy="333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5032" y="3634760"/>
            <a:ext cx="1295400" cy="333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8251" y="3659299"/>
            <a:ext cx="1295400" cy="333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TextBox 129"/>
              <p:cNvSpPr txBox="1"/>
              <p:nvPr/>
            </p:nvSpPr>
            <p:spPr>
              <a:xfrm>
                <a:off x="264308" y="5440658"/>
                <a:ext cx="165750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400" b="1" dirty="0" smtClean="0">
                  <a:latin typeface="Handlee" panose="02000000000000000000" pitchFamily="2" charset="0"/>
                </a:endParaRPr>
              </a:p>
              <a:p>
                <a:r>
                  <a:rPr lang="en-US" sz="2400" b="1" dirty="0" smtClean="0">
                    <a:latin typeface="Handlee" panose="02000000000000000000" pitchFamily="2" charset="0"/>
                  </a:rPr>
                  <a:t>(Vertical line)</a:t>
                </a:r>
                <a:endParaRPr lang="en-US" sz="2400" b="1" dirty="0">
                  <a:latin typeface="Handlee" panose="02000000000000000000" pitchFamily="2" charset="0"/>
                </a:endParaRPr>
              </a:p>
            </p:txBody>
          </p:sp>
        </mc:Choice>
        <mc:Fallback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08" y="5440658"/>
                <a:ext cx="1657505" cy="738664"/>
              </a:xfrm>
              <a:prstGeom prst="rect">
                <a:avLst/>
              </a:prstGeom>
              <a:blipFill rotWithShape="0">
                <a:blip r:embed="rId13"/>
                <a:stretch>
                  <a:fillRect l="-11029" t="-820" r="-11397" b="-23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642557" y="4604550"/>
            <a:ext cx="776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Handlee" panose="02000000000000000000" pitchFamily="2" charset="0"/>
              </a:rPr>
              <a:t>Slope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3418732" y="4658537"/>
            <a:ext cx="1417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latin typeface="Handlee" panose="02000000000000000000" pitchFamily="2" charset="0"/>
              </a:rPr>
              <a:t>Y-intercept</a:t>
            </a:r>
            <a:endParaRPr lang="en-US" sz="2000" b="1" i="1" dirty="0">
              <a:latin typeface="Handlee" panose="02000000000000000000" pitchFamily="2" charset="0"/>
            </a:endParaRPr>
          </a:p>
        </p:txBody>
      </p:sp>
      <p:cxnSp>
        <p:nvCxnSpPr>
          <p:cNvPr id="13" name="Curved Connector 12"/>
          <p:cNvCxnSpPr/>
          <p:nvPr/>
        </p:nvCxnSpPr>
        <p:spPr>
          <a:xfrm rot="5400000" flipH="1" flipV="1">
            <a:off x="2990159" y="4358450"/>
            <a:ext cx="347277" cy="327172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/>
          <p:nvPr/>
        </p:nvCxnSpPr>
        <p:spPr>
          <a:xfrm rot="5400000" flipH="1" flipV="1">
            <a:off x="3672267" y="4385772"/>
            <a:ext cx="347277" cy="327172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6" name="Curved Connector 135"/>
          <p:cNvCxnSpPr/>
          <p:nvPr/>
        </p:nvCxnSpPr>
        <p:spPr>
          <a:xfrm rot="5400000" flipH="1" flipV="1">
            <a:off x="4738030" y="4602885"/>
            <a:ext cx="887013" cy="266465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/>
          <p:cNvCxnSpPr/>
          <p:nvPr/>
        </p:nvCxnSpPr>
        <p:spPr>
          <a:xfrm rot="16200000" flipV="1">
            <a:off x="5303818" y="4505933"/>
            <a:ext cx="795190" cy="63439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4521692" y="5168945"/>
            <a:ext cx="12282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latin typeface="Handlee" panose="02000000000000000000" pitchFamily="2" charset="0"/>
              </a:rPr>
              <a:t>Positive</a:t>
            </a:r>
          </a:p>
          <a:p>
            <a:r>
              <a:rPr lang="en-US" sz="2000" b="1" i="1" dirty="0" smtClean="0">
                <a:latin typeface="Handlee" panose="02000000000000000000" pitchFamily="2" charset="0"/>
              </a:rPr>
              <a:t>Opens Up</a:t>
            </a:r>
            <a:endParaRPr lang="en-US" sz="2000" b="1" i="1" dirty="0">
              <a:latin typeface="Handlee" panose="02000000000000000000" pitchFamily="2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5808017" y="5219685"/>
            <a:ext cx="12282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  <a:latin typeface="Handlee" panose="02000000000000000000" pitchFamily="2" charset="0"/>
              </a:rPr>
              <a:t>Positive</a:t>
            </a:r>
          </a:p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  <a:latin typeface="Handlee" panose="02000000000000000000" pitchFamily="2" charset="0"/>
              </a:rPr>
              <a:t>Opens Up</a:t>
            </a:r>
            <a:endParaRPr lang="en-US" sz="2000" b="1" i="1" dirty="0">
              <a:solidFill>
                <a:schemeClr val="tx2">
                  <a:lumMod val="75000"/>
                </a:schemeClr>
              </a:solidFill>
              <a:latin typeface="Handle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7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2" grpId="0"/>
      <p:bldP spid="143" grpId="0"/>
      <p:bldP spid="1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91489" y="2331732"/>
            <a:ext cx="885248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633955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 smtClean="0">
                <a:solidFill>
                  <a:srgbClr val="F9F9F9"/>
                </a:solidFill>
                <a:latin typeface="Century Gothic" panose="020B0502020202020204" pitchFamily="34" charset="0"/>
              </a:rPr>
              <a:t>Relevance</a:t>
            </a:r>
            <a:endParaRPr lang="en-US" sz="800" b="1" dirty="0">
              <a:solidFill>
                <a:srgbClr val="F9F9F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638968" y="2550102"/>
            <a:ext cx="6649405" cy="37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 dirty="0" smtClean="0">
                <a:solidFill>
                  <a:srgbClr val="202020"/>
                </a:solidFill>
                <a:latin typeface="Century Gothic"/>
                <a:cs typeface="Lato" panose="020F0502020204030203" pitchFamily="34" charset="0"/>
              </a:rPr>
              <a:t>Evaluating functions will help you do well on tests.</a:t>
            </a:r>
            <a:endParaRPr lang="en-US" altLang="en-US" b="1" i="1" dirty="0">
              <a:solidFill>
                <a:srgbClr val="202020"/>
              </a:solidFill>
              <a:latin typeface="Century Gothic"/>
              <a:cs typeface="Lato" panose="020F0502020204030203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84590" y="2528210"/>
            <a:ext cx="365760" cy="36576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475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solidFill>
                  <a:srgbClr val="F9F9F9"/>
                </a:solidFill>
              </a:rPr>
              <a:t>2</a:t>
            </a: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645641" y="461090"/>
            <a:ext cx="6649405" cy="38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 dirty="0" smtClean="0">
                <a:solidFill>
                  <a:srgbClr val="202020"/>
                </a:solidFill>
                <a:latin typeface="Century Gothic"/>
                <a:cs typeface="Lato" panose="020F0502020204030203" pitchFamily="34" charset="0"/>
              </a:rPr>
              <a:t>Evaluating functions will help NASA track space shuttles.</a:t>
            </a:r>
            <a:endParaRPr lang="en-US" altLang="en-US" b="1" i="1" dirty="0">
              <a:solidFill>
                <a:srgbClr val="202020"/>
              </a:solidFill>
              <a:latin typeface="Century Gothic"/>
              <a:cs typeface="Lato" panose="020F0502020204030203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67513" y="462948"/>
            <a:ext cx="365760" cy="36576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475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solidFill>
                  <a:srgbClr val="F9F9F9"/>
                </a:solidFill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ound Same Side Corner Rectangle 38"/>
              <p:cNvSpPr/>
              <p:nvPr/>
            </p:nvSpPr>
            <p:spPr bwMode="auto">
              <a:xfrm>
                <a:off x="705629" y="828708"/>
                <a:ext cx="5877876" cy="1607141"/>
              </a:xfrm>
              <a:prstGeom prst="round2SameRect">
                <a:avLst>
                  <a:gd name="adj1" fmla="val 169"/>
                  <a:gd name="adj2" fmla="val 0"/>
                </a:avLst>
              </a:prstGeom>
              <a:solidFill>
                <a:schemeClr val="bg1">
                  <a:lumMod val="90000"/>
                </a:schemeClr>
              </a:solidFill>
              <a:ln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4759" tIns="94759" rIns="94759" bIns="94759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47593">
                  <a:defRPr/>
                </a:pPr>
                <a:r>
                  <a:rPr lang="en-US" sz="1600" b="1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H(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1600" b="1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)=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1600" b="1" baseline="300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 </a:t>
                </a:r>
                <a:r>
                  <a:rPr lang="en-US" sz="1600" b="1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+.97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1600" b="1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+.35 </a:t>
                </a:r>
                <a:r>
                  <a:rPr lang="en-US" sz="1600" b="1" dirty="0" smtClean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represents the height of a rocket in kilometers after x seconds.  How high will the rocket be after 2 seconds?  </a:t>
                </a:r>
              </a:p>
              <a:p>
                <a:pPr defTabSz="947593">
                  <a:defRPr/>
                </a:pPr>
                <a:endParaRPr lang="en-US" sz="1100" b="1" dirty="0">
                  <a:solidFill>
                    <a:srgbClr val="202020"/>
                  </a:solidFill>
                  <a:latin typeface="Century Gothic" panose="020B0502020202020204" pitchFamily="34" charset="0"/>
                  <a:cs typeface="Times New Roman" pitchFamily="18" charset="0"/>
                </a:endParaRPr>
              </a:p>
              <a:p>
                <a:pPr defTabSz="947593">
                  <a:defRPr/>
                </a:pPr>
                <a:r>
                  <a:rPr lang="en-US" sz="1600" b="1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H(2)=2</a:t>
                </a:r>
                <a:r>
                  <a:rPr lang="en-US" sz="1600" b="1" baseline="300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 </a:t>
                </a:r>
                <a:r>
                  <a:rPr lang="en-US" sz="1600" b="1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+.97(2)+.35=6.29</a:t>
                </a:r>
                <a:r>
                  <a:rPr lang="en-US" sz="1600" b="1" dirty="0" smtClean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km</a:t>
                </a:r>
              </a:p>
              <a:p>
                <a:pPr defTabSz="947593">
                  <a:defRPr/>
                </a:pPr>
                <a:r>
                  <a:rPr lang="en-US" sz="1600" b="1" dirty="0" smtClean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The rocket is 6.29 kilometers high.</a:t>
                </a:r>
                <a:endParaRPr lang="en-US" sz="1600" b="1" dirty="0">
                  <a:solidFill>
                    <a:srgbClr val="202020"/>
                  </a:solidFill>
                  <a:latin typeface="Century Gothic" panose="020B0502020202020204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9" name="Round Same Side Corner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629" y="828708"/>
                <a:ext cx="5877876" cy="1607141"/>
              </a:xfrm>
              <a:prstGeom prst="round2SameRect">
                <a:avLst>
                  <a:gd name="adj1" fmla="val 169"/>
                  <a:gd name="adj2" fmla="val 0"/>
                </a:avLst>
              </a:prstGeom>
              <a:blipFill rotWithShape="0">
                <a:blip r:embed="rId4"/>
                <a:stretch>
                  <a:fillRect l="-51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Picture 3" descr="T:\Research_Dept\iStock Photos\Space\Space Shuttle in Orbit_1014486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419" y="1356260"/>
            <a:ext cx="1179658" cy="909182"/>
          </a:xfrm>
          <a:prstGeom prst="rect">
            <a:avLst/>
          </a:prstGeom>
          <a:noFill/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T:\Research_Dept\iStock Photos\Space\Space Shuttle Atlantis_984290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77" y="361050"/>
            <a:ext cx="1520729" cy="1733368"/>
          </a:xfrm>
          <a:prstGeom prst="rect">
            <a:avLst/>
          </a:prstGeom>
          <a:noFill/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805822" y="3053597"/>
            <a:ext cx="4661981" cy="2301382"/>
            <a:chOff x="2286025" y="854946"/>
            <a:chExt cx="4661981" cy="2301382"/>
          </a:xfrm>
        </p:grpSpPr>
        <p:grpSp>
          <p:nvGrpSpPr>
            <p:cNvPr id="61" name="Group 60"/>
            <p:cNvGrpSpPr/>
            <p:nvPr/>
          </p:nvGrpSpPr>
          <p:grpSpPr>
            <a:xfrm>
              <a:off x="2286025" y="854946"/>
              <a:ext cx="4661981" cy="2301382"/>
              <a:chOff x="1566881" y="3951100"/>
              <a:chExt cx="4661981" cy="1362988"/>
            </a:xfrm>
          </p:grpSpPr>
          <p:sp>
            <p:nvSpPr>
              <p:cNvPr id="66" name="AutoShape 7"/>
              <p:cNvSpPr>
                <a:spLocks noChangeArrowheads="1"/>
              </p:cNvSpPr>
              <p:nvPr/>
            </p:nvSpPr>
            <p:spPr bwMode="auto">
              <a:xfrm>
                <a:off x="1566881" y="3951100"/>
                <a:ext cx="4661981" cy="1362988"/>
              </a:xfrm>
              <a:prstGeom prst="roundRect">
                <a:avLst>
                  <a:gd name="adj" fmla="val 1596"/>
                </a:avLst>
              </a:prstGeom>
              <a:solidFill>
                <a:srgbClr val="FFFFFF"/>
              </a:solidFill>
              <a:ln w="3175">
                <a:noFill/>
              </a:ln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228600" defTabSz="914400" eaLnBrk="1" hangingPunct="1"/>
                <a:r>
                  <a:rPr lang="en-US" altLang="en-US" sz="1200" dirty="0">
                    <a:solidFill>
                      <a:srgbClr val="00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Sample Test </a:t>
                </a:r>
                <a:r>
                  <a:rPr lang="en-US" altLang="en-US" sz="1200" dirty="0" smtClean="0">
                    <a:solidFill>
                      <a:srgbClr val="00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Question</a:t>
                </a:r>
                <a:endParaRPr lang="en-US" altLang="en-US" sz="1200" dirty="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>
                <a:off x="1566881" y="4121714"/>
                <a:ext cx="4661981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2" name="Picture 2" descr="C:\Users\Stephen\Downloads\Test Question 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434" y="877888"/>
              <a:ext cx="205751" cy="201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Rectangle 62"/>
            <p:cNvSpPr/>
            <p:nvPr/>
          </p:nvSpPr>
          <p:spPr>
            <a:xfrm>
              <a:off x="2390024" y="1171390"/>
              <a:ext cx="210771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1600" b="1" dirty="0" smtClean="0">
                  <a:solidFill>
                    <a:srgbClr val="20202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2. </a:t>
              </a:r>
              <a:r>
                <a:rPr lang="en-US" altLang="en-US" sz="1600" b="1" dirty="0">
                  <a:solidFill>
                    <a:srgbClr val="20202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Drag a number into each box to correctly fill in the function table. </a:t>
              </a:r>
            </a:p>
          </p:txBody>
        </p:sp>
      </p:grpSp>
      <p:pic>
        <p:nvPicPr>
          <p:cNvPr id="57" name="Picture 56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98" y="3370041"/>
            <a:ext cx="408823" cy="1965957"/>
          </a:xfrm>
          <a:prstGeom prst="rect">
            <a:avLst/>
          </a:prstGeom>
        </p:spPr>
      </p:pic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520589"/>
              </p:ext>
            </p:extLst>
          </p:nvPr>
        </p:nvGraphicFramePr>
        <p:xfrm>
          <a:off x="3562098" y="3438132"/>
          <a:ext cx="1554463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57195"/>
                <a:gridCol w="1097268"/>
              </a:tblGrid>
              <a:tr h="2666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f(x)=2x-3</a:t>
                      </a:r>
                      <a:endParaRPr lang="en-US" sz="14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</a:tr>
              <a:tr h="2666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666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666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666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666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2" name="Rectangle 51"/>
          <p:cNvSpPr/>
          <p:nvPr/>
        </p:nvSpPr>
        <p:spPr bwMode="auto">
          <a:xfrm>
            <a:off x="4374317" y="4371410"/>
            <a:ext cx="384825" cy="276999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374318" y="4049853"/>
            <a:ext cx="384825" cy="276999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374316" y="4981778"/>
            <a:ext cx="384825" cy="276999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82925" y="4011763"/>
            <a:ext cx="367609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sz="1400" dirty="0">
              <a:solidFill>
                <a:srgbClr val="FF562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82925" y="4333871"/>
            <a:ext cx="367609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82925" y="4943688"/>
            <a:ext cx="367609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endParaRPr lang="en-US" sz="1400" dirty="0">
              <a:solidFill>
                <a:srgbClr val="FF562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047596" y="3863352"/>
            <a:ext cx="2730597" cy="712649"/>
            <a:chOff x="6923980" y="225002"/>
            <a:chExt cx="2194560" cy="712649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28" name="Group 27"/>
            <p:cNvGrpSpPr/>
            <p:nvPr/>
          </p:nvGrpSpPr>
          <p:grpSpPr>
            <a:xfrm>
              <a:off x="6923980" y="225002"/>
              <a:ext cx="2194560" cy="712649"/>
              <a:chOff x="6923982" y="225002"/>
              <a:chExt cx="2767149" cy="712649"/>
            </a:xfrm>
          </p:grpSpPr>
          <p:sp>
            <p:nvSpPr>
              <p:cNvPr id="30" name="Round Same Side Corner Rectangle 29"/>
              <p:cNvSpPr/>
              <p:nvPr/>
            </p:nvSpPr>
            <p:spPr bwMode="auto">
              <a:xfrm>
                <a:off x="6923982" y="475986"/>
                <a:ext cx="2767149" cy="461665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200" b="1" dirty="0" smtClean="0">
                    <a:solidFill>
                      <a:srgbClr val="B5B5B5">
                        <a:lumMod val="50000"/>
                      </a:srgbClr>
                    </a:solidFill>
                    <a:latin typeface="Century Gothic"/>
                  </a:rPr>
                  <a:t>Which </a:t>
                </a:r>
                <a:r>
                  <a:rPr lang="en-US" sz="1200" b="1" dirty="0">
                    <a:solidFill>
                      <a:srgbClr val="B5B5B5">
                        <a:lumMod val="50000"/>
                      </a:srgbClr>
                    </a:solidFill>
                    <a:latin typeface="Century Gothic"/>
                  </a:rPr>
                  <a:t>reason </a:t>
                </a:r>
                <a:r>
                  <a:rPr lang="en-US" sz="1200" b="1" dirty="0" smtClean="0">
                    <a:solidFill>
                      <a:srgbClr val="B5B5B5">
                        <a:lumMod val="50000"/>
                      </a:srgbClr>
                    </a:solidFill>
                    <a:latin typeface="Century Gothic"/>
                  </a:rPr>
                  <a:t>is most relevant to you? </a:t>
                </a:r>
                <a:endParaRPr lang="en-US" sz="1200" b="1" dirty="0">
                  <a:solidFill>
                    <a:srgbClr val="B5B5B5">
                      <a:lumMod val="50000"/>
                    </a:srgbClr>
                  </a:solidFill>
                  <a:latin typeface="Century Gothic"/>
                </a:endParaRPr>
              </a:p>
            </p:txBody>
          </p:sp>
          <p:sp>
            <p:nvSpPr>
              <p:cNvPr id="31" name="Round Same Side Corner Rectangle 30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29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 smtClean="0"/>
              <a:t>101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2789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556515" y="628624"/>
                <a:ext cx="1463862" cy="1126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45948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=-1</a:t>
                </a:r>
              </a:p>
              <a:p>
                <a:pPr defTabSz="945948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1400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(-1</a:t>
                </a:r>
                <a:r>
                  <a:rPr lang="en-US" sz="1400" b="1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4</a:t>
                </a:r>
                <a:r>
                  <a:rPr lang="en-US" sz="1400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(-1</a:t>
                </a:r>
                <a:r>
                  <a:rPr lang="en-US" sz="1400" b="1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– 3</a:t>
                </a:r>
              </a:p>
              <a:p>
                <a:pPr defTabSz="945948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1400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(-1</a:t>
                </a:r>
                <a:r>
                  <a:rPr lang="en-US" sz="1400" b="1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-4 – 3</a:t>
                </a:r>
                <a:endParaRPr lang="en-US" sz="1400" b="1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945948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1400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(-1</a:t>
                </a:r>
                <a:r>
                  <a:rPr lang="en-US" sz="1400" b="1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-7</a:t>
                </a:r>
                <a:endParaRPr lang="en-US" sz="1400" b="1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515" y="628624"/>
                <a:ext cx="1463862" cy="1126462"/>
              </a:xfrm>
              <a:prstGeom prst="rect">
                <a:avLst/>
              </a:prstGeom>
              <a:blipFill rotWithShape="1">
                <a:blip r:embed="rId3"/>
                <a:stretch>
                  <a:fillRect r="-1250" b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227028" y="628624"/>
                <a:ext cx="1345240" cy="1126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45948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400" b="1" dirty="0">
                        <a:solidFill>
                          <a:srgbClr val="4051B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</a:p>
              <a:p>
                <a:pPr defTabSz="945948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1400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(0</a:t>
                </a:r>
                <a:r>
                  <a:rPr lang="en-US" sz="1400" b="1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4(0) – 3</a:t>
                </a:r>
                <a:endParaRPr lang="en-US" sz="1400" b="1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945948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1400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(0</a:t>
                </a:r>
                <a:r>
                  <a:rPr lang="en-US" sz="1400" b="1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0 – 3</a:t>
                </a:r>
                <a:endParaRPr lang="en-US" sz="1400" b="1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945948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1400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(0</a:t>
                </a:r>
                <a:r>
                  <a:rPr lang="en-US" sz="1400" b="1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-</a:t>
                </a:r>
                <a:r>
                  <a:rPr lang="en-US" sz="1400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028" y="628624"/>
                <a:ext cx="1345240" cy="1126462"/>
              </a:xfrm>
              <a:prstGeom prst="rect">
                <a:avLst/>
              </a:prstGeom>
              <a:blipFill rotWithShape="1">
                <a:blip r:embed="rId4"/>
                <a:stretch>
                  <a:fillRect r="-905" b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591493"/>
              </p:ext>
            </p:extLst>
          </p:nvPr>
        </p:nvGraphicFramePr>
        <p:xfrm>
          <a:off x="102715" y="625672"/>
          <a:ext cx="1027155" cy="13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87606"/>
                <a:gridCol w="539549"/>
              </a:tblGrid>
              <a:tr h="136346">
                <a:tc>
                  <a:txBody>
                    <a:bodyPr/>
                    <a:lstStyle>
                      <a:lvl1pPr marL="0" algn="l" defTabSz="872733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36366" algn="l" defTabSz="872733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872733" algn="l" defTabSz="872733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09099" algn="l" defTabSz="872733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745465" algn="l" defTabSz="872733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181832" algn="l" defTabSz="872733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618199" algn="l" defTabSz="872733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054566" algn="l" defTabSz="872733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490932" algn="l" defTabSz="872733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872733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36366" algn="l" defTabSz="872733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872733" algn="l" defTabSz="872733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09099" algn="l" defTabSz="872733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745465" algn="l" defTabSz="872733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181832" algn="l" defTabSz="872733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618199" algn="l" defTabSz="872733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054566" algn="l" defTabSz="872733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490932" algn="l" defTabSz="872733" rtl="0" eaLnBrk="1" latinLnBrk="0" hangingPunct="1">
                        <a:defRPr sz="17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f(x)</a:t>
                      </a:r>
                      <a:endParaRPr lang="en-US" sz="1200" dirty="0"/>
                    </a:p>
                  </a:txBody>
                  <a:tcPr/>
                </a:tc>
              </a:tr>
              <a:tr h="136346">
                <a:tc>
                  <a:txBody>
                    <a:bodyPr/>
                    <a:lstStyle>
                      <a:lvl1pPr marL="0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36366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872733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09099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745465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181832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618199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054566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490932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36366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872733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09099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745465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181832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618199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054566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490932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</a:tr>
              <a:tr h="136346">
                <a:tc>
                  <a:txBody>
                    <a:bodyPr/>
                    <a:lstStyle>
                      <a:lvl1pPr marL="0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36366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872733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09099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745465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181832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618199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054566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490932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36366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872733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09099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745465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181832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618199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054566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490932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</a:tr>
              <a:tr h="136346">
                <a:tc>
                  <a:txBody>
                    <a:bodyPr/>
                    <a:lstStyle>
                      <a:lvl1pPr marL="0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36366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872733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09099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745465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181832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618199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054566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490932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36366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872733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09099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745465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181832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618199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054566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490932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</a:tr>
              <a:tr h="136346">
                <a:tc>
                  <a:txBody>
                    <a:bodyPr/>
                    <a:lstStyle>
                      <a:lvl1pPr marL="0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36366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872733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09099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745465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181832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618199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054566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490932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36366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872733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09099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745465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181832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618199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054566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490932" algn="l" defTabSz="872733" rtl="0" eaLnBrk="1" latinLnBrk="0" hangingPunct="1">
                        <a:defRPr sz="17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682824" y="87256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45948"/>
            <a:r>
              <a:rPr lang="en-US" sz="1400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-7</a:t>
            </a:r>
            <a:endParaRPr lang="en-US" sz="1400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82824" y="1150926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45948"/>
            <a:r>
              <a:rPr lang="en-US" sz="1400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  <a:endParaRPr lang="en-US" sz="1400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12480" y="170764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45948"/>
            <a:r>
              <a:rPr lang="en-US" sz="1400" b="1" dirty="0" smtClean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en-US" sz="1400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12480" y="142928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45948"/>
            <a:r>
              <a:rPr lang="en-US" sz="14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914" y="2788927"/>
                <a:ext cx="15256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45948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10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5 </a:t>
                </a:r>
                <a:endParaRPr lang="en-US" sz="160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14" y="2788927"/>
                <a:ext cx="1525610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7273" r="-1195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43914" y="3090645"/>
                <a:ext cx="16927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45948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(3) = 10(3) – 5 </a:t>
                </a:r>
                <a:endParaRPr lang="en-US" sz="160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14" y="3090645"/>
                <a:ext cx="1692707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7143" r="-1079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43914" y="3392363"/>
                <a:ext cx="14105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45948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(3) = 10(-2)</a:t>
                </a:r>
                <a:endParaRPr lang="en-US" sz="160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14" y="3392363"/>
                <a:ext cx="1410579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7143" r="-862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43914" y="3694081"/>
                <a:ext cx="11268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45948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(3) = -20</a:t>
                </a:r>
                <a:endParaRPr lang="en-US" sz="160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14" y="3694081"/>
                <a:ext cx="1126847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7143" r="-1622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422931" y="2788927"/>
                <a:ext cx="14974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45948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-2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+ 6</a:t>
                </a:r>
                <a:endParaRPr lang="en-US" sz="160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931" y="2788927"/>
                <a:ext cx="1497461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7273" r="-1224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422931" y="3090645"/>
                <a:ext cx="15747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45948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(1) = -2(1)+6</a:t>
                </a:r>
                <a:endParaRPr lang="en-US" sz="160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931" y="3090645"/>
                <a:ext cx="1574790" cy="338554"/>
              </a:xfrm>
              <a:prstGeom prst="rect">
                <a:avLst/>
              </a:prstGeom>
              <a:blipFill rotWithShape="1">
                <a:blip r:embed="rId10"/>
                <a:stretch>
                  <a:fillRect t="-7143" r="-775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422931" y="3392363"/>
                <a:ext cx="13070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45948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(1) = -2(7)</a:t>
                </a:r>
                <a:endParaRPr lang="en-US" sz="160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931" y="3392363"/>
                <a:ext cx="1307089" cy="338554"/>
              </a:xfrm>
              <a:prstGeom prst="rect">
                <a:avLst/>
              </a:prstGeom>
              <a:blipFill rotWithShape="1">
                <a:blip r:embed="rId11"/>
                <a:stretch>
                  <a:fillRect t="-7143" r="-1402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422931" y="3694081"/>
                <a:ext cx="11371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45948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(1) = -14</a:t>
                </a:r>
                <a:endParaRPr lang="en-US" sz="160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931" y="3694081"/>
                <a:ext cx="1137171" cy="338554"/>
              </a:xfrm>
              <a:prstGeom prst="rect">
                <a:avLst/>
              </a:prstGeom>
              <a:blipFill rotWithShape="1">
                <a:blip r:embed="rId12"/>
                <a:stretch>
                  <a:fillRect t="-7143" r="-161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922693" y="2788927"/>
                <a:ext cx="13240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45948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8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+3</a:t>
                </a:r>
                <a:endParaRPr lang="en-US" sz="160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693" y="2788927"/>
                <a:ext cx="1324017" cy="338554"/>
              </a:xfrm>
              <a:prstGeom prst="rect">
                <a:avLst/>
              </a:prstGeom>
              <a:blipFill rotWithShape="1">
                <a:blip r:embed="rId13"/>
                <a:stretch>
                  <a:fillRect t="-7273" r="-1382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922693" y="3090645"/>
                <a:ext cx="14911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45948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(4) = 8(4)+3</a:t>
                </a:r>
                <a:endParaRPr lang="en-US" sz="160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693" y="3090645"/>
                <a:ext cx="1491114" cy="338554"/>
              </a:xfrm>
              <a:prstGeom prst="rect">
                <a:avLst/>
              </a:prstGeom>
              <a:blipFill rotWithShape="1">
                <a:blip r:embed="rId14"/>
                <a:stretch>
                  <a:fillRect t="-7143" r="-1230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922693" y="3392363"/>
                <a:ext cx="12234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45948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(4) = 8(7)</a:t>
                </a:r>
                <a:endParaRPr lang="en-US" sz="160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693" y="3392363"/>
                <a:ext cx="1223412" cy="338554"/>
              </a:xfrm>
              <a:prstGeom prst="rect">
                <a:avLst/>
              </a:prstGeom>
              <a:blipFill rotWithShape="1">
                <a:blip r:embed="rId15"/>
                <a:stretch>
                  <a:fillRect t="-7143" r="-2000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922693" y="3694081"/>
                <a:ext cx="10534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45948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600" dirty="0" smtClean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(4) = 56</a:t>
                </a:r>
                <a:endParaRPr lang="en-US" sz="1600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693" y="3694081"/>
                <a:ext cx="1053494" cy="338554"/>
              </a:xfrm>
              <a:prstGeom prst="rect">
                <a:avLst/>
              </a:prstGeom>
              <a:blipFill rotWithShape="1">
                <a:blip r:embed="rId16"/>
                <a:stretch>
                  <a:fillRect t="-7143" r="-2326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ound Same Side Corner Rectangle 98"/>
          <p:cNvSpPr/>
          <p:nvPr/>
        </p:nvSpPr>
        <p:spPr bwMode="auto">
          <a:xfrm>
            <a:off x="35996" y="35069"/>
            <a:ext cx="478261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 smtClean="0">
                <a:solidFill>
                  <a:srgbClr val="F9F9F9"/>
                </a:solidFill>
                <a:latin typeface="Century Gothic" panose="020B0502020202020204" pitchFamily="34" charset="0"/>
              </a:rPr>
              <a:t>Closure</a:t>
            </a:r>
            <a:endParaRPr lang="en-US" sz="800" b="1" dirty="0">
              <a:solidFill>
                <a:srgbClr val="F9F9F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21"/>
              <p:cNvSpPr>
                <a:spLocks noChangeArrowheads="1"/>
              </p:cNvSpPr>
              <p:nvPr/>
            </p:nvSpPr>
            <p:spPr bwMode="auto">
              <a:xfrm>
                <a:off x="-1" y="258097"/>
                <a:ext cx="7244197" cy="34190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94759" tIns="47380" rIns="94759" bIns="4738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1600" b="1" dirty="0" smtClean="0">
                    <a:solidFill>
                      <a:srgbClr val="FF5623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Skill Closure</a:t>
                </a:r>
                <a:r>
                  <a:rPr lang="en-US" altLang="en-US" sz="16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1600" dirty="0" smtClean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Make </a:t>
                </a:r>
                <a:r>
                  <a:rPr lang="en-US" altLang="en-US" sz="16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an input-output table for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rgbClr val="202020"/>
                        </a:solidFill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en-US" sz="1600" i="1" dirty="0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en-US" sz="1600" i="1" dirty="0" smtClean="0">
                            <a:solidFill>
                              <a:srgbClr val="20202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en-US" sz="1600" i="1" dirty="0" smtClean="0">
                        <a:solidFill>
                          <a:srgbClr val="202020"/>
                        </a:solidFill>
                        <a:latin typeface="Cambria Math"/>
                        <a:cs typeface="Arial" panose="020B0604020202020204" pitchFamily="34" charset="0"/>
                      </a:rPr>
                      <m:t>=4</m:t>
                    </m:r>
                    <m:r>
                      <a:rPr lang="en-US" altLang="en-US" sz="1600" i="1" dirty="0" smtClean="0">
                        <a:solidFill>
                          <a:srgbClr val="202020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1600" i="1" dirty="0" smtClean="0">
                        <a:solidFill>
                          <a:srgbClr val="202020"/>
                        </a:solidFill>
                        <a:latin typeface="Cambria Math"/>
                        <a:cs typeface="Arial" panose="020B0604020202020204" pitchFamily="34" charset="0"/>
                      </a:rPr>
                      <m:t>−3</m:t>
                    </m:r>
                  </m:oMath>
                </a14:m>
                <a:r>
                  <a:rPr lang="en-US" altLang="en-US" sz="16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using 4 inputs.</a:t>
                </a:r>
              </a:p>
            </p:txBody>
          </p:sp>
        </mc:Choice>
        <mc:Fallback xmlns="">
          <p:sp>
            <p:nvSpPr>
              <p:cNvPr id="10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258097"/>
                <a:ext cx="7244197" cy="341907"/>
              </a:xfrm>
              <a:prstGeom prst="rect">
                <a:avLst/>
              </a:prstGeom>
              <a:blipFill rotWithShape="1">
                <a:blip r:embed="rId17"/>
                <a:stretch>
                  <a:fillRect l="-421" t="-3571" r="-168" b="-23214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4759683" y="628624"/>
                <a:ext cx="1345240" cy="1126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45948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=1</a:t>
                </a:r>
              </a:p>
              <a:p>
                <a:pPr defTabSz="945948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1400" b="1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(1) = 4(1) – 3</a:t>
                </a:r>
              </a:p>
              <a:p>
                <a:pPr defTabSz="945948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1400" b="1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(1) = 4 – 3</a:t>
                </a:r>
                <a:endParaRPr lang="en-US" sz="1400" b="1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945948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1400" b="1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(1) = 1</a:t>
                </a:r>
                <a:endParaRPr lang="en-US" sz="1400" b="1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683" y="628624"/>
                <a:ext cx="1345240" cy="1126462"/>
              </a:xfrm>
              <a:prstGeom prst="rect">
                <a:avLst/>
              </a:prstGeom>
              <a:blipFill rotWithShape="1">
                <a:blip r:embed="rId18"/>
                <a:stretch>
                  <a:fillRect r="-909" b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6292337" y="628624"/>
                <a:ext cx="1345240" cy="1126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45948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=2</a:t>
                </a:r>
              </a:p>
              <a:p>
                <a:pPr defTabSz="945948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1400" b="1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(2) = 4(2) – 3</a:t>
                </a:r>
              </a:p>
              <a:p>
                <a:pPr defTabSz="945948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1400" b="1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(2) = 8 – 3</a:t>
                </a:r>
                <a:endParaRPr lang="en-US" sz="1400" b="1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945948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1400" b="1" dirty="0" smtClean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(2) = 5</a:t>
                </a:r>
                <a:endParaRPr lang="en-US" sz="1400" b="1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337" y="628624"/>
                <a:ext cx="1345240" cy="1126462"/>
              </a:xfrm>
              <a:prstGeom prst="rect">
                <a:avLst/>
              </a:prstGeom>
              <a:blipFill rotWithShape="1">
                <a:blip r:embed="rId19"/>
                <a:stretch>
                  <a:fillRect r="-905" b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Rectangle 21"/>
          <p:cNvSpPr>
            <a:spLocks noChangeArrowheads="1"/>
          </p:cNvSpPr>
          <p:nvPr/>
        </p:nvSpPr>
        <p:spPr bwMode="auto">
          <a:xfrm>
            <a:off x="-1" y="2148854"/>
            <a:ext cx="9098277" cy="5881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56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Extended Thinking</a:t>
            </a:r>
            <a:r>
              <a:rPr lang="en-US" altLang="en-US" sz="1600" dirty="0" smtClean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rgbClr val="202020"/>
                </a:solidFill>
                <a:latin typeface="Century Gothic" panose="020B0502020202020204" pitchFamily="34" charset="0"/>
                <a:cs typeface="Arial" pitchFamily="34" charset="0"/>
              </a:rPr>
              <a:t>Jessica </a:t>
            </a:r>
            <a:r>
              <a:rPr lang="en-US" sz="1600" dirty="0">
                <a:solidFill>
                  <a:srgbClr val="202020"/>
                </a:solidFill>
                <a:latin typeface="Century Gothic" panose="020B0502020202020204" pitchFamily="34" charset="0"/>
                <a:cs typeface="Arial" pitchFamily="34" charset="0"/>
              </a:rPr>
              <a:t>tries to evaluate functions, but she keeps getting the wrong answers. What mistake(s) is she making? What should she do instead?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-8841" y="2148854"/>
            <a:ext cx="9061352" cy="2834609"/>
            <a:chOff x="-8841" y="2882461"/>
            <a:chExt cx="6684279" cy="3365575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35996" y="2882461"/>
              <a:ext cx="663944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-8841" y="6248035"/>
              <a:ext cx="6684279" cy="1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264307" y="4294649"/>
            <a:ext cx="6214757" cy="495300"/>
            <a:chOff x="75597" y="3123362"/>
            <a:chExt cx="8794036" cy="570912"/>
          </a:xfrm>
        </p:grpSpPr>
        <p:grpSp>
          <p:nvGrpSpPr>
            <p:cNvPr id="126" name="Group 125"/>
            <p:cNvGrpSpPr/>
            <p:nvPr/>
          </p:nvGrpSpPr>
          <p:grpSpPr>
            <a:xfrm>
              <a:off x="75597" y="3123362"/>
              <a:ext cx="8794036" cy="285456"/>
              <a:chOff x="2445386" y="3520438"/>
              <a:chExt cx="6203314" cy="356266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>
                <a:off x="2445386" y="3520438"/>
                <a:ext cx="620331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2445386" y="3876704"/>
                <a:ext cx="620331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>
              <a:off x="75597" y="3694274"/>
              <a:ext cx="879403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/>
          <p:cNvSpPr txBox="1"/>
          <p:nvPr/>
        </p:nvSpPr>
        <p:spPr>
          <a:xfrm>
            <a:off x="275125" y="4039380"/>
            <a:ext cx="6174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4051B3"/>
                </a:solidFill>
                <a:latin typeface="Century Gothic"/>
              </a:rPr>
              <a:t>Jessica is not following the order of operations. She needs to multiply first before adding or subtracting to get the right answers.</a:t>
            </a:r>
            <a:endParaRPr lang="en-US" sz="1600" b="1" dirty="0">
              <a:solidFill>
                <a:srgbClr val="4051B3"/>
              </a:solidFill>
              <a:latin typeface="Century Gothic"/>
            </a:endParaRPr>
          </a:p>
        </p:txBody>
      </p:sp>
      <p:sp>
        <p:nvSpPr>
          <p:cNvPr id="131" name="Rectangle 21"/>
          <p:cNvSpPr>
            <a:spLocks noChangeArrowheads="1"/>
          </p:cNvSpPr>
          <p:nvPr/>
        </p:nvSpPr>
        <p:spPr bwMode="auto">
          <a:xfrm>
            <a:off x="-41222" y="4983463"/>
            <a:ext cx="6807758" cy="5881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56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Summary Closure  </a:t>
            </a:r>
            <a:r>
              <a:rPr lang="en-US" altLang="en-US" sz="1600" b="1" dirty="0" smtClean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</a:t>
            </a:r>
            <a:r>
              <a:rPr lang="en-US" altLang="en-US" sz="160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did you learn today about </a:t>
            </a:r>
            <a:r>
              <a:rPr lang="en-US" altLang="en-US" sz="1600" b="1" dirty="0" smtClean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evaluating functions?</a:t>
            </a:r>
            <a:endParaRPr lang="en-US" altLang="en-US" sz="1400" b="1" dirty="0">
              <a:solidFill>
                <a:srgbClr val="20202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198527" y="5806414"/>
            <a:ext cx="6280537" cy="285456"/>
            <a:chOff x="2445386" y="3520438"/>
            <a:chExt cx="6203314" cy="356266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2445386" y="3520438"/>
              <a:ext cx="6203314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2445386" y="3876704"/>
              <a:ext cx="6203314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6903720" y="5897666"/>
            <a:ext cx="2194560" cy="731115"/>
            <a:chOff x="6903720" y="1316756"/>
            <a:chExt cx="2194560" cy="731115"/>
          </a:xfrm>
        </p:grpSpPr>
        <p:grpSp>
          <p:nvGrpSpPr>
            <p:cNvPr id="136" name="Group 135"/>
            <p:cNvGrpSpPr/>
            <p:nvPr/>
          </p:nvGrpSpPr>
          <p:grpSpPr>
            <a:xfrm>
              <a:off x="6903720" y="1316756"/>
              <a:ext cx="2194560" cy="731115"/>
              <a:chOff x="6903720" y="1916212"/>
              <a:chExt cx="2743206" cy="731115"/>
            </a:xfrm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138" name="Round Same Side Corner Rectangle 137"/>
              <p:cNvSpPr/>
              <p:nvPr/>
            </p:nvSpPr>
            <p:spPr bwMode="auto">
              <a:xfrm>
                <a:off x="6903721" y="2167196"/>
                <a:ext cx="2743200" cy="48013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en-US" sz="1400" b="1" dirty="0" smtClean="0">
                    <a:solidFill>
                      <a:srgbClr val="B5B5B5">
                        <a:lumMod val="75000"/>
                      </a:srgbClr>
                    </a:solidFill>
                    <a:latin typeface="Century Gothic" panose="020B0502020202020204" pitchFamily="34" charset="0"/>
                  </a:rPr>
                  <a:t>input    </a:t>
                </a:r>
                <a:r>
                  <a:rPr lang="en-US" altLang="en-US" sz="1400" b="1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output   </a:t>
                </a:r>
                <a:r>
                  <a:rPr lang="en-US" altLang="en-US" sz="1400" b="1" dirty="0" smtClean="0">
                    <a:solidFill>
                      <a:srgbClr val="B5B5B5">
                        <a:lumMod val="75000"/>
                      </a:srgbClr>
                    </a:solidFill>
                    <a:latin typeface="Century Gothic" panose="020B0502020202020204" pitchFamily="34" charset="0"/>
                  </a:rPr>
                  <a:t>table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altLang="en-US" sz="1400" b="1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o</a:t>
                </a:r>
                <a:r>
                  <a:rPr lang="en-US" altLang="en-US" sz="1400" b="1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rdered pair   </a:t>
                </a:r>
                <a:r>
                  <a:rPr lang="en-US" altLang="en-US" sz="1400" b="1" dirty="0" smtClean="0">
                    <a:solidFill>
                      <a:srgbClr val="B5B5B5">
                        <a:lumMod val="75000"/>
                      </a:srgbClr>
                    </a:solidFill>
                    <a:latin typeface="Century Gothic" panose="020B0502020202020204" pitchFamily="34" charset="0"/>
                  </a:rPr>
                  <a:t>function</a:t>
                </a:r>
                <a:endParaRPr lang="en-US" altLang="en-US" sz="1400" b="1" dirty="0">
                  <a:solidFill>
                    <a:srgbClr val="B5B5B5">
                      <a:lumMod val="75000"/>
                    </a:srgb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9" name="Round Same Side Corner Rectangle 138"/>
              <p:cNvSpPr/>
              <p:nvPr/>
            </p:nvSpPr>
            <p:spPr bwMode="auto">
              <a:xfrm>
                <a:off x="6903720" y="1916212"/>
                <a:ext cx="2743206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 smtClean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Word Bank</a:t>
                </a:r>
                <a:endParaRPr lang="en-US" sz="1000" b="1" dirty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37" name="Picture 4" descr="C:\Users\Stephen\Desktop\Image Workshop\Bank Icon White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3822" y="1343943"/>
              <a:ext cx="211635" cy="17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0" name="Group 139"/>
          <p:cNvGrpSpPr/>
          <p:nvPr/>
        </p:nvGrpSpPr>
        <p:grpSpPr>
          <a:xfrm>
            <a:off x="6903720" y="4251667"/>
            <a:ext cx="2194560" cy="1574423"/>
            <a:chOff x="6903720" y="4983463"/>
            <a:chExt cx="2194560" cy="1574423"/>
          </a:xfrm>
        </p:grpSpPr>
        <p:grpSp>
          <p:nvGrpSpPr>
            <p:cNvPr id="141" name="Group 140"/>
            <p:cNvGrpSpPr/>
            <p:nvPr/>
          </p:nvGrpSpPr>
          <p:grpSpPr>
            <a:xfrm>
              <a:off x="6903720" y="4983463"/>
              <a:ext cx="2194560" cy="1574423"/>
              <a:chOff x="6903720" y="4983463"/>
              <a:chExt cx="2194560" cy="1574423"/>
            </a:xfrm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143" name="Round Same Side Corner Rectangle 142"/>
              <p:cNvSpPr/>
              <p:nvPr/>
            </p:nvSpPr>
            <p:spPr bwMode="auto">
              <a:xfrm>
                <a:off x="6903721" y="5234447"/>
                <a:ext cx="2194555" cy="1323439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A </a:t>
                </a:r>
                <a:r>
                  <a:rPr lang="en-US" altLang="en-US" sz="100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function</a:t>
                </a:r>
                <a:r>
                  <a:rPr lang="en-US" altLang="en-US" sz="1000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is a rule that assigns an </a:t>
                </a:r>
                <a:r>
                  <a:rPr lang="en-US" altLang="en-US" sz="100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input</a:t>
                </a:r>
                <a:r>
                  <a:rPr lang="en-US" altLang="en-US" sz="1000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alt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to exactly one </a:t>
                </a:r>
                <a:r>
                  <a:rPr lang="en-US" altLang="en-US" sz="100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output</a:t>
                </a:r>
                <a:r>
                  <a:rPr lang="en-US" alt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.</a:t>
                </a:r>
                <a:endParaRPr lang="en-US" sz="1000" i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Lato" panose="020F0502020204030203" pitchFamily="34" charset="0"/>
                </a:endParaRPr>
              </a:p>
              <a:p>
                <a:pPr marL="114300" indent="-114300" defTabSz="947593">
                  <a:buClr>
                    <a:srgbClr val="FF5623"/>
                  </a:buClr>
                  <a:buSzPct val="100000"/>
                  <a:buFont typeface="Wingdings 3" panose="05040102010807070707" pitchFamily="18" charset="2"/>
                  <a:buChar char="}"/>
                  <a:defRPr/>
                </a:pPr>
                <a:r>
                  <a:rPr 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An </a:t>
                </a:r>
                <a:r>
                  <a:rPr lang="en-US" sz="10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input</a:t>
                </a:r>
                <a:r>
                  <a:rPr lang="en-US" sz="1000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 </a:t>
                </a:r>
                <a:r>
                  <a:rPr 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replaces the 𝑥’s and the expression gives the </a:t>
                </a:r>
                <a:r>
                  <a:rPr lang="en-US" sz="1000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corresponding </a:t>
                </a:r>
                <a:r>
                  <a:rPr lang="en-US" sz="1000" b="1" dirty="0" smtClean="0">
                    <a:solidFill>
                      <a:srgbClr val="FF5623"/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output</a:t>
                </a:r>
                <a:r>
                  <a:rPr lang="en-US" sz="1000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Lato" panose="020F0502020204030203" pitchFamily="34" charset="0"/>
                  </a:rPr>
                  <a:t>.</a:t>
                </a:r>
              </a:p>
              <a:p>
                <a:pPr marL="114300" indent="-114300" defTabSz="947593">
                  <a:buClr>
                    <a:srgbClr val="FF5623"/>
                  </a:buClr>
                  <a:buSzPct val="100000"/>
                  <a:buFont typeface="Wingdings 3" panose="05040102010807070707" pitchFamily="18" charset="2"/>
                  <a:buChar char="}"/>
                  <a:defRPr/>
                </a:pPr>
                <a:r>
                  <a:rPr lang="en-US" altLang="en-US" sz="1000" b="1" dirty="0">
                    <a:solidFill>
                      <a:srgbClr val="FF5623"/>
                    </a:solidFill>
                    <a:latin typeface="Century Gothic" panose="020B0502020202020204" pitchFamily="34" charset="0"/>
                  </a:rPr>
                  <a:t>Evaluating a function </a:t>
                </a:r>
                <a:r>
                  <a:rPr lang="en-US" alt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means substituting a number for the input to figure out the output</a:t>
                </a:r>
                <a:r>
                  <a:rPr lang="en-US" altLang="en-US" sz="1000" dirty="0" smtClean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</a:rPr>
                  <a:t>.</a:t>
                </a:r>
                <a:endParaRPr lang="en-US" altLang="en-US" sz="1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4" name="Round Same Side Corner Rectangle 143"/>
              <p:cNvSpPr/>
              <p:nvPr/>
            </p:nvSpPr>
            <p:spPr bwMode="auto">
              <a:xfrm>
                <a:off x="6903720" y="4983463"/>
                <a:ext cx="2194560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 smtClean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Remember the Concept</a:t>
                </a:r>
                <a:endParaRPr lang="en-US" sz="1000" b="1" dirty="0">
                  <a:solidFill>
                    <a:srgbClr val="FFFFFF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42" name="Picture 2" descr="C:\Users\Stephen\Downloads\Light Bulb Icon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182" y="4999084"/>
              <a:ext cx="230173" cy="21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 smtClean="0"/>
              <a:t>102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1901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p"/>
      <p:bldP spid="66" grpId="0" build="p"/>
      <p:bldP spid="109" grpId="0"/>
      <p:bldP spid="110" grpId="0"/>
      <p:bldP spid="111" grpId="0"/>
      <p:bldP spid="112" grpId="0"/>
      <p:bldP spid="103" grpId="0" build="p"/>
      <p:bldP spid="114" grpId="0" build="p"/>
      <p:bldP spid="1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Nt2A0d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DbdgNH5CSSlfcDAAA+EAAAJwAAAHVuaXZlcnNhbC9mbGFzaF9wdWJsaXNoaW5nX3NldHRpbmdzLnhtbNVXX3MaNxB/51NorpPHcHZqNw4DeBhzjJlgIHBpk+l0POJu4VR00lXSQchTP00+WD9JV8jGEHAqmnHHHR6OW+3+9v/uqX75KedkAUozKRrBafUkICASmTIxawTv487Li4BoQ0VKuRTQCIQMyGWzUi/KCWc6G4MxyKoJwghdK0wjyIwpamG4XC6rTBfKnkpeGsTX1UTmYaFAgzCgwoLTFT7MqgAdNCsVQuqOdCPTkgNhKZogmLWO8g6nOgtCxzahyXymZCnSK8mlImo2aQQ/XLTs757HQbVZDsI6p5tItGRTo2nKrD2Uj9lnIBmwWYaGn56cBWTJUpM1gldnFgbZw32YNbhzglqYK4neCHOHn4OhKTXUvTqFBj4ZfU9wpHQlaM6SGE+IDUAjaMe34163Hd32B3E0vr2Ob3rOhiOE4uhDfIRQ3I170TH8vvDXH4fRqNftv72NB4Ne3B0+SGFEdwJSD3cjVsfIylIlsAlY3WRlPhGUcay2r8KowWC9cqpmEMsOwyxOKdcQkN8LmL0rKWdmZTOLZT0HKFq6gMSMbNoagVElBA9wDhANw1xuauL8zaYkXl/suB467Q9uHbSyTo2hSYbFg7S1afVwm3TPNpVixzX7TiaSpxuHIJ9A2qc5bPXEeM5EBzlPAzLFJHB0taUY5QFhBl1PNsK6nGjDzLoLO9ucBLGw24HcjPdCkWRU6Z2Ib6JuCz9p/tqXBvRvLhSO9BhrJFLSVnSJ08CHfQjCh+0ak8RtokB5GaGoPoKTtDj3Yb6hag6KxFJy7cM/KA1nAnxYf5ElT8lKloSzORAjCXZHmeO/DMj2DCJTJfM1FcekIZozzOmCwRLSSx9FH1FFXqIkTuiCg3Ea/ijZZzKBqVSIC3SB2UM60w6/ehRwQbV+AKX3Nr5wk6Xbb0cfXlgHabqgIjkSHFsK8sI8BT5F34VEFZxLjOYWBEYmoSXWic1PytI1m4+b3rozulgn3SZyDYrpZmiPw8SDBJufiRJ8ARMqiBR8RWiCA1bbElowWWqkuGJx0PpfGehECRNrU2c4o1CZSv067uT01Y9n5z+9vnhTq4Z//fnl5TeF7pbOkFOrzW2dq0e3mp/UV7vtH4S+seH2ZDtS5bZC0z2lh7f23XbZn7/10O6Fw2tivc2e45YYR63R1TUZReP3vXhc8ymGviQYsCTDaprajzyvlTGKfvbCxmB7lXc09oIbeI38tz5cIzfbh1tz3csEHMwztwVwNHOWMyy1/0XPPVb+39+u/0nLfdeXmevXJ2o5oCrJMKNPVgXPfqQ9ZXifU8Tc2+YutXN5qocHr6n2JGeC5RhHu7I3d9vm+dkJXscOHlUqiLZ7529W/gZQSwMEFAACAAgA23YDRw59N821AgAAVwoAACEAAAB1bml2ZXJzYWwvZmxhc2hfc2tpbl9zZXR0aW5ncy54bWyVVttO4zAQfecrqu57w17LSqZSKV0JiV0QIN6dZJpYdezIdsr279fjOMRJG5LtCKmeOcdz9RSi90ysLmYzkkgu1TMYw0SmUdPoZiy9nseVMVIsEikMCLMQUhWUz1effrkPiRxyjCUPoKZydjSB1s3SfaZQvI/vS5QhQiKLkorjvczkIqbJPlOyEuloaPmxBMWZ2Fvk5c/lZjvogDNt7gwUnZi2VyjTKKUCrQFD+rFFGWVxGgNvPF26z0RO6+rj7Hu0A9PMONr6M8oQraQZdIt8tUYZxgt7e7crS5SPCQb+Ggv9+gVlEMrpEVT38ttvKIMMWVbl/8xIqWSGBe1yPm7iO4dLmtrnh1FdoowSMCF0NNoFXx6X620A8l/Dd0/wuSrJH7GuvYWATY85rIyqgETNqbbpXL49VMa+D1jtKNcWEKpa0KMN+pFWugNrlS3wCd6YSEOU17SQV8mrAjZ1xCGya2gJm82N2xYh9l0XxKjg4JV1rj1li/xjK3uCDJQt8pmzFB4EP57A+5aa03T5hvp+Bg3w0Xc6YM0gqD2m/urm1FjR1T0+Xh349ooGU8gUVhrjeWEFYOdI5HR1TNFJUETQA8uoYVL8Rlx8dNloEvUMftrOzxYxzHA4N3IuRruow4a58/hE1r8LbW71eWbsGr+eU2Nokhf2d0nPZ553PXdO5tF5Cm5Kiwd1J3ZyKqmgag/qRUoe+sFwhxhCGpgck6yf18DVJApqQKLzRSb+jnPVF1URg9rapjHQTQu6yhqYsyzn9s+8MniDtMcYsNZUk9v7BGXvYxko/AwAVUneDG19qC1FxQ3jcADurYHCpTyUG9F2SIfmbW3uYWfCifOaSSPpV0U7Kt0VEujP4F9tWJ2Le5aL0TVADI21y6zz8MdWc7POcPjCTebOfpg6N1v7aQmtEv+h/AdQSwMEFAACAAgA23YDRyv3qu3MAwAATw8AACYAAAB1bml2ZXJzYWwvaHRtbF9wdWJsaXNoaW5nX3NldHRpbmdzLnhtbNVXUXMaNxB+51dorpPHcHbqNA4DeBhzHphgoHBpk+l0POK0cKp10lXSQchTf01/WH9JV8jGJtiuaJO0HR7g9na/3f12tYuaZx8KQZagDVeyFR3XjyICMlOMy0UreptePD+NiLFUMiqUhFYkVUTO2rVmWc0EN/kUrEVVQxBGmkZpW1FubdmI49VqVeem1O6tEpVFfFPPVBGXGgxICzouBV3jl12XYKJ2rUZI04suFasEEM4wBMlddFT0bCGi2GvNaHa90KqS7FwJpYlezFrRN6cd97nV8UhdXoB0uZk2Cp3YNihj3IVDxZR/BJIDX+QY9/HRSURWnNm8Fb04cTCoHu/DbMB9DtTBnCtMRtob/AIsZdRS/+gdWvhgza3Ai9ha0oJnKb4hLv9W1E2vpoN+N7kajtJketVLLwc+hgOM0uRdeoBR2k8HySH6ofC99+NkMugP31ylo9Eg7Y/vrJDRHUKa8S5jTWRWVTqDLWFNm1fFTFIusNk+odGAxXYVVC8gVRccqzinwkBEfilh8X1FBbdrV1ns6muAsmNKyOzEla0VWV1BdAfnATEwrOW2J16+3rbEq9Od1GPv/S6tB6NsUmtplmPzoGwTWjO+L7pVmyu5k5p7JjMl2DahObIsMJeO5lREhFvMLdu+tY4Be8EF8u9sj+tzafeSy3KqzQ6HWx5dK2ftn4bKgvnZJ+dFj6kmkpGupis83iHqY5Ahaj2kXTjqQQcFoak5QJN0hAhRvqT6GjRJlRImRH9UWcElhKj+qCrByFpVRPBrIFYR7PeqwF85kPtThcy1KjZSQY0lRnAGZMlhBewsxNF7dFFUaIkjtxRgvYdfK/6RzGCuNOICXWL1UM6Nx68fBFxSY+5A6W2Mz/ys6A+7ybtnLkHKllRmB4LjIYGitF8Cn2LuUqELIRSyeQ8CmclohX3i6sM426iFpBnsO6fLTdFdITegWG6O8XhMfJHh4eWyglDAjEqipFgTmuHINK6FllxVBiW+WTy0+VsBelPC5SbUBS5idKZZ2Ik7On7x7cnL716dvm7U4z9++/35k0Y3a2QsqPPm98j5o3sqzOqTbfUXRk/srD3bC6UL16Fsz+nDe/hmX+zP32bspvXDg3+zn77O3J8mncl5j0yS6dtBOm2ElHeoCFKQ5dgfc/dHLGgJTJIfgrCRvqCGTaZBcKOgIf4mRGvip/X43qQOCgFH7cLPdRy2ghccm+d/cYoea+h/fgC/yiF6+t+TP2Kf6xAB1VmONfpidf33x85nJey/xIF/2t5Jdi4hzfjB614N5buX4HbtT1BLAwQUAAIACADbdgNHYoMsiJUBAAAdBgAAHwAAAHVuaXZlcnNhbC9odG1sX3NraW5fc2V0dGluZ3MuanONlMtuwjAQRfd8RZRuK0Sf0O5QoVIlFpXKrurCCUOIcGzLdlJSxL83Y16245R6NvHVyR3PWJ5tL2pWnMbRc7Q132b/7u6NBqhpWcK1q9MOvUA9VjRfwDwvgOYMYg+pEFkSquCk785IyDlmxjWpP9BXWYYxP5lZogiJMuCrQmAVAL9D4CYk/hz/7lmF7YuyWp2UWnPWTznTwHSfcVkQw8RXr2bZNXowr0BeQJckBcd0aFYXeXZ8GGLYXMoLQVg94xnvJyRdZ5KXbNGVf1ULkM2lr/fA4Gn4MnXsaK70m4bCTzwdYXSTQoJScMj7OMUIwpQkQC3fgVl/oI5xuyCPrnKV6yM9vsGwaUEyaHVpNMZwMdZ4tbo5xGhzGjZ6T9zdYjgEJTXIltXkHsMBuSjFPy5QSJ5hR1pou+cnlHKyyFl2SD3ACHJ4WLTt6t65UHP8Sew8Ie49oVXo9RVdw8MHVQDUwaervLyzkB0NiSyQo3teeaA3JY+n0f4gwf1nUziRa5BzzmkzHps0pTajN/q6dMjKLbq3+wVQSwMEFAACAAgAfEM9Rxra6juqAAAAHwEAABoAAAB1bml2ZXJzYWwvaTE4bl9wcmVzZXRzLnhtbJ2PMQ/CIBCFd34FuV2wW9MA3UzcHHQ2FVFJ6NFw1PrzhdQYZ4dL7l3e915O9a8x8KdL5CNqaMQWuEMbrx7vGk7H3aYFTnnA6xAiOg0YgfeGKd+0eEiOXCZeIpA0PHKeOimXZRGeplQSKIY5l2ASNo6yzBhRVlJOKwor2/m/6M8NDGOcq8vsQ96jKXtRq4VTshoqc3YoPN4iyGpQ8uuuys6US0URSv48ZtgbUEsDBBQAAgAIAHxDPUdR5XXGbwAAAHYAAAAcAAAAdW5pdmVyc2FsL2xvY2FsX3NldHRpbmdzLnhtbA3MsQ6CQAyA4Z2naLqDujlwMJi4qYPwAA1XyCW91nCNkbf3tn/48vfjLwt8eS/JNOClOyOwLhaTbgHn6d5eEYqTRhJTDqiGMA5NL7aQvNm9wgIfoYP3iXMN5yflKm+mzurwUjmghUd9rokjnobmD1BLAwQUAAIACACEishGiiTiqPoCAACwCAAAFAAAAHVuaXZlcnNhbC9wbGF5ZXIueG1srVVNb9swDD2nwP6DoXulpF3XNrBbdAWCHdahQNZtt0C1GVuLvybJddNfP8ry95xuBXZIYFN8jxT5SLvXz0nsPIFUIks9sqBz4kDqZ4FIQ488fF0dX5Drq3dHbh7zPUhHBB4pUmEAPCZOAMqXItcIvuc68kjPQJGZOLkUmRR6j9xnyN1FuiTvjmbokiqPRFrnS8bKsqRCISINVRYXhkRRP0tYLkFBqkEymwZxGuxS/x2NvyRLmd7noHrIXL89cE3ScjwrMSApT2kmQ3Yyny/Yj7vPaz+ChB+LVGme+kAcrOSsKuUj93d3WVDEoIxt5tok16C1SaKyzVy9FIuL1FHS94h12CSgFA9B0TgNCbNYNgF2tzFXUc2jBrSGV+1EzVv5bcz7pnGrOsc657x4jIWK8KgP6ayTQJcNo7pJdd1KQQ+NglaGiTgSfhVCQlC9fmslMl8QG7BVXJUnVaWPB/i04r7O5P4WYaiiuoO0bRq1TaMVqOWgbfR1R0Ga226B60JCU6qZ+yQCyL5wKbmRxZWWBbhsZKyxbAh2mb1y3aSuIW6kk/jsH3pj/Eat+ale60wF+B+N+YREbU1EGsDzSqCPhgRrqgGLbWxU5zE1MbucVPGY9HQ9MNkc66bgRRzNZQg4hgHXnHV2dggKkit08Qs5wvYODoIjEUYx/vQkw/j0IE3C5W6SoXdwEBxn/m4C2prbMrJxHUdiahXksol14vqF0lkiXip5DvaMXlY6fG3kmqObXLQH5/M/RnEQoxnMLZlYXeapt6+aw3szp1p1PpvcWgZqxXkAXeTWq5mFIh/5BLDlRaxv+zk1+7AHHeU8NR3TXN9R71m5Fi/glCIwX7rFqalJBEYzHvlwcdpjwH7idhmEr0yHIm6ztKkDpax6s/9VRZstX7fOdv1Qh12s4ZOA0mLsTH1EdYQyK9Jg1EOadx8RFeNOu5HAnRi2eKPFCYo0yz3yHh/qO1+eXXZXPsdPOOt9a+5tYJvLG1Z6nXCnIFbrur2IW+8GfPwNUEsDBBQAAgAIAHxDPUdnkSakYwkAAKU5AAApAAAAdW5pdmVyc2FsL3NraW5fY3VzdG9taXphdGlvbl9zZXR0aW5ncy54bWztW1tv28gVfs+vIFRs0QJFdKGuraKCl5FNRCa1ImMnLQphLI4twiRHS46ceKGHvvZn9KU/bH9JzwxJi5R1IZ0guwtIjBzwzLnNzDlnLp89jB+8UFvHjAbez5h5NLQJY154H4/eSNJwQX0aTSMSExbXt5QbL3TpZyO8o5wG1Jjh0MWRq/HWeNSQxuIj9XtKX+/DW1ttt6ReG7VQX9JRR4O2gawPZA3a9FZTG9Z3VCR6I7IgIduvdVgvtL4UMMKYRMwIXfJlJBe5803FHlxE2PWALx512/zZZFY3eps/UrvZ6XXQpqXIstyVtI7e1BubXm/QU5oSarQ7DXmj9ltyS5aanU5z0N00e62ODG/jQRe0tNGgK7V77XZL37RQC6QlRVH1lrbpyYNmUwFrqD/QNuOx2ms0pGazKbf1Tacrj9WGBNwy6FDkPh9AWZdVubtRVKXZl6WxNlbH7Q3SUVfrSP0W6jYam7aqyo3GdnC3vcsP15ZaujvZcJ5QuHcK9rby2KrvCa7hYh1FwOyQYOVjRqRbHBPDfVfTLNNBpjO3zMmnWhqbIo4zzsylIjUhAjnEARnpmOEbGj1IGg0CGsJ/EZGmPn4i0bAuODJ24Vo+N/J0yQOHbteM0fDtgoYM/H0b0ijAfm30h26z2W12086VkaSPJKoid4cXZGuOB44qlxVLbakDXR3rx4QWNFjh8GlC7+nbW7x4uI/oOnSFPf45Jrp8WpHI98IH4G4NuoraOsbtezEzGAkK/uldpB03UhRbQcmKCXev1e70B2opSR/fEj+z2JbbaqdXQW5r8vSI7Ig+erHHhGin3VUH7WOiK3xPihOAukgf947LhGClIATlQR50Tgsx8oWV6tJKJE3RSFNvjeXjUnS1Xu3G06n4XUX0ng/2To8GcueEsUzOp1CAwvty/cqEeAe5QZDq9zT5eLakw7Y3iNLX3VoyDMAKTG6+uKQkoXKqzjXraqqYn+YT68Kaq8ZFbaQlWSnxtPxTq9v/0ux0/zysp3IlNdlXymRS1CUJZZ1GOV2mM7Mmc1CIJnMTfXRqoz/es79l38oqrA/OxDBRbfTLf/5bWXg6Q9dg3wfb6beMig+zGV9L7Imho7lhz03LEWM0QQ7Sa6NPdC0t8SORGJUePfJZYksiQan2YLWIfc8VDbx8e+GalLCnW1eKYc5nyHZmhuYYllkb2TSKnv4iNOM1W0IgLXEsuV6Mb33iCrMQLqKdlxqwLrZrEvxjSw84aYC98G0Z6zPlxjAv5o5lTew5MvWMUhuh0JX0CHNL1RXNFBvNQEcEK3T0OvG5iEShQVJ8v7KSS+PicgJfhzty6d0vffiyV3gzRTAlUxKWEITAQTOIPtu+sWY6H0MwKGFpheP4M43cQtDkp66EbsPULAhNzcnpd7iaTDdMvBcuIHTIgpXQd4VsW7lAc9X6CDFeG5lWRSHrfW1kva8o9AnZkEPILiFmKtfGhcIzgqdhliBZDi4wj3f/ScKLBcjx0Xz06DoGCh9hSBORjXFlQzb68QPMo6FM9iR7ohPGWczgvfdIwIvILRVVUI40pPO4+vGD8Y/5WDEmSJ9DoOnWzdwRtZLbw1BIQsok7PuUdwNMY/cRhwvY75IFXkM6PAGb67mCjU+/cOantfezhFlahH5I65epo48/vK3uXaHqvXQygI00GIN9y4qdsp7rwSsd4QF/0IsyA1DdBTtJZdWAzFA9WkkIQUXnpQuKsF9J0DDHYG6a1AUoHPzgU0mBaaU6TCp9hZprGLmCI9cwotVU3CDVNhxYuG/ILd/RlhAW053M2v6Z5ucOn8C573m2b8kdP6X5BD8mCyLUQDH9ZWY5t+QWSpRjOBNw3ASd98m6Clp9L+D78nJqP1yhbCiSslLozw1d+67IYd97EKUFxnkdkJfr+V1EA0H1cZzFdVLc/v6VjiRdnCV2p9UWIhspM+1yrimmhvhekWeVX14OYpR7NnHs+URRuQYI1gCzxRIK6x3fwZfXlezzdDRWQF86vDbB0WL5y7//V17Njj8JVUqpf62qB1KQVy30rO+fJmUk/lcJPY6iFkXFS0nBdK+ciaavZYQNCJNvsgHFyWIQ0IBfXpQyDYGYTqPiOIp2eQWxaovQpOtoUWr9ziu5UmbvofyInVttdIWjByhfDqV+VUVi5Hlssso+PB9arDXzvZBUFP/q9YB33jGmc0XXxakOctT3Fg/JIujCdjS9wJF8ON5V0KddKibUyB2VxPVYdZ1iicnKEZSE5H1bEB73rjjPhO1RGY7idM0KJ++QRdSf8juLl5d0wMCvWCCMRyziB7TsLc8RL+nndO5Srjxll5PfEU75vmx0h/04Zd4Sd9lnPHfcPG9K2WW8pj5UZy3pTp6/2LArpmmquNTLSzzTXvgOu+a0advRHHGX3yRf2Av+HHGX3+ZrlgXb9Jc+7TblRbObFhVHeXpu8lJFe2YPmEgo6lTGlL0WmbgPE37nFue6khKKnAF1yUisvo4XkDSjOS3vcv2Az8PweR9xxWVun2xGVjG/Ui7QtwFcPx7BQ+YxnxwOb9ENSML8WIv3ajmQ3AzvDkVCldjTiryrBaK6iuJak1Id72pcZXIJf0gOzg14seRLRF5OuHtccJVVQl4Iq4mGvI5XE6FJvh8XGtZfDNSwfmyGhqnawxMYroNbEiGIAY9ksVmk5bmX2c3GtdgYFsUONObl2RJUh3BSyWRyhEJYiW3Vc1Alb3mGYO0zzyePxE8V5Qi5sTne/WEMWXY8thU2IXcsl7MpoXIOpKVuG1GF+l1oOCgmDkbF0plveFOpcg0Zvo1F5/eUqmz1yfm4Z0HKyjSP9nyFpmxn2ut7bAHvodEf1vPrLJSoPUDacXTtZvVtobTT1/X7obTSckUorSc+FaG0To8/3wFKawx6GupVhtJQnz+vgdK6iD/VobSG+HxvKE1p8qcalNZX+FMRShv3+FMaSpM5mN6qCqUlv3xQGUorjW4V5E5P9B4oTW/wpyqUdnqWMihNjMB3gtLe/JawNP7z9Rha+RuBfTga/3nGz8742Rk/O+NnZ/zsjJ+d8bMzfnbGz8742Rk/O+NnZ/zsjJ+96r5yB0DLXaSews+2rKXgsy377xg92wp9HXh2cOZy2FnC81uDztIjye8fO9uPgZ3Gzg5BYKclX4vWnZGzb4OcpZnyqwNnudD+nSFnhxOuDHB29Bc5fj3cbJcGoqDv4F9i/h9QSwMEFAACAAgAfUM9R84jEDzNDAAAGSIAABcAAAB1bml2ZXJzYWwvdW5pdmVyc2FsLnBuZ+2aa1RTVxbHwytIBZVKFSoQBSt0VBBFgRoI+EKnolRbHmIACUjlIY8YQiAhRdryKBJAJSBI0tWpdAQTgcozgI6FGwokKgPhHTRACgnEcCUhkMfcQF0z32bNWvMxH7Jyfueeu/c5e+/zv2vdc3P9z/maffDxBzAYzOzM6RMXYDBDRxjM4MYGONSTkmWlhv70sBd8j8EYHOtZCAyjffx8YLBaykblFSOITRJPB2NhsE3PtT89IOGXSBhsF+PMCZ8vU0Pnx9sKIgd+/P518x6np9snN07Cm2DZhobfHodn/lxkX76hu/i7Eze36GVG+d38NnKX+fCJDblPIyut1CsVTG5wam3bw9bqqoftc2+GX/3EGCE/kTPODY62PkSg/fopKHXq0jiej25Llb4ZqY/mQjOBbYp49/2v2a45hBUP/8jXMRio6xvM6R8s+3H05dfZiJK9+lCP9cV7v0E8W0Ur2au9qeLYyG/2iHlt896rPbaeZDWxeQsEkxYQPdq2NqTYO8lnkXlJLWvs2E/Vg8Geemx1dMrx1raO4wq9pat8jXrOmazoSQ6ekVxKKRfLaRqlMHmYNB1Ux7+7aissJFmvpMqTHnoXYZX9NPUNUrtCIe/QkJon0JFhw+dthUNhMk+t0yufnaanTt8NZJDAPreOUpqwTDMSy1RFqNFRo8c3Nwm9paN8tWxlqAuk2lgjBJDNPO8ilRDJTxXcojFDbIWXMt699O2Jb5hIEz0SzS+mip0pWFV9XOh2KBZh2VlGeYFhpKUO+DLBy+4pUsMo8JxEJEU8EXtlmGXa8fb5RBxFgRlgOV/JU95VtHAz9bW3MaHbxuY6zMwJlR05XPDQgb6VIr15pH9fmokNhqzwgI/l2gSTiRU7RQWq33Lsq1WR6r8Ohhjl8VUL+B4S4M64YlsjVLhPEBAeJfPjnwCJYm+XhZzhpaKC2n1AIQDWXRb10vgaZCWvD6xxG6SwhMFeHXKMYuh8nMASisrmnmf6J+H3rE4USMLZ3DHPIgXmRRlgVUOZPzjZ24AJtnX4eipp5pbq6tuy+a52AKylEX/dybyv9y4G1TrV1JBpt8pp7wI+qqPUSlgZMs+Gbta+EJsEDkmM3XGtYHpIe92DUXJy4nbFakxbhca9AVq56LrBScbrVO5Woh0lIU0DIKF52JZkwfPG/A4sBLG55iYNWaD5hzPPZlORmrtILuBrPPMsGv6wDCUzD3ZgNo9wnUBvQmWjyuk70+/rJTXl2HvUaYWlO0V0wM53EDVNb7Zx7Fq6/IgaJRiaEXkxywnBDWiHxcr8KLc2DYb03pupHRDWAGLHFlDwEqua6MSyJQB2w/Rc/USKf7lw+Ly6uNJHU0qLB/AhvSmqpQxq3KHNNwGWGHPUWWQG1iG5i0iOqCAeCFMccgZabtmuh37n8EfoD01S2oxB3H3mKmuBuF+I60oD69ASTRACSnj2ND0zAskJRxqwkTTjEnAcXpS5YFnBMRi4InY7uHw/Qc6f6C60LJ6uVomLBSPwbHH60Rd+X7NZyu8y1JxcdlI+QZCKtRYEYS8HOwCoBLxp1XJxb9L+BhDAcQnCikaJT8MO4EiYXKFqiaU3zapoQmgrvU20RvpHvnXnX++wCeIYKJGcBpOPQG/c0AJe7GAwxToF/5lQSbMPr5HV96RssR4lUYQeXWLUqq3BO2mLwBKQzowB0nxSfjj2bNUGi2EyZ7+wFHBhvIRWJyqeBtPL5J4NEh7aoDO1bWAVNWis3W0ep+nsp0mm2wC8Uf6ziBlKR4owCT5nVVjgc/0fx+G04CNw+nMW3/AmEoG4y548vJorxtY0Qqn1YJjvuNoqsyGorFeDvBJQiASZ52CZcT9wI8/bnHBLKr3LFsz7Bp26k5MEPG+CC/C7JRplRlS5tLWOlFA3EbTNrc0XSjESaWxiUZF90Ugrv+6umW9ubrDQdn+p32lkDskwLPUXw7yNdv5Q662/ifaS932t6sD++d9g/CcuSqPUmqWfoWs1bM5wDc7pQAc60IEOdKADHehABzrQgQ50oAMd6EAHOtDB/wa2nuky8f/lbWPBzGhCR9vK2+ebmZVIQvLSioiJCvJQp2pUcib3Go6xN9htNH8+cDXDMVlJcJZ7aEhrr0ytO6lhGYSlZalgOly+Kx3sc2Ny43Gc+prbuMDVVPZi5cS0Uo5jertsf3xcWReFAJxctAc7HF4YmVSUFLEsQGiakJLgweD4dJPFiRnP0Pty0ryNYzIM2Oc9LP/x/Icw2Df93YhKfsbq/HSppLiGQ2oYmSme8vSa8oOnG+fJJ9ITCOHZd3hBbUcgw0JnPMDsSqNexS3UDxyh7pEszY1JMBLvpDwud+pwANMMBntK6MFvrekiUL/GqdfGCOTHSYjOicwInDfwOC0essIJvC7vmJLcH7qEzhqOKf/8DiWthkMOMzaxaH2A0ii4PUuSiKUR7TqYn6svsO8OHC591ND8pSLwYXXsY8pPRnnU3K2165b6+6vOUzGtnze0bNI6E9dzvUJCs1s/+yt9eVlAoYrmMeuGaBhNI4B90rJtbVSUZq/wC/3ODo1KUo2fIEQ3L6Afhe6AQgGCBzUXXMmTE2nycTw5VD0YkqCKGDZGEBOXslHK1x1dFeBn9WPjKFltSz9q9fc65ZhTa9/cpd6A0bE9QDG2QngL00uYInDsuYF1SJ4zRSiyHE6YcdjdOxo3Lrxk6gySLIzNLGgZK7Ma1ErHaelBo/j1+VGJ8qcxZ/GBrQ9cTnPDCbx3CiGN30IjKwUIXs+hU32/2lRlLA0E8kBgkoyoFrmExGPLXfqKdr4Mr6RiRw5HEd74PSBcrgwqunaZUv6AFTrYzFzNQHQ+0+90/ELh8YD1Un7LopoHh8EmiURp5/Ye6ZjXwVs+2N1ne8FT9FLjvlwTzQqvgyGkPC68NsEdXM5aIeKPNfTdqRWxoNgwuuOe9MV33QF3gClGebXEqLjbIKeJaHgvPseKJ38Qi0coxoPQt8utd/vHJdw+86i7GyCh5v5MEbBLHQvEJCIXYtiCr+g5HeolJrQMume/X5Y4KfCZtf0p02DSO4FTAC8SKr0joCtH4ZVp14WzFiUwr1jv9Z/CY3B+15MLvWuL3TTtSXbrVaYIujUtu/upwazpHcy32cpnR3uEejfgQ7XoaHH04b6sxSRep2V1gZ6ydkEZBsXqrAfPOoTjjEeKP7AYvbbD6tSdbld+kcvRAHrOwOHm7pf6nb/LAorLa9aroPbjnvlYnmv7ZJIp3fcy+05mejs5whZToLD6mjvTan9qiM2VSguIhhH7+Ly5e2vZv1iQXoHnYAPppdxDyaFg+wwlJVLBilv+Cp7Hmm0+MNr6l5TxqPcREQAUqqCZFHlPQrfMenvFlA7c34J53G6TH90SX+i54MgeukFkYVZpTlCd7YEqtrHblYMhJpyqjP6YdxVJaww5M8Z2fcNRqnY8b2rP3mSxHv2K3f75WzmuvnnKXnB+5b0vBxqxzpo7bw+FWxBPz5G+zJ8nS5t6dqa3b8XwANuFGJzf1er467evVQBE4xMPSPqdy8bbgvGbDo2WGxZ85LjYCk3BzWPYxgIky9knu8GkHwNFzPUwLU51354uXWAcHHd1DzXKk0rzz2JeVH6K6RXHxsZtF3Byz462HpA9abFdXwICXJbTyxoyI7yAXXp2PAeeXRcQ3kVwWMgnAS76JzMcAniCIw6qTXkeF3r7Y8YHYg1gsMTQdpVsNJ3cHRkZTrzoyP7mqKiX/4m5VWK0esN2AquHhYaLMWpLFpSHtPVd+KTNVvGL7wylFVFHrHgeMNh9uFsw7/tZV8YM5Um+aLWu9ipbcuxPX2YWLl7Oruerl/6sKcWbH5xLBC2fN67rxMKamvzQ6n6NfrrMCiEqrRpoWd9ESNLy6+ye2vFPQtDZWgWTTaRL9jOfo+/v8xfnbS0LeB+hJdlogjOAp8bgzKAgO30F7QQSasSlQmlvi3+yniAeJNWqC3xf6YsaxjNom/28stjjTOWFIyD1vaism/63qm75D1X9Y7a/qgfk8yYy7WifBtu82NUmFgZA5v7w6GySWq+r+CvrZGU7nu4u2390GB+6LoRI0/OVyOAChdPJduwV3ER9Tf2I7MLU+8eCHW2/R5dziIyQw30EDX6Bm+X7JlGPGjspzhVjxi4nMteO4hq7EXRnlwtjuMSMvxftEd7IL9/45yMuCD/ZKE4XapgqpXyX9nQPhtPXfkvh7/CfIP9DAQp7tE1YVeER6R+tkvYQJ0PtSeF3v+b6otTLguRdED399G9+yJYVfjd67eTv+L0TD0TeRbOrko4wxgaoJ9H0mjlG+0XEyutsBCOUlVo7pu2e3PLK9tVO9SE0WrXZrATfziVv/Fjr6szJcycYx8Jv/gtQSwMEFAACAAgAfUM9R5F1CYhMAAAAawAAABsAAAB1bml2ZXJzYWwvdW5pdmVyc2FsLnBuZy54bWyzsa/IzVEoSy0qzszPs1Uy1DNQsrfj5bIpKEoty0wtV6gAigEFIUBJodJWycQIwS3PTCnJAKowMDFACGakZqZnlNgqmVsgBPWBZgIAUEsBAgAAFAACAAgA23YDR1p/uZk6BAAA4Q4AAB0AAAAAAAAAAQAAAAAAAAAAAHVuaXZlcnNhbC9jb21tb25fbWVzc2FnZXMubG5nUEsBAgAAFAACAAgA23YDR+QkkpX3AwAAPhAAACcAAAAAAAAAAQAAAAAAdQQAAHVuaXZlcnNhbC9mbGFzaF9wdWJsaXNoaW5nX3NldHRpbmdzLnhtbFBLAQIAABQAAgAIANt2A0cOfTfNtQIAAFcKAAAhAAAAAAAAAAEAAAAAALEIAAB1bml2ZXJzYWwvZmxhc2hfc2tpbl9zZXR0aW5ncy54bWxQSwECAAAUAAIACADbdgNHK/eq7cwDAABPDwAAJgAAAAAAAAABAAAAAAClCwAAdW5pdmVyc2FsL2h0bWxfcHVibGlzaGluZ19zZXR0aW5ncy54bWxQSwECAAAUAAIACADbdgNHYoMsiJUBAAAdBgAAHwAAAAAAAAABAAAAAAC1DwAAdW5pdmVyc2FsL2h0bWxfc2tpbl9zZXR0aW5ncy5qc1BLAQIAABQAAgAIAHxDPUca2uo7qgAAAB8BAAAaAAAAAAAAAAEAAAAAAIcRAAB1bml2ZXJzYWwvaTE4bl9wcmVzZXRzLnhtbFBLAQIAABQAAgAIAHxDPUdR5XXGbwAAAHYAAAAcAAAAAAAAAAEAAAAAAGkSAAB1bml2ZXJzYWwvbG9jYWxfc2V0dGluZ3MueG1sUEsBAgAAFAACAAgAhIrIRook4qj6AgAAsAgAABQAAAAAAAAAAQAAAAAAEhMAAHVuaXZlcnNhbC9wbGF5ZXIueG1sUEsBAgAAFAACAAgAfEM9R2eRJqRjCQAApTkAACkAAAAAAAAAAQAAAAAAPhYAAHVuaXZlcnNhbC9za2luX2N1c3RvbWl6YXRpb25fc2V0dGluZ3MueG1sUEsBAgAAFAACAAgAfUM9R84jEDzNDAAAGSIAABcAAAAAAAAAAAAAAAAA6B8AAHVuaXZlcnNhbC91bml2ZXJzYWwucG5nUEsBAgAAFAACAAgAfUM9R5F1CYhMAAAAawAAABsAAAAAAAAAAQAAAAAA6iwAAHVuaXZlcnNhbC91bml2ZXJzYWwucG5nLnhtbFBLBQYAAAAACwALAEkDAABvLQAAAAA="/>
  <p:tag name="ISPRING_PRESENTATION_TITLE" val="[Template]  lesson NEW teacher1"/>
  <p:tag name="ISPRING_RESOURCE_PATHS_HASH_PRESENTER" val="ea467150797014d9fbf7e385cec1b51977a4ff32"/>
</p:tagLst>
</file>

<file path=ppt/theme/theme1.xml><?xml version="1.0" encoding="utf-8"?>
<a:theme xmlns:a="http://schemas.openxmlformats.org/drawingml/2006/main" name="StepUP">
  <a:themeElements>
    <a:clrScheme name="material Orange [Math]">
      <a:dk1>
        <a:srgbClr val="202020"/>
      </a:dk1>
      <a:lt1>
        <a:srgbClr val="F9F9F9"/>
      </a:lt1>
      <a:dk2>
        <a:srgbClr val="FF5623"/>
      </a:dk2>
      <a:lt2>
        <a:srgbClr val="B5B5B5"/>
      </a:lt2>
      <a:accent1>
        <a:srgbClr val="2596F1"/>
      </a:accent1>
      <a:accent2>
        <a:srgbClr val="4AAE52"/>
      </a:accent2>
      <a:accent3>
        <a:srgbClr val="F34336"/>
      </a:accent3>
      <a:accent4>
        <a:srgbClr val="FEC018"/>
      </a:accent4>
      <a:accent5>
        <a:srgbClr val="4051B3"/>
      </a:accent5>
      <a:accent6>
        <a:srgbClr val="21A8B3"/>
      </a:accent6>
      <a:hlink>
        <a:srgbClr val="27AE60"/>
      </a:hlink>
      <a:folHlink>
        <a:srgbClr val="27AE60"/>
      </a:folHlink>
    </a:clrScheme>
    <a:fontScheme name="General Lesso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chemeClr val="accent5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ot="0" spcFirstLastPara="0" vertOverflow="overflow" horzOverflow="overflow" vert="horz" wrap="non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11557</TotalTime>
  <Words>1593</Words>
  <Application>Microsoft Office PowerPoint</Application>
  <PresentationFormat>Letter Paper (8.5x11 in)</PresentationFormat>
  <Paragraphs>416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Calisto MT</vt:lpstr>
      <vt:lpstr>Century Gothic</vt:lpstr>
      <vt:lpstr>Cambria Math</vt:lpstr>
      <vt:lpstr>Meiryo</vt:lpstr>
      <vt:lpstr>Handlee</vt:lpstr>
      <vt:lpstr>Lato</vt:lpstr>
      <vt:lpstr>Calibri</vt:lpstr>
      <vt:lpstr>Arial</vt:lpstr>
      <vt:lpstr>Times New Roman</vt:lpstr>
      <vt:lpstr>Bradley Hand ITC</vt:lpstr>
      <vt:lpstr>Wingdings 3</vt:lpstr>
      <vt:lpstr>StepUP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[Template]  lesson NEW teacher1</dc:title>
  <dc:creator>Stephen</dc:creator>
  <cp:lastModifiedBy>Rupinder Jagpal</cp:lastModifiedBy>
  <cp:revision>823</cp:revision>
  <cp:lastPrinted>2015-11-25T19:53:31Z</cp:lastPrinted>
  <dcterms:created xsi:type="dcterms:W3CDTF">2012-04-12T14:57:33Z</dcterms:created>
  <dcterms:modified xsi:type="dcterms:W3CDTF">2017-09-19T19:03:58Z</dcterms:modified>
</cp:coreProperties>
</file>