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66" r:id="rId1"/>
  </p:sldMasterIdLst>
  <p:notesMasterIdLst>
    <p:notesMasterId r:id="rId12"/>
  </p:notesMasterIdLst>
  <p:handoutMasterIdLst>
    <p:handoutMasterId r:id="rId13"/>
  </p:handoutMasterIdLst>
  <p:sldIdLst>
    <p:sldId id="374" r:id="rId2"/>
    <p:sldId id="365" r:id="rId3"/>
    <p:sldId id="366" r:id="rId4"/>
    <p:sldId id="373" r:id="rId5"/>
    <p:sldId id="367" r:id="rId6"/>
    <p:sldId id="368" r:id="rId7"/>
    <p:sldId id="369" r:id="rId8"/>
    <p:sldId id="370" r:id="rId9"/>
    <p:sldId id="371" r:id="rId10"/>
    <p:sldId id="372" r:id="rId11"/>
  </p:sldIdLst>
  <p:sldSz cx="9144000" cy="6858000" type="letter"/>
  <p:notesSz cx="6858000" cy="9236075"/>
  <p:embeddedFontLst>
    <p:embeddedFont>
      <p:font typeface="Wingdings 3" panose="05040102010807070707" pitchFamily="18" charset="2"/>
      <p:regular r:id="rId14"/>
    </p:embeddedFont>
    <p:embeddedFont>
      <p:font typeface="Calisto MT" panose="02040603050505030304" pitchFamily="18" charset="0"/>
      <p:regular r:id="rId15"/>
      <p:bold r:id="rId16"/>
      <p:italic r:id="rId17"/>
      <p:boldItalic r:id="rId18"/>
    </p:embeddedFont>
    <p:embeddedFont>
      <p:font typeface="Handlee" panose="02000000000000000000" pitchFamily="2" charset="0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Meiryo" panose="020B0604030504040204" pitchFamily="34" charset="-128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34852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71218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07584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743951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818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18199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54566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4909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8">
          <p15:clr>
            <a:srgbClr val="A4A3A4"/>
          </p15:clr>
        </p15:guide>
        <p15:guide id="2" orient="horz" pos="4003">
          <p15:clr>
            <a:srgbClr val="A4A3A4"/>
          </p15:clr>
        </p15:guide>
        <p15:guide id="3" pos="40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44AD"/>
    <a:srgbClr val="F6F8F8"/>
    <a:srgbClr val="ECF0F1"/>
    <a:srgbClr val="BDC3C7"/>
    <a:srgbClr val="D25400"/>
    <a:srgbClr val="27AE60"/>
    <a:srgbClr val="74B5E0"/>
    <a:srgbClr val="2980B9"/>
    <a:srgbClr val="95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316" autoAdjust="0"/>
  </p:normalViewPr>
  <p:slideViewPr>
    <p:cSldViewPr>
      <p:cViewPr varScale="1">
        <p:scale>
          <a:sx n="69" d="100"/>
          <a:sy n="69" d="100"/>
        </p:scale>
        <p:origin x="1608" y="78"/>
      </p:cViewPr>
      <p:guideLst>
        <p:guide orient="horz" pos="4208"/>
        <p:guide orient="horz" pos="4003"/>
        <p:guide pos="4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78" y="-108"/>
      </p:cViewPr>
      <p:guideLst>
        <p:guide orient="horz" pos="2909"/>
        <p:guide pos="216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2" y="1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1D48-D79A-4138-93F9-044E1698B56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04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2" y="8773304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DDF4-08D7-44C2-8E23-8E4DAE73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78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225DC9C-04DF-40DA-90BF-77D7A4E2BBAE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4800" y="309563"/>
            <a:ext cx="7453313" cy="559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55" tIns="42527" rIns="85055" bIns="4252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6413865"/>
            <a:ext cx="5486400" cy="2128709"/>
          </a:xfrm>
          <a:prstGeom prst="rect">
            <a:avLst/>
          </a:prstGeom>
        </p:spPr>
        <p:txBody>
          <a:bodyPr vert="horz" lIns="85055" tIns="42527" rIns="85055" bIns="4252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78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6D8996C-5A99-46E7-945A-E5D903E5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52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1218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7584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3951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45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94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4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9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4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 smtClean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function typ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 smtClean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704135"/>
            <a:ext cx="3930613" cy="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37" tIns="43637" rIns="87273" bIns="4363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Identify function types.</a:t>
            </a:r>
          </a:p>
        </p:txBody>
      </p:sp>
    </p:spTree>
    <p:extLst>
      <p:ext uri="{BB962C8B-B14F-4D97-AF65-F5344CB8AC3E}">
        <p14:creationId xmlns:p14="http://schemas.microsoft.com/office/powerpoint/2010/main" val="358045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function typ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 smtClean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704135"/>
            <a:ext cx="3930613" cy="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37" tIns="43637" rIns="87273" bIns="4363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Plot function types.</a:t>
            </a:r>
          </a:p>
        </p:txBody>
      </p:sp>
    </p:spTree>
    <p:extLst>
      <p:ext uri="{BB962C8B-B14F-4D97-AF65-F5344CB8AC3E}">
        <p14:creationId xmlns:p14="http://schemas.microsoft.com/office/powerpoint/2010/main" val="397251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78" r:id="rId2"/>
    <p:sldLayoutId id="21474846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36366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7273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09099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454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7275" indent="-327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9095" indent="-272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6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82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49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82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49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1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33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65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9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00.png"/><Relationship Id="rId5" Type="http://schemas.openxmlformats.org/officeDocument/2006/relationships/image" Target="../media/image5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50.pn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6.png"/><Relationship Id="rId10" Type="http://schemas.openxmlformats.org/officeDocument/2006/relationships/image" Target="../media/image10.tmp"/><Relationship Id="rId4" Type="http://schemas.openxmlformats.org/officeDocument/2006/relationships/image" Target="../media/image4.png"/><Relationship Id="rId9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13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29.tm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11" Type="http://schemas.openxmlformats.org/officeDocument/2006/relationships/image" Target="../media/image36.png"/><Relationship Id="rId5" Type="http://schemas.openxmlformats.org/officeDocument/2006/relationships/image" Target="../media/image27.tmp"/><Relationship Id="rId10" Type="http://schemas.openxmlformats.org/officeDocument/2006/relationships/image" Target="../media/image35.png"/><Relationship Id="rId4" Type="http://schemas.openxmlformats.org/officeDocument/2006/relationships/image" Target="../media/image26.tmp"/><Relationship Id="rId9" Type="http://schemas.openxmlformats.org/officeDocument/2006/relationships/image" Target="../media/image34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m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mp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137195"/>
            <a:ext cx="8869583" cy="66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076723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Closure (continued)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-2" y="320074"/>
            <a:ext cx="9144001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Closure </a:t>
            </a:r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did you learn today about identifying function types? (Pair-Share</a:t>
            </a:r>
            <a:r>
              <a:rPr lang="en-US" altLang="en-US" sz="1600" b="1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US" altLang="en-US" sz="1600" b="1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03720" y="1234563"/>
            <a:ext cx="2194560" cy="2014544"/>
            <a:chOff x="6903720" y="1316756"/>
            <a:chExt cx="2194560" cy="2014544"/>
          </a:xfrm>
        </p:grpSpPr>
        <p:grpSp>
          <p:nvGrpSpPr>
            <p:cNvPr id="132" name="Group 131"/>
            <p:cNvGrpSpPr/>
            <p:nvPr/>
          </p:nvGrpSpPr>
          <p:grpSpPr>
            <a:xfrm>
              <a:off x="6903720" y="1316756"/>
              <a:ext cx="2194560" cy="2014544"/>
              <a:chOff x="6903720" y="1916212"/>
              <a:chExt cx="2743206" cy="2014544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4" name="Round Same Side Corner Rectangle 133"/>
              <p:cNvSpPr/>
              <p:nvPr/>
            </p:nvSpPr>
            <p:spPr bwMode="auto">
              <a:xfrm>
                <a:off x="6903721" y="2167196"/>
                <a:ext cx="2743200" cy="176356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B5B5B5">
                        <a:lumMod val="75000"/>
                      </a:srgbClr>
                    </a:solidFill>
                    <a:latin typeface="Handlee" panose="02000000000000000000" pitchFamily="2" charset="0"/>
                  </a:rPr>
                  <a:t>quadratic    </a:t>
                </a:r>
                <a:r>
                  <a:rPr lang="en-US" altLang="en-US" sz="2400" b="1" dirty="0">
                    <a:solidFill>
                      <a:srgbClr val="B5B5B5">
                        <a:lumMod val="50000"/>
                      </a:srgbClr>
                    </a:solidFill>
                    <a:latin typeface="Handlee" panose="02000000000000000000" pitchFamily="2" charset="0"/>
                  </a:rPr>
                  <a:t>cubic</a:t>
                </a:r>
                <a:r>
                  <a:rPr lang="en-US" altLang="en-US" sz="2400" b="1" dirty="0">
                    <a:solidFill>
                      <a:srgbClr val="B5B5B5">
                        <a:lumMod val="75000"/>
                      </a:srgbClr>
                    </a:solidFill>
                    <a:latin typeface="Handlee" panose="02000000000000000000" pitchFamily="2" charset="0"/>
                  </a:rPr>
                  <a:t>    linear    </a:t>
                </a:r>
                <a:r>
                  <a:rPr lang="en-US" altLang="en-US" sz="2400" b="1" dirty="0">
                    <a:solidFill>
                      <a:srgbClr val="B5B5B5">
                        <a:lumMod val="50000"/>
                      </a:srgbClr>
                    </a:solidFill>
                    <a:latin typeface="Handlee" panose="02000000000000000000" pitchFamily="2" charset="0"/>
                  </a:rPr>
                  <a:t>exponential</a:t>
                </a:r>
                <a:r>
                  <a:rPr lang="en-US" altLang="en-US" sz="2400" b="1" dirty="0">
                    <a:solidFill>
                      <a:srgbClr val="B5B5B5">
                        <a:lumMod val="75000"/>
                      </a:srgbClr>
                    </a:solidFill>
                    <a:latin typeface="Handlee" panose="02000000000000000000" pitchFamily="2" charset="0"/>
                  </a:rPr>
                  <a:t>    logarithmic </a:t>
                </a:r>
                <a:r>
                  <a:rPr lang="en-US" altLang="en-US" sz="2400" b="1" dirty="0">
                    <a:solidFill>
                      <a:srgbClr val="B5B5B5">
                        <a:lumMod val="50000"/>
                      </a:srgbClr>
                    </a:solidFill>
                    <a:latin typeface="Handlee" panose="02000000000000000000" pitchFamily="2" charset="0"/>
                  </a:rPr>
                  <a:t>function</a:t>
                </a:r>
                <a:r>
                  <a:rPr lang="en-US" altLang="en-US" sz="2400" b="1" dirty="0">
                    <a:solidFill>
                      <a:srgbClr val="B5B5B5">
                        <a:lumMod val="75000"/>
                      </a:srgbClr>
                    </a:solidFill>
                    <a:latin typeface="Handlee" panose="02000000000000000000" pitchFamily="2" charset="0"/>
                  </a:rPr>
                  <a:t>    graph</a:t>
                </a:r>
              </a:p>
            </p:txBody>
          </p:sp>
          <p:sp>
            <p:nvSpPr>
              <p:cNvPr id="135" name="Round Same Side Corner Rectangle 134"/>
              <p:cNvSpPr/>
              <p:nvPr/>
            </p:nvSpPr>
            <p:spPr bwMode="auto">
              <a:xfrm>
                <a:off x="6903720" y="1916212"/>
                <a:ext cx="2743206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Word Bank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6" name="Picture 4" descr="C:\Users\Stephen\Desktop\Image Workshop\Bank Icon 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822" y="1343943"/>
              <a:ext cx="211635" cy="17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75597" y="829282"/>
            <a:ext cx="6280537" cy="856368"/>
            <a:chOff x="75597" y="2831712"/>
            <a:chExt cx="3212097" cy="913668"/>
          </a:xfrm>
        </p:grpSpPr>
        <p:grpSp>
          <p:nvGrpSpPr>
            <p:cNvPr id="138" name="Group 137"/>
            <p:cNvGrpSpPr/>
            <p:nvPr/>
          </p:nvGrpSpPr>
          <p:grpSpPr>
            <a:xfrm>
              <a:off x="75597" y="2831712"/>
              <a:ext cx="3212097" cy="304556"/>
              <a:chOff x="2445386" y="3520438"/>
              <a:chExt cx="6203314" cy="35626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75597" y="3440824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597" y="3745380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116</a:t>
            </a:r>
            <a:endParaRPr lang="en-US" sz="1000" b="1" dirty="0"/>
          </a:p>
        </p:txBody>
      </p:sp>
      <p:pic>
        <p:nvPicPr>
          <p:cNvPr id="3074" name="Picture 2" descr="Image result for identifying function ty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3" y="2768181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00780" y="1951033"/>
            <a:ext cx="2697500" cy="2004763"/>
            <a:chOff x="6903720" y="1638771"/>
            <a:chExt cx="2194560" cy="200476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8" name="Round Same Side Corner Rectangle 37"/>
            <p:cNvSpPr/>
            <p:nvPr/>
          </p:nvSpPr>
          <p:spPr bwMode="auto">
            <a:xfrm>
              <a:off x="6903720" y="1889208"/>
              <a:ext cx="2194560" cy="1754326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b="1" dirty="0">
                  <a:solidFill>
                    <a:srgbClr val="B5B5B5">
                      <a:lumMod val="50000"/>
                    </a:srgbClr>
                  </a:solidFill>
                  <a:latin typeface="Handlee" panose="02000000000000000000" pitchFamily="2" charset="0"/>
                  <a:cs typeface="Times New Roman" pitchFamily="18" charset="0"/>
                </a:rPr>
                <a:t>Students, you already know function notation and how to evaluate functions. Now, we will identify common types of functions.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 bwMode="auto">
            <a:xfrm>
              <a:off x="6903720" y="1638771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Make </a:t>
              </a:r>
              <a:r>
                <a:rPr lang="en-US" sz="1000" b="1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Connection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0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17" y="1987499"/>
            <a:ext cx="18288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309341" y="309053"/>
            <a:ext cx="2788939" cy="712649"/>
            <a:chOff x="6903720" y="309053"/>
            <a:chExt cx="2194560" cy="712649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42" name="Round Same Side Corner Rectangle 41"/>
            <p:cNvSpPr/>
            <p:nvPr/>
          </p:nvSpPr>
          <p:spPr bwMode="auto">
            <a:xfrm>
              <a:off x="6903720" y="560037"/>
              <a:ext cx="2194560" cy="46166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200" b="1" dirty="0" smtClean="0">
                  <a:solidFill>
                    <a:srgbClr val="B5B5B5">
                      <a:lumMod val="50000"/>
                    </a:srgbClr>
                  </a:solidFill>
                  <a:latin typeface="Handlee" panose="02000000000000000000" pitchFamily="2" charset="0"/>
                  <a:cs typeface="Times New Roman" pitchFamily="18" charset="0"/>
                </a:rPr>
                <a:t>Read the learning objective to your partner.</a:t>
              </a:r>
            </a:p>
          </p:txBody>
        </p:sp>
        <p:sp>
          <p:nvSpPr>
            <p:cNvPr id="44" name="Round Same Side Corner Rectangle 43"/>
            <p:cNvSpPr/>
            <p:nvPr/>
          </p:nvSpPr>
          <p:spPr bwMode="auto">
            <a:xfrm>
              <a:off x="6903720" y="309053"/>
              <a:ext cx="2194560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Declare </a:t>
              </a: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the Objective</a:t>
              </a:r>
            </a:p>
          </p:txBody>
        </p:sp>
      </p:grpSp>
      <p:pic>
        <p:nvPicPr>
          <p:cNvPr id="45" name="Picture 4" descr="C:\Users\Stephen\Downloads\CFU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7" y="343105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-1" y="258097"/>
            <a:ext cx="5444410" cy="58812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We will </a:t>
            </a:r>
            <a:r>
              <a:rPr lang="en-US" altLang="en-US" sz="3200" b="1" dirty="0" smtClean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identify</a:t>
            </a:r>
            <a:r>
              <a:rPr lang="en-US" altLang="en-US" sz="3200" b="1" baseline="-25000" dirty="0" smtClean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altLang="en-US" sz="3200" b="1" dirty="0" smtClean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 function </a:t>
            </a:r>
            <a:r>
              <a:rPr lang="en-US" altLang="en-US" sz="3200" b="1" dirty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types.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1731809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 Same Side Corner Rectangle 47"/>
          <p:cNvSpPr/>
          <p:nvPr/>
        </p:nvSpPr>
        <p:spPr bwMode="auto">
          <a:xfrm>
            <a:off x="35995" y="1508781"/>
            <a:ext cx="134442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0" y="1731809"/>
            <a:ext cx="2449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02020"/>
                </a:solidFill>
                <a:latin typeface="Century Gothic"/>
              </a:rPr>
              <a:t>Evaluate the functions.</a:t>
            </a:r>
          </a:p>
        </p:txBody>
      </p: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03825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903720" y="6020777"/>
            <a:ext cx="2194560" cy="558761"/>
            <a:chOff x="6903720" y="6020777"/>
            <a:chExt cx="2194560" cy="55876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6" name="Round Same Side Corner Rectangle 35"/>
            <p:cNvSpPr/>
            <p:nvPr/>
          </p:nvSpPr>
          <p:spPr bwMode="auto">
            <a:xfrm>
              <a:off x="6903720" y="6271761"/>
              <a:ext cx="2194560" cy="30777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400" b="1" baseline="30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1</a:t>
              </a:r>
              <a:r>
                <a:rPr lang="en-US" sz="14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find</a:t>
              </a:r>
              <a:endParaRPr lang="en-US" sz="1400" b="1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37" name="Round Same Side Corner Rectangle 36"/>
            <p:cNvSpPr/>
            <p:nvPr/>
          </p:nvSpPr>
          <p:spPr bwMode="auto">
            <a:xfrm>
              <a:off x="6903720" y="6020777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Definitions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1" name="Picture 6" descr="C:\Users\Stephen\Downloads\Voc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79" y="6075842"/>
            <a:ext cx="219456" cy="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092" y="2509442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(6)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+5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92" y="2509442"/>
                <a:ext cx="371579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92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-129" y="25094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092" y="2930528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)+5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92" y="2930528"/>
                <a:ext cx="37157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492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092" y="3383441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)=12+5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92" y="3383441"/>
                <a:ext cx="371579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92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7092" y="3789539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17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92" y="3789539"/>
                <a:ext cx="371579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492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5130" y="2509442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+3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30" y="2509442"/>
                <a:ext cx="371579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507909" y="25094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2</a:t>
            </a:r>
            <a:r>
              <a:rPr lang="en-US" dirty="0" smtClean="0">
                <a:solidFill>
                  <a:srgbClr val="202020"/>
                </a:solidFill>
                <a:latin typeface="Century Gothic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65130" y="2930528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dirty="0" smtClean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30" y="2930528"/>
                <a:ext cx="371579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65130" y="3383441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)=4+3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30" y="3383441"/>
                <a:ext cx="3715796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65130" y="3789539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30" y="3789539"/>
                <a:ext cx="371579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112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098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50" grpId="0"/>
      <p:bldP spid="51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57004" y="300816"/>
            <a:ext cx="2697500" cy="1960576"/>
            <a:chOff x="6421039" y="214382"/>
            <a:chExt cx="2697500" cy="2066062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421039" y="214382"/>
              <a:ext cx="2697500" cy="2066062"/>
              <a:chOff x="6289818" y="214382"/>
              <a:chExt cx="3401313" cy="20660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ound Same Side Corner Rectangle 41"/>
                  <p:cNvSpPr/>
                  <p:nvPr/>
                </p:nvSpPr>
                <p:spPr bwMode="auto">
                  <a:xfrm>
                    <a:off x="6289818" y="475986"/>
                    <a:ext cx="3401313" cy="1804458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/>
                  <a:extLst/>
                </p:spPr>
                <p:txBody>
  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en-US" sz="1200" b="1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Which is an example of a linear function?</a:t>
                    </a:r>
                    <a:endParaRPr lang="en-US" sz="800" b="1" dirty="0">
                      <a:solidFill>
                        <a:srgbClr val="B5B5B5">
                          <a:lumMod val="50000"/>
                        </a:srgbClr>
                      </a:solidFill>
                      <a:latin typeface="Handlee" panose="02000000000000000000" pitchFamily="2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defRPr/>
                    </a:pPr>
                    <a:r>
                      <a:rPr lang="en-US" sz="1200" b="1" dirty="0">
                        <a:solidFill>
                          <a:srgbClr val="B5B5B5">
                            <a:lumMod val="75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A  </a:t>
                    </a:r>
                    <a14:m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1200" b="1" i="1" dirty="0" smtClean="0">
                                <a:solidFill>
                                  <a:srgbClr val="10101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dirty="0" smtClean="0">
                                <a:solidFill>
                                  <a:srgbClr val="10101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b="1" i="1" dirty="0" smtClean="0">
                                <a:solidFill>
                                  <a:srgbClr val="10101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200" b="1" dirty="0">
                      <a:solidFill>
                        <a:srgbClr val="B5B5B5">
                          <a:lumMod val="50000"/>
                        </a:srgbClr>
                      </a:solidFill>
                      <a:latin typeface="Handlee" panose="02000000000000000000" pitchFamily="2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defRPr/>
                    </a:pPr>
                    <a:r>
                      <a:rPr lang="en-US" sz="1200" b="1" dirty="0">
                        <a:solidFill>
                          <a:srgbClr val="B5B5B5">
                            <a:lumMod val="75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B   </a:t>
                    </a:r>
                    <a14:m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)=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200" b="1" i="1" dirty="0" smtClean="0">
                            <a:solidFill>
                              <a:srgbClr val="10101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oMath>
                    </a14:m>
                    <a:endParaRPr lang="en-US" sz="1200" b="1" dirty="0">
                      <a:solidFill>
                        <a:srgbClr val="101010"/>
                      </a:solidFill>
                      <a:latin typeface="Handlee" panose="02000000000000000000" pitchFamily="2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defRPr/>
                    </a:pPr>
                    <a:endParaRPr lang="en-US" sz="900" b="1" dirty="0">
                      <a:solidFill>
                        <a:srgbClr val="B5B5B5">
                          <a:lumMod val="50000"/>
                        </a:srgbClr>
                      </a:solidFill>
                      <a:latin typeface="Handlee" panose="02000000000000000000" pitchFamily="2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2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Describe the shape of each graph in your own words. Make the shapes using gestures</a:t>
                    </a:r>
                    <a:r>
                      <a:rPr lang="en-US" sz="1200" b="1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.</a:t>
                    </a:r>
                    <a:endParaRPr lang="en-US" sz="800" b="1" dirty="0">
                      <a:solidFill>
                        <a:srgbClr val="B5B5B5">
                          <a:lumMod val="50000"/>
                        </a:srgbClr>
                      </a:solidFill>
                      <a:latin typeface="Handlee" panose="02000000000000000000" pitchFamily="2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2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In your own words, what is a function? </a:t>
                    </a:r>
                    <a:r>
                      <a:rPr lang="en-US" sz="1200" b="1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A </a:t>
                    </a:r>
                    <a:r>
                      <a:rPr lang="en-US" sz="12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function is </a:t>
                    </a:r>
                    <a:r>
                      <a:rPr lang="en-US" sz="1200" b="1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Handlee" panose="02000000000000000000" pitchFamily="2" charset="0"/>
                        <a:cs typeface="Times New Roman" pitchFamily="18" charset="0"/>
                      </a:rPr>
                      <a:t>_________.</a:t>
                    </a:r>
                    <a:endParaRPr lang="en-US" sz="1200" b="1" dirty="0">
                      <a:solidFill>
                        <a:srgbClr val="B5B5B5">
                          <a:lumMod val="50000"/>
                        </a:srgbClr>
                      </a:solidFill>
                      <a:latin typeface="Handlee" panose="02000000000000000000" pitchFamily="2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Round Same Side Corner 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89818" y="475986"/>
                    <a:ext cx="3401313" cy="1804458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blipFill rotWithShape="0">
                    <a:blip r:embed="rId3"/>
                    <a:stretch>
                      <a:fillRect l="-1806" b="-1779"/>
                    </a:stretch>
                  </a:blipFill>
                  <a:ln w="3175"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Round Same Side Corner Rectangle 43"/>
              <p:cNvSpPr/>
              <p:nvPr/>
            </p:nvSpPr>
            <p:spPr bwMode="auto">
              <a:xfrm>
                <a:off x="6289818" y="214382"/>
                <a:ext cx="3401313" cy="264488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68" y="231235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-1" y="258097"/>
            <a:ext cx="6858003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1600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</a:rPr>
              <a:t>function</a:t>
            </a:r>
            <a:r>
              <a:rPr lang="en-US" altLang="en-US" sz="1600" dirty="0">
                <a:solidFill>
                  <a:srgbClr val="FF5623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is a rule that assigns an </a:t>
            </a:r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</a:rPr>
              <a:t>input</a:t>
            </a:r>
            <a:r>
              <a:rPr lang="en-US" altLang="en-US" sz="1600" dirty="0">
                <a:solidFill>
                  <a:srgbClr val="FF5623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to exactly one </a:t>
            </a:r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</a:rPr>
              <a:t>output</a:t>
            </a:r>
            <a:r>
              <a:rPr lang="en-US" altLang="en-US" sz="1600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US" sz="1600" i="1" dirty="0">
              <a:solidFill>
                <a:srgbClr val="B5B5B5">
                  <a:lumMod val="50000"/>
                </a:srgbClr>
              </a:solidFill>
              <a:latin typeface="Century Gothic" panose="020B0502020202020204" pitchFamily="34" charset="0"/>
              <a:cs typeface="Lato" panose="020F0502020204030203" pitchFamily="34" charset="0"/>
            </a:endParaRPr>
          </a:p>
          <a:p>
            <a:pPr marL="173038" indent="-173038" eaLnBrk="1" hangingPunct="1">
              <a:buClr>
                <a:srgbClr val="FF5623"/>
              </a:buClr>
              <a:buFont typeface="Wingdings 3" panose="05040102010807070707" pitchFamily="18" charset="2"/>
              <a:buChar char="}"/>
            </a:pP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When function rules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are defined by the same type of </a:t>
            </a: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     expression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, we can group them into function types.</a:t>
            </a:r>
          </a:p>
        </p:txBody>
      </p: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23221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Concept Development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6320733" y="970420"/>
            <a:ext cx="171486" cy="139104"/>
          </a:xfrm>
          <a:prstGeom prst="roundRect">
            <a:avLst>
              <a:gd name="adj" fmla="val 50000"/>
            </a:avLst>
          </a:prstGeom>
          <a:noFill/>
          <a:ln w="25400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47"/>
          <p:cNvSpPr txBox="1">
            <a:spLocks noChangeArrowheads="1"/>
          </p:cNvSpPr>
          <p:nvPr/>
        </p:nvSpPr>
        <p:spPr bwMode="auto">
          <a:xfrm>
            <a:off x="30578" y="1417342"/>
            <a:ext cx="33313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5623"/>
                </a:solidFill>
                <a:latin typeface="Century Gothic"/>
                <a:cs typeface="Arial" pitchFamily="34" charset="0"/>
              </a:rPr>
              <a:t>Common Types of Functions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-7893" y="1411404"/>
            <a:ext cx="6786157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77398"/>
                  </p:ext>
                </p:extLst>
              </p:nvPr>
            </p:nvGraphicFramePr>
            <p:xfrm>
              <a:off x="74725" y="2337446"/>
              <a:ext cx="8977786" cy="380997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11403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6302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73734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55446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64590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463024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1005829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Linear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Quadratic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Cubic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Logarithmic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Exponential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0058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Equation: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0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)=</a:t>
                          </a:r>
                          <a:r>
                            <a:rPr lang="en-US" sz="2000" b="1" dirty="0" err="1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 err="1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+b</a:t>
                          </a:r>
                          <a:endParaRPr lang="en-US" sz="2000" b="1" dirty="0">
                            <a:latin typeface="Handlee" panose="020000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18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)=a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b="1" baseline="3000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800" b="1" baseline="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+b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baseline="0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b="1" baseline="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+c</a:t>
                          </a:r>
                          <a:endParaRPr lang="en-US" sz="1800" b="1" dirty="0">
                            <a:latin typeface="Handlee" panose="020000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16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6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)=a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600" b="1" baseline="3000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3</a:t>
                          </a:r>
                          <a:r>
                            <a:rPr lang="en-US" sz="1600" b="1" baseline="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+b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600" b="1" baseline="3000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600" b="1" baseline="0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+c</a:t>
                          </a:r>
                          <a:endParaRPr lang="en-US" sz="1600" b="1" dirty="0">
                            <a:latin typeface="Handlee" panose="020000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18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)=</a:t>
                          </a:r>
                          <a:r>
                            <a:rPr lang="en-US" sz="1800" b="1" dirty="0" err="1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log</a:t>
                          </a:r>
                          <a:r>
                            <a:rPr lang="en-US" sz="1800" b="1" baseline="-25000" dirty="0" err="1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b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baseline="0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US" sz="1800" b="1" dirty="0">
                            <a:latin typeface="Handlee" panose="020000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0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 smtClean="0">
                              <a:latin typeface="Handlee" panose="02000000000000000000" pitchFamily="2" charset="0"/>
                              <a:ea typeface="Cambria Math" panose="02040503050406030204" pitchFamily="18" charset="0"/>
                            </a:rPr>
                            <a:t>)=a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30000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US" sz="2000" b="1" dirty="0">
                            <a:latin typeface="Handlee" panose="020000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0058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Graph:</a:t>
                          </a:r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Straight line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Both ends same direction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One</a:t>
                          </a:r>
                          <a:r>
                            <a:rPr lang="en-US" sz="1400" b="1" baseline="0" dirty="0" smtClean="0"/>
                            <a:t> end up, one end down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Sideways </a:t>
                          </a:r>
                        </a:p>
                        <a:p>
                          <a:pPr algn="ctr"/>
                          <a:r>
                            <a:rPr lang="en-US" sz="1400" b="1" dirty="0" smtClean="0"/>
                            <a:t>L-shape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L-shape rising steeply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77398"/>
                  </p:ext>
                </p:extLst>
              </p:nvPr>
            </p:nvGraphicFramePr>
            <p:xfrm>
              <a:off x="74725" y="2337446"/>
              <a:ext cx="8977786" cy="380997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1140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4630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7373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55446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164590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14630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</a:tblGrid>
                  <a:tr h="1005829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Linear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Quadratic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Cubic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Logarithmic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Exponential</a:t>
                          </a:r>
                          <a:endParaRPr lang="en-US" sz="1600" b="1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058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Equation: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6667" t="-101205" r="-438750" b="-18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8772" t="-101205" r="-269474" b="-18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78039" t="-101205" r="-201176" b="-18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7037" t="-101205" r="-90000" b="-18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14167" t="-101205" r="-1250" b="-183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Graph:</a:t>
                          </a:r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Straight line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Both ends same direction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One</a:t>
                          </a:r>
                          <a:r>
                            <a:rPr lang="en-US" sz="1400" b="1" baseline="0" dirty="0" smtClean="0"/>
                            <a:t> end up, one end down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Sideways </a:t>
                          </a:r>
                        </a:p>
                        <a:p>
                          <a:pPr algn="ctr"/>
                          <a:r>
                            <a:rPr lang="en-US" sz="1400" b="1" dirty="0" smtClean="0"/>
                            <a:t>L-shape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L-shape rising steeply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11" y="4436084"/>
            <a:ext cx="1239586" cy="1235127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26" y="4549788"/>
            <a:ext cx="1438174" cy="824064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82" y="4436085"/>
            <a:ext cx="1105433" cy="1193166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83" y="4461153"/>
            <a:ext cx="1244162" cy="1114898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34" y="4486387"/>
            <a:ext cx="1324493" cy="11140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11267" y="3865253"/>
            <a:ext cx="229261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entury Gothic"/>
              </a:rPr>
              <a:t>a</a:t>
            </a:r>
            <a:r>
              <a:rPr lang="en-US" sz="1400" dirty="0" smtClean="0">
                <a:solidFill>
                  <a:srgbClr val="202020"/>
                </a:solidFill>
                <a:latin typeface="Century Gothic"/>
              </a:rPr>
              <a:t>, b, and c are numbers</a:t>
            </a:r>
            <a:endParaRPr lang="en-US" sz="1400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2691" y="3772920"/>
            <a:ext cx="175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02020"/>
                </a:solidFill>
                <a:latin typeface="Century Gothic"/>
              </a:rPr>
              <a:t>b</a:t>
            </a:r>
            <a:r>
              <a:rPr lang="en-US" sz="1000" dirty="0" smtClean="0">
                <a:solidFill>
                  <a:srgbClr val="202020"/>
                </a:solidFill>
                <a:latin typeface="Century Gothic"/>
              </a:rPr>
              <a:t> is a positive number not equal to 1</a:t>
            </a:r>
            <a:endParaRPr lang="en-US" sz="1000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5662" y="3781591"/>
            <a:ext cx="175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202020"/>
                </a:solidFill>
                <a:latin typeface="Century Gothic"/>
              </a:rPr>
              <a:t>a is a positive number not equal to 1</a:t>
            </a:r>
            <a:endParaRPr lang="en-US" sz="1000" dirty="0">
              <a:solidFill>
                <a:srgbClr val="202020"/>
              </a:solidFill>
              <a:latin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4361" y="2759507"/>
            <a:ext cx="3817071" cy="640073"/>
            <a:chOff x="2412101" y="2662354"/>
            <a:chExt cx="3817071" cy="640073"/>
          </a:xfrm>
        </p:grpSpPr>
        <p:sp>
          <p:nvSpPr>
            <p:cNvPr id="36" name="TextBox 35"/>
            <p:cNvSpPr txBox="1"/>
            <p:nvPr/>
          </p:nvSpPr>
          <p:spPr>
            <a:xfrm>
              <a:off x="2412101" y="2662354"/>
              <a:ext cx="3817071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21A8B3"/>
                  </a:solidFill>
                  <a:latin typeface="Century Gothic"/>
                </a:rPr>
                <a:t>Look at the degree of the expression</a:t>
              </a:r>
              <a:endParaRPr lang="en-US" sz="1600" dirty="0">
                <a:solidFill>
                  <a:srgbClr val="21A8B3"/>
                </a:solidFill>
                <a:latin typeface="Century Gothic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2635019" y="3000908"/>
              <a:ext cx="182876" cy="30151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066101" y="3000908"/>
              <a:ext cx="47452" cy="30151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378187" y="3000908"/>
              <a:ext cx="356151" cy="30151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903720" y="6135077"/>
            <a:ext cx="2194560" cy="527983"/>
            <a:chOff x="6903720" y="6020777"/>
            <a:chExt cx="2194560" cy="52798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41" name="Round Same Side Corner Rectangle 40"/>
            <p:cNvSpPr/>
            <p:nvPr/>
          </p:nvSpPr>
          <p:spPr bwMode="auto">
            <a:xfrm>
              <a:off x="6903720" y="6271761"/>
              <a:ext cx="2194560" cy="27699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200" b="1" baseline="30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2</a:t>
              </a:r>
              <a:r>
                <a:rPr lang="en-US" sz="1200" b="1" dirty="0" smtClean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 how things are connected</a:t>
              </a:r>
              <a:endParaRPr lang="en-US" sz="1200" b="1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43" name="Round Same Side Corner Rectangle 42"/>
            <p:cNvSpPr/>
            <p:nvPr/>
          </p:nvSpPr>
          <p:spPr bwMode="auto">
            <a:xfrm>
              <a:off x="6903720" y="6020777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Definitions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7" name="Picture 6" descr="C:\Users\Stephen\Downloads\Voc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79" y="6190142"/>
            <a:ext cx="219456" cy="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9311" y="6199378"/>
            <a:ext cx="48892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A8B3"/>
                </a:solidFill>
                <a:latin typeface="Century Gothic"/>
              </a:rPr>
              <a:t>Degree</a:t>
            </a:r>
            <a:r>
              <a:rPr lang="en-US" sz="1400" dirty="0" smtClean="0">
                <a:solidFill>
                  <a:srgbClr val="21A8B3"/>
                </a:solidFill>
                <a:latin typeface="Century Gothic"/>
              </a:rPr>
              <a:t>: In </a:t>
            </a:r>
            <a:r>
              <a:rPr lang="en-US" sz="1400" dirty="0">
                <a:solidFill>
                  <a:srgbClr val="21A8B3"/>
                </a:solidFill>
                <a:latin typeface="Century Gothic"/>
              </a:rPr>
              <a:t>a single-variable </a:t>
            </a:r>
            <a:r>
              <a:rPr lang="en-US" sz="1400" dirty="0" smtClean="0">
                <a:solidFill>
                  <a:srgbClr val="21A8B3"/>
                </a:solidFill>
                <a:latin typeface="Century Gothic"/>
              </a:rPr>
              <a:t>expression, the </a:t>
            </a:r>
            <a:r>
              <a:rPr lang="en-US" sz="1400" dirty="0">
                <a:solidFill>
                  <a:srgbClr val="21A8B3"/>
                </a:solidFill>
                <a:latin typeface="Century Gothic"/>
              </a:rPr>
              <a:t>degree is </a:t>
            </a:r>
            <a:r>
              <a:rPr lang="en-US" sz="1400" b="1" u="sng" dirty="0">
                <a:solidFill>
                  <a:srgbClr val="21A8B3"/>
                </a:solidFill>
                <a:latin typeface="Century Gothic"/>
              </a:rPr>
              <a:t>the value of the largest exponent</a:t>
            </a:r>
            <a:r>
              <a:rPr lang="en-US" sz="1400" dirty="0">
                <a:solidFill>
                  <a:srgbClr val="21A8B3"/>
                </a:solidFill>
                <a:latin typeface="Century Gothic"/>
              </a:rPr>
              <a:t> in the expression.</a:t>
            </a:r>
          </a:p>
        </p:txBody>
      </p:sp>
      <p:sp>
        <p:nvSpPr>
          <p:cNvPr id="48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112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704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ve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3" y="137196"/>
            <a:ext cx="4143370" cy="6241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8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651094"/>
            <a:chOff x="6923980" y="225002"/>
            <a:chExt cx="2194560" cy="65109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51094"/>
              <a:chOff x="6923982" y="225002"/>
              <a:chExt cx="2767149" cy="651094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0011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 defTabSz="947593">
                  <a:defRPr/>
                </a:pPr>
                <a:r>
                  <a:rPr 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1</a:t>
                </a: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</a:t>
                </a: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</a:t>
                </a:r>
                <a:r>
                  <a:rPr 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identify the function type?</a:t>
                </a:r>
                <a:endParaRPr 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9183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312813"/>
            <a:chOff x="35996" y="316710"/>
            <a:chExt cx="7081084" cy="131281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 Same Side Corner Rectangle 15"/>
                <p:cNvSpPr/>
                <p:nvPr/>
              </p:nvSpPr>
              <p:spPr bwMode="auto">
                <a:xfrm>
                  <a:off x="35996" y="567694"/>
                  <a:ext cx="7081083" cy="1061829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1</a:t>
                  </a:r>
                  <a:r>
                    <a:rPr lang="en-US" sz="1400" b="1" dirty="0" smtClean="0">
                      <a:solidFill>
                        <a:srgbClr val="2C3E50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 Identify the function type using the expression. </a:t>
                  </a:r>
                  <a:endParaRPr lang="en-US" sz="14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endParaRPr>
                </a:p>
                <a:p>
                  <a:pPr marL="342900" indent="-342900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	a</a:t>
                  </a:r>
                  <a:r>
                    <a:rPr lang="en-US" sz="1400" b="1" dirty="0" smtClean="0">
                      <a:solidFill>
                        <a:srgbClr val="2C3E50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If the expression has numerical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exponents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, use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the 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degree.</a:t>
                  </a:r>
                  <a:endParaRPr lang="en-US" sz="1400" b="1" dirty="0">
                    <a:solidFill>
                      <a:srgbClr val="202020"/>
                    </a:solidFill>
                    <a:latin typeface="Century Gothic" panose="020B0502020202020204" pitchFamily="34" charset="0"/>
                  </a:endParaRPr>
                </a:p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202020">
                          <a:lumMod val="50000"/>
                          <a:lumOff val="50000"/>
                        </a:srgbClr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>
                      <a:solidFill>
                        <a:srgbClr val="2C3E50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1400" b="1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linear, 2</a:t>
                  </a:r>
                  <a:r>
                    <a:rPr lang="en-US" sz="1400" b="1" dirty="0">
                      <a:solidFill>
                        <a:srgbClr val="FF5623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</m:oMath>
                  </a14:m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quadratic, 3</a:t>
                  </a:r>
                  <a:r>
                    <a:rPr lang="en-US" sz="1400" b="1" dirty="0">
                      <a:solidFill>
                        <a:srgbClr val="FF5623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</m:oMath>
                  </a14:m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cubic</a:t>
                  </a:r>
                </a:p>
                <a:p>
                  <a:pPr marL="342900" indent="-342900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	b 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If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the expression has a variable exponent, it is exponential. If it says log, it is logarithmic.</a:t>
                  </a:r>
                </a:p>
              </p:txBody>
            </p:sp>
          </mc:Choice>
          <mc:Fallback xmlns="">
            <p:sp>
              <p:nvSpPr>
                <p:cNvPr id="16" name="Round Same Side Corner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996" y="567694"/>
                  <a:ext cx="7081083" cy="1061829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blipFill rotWithShape="0">
                  <a:blip r:embed="rId4"/>
                  <a:stretch>
                    <a:fillRect l="-989" t="-3448" r="-540" b="-4598"/>
                  </a:stretch>
                </a:blipFill>
                <a:ln w="3175"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 smtClean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Identify function types.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89" y="640523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6903720" y="3921539"/>
            <a:ext cx="2194560" cy="1266647"/>
            <a:chOff x="6903720" y="4983463"/>
            <a:chExt cx="2194560" cy="1266647"/>
          </a:xfrm>
        </p:grpSpPr>
        <p:grpSp>
          <p:nvGrpSpPr>
            <p:cNvPr id="125" name="Group 124"/>
            <p:cNvGrpSpPr/>
            <p:nvPr/>
          </p:nvGrpSpPr>
          <p:grpSpPr>
            <a:xfrm>
              <a:off x="6903720" y="4983463"/>
              <a:ext cx="2194560" cy="1266647"/>
              <a:chOff x="6903720" y="4983463"/>
              <a:chExt cx="2194560" cy="1266647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1" name="Round Same Side Corner Rectangle 130"/>
              <p:cNvSpPr/>
              <p:nvPr/>
            </p:nvSpPr>
            <p:spPr bwMode="auto">
              <a:xfrm>
                <a:off x="6903721" y="5234447"/>
                <a:ext cx="2194555" cy="101566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 </a:t>
                </a:r>
                <a:r>
                  <a:rPr lang="en-US" alt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 </a:t>
                </a:r>
                <a:r>
                  <a:rPr lang="en-US" alt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000" b="1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73038" indent="-173038"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When function rules are defined by the same type of expression, we can group them into function types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</a:p>
            </p:txBody>
          </p:sp>
          <p:sp>
            <p:nvSpPr>
              <p:cNvPr id="148" name="Round Same Side Corner Rectangle 147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26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112004" y="1691659"/>
            <a:ext cx="691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02020"/>
                </a:solidFill>
                <a:latin typeface="Century Gothic"/>
              </a:rPr>
              <a:t>Label each function as linear, quadratic, cubic, exponential, or logarithmic.</a:t>
            </a:r>
            <a:endParaRPr lang="en-US" sz="1600" dirty="0">
              <a:solidFill>
                <a:srgbClr val="202020"/>
              </a:solidFill>
              <a:latin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54307" y="2334719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rgbClr val="202020"/>
                        </a:solidFill>
                        <a:latin typeface="Cambria Math"/>
                      </a:rPr>
                      <m:t>=7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mtClean="0">
                        <a:solidFill>
                          <a:srgbClr val="202020"/>
                        </a:solidFill>
                        <a:latin typeface="Cambria Math"/>
                      </a:rPr>
                      <m:t>−4</m:t>
                    </m:r>
                    <m:r>
                      <a:rPr lang="en-US" i="1" smtClean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  <m:r>
                      <a:rPr lang="en-US" smtClean="0">
                        <a:solidFill>
                          <a:srgbClr val="20202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dirty="0">
                  <a:solidFill>
                    <a:srgbClr val="20202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07" y="2334719"/>
                <a:ext cx="315753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737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054307" y="3281424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2.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07" y="3281424"/>
                <a:ext cx="315753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7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054307" y="4228129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3.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</m:t>
                        </m:r>
                      </m:e>
                    </m:func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07" y="4228129"/>
                <a:ext cx="315753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73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054307" y="5174834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4.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+ 10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07" y="5174834"/>
                <a:ext cx="315753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73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054307" y="6121539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5.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07" y="6121539"/>
                <a:ext cx="315753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7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 flipV="1">
            <a:off x="4090401" y="2684174"/>
            <a:ext cx="2312194" cy="2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099926" y="3630879"/>
            <a:ext cx="2312194" cy="2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071351" y="4577584"/>
            <a:ext cx="2312194" cy="2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080876" y="5524289"/>
            <a:ext cx="2312194" cy="2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109451" y="6470997"/>
            <a:ext cx="2312194" cy="2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88677" y="2277181"/>
            <a:ext cx="169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quadratic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88677" y="3234965"/>
            <a:ext cx="169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exponential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88677" y="4183019"/>
            <a:ext cx="169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logarithmic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88677" y="5114404"/>
            <a:ext cx="169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    linear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88677" y="6074367"/>
            <a:ext cx="169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    cubic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901765" y="2503589"/>
            <a:ext cx="2194560" cy="1112758"/>
            <a:chOff x="6923980" y="225002"/>
            <a:chExt cx="2194560" cy="1112758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78" name="Group 77"/>
            <p:cNvGrpSpPr/>
            <p:nvPr/>
          </p:nvGrpSpPr>
          <p:grpSpPr>
            <a:xfrm>
              <a:off x="6923980" y="225002"/>
              <a:ext cx="2194560" cy="1112758"/>
              <a:chOff x="6923982" y="225002"/>
              <a:chExt cx="2767149" cy="1112758"/>
            </a:xfrm>
          </p:grpSpPr>
          <p:sp>
            <p:nvSpPr>
              <p:cNvPr id="80" name="Round Same Side Corner Rectangle 79"/>
              <p:cNvSpPr/>
              <p:nvPr/>
            </p:nvSpPr>
            <p:spPr bwMode="auto">
              <a:xfrm>
                <a:off x="6923982" y="475986"/>
                <a:ext cx="2767149" cy="86177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47593">
                  <a:defRPr/>
                </a:pP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What is the </a:t>
                </a:r>
                <a:r>
                  <a:rPr 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degree of a quadratic </a:t>
                </a: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function</a:t>
                </a:r>
                <a:r>
                  <a:rPr 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?</a:t>
                </a:r>
              </a:p>
              <a:p>
                <a:pPr marL="228600" indent="-228600" defTabSz="947593">
                  <a:defRPr/>
                </a:pPr>
                <a:endParaRPr 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  <a:p>
                <a:pPr marL="228600" indent="-228600" defTabSz="947593">
                  <a:defRPr/>
                </a:pP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A </a:t>
                </a:r>
                <a:r>
                  <a:rPr 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  </a:t>
                </a: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</a:p>
              <a:p>
                <a:pPr marL="228600" indent="-228600" defTabSz="947593">
                  <a:defRPr/>
                </a:pP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B   </a:t>
                </a:r>
                <a:r>
                  <a:rPr 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 3</a:t>
                </a:r>
                <a:endParaRPr 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Round Same Side Corner Rectangle 80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79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ounded Rectangle 81"/>
          <p:cNvSpPr/>
          <p:nvPr/>
        </p:nvSpPr>
        <p:spPr bwMode="auto">
          <a:xfrm>
            <a:off x="6900827" y="3270846"/>
            <a:ext cx="171486" cy="139104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113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007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651094"/>
            <a:chOff x="6923980" y="225002"/>
            <a:chExt cx="2194560" cy="65109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51094"/>
              <a:chOff x="6923982" y="225002"/>
              <a:chExt cx="2767149" cy="651094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0011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28600" indent="-228600" defTabSz="947593">
                  <a:defRPr/>
                </a:pPr>
                <a:r>
                  <a:rPr 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did I/you </a:t>
                </a: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identify the shape of the graph?</a:t>
                </a:r>
                <a:endParaRPr 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9183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 Same Side Corner Rectangle 15"/>
                <p:cNvSpPr/>
                <p:nvPr/>
              </p:nvSpPr>
              <p:spPr bwMode="auto">
                <a:xfrm>
                  <a:off x="35996" y="567694"/>
                  <a:ext cx="7081083" cy="1449628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1</a:t>
                  </a:r>
                  <a:r>
                    <a:rPr lang="en-US" sz="1400" b="1" dirty="0">
                      <a:solidFill>
                        <a:srgbClr val="2C3E50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Look at the graph carefully. </a:t>
                  </a:r>
                  <a:endParaRPr lang="en-US" sz="1400" b="1" dirty="0">
                    <a:solidFill>
                      <a:srgbClr val="202020"/>
                    </a:solidFill>
                    <a:latin typeface="Century Gothic" panose="020B0502020202020204" pitchFamily="34" charset="0"/>
                  </a:endParaRPr>
                </a:p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2</a:t>
                  </a:r>
                  <a:r>
                    <a:rPr lang="en-US" sz="1400" b="1" dirty="0" smtClean="0">
                      <a:solidFill>
                        <a:srgbClr val="2C3E50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Identify the shape of the graph and the direction of the ends. </a:t>
                  </a:r>
                </a:p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straight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line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</m:oMath>
                  </a14:m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linear</a:t>
                  </a:r>
                  <a:endParaRPr lang="en-US" sz="1400" b="1" dirty="0">
                    <a:solidFill>
                      <a:srgbClr val="202020"/>
                    </a:solidFill>
                    <a:latin typeface="Century Gothic" panose="020B0502020202020204" pitchFamily="34" charset="0"/>
                  </a:endParaRPr>
                </a:p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	both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ends same direction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</m:oMath>
                  </a14:m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quadratic</a:t>
                  </a:r>
                </a:p>
                <a:p>
                  <a:pPr marL="342900" indent="-342900"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one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end up and one down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</m:oMath>
                  </a14:m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cubic</a:t>
                  </a:r>
                </a:p>
                <a:p>
                  <a:pPr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	L-shaped curve </a:t>
                  </a:r>
                  <a:r>
                    <a:rPr lang="en-US" sz="1400" b="1" dirty="0" smtClean="0">
                      <a:solidFill>
                        <a:srgbClr val="2C3E50"/>
                      </a:solidFill>
                      <a:latin typeface="Century Gothic" panose="020B0502020202020204" pitchFamily="34" charset="0"/>
                    </a:rPr>
                    <a:t>&amp;</a:t>
                  </a:r>
                  <a:r>
                    <a:rPr lang="en-US" sz="140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rising steeply</a:t>
                  </a:r>
                  <a:r>
                    <a:rPr lang="en-US" sz="1400" b="1" dirty="0">
                      <a:solidFill>
                        <a:srgbClr val="FF5623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</m:oMath>
                  </a14:m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exponential</a:t>
                  </a:r>
                  <a:endParaRPr lang="en-US" sz="1400" b="1" dirty="0">
                    <a:solidFill>
                      <a:srgbClr val="202020"/>
                    </a:solidFill>
                    <a:latin typeface="Century Gothic" panose="020B0502020202020204" pitchFamily="34" charset="0"/>
                  </a:endParaRPr>
                </a:p>
                <a:p>
                  <a:pPr defTabSz="914400">
                    <a:lnSpc>
                      <a:spcPct val="90000"/>
                    </a:lnSpc>
                    <a:tabLst>
                      <a:tab pos="171450" algn="l"/>
                    </a:tabLst>
                    <a:defRPr/>
                  </a:pPr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	sideways L</a:t>
                  </a:r>
                  <a:r>
                    <a:rPr lang="en-US" sz="1400" b="1" dirty="0">
                      <a:solidFill>
                        <a:srgbClr val="FF5623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FF5623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sz="1400" b="1" dirty="0" smtClean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</a:rPr>
                    <a:t>logarithmic</a:t>
                  </a:r>
                </a:p>
              </p:txBody>
            </p:sp>
          </mc:Choice>
          <mc:Fallback xmlns="">
            <p:sp>
              <p:nvSpPr>
                <p:cNvPr id="16" name="Round Same Side Corner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996" y="567694"/>
                  <a:ext cx="7081083" cy="1449628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blipFill rotWithShape="0">
                  <a:blip r:embed="rId4"/>
                  <a:stretch>
                    <a:fillRect l="-989" t="-2521" b="-2521"/>
                  </a:stretch>
                </a:blipFill>
                <a:ln w="3175"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 smtClean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Identify function types from graphs.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  <a:endParaRPr 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</a:t>
                </a: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6901765" y="1234464"/>
            <a:ext cx="2194560" cy="1189703"/>
            <a:chOff x="6923980" y="225002"/>
            <a:chExt cx="2194560" cy="118970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78" name="Group 77"/>
            <p:cNvGrpSpPr/>
            <p:nvPr/>
          </p:nvGrpSpPr>
          <p:grpSpPr>
            <a:xfrm>
              <a:off x="6923980" y="225002"/>
              <a:ext cx="2194560" cy="1189703"/>
              <a:chOff x="6923982" y="225002"/>
              <a:chExt cx="2767149" cy="1189703"/>
            </a:xfrm>
          </p:grpSpPr>
          <p:sp>
            <p:nvSpPr>
              <p:cNvPr id="80" name="Round Same Side Corner Rectangle 79"/>
              <p:cNvSpPr/>
              <p:nvPr/>
            </p:nvSpPr>
            <p:spPr bwMode="auto">
              <a:xfrm>
                <a:off x="6923982" y="475986"/>
                <a:ext cx="2767149" cy="93871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What is the shape of the graph of a linear function?</a:t>
                </a:r>
              </a:p>
              <a:p>
                <a:pPr defTabSz="9144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0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A  L-shaped curve</a:t>
                </a:r>
              </a:p>
              <a:p>
                <a:pPr defTabSz="9144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0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B   straight line</a:t>
                </a:r>
                <a:endParaRPr lang="en-US" sz="1000" dirty="0">
                  <a:solidFill>
                    <a:srgbClr val="FF5623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Round Same Side Corner Rectangle 80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79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ounded Rectangle 81"/>
          <p:cNvSpPr/>
          <p:nvPr/>
        </p:nvSpPr>
        <p:spPr bwMode="auto">
          <a:xfrm>
            <a:off x="6900827" y="2212878"/>
            <a:ext cx="171486" cy="139104"/>
          </a:xfrm>
          <a:prstGeom prst="roundRect">
            <a:avLst>
              <a:gd name="adj" fmla="val 50000"/>
            </a:avLst>
          </a:prstGeom>
          <a:noFill/>
          <a:ln w="25400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" y="1912870"/>
            <a:ext cx="681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02020"/>
                </a:solidFill>
                <a:latin typeface="Century Gothic"/>
              </a:rPr>
              <a:t>Label the graph of each function as linear, quadratic, cubic, logarithmic, or exponential.</a:t>
            </a:r>
            <a:endParaRPr lang="en-US" sz="1600" dirty="0">
              <a:solidFill>
                <a:srgbClr val="202020"/>
              </a:solidFill>
              <a:latin typeface="Century Gothic"/>
            </a:endParaRPr>
          </a:p>
        </p:txBody>
      </p:sp>
      <p:pic>
        <p:nvPicPr>
          <p:cNvPr id="55" name="Picture 2" descr="C:\Users\Katherine Urabe\Desktop\qua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1" y="2539374"/>
            <a:ext cx="1397113" cy="15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Katherine Urabe\Desktop\grap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26" y="2566045"/>
            <a:ext cx="1598121" cy="16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Katherine Urabe\Desktop\lo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6" y="4680525"/>
            <a:ext cx="1946666" cy="15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C:\Users\Katherine Urabe\Desktop\cubi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60" y="4638378"/>
            <a:ext cx="1373026" cy="16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40958" y="4538694"/>
            <a:ext cx="18192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568709" y="4538694"/>
            <a:ext cx="18192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32881" y="6655861"/>
            <a:ext cx="18192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42832" y="6610151"/>
            <a:ext cx="18192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40959" y="4169362"/>
            <a:ext cx="18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   quadratic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79408" y="4169362"/>
            <a:ext cx="18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</a:rPr>
              <a:t>        linear</a:t>
            </a:r>
            <a:endParaRPr lang="en-US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42832" y="6208553"/>
            <a:ext cx="18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 panose="020B0502020202020204" pitchFamily="34" charset="0"/>
              </a:rPr>
              <a:t>   logarithmic</a:t>
            </a:r>
            <a:endParaRPr lang="en-US" dirty="0">
              <a:solidFill>
                <a:srgbClr val="4051B3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78436" y="6254263"/>
            <a:ext cx="18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 panose="020B0502020202020204" pitchFamily="34" charset="0"/>
              </a:rPr>
              <a:t>       cubic</a:t>
            </a:r>
            <a:endParaRPr lang="en-US" dirty="0">
              <a:solidFill>
                <a:srgbClr val="4051B3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4114" y="25680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1.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5806" y="46805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3.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11687" y="46805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4.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11687" y="25660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2</a:t>
            </a:r>
            <a:r>
              <a:rPr lang="en-US" dirty="0" smtClean="0">
                <a:solidFill>
                  <a:srgbClr val="202020"/>
                </a:solidFill>
                <a:latin typeface="Century Gothic"/>
              </a:rPr>
              <a:t>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pic>
        <p:nvPicPr>
          <p:cNvPr id="96" name="Picture 2" descr="https://blog.adafruit.com/wp-content/uploads/2011/04/dancemoves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44" y="4162451"/>
            <a:ext cx="2468823" cy="24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76" y="817350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6903720" y="2534233"/>
            <a:ext cx="2194560" cy="1266647"/>
            <a:chOff x="6903720" y="4983463"/>
            <a:chExt cx="2194560" cy="1266647"/>
          </a:xfrm>
        </p:grpSpPr>
        <p:grpSp>
          <p:nvGrpSpPr>
            <p:cNvPr id="62" name="Group 61"/>
            <p:cNvGrpSpPr/>
            <p:nvPr/>
          </p:nvGrpSpPr>
          <p:grpSpPr>
            <a:xfrm>
              <a:off x="6903720" y="4983463"/>
              <a:ext cx="2194560" cy="1266647"/>
              <a:chOff x="6903720" y="4983463"/>
              <a:chExt cx="2194560" cy="1266647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64" name="Round Same Side Corner Rectangle 63"/>
              <p:cNvSpPr/>
              <p:nvPr/>
            </p:nvSpPr>
            <p:spPr bwMode="auto">
              <a:xfrm>
                <a:off x="6903721" y="5234447"/>
                <a:ext cx="2194555" cy="101566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 </a:t>
                </a:r>
                <a:r>
                  <a:rPr lang="en-US" alt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 </a:t>
                </a:r>
                <a:r>
                  <a:rPr lang="en-US" altLang="en-US" sz="10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000" b="1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73038" indent="-173038"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10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When function rules are defined by the same type of expression, we can group them into function types.</a:t>
                </a:r>
              </a:p>
            </p:txBody>
          </p:sp>
          <p:sp>
            <p:nvSpPr>
              <p:cNvPr id="65" name="Round Same Side Corner Rectangle 64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63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113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517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8" grpId="0"/>
      <p:bldP spid="89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9183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703416"/>
            <a:chOff x="35996" y="316710"/>
            <a:chExt cx="7081084" cy="703416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45243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Identify 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the function 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type using the expression. </a:t>
              </a:r>
              <a:endParaRPr lang="en-US" sz="1300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2  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Identify the type of graph.</a:t>
              </a:r>
              <a:endParaRPr lang="en-US" sz="1300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 smtClean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Identify function types from graphs.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3452" y="111160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Match each function to its graph.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pic>
        <p:nvPicPr>
          <p:cNvPr id="102" name="Picture 10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07" y="1722059"/>
            <a:ext cx="1278393" cy="1475930"/>
          </a:xfrm>
          <a:prstGeom prst="rect">
            <a:avLst/>
          </a:prstGeom>
        </p:spPr>
      </p:pic>
      <p:pic>
        <p:nvPicPr>
          <p:cNvPr id="103" name="Picture 10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4" y="3312053"/>
            <a:ext cx="1118840" cy="1397554"/>
          </a:xfrm>
          <a:prstGeom prst="rect">
            <a:avLst/>
          </a:prstGeom>
        </p:spPr>
      </p:pic>
      <p:pic>
        <p:nvPicPr>
          <p:cNvPr id="104" name="Picture 10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82" y="4709996"/>
            <a:ext cx="939342" cy="1688438"/>
          </a:xfrm>
          <a:prstGeom prst="rect">
            <a:avLst/>
          </a:prstGeom>
        </p:spPr>
      </p:pic>
      <p:pic>
        <p:nvPicPr>
          <p:cNvPr id="105" name="Picture 104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89" y="1722059"/>
            <a:ext cx="1485614" cy="1106077"/>
          </a:xfrm>
          <a:prstGeom prst="rect">
            <a:avLst/>
          </a:prstGeom>
        </p:spPr>
      </p:pic>
      <p:pic>
        <p:nvPicPr>
          <p:cNvPr id="106" name="Picture 10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89" y="3341442"/>
            <a:ext cx="1439177" cy="105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455958" y="1795787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4 </a:t>
                </a:r>
                <a:endParaRPr lang="en-US" dirty="0">
                  <a:solidFill>
                    <a:srgbClr val="202020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8" y="1795787"/>
                <a:ext cx="315753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737" t="-11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488226" y="3390746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4.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+3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6" y="3390746"/>
                <a:ext cx="315753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5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455958" y="2859093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3.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+3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+4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8" y="2859093"/>
                <a:ext cx="315753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7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455958" y="2327440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2.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)=log</a:t>
                </a:r>
                <a:r>
                  <a:rPr lang="en-US" baseline="-25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3)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8" y="2327440"/>
                <a:ext cx="3157538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73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455958" y="3922400"/>
                <a:ext cx="31575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5.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)=5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8" y="3922400"/>
                <a:ext cx="3157538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7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2508528" y="161996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A</a:t>
            </a:r>
            <a:r>
              <a:rPr lang="en-US" dirty="0" smtClean="0">
                <a:solidFill>
                  <a:srgbClr val="202020"/>
                </a:solidFill>
                <a:latin typeface="Century Gothic"/>
              </a:rPr>
              <a:t>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329674" y="333413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D.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99936" y="474911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</a:t>
            </a:r>
            <a:r>
              <a:rPr lang="en-US" dirty="0" smtClean="0">
                <a:solidFill>
                  <a:srgbClr val="202020"/>
                </a:solidFill>
                <a:latin typeface="Century Gothic"/>
              </a:rPr>
              <a:t>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359572" y="161833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B.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9707" y="334144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C</a:t>
            </a:r>
            <a:r>
              <a:rPr lang="en-US" dirty="0" smtClean="0">
                <a:solidFill>
                  <a:srgbClr val="202020"/>
                </a:solidFill>
                <a:latin typeface="Century Gothic"/>
              </a:rPr>
              <a:t>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945" y="2069787"/>
            <a:ext cx="3619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8420" y="2570601"/>
            <a:ext cx="3619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8420" y="3099990"/>
            <a:ext cx="3619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8420" y="3629378"/>
            <a:ext cx="3619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8420" y="4158766"/>
            <a:ext cx="3619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8660" y="170045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</a:rPr>
              <a:t>E</a:t>
            </a:r>
            <a:endParaRPr lang="en-US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327" y="221764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</a:rPr>
              <a:t>A</a:t>
            </a:r>
            <a:endParaRPr lang="en-US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327" y="273065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</a:rPr>
              <a:t>D</a:t>
            </a:r>
            <a:endParaRPr lang="en-US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945" y="328586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</a:rPr>
              <a:t>B</a:t>
            </a:r>
            <a:endParaRPr lang="en-US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0945" y="378943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4051B3"/>
                </a:solidFill>
                <a:latin typeface="Century Gothic"/>
              </a:rPr>
              <a:t>C</a:t>
            </a:r>
            <a:endParaRPr lang="en-US" b="1" dirty="0">
              <a:solidFill>
                <a:srgbClr val="4051B3"/>
              </a:solidFill>
              <a:latin typeface="Century Gothic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903720" y="308159"/>
            <a:ext cx="2194560" cy="3574971"/>
            <a:chOff x="6949440" y="-274235"/>
            <a:chExt cx="2194560" cy="3574971"/>
          </a:xfrm>
        </p:grpSpPr>
        <p:grpSp>
          <p:nvGrpSpPr>
            <p:cNvPr id="60" name="Group 59"/>
            <p:cNvGrpSpPr/>
            <p:nvPr/>
          </p:nvGrpSpPr>
          <p:grpSpPr>
            <a:xfrm>
              <a:off x="6949440" y="-274235"/>
              <a:ext cx="2194560" cy="3574971"/>
              <a:chOff x="6903720" y="4983463"/>
              <a:chExt cx="2194560" cy="357497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903720" y="4983463"/>
                <a:ext cx="2194560" cy="3574971"/>
                <a:chOff x="6903720" y="4983463"/>
                <a:chExt cx="2194560" cy="3574971"/>
              </a:xfrm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68" name="Round Same Side Corner Rectangle 67"/>
                <p:cNvSpPr/>
                <p:nvPr/>
              </p:nvSpPr>
              <p:spPr bwMode="auto">
                <a:xfrm>
                  <a:off x="6903721" y="5234447"/>
                  <a:ext cx="2194555" cy="3323987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en-US" sz="105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Linear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Expression: 1</a:t>
                  </a:r>
                  <a:r>
                    <a:rPr lang="en-US" altLang="en-US" sz="1050" b="1" baseline="30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st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 degree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Graph: 	Straight Line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endParaRPr lang="en-US" altLang="en-US" sz="105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Quadratic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Expression: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2</a:t>
                  </a:r>
                  <a:r>
                    <a:rPr lang="en-US" altLang="en-US" sz="1050" b="1" baseline="30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nd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 degree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Graph: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	both ends 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	same direction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Cubic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Expression: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3</a:t>
                  </a:r>
                  <a:r>
                    <a:rPr lang="en-US" altLang="en-US" sz="1050" b="1" baseline="30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rd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 degree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Graph: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	one end up, </a:t>
                  </a:r>
                  <a:b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</a:b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other one down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Exponential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Expression: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variable exponent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Graph: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	L-Shaped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	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Rising steeply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 smtClean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Logarithmic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Expression: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has “log”</a:t>
                  </a: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  <a:p>
                  <a:pPr marL="514350" indent="-514350">
                    <a:tabLst>
                      <a:tab pos="514350" algn="l"/>
                    </a:tabLst>
                  </a:pPr>
                  <a:r>
                    <a:rPr lang="en-US" altLang="en-US" sz="105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Graph: </a:t>
                  </a:r>
                  <a:r>
                    <a:rPr lang="en-US" altLang="en-US" sz="105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</a:rPr>
                    <a:t>	Sideways L</a:t>
                  </a:r>
                </a:p>
                <a:p>
                  <a:pPr marL="514350" indent="-514350">
                    <a:tabLst>
                      <a:tab pos="514350" algn="l"/>
                    </a:tabLst>
                  </a:pPr>
                  <a:endParaRPr lang="en-US" altLang="en-US" sz="10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9" name="Round Same Side Corner Rectangle 68"/>
                <p:cNvSpPr/>
                <p:nvPr/>
              </p:nvSpPr>
              <p:spPr bwMode="auto">
                <a:xfrm>
                  <a:off x="6903720" y="4983463"/>
                  <a:ext cx="2194560" cy="250984"/>
                </a:xfrm>
                <a:prstGeom prst="round2SameRect">
                  <a:avLst>
                    <a:gd name="adj1" fmla="val 7282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 w="3175">
                  <a:noFill/>
                </a:ln>
                <a:effectLst/>
                <a:extLst/>
              </p:spPr>
              <p:txBody>
                <a:bodyPr wrap="square" lIns="91440" tIns="45720" rIns="91440" bIns="45720" rtlCol="0" anchor="ctr">
                  <a:spAutoFit/>
                </a:bodyPr>
                <a:lstStyle/>
                <a:p>
                  <a:pPr marL="228600">
                    <a:defRPr/>
                  </a:pPr>
                  <a:r>
                    <a:rPr lang="en-US" sz="1000" b="1" dirty="0" smtClean="0">
                      <a:solidFill>
                        <a:srgbClr val="FFFFFF"/>
                      </a:solidFill>
                      <a:latin typeface="Century Gothic" panose="020B0502020202020204" pitchFamily="34" charset="0"/>
                    </a:rPr>
                    <a:t>Remember the Concept</a:t>
                  </a:r>
                  <a:endPara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pic>
            <p:nvPicPr>
              <p:cNvPr id="67" name="Picture 2" descr="C:\Users\Stephen\Downloads\Light Bulb Icon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182" y="4999084"/>
                <a:ext cx="230173" cy="210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1" name="Straight Arrow Connector 60"/>
            <p:cNvCxnSpPr/>
            <p:nvPr/>
          </p:nvCxnSpPr>
          <p:spPr>
            <a:xfrm flipH="1">
              <a:off x="8210550" y="308159"/>
              <a:ext cx="476205" cy="282391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 bwMode="auto">
            <a:xfrm>
              <a:off x="8475279" y="976311"/>
              <a:ext cx="288131" cy="319219"/>
            </a:xfrm>
            <a:custGeom>
              <a:avLst/>
              <a:gdLst>
                <a:gd name="connsiteX0" fmla="*/ 0 w 285750"/>
                <a:gd name="connsiteY0" fmla="*/ 0 h 316497"/>
                <a:gd name="connsiteX1" fmla="*/ 66675 w 285750"/>
                <a:gd name="connsiteY1" fmla="*/ 209550 h 316497"/>
                <a:gd name="connsiteX2" fmla="*/ 123825 w 285750"/>
                <a:gd name="connsiteY2" fmla="*/ 295275 h 316497"/>
                <a:gd name="connsiteX3" fmla="*/ 180975 w 285750"/>
                <a:gd name="connsiteY3" fmla="*/ 314325 h 316497"/>
                <a:gd name="connsiteX4" fmla="*/ 219075 w 285750"/>
                <a:gd name="connsiteY4" fmla="*/ 257175 h 316497"/>
                <a:gd name="connsiteX5" fmla="*/ 238125 w 285750"/>
                <a:gd name="connsiteY5" fmla="*/ 228600 h 316497"/>
                <a:gd name="connsiteX6" fmla="*/ 285750 w 285750"/>
                <a:gd name="connsiteY6" fmla="*/ 19050 h 316497"/>
                <a:gd name="connsiteX0" fmla="*/ 0 w 285750"/>
                <a:gd name="connsiteY0" fmla="*/ 0 h 314456"/>
                <a:gd name="connsiteX1" fmla="*/ 66675 w 285750"/>
                <a:gd name="connsiteY1" fmla="*/ 209550 h 314456"/>
                <a:gd name="connsiteX2" fmla="*/ 123825 w 285750"/>
                <a:gd name="connsiteY2" fmla="*/ 295275 h 314456"/>
                <a:gd name="connsiteX3" fmla="*/ 180975 w 285750"/>
                <a:gd name="connsiteY3" fmla="*/ 314325 h 314456"/>
                <a:gd name="connsiteX4" fmla="*/ 226218 w 285750"/>
                <a:gd name="connsiteY4" fmla="*/ 290512 h 314456"/>
                <a:gd name="connsiteX5" fmla="*/ 238125 w 285750"/>
                <a:gd name="connsiteY5" fmla="*/ 228600 h 314456"/>
                <a:gd name="connsiteX6" fmla="*/ 285750 w 285750"/>
                <a:gd name="connsiteY6" fmla="*/ 19050 h 314456"/>
                <a:gd name="connsiteX0" fmla="*/ 0 w 285750"/>
                <a:gd name="connsiteY0" fmla="*/ 0 h 314456"/>
                <a:gd name="connsiteX1" fmla="*/ 66675 w 285750"/>
                <a:gd name="connsiteY1" fmla="*/ 209550 h 314456"/>
                <a:gd name="connsiteX2" fmla="*/ 123825 w 285750"/>
                <a:gd name="connsiteY2" fmla="*/ 295275 h 314456"/>
                <a:gd name="connsiteX3" fmla="*/ 180975 w 285750"/>
                <a:gd name="connsiteY3" fmla="*/ 314325 h 314456"/>
                <a:gd name="connsiteX4" fmla="*/ 226218 w 285750"/>
                <a:gd name="connsiteY4" fmla="*/ 290512 h 314456"/>
                <a:gd name="connsiteX5" fmla="*/ 261937 w 285750"/>
                <a:gd name="connsiteY5" fmla="*/ 200025 h 314456"/>
                <a:gd name="connsiteX6" fmla="*/ 285750 w 285750"/>
                <a:gd name="connsiteY6" fmla="*/ 19050 h 314456"/>
                <a:gd name="connsiteX0" fmla="*/ 0 w 288131"/>
                <a:gd name="connsiteY0" fmla="*/ 4763 h 319219"/>
                <a:gd name="connsiteX1" fmla="*/ 66675 w 288131"/>
                <a:gd name="connsiteY1" fmla="*/ 214313 h 319219"/>
                <a:gd name="connsiteX2" fmla="*/ 123825 w 288131"/>
                <a:gd name="connsiteY2" fmla="*/ 300038 h 319219"/>
                <a:gd name="connsiteX3" fmla="*/ 180975 w 288131"/>
                <a:gd name="connsiteY3" fmla="*/ 319088 h 319219"/>
                <a:gd name="connsiteX4" fmla="*/ 226218 w 288131"/>
                <a:gd name="connsiteY4" fmla="*/ 295275 h 319219"/>
                <a:gd name="connsiteX5" fmla="*/ 261937 w 288131"/>
                <a:gd name="connsiteY5" fmla="*/ 204788 h 319219"/>
                <a:gd name="connsiteX6" fmla="*/ 288131 w 288131"/>
                <a:gd name="connsiteY6" fmla="*/ 0 h 319219"/>
                <a:gd name="connsiteX0" fmla="*/ 0 w 288131"/>
                <a:gd name="connsiteY0" fmla="*/ 4763 h 319219"/>
                <a:gd name="connsiteX1" fmla="*/ 66675 w 288131"/>
                <a:gd name="connsiteY1" fmla="*/ 214313 h 319219"/>
                <a:gd name="connsiteX2" fmla="*/ 123825 w 288131"/>
                <a:gd name="connsiteY2" fmla="*/ 300038 h 319219"/>
                <a:gd name="connsiteX3" fmla="*/ 180975 w 288131"/>
                <a:gd name="connsiteY3" fmla="*/ 319088 h 319219"/>
                <a:gd name="connsiteX4" fmla="*/ 226218 w 288131"/>
                <a:gd name="connsiteY4" fmla="*/ 295275 h 319219"/>
                <a:gd name="connsiteX5" fmla="*/ 261937 w 288131"/>
                <a:gd name="connsiteY5" fmla="*/ 204788 h 319219"/>
                <a:gd name="connsiteX6" fmla="*/ 288131 w 288131"/>
                <a:gd name="connsiteY6" fmla="*/ 0 h 3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131" h="319219">
                  <a:moveTo>
                    <a:pt x="0" y="4763"/>
                  </a:moveTo>
                  <a:cubicBezTo>
                    <a:pt x="23019" y="84932"/>
                    <a:pt x="46038" y="165101"/>
                    <a:pt x="66675" y="214313"/>
                  </a:cubicBezTo>
                  <a:cubicBezTo>
                    <a:pt x="87312" y="263525"/>
                    <a:pt x="104775" y="282576"/>
                    <a:pt x="123825" y="300038"/>
                  </a:cubicBezTo>
                  <a:cubicBezTo>
                    <a:pt x="142875" y="317500"/>
                    <a:pt x="163910" y="319882"/>
                    <a:pt x="180975" y="319088"/>
                  </a:cubicBezTo>
                  <a:cubicBezTo>
                    <a:pt x="198040" y="318294"/>
                    <a:pt x="212724" y="314325"/>
                    <a:pt x="226218" y="295275"/>
                  </a:cubicBezTo>
                  <a:cubicBezTo>
                    <a:pt x="239712" y="276225"/>
                    <a:pt x="251618" y="254000"/>
                    <a:pt x="261937" y="204788"/>
                  </a:cubicBezTo>
                  <a:cubicBezTo>
                    <a:pt x="272256" y="155576"/>
                    <a:pt x="279400" y="84931"/>
                    <a:pt x="288131" y="0"/>
                  </a:cubicBezTo>
                </a:path>
              </a:pathLst>
            </a:custGeom>
            <a:noFill/>
            <a:ln w="9525" algn="ctr">
              <a:solidFill>
                <a:schemeClr val="tx2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02020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568941" y="1412816"/>
              <a:ext cx="194469" cy="501650"/>
            </a:xfrm>
            <a:custGeom>
              <a:avLst/>
              <a:gdLst>
                <a:gd name="connsiteX0" fmla="*/ 0 w 178827"/>
                <a:gd name="connsiteY0" fmla="*/ 520591 h 520591"/>
                <a:gd name="connsiteX1" fmla="*/ 38100 w 178827"/>
                <a:gd name="connsiteY1" fmla="*/ 285641 h 520591"/>
                <a:gd name="connsiteX2" fmla="*/ 107950 w 178827"/>
                <a:gd name="connsiteY2" fmla="*/ 247541 h 520591"/>
                <a:gd name="connsiteX3" fmla="*/ 152400 w 178827"/>
                <a:gd name="connsiteY3" fmla="*/ 215791 h 520591"/>
                <a:gd name="connsiteX4" fmla="*/ 177800 w 178827"/>
                <a:gd name="connsiteY4" fmla="*/ 18941 h 520591"/>
                <a:gd name="connsiteX5" fmla="*/ 171450 w 178827"/>
                <a:gd name="connsiteY5" fmla="*/ 18941 h 520591"/>
                <a:gd name="connsiteX0" fmla="*/ 0 w 177800"/>
                <a:gd name="connsiteY0" fmla="*/ 501650 h 501650"/>
                <a:gd name="connsiteX1" fmla="*/ 38100 w 177800"/>
                <a:gd name="connsiteY1" fmla="*/ 266700 h 501650"/>
                <a:gd name="connsiteX2" fmla="*/ 107950 w 177800"/>
                <a:gd name="connsiteY2" fmla="*/ 228600 h 501650"/>
                <a:gd name="connsiteX3" fmla="*/ 152400 w 177800"/>
                <a:gd name="connsiteY3" fmla="*/ 196850 h 501650"/>
                <a:gd name="connsiteX4" fmla="*/ 177800 w 177800"/>
                <a:gd name="connsiteY4" fmla="*/ 0 h 501650"/>
                <a:gd name="connsiteX0" fmla="*/ 0 w 177800"/>
                <a:gd name="connsiteY0" fmla="*/ 501650 h 501650"/>
                <a:gd name="connsiteX1" fmla="*/ 38100 w 177800"/>
                <a:gd name="connsiteY1" fmla="*/ 266700 h 501650"/>
                <a:gd name="connsiteX2" fmla="*/ 91281 w 177800"/>
                <a:gd name="connsiteY2" fmla="*/ 226219 h 501650"/>
                <a:gd name="connsiteX3" fmla="*/ 152400 w 177800"/>
                <a:gd name="connsiteY3" fmla="*/ 196850 h 501650"/>
                <a:gd name="connsiteX4" fmla="*/ 177800 w 177800"/>
                <a:gd name="connsiteY4" fmla="*/ 0 h 501650"/>
                <a:gd name="connsiteX0" fmla="*/ 0 w 177800"/>
                <a:gd name="connsiteY0" fmla="*/ 501650 h 501650"/>
                <a:gd name="connsiteX1" fmla="*/ 38100 w 177800"/>
                <a:gd name="connsiteY1" fmla="*/ 266700 h 501650"/>
                <a:gd name="connsiteX2" fmla="*/ 91281 w 177800"/>
                <a:gd name="connsiteY2" fmla="*/ 226219 h 501650"/>
                <a:gd name="connsiteX3" fmla="*/ 154781 w 177800"/>
                <a:gd name="connsiteY3" fmla="*/ 165894 h 501650"/>
                <a:gd name="connsiteX4" fmla="*/ 177800 w 177800"/>
                <a:gd name="connsiteY4" fmla="*/ 0 h 501650"/>
                <a:gd name="connsiteX0" fmla="*/ 0 w 177800"/>
                <a:gd name="connsiteY0" fmla="*/ 501650 h 501650"/>
                <a:gd name="connsiteX1" fmla="*/ 28575 w 177800"/>
                <a:gd name="connsiteY1" fmla="*/ 283368 h 501650"/>
                <a:gd name="connsiteX2" fmla="*/ 91281 w 177800"/>
                <a:gd name="connsiteY2" fmla="*/ 226219 h 501650"/>
                <a:gd name="connsiteX3" fmla="*/ 154781 w 177800"/>
                <a:gd name="connsiteY3" fmla="*/ 165894 h 501650"/>
                <a:gd name="connsiteX4" fmla="*/ 177800 w 177800"/>
                <a:gd name="connsiteY4" fmla="*/ 0 h 501650"/>
                <a:gd name="connsiteX0" fmla="*/ 0 w 187325"/>
                <a:gd name="connsiteY0" fmla="*/ 501650 h 501650"/>
                <a:gd name="connsiteX1" fmla="*/ 38100 w 187325"/>
                <a:gd name="connsiteY1" fmla="*/ 283368 h 501650"/>
                <a:gd name="connsiteX2" fmla="*/ 100806 w 187325"/>
                <a:gd name="connsiteY2" fmla="*/ 226219 h 501650"/>
                <a:gd name="connsiteX3" fmla="*/ 164306 w 187325"/>
                <a:gd name="connsiteY3" fmla="*/ 165894 h 501650"/>
                <a:gd name="connsiteX4" fmla="*/ 187325 w 187325"/>
                <a:gd name="connsiteY4" fmla="*/ 0 h 501650"/>
                <a:gd name="connsiteX0" fmla="*/ 0 w 194469"/>
                <a:gd name="connsiteY0" fmla="*/ 501650 h 501650"/>
                <a:gd name="connsiteX1" fmla="*/ 38100 w 194469"/>
                <a:gd name="connsiteY1" fmla="*/ 283368 h 501650"/>
                <a:gd name="connsiteX2" fmla="*/ 100806 w 194469"/>
                <a:gd name="connsiteY2" fmla="*/ 226219 h 501650"/>
                <a:gd name="connsiteX3" fmla="*/ 164306 w 194469"/>
                <a:gd name="connsiteY3" fmla="*/ 165894 h 501650"/>
                <a:gd name="connsiteX4" fmla="*/ 194469 w 194469"/>
                <a:gd name="connsiteY4" fmla="*/ 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69" h="501650">
                  <a:moveTo>
                    <a:pt x="0" y="501650"/>
                  </a:moveTo>
                  <a:cubicBezTo>
                    <a:pt x="10054" y="406929"/>
                    <a:pt x="21299" y="329273"/>
                    <a:pt x="38100" y="283368"/>
                  </a:cubicBezTo>
                  <a:cubicBezTo>
                    <a:pt x="54901" y="237463"/>
                    <a:pt x="79772" y="245798"/>
                    <a:pt x="100806" y="226219"/>
                  </a:cubicBezTo>
                  <a:cubicBezTo>
                    <a:pt x="121840" y="206640"/>
                    <a:pt x="148696" y="203597"/>
                    <a:pt x="164306" y="165894"/>
                  </a:cubicBezTo>
                  <a:cubicBezTo>
                    <a:pt x="179916" y="128191"/>
                    <a:pt x="191294" y="32808"/>
                    <a:pt x="194469" y="0"/>
                  </a:cubicBezTo>
                </a:path>
              </a:pathLst>
            </a:custGeom>
            <a:noFill/>
            <a:ln w="9525" algn="ctr">
              <a:solidFill>
                <a:schemeClr val="tx2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02020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448652" y="2775826"/>
              <a:ext cx="406355" cy="288526"/>
            </a:xfrm>
            <a:custGeom>
              <a:avLst/>
              <a:gdLst>
                <a:gd name="connsiteX0" fmla="*/ 2199 w 1137579"/>
                <a:gd name="connsiteY0" fmla="*/ 807720 h 807720"/>
                <a:gd name="connsiteX1" fmla="*/ 2199 w 1137579"/>
                <a:gd name="connsiteY1" fmla="*/ 320040 h 807720"/>
                <a:gd name="connsiteX2" fmla="*/ 25059 w 1137579"/>
                <a:gd name="connsiteY2" fmla="*/ 190500 h 807720"/>
                <a:gd name="connsiteX3" fmla="*/ 86019 w 1137579"/>
                <a:gd name="connsiteY3" fmla="*/ 129540 h 807720"/>
                <a:gd name="connsiteX4" fmla="*/ 398439 w 1137579"/>
                <a:gd name="connsiteY4" fmla="*/ 53340 h 807720"/>
                <a:gd name="connsiteX5" fmla="*/ 1137579 w 1137579"/>
                <a:gd name="connsiteY5" fmla="*/ 0 h 807720"/>
                <a:gd name="connsiteX0" fmla="*/ 2199 w 1137579"/>
                <a:gd name="connsiteY0" fmla="*/ 807720 h 807720"/>
                <a:gd name="connsiteX1" fmla="*/ 2199 w 1137579"/>
                <a:gd name="connsiteY1" fmla="*/ 320040 h 807720"/>
                <a:gd name="connsiteX2" fmla="*/ 25059 w 1137579"/>
                <a:gd name="connsiteY2" fmla="*/ 190500 h 807720"/>
                <a:gd name="connsiteX3" fmla="*/ 170676 w 1137579"/>
                <a:gd name="connsiteY3" fmla="*/ 97794 h 807720"/>
                <a:gd name="connsiteX4" fmla="*/ 398439 w 1137579"/>
                <a:gd name="connsiteY4" fmla="*/ 53340 h 807720"/>
                <a:gd name="connsiteX5" fmla="*/ 1137579 w 1137579"/>
                <a:gd name="connsiteY5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7579" h="807720">
                  <a:moveTo>
                    <a:pt x="2199" y="807720"/>
                  </a:moveTo>
                  <a:cubicBezTo>
                    <a:pt x="294" y="615315"/>
                    <a:pt x="-1611" y="422910"/>
                    <a:pt x="2199" y="320040"/>
                  </a:cubicBezTo>
                  <a:cubicBezTo>
                    <a:pt x="6009" y="217170"/>
                    <a:pt x="-3020" y="227541"/>
                    <a:pt x="25059" y="190500"/>
                  </a:cubicBezTo>
                  <a:cubicBezTo>
                    <a:pt x="53138" y="153459"/>
                    <a:pt x="108446" y="120654"/>
                    <a:pt x="170676" y="97794"/>
                  </a:cubicBezTo>
                  <a:cubicBezTo>
                    <a:pt x="232906" y="74934"/>
                    <a:pt x="237289" y="69639"/>
                    <a:pt x="398439" y="53340"/>
                  </a:cubicBezTo>
                  <a:cubicBezTo>
                    <a:pt x="559590" y="37041"/>
                    <a:pt x="855639" y="15875"/>
                    <a:pt x="1137579" y="0"/>
                  </a:cubicBezTo>
                </a:path>
              </a:pathLst>
            </a:custGeom>
            <a:noFill/>
            <a:ln w="9525" algn="ctr">
              <a:solidFill>
                <a:schemeClr val="tx2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02020"/>
                </a:solidFill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 rot="16200000" flipV="1">
              <a:off x="8566980" y="2051407"/>
              <a:ext cx="406355" cy="342207"/>
            </a:xfrm>
            <a:custGeom>
              <a:avLst/>
              <a:gdLst>
                <a:gd name="connsiteX0" fmla="*/ 2199 w 1137579"/>
                <a:gd name="connsiteY0" fmla="*/ 807720 h 807720"/>
                <a:gd name="connsiteX1" fmla="*/ 2199 w 1137579"/>
                <a:gd name="connsiteY1" fmla="*/ 320040 h 807720"/>
                <a:gd name="connsiteX2" fmla="*/ 25059 w 1137579"/>
                <a:gd name="connsiteY2" fmla="*/ 190500 h 807720"/>
                <a:gd name="connsiteX3" fmla="*/ 86019 w 1137579"/>
                <a:gd name="connsiteY3" fmla="*/ 129540 h 807720"/>
                <a:gd name="connsiteX4" fmla="*/ 398439 w 1137579"/>
                <a:gd name="connsiteY4" fmla="*/ 53340 h 807720"/>
                <a:gd name="connsiteX5" fmla="*/ 1137579 w 1137579"/>
                <a:gd name="connsiteY5" fmla="*/ 0 h 807720"/>
                <a:gd name="connsiteX0" fmla="*/ 2199 w 1137579"/>
                <a:gd name="connsiteY0" fmla="*/ 807720 h 807720"/>
                <a:gd name="connsiteX1" fmla="*/ 2199 w 1137579"/>
                <a:gd name="connsiteY1" fmla="*/ 320040 h 807720"/>
                <a:gd name="connsiteX2" fmla="*/ 25059 w 1137579"/>
                <a:gd name="connsiteY2" fmla="*/ 190500 h 807720"/>
                <a:gd name="connsiteX3" fmla="*/ 170676 w 1137579"/>
                <a:gd name="connsiteY3" fmla="*/ 97794 h 807720"/>
                <a:gd name="connsiteX4" fmla="*/ 398439 w 1137579"/>
                <a:gd name="connsiteY4" fmla="*/ 53340 h 807720"/>
                <a:gd name="connsiteX5" fmla="*/ 1137579 w 1137579"/>
                <a:gd name="connsiteY5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7579" h="807720">
                  <a:moveTo>
                    <a:pt x="2199" y="807720"/>
                  </a:moveTo>
                  <a:cubicBezTo>
                    <a:pt x="294" y="615315"/>
                    <a:pt x="-1611" y="422910"/>
                    <a:pt x="2199" y="320040"/>
                  </a:cubicBezTo>
                  <a:cubicBezTo>
                    <a:pt x="6009" y="217170"/>
                    <a:pt x="-3020" y="227541"/>
                    <a:pt x="25059" y="190500"/>
                  </a:cubicBezTo>
                  <a:cubicBezTo>
                    <a:pt x="53138" y="153459"/>
                    <a:pt x="108446" y="120654"/>
                    <a:pt x="170676" y="97794"/>
                  </a:cubicBezTo>
                  <a:cubicBezTo>
                    <a:pt x="232906" y="74934"/>
                    <a:pt x="237289" y="69639"/>
                    <a:pt x="398439" y="53340"/>
                  </a:cubicBezTo>
                  <a:cubicBezTo>
                    <a:pt x="559590" y="37041"/>
                    <a:pt x="855639" y="15875"/>
                    <a:pt x="1137579" y="0"/>
                  </a:cubicBezTo>
                </a:path>
              </a:pathLst>
            </a:custGeom>
            <a:noFill/>
            <a:ln w="9525" algn="ctr">
              <a:solidFill>
                <a:schemeClr val="tx2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02020"/>
                </a:solidFill>
              </a:endParaRPr>
            </a:p>
          </p:txBody>
        </p:sp>
      </p:grpSp>
      <p:sp>
        <p:nvSpPr>
          <p:cNvPr id="45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393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7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774204"/>
            <a:chOff x="6923980" y="225002"/>
            <a:chExt cx="2194560" cy="774204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774204"/>
              <a:chOff x="6923982" y="225002"/>
              <a:chExt cx="2767149" cy="774204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52322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Which </a:t>
                </a:r>
                <a:r>
                  <a:rPr lang="en-US" sz="1400" b="1" dirty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reason </a:t>
                </a:r>
                <a:r>
                  <a:rPr lang="en-US" sz="14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is most relevant to you? </a:t>
                </a:r>
                <a:endParaRPr lang="en-US" sz="1400" b="1" dirty="0">
                  <a:solidFill>
                    <a:srgbClr val="B5B5B5">
                      <a:lumMod val="50000"/>
                    </a:srgbClr>
                  </a:solidFill>
                  <a:latin typeface="Century Gothic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63395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1489" y="1331617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38125" y="291499"/>
            <a:ext cx="379413" cy="379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38125" y="1453544"/>
            <a:ext cx="379413" cy="379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94751" y="291499"/>
            <a:ext cx="2301420" cy="10805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Identifying function types will help </a:t>
            </a:r>
            <a:r>
              <a:rPr lang="en-US" altLang="en-US" sz="1600" b="1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manage your finances.</a:t>
            </a:r>
            <a:endParaRPr lang="en-US" altLang="en-US" sz="1600" b="1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94750" y="1453544"/>
            <a:ext cx="8249225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Identifying function types will help you do well on tests.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1489" y="3437263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238125" y="3559190"/>
            <a:ext cx="379413" cy="379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9F9F9"/>
                </a:solidFill>
              </a:rPr>
              <a:t>3</a:t>
            </a:r>
            <a:endParaRPr lang="en-US" sz="2400" b="1" dirty="0">
              <a:solidFill>
                <a:srgbClr val="F9F9F9"/>
              </a:solidFill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94750" y="3559190"/>
            <a:ext cx="3054300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Identifying function types will help you do well in this </a:t>
            </a:r>
            <a:r>
              <a:rPr lang="en-US" altLang="en-US" sz="1600" b="1" dirty="0" err="1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StepUP</a:t>
            </a:r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Academy.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33492" y="4462013"/>
            <a:ext cx="3314365" cy="923330"/>
          </a:xfrm>
          <a:prstGeom prst="roundRect">
            <a:avLst>
              <a:gd name="adj" fmla="val 1596"/>
            </a:avLst>
          </a:prstGeom>
          <a:solidFill>
            <a:srgbClr val="FFFFFF"/>
          </a:solidFill>
          <a:ln w="3175"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47593">
              <a:defRPr/>
            </a:pPr>
            <a:r>
              <a:rPr lang="en-US" b="1" dirty="0">
                <a:solidFill>
                  <a:srgbClr val="202020"/>
                </a:solidFill>
                <a:latin typeface="Century Gothic" panose="020B0502020202020204" pitchFamily="34" charset="0"/>
                <a:cs typeface="Times New Roman" pitchFamily="18" charset="0"/>
              </a:rPr>
              <a:t>In later lessons, we will graph the different function types.</a:t>
            </a:r>
          </a:p>
        </p:txBody>
      </p:sp>
      <p:sp>
        <p:nvSpPr>
          <p:cNvPr id="131" name="Round Same Side Corner Rectangle 130"/>
          <p:cNvSpPr/>
          <p:nvPr/>
        </p:nvSpPr>
        <p:spPr bwMode="auto">
          <a:xfrm>
            <a:off x="3007372" y="343356"/>
            <a:ext cx="3667725" cy="837700"/>
          </a:xfrm>
          <a:prstGeom prst="round2SameRect">
            <a:avLst>
              <a:gd name="adj1" fmla="val 16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square" lIns="94759" tIns="94759" rIns="94759" bIns="9475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47593">
              <a:defRPr/>
            </a:pPr>
            <a:r>
              <a:rPr lang="en-US" sz="1400" dirty="0">
                <a:solidFill>
                  <a:srgbClr val="202020"/>
                </a:solidFill>
                <a:latin typeface="Century Gothic" panose="020B0502020202020204" pitchFamily="34" charset="0"/>
                <a:cs typeface="Times New Roman" pitchFamily="18" charset="0"/>
              </a:rPr>
              <a:t>By looking at a graph of a stock’s prices over time, investors can choose the one whose function increases most steeply.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88794" y="1858877"/>
            <a:ext cx="3522725" cy="1476786"/>
            <a:chOff x="3975324" y="2377665"/>
            <a:chExt cx="3522725" cy="1476786"/>
          </a:xfrm>
        </p:grpSpPr>
        <p:grpSp>
          <p:nvGrpSpPr>
            <p:cNvPr id="10" name="Group 9"/>
            <p:cNvGrpSpPr/>
            <p:nvPr/>
          </p:nvGrpSpPr>
          <p:grpSpPr>
            <a:xfrm>
              <a:off x="3975324" y="2377665"/>
              <a:ext cx="3522725" cy="1476786"/>
              <a:chOff x="1566881" y="3951100"/>
              <a:chExt cx="3522725" cy="1362988"/>
            </a:xfrm>
          </p:grpSpPr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1566882" y="3951100"/>
                <a:ext cx="3522724" cy="1362988"/>
              </a:xfrm>
              <a:prstGeom prst="roundRect">
                <a:avLst>
                  <a:gd name="adj" fmla="val 1596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228600" defTabSz="914400" eaLnBrk="1" hangingPunct="1"/>
                <a:r>
                  <a:rPr lang="en-US" altLang="en-US" sz="1200" dirty="0">
                    <a:solidFill>
                      <a:srgbClr val="000000"/>
                    </a:solidFill>
                    <a:latin typeface="Century Gothic"/>
                    <a:ea typeface="Meiryo" panose="020B0604030504040204" pitchFamily="34" charset="-128"/>
                    <a:cs typeface="Meiryo" panose="020B0604030504040204" pitchFamily="34" charset="-128"/>
                  </a:rPr>
                  <a:t>Sample Test </a:t>
                </a:r>
                <a:r>
                  <a:rPr lang="en-US" altLang="en-US" sz="1200" dirty="0" smtClean="0">
                    <a:solidFill>
                      <a:srgbClr val="000000"/>
                    </a:solidFill>
                    <a:latin typeface="Century Gothic"/>
                    <a:ea typeface="Meiryo" panose="020B0604030504040204" pitchFamily="34" charset="-128"/>
                    <a:cs typeface="Meiryo" panose="020B0604030504040204" pitchFamily="34" charset="-128"/>
                  </a:rPr>
                  <a:t>Question</a:t>
                </a:r>
                <a:endParaRPr lang="en-US" altLang="en-US" sz="1200" dirty="0">
                  <a:solidFill>
                    <a:srgbClr val="000000"/>
                  </a:solidFill>
                  <a:latin typeface="Century Gothic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566881" y="4220201"/>
                <a:ext cx="3522725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2" descr="C:\Users\Stephen\Downloads\Test Question 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733" y="2400607"/>
              <a:ext cx="205751" cy="20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079323" y="2750321"/>
                  <a:ext cx="3418725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1200" b="1" dirty="0" smtClean="0">
                      <a:solidFill>
                        <a:srgbClr val="202020"/>
                      </a:solidFill>
                      <a:latin typeface="Century Gothic"/>
                      <a:ea typeface="Meiryo" panose="020B0604030504040204" pitchFamily="34" charset="-128"/>
                      <a:cs typeface="Meiryo" panose="020B0604030504040204" pitchFamily="34" charset="-128"/>
                    </a:rPr>
                    <a:t>9. Choose the function that </a:t>
                  </a:r>
                </a:p>
                <a:p>
                  <a:r>
                    <a:rPr lang="en-US" altLang="en-US" sz="1200" b="1" dirty="0" smtClean="0">
                      <a:solidFill>
                        <a:srgbClr val="202020"/>
                      </a:solidFill>
                      <a:latin typeface="Century Gothic"/>
                      <a:ea typeface="Meiryo" panose="020B0604030504040204" pitchFamily="34" charset="-128"/>
                      <a:cs typeface="Meiryo" panose="020B0604030504040204" pitchFamily="34" charset="-128"/>
                    </a:rPr>
                    <a:t>matches </a:t>
                  </a:r>
                  <a:r>
                    <a:rPr lang="en-US" altLang="en-US" sz="1200" b="1" dirty="0">
                      <a:solidFill>
                        <a:srgbClr val="202020"/>
                      </a:solidFill>
                      <a:latin typeface="Century Gothic"/>
                      <a:ea typeface="Meiryo" panose="020B0604030504040204" pitchFamily="34" charset="-128"/>
                      <a:cs typeface="Meiryo" panose="020B0604030504040204" pitchFamily="34" charset="-128"/>
                    </a:rPr>
                    <a:t>the graph</a:t>
                  </a:r>
                  <a:r>
                    <a:rPr lang="en-US" altLang="en-US" sz="1200" b="1" dirty="0" smtClean="0">
                      <a:solidFill>
                        <a:srgbClr val="20202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Meiryo" panose="020B0604030504040204" pitchFamily="34" charset="-128"/>
                    </a:rPr>
                    <a:t>.</a:t>
                  </a:r>
                </a:p>
                <a:p>
                  <a:endParaRPr lang="en-US" altLang="en-US" sz="1000" dirty="0">
                    <a:solidFill>
                      <a:srgbClr val="20202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endParaRPr>
                </a:p>
                <a:p>
                  <a:r>
                    <a:rPr lang="en-US" altLang="en-US" sz="1000" dirty="0">
                      <a:solidFill>
                        <a:srgbClr val="202020"/>
                      </a:solidFill>
                      <a:latin typeface="Century Gothic"/>
                      <a:ea typeface="Meiryo" panose="020B0604030504040204" pitchFamily="34" charset="-128"/>
                      <a:cs typeface="Meiryo" panose="020B0604030504040204" pitchFamily="34" charset="-128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𝑓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(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𝑥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)=</m:t>
                      </m:r>
                      <m:sSup>
                        <m:sSupPr>
                          <m:ctrlPr>
                            <a:rPr lang="en-US" altLang="en-US" sz="1000" i="1" dirty="0" smtClean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Meiryo" panose="020B0604030504040204" pitchFamily="34" charset="-128"/>
                              <a:cs typeface="Meiryo" panose="020B0604030504040204" pitchFamily="34" charset="-128"/>
                            </a:rPr>
                          </m:ctrlPr>
                        </m:sSupPr>
                        <m:e>
                          <m:r>
                            <a:rPr lang="en-US" altLang="en-US" sz="1000" i="1" dirty="0" smtClean="0">
                              <a:solidFill>
                                <a:srgbClr val="202020"/>
                              </a:solidFill>
                              <a:latin typeface="Cambria Math"/>
                              <a:ea typeface="Meiryo" panose="020B0604030504040204" pitchFamily="34" charset="-128"/>
                              <a:cs typeface="Meiryo" panose="020B0604030504040204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1000" i="1" dirty="0" smtClean="0">
                              <a:solidFill>
                                <a:srgbClr val="202020"/>
                              </a:solidFill>
                              <a:latin typeface="Cambria Math"/>
                              <a:ea typeface="Meiryo" panose="020B0604030504040204" pitchFamily="34" charset="-128"/>
                              <a:cs typeface="Meiryo" panose="020B060403050404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+4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𝑥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m:t> – 7 </m:t>
                      </m:r>
                    </m:oMath>
                  </a14:m>
                  <a:endParaRPr lang="en-US" altLang="en-US" sz="1000" dirty="0">
                    <a:solidFill>
                      <a:srgbClr val="202020"/>
                    </a:solidFill>
                    <a:latin typeface="Century Gothic"/>
                    <a:ea typeface="Meiryo" panose="020B0604030504040204" pitchFamily="34" charset="-128"/>
                    <a:cs typeface="Meiryo" panose="020B0604030504040204" pitchFamily="34" charset="-128"/>
                  </a:endParaRPr>
                </a:p>
                <a:p>
                  <a:r>
                    <a:rPr lang="en-US" altLang="en-US" sz="1000" dirty="0">
                      <a:solidFill>
                        <a:srgbClr val="202020"/>
                      </a:solidFill>
                      <a:latin typeface="Century Gothic"/>
                      <a:ea typeface="Meiryo" panose="020B0604030504040204" pitchFamily="34" charset="-128"/>
                      <a:cs typeface="Meiryo" panose="020B0604030504040204" pitchFamily="34" charset="-128"/>
                    </a:rPr>
                    <a:t>B</a:t>
                  </a:r>
                  <a:r>
                    <a:rPr lang="en-US" altLang="en-US" sz="1000" dirty="0">
                      <a:solidFill>
                        <a:srgbClr val="20202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Meiryo" panose="020B0604030504040204" pitchFamily="34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𝑓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(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𝑥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)=</m:t>
                      </m:r>
                      <m:sSup>
                        <m:sSupPr>
                          <m:ctrlPr>
                            <a:rPr lang="en-US" altLang="en-US" sz="1000" i="1" dirty="0" smtClean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eiryo" panose="020B0604030504040204" pitchFamily="34" charset="-128"/>
                            </a:rPr>
                          </m:ctrlPr>
                        </m:sSupPr>
                        <m:e>
                          <m:r>
                            <a:rPr lang="en-US" altLang="en-US" sz="1000" i="1" dirty="0" smtClean="0">
                              <a:solidFill>
                                <a:srgbClr val="20202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Meiryo" panose="020B0604030504040204" pitchFamily="34" charset="-128"/>
                            </a:rPr>
                            <m:t>3</m:t>
                          </m:r>
                        </m:e>
                        <m:sup>
                          <m:r>
                            <a:rPr lang="en-US" altLang="en-US" sz="1000" i="1" dirty="0" smtClean="0">
                              <a:solidFill>
                                <a:srgbClr val="20202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Meiryo" panose="020B0604030504040204" pitchFamily="34" charset="-128"/>
                            </a:rPr>
                            <m:t>𝑥</m:t>
                          </m:r>
                        </m:sup>
                      </m:sSup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 – 1 </m:t>
                      </m:r>
                    </m:oMath>
                  </a14:m>
                  <a:endParaRPr lang="en-US" altLang="en-US" sz="1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Meiryo" panose="020B0604030504040204" pitchFamily="34" charset="-128"/>
                  </a:endParaRPr>
                </a:p>
                <a:p>
                  <a:r>
                    <a:rPr lang="en-US" altLang="en-US" sz="1000" dirty="0">
                      <a:solidFill>
                        <a:srgbClr val="202020"/>
                      </a:solidFill>
                      <a:latin typeface="Century Gothic"/>
                      <a:ea typeface="Meiryo" panose="020B0604030504040204" pitchFamily="34" charset="-128"/>
                      <a:cs typeface="Meiryo" panose="020B0604030504040204" pitchFamily="34" charset="-128"/>
                    </a:rPr>
                    <a:t>C</a:t>
                  </a:r>
                  <a:r>
                    <a:rPr lang="en-US" altLang="en-US" sz="1000" dirty="0">
                      <a:solidFill>
                        <a:srgbClr val="20202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Meiryo" panose="020B0604030504040204" pitchFamily="34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𝑓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(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𝑥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)=8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𝑥</m:t>
                      </m:r>
                      <m:r>
                        <a:rPr lang="en-US" altLang="en-US" sz="1000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  <a:cs typeface="Meiryo" panose="020B0604030504040204" pitchFamily="34" charset="-128"/>
                        </a:rPr>
                        <m:t>+2</m:t>
                      </m:r>
                    </m:oMath>
                  </a14:m>
                  <a:endParaRPr lang="en-US" altLang="en-US" sz="1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Meiryo" panose="020B0604030504040204" pitchFamily="34" charset="-128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323" y="2750321"/>
                  <a:ext cx="3418725" cy="10772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07" y="2231533"/>
            <a:ext cx="1169254" cy="103368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41341" y="6107888"/>
            <a:ext cx="252986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051B3"/>
                </a:solidFill>
                <a:latin typeface="Century Gothic"/>
              </a:rPr>
              <a:t>This is a quadratic function.</a:t>
            </a:r>
            <a:endParaRPr lang="en-US" sz="1400" b="1" dirty="0">
              <a:solidFill>
                <a:srgbClr val="4051B3"/>
              </a:solidFill>
              <a:latin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43496" y="5407601"/>
                <a:ext cx="2632452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)=(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+1)</a:t>
                </a:r>
                <a:r>
                  <a:rPr lang="en-US" b="1" baseline="30000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2</a:t>
                </a:r>
                <a:r>
                  <a:rPr lang="en-US" b="1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 – 3 and</a:t>
                </a:r>
              </a:p>
              <a:p>
                <a:r>
                  <a:rPr lang="en-US" b="1" dirty="0" smtClean="0">
                    <a:solidFill>
                      <a:srgbClr val="202020"/>
                    </a:solidFill>
                    <a:latin typeface="Handlee" panose="02000000000000000000" pitchFamily="2" charset="0"/>
                    <a:ea typeface="Cambria Math" panose="02040503050406030204" pitchFamily="18" charset="0"/>
                  </a:rPr>
                  <a:t> state the type of function.</a:t>
                </a:r>
                <a:endParaRPr lang="en-US" b="1" dirty="0">
                  <a:solidFill>
                    <a:srgbClr val="202020"/>
                  </a:solidFill>
                  <a:latin typeface="Handlee" panose="02000000000000000000" pitchFamily="2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96" y="5407601"/>
                <a:ext cx="263245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2083" t="-2830" r="-162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7" name="Table 1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291898"/>
                  </p:ext>
                </p:extLst>
              </p:nvPr>
            </p:nvGraphicFramePr>
            <p:xfrm>
              <a:off x="4443452" y="4265599"/>
              <a:ext cx="1095622" cy="2222116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2437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67124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933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6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1255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1255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1255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1255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1255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7" name="Table 1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046016"/>
                  </p:ext>
                </p:extLst>
              </p:nvPr>
            </p:nvGraphicFramePr>
            <p:xfrm>
              <a:off x="4443452" y="4265599"/>
              <a:ext cx="1095622" cy="2222116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24374"/>
                    <a:gridCol w="671248"/>
                  </a:tblGrid>
                  <a:tr h="3933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429" t="-1563" r="-157143" b="-47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4545" t="-1563" b="-47031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8" name="TextBox 137"/>
          <p:cNvSpPr txBox="1"/>
          <p:nvPr/>
        </p:nvSpPr>
        <p:spPr>
          <a:xfrm>
            <a:off x="4511128" y="4722086"/>
            <a:ext cx="3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sz="1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94403" y="5119571"/>
            <a:ext cx="441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en-US" sz="1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494403" y="5466440"/>
            <a:ext cx="55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en-US" sz="1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545613" y="5857341"/>
            <a:ext cx="1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573692" y="6151059"/>
            <a:ext cx="1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057528" y="6147888"/>
            <a:ext cx="1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4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995645" y="5855356"/>
            <a:ext cx="47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en-US" sz="14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018128" y="5479175"/>
            <a:ext cx="61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sz="14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018128" y="5119571"/>
            <a:ext cx="47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en-US" sz="14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076796" y="4722086"/>
            <a:ext cx="1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1824422" y="2919083"/>
            <a:ext cx="171486" cy="139104"/>
          </a:xfrm>
          <a:prstGeom prst="roundRect">
            <a:avLst>
              <a:gd name="adj" fmla="val 50000"/>
            </a:avLst>
          </a:prstGeom>
          <a:noFill/>
          <a:ln w="25400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38826" y="3321686"/>
            <a:ext cx="3181350" cy="32480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blurRad="38100" sx="101000" sy="101000" algn="ctr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5924104" y="3732790"/>
            <a:ext cx="2787650" cy="2682875"/>
            <a:chOff x="1980" y="1727"/>
            <a:chExt cx="1756" cy="1690"/>
          </a:xfrm>
        </p:grpSpPr>
        <p:cxnSp>
          <p:nvCxnSpPr>
            <p:cNvPr id="38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" name="Group 165"/>
          <p:cNvGrpSpPr>
            <a:grpSpLocks/>
          </p:cNvGrpSpPr>
          <p:nvPr/>
        </p:nvGrpSpPr>
        <p:grpSpPr bwMode="auto">
          <a:xfrm>
            <a:off x="7389367" y="5044065"/>
            <a:ext cx="1444625" cy="214312"/>
            <a:chOff x="2921" y="2553"/>
            <a:chExt cx="910" cy="135"/>
          </a:xfrm>
        </p:grpSpPr>
        <p:sp>
          <p:nvSpPr>
            <p:cNvPr id="81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3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4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5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86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7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88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89" name="Group 164"/>
          <p:cNvGrpSpPr>
            <a:grpSpLocks/>
          </p:cNvGrpSpPr>
          <p:nvPr/>
        </p:nvGrpSpPr>
        <p:grpSpPr bwMode="auto">
          <a:xfrm>
            <a:off x="5784404" y="5040890"/>
            <a:ext cx="1481138" cy="215900"/>
            <a:chOff x="1856" y="2551"/>
            <a:chExt cx="933" cy="136"/>
          </a:xfrm>
        </p:grpSpPr>
        <p:sp>
          <p:nvSpPr>
            <p:cNvPr id="90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91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92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93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94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95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96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97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98" name="Group 167"/>
          <p:cNvGrpSpPr>
            <a:grpSpLocks/>
          </p:cNvGrpSpPr>
          <p:nvPr/>
        </p:nvGrpSpPr>
        <p:grpSpPr bwMode="auto">
          <a:xfrm>
            <a:off x="7273479" y="3623252"/>
            <a:ext cx="234950" cy="1390650"/>
            <a:chOff x="2833" y="1694"/>
            <a:chExt cx="148" cy="876"/>
          </a:xfrm>
        </p:grpSpPr>
        <p:sp>
          <p:nvSpPr>
            <p:cNvPr id="99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05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6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07" name="Group 166"/>
          <p:cNvGrpSpPr>
            <a:grpSpLocks/>
          </p:cNvGrpSpPr>
          <p:nvPr/>
        </p:nvGrpSpPr>
        <p:grpSpPr bwMode="auto">
          <a:xfrm>
            <a:off x="7275067" y="5123440"/>
            <a:ext cx="312737" cy="1389062"/>
            <a:chOff x="2834" y="2588"/>
            <a:chExt cx="197" cy="875"/>
          </a:xfrm>
        </p:grpSpPr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09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10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11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12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13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14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15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16" name="Group 168"/>
          <p:cNvGrpSpPr>
            <a:grpSpLocks/>
          </p:cNvGrpSpPr>
          <p:nvPr/>
        </p:nvGrpSpPr>
        <p:grpSpPr bwMode="auto">
          <a:xfrm>
            <a:off x="5727254" y="4917065"/>
            <a:ext cx="3379788" cy="307975"/>
            <a:chOff x="1856" y="2473"/>
            <a:chExt cx="2129" cy="194"/>
          </a:xfrm>
        </p:grpSpPr>
        <p:cxnSp>
          <p:nvCxnSpPr>
            <p:cNvPr id="117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19" name="Oval 21"/>
          <p:cNvSpPr>
            <a:spLocks noChangeAspect="1" noChangeArrowheads="1"/>
          </p:cNvSpPr>
          <p:nvPr/>
        </p:nvSpPr>
        <p:spPr bwMode="auto">
          <a:xfrm>
            <a:off x="7454402" y="4860708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20" name="Oval 22"/>
          <p:cNvSpPr>
            <a:spLocks noChangeAspect="1" noChangeArrowheads="1"/>
          </p:cNvSpPr>
          <p:nvPr/>
        </p:nvSpPr>
        <p:spPr bwMode="auto">
          <a:xfrm>
            <a:off x="6932115" y="5361564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21" name="Oval 24"/>
          <p:cNvSpPr>
            <a:spLocks noChangeAspect="1" noChangeArrowheads="1"/>
          </p:cNvSpPr>
          <p:nvPr/>
        </p:nvSpPr>
        <p:spPr bwMode="auto">
          <a:xfrm>
            <a:off x="7105205" y="5528252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64984" y="4752857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(-3, 1)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82446" y="524608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-2)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348573" y="525036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-2)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84519" y="476317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(1, 1)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26" name="Group 169"/>
          <p:cNvGrpSpPr>
            <a:grpSpLocks/>
          </p:cNvGrpSpPr>
          <p:nvPr/>
        </p:nvGrpSpPr>
        <p:grpSpPr bwMode="auto">
          <a:xfrm>
            <a:off x="7178396" y="3258822"/>
            <a:ext cx="412751" cy="3265487"/>
            <a:chOff x="2769" y="1419"/>
            <a:chExt cx="260" cy="2057"/>
          </a:xfrm>
        </p:grpSpPr>
        <p:cxnSp>
          <p:nvCxnSpPr>
            <p:cNvPr id="127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f</a:t>
              </a:r>
              <a:r>
                <a:rPr lang="en-US" altLang="en-US" sz="1400" i="1" dirty="0" smtClean="0">
                  <a:solidFill>
                    <a:srgbClr val="000000"/>
                  </a:solidFill>
                  <a:latin typeface="Calisto MT" pitchFamily="18" charset="0"/>
                </a:rPr>
                <a:t>(x)</a:t>
              </a:r>
              <a:endParaRPr lang="en-US" altLang="en-US" sz="1400" i="1" dirty="0">
                <a:solidFill>
                  <a:srgbClr val="000000"/>
                </a:solidFill>
                <a:latin typeface="Calisto MT" pitchFamily="18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749323" y="5583787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-3)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0" name="Oval 23"/>
          <p:cNvSpPr>
            <a:spLocks noChangeAspect="1" noChangeArrowheads="1"/>
          </p:cNvSpPr>
          <p:nvPr/>
        </p:nvSpPr>
        <p:spPr bwMode="auto">
          <a:xfrm>
            <a:off x="7273478" y="536156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32" name="Oval 21"/>
          <p:cNvSpPr>
            <a:spLocks noChangeAspect="1" noChangeArrowheads="1"/>
          </p:cNvSpPr>
          <p:nvPr/>
        </p:nvSpPr>
        <p:spPr bwMode="auto">
          <a:xfrm>
            <a:off x="6762304" y="4860708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6569269" y="3724374"/>
            <a:ext cx="1158515" cy="1853625"/>
          </a:xfrm>
          <a:custGeom>
            <a:avLst/>
            <a:gdLst>
              <a:gd name="connsiteX0" fmla="*/ 1042664 w 1042664"/>
              <a:gd name="connsiteY0" fmla="*/ 0 h 1514346"/>
              <a:gd name="connsiteX1" fmla="*/ 868887 w 1042664"/>
              <a:gd name="connsiteY1" fmla="*/ 848199 h 1514346"/>
              <a:gd name="connsiteX2" fmla="*/ 690972 w 1042664"/>
              <a:gd name="connsiteY2" fmla="*/ 1344706 h 1514346"/>
              <a:gd name="connsiteX3" fmla="*/ 525470 w 1042664"/>
              <a:gd name="connsiteY3" fmla="*/ 1514346 h 1514346"/>
              <a:gd name="connsiteX4" fmla="*/ 347555 w 1042664"/>
              <a:gd name="connsiteY4" fmla="*/ 1344706 h 1514346"/>
              <a:gd name="connsiteX5" fmla="*/ 173777 w 1042664"/>
              <a:gd name="connsiteY5" fmla="*/ 844062 h 1514346"/>
              <a:gd name="connsiteX6" fmla="*/ 0 w 1042664"/>
              <a:gd name="connsiteY6" fmla="*/ 4138 h 1514346"/>
              <a:gd name="connsiteX0" fmla="*/ 1100590 w 1100590"/>
              <a:gd name="connsiteY0" fmla="*/ 0 h 1849488"/>
              <a:gd name="connsiteX1" fmla="*/ 868887 w 1100590"/>
              <a:gd name="connsiteY1" fmla="*/ 1183341 h 1849488"/>
              <a:gd name="connsiteX2" fmla="*/ 690972 w 1100590"/>
              <a:gd name="connsiteY2" fmla="*/ 1679848 h 1849488"/>
              <a:gd name="connsiteX3" fmla="*/ 525470 w 1100590"/>
              <a:gd name="connsiteY3" fmla="*/ 1849488 h 1849488"/>
              <a:gd name="connsiteX4" fmla="*/ 347555 w 1100590"/>
              <a:gd name="connsiteY4" fmla="*/ 1679848 h 1849488"/>
              <a:gd name="connsiteX5" fmla="*/ 173777 w 1100590"/>
              <a:gd name="connsiteY5" fmla="*/ 1179204 h 1849488"/>
              <a:gd name="connsiteX6" fmla="*/ 0 w 1100590"/>
              <a:gd name="connsiteY6" fmla="*/ 339280 h 1849488"/>
              <a:gd name="connsiteX0" fmla="*/ 1158515 w 1158515"/>
              <a:gd name="connsiteY0" fmla="*/ 4137 h 1853625"/>
              <a:gd name="connsiteX1" fmla="*/ 926812 w 1158515"/>
              <a:gd name="connsiteY1" fmla="*/ 1187478 h 1853625"/>
              <a:gd name="connsiteX2" fmla="*/ 748897 w 1158515"/>
              <a:gd name="connsiteY2" fmla="*/ 1683985 h 1853625"/>
              <a:gd name="connsiteX3" fmla="*/ 583395 w 1158515"/>
              <a:gd name="connsiteY3" fmla="*/ 1853625 h 1853625"/>
              <a:gd name="connsiteX4" fmla="*/ 405480 w 1158515"/>
              <a:gd name="connsiteY4" fmla="*/ 1683985 h 1853625"/>
              <a:gd name="connsiteX5" fmla="*/ 231702 w 1158515"/>
              <a:gd name="connsiteY5" fmla="*/ 1183341 h 1853625"/>
              <a:gd name="connsiteX6" fmla="*/ 0 w 1158515"/>
              <a:gd name="connsiteY6" fmla="*/ 0 h 185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515" h="1853625">
                <a:moveTo>
                  <a:pt x="1158515" y="4137"/>
                </a:moveTo>
                <a:cubicBezTo>
                  <a:pt x="1100934" y="316177"/>
                  <a:pt x="995082" y="907503"/>
                  <a:pt x="926812" y="1187478"/>
                </a:cubicBezTo>
                <a:cubicBezTo>
                  <a:pt x="858542" y="1467453"/>
                  <a:pt x="806133" y="1572961"/>
                  <a:pt x="748897" y="1683985"/>
                </a:cubicBezTo>
                <a:cubicBezTo>
                  <a:pt x="691661" y="1795010"/>
                  <a:pt x="640631" y="1853625"/>
                  <a:pt x="583395" y="1853625"/>
                </a:cubicBezTo>
                <a:cubicBezTo>
                  <a:pt x="526159" y="1853625"/>
                  <a:pt x="464095" y="1795699"/>
                  <a:pt x="405480" y="1683985"/>
                </a:cubicBezTo>
                <a:cubicBezTo>
                  <a:pt x="346865" y="1572271"/>
                  <a:pt x="299282" y="1464005"/>
                  <a:pt x="231702" y="1183341"/>
                </a:cubicBezTo>
                <a:cubicBezTo>
                  <a:pt x="164122" y="902677"/>
                  <a:pt x="57925" y="308248"/>
                  <a:pt x="0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134" name="x-axis label"/>
          <p:cNvSpPr txBox="1">
            <a:spLocks noChangeArrowheads="1"/>
          </p:cNvSpPr>
          <p:nvPr/>
        </p:nvSpPr>
        <p:spPr bwMode="auto">
          <a:xfrm>
            <a:off x="7676082" y="3991687"/>
            <a:ext cx="237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dirty="0">
                <a:solidFill>
                  <a:srgbClr val="C00000"/>
                </a:solidFill>
                <a:latin typeface="Calisto MT" pitchFamily="18" charset="0"/>
              </a:rPr>
              <a:t>f</a:t>
            </a:r>
          </a:p>
        </p:txBody>
      </p:sp>
      <p:sp>
        <p:nvSpPr>
          <p:cNvPr id="149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115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880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47826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-1" y="258097"/>
            <a:ext cx="9098277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Skill Closure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Identify function types from functions and </a:t>
            </a: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graphs.</a:t>
            </a:r>
            <a:endParaRPr lang="en-US" altLang="en-US" sz="160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0" y="2788927"/>
            <a:ext cx="6903722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</a:t>
            </a:r>
            <a:endParaRPr lang="en-US" altLang="en-US" sz="1600" dirty="0" smtClean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Write an example of a linear function and draw a sketch of a linear function graph.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996" y="3023601"/>
            <a:ext cx="9062284" cy="2061730"/>
            <a:chOff x="35996" y="2377444"/>
            <a:chExt cx="9062284" cy="2447925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9506" y="605723"/>
            <a:ext cx="6844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02020"/>
                </a:solidFill>
                <a:latin typeface="Century Gothic"/>
              </a:rPr>
              <a:t>Label the graph or function as linear, quadratic, cubic, logarithmic, or exponential.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1674" y="1172978"/>
                <a:ext cx="1875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1.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)=7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8 </a:t>
                </a:r>
                <a:endParaRPr lang="en-US" dirty="0">
                  <a:solidFill>
                    <a:srgbClr val="202020"/>
                  </a:solidFill>
                  <a:latin typeface="Century Gothic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4" y="1172978"/>
                <a:ext cx="187570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932" t="-8197" r="-195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106625" y="171803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Cubic</a:t>
            </a:r>
            <a:endParaRPr lang="en-US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pic>
        <p:nvPicPr>
          <p:cNvPr id="52" name="Picture 5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51586"/>
            <a:ext cx="2434442" cy="170223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00415" y="117297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2.</a:t>
            </a:r>
            <a:endParaRPr lang="en-US" dirty="0">
              <a:solidFill>
                <a:srgbClr val="202020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56134" y="160022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Logarithmic</a:t>
            </a:r>
            <a:endParaRPr lang="en-US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grpSp>
        <p:nvGrpSpPr>
          <p:cNvPr id="33" name="Group 163"/>
          <p:cNvGrpSpPr>
            <a:grpSpLocks/>
          </p:cNvGrpSpPr>
          <p:nvPr/>
        </p:nvGrpSpPr>
        <p:grpSpPr bwMode="auto">
          <a:xfrm>
            <a:off x="3468220" y="3837846"/>
            <a:ext cx="2787650" cy="2682875"/>
            <a:chOff x="1980" y="1727"/>
            <a:chExt cx="1756" cy="1690"/>
          </a:xfrm>
        </p:grpSpPr>
        <p:cxnSp>
          <p:nvCxnSpPr>
            <p:cNvPr id="34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" name="Group 165"/>
          <p:cNvGrpSpPr>
            <a:grpSpLocks/>
          </p:cNvGrpSpPr>
          <p:nvPr/>
        </p:nvGrpSpPr>
        <p:grpSpPr bwMode="auto">
          <a:xfrm>
            <a:off x="4933483" y="5149121"/>
            <a:ext cx="1444625" cy="214312"/>
            <a:chOff x="2921" y="2553"/>
            <a:chExt cx="910" cy="135"/>
          </a:xfrm>
        </p:grpSpPr>
        <p:sp>
          <p:nvSpPr>
            <p:cNvPr id="80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1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2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3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4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85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6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87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88" name="Group 164"/>
          <p:cNvGrpSpPr>
            <a:grpSpLocks/>
          </p:cNvGrpSpPr>
          <p:nvPr/>
        </p:nvGrpSpPr>
        <p:grpSpPr bwMode="auto">
          <a:xfrm>
            <a:off x="3328520" y="5145946"/>
            <a:ext cx="1481138" cy="215900"/>
            <a:chOff x="1856" y="2551"/>
            <a:chExt cx="933" cy="136"/>
          </a:xfrm>
        </p:grpSpPr>
        <p:sp>
          <p:nvSpPr>
            <p:cNvPr id="89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90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91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92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93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94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95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96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97" name="Group 167"/>
          <p:cNvGrpSpPr>
            <a:grpSpLocks/>
          </p:cNvGrpSpPr>
          <p:nvPr/>
        </p:nvGrpSpPr>
        <p:grpSpPr bwMode="auto">
          <a:xfrm>
            <a:off x="4817595" y="3728308"/>
            <a:ext cx="234950" cy="1390650"/>
            <a:chOff x="2833" y="1694"/>
            <a:chExt cx="148" cy="876"/>
          </a:xfrm>
        </p:grpSpPr>
        <p:sp>
          <p:nvSpPr>
            <p:cNvPr id="101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2" name="TextBox 101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05" name="TextBox 104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07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8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09" name="Group 166"/>
          <p:cNvGrpSpPr>
            <a:grpSpLocks/>
          </p:cNvGrpSpPr>
          <p:nvPr/>
        </p:nvGrpSpPr>
        <p:grpSpPr bwMode="auto">
          <a:xfrm>
            <a:off x="4819183" y="5228496"/>
            <a:ext cx="312737" cy="1389062"/>
            <a:chOff x="2834" y="2588"/>
            <a:chExt cx="197" cy="875"/>
          </a:xfrm>
        </p:grpSpPr>
        <p:sp>
          <p:nvSpPr>
            <p:cNvPr id="110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11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12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13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14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17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18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19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20" name="Group 168"/>
          <p:cNvGrpSpPr>
            <a:grpSpLocks/>
          </p:cNvGrpSpPr>
          <p:nvPr/>
        </p:nvGrpSpPr>
        <p:grpSpPr bwMode="auto">
          <a:xfrm>
            <a:off x="3271370" y="5022121"/>
            <a:ext cx="3379788" cy="307975"/>
            <a:chOff x="1856" y="2473"/>
            <a:chExt cx="2129" cy="194"/>
          </a:xfrm>
        </p:grpSpPr>
        <p:cxnSp>
          <p:nvCxnSpPr>
            <p:cNvPr id="121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123" name="Group 169"/>
          <p:cNvGrpSpPr>
            <a:grpSpLocks/>
          </p:cNvGrpSpPr>
          <p:nvPr/>
        </p:nvGrpSpPr>
        <p:grpSpPr bwMode="auto">
          <a:xfrm>
            <a:off x="4722512" y="3363878"/>
            <a:ext cx="412751" cy="3265487"/>
            <a:chOff x="2769" y="1419"/>
            <a:chExt cx="260" cy="2057"/>
          </a:xfrm>
        </p:grpSpPr>
        <p:cxnSp>
          <p:nvCxnSpPr>
            <p:cNvPr id="124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f</a:t>
              </a:r>
              <a:r>
                <a:rPr lang="en-US" altLang="en-US" sz="1400" i="1" dirty="0" smtClean="0">
                  <a:solidFill>
                    <a:srgbClr val="000000"/>
                  </a:solidFill>
                  <a:latin typeface="Calisto MT" pitchFamily="18" charset="0"/>
                </a:rPr>
                <a:t>(x)</a:t>
              </a:r>
              <a:endParaRPr lang="en-US" altLang="en-US" sz="1400" i="1" dirty="0">
                <a:solidFill>
                  <a:srgbClr val="000000"/>
                </a:solidFill>
                <a:latin typeface="Calisto MT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381050" y="5166584"/>
            <a:ext cx="25448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822848" y="4749627"/>
                <a:ext cx="1373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</a:t>
                </a:r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48" y="4749627"/>
                <a:ext cx="137396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33" t="-9836" r="-311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/>
          <p:nvPr/>
        </p:nvCxnSpPr>
        <p:spPr>
          <a:xfrm flipH="1">
            <a:off x="4067175" y="3841021"/>
            <a:ext cx="1493371" cy="2684569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6903720" y="2534233"/>
            <a:ext cx="2194560" cy="1358980"/>
            <a:chOff x="6903720" y="4983463"/>
            <a:chExt cx="2194560" cy="1358980"/>
          </a:xfrm>
        </p:grpSpPr>
        <p:grpSp>
          <p:nvGrpSpPr>
            <p:cNvPr id="129" name="Group 128"/>
            <p:cNvGrpSpPr/>
            <p:nvPr/>
          </p:nvGrpSpPr>
          <p:grpSpPr>
            <a:xfrm>
              <a:off x="6903720" y="4983463"/>
              <a:ext cx="2194560" cy="1358980"/>
              <a:chOff x="6903720" y="4983463"/>
              <a:chExt cx="2194560" cy="1358980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1" name="Round Same Side Corner Rectangle 130"/>
              <p:cNvSpPr/>
              <p:nvPr/>
            </p:nvSpPr>
            <p:spPr bwMode="auto">
              <a:xfrm>
                <a:off x="6903721" y="5234447"/>
                <a:ext cx="2194555" cy="110799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1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1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 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 </a:t>
                </a:r>
                <a:r>
                  <a:rPr lang="en-US" altLang="en-US" sz="11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1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100" b="1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14300" indent="-114300"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When function rules are defined by the same type of expression, we can group them into function types.</a:t>
                </a:r>
              </a:p>
            </p:txBody>
          </p:sp>
          <p:sp>
            <p:nvSpPr>
              <p:cNvPr id="132" name="Round Same Side Corner Rectangle 131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0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116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33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1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Nt2A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bdgNH5CSSlfcDAAA+EAAAJwAAAHVuaXZlcnNhbC9mbGFzaF9wdWJsaXNoaW5nX3NldHRpbmdzLnhtbNVXX3MaNxB/51NorpPHcHZqNw4DeBhzjJlgIHBpk+l0POJu4VR00lXSQchTP00+WD9JV8jGEHAqmnHHHR6OW+3+9v/uqX75KedkAUozKRrBafUkICASmTIxawTv487Li4BoQ0VKuRTQCIQMyGWzUi/KCWc6G4MxyKoJwghdK0wjyIwpamG4XC6rTBfKnkpeGsTX1UTmYaFAgzCgwoLTFT7MqgAdNCsVQuqOdCPTkgNhKZogmLWO8g6nOgtCxzahyXymZCnSK8mlImo2aQQ/XLTs757HQbVZDsI6p5tItGRTo2nKrD2Uj9lnIBmwWYaGn56cBWTJUpM1gldnFgbZw32YNbhzglqYK4neCHOHn4OhKTXUvTqFBj4ZfU9wpHQlaM6SGE+IDUAjaMe34163Hd32B3E0vr2Ob3rOhiOE4uhDfIRQ3I170TH8vvDXH4fRqNftv72NB4Ne3B0+SGFEdwJSD3cjVsfIylIlsAlY3WRlPhGUcay2r8KowWC9cqpmEMsOwyxOKdcQkN8LmL0rKWdmZTOLZT0HKFq6gMSMbNoagVElBA9wDhANw1xuauL8zaYkXl/suB467Q9uHbSyTo2hSYbFg7S1afVwm3TPNpVixzX7TiaSpxuHIJ9A2qc5bPXEeM5EBzlPAzLFJHB0taUY5QFhBl1PNsK6nGjDzLoLO9ucBLGw24HcjPdCkWRU6Z2Ib6JuCz9p/tqXBvRvLhSO9BhrJFLSVnSJ08CHfQjCh+0ak8RtokB5GaGoPoKTtDj3Yb6hag6KxFJy7cM/KA1nAnxYf5ElT8lKloSzORAjCXZHmeO/DMj2DCJTJfM1FcekIZozzOmCwRLSSx9FH1FFXqIkTuiCg3Ea/ijZZzKBqVSIC3SB2UM60w6/ehRwQbV+AKX3Nr5wk6Xbb0cfXlgHabqgIjkSHFsK8sI8BT5F34VEFZxLjOYWBEYmoSXWic1PytI1m4+b3rozulgn3SZyDYrpZmiPw8SDBJufiRJ8ARMqiBR8RWiCA1bbElowWWqkuGJx0PpfGehECRNrU2c4o1CZSv067uT01Y9n5z+9vnhTq4Z//fnl5TeF7pbOkFOrzW2dq0e3mp/UV7vtH4S+seH2ZDtS5bZC0z2lh7f23XbZn7/10O6Fw2tivc2e45YYR63R1TUZReP3vXhc8ymGviQYsCTDaprajzyvlTGKfvbCxmB7lXc09oIbeI38tz5cIzfbh1tz3csEHMwztwVwNHOWMyy1/0XPPVb+39+u/0nLfdeXmevXJ2o5oCrJMKNPVgXPfqQ9ZXifU8Tc2+YutXN5qocHr6n2JGeC5RhHu7I3d9vm+dkJXscOHlUqiLZ7529W/gZQSwMEFAACAAgA23YDRw59N821AgAAVwoAACEAAAB1bml2ZXJzYWwvZmxhc2hfc2tpbl9zZXR0aW5ncy54bWyVVttO4zAQfecrqu57w17LSqZSKV0JiV0QIN6dZJpYdezIdsr279fjOMRJG5LtCKmeOcdz9RSi90ysLmYzkkgu1TMYw0SmUdPoZiy9nseVMVIsEikMCLMQUhWUz1effrkPiRxyjCUPoKZydjSB1s3SfaZQvI/vS5QhQiKLkorjvczkIqbJPlOyEuloaPmxBMWZ2Fvk5c/lZjvogDNt7gwUnZi2VyjTKKUCrQFD+rFFGWVxGgNvPF26z0RO6+rj7Hu0A9PMONr6M8oQraQZdIt8tUYZxgt7e7crS5SPCQb+Ggv9+gVlEMrpEVT38ttvKIMMWVbl/8xIqWSGBe1yPm7iO4dLmtrnh1FdoowSMCF0NNoFXx6X620A8l/Dd0/wuSrJH7GuvYWATY85rIyqgETNqbbpXL49VMa+D1jtKNcWEKpa0KMN+pFWugNrlS3wCd6YSEOU17SQV8mrAjZ1xCGya2gJm82N2xYh9l0XxKjg4JV1rj1li/xjK3uCDJQt8pmzFB4EP57A+5aa03T5hvp+Bg3w0Xc6YM0gqD2m/urm1FjR1T0+Xh349ooGU8gUVhrjeWEFYOdI5HR1TNFJUETQA8uoYVL8Rlx8dNloEvUMftrOzxYxzHA4N3IuRruow4a58/hE1r8LbW71eWbsGr+eU2Nokhf2d0nPZ553PXdO5tF5Cm5Kiwd1J3ZyKqmgag/qRUoe+sFwhxhCGpgck6yf18DVJApqQKLzRSb+jnPVF1URg9rapjHQTQu6yhqYsyzn9s+8MniDtMcYsNZUk9v7BGXvYxko/AwAVUneDG19qC1FxQ3jcADurYHCpTyUG9F2SIfmbW3uYWfCifOaSSPpV0U7Kt0VEujP4F9tWJ2Le5aL0TVADI21y6zz8MdWc7POcPjCTebOfpg6N1v7aQmtEv+h/AdQSwMEFAACAAgA23YDRyv3qu3MAwAATw8AACYAAAB1bml2ZXJzYWwvaHRtbF9wdWJsaXNoaW5nX3NldHRpbmdzLnhtbNVXUXMaNxB+51dorpPHcHbqNA4DeBhzHphgoHBpk+l0POK0cKp10lXSQchTf01/WH9JV8jGJtiuaJO0HR7g9na/3f12tYuaZx8KQZagDVeyFR3XjyICMlOMy0UreptePD+NiLFUMiqUhFYkVUTO2rVmWc0EN/kUrEVVQxBGmkZpW1FubdmI49VqVeem1O6tEpVFfFPPVBGXGgxICzouBV3jl12XYKJ2rUZI04suFasEEM4wBMlddFT0bCGi2GvNaHa90KqS7FwJpYlezFrRN6cd97nV8UhdXoB0uZk2Cp3YNihj3IVDxZR/BJIDX+QY9/HRSURWnNm8Fb04cTCoHu/DbMB9DtTBnCtMRtob/AIsZdRS/+gdWvhgza3Ai9ha0oJnKb4hLv9W1E2vpoN+N7kajtJketVLLwc+hgOM0uRdeoBR2k8HySH6ofC99+NkMugP31ylo9Eg7Y/vrJDRHUKa8S5jTWRWVTqDLWFNm1fFTFIusNk+odGAxXYVVC8gVRccqzinwkBEfilh8X1FBbdrV1ns6muAsmNKyOzEla0VWV1BdAfnATEwrOW2J16+3rbEq9Od1GPv/S6tB6NsUmtplmPzoGwTWjO+L7pVmyu5k5p7JjMl2DahObIsMJeO5lREhFvMLdu+tY4Be8EF8u9sj+tzafeSy3KqzQ6HWx5dK2ftn4bKgvnZJ+dFj6kmkpGupis83iHqY5Ahaj2kXTjqQQcFoak5QJN0hAhRvqT6GjRJlRImRH9UWcElhKj+qCrByFpVRPBrIFYR7PeqwF85kPtThcy1KjZSQY0lRnAGZMlhBewsxNF7dFFUaIkjtxRgvYdfK/6RzGCuNOICXWL1UM6Nx68fBFxSY+5A6W2Mz/ys6A+7ybtnLkHKllRmB4LjIYGitF8Cn2LuUqELIRSyeQ8CmclohX3i6sM426iFpBnsO6fLTdFdITegWG6O8XhMfJHh4eWyglDAjEqipFgTmuHINK6FllxVBiW+WTy0+VsBelPC5SbUBS5idKZZ2Ik7On7x7cnL716dvm7U4z9++/35k0Y3a2QsqPPm98j5o3sqzOqTbfUXRk/srD3bC6UL16Fsz+nDe/hmX+zP32bspvXDg3+zn77O3J8mncl5j0yS6dtBOm2ElHeoCFKQ5dgfc/dHLGgJTJIfgrCRvqCGTaZBcKOgIf4mRGvip/X43qQOCgFH7cLPdRy2ghccm+d/cYoea+h/fgC/yiF6+t+TP2Kf6xAB1VmONfpidf33x85nJey/xIF/2t5Jdi4hzfjB614N5buX4HbtT1BLAwQUAAIACADbdgNHYoMsiJUBAAAdBgAAHwAAAHVuaXZlcnNhbC9odG1sX3NraW5fc2V0dGluZ3MuanONlMtuwjAQRfd8RZRuK0Sf0O5QoVIlFpXKrurCCUOIcGzLdlJSxL83Y16245R6NvHVyR3PWJ5tL2pWnMbRc7Q132b/7u6NBqhpWcK1q9MOvUA9VjRfwDwvgOYMYg+pEFkSquCk785IyDlmxjWpP9BXWYYxP5lZogiJMuCrQmAVAL9D4CYk/hz/7lmF7YuyWp2UWnPWTznTwHSfcVkQw8RXr2bZNXowr0BeQJckBcd0aFYXeXZ8GGLYXMoLQVg94xnvJyRdZ5KXbNGVf1ULkM2lr/fA4Gn4MnXsaK70m4bCTzwdYXSTQoJScMj7OMUIwpQkQC3fgVl/oI5xuyCPrnKV6yM9vsGwaUEyaHVpNMZwMdZ4tbo5xGhzGjZ6T9zdYjgEJTXIltXkHsMBuSjFPy5QSJ5hR1pou+cnlHKyyFl2SD3ACHJ4WLTt6t65UHP8Sew8Ie49oVXo9RVdw8MHVQDUwaervLyzkB0NiSyQo3teeaA3JY+n0f4gwf1nUziRa5BzzmkzHps0pTajN/q6dMjKLbq3+wVQSwMEFAACAAgAfEM9R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HxDPUdR5XXGbwAAAHYAAAAcAAAAdW5pdmVyc2FsL2xvY2FsX3NldHRpbmdzLnhtbA3MsQ6CQAyA4Z2naLqDujlwMJi4qYPwAA1XyCW91nCNkbf3tn/48vfjLwt8eS/JNOClOyOwLhaTbgHn6d5eEYqTRhJTDqiGMA5NL7aQvNm9wgIfoYP3iXMN5yflKm+mzurwUjmghUd9rokjnobmD1BLAwQUAAIACACEish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xDPUdnkSakYwkAAKU5AAApAAAAdW5pdmVyc2FsL3NraW5fY3VzdG9taXphdGlvbl9zZXR0aW5ncy54bWztW1tv28gVfs+vIFRs0QJFdKGuraKCl5FNRCa1ImMnLQphLI4twiRHS46ceKGHvvZn9KU/bH9JzwxJi5R1IZ0guwtIjBzwzLnNzDlnLp89jB+8UFvHjAbez5h5NLQJY154H4/eSNJwQX0aTSMSExbXt5QbL3TpZyO8o5wG1Jjh0MWRq/HWeNSQxuIj9XtKX+/DW1ttt6ReG7VQX9JRR4O2gawPZA3a9FZTG9Z3VCR6I7IgIduvdVgvtL4UMMKYRMwIXfJlJBe5803FHlxE2PWALx512/zZZFY3eps/UrvZ6XXQpqXIstyVtI7e1BubXm/QU5oSarQ7DXmj9ltyS5aanU5z0N00e62ODG/jQRe0tNGgK7V77XZL37RQC6QlRVH1lrbpyYNmUwFrqD/QNuOx2ms0pGazKbf1Tacrj9WGBNwy6FDkPh9AWZdVubtRVKXZl6WxNlbH7Q3SUVfrSP0W6jYam7aqyo3GdnC3vcsP15ZaujvZcJ5QuHcK9rby2KrvCa7hYh1FwOyQYOVjRqRbHBPDfVfTLNNBpjO3zMmnWhqbIo4zzsylIjUhAjnEARnpmOEbGj1IGg0CGsJ/EZGmPn4i0bAuODJ24Vo+N/J0yQOHbteM0fDtgoYM/H0b0ijAfm30h26z2W12086VkaSPJKoid4cXZGuOB44qlxVLbakDXR3rx4QWNFjh8GlC7+nbW7x4uI/oOnSFPf45Jrp8WpHI98IH4G4NuoraOsbtezEzGAkK/uldpB03UhRbQcmKCXev1e70B2opSR/fEj+z2JbbaqdXQW5r8vSI7Ig+erHHhGin3VUH7WOiK3xPihOAukgf947LhGClIATlQR50Tgsx8oWV6tJKJE3RSFNvjeXjUnS1Xu3G06n4XUX0ng/2To8GcueEsUzOp1CAwvty/cqEeAe5QZDq9zT5eLakw7Y3iNLX3VoyDMAKTG6+uKQkoXKqzjXraqqYn+YT68Kaq8ZFbaQlWSnxtPxTq9v/0ux0/zysp3IlNdlXymRS1CUJZZ1GOV2mM7Mmc1CIJnMTfXRqoz/es79l38oqrA/OxDBRbfTLf/5bWXg6Q9dg3wfb6beMig+zGV9L7Imho7lhz03LEWM0QQ7Sa6NPdC0t8SORGJUePfJZYksiQan2YLWIfc8VDbx8e+GalLCnW1eKYc5nyHZmhuYYllkb2TSKnv4iNOM1W0IgLXEsuV6Mb33iCrMQLqKdlxqwLrZrEvxjSw84aYC98G0Z6zPlxjAv5o5lTew5MvWMUhuh0JX0CHNL1RXNFBvNQEcEK3T0OvG5iEShQVJ8v7KSS+PicgJfhzty6d0vffiyV3gzRTAlUxKWEITAQTOIPtu+sWY6H0MwKGFpheP4M43cQtDkp66EbsPULAhNzcnpd7iaTDdMvBcuIHTIgpXQd4VsW7lAc9X6CDFeG5lWRSHrfW1kva8o9AnZkEPILiFmKtfGhcIzgqdhliBZDi4wj3f/ScKLBcjx0Xz06DoGCh9hSBORjXFlQzb68QPMo6FM9iR7ohPGWczgvfdIwIvILRVVUI40pPO4+vGD8Y/5WDEmSJ9DoOnWzdwRtZLbw1BIQsok7PuUdwNMY/cRhwvY75IFXkM6PAGb67mCjU+/cOantfezhFlahH5I65epo48/vK3uXaHqvXQygI00GIN9y4qdsp7rwSsd4QF/0IsyA1DdBTtJZdWAzFA9WkkIQUXnpQuKsF9J0DDHYG6a1AUoHPzgU0mBaaU6TCp9hZprGLmCI9cwotVU3CDVNhxYuG/ILd/RlhAW053M2v6Z5ucOn8C573m2b8kdP6X5BD8mCyLUQDH9ZWY5t+QWSpRjOBNw3ASd98m6Clp9L+D78nJqP1yhbCiSslLozw1d+67IYd97EKUFxnkdkJfr+V1EA0H1cZzFdVLc/v6VjiRdnCV2p9UWIhspM+1yrimmhvhekWeVX14OYpR7NnHs+URRuQYI1gCzxRIK6x3fwZfXlezzdDRWQF86vDbB0WL5y7//V17Njj8JVUqpf62qB1KQVy30rO+fJmUk/lcJPY6iFkXFS0nBdK+ciaavZYQNCJNvsgHFyWIQ0IBfXpQyDYGYTqPiOIp2eQWxaovQpOtoUWr9ziu5UmbvofyInVttdIWjByhfDqV+VUVi5Hlssso+PB9arDXzvZBUFP/q9YB33jGmc0XXxakOctT3Fg/JIujCdjS9wJF8ON5V0KddKibUyB2VxPVYdZ1iicnKEZSE5H1bEB73rjjPhO1RGY7idM0KJ++QRdSf8juLl5d0wMCvWCCMRyziB7TsLc8RL+nndO5Srjxll5PfEU75vmx0h/04Zd4Sd9lnPHfcPG9K2WW8pj5UZy3pTp6/2LArpmmquNTLSzzTXvgOu+a0advRHHGX3yRf2Av+HHGX3+ZrlgXb9Jc+7TblRbObFhVHeXpu8lJFe2YPmEgo6lTGlL0WmbgPE37nFue6khKKnAF1yUisvo4XkDSjOS3vcv2Az8PweR9xxWVun2xGVjG/Ui7QtwFcPx7BQ+YxnxwOb9ENSML8WIv3ajmQ3AzvDkVCldjTiryrBaK6iuJak1Id72pcZXIJf0gOzg14seRLRF5OuHtccJVVQl4Iq4mGvI5XE6FJvh8XGtZfDNSwfmyGhqnawxMYroNbEiGIAY9ksVmk5bmX2c3GtdgYFsUONObl2RJUh3BSyWRyhEJYiW3Vc1Alb3mGYO0zzyePxE8V5Qi5sTne/WEMWXY8thU2IXcsl7MpoXIOpKVuG1GF+l1oOCgmDkbF0plveFOpcg0Zvo1F5/eUqmz1yfm4Z0HKyjSP9nyFpmxn2ut7bAHvodEf1vPrLJSoPUDacXTtZvVtobTT1/X7obTSckUorSc+FaG0To8/3wFKawx6GupVhtJQnz+vgdK6iD/VobSG+HxvKE1p8qcalNZX+FMRShv3+FMaSpM5mN6qCqUlv3xQGUorjW4V5E5P9B4oTW/wpyqUdnqWMihNjMB3gtLe/JawNP7z9Rha+RuBfTga/3nGz8742Rk/O+NnZ/zsjJ+d8bMzfnbGz8742Rk/O+NnZ/zsjJ+96r5yB0DLXaSews+2rKXgsy377xg92wp9HXh2cOZy2FnC81uDztIjye8fO9uPgZ3Gzg5BYKclX4vWnZGzb4OcpZnyqwNnudD+nSFnhxOuDHB29Bc5fj3cbJcGoqDv4F9i/h9QSwMEFAACAAgAfUM9R84jEDzNDAAAGSIAABcAAAB1bml2ZXJzYWwvdW5pdmVyc2FsLnBuZ+2aa1RTVxbHwytIBZVKFSoQBSt0VBBFgRoI+EKnolRbHmIACUjlIY8YQiAhRdryKBJAJSBI0tWpdAQTgcozgI6FGwokKgPhHTRACgnEcCUhkMfcQF0z32bNWvMxH7Jyfueeu/c5e+/zv2vdc3P9z/maffDxBzAYzOzM6RMXYDBDRxjM4MYGONSTkmWlhv70sBd8j8EYHOtZCAyjffx8YLBaykblFSOITRJPB2NhsE3PtT89IOGXSBhsF+PMCZ8vU0Pnx9sKIgd+/P518x6np9snN07Cm2DZhobfHodn/lxkX76hu/i7Eze36GVG+d38NnKX+fCJDblPIyut1CsVTG5wam3bw9bqqoftc2+GX/3EGCE/kTPODY62PkSg/fopKHXq0jiej25Llb4ZqY/mQjOBbYp49/2v2a45hBUP/8jXMRio6xvM6R8s+3H05dfZiJK9+lCP9cV7v0E8W0Ur2au9qeLYyG/2iHlt896rPbaeZDWxeQsEkxYQPdq2NqTYO8lnkXlJLWvs2E/Vg8Geemx1dMrx1raO4wq9pat8jXrOmazoSQ6ekVxKKRfLaRqlMHmYNB1Ux7+7aissJFmvpMqTHnoXYZX9NPUNUrtCIe/QkJon0JFhw+dthUNhMk+t0yufnaanTt8NZJDAPreOUpqwTDMSy1RFqNFRo8c3Nwm9paN8tWxlqAuk2lgjBJDNPO8ilRDJTxXcojFDbIWXMt699O2Jb5hIEz0SzS+mip0pWFV9XOh2KBZh2VlGeYFhpKUO+DLBy+4pUsMo8JxEJEU8EXtlmGXa8fb5RBxFgRlgOV/JU95VtHAz9bW3MaHbxuY6zMwJlR05XPDQgb6VIr15pH9fmokNhqzwgI/l2gSTiRU7RQWq33Lsq1WR6r8Ohhjl8VUL+B4S4M64YlsjVLhPEBAeJfPjnwCJYm+XhZzhpaKC2n1AIQDWXRb10vgaZCWvD6xxG6SwhMFeHXKMYuh8nMASisrmnmf6J+H3rE4USMLZ3DHPIgXmRRlgVUOZPzjZ24AJtnX4eipp5pbq6tuy+a52AKylEX/dybyv9y4G1TrV1JBpt8pp7wI+qqPUSlgZMs+Gbta+EJsEDkmM3XGtYHpIe92DUXJy4nbFakxbhca9AVq56LrBScbrVO5Woh0lIU0DIKF52JZkwfPG/A4sBLG55iYNWaD5hzPPZlORmrtILuBrPPMsGv6wDCUzD3ZgNo9wnUBvQmWjyuk70+/rJTXl2HvUaYWlO0V0wM53EDVNb7Zx7Fq6/IgaJRiaEXkxywnBDWiHxcr8KLc2DYb03pupHRDWAGLHFlDwEqua6MSyJQB2w/Rc/USKf7lw+Ly6uNJHU0qLB/AhvSmqpQxq3KHNNwGWGHPUWWQG1iG5i0iOqCAeCFMccgZabtmuh37n8EfoD01S2oxB3H3mKmuBuF+I60oD69ASTRACSnj2ND0zAskJRxqwkTTjEnAcXpS5YFnBMRi4InY7uHw/Qc6f6C60LJ6uVomLBSPwbHH60Rd+X7NZyu8y1JxcdlI+QZCKtRYEYS8HOwCoBLxp1XJxb9L+BhDAcQnCikaJT8MO4EiYXKFqiaU3zapoQmgrvU20RvpHvnXnX++wCeIYKJGcBpOPQG/c0AJe7GAwxToF/5lQSbMPr5HV96RssR4lUYQeXWLUqq3BO2mLwBKQzowB0nxSfjj2bNUGi2EyZ7+wFHBhvIRWJyqeBtPL5J4NEh7aoDO1bWAVNWis3W0ep+nsp0mm2wC8Uf6ziBlKR4owCT5nVVjgc/0fx+G04CNw+nMW3/AmEoG4y548vJorxtY0Qqn1YJjvuNoqsyGorFeDvBJQiASZ52CZcT9wI8/bnHBLKr3LFsz7Bp26k5MEPG+CC/C7JRplRlS5tLWOlFA3EbTNrc0XSjESaWxiUZF90Ugrv+6umW9ubrDQdn+p32lkDskwLPUXw7yNdv5Q662/ifaS932t6sD++d9g/CcuSqPUmqWfoWs1bM5wDc7pQAc60IEOdKADHehABzrQgQ50oAMd6EAHOtDB/wa2nuky8f/lbWPBzGhCR9vK2+ebmZVIQvLSioiJCvJQp2pUcib3Go6xN9htNH8+cDXDMVlJcJZ7aEhrr0ytO6lhGYSlZalgOly+Kx3sc2Ny43Gc+prbuMDVVPZi5cS0Uo5jertsf3xcWReFAJxctAc7HF4YmVSUFLEsQGiakJLgweD4dJPFiRnP0Pty0ryNYzIM2Oc9LP/x/Icw2Df93YhKfsbq/HSppLiGQ2oYmSme8vSa8oOnG+fJJ9ITCOHZd3hBbUcgw0JnPMDsSqNexS3UDxyh7pEszY1JMBLvpDwud+pwANMMBntK6MFvrekiUL/GqdfGCOTHSYjOicwInDfwOC0essIJvC7vmJLcH7qEzhqOKf/8DiWthkMOMzaxaH2A0ii4PUuSiKUR7TqYn6svsO8OHC591ND8pSLwYXXsY8pPRnnU3K2165b6+6vOUzGtnze0bNI6E9dzvUJCs1s/+yt9eVlAoYrmMeuGaBhNI4B90rJtbVSUZq/wC/3ODo1KUo2fIEQ3L6Afhe6AQgGCBzUXXMmTE2nycTw5VD0YkqCKGDZGEBOXslHK1x1dFeBn9WPjKFltSz9q9fc65ZhTa9/cpd6A0bE9QDG2QngL00uYInDsuYF1SJ4zRSiyHE6YcdjdOxo3Lrxk6gySLIzNLGgZK7Ma1ErHaelBo/j1+VGJ8qcxZ/GBrQ9cTnPDCbx3CiGN30IjKwUIXs+hU32/2lRlLA0E8kBgkoyoFrmExGPLXfqKdr4Mr6RiRw5HEd74PSBcrgwqunaZUv6AFTrYzFzNQHQ+0+90/ELh8YD1Un7LopoHh8EmiURp5/Ye6ZjXwVs+2N1ne8FT9FLjvlwTzQqvgyGkPC68NsEdXM5aIeKPNfTdqRWxoNgwuuOe9MV33QF3gClGebXEqLjbIKeJaHgvPseKJ38Qi0coxoPQt8utd/vHJdw+86i7GyCh5v5MEbBLHQvEJCIXYtiCr+g5HeolJrQMume/X5Y4KfCZtf0p02DSO4FTAC8SKr0joCtH4ZVp14WzFiUwr1jv9Z/CY3B+15MLvWuL3TTtSXbrVaYIujUtu/upwazpHcy32cpnR3uEejfgQ7XoaHH04b6sxSRep2V1gZ6ydkEZBsXqrAfPOoTjjEeKP7AYvbbD6tSdbld+kcvRAHrOwOHm7pf6nb/LAorLa9aroPbjnvlYnmv7ZJIp3fcy+05mejs5whZToLD6mjvTan9qiM2VSguIhhH7+Ly5e2vZv1iQXoHnYAPppdxDyaFg+wwlJVLBilv+Cp7Hmm0+MNr6l5TxqPcREQAUqqCZFHlPQrfMenvFlA7c34J53G6TH90SX+i54MgeukFkYVZpTlCd7YEqtrHblYMhJpyqjP6YdxVJaww5M8Z2fcNRqnY8b2rP3mSxHv2K3f75WzmuvnnKXnB+5b0vBxqxzpo7bw+FWxBPz5G+zJ8nS5t6dqa3b8XwANuFGJzf1er467evVQBE4xMPSPqdy8bbgvGbDo2WGxZ85LjYCk3BzWPYxgIky9knu8GkHwNFzPUwLU51354uXWAcHHd1DzXKk0rzz2JeVH6K6RXHxsZtF3Byz462HpA9abFdXwICXJbTyxoyI7yAXXp2PAeeXRcQ3kVwWMgnAS76JzMcAniCIw6qTXkeF3r7Y8YHYg1gsMTQdpVsNJ3cHRkZTrzoyP7mqKiX/4m5VWK0esN2AquHhYaLMWpLFpSHtPVd+KTNVvGL7wylFVFHrHgeMNh9uFsw7/tZV8YM5Um+aLWu9ipbcuxPX2YWLl7Oruerl/6sKcWbH5xLBC2fN67rxMKamvzQ6n6NfrrMCiEqrRpoWd9ESNLy6+ye2vFPQtDZWgWTTaRL9jOfo+/v8xfnbS0LeB+hJdlogjOAp8bgzKAgO30F7QQSasSlQmlvi3+yniAeJNWqC3xf6YsaxjNom/28stjjTOWFIyD1vaism/63qm75D1X9Y7a/qgfk8yYy7WifBtu82NUmFgZA5v7w6GySWq+r+CvrZGU7nu4u2390GB+6LoRI0/OVyOAChdPJduwV3ER9Tf2I7MLU+8eCHW2/R5dziIyQw30EDX6Bm+X7JlGPGjspzhVjxi4nMteO4hq7EXRnlwtjuMSMvxftEd7IL9/45yMuCD/ZKE4XapgqpXyX9nQPhtPXfkvh7/CfIP9DAQp7tE1YVeER6R+tkvYQJ0PtSeF3v+b6otTLguRdED399G9+yJYVfjd67eTv+L0TD0TeRbOrko4wxgaoJ9H0mjlG+0XEyutsBCOUlVo7pu2e3PLK9tVO9SE0WrXZrATfziVv/Fjr6szJcycYx8Jv/gtQSwMEFAACAAgAfUM9R5F1CYhMAAAAawAAABsAAAB1bml2ZXJzYWwvdW5pdmVyc2FsLnBuZy54bWyzsa/IzVEoSy0qzszPs1Uy1DNQsrfj5bIpKEoty0wtV6gAigEFIUBJodJWycQIwS3PTCnJAKowMDFACGakZqZnlNgqmVsgBPWBZgIAUEsBAgAAFAACAAgA23YDR1p/uZk6BAAA4Q4AAB0AAAAAAAAAAQAAAAAAAAAAAHVuaXZlcnNhbC9jb21tb25fbWVzc2FnZXMubG5nUEsBAgAAFAACAAgA23YDR+QkkpX3AwAAPhAAACcAAAAAAAAAAQAAAAAAdQQAAHVuaXZlcnNhbC9mbGFzaF9wdWJsaXNoaW5nX3NldHRpbmdzLnhtbFBLAQIAABQAAgAIANt2A0cOfTfNtQIAAFcKAAAhAAAAAAAAAAEAAAAAALEIAAB1bml2ZXJzYWwvZmxhc2hfc2tpbl9zZXR0aW5ncy54bWxQSwECAAAUAAIACADbdgNHK/eq7cwDAABPDwAAJgAAAAAAAAABAAAAAAClCwAAdW5pdmVyc2FsL2h0bWxfcHVibGlzaGluZ19zZXR0aW5ncy54bWxQSwECAAAUAAIACADbdgNHYoMsiJUBAAAdBgAAHwAAAAAAAAABAAAAAAC1DwAAdW5pdmVyc2FsL2h0bWxfc2tpbl9zZXR0aW5ncy5qc1BLAQIAABQAAgAIAHxDPUca2uo7qgAAAB8BAAAaAAAAAAAAAAEAAAAAAIcRAAB1bml2ZXJzYWwvaTE4bl9wcmVzZXRzLnhtbFBLAQIAABQAAgAIAHxDPUdR5XXGbwAAAHYAAAAcAAAAAAAAAAEAAAAAAGkSAAB1bml2ZXJzYWwvbG9jYWxfc2V0dGluZ3MueG1sUEsBAgAAFAACAAgAhIrIRook4qj6AgAAsAgAABQAAAAAAAAAAQAAAAAAEhMAAHVuaXZlcnNhbC9wbGF5ZXIueG1sUEsBAgAAFAACAAgAfEM9R2eRJqRjCQAApTkAACkAAAAAAAAAAQAAAAAAPhYAAHVuaXZlcnNhbC9za2luX2N1c3RvbWl6YXRpb25fc2V0dGluZ3MueG1sUEsBAgAAFAACAAgAfUM9R84jEDzNDAAAGSIAABcAAAAAAAAAAAAAAAAA6B8AAHVuaXZlcnNhbC91bml2ZXJzYWwucG5nUEsBAgAAFAACAAgAfUM9R5F1CYhMAAAAawAAABsAAAAAAAAAAQAAAAAA6iwAAHVuaXZlcnNhbC91bml2ZXJzYWwucG5nLnhtbFBLBQYAAAAACwALAEkDAABvLQAAAAA="/>
  <p:tag name="ISPRING_PRESENTATION_TITLE" val="[Template]  lesson NEW teacher1"/>
  <p:tag name="ISPRING_RESOURCE_PATHS_HASH_PRESENTER" val="24258b9c3f42bb9b663dfb52bf902af7cb26a1a5"/>
</p:tagLst>
</file>

<file path=ppt/theme/theme1.xml><?xml version="1.0" encoding="utf-8"?>
<a:theme xmlns:a="http://schemas.openxmlformats.org/drawingml/2006/main" name="StepUP">
  <a:themeElements>
    <a:clrScheme name="material Orange [Math]">
      <a:dk1>
        <a:srgbClr val="202020"/>
      </a:dk1>
      <a:lt1>
        <a:srgbClr val="F9F9F9"/>
      </a:lt1>
      <a:dk2>
        <a:srgbClr val="FF562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21A8B3"/>
      </a:accent6>
      <a:hlink>
        <a:srgbClr val="27AE60"/>
      </a:hlink>
      <a:folHlink>
        <a:srgbClr val="27AE60"/>
      </a:folHlink>
    </a:clrScheme>
    <a:fontScheme name="General Lesso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accent5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11360</TotalTime>
  <Words>1058</Words>
  <Application>Microsoft Office PowerPoint</Application>
  <PresentationFormat>Letter Paper (8.5x11 in)</PresentationFormat>
  <Paragraphs>326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Times New Roman</vt:lpstr>
      <vt:lpstr>Wingdings 3</vt:lpstr>
      <vt:lpstr>Calisto MT</vt:lpstr>
      <vt:lpstr>Handlee</vt:lpstr>
      <vt:lpstr>Century Gothic</vt:lpstr>
      <vt:lpstr>Cambria Math</vt:lpstr>
      <vt:lpstr>Meiryo</vt:lpstr>
      <vt:lpstr>Lato</vt:lpstr>
      <vt:lpstr>Calibri</vt:lpstr>
      <vt:lpstr>Arial</vt:lpstr>
      <vt:lpstr>StepUP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[Template]  lesson NEW teacher1</dc:title>
  <dc:creator>Stephen</dc:creator>
  <cp:lastModifiedBy>Rupinder Jagpal</cp:lastModifiedBy>
  <cp:revision>815</cp:revision>
  <cp:lastPrinted>2015-11-25T19:53:31Z</cp:lastPrinted>
  <dcterms:created xsi:type="dcterms:W3CDTF">2012-04-12T14:57:33Z</dcterms:created>
  <dcterms:modified xsi:type="dcterms:W3CDTF">2017-09-29T19:58:22Z</dcterms:modified>
</cp:coreProperties>
</file>