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0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</p:sldMasterIdLst>
  <p:sldIdLst>
    <p:sldId id="354" r:id="rId11"/>
    <p:sldId id="356" r:id="rId12"/>
    <p:sldId id="302" r:id="rId13"/>
    <p:sldId id="259" r:id="rId14"/>
    <p:sldId id="308" r:id="rId15"/>
    <p:sldId id="288" r:id="rId16"/>
    <p:sldId id="355" r:id="rId17"/>
    <p:sldId id="336" r:id="rId18"/>
    <p:sldId id="358" r:id="rId19"/>
    <p:sldId id="359" r:id="rId20"/>
    <p:sldId id="363" r:id="rId21"/>
    <p:sldId id="361" r:id="rId22"/>
    <p:sldId id="362" r:id="rId23"/>
    <p:sldId id="36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B22"/>
    <a:srgbClr val="00539D"/>
    <a:srgbClr val="F8FAA4"/>
    <a:srgbClr val="EC1D24"/>
    <a:srgbClr val="5B57A6"/>
    <a:srgbClr val="18984C"/>
    <a:srgbClr val="13773B"/>
    <a:srgbClr val="1BA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97" autoAdjust="0"/>
    <p:restoredTop sz="94686" autoAdjust="0"/>
  </p:normalViewPr>
  <p:slideViewPr>
    <p:cSldViewPr>
      <p:cViewPr varScale="1">
        <p:scale>
          <a:sx n="74" d="100"/>
          <a:sy n="74" d="100"/>
        </p:scale>
        <p:origin x="1422" y="5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4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02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76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85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4320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72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85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55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63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3468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1730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5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75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6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3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8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1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2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00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77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9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5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4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2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64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6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1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5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95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71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090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704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5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43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5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173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96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79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4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34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436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527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4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0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6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6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408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0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44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35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159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183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657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7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94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2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58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1150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05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15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8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749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194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153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39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862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65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0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2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840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216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3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63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791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879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37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010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406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822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262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51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26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300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9159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6165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09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95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9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9458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8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8674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066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15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36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477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6056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6226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32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1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8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8" name="Next_btn" descr="SubHeaders_LessonMenu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09625"/>
            <a:ext cx="3581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eader" descr="12_GEOM_Header_07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Back_btn" descr="GEOM_Interface_BackButton_DEAD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Menu_btn" descr="GEOM_Interface_MenuButton_DEAD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EndOfBackground" descr="12_GEOM_Cover_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58775"/>
            <a:ext cx="8891587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InterfaceBorder" descr="12_GEOM_MasterBKG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45" name="Header" descr="12_GEOM_Header_07-3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Next_Button" descr="GEOM_Interface_ForwardButton_DEAD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1" descr="5Min Check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3" name="Picture 5" descr="CheckPointICO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rgbClr val="18984C"/>
                </a:solidFill>
              </a:rPr>
              <a:t>Over Lesson 7–2</a:t>
            </a:r>
          </a:p>
        </p:txBody>
      </p:sp>
      <p:pic>
        <p:nvPicPr>
          <p:cNvPr id="2055" name="Header" descr="12_GEOM_Header_07-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6" name="Header" descr="12_GEOM_Header_07-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00" name="Picture 10" descr="Example_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Header" descr="12_GEOM_Header_07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11" descr="Example_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Header" descr="12_GEOM_Header_07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148" name="Picture 18" descr="Std Test Example_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Header" descr="12_GEOM_Header_07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172" name="Picture 11" descr="Example_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Header" descr="12_GEOM_Header_07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8196" name="Picture 18" descr="Real World Ex_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Header" descr="12_GEOM_Header_07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nterfaceBorder" descr="12_GEOM_MasterBK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9220" name="Picture 11" descr="Example_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Header" descr="12_GEOM_Header_07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6400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Next_Button" descr="GEOM_Interface_ForwardButton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Back_btn" descr="GEOM_Interface_BackButton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Menu_btn" descr="GEOM_Interface_MenuButton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Exit_btn" descr="GEOM_Interface_ExitButton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7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4.png"/><Relationship Id="rId7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9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4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b="1" dirty="0" smtClean="0"/>
              <a:t>Student will learn how to determine </a:t>
            </a:r>
            <a:r>
              <a:rPr lang="en-US" b="1" dirty="0" smtClean="0"/>
              <a:t>if two triangles are similar using the triangle </a:t>
            </a:r>
            <a:r>
              <a:rPr lang="en-US" b="1" dirty="0" smtClean="0"/>
              <a:t>proofs and solve for missing variables of similar triangles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43416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Objectives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6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713634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53" y="4648200"/>
            <a:ext cx="904875" cy="1868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652493"/>
            <a:ext cx="914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281" y="4495800"/>
            <a:ext cx="838200" cy="1823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774" y="4638541"/>
            <a:ext cx="495300" cy="179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181" y="4682879"/>
            <a:ext cx="495300" cy="179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181" y="4541949"/>
            <a:ext cx="495300" cy="179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75" y="91952"/>
            <a:ext cx="183832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32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" y="685800"/>
            <a:ext cx="9017794" cy="4648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24" y="4638541"/>
            <a:ext cx="742950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300" y="4624253"/>
            <a:ext cx="723900" cy="1771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607895"/>
            <a:ext cx="790575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774" y="4638541"/>
            <a:ext cx="495300" cy="179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181" y="4682879"/>
            <a:ext cx="495300" cy="179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181" y="4541949"/>
            <a:ext cx="495300" cy="179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81833"/>
            <a:ext cx="1981200" cy="48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40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610600" cy="5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7" y="1371600"/>
            <a:ext cx="5695950" cy="36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401628"/>
            <a:ext cx="2362200" cy="3624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01408"/>
            <a:ext cx="6172200" cy="476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676400"/>
            <a:ext cx="38100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177690"/>
            <a:ext cx="38100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370" y="1621665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352" y="2222702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678980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235005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129" y="2678980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129" y="3243542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181" y="3733074"/>
            <a:ext cx="906620" cy="76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444" y="4595432"/>
            <a:ext cx="906620" cy="40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304" y="5201408"/>
            <a:ext cx="1381796" cy="476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75" y="91952"/>
            <a:ext cx="183832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5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8" y="5472567"/>
            <a:ext cx="6731332" cy="460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13" y="1462986"/>
            <a:ext cx="2454231" cy="3738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85800"/>
            <a:ext cx="8610600" cy="5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676400"/>
            <a:ext cx="38100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177690"/>
            <a:ext cx="38100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370" y="1621665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352" y="2222702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678980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235005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129" y="2678980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129" y="3243542"/>
            <a:ext cx="614430" cy="38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181" y="3733074"/>
            <a:ext cx="906620" cy="76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444" y="4595432"/>
            <a:ext cx="906620" cy="40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868" y="5414822"/>
            <a:ext cx="1381796" cy="476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314115"/>
            <a:ext cx="5569921" cy="3799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81833"/>
            <a:ext cx="1981200" cy="48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62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305800" cy="37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78916"/>
            <a:ext cx="3181350" cy="25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371600"/>
            <a:ext cx="2828925" cy="275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86200"/>
            <a:ext cx="5181600" cy="2577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867" y="4391144"/>
            <a:ext cx="6134100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08" y="4152781"/>
            <a:ext cx="963434" cy="266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08" y="4448197"/>
            <a:ext cx="1217792" cy="23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08" y="4744723"/>
            <a:ext cx="1217792" cy="23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923" y="5033667"/>
            <a:ext cx="2317404" cy="157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98" y="5271792"/>
            <a:ext cx="2317404" cy="157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08" y="5505663"/>
            <a:ext cx="3754143" cy="226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14" y="5855178"/>
            <a:ext cx="3754143" cy="226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923" y="6225445"/>
            <a:ext cx="4332371" cy="261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527033"/>
            <a:ext cx="762000" cy="22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9761" y="4514849"/>
            <a:ext cx="762000" cy="22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275" y="91952"/>
            <a:ext cx="183832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39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7956" y="3011015"/>
            <a:ext cx="5479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the two objects have exactly the same shape, </a:t>
            </a:r>
            <a:r>
              <a:rPr lang="en-US" sz="24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 exactly the same size, they are congruent.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420" y="702413"/>
            <a:ext cx="3156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Math Symbols: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78" y="1279567"/>
            <a:ext cx="1571625" cy="140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8" y="4803561"/>
            <a:ext cx="2352675" cy="12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77" y="2995547"/>
            <a:ext cx="2790825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387956" y="4614311"/>
            <a:ext cx="5580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If two geometric objects have 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</a:rPr>
              <a:t>exactly the same shape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 (although not necessarily the same size), they are 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</a:rPr>
              <a:t>similar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n-US" sz="2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9370" y="1656961"/>
            <a:ext cx="4146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Not Equal To (inequality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778" y="502634"/>
            <a:ext cx="183832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33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Concept</a:t>
            </a: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199"/>
            <a:ext cx="8763000" cy="261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488729"/>
            <a:ext cx="4572000" cy="3019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74777"/>
            <a:ext cx="19050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275" y="91952"/>
            <a:ext cx="183832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61C23"/>
                </a:solidFill>
              </a:rPr>
              <a:t>Use the AA Similarity Postulate</a:t>
            </a:r>
            <a:endParaRPr lang="en-US" altLang="en-US" sz="2000" b="1">
              <a:solidFill>
                <a:srgbClr val="EC1D24"/>
              </a:solidFill>
            </a:endParaRPr>
          </a:p>
        </p:txBody>
      </p:sp>
      <p:sp>
        <p:nvSpPr>
          <p:cNvPr id="5904" name="Rectangle 784"/>
          <p:cNvSpPr>
            <a:spLocks noChangeArrowheads="1"/>
          </p:cNvSpPr>
          <p:nvPr/>
        </p:nvSpPr>
        <p:spPr bwMode="auto">
          <a:xfrm>
            <a:off x="870984" y="1262062"/>
            <a:ext cx="8039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dirty="0">
                <a:solidFill>
                  <a:srgbClr val="E01B22"/>
                </a:solidFill>
              </a:rPr>
              <a:t>A.</a:t>
            </a:r>
            <a:r>
              <a:rPr lang="en-US" altLang="en-US" sz="2400" b="1" dirty="0">
                <a:solidFill>
                  <a:srgbClr val="00539D"/>
                </a:solidFill>
              </a:rPr>
              <a:t> Determine whether the triangles are similar. If so, write a similarity statement. Explain your reasoning.</a:t>
            </a:r>
          </a:p>
        </p:txBody>
      </p:sp>
      <p:pic>
        <p:nvPicPr>
          <p:cNvPr id="5908" name="Picture 788" descr="09Geom07-03-1-A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45984"/>
            <a:ext cx="5257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05715" y="2115740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61C23"/>
                </a:solidFill>
              </a:rPr>
              <a:t>Use the AA Similarity Postulate</a:t>
            </a:r>
            <a:endParaRPr lang="en-US" altLang="en-US" sz="2000" b="1" dirty="0">
              <a:solidFill>
                <a:srgbClr val="EC1D24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872289" y="2431256"/>
            <a:ext cx="8039100" cy="457200"/>
            <a:chOff x="552" y="930"/>
            <a:chExt cx="5064" cy="28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52" y="930"/>
              <a:ext cx="5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altLang="en-US" sz="2400" dirty="0"/>
                <a:t>Since </a:t>
              </a:r>
              <a:r>
                <a:rPr lang="en-US" altLang="en-US" sz="2400" i="1" dirty="0" err="1"/>
                <a:t>m</a:t>
              </a:r>
              <a:r>
                <a:rPr lang="en-US" altLang="en-US" sz="2400" dirty="0" err="1">
                  <a:sym typeface="Symbol" pitchFamily="18" charset="2"/>
                </a:rPr>
                <a:t></a:t>
              </a:r>
              <a:r>
                <a:rPr lang="en-US" altLang="en-US" sz="2400" i="1" dirty="0" err="1">
                  <a:sym typeface="Symbol" pitchFamily="18" charset="2"/>
                </a:rPr>
                <a:t>B</a:t>
              </a:r>
              <a:r>
                <a:rPr lang="en-US" altLang="en-US" sz="2400" dirty="0">
                  <a:sym typeface="Symbol" pitchFamily="18" charset="2"/>
                </a:rPr>
                <a:t> = </a:t>
              </a:r>
              <a:r>
                <a:rPr lang="en-US" altLang="en-US" sz="2400" i="1" dirty="0" err="1"/>
                <a:t>m</a:t>
              </a:r>
              <a:r>
                <a:rPr lang="en-US" altLang="en-US" sz="2400" dirty="0" err="1">
                  <a:sym typeface="Symbol" pitchFamily="18" charset="2"/>
                </a:rPr>
                <a:t></a:t>
              </a:r>
              <a:r>
                <a:rPr lang="en-US" altLang="en-US" sz="2400" i="1" dirty="0" err="1">
                  <a:sym typeface="Symbol" pitchFamily="18" charset="2"/>
                </a:rPr>
                <a:t>D</a:t>
              </a:r>
              <a:r>
                <a:rPr lang="en-US" altLang="en-US" sz="2400" dirty="0">
                  <a:sym typeface="Symbol" pitchFamily="18" charset="2"/>
                </a:rPr>
                <a:t>, </a:t>
              </a:r>
              <a:r>
                <a:rPr lang="en-US" altLang="en-US" sz="2400" i="1" dirty="0">
                  <a:sym typeface="Symbol" pitchFamily="18" charset="2"/>
                </a:rPr>
                <a:t>B    </a:t>
              </a:r>
              <a:r>
                <a:rPr lang="en-US" altLang="en-US" sz="2400" dirty="0">
                  <a:sym typeface="Symbol" pitchFamily="18" charset="2"/>
                </a:rPr>
                <a:t></a:t>
              </a:r>
              <a:r>
                <a:rPr lang="en-US" altLang="en-US" sz="2400" i="1" dirty="0">
                  <a:sym typeface="Symbol" pitchFamily="18" charset="2"/>
                </a:rPr>
                <a:t>D. </a:t>
              </a:r>
            </a:p>
          </p:txBody>
        </p:sp>
        <p:pic>
          <p:nvPicPr>
            <p:cNvPr id="9" name="Picture 8" descr="7-3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1008"/>
              <a:ext cx="17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890534" y="2978274"/>
            <a:ext cx="44275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dirty="0"/>
              <a:t>By the Triangle Sum Theorem, </a:t>
            </a:r>
            <a:r>
              <a:rPr lang="en-US" altLang="en-US" sz="2400" b="1" i="1" dirty="0">
                <a:solidFill>
                  <a:srgbClr val="FF0000"/>
                </a:solidFill>
              </a:rPr>
              <a:t>42 + 58 +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m</a:t>
            </a:r>
            <a:r>
              <a:rPr lang="en-US" altLang="en-US" sz="2400" b="1" i="1" dirty="0" err="1">
                <a:solidFill>
                  <a:srgbClr val="FF0000"/>
                </a:solidFill>
                <a:sym typeface="Symbol" pitchFamily="18" charset="2"/>
              </a:rPr>
              <a:t>A</a:t>
            </a:r>
            <a:r>
              <a:rPr lang="en-US" altLang="en-US" sz="2400" b="1" i="1" dirty="0">
                <a:solidFill>
                  <a:srgbClr val="FF0000"/>
                </a:solidFill>
                <a:sym typeface="Symbol" pitchFamily="18" charset="2"/>
              </a:rPr>
              <a:t> = 180</a:t>
            </a:r>
            <a:r>
              <a:rPr lang="en-US" altLang="en-US" sz="2400" dirty="0">
                <a:sym typeface="Symbol" pitchFamily="18" charset="2"/>
              </a:rPr>
              <a:t>, </a:t>
            </a:r>
            <a:br>
              <a:rPr lang="en-US" altLang="en-US" sz="2400" dirty="0">
                <a:sym typeface="Symbol" pitchFamily="18" charset="2"/>
              </a:rPr>
            </a:br>
            <a:r>
              <a:rPr lang="en-US" altLang="en-US" sz="2400" dirty="0">
                <a:sym typeface="Symbol" pitchFamily="18" charset="2"/>
              </a:rPr>
              <a:t>so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mA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= 80</a:t>
            </a:r>
            <a:r>
              <a:rPr lang="en-US" altLang="en-US" sz="2400" dirty="0">
                <a:sym typeface="Symbol" pitchFamily="18" charset="2"/>
              </a:rPr>
              <a:t>.</a:t>
            </a: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905715" y="4331695"/>
            <a:ext cx="8039100" cy="457200"/>
            <a:chOff x="552" y="1848"/>
            <a:chExt cx="5064" cy="288"/>
          </a:xfrm>
        </p:grpSpPr>
        <p:pic>
          <p:nvPicPr>
            <p:cNvPr id="12" name="Picture 15" descr="7-3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" y="1914"/>
              <a:ext cx="17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552" y="1848"/>
              <a:ext cx="5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altLang="en-US" sz="2400" dirty="0">
                  <a:sym typeface="Symbol" pitchFamily="18" charset="2"/>
                </a:rPr>
                <a:t>Since </a:t>
              </a:r>
              <a:r>
                <a:rPr lang="en-US" altLang="en-US" sz="2400" b="1" dirty="0" err="1">
                  <a:solidFill>
                    <a:srgbClr val="FF0000"/>
                  </a:solidFill>
                  <a:sym typeface="Symbol" pitchFamily="18" charset="2"/>
                </a:rPr>
                <a:t>mE</a:t>
              </a:r>
              <a:r>
                <a:rPr lang="en-US" altLang="en-US" sz="2400" b="1" dirty="0">
                  <a:solidFill>
                    <a:srgbClr val="FF0000"/>
                  </a:solidFill>
                  <a:sym typeface="Symbol" pitchFamily="18" charset="2"/>
                </a:rPr>
                <a:t> = 80, A    E</a:t>
              </a:r>
              <a:r>
                <a:rPr lang="en-US" altLang="en-US" sz="2400" dirty="0">
                  <a:sym typeface="Symbol" pitchFamily="18" charset="2"/>
                </a:rPr>
                <a:t>.</a:t>
              </a: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967821" y="5672673"/>
            <a:ext cx="7845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dirty="0">
                <a:solidFill>
                  <a:srgbClr val="00539D"/>
                </a:solidFill>
              </a:rPr>
              <a:t>Answer: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E01B22"/>
                </a:solidFill>
              </a:rPr>
              <a:t>So, </a:t>
            </a:r>
            <a:r>
              <a:rPr lang="el-GR" altLang="en-US" sz="2400" dirty="0">
                <a:solidFill>
                  <a:srgbClr val="E01B22"/>
                </a:solidFill>
                <a:cs typeface="Arial" charset="0"/>
              </a:rPr>
              <a:t>Δ</a:t>
            </a:r>
            <a:r>
              <a:rPr lang="en-US" altLang="en-US" sz="2400" i="1" dirty="0">
                <a:solidFill>
                  <a:srgbClr val="E01B22"/>
                </a:solidFill>
                <a:cs typeface="Arial" charset="0"/>
              </a:rPr>
              <a:t>ABC</a:t>
            </a:r>
            <a:r>
              <a:rPr lang="en-US" altLang="en-US" sz="2400" dirty="0">
                <a:solidFill>
                  <a:srgbClr val="E01B22"/>
                </a:solidFill>
                <a:cs typeface="Arial" charset="0"/>
              </a:rPr>
              <a:t> ~ </a:t>
            </a:r>
            <a:r>
              <a:rPr lang="el-GR" altLang="en-US" sz="2400" dirty="0">
                <a:solidFill>
                  <a:srgbClr val="E01B22"/>
                </a:solidFill>
                <a:cs typeface="Arial" charset="0"/>
              </a:rPr>
              <a:t>Δ</a:t>
            </a:r>
            <a:r>
              <a:rPr lang="en-US" altLang="en-US" sz="2400" i="1" dirty="0">
                <a:solidFill>
                  <a:srgbClr val="E01B22"/>
                </a:solidFill>
                <a:cs typeface="Arial" charset="0"/>
              </a:rPr>
              <a:t>EDF </a:t>
            </a:r>
            <a:r>
              <a:rPr lang="en-US" altLang="en-US" sz="2400" dirty="0">
                <a:solidFill>
                  <a:srgbClr val="E01B22"/>
                </a:solidFill>
                <a:cs typeface="Arial" charset="0"/>
              </a:rPr>
              <a:t>by the AA Similarity.</a:t>
            </a:r>
            <a:endParaRPr lang="el-GR" altLang="en-US" sz="2400" i="1" dirty="0">
              <a:solidFill>
                <a:srgbClr val="E01B22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75" y="91952"/>
            <a:ext cx="183832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4" grpId="0" autoUpdateAnimBg="0"/>
      <p:bldP spid="10" grpId="0" autoUpdateAnimBg="0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9879"/>
            <a:ext cx="54521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</a:p>
        </p:txBody>
      </p:sp>
      <p:sp>
        <p:nvSpPr>
          <p:cNvPr id="113670" name="TPQuestion"/>
          <p:cNvSpPr>
            <a:spLocks noChangeArrowheads="1"/>
          </p:cNvSpPr>
          <p:nvPr/>
        </p:nvSpPr>
        <p:spPr bwMode="auto">
          <a:xfrm>
            <a:off x="476250" y="1504950"/>
            <a:ext cx="54673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 dirty="0">
                <a:solidFill>
                  <a:srgbClr val="00539D"/>
                </a:solidFill>
                <a:cs typeface="Times New Roman" pitchFamily="18" charset="0"/>
              </a:rPr>
              <a:t>  Determine whether the triangles are similar. If so, write </a:t>
            </a:r>
            <a:br>
              <a:rPr lang="en-US" altLang="en-US" sz="2400" b="1" dirty="0">
                <a:solidFill>
                  <a:srgbClr val="00539D"/>
                </a:solidFill>
                <a:cs typeface="Times New Roman" pitchFamily="18" charset="0"/>
              </a:rPr>
            </a:br>
            <a:r>
              <a:rPr lang="en-US" altLang="en-US" sz="2400" b="1" dirty="0">
                <a:solidFill>
                  <a:srgbClr val="00539D"/>
                </a:solidFill>
                <a:cs typeface="Times New Roman" pitchFamily="18" charset="0"/>
              </a:rPr>
              <a:t>a similarity statement.</a:t>
            </a: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187" y="217354"/>
            <a:ext cx="1981200" cy="48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61C23"/>
                </a:solidFill>
              </a:rPr>
              <a:t>Use the AA Similarity Postulate</a:t>
            </a:r>
            <a:endParaRPr lang="en-US" altLang="en-US" sz="2000" b="1">
              <a:solidFill>
                <a:srgbClr val="EC1D24"/>
              </a:solidFill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722290" y="1199524"/>
            <a:ext cx="8039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dirty="0">
                <a:solidFill>
                  <a:srgbClr val="E01B22"/>
                </a:solidFill>
              </a:rPr>
              <a:t>B.</a:t>
            </a:r>
            <a:r>
              <a:rPr lang="en-US" altLang="en-US" sz="2400" b="1" dirty="0">
                <a:solidFill>
                  <a:srgbClr val="00539D"/>
                </a:solidFill>
              </a:rPr>
              <a:t> Determine whether the triangles are similar. If so, write a similarity statement. Explain your reasoning.</a:t>
            </a:r>
          </a:p>
        </p:txBody>
      </p:sp>
      <p:pic>
        <p:nvPicPr>
          <p:cNvPr id="86028" name="Picture 12" descr="09Geom07-03-1-B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" y="2004677"/>
            <a:ext cx="526650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1150" y="80200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kern="0" smtClean="0"/>
              <a:t>Example 1</a:t>
            </a:r>
            <a:endParaRPr lang="en-US" altLang="en-US" kern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19600" y="202759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61C23"/>
                </a:solidFill>
              </a:rPr>
              <a:t>Use the AA Similarity Postulate</a:t>
            </a:r>
            <a:endParaRPr lang="en-US" altLang="en-US" sz="2000" b="1" dirty="0">
              <a:solidFill>
                <a:srgbClr val="EC1D24"/>
              </a:solidFill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267200" y="2469982"/>
            <a:ext cx="8039100" cy="457200"/>
            <a:chOff x="552" y="930"/>
            <a:chExt cx="5064" cy="288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52" y="930"/>
              <a:ext cx="5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altLang="en-US" sz="2400" dirty="0">
                  <a:sym typeface="Symbol" pitchFamily="18" charset="2"/>
                </a:rPr>
                <a:t></a:t>
              </a:r>
              <a:r>
                <a:rPr lang="en-US" altLang="en-US" sz="2400" i="1" dirty="0">
                  <a:sym typeface="Symbol" pitchFamily="18" charset="2"/>
                </a:rPr>
                <a:t>QXP</a:t>
              </a:r>
              <a:r>
                <a:rPr lang="en-US" altLang="en-US" sz="2400" dirty="0">
                  <a:sym typeface="Symbol" pitchFamily="18" charset="2"/>
                </a:rPr>
                <a:t>    </a:t>
              </a:r>
              <a:r>
                <a:rPr lang="en-US" altLang="en-US" sz="2400" i="1" dirty="0">
                  <a:sym typeface="Symbol" pitchFamily="18" charset="2"/>
                </a:rPr>
                <a:t>NXM</a:t>
              </a:r>
              <a:r>
                <a:rPr lang="en-US" altLang="en-US" sz="2400" dirty="0">
                  <a:sym typeface="Symbol" pitchFamily="18" charset="2"/>
                </a:rPr>
                <a:t> </a:t>
              </a:r>
              <a:r>
                <a:rPr lang="en-US" altLang="en-US" sz="2400" dirty="0" smtClean="0">
                  <a:sym typeface="Symbol" pitchFamily="18" charset="2"/>
                </a:rPr>
                <a:t> //Vertical Angles</a:t>
              </a:r>
              <a:endParaRPr lang="en-US" altLang="en-US" sz="2400" dirty="0">
                <a:sym typeface="Symbol" pitchFamily="18" charset="2"/>
              </a:endParaRPr>
            </a:p>
          </p:txBody>
        </p:sp>
        <p:pic>
          <p:nvPicPr>
            <p:cNvPr id="10" name="Picture 7" descr="7-3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002"/>
              <a:ext cx="17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687887" y="3039436"/>
            <a:ext cx="8039100" cy="457200"/>
            <a:chOff x="552" y="1296"/>
            <a:chExt cx="5064" cy="288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552" y="1296"/>
              <a:ext cx="5064" cy="288"/>
              <a:chOff x="552" y="1296"/>
              <a:chExt cx="5064" cy="288"/>
            </a:xfrm>
          </p:grpSpPr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552" y="1296"/>
                <a:ext cx="50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altLang="en-US" sz="2400" dirty="0"/>
                  <a:t>Since </a:t>
                </a:r>
                <a:r>
                  <a:rPr lang="en-US" altLang="en-US" sz="2400" i="1" dirty="0"/>
                  <a:t>QP</a:t>
                </a:r>
                <a:r>
                  <a:rPr lang="en-US" altLang="en-US" sz="2400" dirty="0"/>
                  <a:t> || </a:t>
                </a:r>
                <a:r>
                  <a:rPr lang="en-US" altLang="en-US" sz="2400" i="1" dirty="0"/>
                  <a:t>MN</a:t>
                </a:r>
                <a:r>
                  <a:rPr lang="en-US" altLang="en-US" sz="2400" dirty="0"/>
                  <a:t>, </a:t>
                </a:r>
                <a:r>
                  <a:rPr lang="en-US" altLang="en-US" sz="2400" dirty="0">
                    <a:sym typeface="Symbol" pitchFamily="18" charset="2"/>
                  </a:rPr>
                  <a:t></a:t>
                </a:r>
                <a:r>
                  <a:rPr lang="en-US" altLang="en-US" sz="2400" i="1" dirty="0">
                    <a:sym typeface="Symbol" pitchFamily="18" charset="2"/>
                  </a:rPr>
                  <a:t>Q</a:t>
                </a:r>
                <a:r>
                  <a:rPr lang="en-US" altLang="en-US" sz="2400" dirty="0">
                    <a:sym typeface="Symbol" pitchFamily="18" charset="2"/>
                  </a:rPr>
                  <a:t>    </a:t>
                </a:r>
                <a:r>
                  <a:rPr lang="en-US" altLang="en-US" sz="2400" i="1" dirty="0">
                    <a:sym typeface="Symbol" pitchFamily="18" charset="2"/>
                  </a:rPr>
                  <a:t>N</a:t>
                </a:r>
                <a:r>
                  <a:rPr lang="en-US" altLang="en-US" sz="2400" dirty="0">
                    <a:sym typeface="Symbol" pitchFamily="18" charset="2"/>
                  </a:rPr>
                  <a:t>.</a:t>
                </a:r>
              </a:p>
            </p:txBody>
          </p:sp>
          <p:pic>
            <p:nvPicPr>
              <p:cNvPr id="16" name="Picture 13" descr="7-3-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6" y="1365"/>
                <a:ext cx="175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152" y="133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632" y="133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65175" y="5715000"/>
            <a:ext cx="7845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/>
              <a:t>  </a:t>
            </a:r>
            <a:r>
              <a:rPr lang="en-US" altLang="en-US" sz="2400">
                <a:solidFill>
                  <a:srgbClr val="E01B22"/>
                </a:solidFill>
              </a:rPr>
              <a:t>So, </a:t>
            </a:r>
            <a:r>
              <a:rPr lang="el-GR" altLang="en-US" sz="2400">
                <a:solidFill>
                  <a:srgbClr val="E01B22"/>
                </a:solidFill>
                <a:cs typeface="Arial" charset="0"/>
              </a:rPr>
              <a:t>Δ</a:t>
            </a:r>
            <a:r>
              <a:rPr lang="en-US" altLang="en-US" sz="2400" i="1">
                <a:solidFill>
                  <a:srgbClr val="E01B22"/>
                </a:solidFill>
                <a:cs typeface="Arial" charset="0"/>
              </a:rPr>
              <a:t>QXP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 ~ </a:t>
            </a:r>
            <a:r>
              <a:rPr lang="el-GR" altLang="en-US" sz="2400">
                <a:solidFill>
                  <a:srgbClr val="E01B22"/>
                </a:solidFill>
                <a:cs typeface="Arial" charset="0"/>
              </a:rPr>
              <a:t>Δ</a:t>
            </a:r>
            <a:r>
              <a:rPr lang="en-US" altLang="en-US" sz="2400" i="1">
                <a:solidFill>
                  <a:srgbClr val="E01B22"/>
                </a:solidFill>
                <a:cs typeface="Arial" charset="0"/>
              </a:rPr>
              <a:t>NXM 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by AA Similarity.</a:t>
            </a:r>
            <a:endParaRPr lang="el-GR" altLang="en-US" sz="2400" i="1">
              <a:solidFill>
                <a:srgbClr val="E01B22"/>
              </a:solidFill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75" y="91952"/>
            <a:ext cx="183832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utoUpdateAnimBg="0"/>
      <p:bldP spid="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914400" y="8064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006699"/>
                </a:solidFill>
                <a:latin typeface="Arial Black" panose="020B0A04020102020204" pitchFamily="34" charset="0"/>
              </a:rPr>
              <a:t>Using </a:t>
            </a:r>
            <a:r>
              <a:rPr lang="en-US" altLang="en-US" dirty="0">
                <a:solidFill>
                  <a:srgbClr val="006699"/>
                </a:solidFill>
                <a:latin typeface="Arial Black" panose="020B0A04020102020204" pitchFamily="34" charset="0"/>
              </a:rPr>
              <a:t>the AA Similarity Postulate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63650"/>
            <a:ext cx="335438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914400" y="1381125"/>
            <a:ext cx="5040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Explain why the triangles are similar and write a similarity statement.</a:t>
            </a: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611188" y="36576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</a:t>
            </a:r>
            <a:r>
              <a:rPr lang="en-US" altLang="en-US" i="1">
                <a:sym typeface="Symbol" panose="05050102010706020507" pitchFamily="18" charset="2"/>
              </a:rPr>
              <a:t>BCA</a:t>
            </a:r>
            <a:r>
              <a:rPr lang="en-US" altLang="en-US">
                <a:sym typeface="Symbol" panose="05050102010706020507" pitchFamily="18" charset="2"/>
              </a:rPr>
              <a:t>  ECD </a:t>
            </a:r>
            <a:r>
              <a:rPr lang="en-US" altLang="en-US"/>
              <a:t>by the Vertical Angles Theorem. Also, </a:t>
            </a:r>
            <a:r>
              <a:rPr lang="en-US" altLang="en-US">
                <a:sym typeface="Symbol" panose="05050102010706020507" pitchFamily="18" charset="2"/>
              </a:rPr>
              <a:t></a:t>
            </a:r>
            <a:r>
              <a:rPr lang="en-US" altLang="en-US" i="1"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  </a:t>
            </a:r>
            <a:r>
              <a:rPr lang="en-US" altLang="en-US" i="1">
                <a:sym typeface="Symbol" panose="05050102010706020507" pitchFamily="18" charset="2"/>
              </a:rPr>
              <a:t>D</a:t>
            </a:r>
            <a:r>
              <a:rPr lang="en-US" altLang="en-US"/>
              <a:t> by the Right Angle Congruence Theorem. Therefore </a:t>
            </a:r>
            <a:r>
              <a:rPr lang="el-GR" altLang="en-US"/>
              <a:t>∆</a:t>
            </a:r>
            <a:r>
              <a:rPr lang="en-US" altLang="en-US" i="1">
                <a:sym typeface="Symbol" panose="05050102010706020507" pitchFamily="18" charset="2"/>
              </a:rPr>
              <a:t>ABC </a:t>
            </a:r>
            <a:r>
              <a:rPr lang="en-US" altLang="en-US" b="1">
                <a:sym typeface="Symbol" panose="05050102010706020507" pitchFamily="18" charset="2"/>
              </a:rPr>
              <a:t>~ </a:t>
            </a:r>
            <a:r>
              <a:rPr lang="el-GR" altLang="en-US"/>
              <a:t>∆</a:t>
            </a:r>
            <a:r>
              <a:rPr lang="en-US" altLang="en-US" i="1">
                <a:sym typeface="Symbol" panose="05050102010706020507" pitchFamily="18" charset="2"/>
              </a:rPr>
              <a:t>DEC</a:t>
            </a:r>
            <a:r>
              <a:rPr lang="en-US" altLang="en-US"/>
              <a:t> by AA~.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858" y="233362"/>
            <a:ext cx="1981200" cy="48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197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</a:p>
        </p:txBody>
      </p:sp>
      <p:sp>
        <p:nvSpPr>
          <p:cNvPr id="155654" name="TPQuestion"/>
          <p:cNvSpPr>
            <a:spLocks noChangeArrowheads="1"/>
          </p:cNvSpPr>
          <p:nvPr/>
        </p:nvSpPr>
        <p:spPr bwMode="auto">
          <a:xfrm>
            <a:off x="476250" y="1504950"/>
            <a:ext cx="54673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 Determine whether the triangles are similar. If so, write a similarity statement.</a:t>
            </a:r>
          </a:p>
        </p:txBody>
      </p:sp>
      <p:pic>
        <p:nvPicPr>
          <p:cNvPr id="155656" name="Picture 8" descr="Check P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7" name="Picture 9" descr="CheckPoint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0" name="Picture 12" descr="09Geom07-03-1-B-CY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3032"/>
            <a:ext cx="5110899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187" y="227013"/>
            <a:ext cx="1981200" cy="48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880413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9123" y="910680"/>
            <a:ext cx="1601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~ A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1905000"/>
            <a:ext cx="47225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~ B, then B ~ A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071119"/>
            <a:ext cx="74779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~ B and B ~ C, then A ~ C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75" y="91952"/>
            <a:ext cx="183832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2809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1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1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TOTALRESPONSES" val="5"/>
  <p:tag name="SLICED" val="False"/>
  <p:tag name="RESPONSES" val="NA,1,5,3;1;3;1;3;"/>
  <p:tag name="CHARTSTRINGSTD" val="2 0 3 0"/>
  <p:tag name="CHARTSTRINGREV" val="0 3 0 2"/>
  <p:tag name="CHARTSTRINGSTDPER" val="0.4 0 0.6 0"/>
  <p:tag name="CHARTSTRINGREVPER" val="0 0.6 0 0.4"/>
  <p:tag name="VALUES" val="Incorrect¤Correct¤Incorrect¤Incorrect"/>
  <p:tag name="QUESTIONALIAS" val="Example 1"/>
  <p:tag name="ANSWERSALIAS" val="A¤B¤C¤D"/>
  <p:tag name="RESPONSESGATHER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SLICED" val="False"/>
  <p:tag name="RESPONSES" val="NA,1,5,3;1;3;1;3;"/>
  <p:tag name="CHARTSTRINGSTD" val="2 0 3 0"/>
  <p:tag name="CHARTSTRINGREV" val="0 3 0 2"/>
  <p:tag name="CHARTSTRINGSTDPER" val="0.4 0 0.6 0"/>
  <p:tag name="CHARTSTRINGREVPER" val="0 0.6 0 0.4"/>
  <p:tag name="SLIDEORDER" val="7"/>
  <p:tag name="SLIDEGUID" val="B67AB7F3C2564C7EAB69C3A409E93680"/>
  <p:tag name="VALUES" val="Correct¤Incorrect¤Incorrect¤Incorrect"/>
  <p:tag name="QUESTIONALIAS" val="Example 1"/>
  <p:tag name="ANSWERSALIAS" val="A¤B¤C¤D"/>
  <p:tag name="RESPONSESGATHERED" val="False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3515</TotalTime>
  <Words>311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ＭＳ Ｐゴシック</vt:lpstr>
      <vt:lpstr>Arial</vt:lpstr>
      <vt:lpstr>Arial Black</vt:lpstr>
      <vt:lpstr>Symbol</vt:lpstr>
      <vt:lpstr>Times New Roman</vt:lpstr>
      <vt:lpstr>Verdana</vt:lpstr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PowerPoint Presentation</vt:lpstr>
      <vt:lpstr>PowerPoint Presentation</vt:lpstr>
      <vt:lpstr>Concept</vt:lpstr>
      <vt:lpstr>Example 1</vt:lpstr>
      <vt:lpstr>Example 1</vt:lpstr>
      <vt:lpstr>Example 1</vt:lpstr>
      <vt:lpstr>PowerPoint Presentation</vt:lpstr>
      <vt:lpstr>Example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Madeira Station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Glencoe Geometry</dc:title>
  <dc:creator>Berkoff, Beth</dc:creator>
  <cp:lastModifiedBy>Rupinder Jagpal</cp:lastModifiedBy>
  <cp:revision>128</cp:revision>
  <dcterms:created xsi:type="dcterms:W3CDTF">2007-12-06T14:31:51Z</dcterms:created>
  <dcterms:modified xsi:type="dcterms:W3CDTF">2017-03-10T19:14:38Z</dcterms:modified>
</cp:coreProperties>
</file>