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88" r:id="rId2"/>
    <p:sldId id="286" r:id="rId3"/>
    <p:sldId id="324" r:id="rId4"/>
    <p:sldId id="271" r:id="rId5"/>
    <p:sldId id="327" r:id="rId6"/>
    <p:sldId id="317" r:id="rId7"/>
    <p:sldId id="298" r:id="rId8"/>
    <p:sldId id="320" r:id="rId9"/>
    <p:sldId id="300" r:id="rId10"/>
    <p:sldId id="301" r:id="rId11"/>
    <p:sldId id="307" r:id="rId12"/>
  </p:sldIdLst>
  <p:sldSz cx="10972800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arning Objective" id="{4755074C-34AD-4D8B-99C4-A96C71683FA8}">
          <p14:sldIdLst>
            <p14:sldId id="288"/>
          </p14:sldIdLst>
        </p14:section>
        <p14:section name="Activate Prior Knowledge" id="{BB03AD21-3875-4835-81B2-B68E05720FFD}">
          <p14:sldIdLst>
            <p14:sldId id="286"/>
          </p14:sldIdLst>
        </p14:section>
        <p14:section name="CD with multiple CFUs" id="{37D1FA65-2744-4911-9798-9C3B14FD147C}">
          <p14:sldIdLst>
            <p14:sldId id="324"/>
            <p14:sldId id="271"/>
          </p14:sldIdLst>
        </p14:section>
        <p14:section name="Skill Development" id="{10A7975C-DD19-4209-8C45-41DD6D3B4039}">
          <p14:sldIdLst>
            <p14:sldId id="327"/>
          </p14:sldIdLst>
        </p14:section>
        <p14:section name="Relevance" id="{BFC115CE-8EFC-416D-9D5F-7729A5E7EF43}">
          <p14:sldIdLst>
            <p14:sldId id="317"/>
          </p14:sldIdLst>
        </p14:section>
        <p14:section name="Skill\Concept Closure" id="{C9461440-7E49-45C2-8D6E-5B2B23459273}">
          <p14:sldIdLst>
            <p14:sldId id="298"/>
          </p14:sldIdLst>
        </p14:section>
        <p14:section name="Summary Closure" id="{7A6136C7-49C7-40D9-AFB6-40CE7E7E336B}">
          <p14:sldIdLst>
            <p14:sldId id="320"/>
          </p14:sldIdLst>
        </p14:section>
        <p14:section name="Independent Practice" id="{C78F1313-11A1-4EE6-87D8-AF8586FF098C}">
          <p14:sldIdLst>
            <p14:sldId id="300"/>
            <p14:sldId id="301"/>
          </p14:sldIdLst>
        </p14:section>
        <p14:section name="Periodic Review" id="{260FCAFB-B7C1-454E-B1E2-A1B3DEB41270}">
          <p14:sldIdLst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5328" userDrawn="1">
          <p15:clr>
            <a:srgbClr val="A4A3A4"/>
          </p15:clr>
        </p15:guide>
        <p15:guide id="3" pos="5424" userDrawn="1">
          <p15:clr>
            <a:srgbClr val="A4A3A4"/>
          </p15:clr>
        </p15:guide>
        <p15:guide id="4" pos="6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1AB"/>
    <a:srgbClr val="43A047"/>
    <a:srgbClr val="202020"/>
    <a:srgbClr val="FF533E"/>
    <a:srgbClr val="FFFFFF"/>
    <a:srgbClr val="E91E63"/>
    <a:srgbClr val="FF5722"/>
    <a:srgbClr val="9C27B0"/>
    <a:srgbClr val="FF9800"/>
    <a:srgbClr val="FFE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11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2544" y="954"/>
      </p:cViewPr>
      <p:guideLst>
        <p:guide orient="horz" pos="2136"/>
        <p:guide pos="5328"/>
        <p:guide pos="5424"/>
        <p:guide pos="6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3894" y="108"/>
      </p:cViewPr>
      <p:guideLst/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C24EE-4FC0-4824-A66E-7FDEFFFE916F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650C1-01BD-4B74-86C6-89F22780E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20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0A5F8-767C-4C89-A6D5-43D195D6541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9A2B4-EC87-4E8A-9813-36ED42D2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4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66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446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74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90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33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12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69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63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68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82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1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 userDrawn="1"/>
        </p:nvSpPr>
        <p:spPr bwMode="auto">
          <a:xfrm rot="16200000">
            <a:off x="2462383" y="-2399842"/>
            <a:ext cx="351827" cy="5276591"/>
          </a:xfrm>
          <a:prstGeom prst="round2SameRect">
            <a:avLst>
              <a:gd name="adj1" fmla="val 0"/>
              <a:gd name="adj2" fmla="val 5466"/>
            </a:avLst>
          </a:prstGeom>
          <a:solidFill>
            <a:srgbClr val="0171AB"/>
          </a:solidFill>
          <a:ln>
            <a:noFill/>
          </a:ln>
          <a:effectLst/>
          <a:extLst/>
        </p:spPr>
        <p:txBody>
          <a:bodyPr vert="vert" wrap="none" lIns="47380" tIns="47380" rIns="47380" bIns="47380" rtlCol="0" anchor="t" anchorCtr="0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We will use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aaaa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bbbbbbb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ccccc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dddd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eeee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ffffffff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788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704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8040914" y="6502400"/>
            <a:ext cx="293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Created for Teacher Use</a:t>
            </a:r>
          </a:p>
        </p:txBody>
      </p:sp>
    </p:spTree>
    <p:extLst>
      <p:ext uri="{BB962C8B-B14F-4D97-AF65-F5344CB8AC3E}">
        <p14:creationId xmlns:p14="http://schemas.microsoft.com/office/powerpoint/2010/main" val="137972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21"/>
          <p:cNvSpPr/>
          <p:nvPr/>
        </p:nvSpPr>
        <p:spPr bwMode="auto">
          <a:xfrm rot="16200000">
            <a:off x="3721927" y="-1600199"/>
            <a:ext cx="2614551" cy="10058400"/>
          </a:xfrm>
          <a:prstGeom prst="round2SameRect">
            <a:avLst>
              <a:gd name="adj1" fmla="val 0"/>
              <a:gd name="adj2" fmla="val 5466"/>
            </a:avLst>
          </a:prstGeom>
          <a:solidFill>
            <a:srgbClr val="0171AB"/>
          </a:solidFill>
          <a:ln>
            <a:noFill/>
          </a:ln>
          <a:effectLst/>
          <a:extLst/>
        </p:spPr>
        <p:txBody>
          <a:bodyPr vert="vert" wrap="square" lIns="47380" tIns="640080" rIns="0" bIns="47380" rtlCol="0" anchor="t" anchorCtr="0"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We will determine</a:t>
            </a:r>
            <a:r>
              <a:rPr lang="en-US" sz="5400" b="1" baseline="-25000" dirty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r>
              <a:rPr lang="en-US" sz="5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the meaning of words from context clues.</a:t>
            </a:r>
          </a:p>
        </p:txBody>
      </p:sp>
      <p:sp>
        <p:nvSpPr>
          <p:cNvPr id="3" name="Round Same Side Corner Rectangle 37"/>
          <p:cNvSpPr/>
          <p:nvPr/>
        </p:nvSpPr>
        <p:spPr bwMode="auto">
          <a:xfrm rot="16200000">
            <a:off x="-652599" y="3299386"/>
            <a:ext cx="1513627" cy="259228"/>
          </a:xfrm>
          <a:prstGeom prst="round2SameRect">
            <a:avLst>
              <a:gd name="adj1" fmla="val 0"/>
              <a:gd name="adj2" fmla="val 15814"/>
            </a:avLst>
          </a:prstGeom>
          <a:solidFill>
            <a:srgbClr val="FFFFFF"/>
          </a:solidFill>
          <a:ln w="6350">
            <a:noFill/>
          </a:ln>
          <a:effectLst>
            <a:outerShdw blurRad="50800" algn="ctr" rotWithShape="0">
              <a:prstClr val="black">
                <a:alpha val="40000"/>
              </a:prstClr>
            </a:outerShdw>
          </a:effectLst>
          <a:extLst/>
        </p:spPr>
        <p:txBody>
          <a:bodyPr wrap="none" lIns="91440" tIns="47380" rIns="91440" bIns="47380" rtlCol="0" anchor="t" anchorCtr="0"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rgbClr val="0171AB"/>
                </a:solidFill>
                <a:latin typeface="Century Gothic" panose="020B0502020202020204" pitchFamily="34" charset="0"/>
              </a:rPr>
              <a:t>LEARNING OBJECTIVE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968074"/>
              </p:ext>
            </p:extLst>
          </p:nvPr>
        </p:nvGraphicFramePr>
        <p:xfrm>
          <a:off x="8648700" y="5143652"/>
          <a:ext cx="220980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131854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Definition</a:t>
                      </a: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71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131854">
                <a:tc>
                  <a:txBody>
                    <a:bodyPr/>
                    <a:lstStyle/>
                    <a:p>
                      <a:pPr defTabSz="914400">
                        <a:defRPr/>
                      </a:pPr>
                      <a:r>
                        <a:rPr lang="en-US" sz="1200" kern="120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Times New Roman" pitchFamily="18" charset="0"/>
                        </a:rPr>
                        <a:t> figure out</a:t>
                      </a: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pic>
        <p:nvPicPr>
          <p:cNvPr id="10" name="Picture 6" descr="C:\Users\Stephen\Downloads\Voca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004" y="5221128"/>
            <a:ext cx="219456" cy="149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745796"/>
              </p:ext>
            </p:extLst>
          </p:nvPr>
        </p:nvGraphicFramePr>
        <p:xfrm>
          <a:off x="8648700" y="5788408"/>
          <a:ext cx="220980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131854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Declare the Objective</a:t>
                      </a: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71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131854">
                <a:tc>
                  <a:txBody>
                    <a:bodyPr/>
                    <a:lstStyle/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pic>
        <p:nvPicPr>
          <p:cNvPr id="12" name="Picture 4" descr="C:\Users\Stephen\Downloads\CFU 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487" y="5827908"/>
            <a:ext cx="183800" cy="18288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7759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40"/>
          <p:cNvSpPr/>
          <p:nvPr/>
        </p:nvSpPr>
        <p:spPr bwMode="auto">
          <a:xfrm rot="16200000">
            <a:off x="-728045" y="3292145"/>
            <a:ext cx="1691080" cy="273710"/>
          </a:xfrm>
          <a:prstGeom prst="round2SameRect">
            <a:avLst>
              <a:gd name="adj1" fmla="val 0"/>
              <a:gd name="adj2" fmla="val 33115"/>
            </a:avLst>
          </a:prstGeom>
          <a:solidFill>
            <a:srgbClr val="FFFFFF"/>
          </a:solidFill>
          <a:ln w="6350"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  <a:extLst/>
        </p:spPr>
        <p:txBody>
          <a:bodyPr wrap="none" lIns="91440" tIns="47380" rIns="91440" bIns="47380" rtlCol="0" anchor="ctr" anchorCtr="0">
            <a:spAutoFit/>
          </a:bodyPr>
          <a:lstStyle/>
          <a:p>
            <a:pPr algn="ctr"/>
            <a:r>
              <a:rPr lang="en-US" sz="1000" b="1" dirty="0">
                <a:solidFill>
                  <a:srgbClr val="0171AB"/>
                </a:solidFill>
                <a:latin typeface="Century Gothic" panose="020B0502020202020204" pitchFamily="34" charset="0"/>
              </a:rPr>
              <a:t>INDEPENDENT PRACTICE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922167"/>
              </p:ext>
            </p:extLst>
          </p:nvPr>
        </p:nvGraphicFramePr>
        <p:xfrm>
          <a:off x="8648700" y="62536"/>
          <a:ext cx="2209800" cy="53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131854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Remember the Concept</a:t>
                      </a: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71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131854">
                <a:tc>
                  <a:txBody>
                    <a:bodyPr/>
                    <a:lstStyle/>
                    <a:p>
                      <a:pPr defTabSz="914364">
                        <a:defRPr/>
                      </a:pP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pic>
        <p:nvPicPr>
          <p:cNvPr id="40" name="Picture 2" descr="C:\Users\Stephen\Downloads\Light Bulb 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817" y="86335"/>
            <a:ext cx="230173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/>
        </p:nvSpPr>
        <p:spPr bwMode="auto">
          <a:xfrm>
            <a:off x="352776" y="924622"/>
            <a:ext cx="8105424" cy="4052823"/>
          </a:xfrm>
          <a:prstGeom prst="rect">
            <a:avLst/>
          </a:prstGeom>
          <a:solidFill>
            <a:srgbClr val="FFFFFF"/>
          </a:solidFill>
          <a:ln w="6350" algn="ctr">
            <a:solidFill>
              <a:schemeClr val="bg2"/>
            </a:solidFill>
            <a:miter lim="800000"/>
            <a:headEnd/>
            <a:tailEnd/>
          </a:ln>
          <a:effectLst>
            <a:outerShdw blurRad="50800" algn="ctr" rotWithShape="0">
              <a:schemeClr val="bg2">
                <a:lumMod val="50000"/>
                <a:alpha val="40000"/>
              </a:schemeClr>
            </a:outerShdw>
          </a:effectLst>
          <a:extLst/>
        </p:spPr>
        <p:txBody>
          <a:bodyPr rot="0" spcFirstLastPara="0" vertOverflow="overflow" horzOverflow="overflow" vert="horz" wrap="non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kern="0" dirty="0">
                <a:solidFill>
                  <a:schemeClr val="accent5"/>
                </a:solidFill>
                <a:latin typeface="+mj-lt"/>
                <a:cs typeface="Arial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06803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 Same Side Corner Rectangle 40"/>
          <p:cNvSpPr/>
          <p:nvPr/>
        </p:nvSpPr>
        <p:spPr bwMode="auto">
          <a:xfrm rot="16200000">
            <a:off x="-586961" y="3292145"/>
            <a:ext cx="1408936" cy="273710"/>
          </a:xfrm>
          <a:prstGeom prst="round2SameRect">
            <a:avLst>
              <a:gd name="adj1" fmla="val 0"/>
              <a:gd name="adj2" fmla="val 33115"/>
            </a:avLst>
          </a:prstGeom>
          <a:solidFill>
            <a:srgbClr val="FFFFFF"/>
          </a:solidFill>
          <a:ln w="6350"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  <a:extLst/>
        </p:spPr>
        <p:txBody>
          <a:bodyPr wrap="none" lIns="91440" tIns="47380" rIns="91440" bIns="47380" rtlCol="0" anchor="ctr" anchorCtr="0">
            <a:spAutoFit/>
          </a:bodyPr>
          <a:lstStyle/>
          <a:p>
            <a:pPr algn="ctr"/>
            <a:r>
              <a:rPr lang="en-US" sz="1000" b="1" dirty="0">
                <a:solidFill>
                  <a:srgbClr val="0171AB"/>
                </a:solidFill>
                <a:latin typeface="Century Gothic" panose="020B0502020202020204" pitchFamily="34" charset="0"/>
              </a:rPr>
              <a:t>PERIODIC REVIEW 1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007859"/>
              </p:ext>
            </p:extLst>
          </p:nvPr>
        </p:nvGraphicFramePr>
        <p:xfrm>
          <a:off x="8648700" y="62536"/>
          <a:ext cx="2209800" cy="53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131854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Remember the Concept</a:t>
                      </a: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71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131854">
                <a:tc>
                  <a:txBody>
                    <a:bodyPr/>
                    <a:lstStyle/>
                    <a:p>
                      <a:pPr defTabSz="914364">
                        <a:defRPr/>
                      </a:pP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pic>
        <p:nvPicPr>
          <p:cNvPr id="34" name="Picture 2" descr="C:\Users\Stephen\Downloads\Light Bulb 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817" y="86335"/>
            <a:ext cx="230173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699006"/>
              </p:ext>
            </p:extLst>
          </p:nvPr>
        </p:nvGraphicFramePr>
        <p:xfrm>
          <a:off x="74096" y="672136"/>
          <a:ext cx="8384104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4104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131854">
                <a:tc>
                  <a:txBody>
                    <a:bodyPr/>
                    <a:lstStyle/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171AB"/>
                          </a:solidFill>
                          <a:latin typeface="Century Gothic" panose="020B0502020202020204" pitchFamily="34" charset="0"/>
                        </a:rPr>
                        <a:t>Determine the meaning of unknown</a:t>
                      </a:r>
                      <a:r>
                        <a:rPr lang="en-US" sz="1600" b="1" baseline="0" dirty="0">
                          <a:solidFill>
                            <a:srgbClr val="0171AB"/>
                          </a:solidFill>
                          <a:latin typeface="Century Gothic" panose="020B0502020202020204" pitchFamily="34" charset="0"/>
                        </a:rPr>
                        <a:t> words using context clues.</a:t>
                      </a:r>
                      <a:endParaRPr lang="en-US" sz="1600" b="1" dirty="0">
                        <a:solidFill>
                          <a:srgbClr val="0171AB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</a:tbl>
          </a:graphicData>
        </a:graphic>
      </p:graphicFrame>
      <p:sp>
        <p:nvSpPr>
          <p:cNvPr id="19" name="Rectangle 18"/>
          <p:cNvSpPr/>
          <p:nvPr/>
        </p:nvSpPr>
        <p:spPr bwMode="auto">
          <a:xfrm>
            <a:off x="352776" y="1184065"/>
            <a:ext cx="8105424" cy="4052823"/>
          </a:xfrm>
          <a:prstGeom prst="rect">
            <a:avLst/>
          </a:prstGeom>
          <a:solidFill>
            <a:srgbClr val="FFFFFF"/>
          </a:solidFill>
          <a:ln w="6350" algn="ctr">
            <a:solidFill>
              <a:schemeClr val="bg2"/>
            </a:solidFill>
            <a:miter lim="800000"/>
            <a:headEnd/>
            <a:tailEnd/>
          </a:ln>
          <a:effectLst>
            <a:outerShdw blurRad="50800" algn="ctr" rotWithShape="0">
              <a:schemeClr val="bg2">
                <a:lumMod val="50000"/>
                <a:alpha val="40000"/>
              </a:schemeClr>
            </a:outerShdw>
          </a:effectLst>
          <a:extLst/>
        </p:spPr>
        <p:txBody>
          <a:bodyPr rot="0" spcFirstLastPara="0" vertOverflow="overflow" horzOverflow="overflow" vert="horz" wrap="non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kern="0" dirty="0">
                <a:solidFill>
                  <a:schemeClr val="accent5"/>
                </a:solidFill>
                <a:latin typeface="+mj-lt"/>
                <a:cs typeface="Arial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2592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 Same Side Corner Rectangle 13"/>
          <p:cNvSpPr/>
          <p:nvPr/>
        </p:nvSpPr>
        <p:spPr bwMode="auto">
          <a:xfrm rot="16200000">
            <a:off x="-906657" y="3294559"/>
            <a:ext cx="2031400" cy="268883"/>
          </a:xfrm>
          <a:prstGeom prst="round2SameRect">
            <a:avLst>
              <a:gd name="adj1" fmla="val 0"/>
              <a:gd name="adj2" fmla="val 25520"/>
            </a:avLst>
          </a:prstGeom>
          <a:solidFill>
            <a:srgbClr val="FFFFFF"/>
          </a:solidFill>
          <a:ln w="6350">
            <a:noFill/>
          </a:ln>
          <a:effectLst>
            <a:outerShdw blurRad="50800" algn="ctr" rotWithShape="0">
              <a:prstClr val="black">
                <a:alpha val="40000"/>
              </a:prstClr>
            </a:outerShdw>
          </a:effectLst>
          <a:extLst/>
        </p:spPr>
        <p:txBody>
          <a:bodyPr wrap="none" lIns="91440" tIns="47380" rIns="91440" bIns="47380" rtlCol="0" anchor="ctr" anchorCtr="0">
            <a:sp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rgbClr val="0171AB"/>
                </a:solidFill>
                <a:latin typeface="Century Gothic" panose="020B0502020202020204" pitchFamily="34" charset="0"/>
              </a:rPr>
              <a:t>ACTIVATE PRIOR KNOWLEDGE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10464800" y="-1505617"/>
            <a:ext cx="393700" cy="71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777057"/>
              </p:ext>
            </p:extLst>
          </p:nvPr>
        </p:nvGraphicFramePr>
        <p:xfrm>
          <a:off x="8648700" y="4553968"/>
          <a:ext cx="220980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131854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Make the Connection</a:t>
                      </a: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71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131854">
                <a:tc>
                  <a:txBody>
                    <a:bodyPr/>
                    <a:lstStyle/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pic>
        <p:nvPicPr>
          <p:cNvPr id="7" name="Picture 5" descr="C:\Users\Stephen\Downloads\Make Connecti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3062" y="4599221"/>
            <a:ext cx="182880" cy="18288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5" descr="C:\Users\Stephen\Downloads\Make Connecti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3062" y="4599221"/>
            <a:ext cx="182880" cy="18288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898824"/>
              </p:ext>
            </p:extLst>
          </p:nvPr>
        </p:nvGraphicFramePr>
        <p:xfrm>
          <a:off x="8648700" y="763765"/>
          <a:ext cx="220980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131854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Remember the Concept</a:t>
                      </a: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71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131854">
                <a:tc>
                  <a:txBody>
                    <a:bodyPr/>
                    <a:lstStyle/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pic>
        <p:nvPicPr>
          <p:cNvPr id="46" name="Picture 2" descr="C:\Users\Stephen\Downloads\Light Bulb 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817" y="787564"/>
            <a:ext cx="230173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32"/>
          <p:cNvSpPr/>
          <p:nvPr/>
        </p:nvSpPr>
        <p:spPr bwMode="auto">
          <a:xfrm>
            <a:off x="352776" y="1669144"/>
            <a:ext cx="3957967" cy="3889828"/>
          </a:xfrm>
          <a:prstGeom prst="rect">
            <a:avLst/>
          </a:prstGeom>
          <a:solidFill>
            <a:srgbClr val="FFFFFF"/>
          </a:solidFill>
          <a:ln w="6350" algn="ctr">
            <a:solidFill>
              <a:schemeClr val="bg2"/>
            </a:solidFill>
            <a:miter lim="800000"/>
            <a:headEnd/>
            <a:tailEnd/>
          </a:ln>
          <a:effectLst>
            <a:outerShdw blurRad="50800" algn="ctr" rotWithShape="0">
              <a:schemeClr val="bg2">
                <a:lumMod val="50000"/>
                <a:alpha val="40000"/>
              </a:schemeClr>
            </a:outerShdw>
          </a:effectLst>
          <a:extLst/>
        </p:spPr>
        <p:txBody>
          <a:bodyPr rot="0" spcFirstLastPara="0" vertOverflow="overflow" horzOverflow="overflow" vert="horz" wrap="non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kern="0" dirty="0">
                <a:solidFill>
                  <a:schemeClr val="accent5"/>
                </a:solidFill>
                <a:latin typeface="+mj-lt"/>
                <a:cs typeface="Arial" pitchFamily="34" charset="0"/>
              </a:rPr>
              <a:t> 1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460318" y="1669144"/>
            <a:ext cx="3957967" cy="3889828"/>
          </a:xfrm>
          <a:prstGeom prst="rect">
            <a:avLst/>
          </a:prstGeom>
          <a:solidFill>
            <a:srgbClr val="FFFFFF"/>
          </a:solidFill>
          <a:ln w="6350" algn="ctr">
            <a:solidFill>
              <a:schemeClr val="bg2"/>
            </a:solidFill>
            <a:miter lim="800000"/>
            <a:headEnd/>
            <a:tailEnd/>
          </a:ln>
          <a:effectLst>
            <a:outerShdw blurRad="50800" algn="ctr" rotWithShape="0">
              <a:schemeClr val="bg2">
                <a:lumMod val="50000"/>
                <a:alpha val="40000"/>
              </a:schemeClr>
            </a:outerShdw>
          </a:effectLst>
          <a:extLst/>
        </p:spPr>
        <p:txBody>
          <a:bodyPr rot="0" spcFirstLastPara="0" vertOverflow="overflow" horzOverflow="overflow" vert="horz" wrap="non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kern="0" dirty="0">
                <a:solidFill>
                  <a:schemeClr val="accent5"/>
                </a:solidFill>
                <a:latin typeface="+mj-lt"/>
                <a:cs typeface="Arial" pitchFamily="34" charset="0"/>
              </a:rPr>
              <a:t> 2</a:t>
            </a:r>
          </a:p>
        </p:txBody>
      </p:sp>
      <p:sp>
        <p:nvSpPr>
          <p:cNvPr id="35" name="TextBox 34">
            <a:extLst/>
          </p:cNvPr>
          <p:cNvSpPr txBox="1"/>
          <p:nvPr/>
        </p:nvSpPr>
        <p:spPr>
          <a:xfrm>
            <a:off x="0" y="992724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en-US" altLang="en-US" sz="2800" dirty="0">
                <a:latin typeface="Century Gothic" panose="020B0502020202020204" pitchFamily="34" charset="0"/>
              </a:rPr>
              <a:t>Activity directions here.</a:t>
            </a:r>
            <a:endParaRPr lang="en-US" altLang="en-US" sz="2400" dirty="0"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898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10464800" y="-850900"/>
            <a:ext cx="393700" cy="71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ame Side Corner Rectangle 8">
            <a:extLst>
              <a:ext uri="{FF2B5EF4-FFF2-40B4-BE49-F238E27FC236}">
                <a16:creationId xmlns:a16="http://schemas.microsoft.com/office/drawing/2014/main" id="{69154933-089F-4AE8-8A0F-B07258E34C51}"/>
              </a:ext>
            </a:extLst>
          </p:cNvPr>
          <p:cNvSpPr/>
          <p:nvPr/>
        </p:nvSpPr>
        <p:spPr bwMode="auto">
          <a:xfrm rot="16200000">
            <a:off x="-755512" y="3294559"/>
            <a:ext cx="1729109" cy="268883"/>
          </a:xfrm>
          <a:prstGeom prst="round2SameRect">
            <a:avLst>
              <a:gd name="adj1" fmla="val 0"/>
              <a:gd name="adj2" fmla="val 25520"/>
            </a:avLst>
          </a:prstGeom>
          <a:solidFill>
            <a:srgbClr val="FFFFFF"/>
          </a:solidFill>
          <a:ln w="6350">
            <a:noFill/>
          </a:ln>
          <a:effectLst>
            <a:outerShdw blurRad="50800" algn="ctr" rotWithShape="0">
              <a:prstClr val="black">
                <a:alpha val="40000"/>
              </a:prstClr>
            </a:outerShdw>
          </a:effectLst>
          <a:extLst/>
        </p:spPr>
        <p:txBody>
          <a:bodyPr wrap="none" lIns="91440" tIns="47380" rIns="91440" bIns="47380" rtlCol="0" anchor="ctr" anchorCtr="0">
            <a:sp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rgbClr val="0171AB"/>
                </a:solidFill>
                <a:latin typeface="Century Gothic" panose="020B0502020202020204" pitchFamily="34" charset="0"/>
              </a:rPr>
              <a:t>CONCEPT DEVELOPMENT</a:t>
            </a:r>
          </a:p>
        </p:txBody>
      </p:sp>
      <p:sp>
        <p:nvSpPr>
          <p:cNvPr id="20" name="Rectangle 19">
            <a:extLst/>
          </p:cNvPr>
          <p:cNvSpPr/>
          <p:nvPr/>
        </p:nvSpPr>
        <p:spPr bwMode="auto">
          <a:xfrm>
            <a:off x="352776" y="1815560"/>
            <a:ext cx="8105424" cy="3990153"/>
          </a:xfrm>
          <a:prstGeom prst="rect">
            <a:avLst/>
          </a:prstGeom>
          <a:solidFill>
            <a:srgbClr val="FFFFFF"/>
          </a:solidFill>
          <a:ln w="6350" algn="ctr">
            <a:solidFill>
              <a:schemeClr val="bg2"/>
            </a:solidFill>
            <a:miter lim="800000"/>
            <a:headEnd/>
            <a:tailEnd/>
          </a:ln>
          <a:effectLst>
            <a:outerShdw blurRad="50800" algn="ctr" rotWithShape="0">
              <a:schemeClr val="bg2">
                <a:lumMod val="50000"/>
                <a:alpha val="40000"/>
              </a:schemeClr>
            </a:outerShdw>
          </a:effectLst>
          <a:extLst/>
        </p:spPr>
        <p:txBody>
          <a:bodyPr rot="0" spcFirstLastPara="0" vertOverflow="overflow" horzOverflow="overflow" vert="horz" wrap="non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kern="0" dirty="0">
                <a:solidFill>
                  <a:srgbClr val="0171AB"/>
                </a:solidFill>
                <a:latin typeface="+mj-lt"/>
                <a:cs typeface="Arial" pitchFamily="34" charset="0"/>
              </a:rPr>
              <a:t>Example</a:t>
            </a:r>
            <a:endParaRPr lang="en-US" sz="2800" kern="0" dirty="0">
              <a:solidFill>
                <a:srgbClr val="0171AB"/>
              </a:solidFill>
              <a:latin typeface="+mj-lt"/>
              <a:cs typeface="Arial" pitchFamily="34" charset="0"/>
            </a:endParaRPr>
          </a:p>
        </p:txBody>
      </p:sp>
      <p:sp>
        <p:nvSpPr>
          <p:cNvPr id="21" name="TextBox 20">
            <a:extLst/>
          </p:cNvPr>
          <p:cNvSpPr txBox="1"/>
          <p:nvPr/>
        </p:nvSpPr>
        <p:spPr>
          <a:xfrm>
            <a:off x="0" y="426667"/>
            <a:ext cx="84582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en-US" altLang="en-US" sz="2800" dirty="0">
                <a:latin typeface="Century Gothic" panose="020B0502020202020204" pitchFamily="34" charset="0"/>
              </a:rPr>
              <a:t>A </a:t>
            </a:r>
            <a:r>
              <a:rPr lang="en-US" altLang="en-US" sz="2800" b="1" dirty="0">
                <a:solidFill>
                  <a:srgbClr val="0171AB"/>
                </a:solidFill>
                <a:latin typeface="Century Gothic" panose="020B0502020202020204" pitchFamily="34" charset="0"/>
              </a:rPr>
              <a:t>verb</a:t>
            </a:r>
            <a:r>
              <a:rPr lang="en-US" altLang="en-US" sz="2800" dirty="0">
                <a:latin typeface="Century Gothic" panose="020B0502020202020204" pitchFamily="34" charset="0"/>
              </a:rPr>
              <a:t> is an action word.</a:t>
            </a:r>
          </a:p>
          <a:p>
            <a:pPr marL="171450" indent="-171450">
              <a:spcAft>
                <a:spcPts val="600"/>
              </a:spcAft>
              <a:buClr>
                <a:srgbClr val="0171AB"/>
              </a:buClr>
              <a:buFont typeface="Wingdings 3" panose="05040102010807070707" pitchFamily="18" charset="2"/>
              <a:buChar char="}"/>
            </a:pPr>
            <a:r>
              <a:rPr lang="en-US" altLang="en-US" sz="2400" dirty="0">
                <a:latin typeface="Century Gothic" panose="020B0502020202020204" pitchFamily="34" charset="0"/>
              </a:rPr>
              <a:t>Verb tense shows when an action happens.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6297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10464800" y="-850900"/>
            <a:ext cx="393700" cy="71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58806"/>
              </p:ext>
            </p:extLst>
          </p:nvPr>
        </p:nvGraphicFramePr>
        <p:xfrm>
          <a:off x="8648700" y="1037319"/>
          <a:ext cx="2209800" cy="716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131854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Check for Understanding</a:t>
                      </a:r>
                      <a:endParaRPr lang="en-US" sz="12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71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131854">
                <a:tc>
                  <a:txBody>
                    <a:bodyPr/>
                    <a:lstStyle/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pic>
        <p:nvPicPr>
          <p:cNvPr id="57" name="Picture 4" descr="C:\Users\Stephen\Downloads\CFU 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487" y="1076819"/>
            <a:ext cx="183800" cy="18288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9918246" y="1370425"/>
            <a:ext cx="425450" cy="456453"/>
          </a:xfrm>
          <a:prstGeom prst="ellipse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6B3432-8157-4D64-B6AE-95658738C2EF}"/>
              </a:ext>
            </a:extLst>
          </p:cNvPr>
          <p:cNvSpPr/>
          <p:nvPr/>
        </p:nvSpPr>
        <p:spPr bwMode="auto">
          <a:xfrm>
            <a:off x="352776" y="1815560"/>
            <a:ext cx="8105424" cy="3990153"/>
          </a:xfrm>
          <a:prstGeom prst="rect">
            <a:avLst/>
          </a:prstGeom>
          <a:solidFill>
            <a:srgbClr val="FFFFFF"/>
          </a:solidFill>
          <a:ln w="6350" algn="ctr">
            <a:solidFill>
              <a:schemeClr val="bg2"/>
            </a:solidFill>
            <a:miter lim="800000"/>
            <a:headEnd/>
            <a:tailEnd/>
          </a:ln>
          <a:effectLst>
            <a:outerShdw blurRad="50800" algn="ctr" rotWithShape="0">
              <a:schemeClr val="bg2">
                <a:lumMod val="50000"/>
                <a:alpha val="40000"/>
              </a:schemeClr>
            </a:outerShdw>
          </a:effectLst>
          <a:extLst/>
        </p:spPr>
        <p:txBody>
          <a:bodyPr rot="0" spcFirstLastPara="0" vertOverflow="overflow" horzOverflow="overflow" vert="horz" wrap="non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kern="0" dirty="0">
                <a:solidFill>
                  <a:srgbClr val="0171AB"/>
                </a:solidFill>
                <a:latin typeface="+mj-lt"/>
                <a:cs typeface="Arial" pitchFamily="34" charset="0"/>
              </a:rPr>
              <a:t>Example</a:t>
            </a:r>
            <a:endParaRPr lang="en-US" sz="2800" kern="0" dirty="0">
              <a:solidFill>
                <a:srgbClr val="0171AB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77CEC1-055A-4018-AACB-4BE739FE3B50}"/>
              </a:ext>
            </a:extLst>
          </p:cNvPr>
          <p:cNvSpPr txBox="1"/>
          <p:nvPr/>
        </p:nvSpPr>
        <p:spPr>
          <a:xfrm>
            <a:off x="0" y="426667"/>
            <a:ext cx="84582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en-US" altLang="en-US" sz="2800" dirty="0">
                <a:latin typeface="Century Gothic" panose="020B0502020202020204" pitchFamily="34" charset="0"/>
              </a:rPr>
              <a:t>A </a:t>
            </a:r>
            <a:r>
              <a:rPr lang="en-US" altLang="en-US" sz="2800" b="1" dirty="0">
                <a:solidFill>
                  <a:srgbClr val="0171AB"/>
                </a:solidFill>
                <a:latin typeface="Century Gothic" panose="020B0502020202020204" pitchFamily="34" charset="0"/>
              </a:rPr>
              <a:t>verb</a:t>
            </a:r>
            <a:r>
              <a:rPr lang="en-US" altLang="en-US" sz="2800" dirty="0">
                <a:latin typeface="Century Gothic" panose="020B0502020202020204" pitchFamily="34" charset="0"/>
              </a:rPr>
              <a:t> is an action word.</a:t>
            </a:r>
          </a:p>
          <a:p>
            <a:pPr marL="171450" indent="-171450">
              <a:spcAft>
                <a:spcPts val="600"/>
              </a:spcAft>
              <a:buClr>
                <a:srgbClr val="0171AB"/>
              </a:buClr>
              <a:buFont typeface="Wingdings 3" panose="05040102010807070707" pitchFamily="18" charset="2"/>
              <a:buChar char="}"/>
            </a:pPr>
            <a:r>
              <a:rPr lang="en-US" altLang="en-US" sz="2400" dirty="0">
                <a:latin typeface="Century Gothic" panose="020B0502020202020204" pitchFamily="34" charset="0"/>
              </a:rPr>
              <a:t>Verb tense shows when an action happens. </a:t>
            </a:r>
          </a:p>
        </p:txBody>
      </p:sp>
      <p:sp>
        <p:nvSpPr>
          <p:cNvPr id="8" name="Round Same Side Corner Rectangle 8">
            <a:extLst>
              <a:ext uri="{FF2B5EF4-FFF2-40B4-BE49-F238E27FC236}">
                <a16:creationId xmlns:a16="http://schemas.microsoft.com/office/drawing/2014/main" id="{CA35A709-39A4-40A7-AEB6-889555A4A833}"/>
              </a:ext>
            </a:extLst>
          </p:cNvPr>
          <p:cNvSpPr/>
          <p:nvPr/>
        </p:nvSpPr>
        <p:spPr bwMode="auto">
          <a:xfrm rot="16200000">
            <a:off x="-755512" y="3294559"/>
            <a:ext cx="1729109" cy="268883"/>
          </a:xfrm>
          <a:prstGeom prst="round2SameRect">
            <a:avLst>
              <a:gd name="adj1" fmla="val 0"/>
              <a:gd name="adj2" fmla="val 25520"/>
            </a:avLst>
          </a:prstGeom>
          <a:solidFill>
            <a:srgbClr val="FFFFFF"/>
          </a:solidFill>
          <a:ln w="6350">
            <a:noFill/>
          </a:ln>
          <a:effectLst>
            <a:outerShdw blurRad="50800" algn="ctr" rotWithShape="0">
              <a:prstClr val="black">
                <a:alpha val="40000"/>
              </a:prstClr>
            </a:outerShdw>
          </a:effectLst>
          <a:extLst/>
        </p:spPr>
        <p:txBody>
          <a:bodyPr wrap="none" lIns="91440" tIns="47380" rIns="91440" bIns="47380" rtlCol="0" anchor="ctr" anchorCtr="0">
            <a:sp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rgbClr val="0171AB"/>
                </a:solidFill>
                <a:latin typeface="Century Gothic" panose="020B0502020202020204" pitchFamily="34" charset="0"/>
              </a:rPr>
              <a:t>CONCEPT DEVELOPMENT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297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 bwMode="auto">
          <a:xfrm>
            <a:off x="352776" y="2341964"/>
            <a:ext cx="3957967" cy="3217007"/>
          </a:xfrm>
          <a:prstGeom prst="rect">
            <a:avLst/>
          </a:prstGeom>
          <a:solidFill>
            <a:srgbClr val="FFFFFF"/>
          </a:solidFill>
          <a:ln w="6350" algn="ctr">
            <a:solidFill>
              <a:schemeClr val="bg2"/>
            </a:solidFill>
            <a:miter lim="800000"/>
            <a:headEnd/>
            <a:tailEnd/>
          </a:ln>
          <a:effectLst>
            <a:outerShdw blurRad="50800" algn="ctr" rotWithShape="0">
              <a:schemeClr val="bg2">
                <a:lumMod val="50000"/>
                <a:alpha val="40000"/>
              </a:schemeClr>
            </a:outerShdw>
          </a:effectLst>
          <a:extLst/>
        </p:spPr>
        <p:txBody>
          <a:bodyPr rot="0" spcFirstLastPara="0" vertOverflow="overflow" horzOverflow="overflow" vert="horz" wrap="non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kern="0" dirty="0">
                <a:solidFill>
                  <a:schemeClr val="accent5"/>
                </a:solidFill>
                <a:latin typeface="+mj-lt"/>
                <a:cs typeface="Arial" pitchFamily="34" charset="0"/>
              </a:rPr>
              <a:t> 1</a:t>
            </a:r>
          </a:p>
        </p:txBody>
      </p:sp>
      <p:sp>
        <p:nvSpPr>
          <p:cNvPr id="2" name="Round Same Side Corner Rectangle 58"/>
          <p:cNvSpPr/>
          <p:nvPr/>
        </p:nvSpPr>
        <p:spPr bwMode="auto">
          <a:xfrm rot="16200000">
            <a:off x="-1222560" y="3286111"/>
            <a:ext cx="2680101" cy="285779"/>
          </a:xfrm>
          <a:prstGeom prst="round2SameRect">
            <a:avLst>
              <a:gd name="adj1" fmla="val 0"/>
              <a:gd name="adj2" fmla="val 33115"/>
            </a:avLst>
          </a:prstGeom>
          <a:solidFill>
            <a:srgbClr val="FFFFFF"/>
          </a:solidFill>
          <a:ln w="6350"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  <a:extLst/>
        </p:spPr>
        <p:txBody>
          <a:bodyPr wrap="none" lIns="91440" tIns="47380" rIns="91440" bIns="47380" rtlCol="0" anchor="ctr" anchorCtr="0">
            <a:spAutoFit/>
          </a:bodyPr>
          <a:lstStyle/>
          <a:p>
            <a:pPr algn="ctr"/>
            <a:r>
              <a:rPr lang="en-US" sz="1000" b="1" dirty="0">
                <a:solidFill>
                  <a:srgbClr val="0171AB"/>
                </a:solidFill>
                <a:latin typeface="Century Gothic" panose="020B0502020202020204" pitchFamily="34" charset="0"/>
              </a:rPr>
              <a:t>SKILL DEVELOPMENT / GUIDED PRACTICE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897996"/>
              </p:ext>
            </p:extLst>
          </p:nvPr>
        </p:nvGraphicFramePr>
        <p:xfrm>
          <a:off x="8648700" y="1959703"/>
          <a:ext cx="220980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131854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Remember the Concept</a:t>
                      </a:r>
                      <a:endParaRPr lang="en-US" sz="12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71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131854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  <a:buClr>
                          <a:schemeClr val="tx2"/>
                        </a:buClr>
                      </a:pPr>
                      <a:endParaRPr lang="en-US" alt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pic>
        <p:nvPicPr>
          <p:cNvPr id="40" name="Picture 2" descr="C:\Users\Stephen\Downloads\Light Bulb 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817" y="1983502"/>
            <a:ext cx="230173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462601"/>
              </p:ext>
            </p:extLst>
          </p:nvPr>
        </p:nvGraphicFramePr>
        <p:xfrm>
          <a:off x="8648701" y="4228644"/>
          <a:ext cx="220980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131854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Definition</a:t>
                      </a: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71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131854">
                <a:tc>
                  <a:txBody>
                    <a:bodyPr/>
                    <a:lstStyle/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pic>
        <p:nvPicPr>
          <p:cNvPr id="63" name="Picture 6" descr="C:\Users\Stephen\Downloads\Vocab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93908" y="4275393"/>
            <a:ext cx="219456" cy="14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976496"/>
              </p:ext>
            </p:extLst>
          </p:nvPr>
        </p:nvGraphicFramePr>
        <p:xfrm>
          <a:off x="8648701" y="103262"/>
          <a:ext cx="2209800" cy="807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131854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Check for Understanding</a:t>
                      </a:r>
                      <a:endParaRPr lang="en-US" sz="12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71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131854">
                <a:tc>
                  <a:txBody>
                    <a:bodyPr/>
                    <a:lstStyle/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  <a:tr h="131854">
                <a:tc>
                  <a:txBody>
                    <a:bodyPr/>
                    <a:lstStyle/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662951"/>
                  </a:ext>
                </a:extLst>
              </a:tr>
            </a:tbl>
          </a:graphicData>
        </a:graphic>
      </p:graphicFrame>
      <p:pic>
        <p:nvPicPr>
          <p:cNvPr id="25" name="Picture 4" descr="C:\Users\Stephen\Downloads\CFU 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487" y="138724"/>
            <a:ext cx="183800" cy="18288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104244"/>
              </p:ext>
            </p:extLst>
          </p:nvPr>
        </p:nvGraphicFramePr>
        <p:xfrm>
          <a:off x="74096" y="508603"/>
          <a:ext cx="8384104" cy="121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5299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  <a:gridCol w="8058805">
                  <a:extLst>
                    <a:ext uri="{9D8B030D-6E8A-4147-A177-3AD203B41FA5}">
                      <a16:colId xmlns:a16="http://schemas.microsoft.com/office/drawing/2014/main" val="1769800451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defTabSz="914400">
                        <a:lnSpc>
                          <a:spcPct val="90000"/>
                        </a:lnSpc>
                        <a:tabLst>
                          <a:tab pos="171450" algn="l"/>
                        </a:tabLst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Steps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52558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0511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823476"/>
                  </a:ext>
                </a:extLst>
              </a:tr>
            </a:tbl>
          </a:graphicData>
        </a:graphic>
      </p:graphicFrame>
      <p:sp>
        <p:nvSpPr>
          <p:cNvPr id="51" name="Rectangle 50"/>
          <p:cNvSpPr/>
          <p:nvPr/>
        </p:nvSpPr>
        <p:spPr>
          <a:xfrm>
            <a:off x="11303000" y="103262"/>
            <a:ext cx="393700" cy="71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 bwMode="auto">
          <a:xfrm>
            <a:off x="4460318" y="2341964"/>
            <a:ext cx="3957967" cy="3217007"/>
          </a:xfrm>
          <a:prstGeom prst="rect">
            <a:avLst/>
          </a:prstGeom>
          <a:solidFill>
            <a:srgbClr val="FFFFFF"/>
          </a:solidFill>
          <a:ln w="6350" algn="ctr">
            <a:solidFill>
              <a:schemeClr val="bg2"/>
            </a:solidFill>
            <a:miter lim="800000"/>
            <a:headEnd/>
            <a:tailEnd/>
          </a:ln>
          <a:effectLst>
            <a:outerShdw blurRad="50800" algn="ctr" rotWithShape="0">
              <a:schemeClr val="bg2">
                <a:lumMod val="50000"/>
                <a:alpha val="40000"/>
              </a:schemeClr>
            </a:outerShdw>
          </a:effectLst>
          <a:extLst/>
        </p:spPr>
        <p:txBody>
          <a:bodyPr rot="0" spcFirstLastPara="0" vertOverflow="overflow" horzOverflow="overflow" vert="horz" wrap="non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kern="0" dirty="0">
                <a:solidFill>
                  <a:schemeClr val="accent5"/>
                </a:solidFill>
                <a:latin typeface="+mj-lt"/>
                <a:cs typeface="Arial" pitchFamily="34" charset="0"/>
              </a:rPr>
              <a:t> 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709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10464800" y="-850900"/>
            <a:ext cx="393700" cy="71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 Same Side Corner Rectangle 40"/>
          <p:cNvSpPr/>
          <p:nvPr/>
        </p:nvSpPr>
        <p:spPr bwMode="auto">
          <a:xfrm rot="16200000">
            <a:off x="-355868" y="3292145"/>
            <a:ext cx="946719" cy="273710"/>
          </a:xfrm>
          <a:prstGeom prst="round2SameRect">
            <a:avLst>
              <a:gd name="adj1" fmla="val 0"/>
              <a:gd name="adj2" fmla="val 33115"/>
            </a:avLst>
          </a:prstGeom>
          <a:solidFill>
            <a:srgbClr val="FFFFFF"/>
          </a:solidFill>
          <a:ln w="6350"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  <a:extLst/>
        </p:spPr>
        <p:txBody>
          <a:bodyPr wrap="none" lIns="91440" tIns="47380" rIns="91440" bIns="47380" rtlCol="0" anchor="ctr" anchorCtr="0">
            <a:spAutoFit/>
          </a:bodyPr>
          <a:lstStyle/>
          <a:p>
            <a:pPr algn="ctr"/>
            <a:r>
              <a:rPr lang="en-US" sz="1000" b="1" dirty="0">
                <a:solidFill>
                  <a:srgbClr val="0171AB"/>
                </a:solidFill>
                <a:latin typeface="Century Gothic" panose="020B0502020202020204" pitchFamily="34" charset="0"/>
              </a:rPr>
              <a:t>RELEVANCE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974137"/>
              </p:ext>
            </p:extLst>
          </p:nvPr>
        </p:nvGraphicFramePr>
        <p:xfrm>
          <a:off x="8648700" y="4258529"/>
          <a:ext cx="2209800" cy="153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131854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Check for Understanding</a:t>
                      </a:r>
                      <a:endParaRPr lang="en-US" sz="12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71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131854">
                <a:tc>
                  <a:txBody>
                    <a:bodyPr/>
                    <a:lstStyle/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Times New Roman" pitchFamily="18" charset="0"/>
                        </a:rPr>
                        <a:t>Does anyone else have another reason why it is relevant to use verb tense correctly? </a:t>
                      </a: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  <a:tr h="131854">
                <a:tc>
                  <a:txBody>
                    <a:bodyPr/>
                    <a:lstStyle/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Times New Roman" pitchFamily="18" charset="0"/>
                        </a:rPr>
                        <a:t>Which reason is most relevant to you? Why? </a:t>
                      </a: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074012"/>
                  </a:ext>
                </a:extLst>
              </a:tr>
            </a:tbl>
          </a:graphicData>
        </a:graphic>
      </p:graphicFrame>
      <p:pic>
        <p:nvPicPr>
          <p:cNvPr id="35" name="Picture 4" descr="C:\Users\Stephen\Downloads\CFU 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487" y="4298029"/>
            <a:ext cx="183800" cy="18288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 37"/>
          <p:cNvSpPr/>
          <p:nvPr/>
        </p:nvSpPr>
        <p:spPr bwMode="auto">
          <a:xfrm>
            <a:off x="352776" y="542641"/>
            <a:ext cx="10300710" cy="749130"/>
          </a:xfrm>
          <a:prstGeom prst="rect">
            <a:avLst/>
          </a:prstGeom>
          <a:solidFill>
            <a:srgbClr val="FFFFFF"/>
          </a:solidFill>
          <a:ln w="6350" algn="ctr">
            <a:solidFill>
              <a:schemeClr val="bg2"/>
            </a:solidFill>
            <a:miter lim="800000"/>
            <a:headEnd/>
            <a:tailEnd/>
          </a:ln>
          <a:effectLst>
            <a:outerShdw blurRad="50800" algn="ctr" rotWithShape="0">
              <a:schemeClr val="bg2">
                <a:lumMod val="50000"/>
                <a:alpha val="40000"/>
              </a:schemeClr>
            </a:outerShdw>
          </a:effectLst>
          <a:extLst/>
        </p:spPr>
        <p:txBody>
          <a:bodyPr rot="0" spcFirstLastPara="0" vertOverflow="overflow" horzOverflow="overflow" vert="horz" wrap="none" lIns="91440" tIns="9144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b="1" kern="0" dirty="0">
                <a:solidFill>
                  <a:srgbClr val="0171AB"/>
                </a:solidFill>
                <a:latin typeface="Century Gothic" panose="020B0502020202020204" pitchFamily="34" charset="0"/>
                <a:cs typeface="Arial" pitchFamily="34" charset="0"/>
              </a:rPr>
              <a:t>Relevance Reason #1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596675" y="3459333"/>
            <a:ext cx="3791675" cy="2933653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Same Side Corner Rectangle 11"/>
          <p:cNvSpPr/>
          <p:nvPr/>
        </p:nvSpPr>
        <p:spPr>
          <a:xfrm>
            <a:off x="4596675" y="3147652"/>
            <a:ext cx="1698171" cy="31168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Sample Item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96675" y="3559068"/>
            <a:ext cx="37916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+mj-lt"/>
              </a:rPr>
              <a:t>Which is a correct sentence?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tabLst>
                <a:tab pos="569913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+mj-lt"/>
              </a:rPr>
              <a:t>O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	Option 1</a:t>
            </a:r>
          </a:p>
          <a:p>
            <a:pPr marL="342900" indent="-342900">
              <a:tabLst>
                <a:tab pos="569913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+mj-lt"/>
              </a:rPr>
              <a:t>O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	</a:t>
            </a:r>
            <a:r>
              <a:rPr lang="en-US" b="1" dirty="0">
                <a:solidFill>
                  <a:srgbClr val="000000"/>
                </a:solidFill>
              </a:rPr>
              <a:t>Option 2</a:t>
            </a:r>
          </a:p>
          <a:p>
            <a:pPr marL="342900" indent="-342900">
              <a:tabLst>
                <a:tab pos="569913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+mj-lt"/>
              </a:rPr>
              <a:t>O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	</a:t>
            </a:r>
            <a:r>
              <a:rPr lang="en-US" b="1" dirty="0">
                <a:solidFill>
                  <a:srgbClr val="000000"/>
                </a:solidFill>
              </a:rPr>
              <a:t>Option 3</a:t>
            </a:r>
          </a:p>
          <a:p>
            <a:pPr marL="342900" indent="-342900">
              <a:tabLst>
                <a:tab pos="569913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+mj-lt"/>
              </a:rPr>
              <a:t>O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	</a:t>
            </a:r>
            <a:r>
              <a:rPr lang="en-US" b="1" dirty="0">
                <a:solidFill>
                  <a:srgbClr val="000000"/>
                </a:solidFill>
              </a:rPr>
              <a:t>Option 4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52776" y="3039098"/>
            <a:ext cx="3983549" cy="1736101"/>
          </a:xfrm>
          <a:prstGeom prst="rect">
            <a:avLst/>
          </a:prstGeom>
          <a:solidFill>
            <a:srgbClr val="FFFFFF"/>
          </a:solidFill>
          <a:ln w="6350" algn="ctr">
            <a:solidFill>
              <a:schemeClr val="bg2"/>
            </a:solidFill>
            <a:miter lim="800000"/>
            <a:headEnd/>
            <a:tailEnd/>
          </a:ln>
          <a:effectLst>
            <a:outerShdw blurRad="50800" algn="ctr" rotWithShape="0">
              <a:schemeClr val="bg2">
                <a:lumMod val="50000"/>
                <a:alpha val="40000"/>
              </a:schemeClr>
            </a:outerShdw>
          </a:effectLst>
          <a:extLst/>
        </p:spPr>
        <p:txBody>
          <a:bodyPr rot="0" spcFirstLastPara="0" vertOverflow="overflow" horzOverflow="overflow" vert="horz" wrap="none" lIns="91440" tIns="9144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b="1" kern="0" dirty="0">
                <a:solidFill>
                  <a:srgbClr val="0171AB"/>
                </a:solidFill>
                <a:latin typeface="Century Gothic" panose="020B0502020202020204" pitchFamily="34" charset="0"/>
                <a:cs typeface="Arial" pitchFamily="34" charset="0"/>
              </a:rPr>
              <a:t>Relevance Reason #2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704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456731"/>
              </p:ext>
            </p:extLst>
          </p:nvPr>
        </p:nvGraphicFramePr>
        <p:xfrm>
          <a:off x="8648700" y="62536"/>
          <a:ext cx="2209800" cy="53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131854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Remember the Concept</a:t>
                      </a: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71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131854">
                <a:tc>
                  <a:txBody>
                    <a:bodyPr/>
                    <a:lstStyle/>
                    <a:p>
                      <a:pPr defTabSz="914364">
                        <a:defRPr/>
                      </a:pP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pic>
        <p:nvPicPr>
          <p:cNvPr id="17" name="Picture 2" descr="C:\Users\Stephen\Downloads\Light Bulb 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817" y="86335"/>
            <a:ext cx="230173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ound Same Side Corner Rectangle 40"/>
          <p:cNvSpPr/>
          <p:nvPr/>
        </p:nvSpPr>
        <p:spPr bwMode="auto">
          <a:xfrm rot="16200000">
            <a:off x="-768458" y="3292145"/>
            <a:ext cx="1771906" cy="273710"/>
          </a:xfrm>
          <a:prstGeom prst="round2SameRect">
            <a:avLst>
              <a:gd name="adj1" fmla="val 0"/>
              <a:gd name="adj2" fmla="val 33115"/>
            </a:avLst>
          </a:prstGeom>
          <a:solidFill>
            <a:srgbClr val="FFFFFF"/>
          </a:solidFill>
          <a:ln w="6350"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  <a:extLst/>
        </p:spPr>
        <p:txBody>
          <a:bodyPr wrap="none" lIns="91440" tIns="47380" rIns="91440" bIns="47380" rtlCol="0" anchor="ctr" anchorCtr="0">
            <a:spAutoFit/>
          </a:bodyPr>
          <a:lstStyle/>
          <a:p>
            <a:pPr algn="ctr"/>
            <a:r>
              <a:rPr lang="en-US" sz="1000" b="1" dirty="0">
                <a:solidFill>
                  <a:srgbClr val="0171AB"/>
                </a:solidFill>
                <a:latin typeface="Century Gothic" panose="020B0502020202020204" pitchFamily="34" charset="0"/>
              </a:rPr>
              <a:t>SKILL/CONCEPT CLOSURE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7622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377474" y="1508781"/>
            <a:ext cx="7132242" cy="3748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rtlCol="0" anchor="ctr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 Same Side Corner Rectangle 21"/>
          <p:cNvSpPr/>
          <p:nvPr/>
        </p:nvSpPr>
        <p:spPr bwMode="auto">
          <a:xfrm rot="16200000">
            <a:off x="1204589" y="68646"/>
            <a:ext cx="4229753" cy="6638924"/>
          </a:xfrm>
          <a:prstGeom prst="round2SameRect">
            <a:avLst>
              <a:gd name="adj1" fmla="val 0"/>
              <a:gd name="adj2" fmla="val 5466"/>
            </a:avLst>
          </a:prstGeom>
          <a:solidFill>
            <a:srgbClr val="0171AB"/>
          </a:solidFill>
          <a:ln>
            <a:noFill/>
          </a:ln>
          <a:effectLst/>
          <a:extLst/>
        </p:spPr>
        <p:txBody>
          <a:bodyPr vert="vert" wrap="square" lIns="47380" tIns="640080" rIns="0" bIns="47380" rtlCol="0" anchor="t" anchorCtr="0">
            <a:spAutoFit/>
          </a:bodyPr>
          <a:lstStyle/>
          <a:p>
            <a:pPr>
              <a:defRPr/>
            </a:pPr>
            <a:r>
              <a:rPr lang="en-U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What did you learn today about determining the meaning of unknown words using context clues? </a:t>
            </a:r>
          </a:p>
        </p:txBody>
      </p:sp>
      <p:sp>
        <p:nvSpPr>
          <p:cNvPr id="6" name="Round Same Side Corner Rectangle 37"/>
          <p:cNvSpPr/>
          <p:nvPr/>
        </p:nvSpPr>
        <p:spPr bwMode="auto">
          <a:xfrm rot="16200000">
            <a:off x="-603231" y="3299386"/>
            <a:ext cx="1414898" cy="259228"/>
          </a:xfrm>
          <a:prstGeom prst="round2SameRect">
            <a:avLst>
              <a:gd name="adj1" fmla="val 0"/>
              <a:gd name="adj2" fmla="val 15814"/>
            </a:avLst>
          </a:prstGeom>
          <a:solidFill>
            <a:srgbClr val="FFFFFF"/>
          </a:solidFill>
          <a:ln w="6350">
            <a:noFill/>
          </a:ln>
          <a:effectLst>
            <a:outerShdw blurRad="50800" algn="ctr" rotWithShape="0">
              <a:prstClr val="black">
                <a:alpha val="40000"/>
              </a:prstClr>
            </a:outerShdw>
          </a:effectLst>
          <a:extLst/>
        </p:spPr>
        <p:txBody>
          <a:bodyPr wrap="none" lIns="91440" tIns="47380" rIns="91440" bIns="47380" rtlCol="0" anchor="t" anchorCtr="0"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rgbClr val="0171AB"/>
                </a:solidFill>
                <a:latin typeface="Century Gothic" panose="020B0502020202020204" pitchFamily="34" charset="0"/>
              </a:rPr>
              <a:t>SUMMARY CLOSURE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991350" y="1216024"/>
            <a:ext cx="3897630" cy="3113171"/>
            <a:chOff x="6991350" y="1718387"/>
            <a:chExt cx="3897630" cy="3113171"/>
          </a:xfrm>
        </p:grpSpPr>
        <p:sp>
          <p:nvSpPr>
            <p:cNvPr id="2" name="Rectangle: Rounded Corners 1"/>
            <p:cNvSpPr/>
            <p:nvPr/>
          </p:nvSpPr>
          <p:spPr bwMode="auto">
            <a:xfrm>
              <a:off x="6991350" y="1718387"/>
              <a:ext cx="3897630" cy="952501"/>
            </a:xfrm>
            <a:prstGeom prst="roundRect">
              <a:avLst>
                <a:gd name="adj" fmla="val 50000"/>
              </a:avLst>
            </a:prstGeom>
            <a:solidFill>
              <a:srgbClr val="0171AB">
                <a:alpha val="58039"/>
              </a:srgbClr>
            </a:solidFill>
            <a:ln>
              <a:noFill/>
            </a:ln>
            <a:effectLst/>
            <a:ex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732231" y="1878153"/>
              <a:ext cx="25939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latin typeface="+mn-lt"/>
                </a:rPr>
                <a:t>Word Bank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7397654" y="2992593"/>
              <a:ext cx="3170740" cy="18389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rtlCol="0" anchor="t" anchorCtr="0">
              <a:spAutoFit/>
            </a:bodyPr>
            <a:lstStyle/>
            <a:p>
              <a:pPr marL="285750" indent="-285750" defTabSz="914400" fontAlgn="auto">
                <a:spcBef>
                  <a:spcPts val="0"/>
                </a:spcBef>
                <a:spcAft>
                  <a:spcPts val="300"/>
                </a:spcAft>
                <a:buClr>
                  <a:srgbClr val="0171AB"/>
                </a:buClr>
                <a:buFont typeface="Arial" panose="020B0604020202020204" pitchFamily="34" charset="0"/>
                <a:buChar char="►"/>
              </a:pPr>
              <a:r>
                <a:rPr lang="en-US" sz="2800" kern="0" dirty="0">
                  <a:latin typeface="+mn-lt"/>
                  <a:cs typeface="Arial" pitchFamily="34" charset="0"/>
                </a:rPr>
                <a:t> </a:t>
              </a:r>
              <a:r>
                <a:rPr lang="en-US" sz="2800" kern="0" dirty="0">
                  <a:latin typeface="+mn-lt"/>
                </a:rPr>
                <a:t>determine</a:t>
              </a:r>
            </a:p>
            <a:p>
              <a:pPr marL="285750" indent="-285750" defTabSz="914400" fontAlgn="auto">
                <a:spcBef>
                  <a:spcPts val="0"/>
                </a:spcBef>
                <a:spcAft>
                  <a:spcPts val="300"/>
                </a:spcAft>
                <a:buClr>
                  <a:srgbClr val="0171AB"/>
                </a:buClr>
                <a:buFont typeface="Arial" panose="020B0604020202020204" pitchFamily="34" charset="0"/>
                <a:buChar char="►"/>
              </a:pPr>
              <a:r>
                <a:rPr lang="en-US" sz="2800" kern="0" dirty="0">
                  <a:latin typeface="+mn-lt"/>
                  <a:cs typeface="Arial" pitchFamily="34" charset="0"/>
                </a:rPr>
                <a:t> context clues</a:t>
              </a:r>
            </a:p>
            <a:p>
              <a:pPr marL="285750" indent="-285750" defTabSz="914400" fontAlgn="auto">
                <a:spcBef>
                  <a:spcPts val="0"/>
                </a:spcBef>
                <a:spcAft>
                  <a:spcPts val="300"/>
                </a:spcAft>
                <a:buClr>
                  <a:srgbClr val="0171AB"/>
                </a:buClr>
                <a:buFont typeface="Arial" panose="020B0604020202020204" pitchFamily="34" charset="0"/>
                <a:buChar char="►"/>
              </a:pPr>
              <a:r>
                <a:rPr lang="en-US" sz="2800" kern="0" dirty="0">
                  <a:latin typeface="+mn-lt"/>
                </a:rPr>
                <a:t> unknown words</a:t>
              </a:r>
            </a:p>
            <a:p>
              <a:pPr marL="285750" indent="-285750" defTabSz="914400" fontAlgn="auto">
                <a:spcBef>
                  <a:spcPts val="0"/>
                </a:spcBef>
                <a:spcAft>
                  <a:spcPts val="300"/>
                </a:spcAft>
                <a:buClr>
                  <a:srgbClr val="0171AB"/>
                </a:buClr>
                <a:buFont typeface="Arial" panose="020B0604020202020204" pitchFamily="34" charset="0"/>
                <a:buChar char="►"/>
              </a:pPr>
              <a:r>
                <a:rPr lang="en-US" sz="2800" kern="0" dirty="0">
                  <a:latin typeface="+mn-lt"/>
                  <a:cs typeface="Arial" pitchFamily="34" charset="0"/>
                </a:rPr>
                <a:t> </a:t>
              </a:r>
              <a:r>
                <a:rPr lang="en-US" sz="2800" kern="0" dirty="0">
                  <a:latin typeface="+mn-lt"/>
                </a:rPr>
                <a:t>identify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28766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40"/>
          <p:cNvSpPr/>
          <p:nvPr/>
        </p:nvSpPr>
        <p:spPr bwMode="auto">
          <a:xfrm rot="16200000">
            <a:off x="-728045" y="3292145"/>
            <a:ext cx="1691080" cy="273710"/>
          </a:xfrm>
          <a:prstGeom prst="round2SameRect">
            <a:avLst>
              <a:gd name="adj1" fmla="val 0"/>
              <a:gd name="adj2" fmla="val 33115"/>
            </a:avLst>
          </a:prstGeom>
          <a:solidFill>
            <a:srgbClr val="FFFFFF"/>
          </a:solidFill>
          <a:ln w="6350"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  <a:extLst/>
        </p:spPr>
        <p:txBody>
          <a:bodyPr wrap="none" lIns="91440" tIns="47380" rIns="91440" bIns="47380" rtlCol="0" anchor="ctr" anchorCtr="0">
            <a:spAutoFit/>
          </a:bodyPr>
          <a:lstStyle/>
          <a:p>
            <a:pPr algn="ctr"/>
            <a:r>
              <a:rPr lang="en-US" sz="1000" b="1" dirty="0">
                <a:solidFill>
                  <a:srgbClr val="0171AB"/>
                </a:solidFill>
                <a:latin typeface="Century Gothic" panose="020B0502020202020204" pitchFamily="34" charset="0"/>
              </a:rPr>
              <a:t>INDEPENDENT PRACTICE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38419"/>
              </p:ext>
            </p:extLst>
          </p:nvPr>
        </p:nvGraphicFramePr>
        <p:xfrm>
          <a:off x="8648700" y="62536"/>
          <a:ext cx="22098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131854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Remember the Concept</a:t>
                      </a: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71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131854">
                <a:tc>
                  <a:txBody>
                    <a:bodyPr/>
                    <a:lstStyle/>
                    <a:p>
                      <a:pPr defTabSz="914364">
                        <a:defRPr/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Context clues </a:t>
                      </a: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are </a:t>
                      </a:r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nearby words </a:t>
                      </a: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that can help determine the meaning of </a:t>
                      </a:r>
                      <a:r>
                        <a:rPr lang="en-US" sz="1200" b="1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</a:rPr>
                        <a:t>unknown words</a:t>
                      </a: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.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71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pic>
        <p:nvPicPr>
          <p:cNvPr id="40" name="Picture 2" descr="C:\Users\Stephen\Downloads\Light Bulb 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817" y="86335"/>
            <a:ext cx="230173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/>
        </p:nvSpPr>
        <p:spPr bwMode="auto">
          <a:xfrm>
            <a:off x="352776" y="951836"/>
            <a:ext cx="8105424" cy="4052823"/>
          </a:xfrm>
          <a:prstGeom prst="rect">
            <a:avLst/>
          </a:prstGeom>
          <a:solidFill>
            <a:srgbClr val="FFFFFF"/>
          </a:solidFill>
          <a:ln w="6350" algn="ctr">
            <a:solidFill>
              <a:schemeClr val="bg2"/>
            </a:solidFill>
            <a:miter lim="800000"/>
            <a:headEnd/>
            <a:tailEnd/>
          </a:ln>
          <a:effectLst>
            <a:outerShdw blurRad="50800" algn="ctr" rotWithShape="0">
              <a:schemeClr val="bg2">
                <a:lumMod val="50000"/>
                <a:alpha val="40000"/>
              </a:schemeClr>
            </a:outerShdw>
          </a:effectLst>
          <a:extLst/>
        </p:spPr>
        <p:txBody>
          <a:bodyPr rot="0" spcFirstLastPara="0" vertOverflow="overflow" horzOverflow="overflow" vert="horz" wrap="non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kern="0" dirty="0">
                <a:solidFill>
                  <a:schemeClr val="accent5"/>
                </a:solidFill>
                <a:latin typeface="+mj-lt"/>
                <a:cs typeface="Arial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383953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ULTRA_SCORM_COURSE_ID" val="4EFB6D52-8196-4116-85F9-F187128E96DC"/>
  <p:tag name="ISPRINGONLINEFOLDERID" val="52"/>
  <p:tag name="ISPRINGONLINEFOLDERPATH" val="Content List/Lessons/ELA"/>
  <p:tag name="ISPRINGCLOUDFOLDERID" val="181"/>
  <p:tag name="ISPRINGCLOUDFOLDERPATH" val="Repository/Alex Tests"/>
  <p:tag name="ISPRINGCLOUDFOLDERDOMAIN" val="https://dataworksed.ispringcloud.com"/>
  <p:tag name="ISPRING_OUTPUT_FOLDER" val="C:\Users\WSNT512\Desktop\iSpring Outputs"/>
  <p:tag name="ISPRING_PROJECT_FOLDER_UPDATED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test"/>
  <p:tag name="ISPRING_ULTRA_SCORM_SLIDE_COUNT" val="1"/>
  <p:tag name="ISPRING_SCORM_PASSING_SCORE" val="0.000000"/>
  <p:tag name="ISPRING_PRESENTATION_PATH" val="T:\Educeri\[EDI-EDUCERI TEMPLATE] Copy only\EDI lesson template v2016.pptx"/>
  <p:tag name="ISPRING_UUID" val="{BCE2318E-5813-4850-98A1-BFED1142A58F}"/>
  <p:tag name="ISPRING_RESOURCE_FOLDER" val="T:\Educeri\[EDI-EDUCERI TEMPLATE] Copy only\EDI lesson template v2016\"/>
  <p:tag name="ISPRING_SCREEN_RECS_UPDATED" val="T:\Educeri\[EDI-EDUCERI TEMPLATE] Copy only\EDI lesson template v2016\"/>
  <p:tag name="ISPRING_PLAYERS_CUSTOMIZATION" val="UEsDBBQAAgAIAIqW2Ei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NxQfkq8CP7A5gQAAHASAAAdAAAAdW5pdmVyc2FsL2NvbW1vbl9tZXNzYWdlcy5sbmetWG1v2zYQ/l6g/4EQ0GEDurQd0KLYEgeyxCRCZMqV6LxsGARGYmyilOjqxWn2aV/3M/ZlP6y/ZEdKduwmhaSkgAWYlO65I+/uuSP3Dz9nEq14UQqVH1hv9l5biOeJSkU+P7Bm9Ojn9xYqK5anTKqcH1i5stDh6Pmzfcnyec3mHP4/f4bQfsbLEoblSI/uxkikB9Z0HDvBZGqTy9gPjoN47B1bI0dlS5bfIl/N1Y+/vHv/+c3bdz/tv2rl+sBEE9v3d4GQQXr7ugcQoWHgx4CG/ZjgC2qNfphXv62fYfLBjPoewdboyz//DpOchvgMNEvQ2j6d8rMwxITGke+5OPaimATU7IuPKXat0aWq0YKtOKoUWgl+g6oFB59WouColCI1LxIFE3nNu5S5wcT2SBziiIaeQ72AWKNIFcXtSwPL6mqhClBXolSU7Ery1OiE6DHvlwUvQTWrILoQ/KqFgC9VxkS+1636nPiB7cb2dBpPcBTZx7DBdLMoQNqBvxHVAt6lXL0EFTe5VCxF1wUHwCBCbLmUImm+FNGy0BZOJbvttCK0zz1yHNMg8KMYE3c9Y41wniK3YHqxA1FCO8IhABSs5MUjZGMT90Yc2VIOQzjxjk98eKg24UTMFxKeaqgdUwyRMOV5lxREKg4h1qPoPAhdvWmgCjG0ZGV5o4p0J0q3/dkF7BEngERw6BY41RhrYIgPAUxWFDypusB8e0ack3hMCfwdY9hcn9V5sugpBxnyYJBuh2QNvtoOvM74b9HicXABKW6NSDBEIji1RsHpEIlLHAF54KhLhthn3rGtqUCTz5oZ1syTMJ3o8haxJAE57dKVUHUJM3pLgB8MB5XDtET4wwwiybP9B/itAQRnmxiaixUHE4q0O6KBex3s6pj+MPN+j49sz8duDEEO1BNTUxK0MgbEmasKMSmVXgDoZemK5QlHVzxh2rG38FkqUvOZDkBjyada/IVY1ZLui5aviYsvXuwNNG2H4u9bmNUlmFdVPFtWXaq3zH+MFTrZvmlCn6U/Tn/kYGKHXvBNJ2XstnFSH8+UIqtlUwue7J+NZUN91GnEE3eqv7e+tyVRQ/pjD1hrLFR/CQzNhi5s0B/I/lIeOQJF06Z2QHHx8usBOknQAhCFHotxBlu1Y8KZ5vz+8ud4HHkUCsc5vypF1dmVmWxsHPSwaxNoiSWv+F0yXvFrBTwmOVs1zRmUR+PpTodu9X479YJ61AeTCQDO276qRFJkYH/aA3M2wesdaGh+ZyXnqpapSV4pPhqqh72tM36/q7wuVGZmJSvXwdtUmsOnWNEsLmyUTgf0JZv86+2frfR7vJcibIfQiTg2cXT74uhclT2FIAX0Vvg0Wnc/kAsZq5IFlNVrVedpT6DmSOPiIxvA2jVHnBXJ4svf//XE+MqSZha1s78OAtF9GbAg3oD9QVTFyz+7QKg93pUzgz5S7TlwLdcOOyU9iMLvcsRiTWnJVAZTe916Ichbp9mU2s7JBPIgMmGv6iLp7tK2ESZ2eApcZo4H1mjCio9AhFQpOQjFbLUOwGqY9s0JPKgrKXI+RPZppUQvmHrT2HZdcy0ByQcnzY9NzUzhqJO09xNSzXuDOSc2AZ79Co+nohoKGGK8uXLQx2lzdPXhbAwB1CMrTWlbsxgQRTO+o4nV/Uq3GZXmbmj/1dZV0f9QSwMEFAACAAgA3FB+SiiKRNjyAwAAZxAAACcAAAB1bml2ZXJzYWwvZmxhc2hfcHVibGlzaGluZ19zZXR0aW5ncy54bWzlWN1yGjcUvucpNNtJ78Lart047oLHY2DMBAM122ly5RGrA6uilTaSFkKuetvH6E0fLE/SIwQYCkmWpHQy02F28EqfvvN/DnJ0/S4TZAracCVrwWn1JCAgE8W4HNeCX+LW88uAGEslo0JJqAVSBeS6XonyYii4SQdgLUINQRpprnJbC1Jr86swnM1mVW5y7XaVKCzym2qisjDXYEBa0GEu6By/7DwHEywZShDgkym5PFavVAiJPNO9YoUAwhlqLrkzioqWoCYNQg8b0mQy1qqQ7FYJpYkeD2vBd60z91lhPFWDZyCdT0wdF92yvaKMcacFFQP+HkgKfJyiuqcn5wGZcWbTWnB27mgQHu7SLMi97dTR3Cp0grRL/gwsZdRS/+oFWnhnzWrBL7G5pBlPYtwhzgG1oBE/DjrtRvOx24ubg8e7+L7jdTjgUNx8HR9wKG7HnWYp/N2bfvOh0+6+eox7vU7c7j+dQhdtWRiF2y6I0FWq0AmsPRDZtMiGknKBWfcPvxiwmLeC6jHEqsUxLCMqDATktxzGPxdUcDt3ocL0ngDkNyaHxD64ONQCqwsInug8ISqGwVkH+eLlOsYvLrdMD730J7P2ahlRa2mSYjbg2kK1KNxcWsFGSm6Z5t7JUAm2NgiyIbAuzWAjyQcTLluIPA3ICIMg0NReDpIMqMTC4hbNT9YEphgay+2ioFpL9I3mVBDkw8oHcj/YcUeSUm22vL72vMvmpN6UjDQ0nWG1epf45Y/B+yDLwO7Q+8JFAHQZeFNTcwCS3AhRBnxP9QQ0iZUSpgz+V1UIRuaqIIJPgFhFMJeLDP9KgWy2ADLSKlusYpeyxAiO3p9ymAG7LiPoDYrICjyJLTEXYL2EtwV/T4YwUhp5gU4xJLjOjeevHkScU2OeSOlKx2e+EbS7jebrZ85AyqZUJgeSYwFAlttj8FO0XSoUIYRCb25QoGcSWmDwXXwYZwtYGTOrXx4Rw7NC+Ij/23HZoD5idI4jhc59jMoE5rMalBab0umiJl2dLaixGjmGxHPiRoKdlMsCyhImVBIlxZzQBKeVcRU+5aowuOJr2VObL1LQHyVcLlQdY8NHYZqV63Inp2c/nF/8+OLy5VU1/PD7X88/eWg5wfuCOml+hN9+dOZ/5tQnJv/O2ZbSmcs2tiN1/8+T5dTdnUlR6Obl/vG5mPLf6vT88MefZeL5vbA/rZ5S+DFil0+p7GsOysC6vTKo3qsyqAc/GfsbU7GUCtg+x74dYAMVPOOYPkcrif8kQb/6953P8OMk6Lfrtq+t6/+L1/zb+rK1dbuKwr0XU7eTcckz9KUbQ+vbbP3i/ATva3u3KhVk2/7nQL3yN1BLAwQUAAIACADcUH5KfDWLD+MCAACRCgAAIQAAAHVuaXZlcnNhbC9mbGFzaF9za2luX3NldHRpbmdzLnhtbJVW207jMBB95yuq8E4Ki4CV0kq0FAmpC2iLeHeSaWLVsSN7UrZ/v3bsNE7bkNIRUj1zjufqKZHaUD69GI2ipJISOH5AUTKCMOKkgEmwSKsEJF0uVqu3V23YgQxCixdMyBUgUp4po2l0I5pOgrhCFPwqERz1pVdcyIKwYHo5Hj/O59dRWCOHWGKrvU0vZ7d3s/F4gLMmCbRunuvPORTn4/n590O/j0QUJeG7pcjEVUySTSZFxdNBP/muBMko35jEf9/PF/d9SEYVviAUnZgWD0bOo5QSlAIT0t3CyCCLkRhY42lcf87ktK6+z/6AtqWKYk17vDbSRytJBgdFvjHSj+f69g7h6cHI9wSEf6ihv26M9ELrgf9RNKKsyp/MSClFZgra5XzfxD2HCZLq52dSHhsZJJiEjKPBLrjy3D4Z8UDuq//uI/NcpWDvpq4HC8E0PWYwRVlBFDYna1O5+HqrUL+Pxu5rWsy7jvmdVAqma8KUg7XKFvgXvihPfZTTtJBPwaoC5jZgH9k1tIT5fFYvCx+713kxStg6ZZuKp2yRr7qwR0hP2SJXjKbwxtnuCH5osZymyTPi2unV30XfaYA2Ayf6mLqrm1NjNa6W5u0qP3unaUCFSGFqVoJe2ASp4B+0ANPBKKxNNrbwKLiIky3NasYfg4t3K4RSReGB3s3c6QmLkCKDU4NXR6rXdSdycx6eS/vr0GZozyPUy3wSEESS5IVOVgUjx5sEtRP7u3hMccUB+cLX4lxSQeQG5IcQzPdjwu1jcIFwdkzCvrI+eBR6RYjC01WO3CWnys+rIga50F2jsJ+ertICc5rlTP/hJ4UvSA8YPVZLxVzfxwnVw2jb6CncEACRSb4fAXuypqJiSBlsgTmyp6hz7ksuUvrt9U3cIy5hjf7MOc1ZQ+l2RjssnYXXMZwgfOq4TjOs5WJwIURIYlWn1lkBzUb2ru4s6WaxmfnzQVbh5qlztbYfF1Erzb+i/wFQSwMEFAACAAgA3FB+SpwmUE/cAwAA+A8AACYAAAB1bml2ZXJzYWwvaHRtbF9wdWJsaXNoaW5nX3NldHRpbmdzLnhtbO1XzXLbNhC+6ykw7KS3iLbrNI5LyeOxpLEmsqRa7DQ5eSBiJaIGARYApSinXvsYueTB8iRdCPqNFIfKVG0PHQ/H4vLbb/+xZHT1LhNkAtpwJWvBafUkICATxbgc14Jf4tbzi4AYSyWjQkmoBVIF5KpeifJiKLhJB2AtQg1BGmkuc1sLUmvzyzCcTqdVbnLtnipRWOQ31URlYa7BgLSgw1zQGf6zsxxMsGAoQYBXpuRCrV6pEBJ5pjvFCgGEM/RcchcUFbc2E0HoUUOaPI61KiS7UUJposfDWvBd68z9LTGeqcEzkC4lpo5CJ7aXlDHunKBiwN8DSYGPU/T29OQ8IFPObFoLzs4dDcLDXZo5uQ+dOpobhTmQdsGfgaWMWupvvUEL76xZCryIzSTNeBLjE+LirwWN+GHQaTeaD91e3Bw83MZ3He/DAUpx8018gFLcjjvNUvjbt/3mfafdff0Q93qduN1fa2GKtiKMwu0URJgqVegEVhmIbFpkQ0m5wKb7LC8GLLatoHoMsWpxLMuICgMB+S2H8c8FFdzOXKmwux8B8muTQ2LvXR1qgdUFBGs6T4iOYXFWRX7xalXjlxdboYfe+jqsvV5G1FqapNgNKJu7FoWboiVspORWaO6eDJVgq4AgGwLr0gwT3G/JgIww6wJj6+UgyYBKHCRuMd5kpWGKobHczgeotUBfa04FwSHBSQdyN9iJP0mpNltpXqXatW9Sb0pGGppOcTp9Drz4S/A+yDKwW0y3cCkHXQbe1NQcgCTXQpQB31H9CJrESglTBv+rKgQjM1UQwR+BWEWweYsMf6VANmeejLTK5lJBjSVGcMz+hMMU2FUZQ2/RRFagJh6BuQDrLfxe8PdkCCOlkRfoBEuCcm48f/Ug4pwasyalSx+f+clvdxvNN89cgJRNqEwOJMeOhyy3x+CnGLtUaEIIhdncoMDMJLTA4rv6MM7msDJhVr+9IoZnhfAV/7vrskF9xOocxwqd+RqVKcxXPShtNqWT+Uy6OZtT4zRyLInnxAcJHrJcFlCWMKGSKClmhCa4noyb8AlXhUGJn2VPbb7JQa9KuJy7Osa3GDSmWblT7uT07IfzFz++vHh1WQ0//fHx+ZNKi5XdF9RZ8zv75otL/itaT6z6Hd2W0pnrNrZjdf/7yGLN7u6kKHQLcv++nK/1z9bl8N/bl5/+/FCmgt8L+9PyKoUfI3Zxleq35qAMrNsrg+q9LoO697uwv7EHS7mAB+bYHwB4ZAqecWyYow3BP9KSe1/h+JM96bv4OC35303U3tn9P1Hru9VH09ZXUhTu/cCsoHz7a71e+QtQSwMEFAACAAgA3FB+SnkhshmeAQAAGwYAAB8AAAB1bml2ZXJzYWwvaHRtbF9za2luX3NldHRpbmdzLmpzjZRNT8MwDIbv+xVTuKKpAzQ2bmxsEtIOSHBDHNJiSrU0jpKsUKb9d5ruq0ldWHxZ3KevPzp70+tXhyWsf9ff1L/r+5N/r33gfFav4dL3C+f/4MKED3L3gCkNBqTlNkP5kuUgMgksIIujxNG/PSG7CH5kJmvxuHy2oExDjyEBKyJFpgnQUGBBgF8U+E05fw5v9xpl7UpqNDxeW4tykKC0VbMGEnXOa4ZdRNH9bDZslhjAWIDeodOb0TSKCPSDJ+CJLurTRZ4UF4vJ2FdMMFdclktMcRDzZJVqXMv3LtXPUoGuPvlqX8vkdja/bQIiM/bRQh4Gno+ddZPub2VgH3c0d0bCgscgGrpRff5APeF2QQFdZCazB/p+6KxJK55Cu0tXznxMVloh9zB21uYsfNsdcX3lzCMEL0GfExLVWp3xAZXG1HWkhbZ7fkQF8vdMpvsqImck55J1sl3dOxV68+CMeSOEwQh9UtOXd62OECQn35Kza4LAS+pVaivSkZFyqs5FdFqTh3xsuEvc/bWqnesV6BdEUWX89l9uhV9rb/sLUEsDBBQAAgAIAN1QfkqzLZItXAoAAIQkAAAXAAAAdW5pdmVyc2FsL3VuaXZlcnNhbC5wbmftmn1YkucawKl0za3Ucutrbni6TjrPluZsmh/h2GrpTuZxdvT4nbIkBUQjRJIP00qKJttaOkNxm23thEFESqRAza+ZAnMOwVC0aFAioqEoviiHl9p2nevaH+ec/8518cd7/Z7P+3me+3nu+/3jvs/87cC+tS9seQECgayNi93zIQTi1gmBrHr8/HOOlsVvZuodWIH7cN+7EI7M97Gj4oaEx8MhEB7jRVuOu6PuURSbioNAPDvAb0UP9ruPIJA/b47bAz9YmmUcDaFnGIi3i8mVpJOkk+Wo9yIFd1roBznae/F/UQpKLnQfLor1WRP42bjbyjNn6G5BG09sPdr0JY1+av2fvs5QLawrK6zu4SZHsQc+CLWPrYq50abvrzdPoef0DQOV7NH243MTE73nA1IY0BiK1iyPWe3YTzmfP3c1P3Ow3WKO9y5bnH385I6jFVI09S0ZY/an7aYuk4hbwZaMs/mHsBUqg5JbGwDWb39Tt8FySLNPGPk8WK3NS1NVVnlBg7xW/taJBzsgQRf8QOW8c/bfcDeuQiWnWPjsxuXZy30IyUJXsMYXsMqp4mjKK2OAZp5DmW2CbmeIGEKuILWBeo5YjSUb0vsQoEhSdIBHrk+z//L+TVHRlmFkoyjCAoMb3nPnETXSES1BAoxixdkN1DXwNY7R44PHrvuFUaYrobYhnomkj8JWk8/C0dgHisCS0xi3EFALCYO9FSoG1aZlY6mAWjJjHg4Jg6Nzh2BHpBxeBIF+2KwyqvZcIo7YSGVisjdTcEh2gGMMwU3NS+xL4fpzxCmjUAd4JOFIHHzSdJo7z8hT4+RKQEDRHCNVGytVnd8b22fON9oeMp0nGGk8787b7mnUDnlRFzrCT0zsoMXvvPf9wMmvyLFM2k45nxyjswp65LwlnJQnlFmWOq8bhXrVyWtnjqhnBKmOuTqMPDzbxMUPzji2o8VNWW52GJw3Rz2wpdO/0IgYOsk5k+hztns5BAHcXlo6cMW6OD2ynSYNYi+p30ISVBuuh+FIZbboQrR+7OEOmhSXkKFuDJ1v62ojvDrGRVFg8H7ODlA3DNMlOFqs2aqCgQexlPxwZi+OtHJoQ3V3zhdbcMv1UT2WxHwZ04C5j+IbP2RyvbT31L5ZBDGrxyTfrBZpdAuWuS8AVnlYDlpC9wQlAvgnfq2i+KMOIVwLHF3xI6VWmbMrck0SgkVlYSlid4HVWlA7pAHceESmtmC1qoRriqTc5EgtlrhE55VqdxG9meOhAwX2ulTAL0w/FVOFooi99lXlFEx2DNnavBLDu76Z98hFDIUMYADKi2RBxHKrX5iOVViWDWqpfqjXcZQl2MLkqh/rw9ehZJt9evzfxOjFb9BepcTAC+wkn77WHihsyp9tkOHkIox8t3J49TVmtRyHcSgDFo39/r4l+tlNuvEQ8Wsuxt5g/NWE0FzZJQ9vFSSxfmpjAWFKjWwzW+scxmCs7wQL44h1Tsb+1yBOP+iivwEWv/P+H0W44IILLrjgggsuuOCCCy644IILLrjgggsuuOCCCy78v4M4bdU3Zq8AA46n/igK+Z/jbkOFamM2qXhucpjPrg3OzhJRlhYnPg+Vh8uj5DHK1EyoM7YzTPg04bAuqzslm4w/mFCH04eotTEX6sqsn2AePfKzTN/vYHMly4uLFthkP153nA2A27yJZby2O9Kq+zJJPvu5UK5YMkkj5hWlU5HmNrE0rRp/zLts2Wad2z4q759Lni8+ko1MmKnKv7zFMfVaOLMENrepVUrfGFyDUjFxshwdgTKxNmnfah4QVIUTKciT5EeZKPNIyRWHGt5RomuIcxMKfOAuRupVhKk+jzJ/eeTasWPewCb+LYYIULWUqBsKwAjuL3WETxrUzUM8QmEo907Bq4TidfBJWMnV0TznwkVEXWizrDgZNRwlqAvDXZH7tNH8SrL5t8LATqEOc1z/RJhTxU+TayJk7fijLTWITLR32fRlKn82gLGsXTynReIxoM6ONvStlnPzWlgiXANXvFggZCEuVaiAzmt1ihbHlsv7Zh/2njdsLWLx0wY1EfLabIowYxBzuEIFtfdJsqBCoJmzFoxPs6q8oJo+ZA31h9SrKFM9MotJ/DjZcOvj/d5AQ4xdzaYuKqiZUJH61+HW5iu4RsUti4ys0Zs7g2C0pfsxtuOftr1uYdutY4bQ6sZn67/VmIj34KepNdv6M2MSJr+uVFnqcsymDV0UU7B9RpaIfnaOaIpt4dbK+sLliRjq3BDj6MX3Q3o0Fk5r/hbC0v5ZxaKluoEw2of+4PjsmKEBz++27ibR6pToFjEzA+0dRTqh80KV0ETy9IAUJfjkgnoC7Sm9+T4Su1JC4sORuQMUf9+lgWBoUHrXnuvESdNy15i9+3QjAtkiFiGQU4gp5BRKDBspujFqap67JkKbxpljPZlKc+tvi6RL2zcRPs4JZaNWgSF77Ut8RqpPhSWqyf8kpviIzDpJpwL+b2Laulpjw/QiTI8Ck+eQ3dY/Il9+TW8gbwL4VKol3q2eik0DAjtUBeTwOHeewtdc1fL02iM0BH9vzB2kwlen+sLsiXwxjjpNsNvS27hTb7HnjCJTv6dAOCY0ddStjUt/KZrEfmjLam3hULwIdYrFws88c5O2eQm2ydoxG4cn7jkfYenS4hze/aZ6/+Sw5OWjYk0Vb/jlljF4y9i2t+8/wrT1OOWOHtZRdCx96D09TE+Zv4O6eHco3VO5Q1LlcchsVph0nFDusGOvvc/xiDzdqVeA18Pssnl2auYroO35JjTCRByIKdznhP9zmLZL/uuNSKjEkpmbB1XoFjLH0m6mjWl4ofMh8zuTQ1D0j6q+wubJGhGXnydXPRUbZ/JmbkRmnTMysGU5ekDx7H3VgE6itnywf/a0QPR2ET2bTWBjEo07gkZLklHqqBIdrPBsalVblyXUIDFEFl4kXk1GldXakDQpnbeXJ/pNTLB44cGEgSsRc1boo9gtxgagH7WTqyjAmD7zyg1NCnQH8xcOmRdmtIYtRWJ+mlIjfGojSsxD50ut2AT6iXmH3/rdiMx6eS3q1lWHY0lf4wO6yvKZCQVgD6ZBUcmG4Shlnf3vTzjYCyOlfQ/X/WrSr8FIpa2NAa0OixbKmvYxagwR3XvdeMBCRz3q2WZbQZuqV6RZZMWsaOL1jD5e0FaaFHg/ZrbdVJYEGpMZDzXe/5mf1qMRSgPV/QPwSbHAQ5OHHKrSiHfJdyv/4byUI6XWJ7/gAxdmkTAkquW0KEKf4XBU7LdHFOAE+iOMYaydOvueLUeGYz0Q/RN8KcSoyw4XFJ8QUZuJheY2/eQYCMsmRfGdyR296IvWn5tUmLK7EW5iocSLl/j4kV8Y7OfC5iVVHZiVQzo71UQfwVcbA2tv1CBGAmngL+O2cP0f/lPGqcVujsKXuWmqyoAE1pu/Z7yMK9gpfZXOLIz8b0/tvrk4F01ePEZc+Wv+TCi2QtXPR8prApxThExLizQcjtZ10TeCSTlZMGcqjUx6g5OfZY9JSbGvtl0sneFyD5aD7XF7D+zhvHuo4l9QSwMEFAACAAgA3VB+SsMzcktMAAAAawAAABsAAAB1bml2ZXJzYWwvdW5pdmVyc2FsLnBuZy54bWyzsa/IzVEoSy0qzszPs1Uy1DNQsrfj5bIpKEoty0wtV6gAigEFIUBJodJWycQIwS3PTCnJAKmwNEMIZqRmpmeU2CpZWJrDBfWBZgIAUEsBAgAAFAACAAgAipbYSKkBxHb7AgAAsAgAABQAAAAAAAAAAQAAAAAAAAAAAHVuaXZlcnNhbC9wbGF5ZXIueG1sUEsBAgAAFAACAAgA3FB+SrwI/sDmBAAAcBIAAB0AAAAAAAAAAQAAAAAALQMAAHVuaXZlcnNhbC9jb21tb25fbWVzc2FnZXMubG5nUEsBAgAAFAACAAgA3FB+SiiKRNjyAwAAZxAAACcAAAAAAAAAAQAAAAAATggAAHVuaXZlcnNhbC9mbGFzaF9wdWJsaXNoaW5nX3NldHRpbmdzLnhtbFBLAQIAABQAAgAIANxQfkp8NYsP4wIAAJEKAAAhAAAAAAAAAAEAAAAAAIUMAAB1bml2ZXJzYWwvZmxhc2hfc2tpbl9zZXR0aW5ncy54bWxQSwECAAAUAAIACADcUH5KnCZQT9wDAAD4DwAAJgAAAAAAAAABAAAAAACnDwAAdW5pdmVyc2FsL2h0bWxfcHVibGlzaGluZ19zZXR0aW5ncy54bWxQSwECAAAUAAIACADcUH5KeSGyGZ4BAAAbBgAAHwAAAAAAAAABAAAAAADHEwAAdW5pdmVyc2FsL2h0bWxfc2tpbl9zZXR0aW5ncy5qc1BLAQIAABQAAgAIAN1QfkqzLZItXAoAAIQkAAAXAAAAAAAAAAAAAAAAAKIVAAB1bml2ZXJzYWwvdW5pdmVyc2FsLnBuZ1BLAQIAABQAAgAIAN1QfkrDM3JLTAAAAGsAAAAbAAAAAAAAAAEAAAAAADMgAAB1bml2ZXJzYWwvdW5pdmVyc2FsLnBuZy54bWxQSwUGAAAAAAgACABgAgAAuCAAAAA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Learning Objective"/>
  <p:tag name="GENSWF_ADVANCE_TIME" val="0.00"/>
  <p:tag name="ISPRING_SLIDE_INDENT_LEVEL" val="0"/>
  <p:tag name="ISPRING_CUSTOM_TIMING_USE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Activate Prior Knowledge"/>
  <p:tag name="GENSWF_ADVANCE_TIME" val="0.00"/>
  <p:tag name="ISPRING_SLIDE_INDENT_LEVEL" val="0"/>
  <p:tag name="ISPRING_CUSTOM_TIMING_USED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CUSTOM_TIMING_USED" val="0"/>
  <p:tag name="GENSWF_SLIDE_TITLE" val="Concept Developmen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CUSTOM_TIMING_USED" val="0"/>
  <p:tag name="GENSWF_SLIDE_TITLE" val="Checking for Understanding 1"/>
  <p:tag name="ISPRING_SLIDE_INDENT_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Skill Development/Guided Practice"/>
  <p:tag name="GENSWF_ADVANCE_TIME" val="0.00"/>
  <p:tag name="ISPRING_SLIDE_INDENT_LEVEL" val="0"/>
  <p:tag name="ISPRING_CUSTOM_TIMING_USED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Relevance"/>
  <p:tag name="GENSWF_ADVANCE_TIME" val="0.00"/>
  <p:tag name="ISPRING_SLIDE_INDENT_LEVEL" val="0"/>
  <p:tag name="ISPRING_CUSTOM_TIMING_USED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Concept Closure"/>
  <p:tag name="GENSWF_ADVANCE_TIME" val="0.00"/>
  <p:tag name="ISPRING_SLIDE_INDENT_LEVEL" val="0"/>
  <p:tag name="ISPRING_CUSTOM_TIMING_USED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Summary Closure"/>
  <p:tag name="GENSWF_ADVANCE_TIME" val="0.00"/>
  <p:tag name="ISPRING_SLIDE_INDENT_LEVEL" val="0"/>
  <p:tag name="ISPRING_CUSTOM_TIMING_USED" val="0"/>
</p:tagLst>
</file>

<file path=ppt/theme/theme1.xml><?xml version="1.0" encoding="utf-8"?>
<a:theme xmlns:a="http://schemas.openxmlformats.org/drawingml/2006/main" name="Office Theme">
  <a:themeElements>
    <a:clrScheme name="educeri">
      <a:dk1>
        <a:srgbClr val="202020"/>
      </a:dk1>
      <a:lt1>
        <a:srgbClr val="F9F9F9"/>
      </a:lt1>
      <a:dk2>
        <a:srgbClr val="21A8B3"/>
      </a:dk2>
      <a:lt2>
        <a:srgbClr val="B5B5B5"/>
      </a:lt2>
      <a:accent1>
        <a:srgbClr val="2596F1"/>
      </a:accent1>
      <a:accent2>
        <a:srgbClr val="4AAE52"/>
      </a:accent2>
      <a:accent3>
        <a:srgbClr val="F34336"/>
      </a:accent3>
      <a:accent4>
        <a:srgbClr val="FEC018"/>
      </a:accent4>
      <a:accent5>
        <a:srgbClr val="4051B3"/>
      </a:accent5>
      <a:accent6>
        <a:srgbClr val="E91E63"/>
      </a:accent6>
      <a:hlink>
        <a:srgbClr val="27AE60"/>
      </a:hlink>
      <a:folHlink>
        <a:srgbClr val="27AE60"/>
      </a:folHlink>
    </a:clrScheme>
    <a:fontScheme name="General Lesso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3686</TotalTime>
  <Words>237</Words>
  <Application>Microsoft Office PowerPoint</Application>
  <PresentationFormat>Custom</PresentationFormat>
  <Paragraphs>75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alex chavez</dc:creator>
  <cp:lastModifiedBy>alexander chavez</cp:lastModifiedBy>
  <cp:revision>160</cp:revision>
  <dcterms:created xsi:type="dcterms:W3CDTF">2016-09-02T21:16:13Z</dcterms:created>
  <dcterms:modified xsi:type="dcterms:W3CDTF">2017-09-25T19:05:18Z</dcterms:modified>
  <cp:contentStatus/>
</cp:coreProperties>
</file>