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7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 rot="10800000">
            <a:off x="8576026" y="0"/>
            <a:ext cx="567971" cy="1533342"/>
          </a:xfrm>
          <a:custGeom>
            <a:avLst/>
            <a:gdLst/>
            <a:ahLst/>
            <a:cxnLst/>
            <a:rect l="l" t="t" r="r" b="b"/>
            <a:pathLst>
              <a:path w="567971" h="1533342">
                <a:moveTo>
                  <a:pt x="567971" y="1533342"/>
                </a:moveTo>
                <a:lnTo>
                  <a:pt x="0" y="1533342"/>
                </a:lnTo>
                <a:lnTo>
                  <a:pt x="0" y="0"/>
                </a:lnTo>
                <a:close/>
              </a:path>
            </a:pathLst>
          </a:custGeom>
          <a:solidFill>
            <a:srgbClr val="E2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8637938" y="0"/>
            <a:ext cx="506059" cy="1366199"/>
          </a:xfrm>
          <a:custGeom>
            <a:avLst/>
            <a:gdLst/>
            <a:ahLst/>
            <a:cxnLst/>
            <a:rect l="l" t="t" r="r" b="b"/>
            <a:pathLst>
              <a:path w="506059" h="1366199">
                <a:moveTo>
                  <a:pt x="506059" y="1366199"/>
                </a:moveTo>
                <a:lnTo>
                  <a:pt x="0" y="1366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 rot="4170264">
            <a:off x="8671193" y="242491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edi</a:t>
            </a:r>
            <a:endParaRPr lang="en-US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9524" y="6376987"/>
            <a:ext cx="9134475" cy="481013"/>
          </a:xfrm>
          <a:prstGeom prst="rect">
            <a:avLst/>
          </a:prstGeom>
          <a:solidFill>
            <a:srgbClr val="55B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rapezoid 4"/>
          <p:cNvSpPr/>
          <p:nvPr userDrawn="1"/>
        </p:nvSpPr>
        <p:spPr>
          <a:xfrm>
            <a:off x="0" y="6376987"/>
            <a:ext cx="2118359" cy="481012"/>
          </a:xfrm>
          <a:custGeom>
            <a:avLst/>
            <a:gdLst/>
            <a:ahLst/>
            <a:cxnLst/>
            <a:rect l="l" t="t" r="r" b="b"/>
            <a:pathLst>
              <a:path w="2118359" h="481012">
                <a:moveTo>
                  <a:pt x="0" y="0"/>
                </a:moveTo>
                <a:lnTo>
                  <a:pt x="1940957" y="0"/>
                </a:lnTo>
                <a:lnTo>
                  <a:pt x="2118359" y="481012"/>
                </a:lnTo>
                <a:lnTo>
                  <a:pt x="0" y="481012"/>
                </a:lnTo>
                <a:close/>
              </a:path>
            </a:pathLst>
          </a:custGeom>
          <a:solidFill>
            <a:srgbClr val="E2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rapezoid 5"/>
          <p:cNvSpPr/>
          <p:nvPr userDrawn="1"/>
        </p:nvSpPr>
        <p:spPr>
          <a:xfrm>
            <a:off x="0" y="6376987"/>
            <a:ext cx="1935480" cy="481012"/>
          </a:xfrm>
          <a:custGeom>
            <a:avLst/>
            <a:gdLst/>
            <a:ahLst/>
            <a:cxnLst/>
            <a:rect l="l" t="t" r="r" b="b"/>
            <a:pathLst>
              <a:path w="1935480" h="481012">
                <a:moveTo>
                  <a:pt x="0" y="0"/>
                </a:moveTo>
                <a:lnTo>
                  <a:pt x="1758078" y="0"/>
                </a:lnTo>
                <a:lnTo>
                  <a:pt x="1935480" y="481012"/>
                </a:lnTo>
                <a:lnTo>
                  <a:pt x="0" y="481012"/>
                </a:lnTo>
                <a:close/>
              </a:path>
            </a:pathLst>
          </a:custGeom>
          <a:solidFill>
            <a:srgbClr val="3D8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81467"/>
            <a:ext cx="1314925" cy="272054"/>
          </a:xfrm>
          <a:prstGeom prst="rect">
            <a:avLst/>
          </a:prstGeom>
        </p:spPr>
      </p:pic>
      <p:sp>
        <p:nvSpPr>
          <p:cNvPr id="24" name="4 CuadroTexto"/>
          <p:cNvSpPr txBox="1"/>
          <p:nvPr userDrawn="1"/>
        </p:nvSpPr>
        <p:spPr>
          <a:xfrm>
            <a:off x="2723681" y="6476069"/>
            <a:ext cx="42242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FFE979"/>
                </a:solidFill>
                <a:latin typeface="Century Gothic" panose="020B0502020202020204" pitchFamily="34" charset="0"/>
              </a:rPr>
              <a:t>All Students Successfully Taught Grade-Level Work Every Day.</a:t>
            </a:r>
            <a:endParaRPr lang="es-ES" sz="1050" b="1" dirty="0">
              <a:solidFill>
                <a:srgbClr val="FFE979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9143997" y="330531"/>
            <a:ext cx="635000" cy="165100"/>
          </a:xfrm>
          <a:prstGeom prst="rect">
            <a:avLst/>
          </a:prstGeom>
          <a:solidFill>
            <a:srgbClr val="F8E9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9143997" y="165431"/>
            <a:ext cx="635000" cy="165100"/>
          </a:xfrm>
          <a:prstGeom prst="rect">
            <a:avLst/>
          </a:prstGeom>
          <a:solidFill>
            <a:srgbClr val="F05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144000" y="0"/>
            <a:ext cx="635000" cy="165100"/>
          </a:xfrm>
          <a:prstGeom prst="rect">
            <a:avLst/>
          </a:prstGeom>
          <a:solidFill>
            <a:srgbClr val="FBB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rapezoid 4"/>
          <p:cNvSpPr/>
          <p:nvPr userDrawn="1"/>
        </p:nvSpPr>
        <p:spPr>
          <a:xfrm>
            <a:off x="-15240" y="2143"/>
            <a:ext cx="487429" cy="481012"/>
          </a:xfrm>
          <a:custGeom>
            <a:avLst/>
            <a:gdLst/>
            <a:ahLst/>
            <a:cxnLst/>
            <a:rect l="l" t="t" r="r" b="b"/>
            <a:pathLst>
              <a:path w="487429" h="481012">
                <a:moveTo>
                  <a:pt x="0" y="0"/>
                </a:moveTo>
                <a:lnTo>
                  <a:pt x="310027" y="0"/>
                </a:lnTo>
                <a:lnTo>
                  <a:pt x="487429" y="481012"/>
                </a:lnTo>
                <a:lnTo>
                  <a:pt x="0" y="481012"/>
                </a:lnTo>
                <a:close/>
              </a:path>
            </a:pathLst>
          </a:custGeom>
          <a:solidFill>
            <a:srgbClr val="E2BC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rapezoid 4"/>
          <p:cNvSpPr/>
          <p:nvPr userDrawn="1"/>
        </p:nvSpPr>
        <p:spPr>
          <a:xfrm>
            <a:off x="-15240" y="0"/>
            <a:ext cx="438150" cy="481012"/>
          </a:xfrm>
          <a:custGeom>
            <a:avLst/>
            <a:gdLst/>
            <a:ahLst/>
            <a:cxnLst/>
            <a:rect l="l" t="t" r="r" b="b"/>
            <a:pathLst>
              <a:path w="438150" h="481012">
                <a:moveTo>
                  <a:pt x="0" y="0"/>
                </a:moveTo>
                <a:lnTo>
                  <a:pt x="260748" y="0"/>
                </a:lnTo>
                <a:lnTo>
                  <a:pt x="438150" y="481012"/>
                </a:lnTo>
                <a:lnTo>
                  <a:pt x="0" y="481012"/>
                </a:lnTo>
                <a:close/>
              </a:path>
            </a:pathLst>
          </a:custGeom>
          <a:solidFill>
            <a:srgbClr val="E2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0" y="481012"/>
            <a:ext cx="8778240" cy="0"/>
          </a:xfrm>
          <a:prstGeom prst="line">
            <a:avLst/>
          </a:prstGeom>
          <a:ln w="12700">
            <a:solidFill>
              <a:srgbClr val="E2B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19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65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1750" y="1886963"/>
            <a:ext cx="19494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990000"/>
                </a:solidFill>
                <a:latin typeface="Century Gothic" pitchFamily="34" charset="0"/>
              </a:rPr>
              <a:t>G</a:t>
            </a:r>
            <a:r>
              <a:rPr lang="en-US" altLang="en-US" sz="2800" b="1">
                <a:solidFill>
                  <a:srgbClr val="990000"/>
                </a:solidFill>
                <a:latin typeface="Century Gothic" pitchFamily="34" charset="0"/>
              </a:rPr>
              <a:t>reat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990000"/>
                </a:solidFill>
                <a:latin typeface="Century Gothic" pitchFamily="34" charset="0"/>
              </a:rPr>
              <a:t>I</a:t>
            </a:r>
            <a:r>
              <a:rPr lang="en-US" altLang="en-US" sz="2800" b="1">
                <a:solidFill>
                  <a:srgbClr val="990000"/>
                </a:solidFill>
                <a:latin typeface="Century Gothic" pitchFamily="34" charset="0"/>
              </a:rPr>
              <a:t>nitial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990000"/>
                </a:solidFill>
                <a:latin typeface="Century Gothic" pitchFamily="34" charset="0"/>
              </a:rPr>
              <a:t>F</a:t>
            </a:r>
            <a:r>
              <a:rPr lang="en-US" altLang="en-US" sz="2800" b="1">
                <a:solidFill>
                  <a:srgbClr val="990000"/>
                </a:solidFill>
                <a:latin typeface="Century Gothic" pitchFamily="34" charset="0"/>
              </a:rPr>
              <a:t>irst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990000"/>
                </a:solidFill>
                <a:latin typeface="Century Gothic" pitchFamily="34" charset="0"/>
              </a:rPr>
              <a:t>T</a:t>
            </a:r>
            <a:r>
              <a:rPr lang="en-US" altLang="en-US" sz="2800" b="1">
                <a:solidFill>
                  <a:srgbClr val="990000"/>
                </a:solidFill>
                <a:latin typeface="Century Gothic" pitchFamily="34" charset="0"/>
              </a:rPr>
              <a:t>eaching</a:t>
            </a:r>
          </a:p>
        </p:txBody>
      </p:sp>
      <p:pic>
        <p:nvPicPr>
          <p:cNvPr id="10" name="Picture 34" descr="T:\Publications\Artwork\EDICircle\EDICircle_July2012_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r="7652" b="23431"/>
          <a:stretch>
            <a:fillRect/>
          </a:stretch>
        </p:blipFill>
        <p:spPr bwMode="auto">
          <a:xfrm>
            <a:off x="2032000" y="533400"/>
            <a:ext cx="452120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4" descr="T:\Publications\Artwork\EDICircle\EDICircle_July2012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77283" r="22958"/>
          <a:stretch>
            <a:fillRect/>
          </a:stretch>
        </p:blipFill>
        <p:spPr bwMode="auto">
          <a:xfrm>
            <a:off x="3025775" y="5112325"/>
            <a:ext cx="24193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005510" y="-69035"/>
            <a:ext cx="6941036" cy="584200"/>
            <a:chOff x="524681" y="3112513"/>
            <a:chExt cx="11064238" cy="584200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524681" y="3194011"/>
              <a:ext cx="11064238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ts val="3200"/>
                </a:lnSpc>
                <a:defRPr/>
              </a:pPr>
              <a:r>
                <a:rPr lang="en-US" altLang="en-US" sz="2800" b="1" dirty="0" smtClean="0">
                  <a:solidFill>
                    <a:srgbClr val="3C3D3C"/>
                  </a:solidFill>
                  <a:latin typeface="Century Gothic" pitchFamily="34" charset="0"/>
                </a:rPr>
                <a:t>explicit direct instruction</a:t>
              </a:r>
            </a:p>
          </p:txBody>
        </p: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7620682" y="3112513"/>
              <a:ext cx="3048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3200" dirty="0">
                  <a:solidFill>
                    <a:srgbClr val="E2BC00"/>
                  </a:solidFill>
                </a:rPr>
                <a:t>®</a:t>
              </a:r>
            </a:p>
          </p:txBody>
        </p:sp>
      </p:grpSp>
      <p:pic>
        <p:nvPicPr>
          <p:cNvPr id="2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3738" y="3392926"/>
            <a:ext cx="1558142" cy="2017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T:\Publications\Artwork\Posters\StudentNorms\Released\Powerpoint\StudentNorms_2014_8-5X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1657350" cy="217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Free Seminar">
      <a:dk1>
        <a:srgbClr val="3C3D3C"/>
      </a:dk1>
      <a:lt1>
        <a:sysClr val="window" lastClr="FFFFFF"/>
      </a:lt1>
      <a:dk2>
        <a:srgbClr val="1F497D"/>
      </a:dk2>
      <a:lt2>
        <a:srgbClr val="EEECE1"/>
      </a:lt2>
      <a:accent1>
        <a:srgbClr val="3D87CA"/>
      </a:accent1>
      <a:accent2>
        <a:srgbClr val="D11123"/>
      </a:accent2>
      <a:accent3>
        <a:srgbClr val="F3F19F"/>
      </a:accent3>
      <a:accent4>
        <a:srgbClr val="FFD50F"/>
      </a:accent4>
      <a:accent5>
        <a:srgbClr val="ADDB7B"/>
      </a:accent5>
      <a:accent6>
        <a:srgbClr val="24B8EB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3_Office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4</cp:revision>
  <dcterms:created xsi:type="dcterms:W3CDTF">2016-02-11T16:24:44Z</dcterms:created>
  <dcterms:modified xsi:type="dcterms:W3CDTF">2016-02-11T16:30:05Z</dcterms:modified>
</cp:coreProperties>
</file>