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8" r:id="rId2"/>
    <p:sldId id="311" r:id="rId3"/>
    <p:sldId id="314" r:id="rId4"/>
    <p:sldId id="332" r:id="rId5"/>
    <p:sldId id="315" r:id="rId6"/>
    <p:sldId id="336" r:id="rId7"/>
    <p:sldId id="322" r:id="rId8"/>
    <p:sldId id="341" r:id="rId9"/>
    <p:sldId id="316" r:id="rId10"/>
    <p:sldId id="349" r:id="rId11"/>
    <p:sldId id="342" r:id="rId12"/>
    <p:sldId id="358" r:id="rId13"/>
    <p:sldId id="363" r:id="rId14"/>
    <p:sldId id="362" r:id="rId15"/>
    <p:sldId id="359" r:id="rId16"/>
    <p:sldId id="360" r:id="rId17"/>
    <p:sldId id="361" r:id="rId18"/>
    <p:sldId id="348" r:id="rId19"/>
    <p:sldId id="365" r:id="rId20"/>
    <p:sldId id="337" r:id="rId21"/>
    <p:sldId id="326" r:id="rId22"/>
    <p:sldId id="350" r:id="rId23"/>
    <p:sldId id="351" r:id="rId24"/>
    <p:sldId id="344" r:id="rId25"/>
    <p:sldId id="345" r:id="rId26"/>
    <p:sldId id="354" r:id="rId27"/>
    <p:sldId id="367" r:id="rId28"/>
    <p:sldId id="352" r:id="rId29"/>
    <p:sldId id="353" r:id="rId30"/>
    <p:sldId id="355" r:id="rId31"/>
    <p:sldId id="356" r:id="rId32"/>
    <p:sldId id="357" r:id="rId33"/>
    <p:sldId id="324" r:id="rId34"/>
    <p:sldId id="343" r:id="rId35"/>
    <p:sldId id="338" r:id="rId36"/>
    <p:sldId id="328" r:id="rId37"/>
    <p:sldId id="330" r:id="rId38"/>
    <p:sldId id="267" r:id="rId39"/>
    <p:sldId id="277" r:id="rId40"/>
    <p:sldId id="288" r:id="rId41"/>
    <p:sldId id="289" r:id="rId42"/>
    <p:sldId id="279" r:id="rId43"/>
    <p:sldId id="268" r:id="rId44"/>
    <p:sldId id="282" r:id="rId45"/>
    <p:sldId id="297" r:id="rId46"/>
    <p:sldId id="298" r:id="rId47"/>
    <p:sldId id="29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39" autoAdjust="0"/>
  </p:normalViewPr>
  <p:slideViewPr>
    <p:cSldViewPr>
      <p:cViewPr varScale="1">
        <p:scale>
          <a:sx n="86" d="100"/>
          <a:sy n="86" d="100"/>
        </p:scale>
        <p:origin x="1518" y="5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 Id="rId9"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image" Target="../media/image84.emf"/><Relationship Id="rId5" Type="http://schemas.openxmlformats.org/officeDocument/2006/relationships/image" Target="../media/image88.emf"/><Relationship Id="rId4" Type="http://schemas.openxmlformats.org/officeDocument/2006/relationships/image" Target="../media/image8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image" Target="../media/image91.emf"/><Relationship Id="rId5" Type="http://schemas.openxmlformats.org/officeDocument/2006/relationships/image" Target="../media/image94.emf"/><Relationship Id="rId4" Type="http://schemas.openxmlformats.org/officeDocument/2006/relationships/image" Target="NULL"/></Relationships>
</file>

<file path=ppt/drawings/_rels/vmlDrawing6.vml.rels><?xml version="1.0" encoding="UTF-8" standalone="yes"?>
<Relationships xmlns="http://schemas.openxmlformats.org/package/2006/relationships"><Relationship Id="rId8" Type="http://schemas.openxmlformats.org/officeDocument/2006/relationships/image" Target="../media/image104.emf"/><Relationship Id="rId3" Type="http://schemas.openxmlformats.org/officeDocument/2006/relationships/image" Target="../media/image99.emf"/><Relationship Id="rId7" Type="http://schemas.openxmlformats.org/officeDocument/2006/relationships/image" Target="../media/image103.emf"/><Relationship Id="rId2" Type="http://schemas.openxmlformats.org/officeDocument/2006/relationships/image" Target="../media/image98.emf"/><Relationship Id="rId1" Type="http://schemas.openxmlformats.org/officeDocument/2006/relationships/image" Target="../media/image97.emf"/><Relationship Id="rId6" Type="http://schemas.openxmlformats.org/officeDocument/2006/relationships/image" Target="../media/image102.emf"/><Relationship Id="rId5" Type="http://schemas.openxmlformats.org/officeDocument/2006/relationships/image" Target="../media/image101.emf"/><Relationship Id="rId4" Type="http://schemas.openxmlformats.org/officeDocument/2006/relationships/image" Target="../media/image100.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112.emf"/><Relationship Id="rId3" Type="http://schemas.openxmlformats.org/officeDocument/2006/relationships/image" Target="../media/image107.emf"/><Relationship Id="rId7" Type="http://schemas.openxmlformats.org/officeDocument/2006/relationships/image" Target="../media/image111.emf"/><Relationship Id="rId2" Type="http://schemas.openxmlformats.org/officeDocument/2006/relationships/image" Target="../media/image106.emf"/><Relationship Id="rId1" Type="http://schemas.openxmlformats.org/officeDocument/2006/relationships/image" Target="../media/image105.emf"/><Relationship Id="rId6" Type="http://schemas.openxmlformats.org/officeDocument/2006/relationships/image" Target="../media/image110.emf"/><Relationship Id="rId5" Type="http://schemas.openxmlformats.org/officeDocument/2006/relationships/image" Target="../media/image109.emf"/><Relationship Id="rId10" Type="http://schemas.openxmlformats.org/officeDocument/2006/relationships/image" Target="../media/image114.emf"/><Relationship Id="rId4" Type="http://schemas.openxmlformats.org/officeDocument/2006/relationships/image" Target="../media/image108.emf"/><Relationship Id="rId9" Type="http://schemas.openxmlformats.org/officeDocument/2006/relationships/image" Target="../media/image1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6E7E1D-11DA-4C30-9B9B-66E24C188B61}" type="datetimeFigureOut">
              <a:rPr lang="en-US" smtClean="0"/>
              <a:pPr/>
              <a:t>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8B36B-9784-48A1-B689-F31818406A90}" type="slidenum">
              <a:rPr lang="en-US" smtClean="0"/>
              <a:pPr/>
              <a:t>‹#›</a:t>
            </a:fld>
            <a:endParaRPr lang="en-US"/>
          </a:p>
        </p:txBody>
      </p:sp>
    </p:spTree>
    <p:extLst>
      <p:ext uri="{BB962C8B-B14F-4D97-AF65-F5344CB8AC3E}">
        <p14:creationId xmlns:p14="http://schemas.microsoft.com/office/powerpoint/2010/main" val="155397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D5BC2-1BBC-4456-ABEF-ED88B67DF80A}" type="slidenum">
              <a:rPr lang="en-US"/>
              <a:pPr/>
              <a:t>36</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58384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152B24-1C1E-43A9-A24B-E0B8135762DF}" type="slidenum">
              <a:rPr lang="en-US"/>
              <a:pPr/>
              <a:t>39</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pPr marL="228600" indent="-228600"/>
            <a:endParaRPr lang="en-US"/>
          </a:p>
        </p:txBody>
      </p:sp>
    </p:spTree>
    <p:extLst>
      <p:ext uri="{BB962C8B-B14F-4D97-AF65-F5344CB8AC3E}">
        <p14:creationId xmlns:p14="http://schemas.microsoft.com/office/powerpoint/2010/main" val="790397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D42A8A3-2657-4FFA-B671-DFA54BD30508}" type="slidenum">
              <a:rPr lang="en-US">
                <a:latin typeface="Times New Roman" pitchFamily="18" charset="0"/>
              </a:rPr>
              <a:pPr/>
              <a:t>41</a:t>
            </a:fld>
            <a:endParaRPr lang="en-US">
              <a:latin typeface="Times New Roman" pitchFamily="18" charset="0"/>
            </a:endParaRPr>
          </a:p>
        </p:txBody>
      </p:sp>
      <p:sp>
        <p:nvSpPr>
          <p:cNvPr id="25603" name="Rectangle 2"/>
          <p:cNvSpPr>
            <a:spLocks noGrp="1" noRot="1" noChangeAspect="1" noChangeArrowheads="1" noTextEdit="1"/>
          </p:cNvSpPr>
          <p:nvPr>
            <p:ph type="sldImg"/>
          </p:nvPr>
        </p:nvSpPr>
        <p:spPr>
          <a:solidFill>
            <a:srgbClr val="FFFFFF"/>
          </a:solidFill>
          <a:ln w="12700" cap="flat"/>
        </p:spPr>
      </p:sp>
      <p:sp>
        <p:nvSpPr>
          <p:cNvPr id="25604" name="Rectangle 3"/>
          <p:cNvSpPr>
            <a:spLocks noGrp="1" noChangeArrowheads="1"/>
          </p:cNvSpPr>
          <p:nvPr>
            <p:ph type="body" idx="1"/>
          </p:nvPr>
        </p:nvSpPr>
        <p:spPr>
          <a:noFill/>
          <a:ln/>
        </p:spPr>
        <p:txBody>
          <a:bodyPr lIns="92075" tIns="46038" rIns="92075" bIns="46038"/>
          <a:lstStyle/>
          <a:p>
            <a:pPr eaLnBrk="1" hangingPunct="1"/>
            <a:endParaRPr lang="en-US">
              <a:latin typeface="Times New Roman" pitchFamily="18" charset="0"/>
            </a:endParaRPr>
          </a:p>
        </p:txBody>
      </p:sp>
    </p:spTree>
    <p:extLst>
      <p:ext uri="{BB962C8B-B14F-4D97-AF65-F5344CB8AC3E}">
        <p14:creationId xmlns:p14="http://schemas.microsoft.com/office/powerpoint/2010/main" val="2458344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1EB225-3DA5-43C8-BFB3-9CD44531356D}" type="slidenum">
              <a:rPr lang="en-US"/>
              <a:pPr/>
              <a:t>42</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5461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30B0A-607C-4571-B841-CA9A0AE94671}" type="slidenum">
              <a:rPr lang="en-US"/>
              <a:pPr/>
              <a:t>44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05874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2573551-EEAB-4741-95D2-93547D72CE33}" type="slidenum">
              <a:rPr lang="en-GB" sz="1200"/>
              <a:pPr eaLnBrk="1" hangingPunct="1"/>
              <a:t>45</a:t>
            </a:fld>
            <a:endParaRPr lang="en-GB" sz="1200"/>
          </a:p>
        </p:txBody>
      </p:sp>
    </p:spTree>
    <p:extLst>
      <p:ext uri="{BB962C8B-B14F-4D97-AF65-F5344CB8AC3E}">
        <p14:creationId xmlns:p14="http://schemas.microsoft.com/office/powerpoint/2010/main" val="201500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5CD6FFC-2AB2-475B-AEDC-86B871A21513}" type="slidenum">
              <a:rPr lang="en-GB" sz="1200"/>
              <a:pPr eaLnBrk="1" hangingPunct="1"/>
              <a:t>46</a:t>
            </a:fld>
            <a:endParaRPr lang="en-GB" sz="1200"/>
          </a:p>
        </p:txBody>
      </p:sp>
    </p:spTree>
    <p:extLst>
      <p:ext uri="{BB962C8B-B14F-4D97-AF65-F5344CB8AC3E}">
        <p14:creationId xmlns:p14="http://schemas.microsoft.com/office/powerpoint/2010/main" val="3605239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292" name="Rectangle 4"/>
          <p:cNvSpPr>
            <a:spLocks noGrp="1" noChangeArrowheads="1"/>
          </p:cNvSpPr>
          <p:nvPr>
            <p:ph type="dt" sz="half" idx="2"/>
          </p:nvPr>
        </p:nvSpPr>
        <p:spPr/>
        <p:txBody>
          <a:bodyPr/>
          <a:lstStyle>
            <a:lvl1pPr>
              <a:defRPr/>
            </a:lvl1pPr>
          </a:lstStyle>
          <a:p>
            <a:fld id="{3AFAD9FF-7E30-4F71-B503-0294A64A69D3}" type="datetimeFigureOut">
              <a:rPr lang="en-US" smtClean="0"/>
              <a:pPr/>
              <a:t>1/16/2017</a:t>
            </a:fld>
            <a:endParaRPr lang="en-US"/>
          </a:p>
        </p:txBody>
      </p:sp>
      <p:sp>
        <p:nvSpPr>
          <p:cNvPr id="12293" name="Rectangle 5"/>
          <p:cNvSpPr>
            <a:spLocks noGrp="1" noChangeArrowheads="1"/>
          </p:cNvSpPr>
          <p:nvPr>
            <p:ph type="ftr" sz="quarter" idx="3"/>
          </p:nvPr>
        </p:nvSpPr>
        <p:spPr/>
        <p:txBody>
          <a:bodyPr/>
          <a:lstStyle>
            <a:lvl1pPr>
              <a:defRPr/>
            </a:lvl1pPr>
          </a:lstStyle>
          <a:p>
            <a:endParaRPr lang="en-US"/>
          </a:p>
        </p:txBody>
      </p:sp>
      <p:sp>
        <p:nvSpPr>
          <p:cNvPr id="12294" name="Rectangle 6"/>
          <p:cNvSpPr>
            <a:spLocks noGrp="1" noChangeArrowheads="1"/>
          </p:cNvSpPr>
          <p:nvPr>
            <p:ph type="sldNum" sz="quarter" idx="4"/>
          </p:nvPr>
        </p:nvSpPr>
        <p:spPr/>
        <p:txBody>
          <a:bodyPr/>
          <a:lstStyle>
            <a:lvl1pPr>
              <a:defRPr/>
            </a:lvl1pPr>
          </a:lstStyle>
          <a:p>
            <a:fld id="{41F34F17-5DB5-4762-88DD-E327CD3A77A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AFAD9FF-7E30-4F71-B503-0294A64A69D3}" type="datetimeFigureOut">
              <a:rPr lang="en-US" smtClean="0"/>
              <a:pPr/>
              <a:t>1/16/2017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F34F17-5DB5-4762-88DD-E327CD3A77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AFAD9FF-7E30-4F71-B503-0294A64A69D3}" type="datetimeFigureOut">
              <a:rPr lang="en-US" smtClean="0"/>
              <a:pPr/>
              <a:t>1/16/2017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F34F17-5DB5-4762-88DD-E327CD3A77A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0" y="6553200"/>
            <a:ext cx="5943600" cy="304800"/>
          </a:xfrm>
        </p:spPr>
        <p:txBody>
          <a:bodyPr/>
          <a:lstStyle>
            <a:lvl1pPr>
              <a:defRPr/>
            </a:lvl1pPr>
          </a:lstStyle>
          <a:p>
            <a:r>
              <a:rPr lang="en-US"/>
              <a:t>Copyright © by Houghton Mifflin Company, Inc. All rights reserved.</a:t>
            </a:r>
            <a:endParaRPr lang="en-US" sz="1400" b="0">
              <a:solidFill>
                <a:schemeClr val="tx1"/>
              </a:solidFill>
              <a:latin typeface="+mn-lt"/>
            </a:endParaRPr>
          </a:p>
        </p:txBody>
      </p:sp>
      <p:sp>
        <p:nvSpPr>
          <p:cNvPr id="4" name="Slide Number Placeholder 3"/>
          <p:cNvSpPr>
            <a:spLocks noGrp="1"/>
          </p:cNvSpPr>
          <p:nvPr>
            <p:ph type="sldNum" sz="quarter" idx="11"/>
          </p:nvPr>
        </p:nvSpPr>
        <p:spPr>
          <a:xfrm>
            <a:off x="6781800" y="6553200"/>
            <a:ext cx="2362200" cy="304800"/>
          </a:xfrm>
        </p:spPr>
        <p:txBody>
          <a:bodyPr/>
          <a:lstStyle>
            <a:lvl1pPr>
              <a:defRPr/>
            </a:lvl1pPr>
          </a:lstStyle>
          <a:p>
            <a:fld id="{C3A049A0-5929-4BEB-921F-2E088C91364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a:xfrm>
            <a:off x="0" y="6553200"/>
            <a:ext cx="5943600" cy="304800"/>
          </a:xfrm>
        </p:spPr>
        <p:txBody>
          <a:bodyPr/>
          <a:lstStyle>
            <a:lvl1pPr>
              <a:defRPr/>
            </a:lvl1pPr>
          </a:lstStyle>
          <a:p>
            <a:r>
              <a:rPr lang="en-US"/>
              <a:t>Copyright © by Houghton Mifflin Company, Inc. All rights reserved.</a:t>
            </a:r>
            <a:endParaRPr lang="en-US" sz="1400" b="0">
              <a:solidFill>
                <a:schemeClr val="tx1"/>
              </a:solidFill>
              <a:latin typeface="+mn-lt"/>
            </a:endParaRPr>
          </a:p>
        </p:txBody>
      </p:sp>
      <p:sp>
        <p:nvSpPr>
          <p:cNvPr id="8" name="Slide Number Placeholder 7"/>
          <p:cNvSpPr>
            <a:spLocks noGrp="1"/>
          </p:cNvSpPr>
          <p:nvPr>
            <p:ph type="sldNum" sz="quarter" idx="11"/>
          </p:nvPr>
        </p:nvSpPr>
        <p:spPr>
          <a:xfrm>
            <a:off x="6781800" y="6553200"/>
            <a:ext cx="2362200" cy="304800"/>
          </a:xfrm>
        </p:spPr>
        <p:txBody>
          <a:bodyPr/>
          <a:lstStyle>
            <a:lvl1pPr>
              <a:defRPr/>
            </a:lvl1pPr>
          </a:lstStyle>
          <a:p>
            <a:fld id="{DCBCD2D3-BF65-42AE-9CEA-668C69F2915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AFAD9FF-7E30-4F71-B503-0294A64A69D3}" type="datetimeFigureOut">
              <a:rPr lang="en-US" smtClean="0"/>
              <a:pPr/>
              <a:t>1/16/2017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F34F17-5DB5-4762-88DD-E327CD3A77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3AFAD9FF-7E30-4F71-B503-0294A64A69D3}" type="datetimeFigureOut">
              <a:rPr lang="en-US" smtClean="0"/>
              <a:pPr/>
              <a:t>1/16/2017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F34F17-5DB5-4762-88DD-E327CD3A77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3AFAD9FF-7E30-4F71-B503-0294A64A69D3}" type="datetimeFigureOut">
              <a:rPr lang="en-US" smtClean="0"/>
              <a:pPr/>
              <a:t>1/16/2017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1F34F17-5DB5-4762-88DD-E327CD3A77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3AFAD9FF-7E30-4F71-B503-0294A64A69D3}" type="datetimeFigureOut">
              <a:rPr lang="en-US" smtClean="0"/>
              <a:pPr/>
              <a:t>1/16/2017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1F34F17-5DB5-4762-88DD-E327CD3A77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3AFAD9FF-7E30-4F71-B503-0294A64A69D3}" type="datetimeFigureOut">
              <a:rPr lang="en-US" smtClean="0"/>
              <a:pPr/>
              <a:t>1/16/2017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1F34F17-5DB5-4762-88DD-E327CD3A77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AFAD9FF-7E30-4F71-B503-0294A64A69D3}" type="datetimeFigureOut">
              <a:rPr lang="en-US" smtClean="0"/>
              <a:pPr/>
              <a:t>1/16/2017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1F34F17-5DB5-4762-88DD-E327CD3A77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AFAD9FF-7E30-4F71-B503-0294A64A69D3}" type="datetimeFigureOut">
              <a:rPr lang="en-US" smtClean="0"/>
              <a:pPr/>
              <a:t>1/16/2017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1F34F17-5DB5-4762-88DD-E327CD3A77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AFAD9FF-7E30-4F71-B503-0294A64A69D3}" type="datetimeFigureOut">
              <a:rPr lang="en-US" smtClean="0"/>
              <a:pPr/>
              <a:t>1/16/2017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1F34F17-5DB5-4762-88DD-E327CD3A77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AFAD9FF-7E30-4F71-B503-0294A64A69D3}" type="datetimeFigureOut">
              <a:rPr lang="en-US" smtClean="0"/>
              <a:pPr/>
              <a:t>1/16/2017</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1F34F17-5DB5-4762-88DD-E327CD3A77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cs typeface="Arial" charset="0"/>
        </a:defRPr>
      </a:lvl2pPr>
      <a:lvl3pPr algn="l" rtl="0" eaLnBrk="1" fontAlgn="base" hangingPunct="1">
        <a:spcBef>
          <a:spcPct val="0"/>
        </a:spcBef>
        <a:spcAft>
          <a:spcPct val="0"/>
        </a:spcAft>
        <a:defRPr sz="4400">
          <a:solidFill>
            <a:schemeClr val="tx2"/>
          </a:solidFill>
          <a:latin typeface="Arial" charset="0"/>
          <a:cs typeface="Arial" charset="0"/>
        </a:defRPr>
      </a:lvl3pPr>
      <a:lvl4pPr algn="l" rtl="0" eaLnBrk="1" fontAlgn="base" hangingPunct="1">
        <a:spcBef>
          <a:spcPct val="0"/>
        </a:spcBef>
        <a:spcAft>
          <a:spcPct val="0"/>
        </a:spcAft>
        <a:defRPr sz="4400">
          <a:solidFill>
            <a:schemeClr val="tx2"/>
          </a:solidFill>
          <a:latin typeface="Arial" charset="0"/>
          <a:cs typeface="Arial" charset="0"/>
        </a:defRPr>
      </a:lvl4pPr>
      <a:lvl5pPr algn="l" rtl="0" eaLnBrk="1" fontAlgn="base" hangingPunct="1">
        <a:spcBef>
          <a:spcPct val="0"/>
        </a:spcBef>
        <a:spcAft>
          <a:spcPct val="0"/>
        </a:spcAft>
        <a:defRPr sz="4400">
          <a:solidFill>
            <a:schemeClr val="tx2"/>
          </a:solidFill>
          <a:latin typeface="Arial" charset="0"/>
          <a:cs typeface="Arial" charset="0"/>
        </a:defRPr>
      </a:lvl5pPr>
      <a:lvl6pPr marL="457200" algn="l" rtl="0" eaLnBrk="1" fontAlgn="base" hangingPunct="1">
        <a:spcBef>
          <a:spcPct val="0"/>
        </a:spcBef>
        <a:spcAft>
          <a:spcPct val="0"/>
        </a:spcAft>
        <a:defRPr sz="4400">
          <a:solidFill>
            <a:schemeClr val="tx2"/>
          </a:solidFill>
          <a:latin typeface="Arial" charset="0"/>
          <a:cs typeface="Arial" charset="0"/>
        </a:defRPr>
      </a:lvl6pPr>
      <a:lvl7pPr marL="914400" algn="l" rtl="0" eaLnBrk="1" fontAlgn="base" hangingPunct="1">
        <a:spcBef>
          <a:spcPct val="0"/>
        </a:spcBef>
        <a:spcAft>
          <a:spcPct val="0"/>
        </a:spcAft>
        <a:defRPr sz="4400">
          <a:solidFill>
            <a:schemeClr val="tx2"/>
          </a:solidFill>
          <a:latin typeface="Arial" charset="0"/>
          <a:cs typeface="Arial" charset="0"/>
        </a:defRPr>
      </a:lvl7pPr>
      <a:lvl8pPr marL="1371600" algn="l" rtl="0" eaLnBrk="1" fontAlgn="base" hangingPunct="1">
        <a:spcBef>
          <a:spcPct val="0"/>
        </a:spcBef>
        <a:spcAft>
          <a:spcPct val="0"/>
        </a:spcAft>
        <a:defRPr sz="4400">
          <a:solidFill>
            <a:schemeClr val="tx2"/>
          </a:solidFill>
          <a:latin typeface="Arial" charset="0"/>
          <a:cs typeface="Arial" charset="0"/>
        </a:defRPr>
      </a:lvl8pPr>
      <a:lvl9pPr marL="1828800" algn="l"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jpeg"/></Relationships>
</file>

<file path=ppt/slides/_rels/slide21.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3.gif"/><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4.gif"/><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5.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6.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7.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6.png"/><Relationship Id="rId7" Type="http://schemas.openxmlformats.org/officeDocument/2006/relationships/image" Target="../media/image300.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0.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7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78.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88.emf"/><Relationship Id="rId3" Type="http://schemas.openxmlformats.org/officeDocument/2006/relationships/notesSlide" Target="../notesSlides/notesSlide4.xml"/><Relationship Id="rId7" Type="http://schemas.openxmlformats.org/officeDocument/2006/relationships/image" Target="../media/image85.emf"/><Relationship Id="rId12"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2.bin"/><Relationship Id="rId11" Type="http://schemas.openxmlformats.org/officeDocument/2006/relationships/image" Target="../media/image87.emf"/><Relationship Id="rId5" Type="http://schemas.openxmlformats.org/officeDocument/2006/relationships/image" Target="../media/image84.e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86.e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90.wmf"/><Relationship Id="rId5" Type="http://schemas.openxmlformats.org/officeDocument/2006/relationships/oleObject" Target="../embeddings/oleObject17.bin"/><Relationship Id="rId4" Type="http://schemas.openxmlformats.org/officeDocument/2006/relationships/image" Target="../media/image89.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92.emf"/><Relationship Id="rId13" Type="http://schemas.openxmlformats.org/officeDocument/2006/relationships/image" Target="NULL"/><Relationship Id="rId3" Type="http://schemas.openxmlformats.org/officeDocument/2006/relationships/notesSlide" Target="../notesSlides/notesSlide6.xml"/><Relationship Id="rId7" Type="http://schemas.openxmlformats.org/officeDocument/2006/relationships/oleObject" Target="../embeddings/oleObject21.bin"/><Relationship Id="rId12"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91.emf"/><Relationship Id="rId11" Type="http://schemas.openxmlformats.org/officeDocument/2006/relationships/image" Target="../media/image96.png"/><Relationship Id="rId5" Type="http://schemas.openxmlformats.org/officeDocument/2006/relationships/oleObject" Target="../embeddings/oleObject20.bin"/><Relationship Id="rId15" Type="http://schemas.openxmlformats.org/officeDocument/2006/relationships/image" Target="../media/image94.emf"/><Relationship Id="rId10" Type="http://schemas.openxmlformats.org/officeDocument/2006/relationships/image" Target="../media/image93.emf"/><Relationship Id="rId4" Type="http://schemas.openxmlformats.org/officeDocument/2006/relationships/image" Target="../media/image95.png"/><Relationship Id="rId9" Type="http://schemas.openxmlformats.org/officeDocument/2006/relationships/oleObject" Target="../embeddings/oleObject22.bin"/><Relationship Id="rId14" Type="http://schemas.openxmlformats.org/officeDocument/2006/relationships/oleObject" Target="../embeddings/oleObject24.bin"/></Relationships>
</file>

<file path=ppt/slides/_rels/slide46.xml.rels><?xml version="1.0" encoding="UTF-8" standalone="yes"?>
<Relationships xmlns="http://schemas.openxmlformats.org/package/2006/relationships"><Relationship Id="rId8" Type="http://schemas.openxmlformats.org/officeDocument/2006/relationships/image" Target="../media/image98.emf"/><Relationship Id="rId13" Type="http://schemas.openxmlformats.org/officeDocument/2006/relationships/oleObject" Target="../embeddings/oleObject29.bin"/><Relationship Id="rId18" Type="http://schemas.openxmlformats.org/officeDocument/2006/relationships/image" Target="../media/image103.emf"/><Relationship Id="rId3" Type="http://schemas.openxmlformats.org/officeDocument/2006/relationships/notesSlide" Target="../notesSlides/notesSlide7.xml"/><Relationship Id="rId7" Type="http://schemas.openxmlformats.org/officeDocument/2006/relationships/oleObject" Target="../embeddings/oleObject26.bin"/><Relationship Id="rId12" Type="http://schemas.openxmlformats.org/officeDocument/2006/relationships/image" Target="../media/image100.emf"/><Relationship Id="rId17" Type="http://schemas.openxmlformats.org/officeDocument/2006/relationships/oleObject" Target="../embeddings/oleObject31.bin"/><Relationship Id="rId2" Type="http://schemas.openxmlformats.org/officeDocument/2006/relationships/slideLayout" Target="../slideLayouts/slideLayout7.xml"/><Relationship Id="rId16" Type="http://schemas.openxmlformats.org/officeDocument/2006/relationships/image" Target="../media/image102.emf"/><Relationship Id="rId20" Type="http://schemas.openxmlformats.org/officeDocument/2006/relationships/image" Target="../media/image104.emf"/><Relationship Id="rId1" Type="http://schemas.openxmlformats.org/officeDocument/2006/relationships/vmlDrawing" Target="../drawings/vmlDrawing6.vml"/><Relationship Id="rId6" Type="http://schemas.openxmlformats.org/officeDocument/2006/relationships/image" Target="../media/image97.emf"/><Relationship Id="rId11" Type="http://schemas.openxmlformats.org/officeDocument/2006/relationships/oleObject" Target="../embeddings/oleObject28.bin"/><Relationship Id="rId5" Type="http://schemas.openxmlformats.org/officeDocument/2006/relationships/oleObject" Target="../embeddings/oleObject25.bin"/><Relationship Id="rId15" Type="http://schemas.openxmlformats.org/officeDocument/2006/relationships/oleObject" Target="../embeddings/oleObject30.bin"/><Relationship Id="rId10" Type="http://schemas.openxmlformats.org/officeDocument/2006/relationships/image" Target="../media/image99.emf"/><Relationship Id="rId19" Type="http://schemas.openxmlformats.org/officeDocument/2006/relationships/oleObject" Target="../embeddings/oleObject32.bin"/><Relationship Id="rId4" Type="http://schemas.openxmlformats.org/officeDocument/2006/relationships/image" Target="../media/image96.png"/><Relationship Id="rId9" Type="http://schemas.openxmlformats.org/officeDocument/2006/relationships/oleObject" Target="../embeddings/oleObject27.bin"/><Relationship Id="rId14" Type="http://schemas.openxmlformats.org/officeDocument/2006/relationships/image" Target="../media/image101.emf"/></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109.emf"/><Relationship Id="rId18" Type="http://schemas.openxmlformats.org/officeDocument/2006/relationships/oleObject" Target="../embeddings/oleObject40.bin"/><Relationship Id="rId3" Type="http://schemas.openxmlformats.org/officeDocument/2006/relationships/image" Target="../media/image96.png"/><Relationship Id="rId21" Type="http://schemas.openxmlformats.org/officeDocument/2006/relationships/image" Target="../media/image113.emf"/><Relationship Id="rId7" Type="http://schemas.openxmlformats.org/officeDocument/2006/relationships/image" Target="../media/image106.emf"/><Relationship Id="rId12" Type="http://schemas.openxmlformats.org/officeDocument/2006/relationships/oleObject" Target="../embeddings/oleObject37.bin"/><Relationship Id="rId17" Type="http://schemas.openxmlformats.org/officeDocument/2006/relationships/image" Target="../media/image111.emf"/><Relationship Id="rId2" Type="http://schemas.openxmlformats.org/officeDocument/2006/relationships/slideLayout" Target="../slideLayouts/slideLayout7.xml"/><Relationship Id="rId16" Type="http://schemas.openxmlformats.org/officeDocument/2006/relationships/oleObject" Target="../embeddings/oleObject39.bin"/><Relationship Id="rId20" Type="http://schemas.openxmlformats.org/officeDocument/2006/relationships/oleObject" Target="../embeddings/oleObject41.bin"/><Relationship Id="rId1" Type="http://schemas.openxmlformats.org/officeDocument/2006/relationships/vmlDrawing" Target="../drawings/vmlDrawing7.vml"/><Relationship Id="rId6" Type="http://schemas.openxmlformats.org/officeDocument/2006/relationships/oleObject" Target="../embeddings/oleObject34.bin"/><Relationship Id="rId11" Type="http://schemas.openxmlformats.org/officeDocument/2006/relationships/image" Target="../media/image108.emf"/><Relationship Id="rId5" Type="http://schemas.openxmlformats.org/officeDocument/2006/relationships/image" Target="../media/image105.emf"/><Relationship Id="rId15" Type="http://schemas.openxmlformats.org/officeDocument/2006/relationships/image" Target="../media/image110.emf"/><Relationship Id="rId23" Type="http://schemas.openxmlformats.org/officeDocument/2006/relationships/image" Target="../media/image114.emf"/><Relationship Id="rId10" Type="http://schemas.openxmlformats.org/officeDocument/2006/relationships/oleObject" Target="../embeddings/oleObject36.bin"/><Relationship Id="rId19" Type="http://schemas.openxmlformats.org/officeDocument/2006/relationships/image" Target="../media/image112.emf"/><Relationship Id="rId4" Type="http://schemas.openxmlformats.org/officeDocument/2006/relationships/oleObject" Target="../embeddings/oleObject33.bin"/><Relationship Id="rId9" Type="http://schemas.openxmlformats.org/officeDocument/2006/relationships/image" Target="../media/image107.emf"/><Relationship Id="rId14" Type="http://schemas.openxmlformats.org/officeDocument/2006/relationships/oleObject" Target="../embeddings/oleObject38.bin"/><Relationship Id="rId22" Type="http://schemas.openxmlformats.org/officeDocument/2006/relationships/oleObject" Target="../embeddings/oleObject4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7.bin"/><Relationship Id="rId18" Type="http://schemas.openxmlformats.org/officeDocument/2006/relationships/image" Target="../media/image26.wmf"/><Relationship Id="rId3" Type="http://schemas.openxmlformats.org/officeDocument/2006/relationships/oleObject" Target="../embeddings/oleObject2.bin"/><Relationship Id="rId21" Type="http://schemas.openxmlformats.org/officeDocument/2006/relationships/image" Target="../media/image11.png"/><Relationship Id="rId7" Type="http://schemas.openxmlformats.org/officeDocument/2006/relationships/oleObject" Target="../embeddings/oleObject4.bin"/><Relationship Id="rId12" Type="http://schemas.openxmlformats.org/officeDocument/2006/relationships/image" Target="../media/image23.wmf"/><Relationship Id="rId17" Type="http://schemas.openxmlformats.org/officeDocument/2006/relationships/oleObject" Target="../embeddings/oleObject9.bin"/><Relationship Id="rId2" Type="http://schemas.openxmlformats.org/officeDocument/2006/relationships/slideLayout" Target="../slideLayouts/slideLayout7.xml"/><Relationship Id="rId16" Type="http://schemas.openxmlformats.org/officeDocument/2006/relationships/image" Target="../media/image25.wmf"/><Relationship Id="rId20" Type="http://schemas.openxmlformats.org/officeDocument/2006/relationships/image" Target="../media/image27.wmf"/><Relationship Id="rId1" Type="http://schemas.openxmlformats.org/officeDocument/2006/relationships/vmlDrawing" Target="../drawings/vmlDrawing2.vml"/><Relationship Id="rId6" Type="http://schemas.openxmlformats.org/officeDocument/2006/relationships/image" Target="../media/image20.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22.wmf"/><Relationship Id="rId19" Type="http://schemas.openxmlformats.org/officeDocument/2006/relationships/oleObject" Target="../embeddings/oleObject10.bin"/><Relationship Id="rId4" Type="http://schemas.openxmlformats.org/officeDocument/2006/relationships/image" Target="../media/image19.wmf"/><Relationship Id="rId9" Type="http://schemas.openxmlformats.org/officeDocument/2006/relationships/oleObject" Target="../embeddings/oleObject5.bin"/><Relationship Id="rId14" Type="http://schemas.openxmlformats.org/officeDocument/2006/relationships/image" Target="../media/image2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lstStyle/>
          <a:p>
            <a:pPr algn="ctr"/>
            <a:r>
              <a:rPr lang="en-US" dirty="0"/>
              <a:t>Inverse Functions</a:t>
            </a:r>
            <a:br>
              <a:rPr lang="en-US" dirty="0"/>
            </a:br>
            <a:r>
              <a:rPr lang="en-US" dirty="0"/>
              <a:t>Objectives</a:t>
            </a:r>
          </a:p>
        </p:txBody>
      </p:sp>
      <p:sp>
        <p:nvSpPr>
          <p:cNvPr id="3" name="Content Placeholder 2"/>
          <p:cNvSpPr>
            <a:spLocks noGrp="1"/>
          </p:cNvSpPr>
          <p:nvPr>
            <p:ph idx="1"/>
          </p:nvPr>
        </p:nvSpPr>
        <p:spPr>
          <a:xfrm>
            <a:off x="457200" y="2057400"/>
            <a:ext cx="8229600" cy="4525963"/>
          </a:xfrm>
        </p:spPr>
        <p:txBody>
          <a:bodyPr/>
          <a:lstStyle/>
          <a:p>
            <a:r>
              <a:rPr lang="en-US" dirty="0"/>
              <a:t>Find the inverse of a function</a:t>
            </a:r>
          </a:p>
          <a:p>
            <a:r>
              <a:rPr lang="en-US" dirty="0"/>
              <a:t>Use the horizontal line test to determine if the function has an inverse function</a:t>
            </a:r>
          </a:p>
        </p:txBody>
      </p:sp>
      <p:pic>
        <p:nvPicPr>
          <p:cNvPr id="25602" name="Picture 2" descr="Image result for Fun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42544"/>
            <a:ext cx="3654425" cy="2740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7400" y="34119"/>
            <a:ext cx="5257800" cy="68013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233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Text Box 2"/>
          <p:cNvSpPr txBox="1">
            <a:spLocks noChangeArrowheads="1"/>
          </p:cNvSpPr>
          <p:nvPr/>
        </p:nvSpPr>
        <p:spPr bwMode="auto">
          <a:xfrm>
            <a:off x="0" y="43763"/>
            <a:ext cx="8305800" cy="579438"/>
          </a:xfrm>
          <a:prstGeom prst="rect">
            <a:avLst/>
          </a:prstGeom>
          <a:noFill/>
          <a:ln w="9525">
            <a:noFill/>
            <a:miter lim="800000"/>
            <a:headEnd/>
            <a:tailEnd/>
          </a:ln>
        </p:spPr>
        <p:txBody>
          <a:bodyPr>
            <a:spAutoFit/>
          </a:bodyPr>
          <a:lstStyle/>
          <a:p>
            <a:pPr algn="l">
              <a:spcBef>
                <a:spcPct val="50000"/>
              </a:spcBef>
            </a:pPr>
            <a:r>
              <a:rPr lang="en-US" b="1" dirty="0">
                <a:solidFill>
                  <a:srgbClr val="003399"/>
                </a:solidFill>
                <a:latin typeface="Arial" charset="0"/>
              </a:rPr>
              <a:t>Find the inverse of</a:t>
            </a:r>
            <a:r>
              <a:rPr lang="en-US" sz="3200" dirty="0">
                <a:solidFill>
                  <a:srgbClr val="003399"/>
                </a:solidFill>
                <a:latin typeface="Arial Black" pitchFamily="34" charset="0"/>
              </a:rPr>
              <a:t> </a:t>
            </a:r>
          </a:p>
        </p:txBody>
      </p:sp>
      <p:pic>
        <p:nvPicPr>
          <p:cNvPr id="25" name="Picture 2" descr="Image result for you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0"/>
            <a:ext cx="1978025" cy="1412310"/>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9"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4664"/>
            <a:ext cx="6700044" cy="70506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2286000" y="914400"/>
            <a:ext cx="2171618" cy="701392"/>
          </a:xfrm>
          <a:prstGeom prst="rect">
            <a:avLst/>
          </a:prstGeom>
        </p:spPr>
      </p:pic>
      <p:pic>
        <p:nvPicPr>
          <p:cNvPr id="28" name="Picture 27"/>
          <p:cNvPicPr>
            <a:picLocks noChangeAspect="1"/>
          </p:cNvPicPr>
          <p:nvPr/>
        </p:nvPicPr>
        <p:blipFill>
          <a:blip r:embed="rId4"/>
          <a:stretch>
            <a:fillRect/>
          </a:stretch>
        </p:blipFill>
        <p:spPr>
          <a:xfrm>
            <a:off x="2286000" y="1650456"/>
            <a:ext cx="2171618" cy="864144"/>
          </a:xfrm>
          <a:prstGeom prst="rect">
            <a:avLst/>
          </a:prstGeom>
        </p:spPr>
      </p:pic>
      <p:pic>
        <p:nvPicPr>
          <p:cNvPr id="29" name="Picture 28"/>
          <p:cNvPicPr>
            <a:picLocks noChangeAspect="1"/>
          </p:cNvPicPr>
          <p:nvPr/>
        </p:nvPicPr>
        <p:blipFill>
          <a:blip r:embed="rId4"/>
          <a:stretch>
            <a:fillRect/>
          </a:stretch>
        </p:blipFill>
        <p:spPr>
          <a:xfrm>
            <a:off x="1828800" y="2604922"/>
            <a:ext cx="3200400" cy="864144"/>
          </a:xfrm>
          <a:prstGeom prst="rect">
            <a:avLst/>
          </a:prstGeom>
        </p:spPr>
      </p:pic>
      <p:pic>
        <p:nvPicPr>
          <p:cNvPr id="30" name="Picture 29"/>
          <p:cNvPicPr>
            <a:picLocks noChangeAspect="1"/>
          </p:cNvPicPr>
          <p:nvPr/>
        </p:nvPicPr>
        <p:blipFill>
          <a:blip r:embed="rId4"/>
          <a:stretch>
            <a:fillRect/>
          </a:stretch>
        </p:blipFill>
        <p:spPr>
          <a:xfrm>
            <a:off x="1771609" y="3584953"/>
            <a:ext cx="3200400" cy="453647"/>
          </a:xfrm>
          <a:prstGeom prst="rect">
            <a:avLst/>
          </a:prstGeom>
        </p:spPr>
      </p:pic>
      <p:pic>
        <p:nvPicPr>
          <p:cNvPr id="31" name="Picture 30"/>
          <p:cNvPicPr>
            <a:picLocks noChangeAspect="1"/>
          </p:cNvPicPr>
          <p:nvPr/>
        </p:nvPicPr>
        <p:blipFill>
          <a:blip r:embed="rId4"/>
          <a:stretch>
            <a:fillRect/>
          </a:stretch>
        </p:blipFill>
        <p:spPr>
          <a:xfrm>
            <a:off x="1771609" y="4098946"/>
            <a:ext cx="3200400" cy="453647"/>
          </a:xfrm>
          <a:prstGeom prst="rect">
            <a:avLst/>
          </a:prstGeom>
        </p:spPr>
      </p:pic>
      <p:pic>
        <p:nvPicPr>
          <p:cNvPr id="32" name="Picture 31"/>
          <p:cNvPicPr>
            <a:picLocks noChangeAspect="1"/>
          </p:cNvPicPr>
          <p:nvPr/>
        </p:nvPicPr>
        <p:blipFill>
          <a:blip r:embed="rId4"/>
          <a:stretch>
            <a:fillRect/>
          </a:stretch>
        </p:blipFill>
        <p:spPr>
          <a:xfrm>
            <a:off x="1761942" y="4624479"/>
            <a:ext cx="3200400" cy="453647"/>
          </a:xfrm>
          <a:prstGeom prst="rect">
            <a:avLst/>
          </a:prstGeom>
        </p:spPr>
      </p:pic>
      <p:pic>
        <p:nvPicPr>
          <p:cNvPr id="33" name="Picture 32"/>
          <p:cNvPicPr>
            <a:picLocks noChangeAspect="1"/>
          </p:cNvPicPr>
          <p:nvPr/>
        </p:nvPicPr>
        <p:blipFill>
          <a:blip r:embed="rId4"/>
          <a:stretch>
            <a:fillRect/>
          </a:stretch>
        </p:blipFill>
        <p:spPr>
          <a:xfrm>
            <a:off x="1711332" y="5163423"/>
            <a:ext cx="3200400" cy="627777"/>
          </a:xfrm>
          <a:prstGeom prst="rect">
            <a:avLst/>
          </a:prstGeom>
        </p:spPr>
      </p:pic>
      <p:pic>
        <p:nvPicPr>
          <p:cNvPr id="34" name="Picture 33"/>
          <p:cNvPicPr>
            <a:picLocks noChangeAspect="1"/>
          </p:cNvPicPr>
          <p:nvPr/>
        </p:nvPicPr>
        <p:blipFill>
          <a:blip r:embed="rId4"/>
          <a:stretch>
            <a:fillRect/>
          </a:stretch>
        </p:blipFill>
        <p:spPr>
          <a:xfrm>
            <a:off x="1711332" y="5876497"/>
            <a:ext cx="2555868" cy="752903"/>
          </a:xfrm>
          <a:prstGeom prst="rect">
            <a:avLst/>
          </a:prstGeom>
        </p:spPr>
      </p:pic>
      <p:pic>
        <p:nvPicPr>
          <p:cNvPr id="2" name="Picture 1"/>
          <p:cNvPicPr>
            <a:picLocks noChangeAspect="1"/>
          </p:cNvPicPr>
          <p:nvPr/>
        </p:nvPicPr>
        <p:blipFill>
          <a:blip r:embed="rId5"/>
          <a:stretch>
            <a:fillRect/>
          </a:stretch>
        </p:blipFill>
        <p:spPr>
          <a:xfrm>
            <a:off x="4901855" y="251329"/>
            <a:ext cx="2430811" cy="594773"/>
          </a:xfrm>
          <a:prstGeom prst="rect">
            <a:avLst/>
          </a:prstGeom>
        </p:spPr>
      </p:pic>
    </p:spTree>
    <p:extLst>
      <p:ext uri="{BB962C8B-B14F-4D97-AF65-F5344CB8AC3E}">
        <p14:creationId xmlns:p14="http://schemas.microsoft.com/office/powerpoint/2010/main" val="230261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9"/>
                                        </p:tgtEl>
                                      </p:cBhvr>
                                    </p:animEffect>
                                    <p:set>
                                      <p:cBhvr>
                                        <p:cTn id="17" dur="1" fill="hold">
                                          <p:stCondLst>
                                            <p:cond delay="499"/>
                                          </p:stCondLst>
                                        </p:cTn>
                                        <p:tgtEl>
                                          <p:spTgt spid="2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1"/>
                                        </p:tgtEl>
                                      </p:cBhvr>
                                    </p:animEffect>
                                    <p:set>
                                      <p:cBhvr>
                                        <p:cTn id="27" dur="1" fill="hold">
                                          <p:stCondLst>
                                            <p:cond delay="499"/>
                                          </p:stCondLst>
                                        </p:cTn>
                                        <p:tgtEl>
                                          <p:spTgt spid="3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2"/>
                                        </p:tgtEl>
                                      </p:cBhvr>
                                    </p:animEffect>
                                    <p:set>
                                      <p:cBhvr>
                                        <p:cTn id="32" dur="1" fill="hold">
                                          <p:stCondLst>
                                            <p:cond delay="499"/>
                                          </p:stCondLst>
                                        </p:cTn>
                                        <p:tgtEl>
                                          <p:spTgt spid="3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33"/>
                                        </p:tgtEl>
                                      </p:cBhvr>
                                    </p:animEffect>
                                    <p:set>
                                      <p:cBhvr>
                                        <p:cTn id="37" dur="1" fill="hold">
                                          <p:stCondLst>
                                            <p:cond delay="499"/>
                                          </p:stCondLst>
                                        </p:cTn>
                                        <p:tgtEl>
                                          <p:spTgt spid="3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4"/>
                                        </p:tgtEl>
                                      </p:cBhvr>
                                    </p:animEffect>
                                    <p:set>
                                      <p:cBhvr>
                                        <p:cTn id="42"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2150" y="108113"/>
            <a:ext cx="5410200" cy="655371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stretch>
            <a:fillRect/>
          </a:stretch>
        </p:blipFill>
        <p:spPr>
          <a:xfrm>
            <a:off x="2266339" y="50963"/>
            <a:ext cx="5410200" cy="6811501"/>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stretch>
            <a:fillRect/>
          </a:stretch>
        </p:blipFill>
        <p:spPr>
          <a:xfrm>
            <a:off x="2420202" y="126961"/>
            <a:ext cx="5410200" cy="673550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stretch>
            <a:fillRect/>
          </a:stretch>
        </p:blipFill>
        <p:spPr>
          <a:xfrm>
            <a:off x="2819840" y="55725"/>
            <a:ext cx="5105400" cy="674124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a:stretch>
            <a:fillRect/>
          </a:stretch>
        </p:blipFill>
        <p:spPr>
          <a:xfrm>
            <a:off x="3011562" y="167356"/>
            <a:ext cx="4913678" cy="647065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a:stretch>
            <a:fillRect/>
          </a:stretch>
        </p:blipFill>
        <p:spPr>
          <a:xfrm>
            <a:off x="3011562" y="36885"/>
            <a:ext cx="5300995" cy="6825579"/>
          </a:xfrm>
          <a:prstGeom prst="rect">
            <a:avLst/>
          </a:prstGeom>
        </p:spPr>
      </p:pic>
      <p:pic>
        <p:nvPicPr>
          <p:cNvPr id="9" name="Picture 2" descr="Image result for jump png">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307" y="4419600"/>
            <a:ext cx="1553654" cy="189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06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mage result for everyone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381000"/>
            <a:ext cx="2105571" cy="914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0" y="1063447"/>
            <a:ext cx="8991600" cy="5763846"/>
          </a:xfrm>
          <a:prstGeom prst="rect">
            <a:avLst/>
          </a:prstGeom>
        </p:spPr>
      </p:pic>
      <p:cxnSp>
        <p:nvCxnSpPr>
          <p:cNvPr id="5" name="Straight Connector 4"/>
          <p:cNvCxnSpPr/>
          <p:nvPr/>
        </p:nvCxnSpPr>
        <p:spPr>
          <a:xfrm flipV="1">
            <a:off x="3429000" y="1295400"/>
            <a:ext cx="1905000" cy="22860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7" name="Straight Connector 6"/>
          <p:cNvCxnSpPr/>
          <p:nvPr/>
        </p:nvCxnSpPr>
        <p:spPr>
          <a:xfrm>
            <a:off x="3429000" y="1295400"/>
            <a:ext cx="1752600" cy="22860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387607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228600"/>
            <a:ext cx="8959678" cy="3352800"/>
          </a:xfrm>
          <a:prstGeom prst="rect">
            <a:avLst/>
          </a:prstGeom>
        </p:spPr>
      </p:pic>
      <p:sp>
        <p:nvSpPr>
          <p:cNvPr id="3" name="Rectangle 1"/>
          <p:cNvSpPr>
            <a:spLocks noChangeArrowheads="1"/>
          </p:cNvSpPr>
          <p:nvPr/>
        </p:nvSpPr>
        <p:spPr bwMode="auto">
          <a:xfrm flipH="1">
            <a:off x="152400" y="3609202"/>
            <a:ext cx="8959678" cy="3016210"/>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C00000"/>
                </a:solidFill>
                <a:effectLst/>
                <a:latin typeface="+mj-lt"/>
                <a:ea typeface="Calibri" panose="020F0502020204030204" pitchFamily="34" charset="0"/>
                <a:cs typeface="Times New Roman" panose="02020603050405020304" pitchFamily="18" charset="0"/>
              </a:rPr>
              <a:t>Study of </a:t>
            </a:r>
            <a:r>
              <a:rPr kumimoji="0" lang="en-US" altLang="en-US" sz="2000" b="1" i="1" u="none" strike="noStrike" cap="none" normalizeH="0" baseline="0" dirty="0">
                <a:ln>
                  <a:noFill/>
                </a:ln>
                <a:solidFill>
                  <a:srgbClr val="C00000"/>
                </a:solidFill>
                <a:effectLst/>
                <a:latin typeface="+mj-lt"/>
                <a:ea typeface="Calibri" panose="020F0502020204030204" pitchFamily="34" charset="0"/>
                <a:cs typeface="Times New Roman" panose="02020603050405020304" pitchFamily="18" charset="0"/>
              </a:rPr>
              <a:t>Inverses Functions </a:t>
            </a:r>
            <a:r>
              <a:rPr kumimoji="0" lang="en-US" altLang="en-US" sz="2000" b="0" i="0" u="none" strike="noStrike" cap="none" normalizeH="0" baseline="0" dirty="0">
                <a:ln>
                  <a:noFill/>
                </a:ln>
                <a:solidFill>
                  <a:srgbClr val="C00000"/>
                </a:solidFill>
                <a:effectLst/>
                <a:latin typeface="+mj-lt"/>
                <a:ea typeface="Calibri" panose="020F0502020204030204" pitchFamily="34" charset="0"/>
                <a:cs typeface="Times New Roman" panose="02020603050405020304" pitchFamily="18" charset="0"/>
              </a:rPr>
              <a:t>will lead into study of calculus, specifically integration. </a:t>
            </a:r>
            <a:r>
              <a:rPr kumimoji="0" lang="en-US" altLang="en-US" sz="2000" b="0" i="0" u="none" strike="noStrike" cap="none" normalizeH="0" baseline="0" dirty="0">
                <a:ln>
                  <a:noFill/>
                </a:ln>
                <a:solidFill>
                  <a:srgbClr val="C00000"/>
                </a:solidFill>
                <a:effectLst/>
                <a:latin typeface="+mj-lt"/>
                <a:ea typeface="Times New Roman" panose="02020603050405020304" pitchFamily="18" charset="0"/>
                <a:cs typeface="Times New Roman" panose="02020603050405020304" pitchFamily="18" charset="0"/>
              </a:rPr>
              <a:t>The concept of a function is also central to computer programming, Engineering, Medicine, science, </a:t>
            </a:r>
            <a:r>
              <a:rPr kumimoji="0" lang="en-US" altLang="en-US" sz="2000" b="0" i="1" u="none" strike="noStrike" cap="none" normalizeH="0" baseline="0" dirty="0">
                <a:ln>
                  <a:noFill/>
                </a:ln>
                <a:solidFill>
                  <a:srgbClr val="C00000"/>
                </a:solidFill>
                <a:effectLst/>
                <a:latin typeface="+mj-lt"/>
                <a:ea typeface="Times New Roman" panose="02020603050405020304" pitchFamily="18" charset="0"/>
                <a:cs typeface="Times New Roman" panose="02020603050405020304" pitchFamily="18" charset="0"/>
              </a:rPr>
              <a:t>etc.</a:t>
            </a:r>
            <a:r>
              <a:rPr kumimoji="0" lang="en-US" altLang="en-US" sz="2000" b="0" i="0" u="none" strike="noStrike" cap="none" normalizeH="0" baseline="0" dirty="0">
                <a:ln>
                  <a:noFill/>
                </a:ln>
                <a:solidFill>
                  <a:srgbClr val="C00000"/>
                </a:solidFill>
                <a:effectLst/>
                <a:latin typeface="+mj-lt"/>
                <a:ea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2"/>
              </a:solidFill>
              <a:effectLst/>
              <a:latin typeface="+mj-l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a:ln>
                  <a:noFill/>
                </a:ln>
                <a:solidFill>
                  <a:schemeClr val="tx2"/>
                </a:solidFill>
                <a:effectLst/>
                <a:latin typeface="+mj-lt"/>
                <a:ea typeface="Times New Roman" panose="02020603050405020304" pitchFamily="18" charset="0"/>
                <a:cs typeface="Times New Roman" panose="02020603050405020304" pitchFamily="18" charset="0"/>
              </a:rPr>
              <a:t>Big Idea: </a:t>
            </a:r>
            <a:r>
              <a:rPr kumimoji="0" lang="en-US" altLang="en-US" sz="2400" b="0" i="0" u="none" strike="noStrike" cap="none" normalizeH="0" baseline="0" dirty="0">
                <a:ln>
                  <a:noFill/>
                </a:ln>
                <a:solidFill>
                  <a:schemeClr val="tx2"/>
                </a:solidFill>
                <a:effectLst/>
                <a:latin typeface="+mj-lt"/>
                <a:ea typeface="Times New Roman" panose="02020603050405020304" pitchFamily="18" charset="0"/>
                <a:cs typeface="Times New Roman" panose="02020603050405020304" pitchFamily="18" charset="0"/>
              </a:rPr>
              <a:t>math occur in the context of other math, science, or engineering, rather than in  the ordinary activities of life, so it's not realistic to pretend everyone will be using advanced math whenever they go shopping or something, or that anything outside their experience is unimportant. </a:t>
            </a:r>
            <a:endParaRPr kumimoji="0" lang="en-US" altLang="en-US" sz="3600" b="0" i="0" u="none" strike="noStrike" cap="none" normalizeH="0" baseline="0" dirty="0">
              <a:ln>
                <a:noFill/>
              </a:ln>
              <a:solidFill>
                <a:schemeClr val="tx2"/>
              </a:solidFill>
              <a:effectLst/>
              <a:latin typeface="+mj-lt"/>
            </a:endParaRPr>
          </a:p>
        </p:txBody>
      </p:sp>
    </p:spTree>
    <p:extLst>
      <p:ext uri="{BB962C8B-B14F-4D97-AF65-F5344CB8AC3E}">
        <p14:creationId xmlns:p14="http://schemas.microsoft.com/office/powerpoint/2010/main" val="4155709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304800"/>
            <a:ext cx="6324600" cy="6543318"/>
          </a:xfrm>
          <a:prstGeom prst="rect">
            <a:avLst/>
          </a:prstGeom>
        </p:spPr>
      </p:pic>
      <p:pic>
        <p:nvPicPr>
          <p:cNvPr id="4" name="Picture 3"/>
          <p:cNvPicPr>
            <a:picLocks noChangeAspect="1"/>
          </p:cNvPicPr>
          <p:nvPr/>
        </p:nvPicPr>
        <p:blipFill>
          <a:blip r:embed="rId3"/>
          <a:stretch>
            <a:fillRect/>
          </a:stretch>
        </p:blipFill>
        <p:spPr>
          <a:xfrm>
            <a:off x="5486400" y="381000"/>
            <a:ext cx="2771775" cy="1121405"/>
          </a:xfrm>
          <a:prstGeom prst="rect">
            <a:avLst/>
          </a:prstGeom>
        </p:spPr>
      </p:pic>
      <p:pic>
        <p:nvPicPr>
          <p:cNvPr id="5" name="Picture 4"/>
          <p:cNvPicPr>
            <a:picLocks noChangeAspect="1"/>
          </p:cNvPicPr>
          <p:nvPr/>
        </p:nvPicPr>
        <p:blipFill>
          <a:blip r:embed="rId4"/>
          <a:stretch>
            <a:fillRect/>
          </a:stretch>
        </p:blipFill>
        <p:spPr>
          <a:xfrm>
            <a:off x="5486400" y="1676400"/>
            <a:ext cx="2757920" cy="1210795"/>
          </a:xfrm>
          <a:prstGeom prst="rect">
            <a:avLst/>
          </a:prstGeom>
        </p:spPr>
      </p:pic>
      <p:pic>
        <p:nvPicPr>
          <p:cNvPr id="6" name="Picture 5"/>
          <p:cNvPicPr>
            <a:picLocks noChangeAspect="1"/>
          </p:cNvPicPr>
          <p:nvPr/>
        </p:nvPicPr>
        <p:blipFill>
          <a:blip r:embed="rId5"/>
          <a:stretch>
            <a:fillRect/>
          </a:stretch>
        </p:blipFill>
        <p:spPr>
          <a:xfrm>
            <a:off x="5519305" y="3061190"/>
            <a:ext cx="2790376" cy="1206010"/>
          </a:xfrm>
          <a:prstGeom prst="rect">
            <a:avLst/>
          </a:prstGeom>
        </p:spPr>
      </p:pic>
      <p:pic>
        <p:nvPicPr>
          <p:cNvPr id="7" name="Picture 6"/>
          <p:cNvPicPr>
            <a:picLocks noChangeAspect="1"/>
          </p:cNvPicPr>
          <p:nvPr/>
        </p:nvPicPr>
        <p:blipFill>
          <a:blip r:embed="rId6"/>
          <a:stretch>
            <a:fillRect/>
          </a:stretch>
        </p:blipFill>
        <p:spPr>
          <a:xfrm>
            <a:off x="5519305" y="4475831"/>
            <a:ext cx="2790376" cy="1139404"/>
          </a:xfrm>
          <a:prstGeom prst="rect">
            <a:avLst/>
          </a:prstGeom>
        </p:spPr>
      </p:pic>
      <p:pic>
        <p:nvPicPr>
          <p:cNvPr id="8" name="Picture 7"/>
          <p:cNvPicPr>
            <a:picLocks noChangeAspect="1"/>
          </p:cNvPicPr>
          <p:nvPr/>
        </p:nvPicPr>
        <p:blipFill>
          <a:blip r:embed="rId7"/>
          <a:stretch>
            <a:fillRect/>
          </a:stretch>
        </p:blipFill>
        <p:spPr>
          <a:xfrm>
            <a:off x="5657192" y="5812575"/>
            <a:ext cx="2801007" cy="933669"/>
          </a:xfrm>
          <a:prstGeom prst="rect">
            <a:avLst/>
          </a:prstGeom>
        </p:spPr>
      </p:pic>
      <p:pic>
        <p:nvPicPr>
          <p:cNvPr id="34820" name="Picture 4" descr="Image result for solution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2464" y="-56542"/>
            <a:ext cx="2282825" cy="875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777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1600" y="152400"/>
            <a:ext cx="5867400" cy="6572250"/>
          </a:xfrm>
          <a:prstGeom prst="rect">
            <a:avLst/>
          </a:prstGeom>
        </p:spPr>
      </p:pic>
    </p:spTree>
    <p:extLst>
      <p:ext uri="{BB962C8B-B14F-4D97-AF65-F5344CB8AC3E}">
        <p14:creationId xmlns:p14="http://schemas.microsoft.com/office/powerpoint/2010/main" val="1407212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90600" y="381000"/>
            <a:ext cx="6858000" cy="6299041"/>
          </a:xfrm>
          <a:prstGeom prst="rect">
            <a:avLst/>
          </a:prstGeom>
        </p:spPr>
      </p:pic>
      <p:cxnSp>
        <p:nvCxnSpPr>
          <p:cNvPr id="5" name="Straight Connector 4"/>
          <p:cNvCxnSpPr/>
          <p:nvPr/>
        </p:nvCxnSpPr>
        <p:spPr>
          <a:xfrm>
            <a:off x="990600" y="5638800"/>
            <a:ext cx="67056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10592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457200"/>
            <a:ext cx="8991600" cy="5763846"/>
          </a:xfrm>
          <a:prstGeom prst="rect">
            <a:avLst/>
          </a:prstGeom>
        </p:spPr>
      </p:pic>
      <p:pic>
        <p:nvPicPr>
          <p:cNvPr id="34818" name="Picture 2" descr="Image result for start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1102" y="4495800"/>
            <a:ext cx="2784398"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225395" y="1295401"/>
            <a:ext cx="3727605" cy="3295876"/>
          </a:xfrm>
          <a:prstGeom prst="rect">
            <a:avLst/>
          </a:prstGeom>
        </p:spPr>
      </p:pic>
    </p:spTree>
    <p:extLst>
      <p:ext uri="{BB962C8B-B14F-4D97-AF65-F5344CB8AC3E}">
        <p14:creationId xmlns:p14="http://schemas.microsoft.com/office/powerpoint/2010/main" val="686169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a:solidFill>
                  <a:srgbClr val="FF0000"/>
                </a:solidFill>
              </a:rPr>
              <a:t>Homework!!</a:t>
            </a:r>
          </a:p>
        </p:txBody>
      </p:sp>
      <p:pic>
        <p:nvPicPr>
          <p:cNvPr id="4" name="Picture 3"/>
          <p:cNvPicPr>
            <a:picLocks noChangeAspect="1"/>
          </p:cNvPicPr>
          <p:nvPr/>
        </p:nvPicPr>
        <p:blipFill>
          <a:blip r:embed="rId2"/>
          <a:stretch>
            <a:fillRect/>
          </a:stretch>
        </p:blipFill>
        <p:spPr>
          <a:xfrm>
            <a:off x="609600" y="1524000"/>
            <a:ext cx="3771900" cy="400050"/>
          </a:xfrm>
          <a:prstGeom prst="rect">
            <a:avLst/>
          </a:prstGeom>
        </p:spPr>
      </p:pic>
      <p:pic>
        <p:nvPicPr>
          <p:cNvPr id="5" name="Picture 4"/>
          <p:cNvPicPr>
            <a:picLocks noChangeAspect="1"/>
          </p:cNvPicPr>
          <p:nvPr/>
        </p:nvPicPr>
        <p:blipFill>
          <a:blip r:embed="rId3"/>
          <a:stretch>
            <a:fillRect/>
          </a:stretch>
        </p:blipFill>
        <p:spPr>
          <a:xfrm>
            <a:off x="7010400" y="436563"/>
            <a:ext cx="1543050" cy="981075"/>
          </a:xfrm>
          <a:prstGeom prst="rect">
            <a:avLst/>
          </a:prstGeom>
        </p:spPr>
      </p:pic>
      <p:pic>
        <p:nvPicPr>
          <p:cNvPr id="6" name="Picture 5"/>
          <p:cNvPicPr>
            <a:picLocks noChangeAspect="1"/>
          </p:cNvPicPr>
          <p:nvPr/>
        </p:nvPicPr>
        <p:blipFill>
          <a:blip r:embed="rId4"/>
          <a:stretch>
            <a:fillRect/>
          </a:stretch>
        </p:blipFill>
        <p:spPr>
          <a:xfrm>
            <a:off x="658091" y="2058121"/>
            <a:ext cx="8402247" cy="3733079"/>
          </a:xfrm>
          <a:prstGeom prst="rect">
            <a:avLst/>
          </a:prstGeom>
        </p:spPr>
      </p:pic>
      <p:sp>
        <p:nvSpPr>
          <p:cNvPr id="7" name="Rectangle 6"/>
          <p:cNvSpPr/>
          <p:nvPr/>
        </p:nvSpPr>
        <p:spPr>
          <a:xfrm>
            <a:off x="2530186" y="5029200"/>
            <a:ext cx="2163797" cy="369332"/>
          </a:xfrm>
          <a:prstGeom prst="rect">
            <a:avLst/>
          </a:prstGeom>
        </p:spPr>
        <p:txBody>
          <a:bodyPr wrap="none">
            <a:spAutoFit/>
          </a:bodyPr>
          <a:lstStyle/>
          <a:p>
            <a:r>
              <a:rPr lang="en-US" b="1" i="1" u="sng" dirty="0">
                <a:solidFill>
                  <a:srgbClr val="FF0000"/>
                </a:solidFill>
              </a:rPr>
              <a:t>Take good notes!!</a:t>
            </a:r>
            <a:endParaRPr lang="en-US" dirty="0"/>
          </a:p>
        </p:txBody>
      </p:sp>
      <p:pic>
        <p:nvPicPr>
          <p:cNvPr id="8" name="Picture 7"/>
          <p:cNvPicPr>
            <a:picLocks noChangeAspect="1"/>
          </p:cNvPicPr>
          <p:nvPr/>
        </p:nvPicPr>
        <p:blipFill>
          <a:blip r:embed="rId5"/>
          <a:stretch>
            <a:fillRect/>
          </a:stretch>
        </p:blipFill>
        <p:spPr>
          <a:xfrm>
            <a:off x="304800" y="0"/>
            <a:ext cx="5257800" cy="6778981"/>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a:stretch>
            <a:fillRect/>
          </a:stretch>
        </p:blipFill>
        <p:spPr>
          <a:xfrm>
            <a:off x="1752600" y="70753"/>
            <a:ext cx="5257800" cy="670822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a:stretch>
            <a:fillRect/>
          </a:stretch>
        </p:blipFill>
        <p:spPr>
          <a:xfrm>
            <a:off x="3737082" y="97348"/>
            <a:ext cx="5102118" cy="67833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75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56263" cy="838200"/>
          </a:xfrm>
        </p:spPr>
        <p:txBody>
          <a:bodyPr/>
          <a:lstStyle/>
          <a:p>
            <a:pPr algn="ctr"/>
            <a:r>
              <a:rPr lang="en-US" sz="3200" dirty="0"/>
              <a:t>What does an inverse function look like?</a:t>
            </a:r>
          </a:p>
        </p:txBody>
      </p:sp>
      <p:sp>
        <p:nvSpPr>
          <p:cNvPr id="3" name="Text Placeholder 2"/>
          <p:cNvSpPr>
            <a:spLocks noGrp="1"/>
          </p:cNvSpPr>
          <p:nvPr>
            <p:ph type="body" idx="1"/>
          </p:nvPr>
        </p:nvSpPr>
        <p:spPr>
          <a:xfrm>
            <a:off x="1064419" y="1295400"/>
            <a:ext cx="1983581" cy="658368"/>
          </a:xfrm>
        </p:spPr>
        <p:txBody>
          <a:bodyPr/>
          <a:lstStyle/>
          <a:p>
            <a:r>
              <a:rPr lang="en-US" i="1" dirty="0">
                <a:solidFill>
                  <a:schemeClr val="tx1"/>
                </a:solidFill>
              </a:rPr>
              <a:t>f</a:t>
            </a:r>
            <a:r>
              <a:rPr lang="en-US" dirty="0">
                <a:solidFill>
                  <a:schemeClr val="tx1"/>
                </a:solidFill>
              </a:rPr>
              <a:t>(x) = 2x + 1</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759809814"/>
              </p:ext>
            </p:extLst>
          </p:nvPr>
        </p:nvGraphicFramePr>
        <p:xfrm>
          <a:off x="457200" y="2209800"/>
          <a:ext cx="3428999" cy="3124199"/>
        </p:xfrm>
        <a:graphic>
          <a:graphicData uri="http://schemas.openxmlformats.org/drawingml/2006/table">
            <a:tbl>
              <a:tblPr firstRow="1" firstCol="1" bandRow="1">
                <a:tableStyleId>{775DCB02-9BB8-47FD-8907-85C794F793BA}</a:tableStyleId>
              </a:tblPr>
              <a:tblGrid>
                <a:gridCol w="1752600">
                  <a:extLst>
                    <a:ext uri="{9D8B030D-6E8A-4147-A177-3AD203B41FA5}">
                      <a16:colId xmlns:a16="http://schemas.microsoft.com/office/drawing/2014/main" val="20000"/>
                    </a:ext>
                  </a:extLst>
                </a:gridCol>
                <a:gridCol w="1676399">
                  <a:extLst>
                    <a:ext uri="{9D8B030D-6E8A-4147-A177-3AD203B41FA5}">
                      <a16:colId xmlns:a16="http://schemas.microsoft.com/office/drawing/2014/main" val="20001"/>
                    </a:ext>
                  </a:extLst>
                </a:gridCol>
              </a:tblGrid>
              <a:tr h="1010611">
                <a:tc>
                  <a:txBody>
                    <a:bodyPr/>
                    <a:lstStyle/>
                    <a:p>
                      <a:pPr marL="0" marR="0" algn="ctr">
                        <a:lnSpc>
                          <a:spcPct val="115000"/>
                        </a:lnSpc>
                        <a:spcBef>
                          <a:spcPts val="0"/>
                        </a:spcBef>
                        <a:spcAft>
                          <a:spcPts val="0"/>
                        </a:spcAft>
                      </a:pPr>
                      <a:r>
                        <a:rPr lang="en-US" sz="2400" dirty="0">
                          <a:effectLst/>
                        </a:rPr>
                        <a:t>x</a:t>
                      </a:r>
                      <a:endParaRPr lang="en-US" sz="2400" b="1"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y</a:t>
                      </a:r>
                      <a:endParaRPr lang="en-US" sz="11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528397">
                <a:tc>
                  <a:txBody>
                    <a:bodyPr/>
                    <a:lstStyle/>
                    <a:p>
                      <a:pPr marL="0" marR="0" algn="ctr">
                        <a:lnSpc>
                          <a:spcPct val="115000"/>
                        </a:lnSpc>
                        <a:spcBef>
                          <a:spcPts val="0"/>
                        </a:spcBef>
                        <a:spcAft>
                          <a:spcPts val="0"/>
                        </a:spcAft>
                      </a:pPr>
                      <a:r>
                        <a:rPr lang="en-US" sz="2400" dirty="0">
                          <a:effectLst/>
                        </a:rPr>
                        <a:t> -1</a:t>
                      </a:r>
                      <a:endParaRPr lang="en-US" sz="24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dirty="0">
                          <a:effectLst/>
                        </a:rPr>
                        <a:t> -1</a:t>
                      </a:r>
                      <a:endParaRPr lang="en-US" sz="2400" b="1"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528397">
                <a:tc>
                  <a:txBody>
                    <a:bodyPr/>
                    <a:lstStyle/>
                    <a:p>
                      <a:pPr marL="0" marR="0" algn="ctr">
                        <a:lnSpc>
                          <a:spcPct val="115000"/>
                        </a:lnSpc>
                        <a:spcBef>
                          <a:spcPts val="0"/>
                        </a:spcBef>
                        <a:spcAft>
                          <a:spcPts val="0"/>
                        </a:spcAft>
                      </a:pPr>
                      <a:r>
                        <a:rPr lang="en-US" sz="2400" dirty="0">
                          <a:effectLst/>
                        </a:rPr>
                        <a:t> 0</a:t>
                      </a:r>
                      <a:endParaRPr lang="en-US" sz="24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dirty="0">
                          <a:effectLst/>
                        </a:rPr>
                        <a:t> 1</a:t>
                      </a:r>
                      <a:endParaRPr lang="en-US" sz="2400" b="1"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528397">
                <a:tc>
                  <a:txBody>
                    <a:bodyPr/>
                    <a:lstStyle/>
                    <a:p>
                      <a:pPr marL="0" marR="0" algn="ctr">
                        <a:lnSpc>
                          <a:spcPct val="115000"/>
                        </a:lnSpc>
                        <a:spcBef>
                          <a:spcPts val="0"/>
                        </a:spcBef>
                        <a:spcAft>
                          <a:spcPts val="0"/>
                        </a:spcAft>
                      </a:pPr>
                      <a:r>
                        <a:rPr lang="en-US" sz="2400" dirty="0">
                          <a:effectLst/>
                        </a:rPr>
                        <a:t> 1</a:t>
                      </a:r>
                      <a:endParaRPr lang="en-US" sz="24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dirty="0">
                          <a:effectLst/>
                        </a:rPr>
                        <a:t> 3</a:t>
                      </a:r>
                      <a:endParaRPr lang="en-US" sz="2400" b="1"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r h="528397">
                <a:tc>
                  <a:txBody>
                    <a:bodyPr/>
                    <a:lstStyle/>
                    <a:p>
                      <a:pPr marL="0" marR="0" algn="ctr">
                        <a:lnSpc>
                          <a:spcPct val="115000"/>
                        </a:lnSpc>
                        <a:spcBef>
                          <a:spcPts val="0"/>
                        </a:spcBef>
                        <a:spcAft>
                          <a:spcPts val="0"/>
                        </a:spcAft>
                      </a:pPr>
                      <a:r>
                        <a:rPr lang="en-US" sz="2400" dirty="0">
                          <a:effectLst/>
                        </a:rPr>
                        <a:t> 2</a:t>
                      </a:r>
                      <a:endParaRPr lang="en-US" sz="24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dirty="0">
                          <a:effectLst/>
                        </a:rPr>
                        <a:t> 5</a:t>
                      </a:r>
                      <a:endParaRPr lang="en-US" sz="2400" b="1"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5" name="Text Placeholder 4"/>
          <p:cNvSpPr>
            <a:spLocks noGrp="1"/>
          </p:cNvSpPr>
          <p:nvPr>
            <p:ph type="body" sz="quarter" idx="3"/>
          </p:nvPr>
        </p:nvSpPr>
        <p:spPr>
          <a:xfrm>
            <a:off x="5029200" y="1295400"/>
            <a:ext cx="3429000" cy="658368"/>
          </a:xfrm>
        </p:spPr>
        <p:txBody>
          <a:bodyPr/>
          <a:lstStyle/>
          <a:p>
            <a:pPr algn="ctr"/>
            <a:r>
              <a:rPr lang="en-US" i="1" dirty="0"/>
              <a:t>f   </a:t>
            </a:r>
            <a:r>
              <a:rPr lang="en-US" dirty="0"/>
              <a:t>(x) = (x-1)/2</a:t>
            </a:r>
            <a:endParaRPr lang="en-US" dirty="0">
              <a:solidFill>
                <a:schemeClr val="tx1"/>
              </a:solidFill>
            </a:endParaRPr>
          </a:p>
        </p:txBody>
      </p:sp>
      <p:graphicFrame>
        <p:nvGraphicFramePr>
          <p:cNvPr id="7" name="Content Placeholder 6"/>
          <p:cNvGraphicFramePr>
            <a:graphicFrameLocks noGrp="1"/>
          </p:cNvGraphicFramePr>
          <p:nvPr>
            <p:ph sz="quarter" idx="4"/>
            <p:extLst>
              <p:ext uri="{D42A27DB-BD31-4B8C-83A1-F6EECF244321}">
                <p14:modId xmlns:p14="http://schemas.microsoft.com/office/powerpoint/2010/main" val="3633903094"/>
              </p:ext>
            </p:extLst>
          </p:nvPr>
        </p:nvGraphicFramePr>
        <p:xfrm>
          <a:off x="5105400" y="2209800"/>
          <a:ext cx="3048000" cy="3124203"/>
        </p:xfrm>
        <a:graphic>
          <a:graphicData uri="http://schemas.openxmlformats.org/drawingml/2006/table">
            <a:tbl>
              <a:tblPr firstRow="1" firstCol="1" bandRow="1">
                <a:tableStyleId>{775DCB02-9BB8-47FD-8907-85C794F793BA}</a:tableStyleId>
              </a:tblPr>
              <a:tblGrid>
                <a:gridCol w="1540747">
                  <a:extLst>
                    <a:ext uri="{9D8B030D-6E8A-4147-A177-3AD203B41FA5}">
                      <a16:colId xmlns:a16="http://schemas.microsoft.com/office/drawing/2014/main" val="20000"/>
                    </a:ext>
                  </a:extLst>
                </a:gridCol>
                <a:gridCol w="1507253">
                  <a:extLst>
                    <a:ext uri="{9D8B030D-6E8A-4147-A177-3AD203B41FA5}">
                      <a16:colId xmlns:a16="http://schemas.microsoft.com/office/drawing/2014/main" val="20001"/>
                    </a:ext>
                  </a:extLst>
                </a:gridCol>
              </a:tblGrid>
              <a:tr h="904931">
                <a:tc>
                  <a:txBody>
                    <a:bodyPr/>
                    <a:lstStyle/>
                    <a:p>
                      <a:pPr marL="0" marR="0" algn="ctr">
                        <a:lnSpc>
                          <a:spcPct val="115000"/>
                        </a:lnSpc>
                        <a:spcBef>
                          <a:spcPts val="0"/>
                        </a:spcBef>
                        <a:spcAft>
                          <a:spcPts val="0"/>
                        </a:spcAft>
                      </a:pPr>
                      <a:r>
                        <a:rPr lang="en-US" sz="2400" dirty="0">
                          <a:effectLst/>
                        </a:rPr>
                        <a:t>x</a:t>
                      </a:r>
                      <a:endParaRPr lang="en-US" sz="2400" b="1"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y</a:t>
                      </a:r>
                      <a:endParaRPr lang="en-US" sz="2400" b="1" dirty="0">
                        <a:effectLst/>
                        <a:latin typeface="Times New Roman" pitchFamily="18" charset="0"/>
                        <a:ea typeface="Calibri"/>
                        <a:cs typeface="Times New Roman" pitchFamily="18" charset="0"/>
                      </a:endParaRPr>
                    </a:p>
                  </a:txBody>
                  <a:tcPr marL="68580" marR="68580" marT="0" marB="0" anchor="ctr"/>
                </a:tc>
                <a:extLst>
                  <a:ext uri="{0D108BD9-81ED-4DB2-BD59-A6C34878D82A}">
                    <a16:rowId xmlns:a16="http://schemas.microsoft.com/office/drawing/2014/main" val="10000"/>
                  </a:ext>
                </a:extLst>
              </a:tr>
              <a:tr h="554818">
                <a:tc>
                  <a:txBody>
                    <a:bodyPr/>
                    <a:lstStyle/>
                    <a:p>
                      <a:pPr marL="0" marR="0" algn="ctr">
                        <a:lnSpc>
                          <a:spcPct val="115000"/>
                        </a:lnSpc>
                        <a:spcBef>
                          <a:spcPts val="0"/>
                        </a:spcBef>
                        <a:spcAft>
                          <a:spcPts val="0"/>
                        </a:spcAft>
                      </a:pPr>
                      <a:r>
                        <a:rPr lang="en-US" sz="2400" dirty="0">
                          <a:effectLst/>
                        </a:rPr>
                        <a:t> -1</a:t>
                      </a:r>
                      <a:endParaRPr lang="en-US" sz="2400" b="1"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-1 </a:t>
                      </a:r>
                      <a:endParaRPr lang="en-US" sz="2400" b="1" dirty="0">
                        <a:effectLst/>
                        <a:latin typeface="Times New Roman" pitchFamily="18" charset="0"/>
                        <a:ea typeface="Calibri"/>
                        <a:cs typeface="Times New Roman" pitchFamily="18" charset="0"/>
                      </a:endParaRPr>
                    </a:p>
                  </a:txBody>
                  <a:tcPr marL="68580" marR="68580" marT="0" marB="0" anchor="ctr"/>
                </a:tc>
                <a:extLst>
                  <a:ext uri="{0D108BD9-81ED-4DB2-BD59-A6C34878D82A}">
                    <a16:rowId xmlns:a16="http://schemas.microsoft.com/office/drawing/2014/main" val="10001"/>
                  </a:ext>
                </a:extLst>
              </a:tr>
              <a:tr h="554818">
                <a:tc>
                  <a:txBody>
                    <a:bodyPr/>
                    <a:lstStyle/>
                    <a:p>
                      <a:pPr marL="0" marR="0" algn="ctr">
                        <a:lnSpc>
                          <a:spcPct val="115000"/>
                        </a:lnSpc>
                        <a:spcBef>
                          <a:spcPts val="0"/>
                        </a:spcBef>
                        <a:spcAft>
                          <a:spcPts val="0"/>
                        </a:spcAft>
                      </a:pPr>
                      <a:r>
                        <a:rPr lang="en-US" sz="2400" dirty="0">
                          <a:effectLst/>
                        </a:rPr>
                        <a:t> 1</a:t>
                      </a:r>
                      <a:endParaRPr lang="en-US" sz="2400" b="1"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 0</a:t>
                      </a:r>
                      <a:endParaRPr lang="en-US" sz="2400" b="1" dirty="0">
                        <a:effectLst/>
                        <a:latin typeface="Times New Roman" pitchFamily="18" charset="0"/>
                        <a:ea typeface="Calibri"/>
                        <a:cs typeface="Times New Roman" pitchFamily="18" charset="0"/>
                      </a:endParaRPr>
                    </a:p>
                  </a:txBody>
                  <a:tcPr marL="68580" marR="68580" marT="0" marB="0" anchor="ctr"/>
                </a:tc>
                <a:extLst>
                  <a:ext uri="{0D108BD9-81ED-4DB2-BD59-A6C34878D82A}">
                    <a16:rowId xmlns:a16="http://schemas.microsoft.com/office/drawing/2014/main" val="10002"/>
                  </a:ext>
                </a:extLst>
              </a:tr>
              <a:tr h="554818">
                <a:tc>
                  <a:txBody>
                    <a:bodyPr/>
                    <a:lstStyle/>
                    <a:p>
                      <a:pPr marL="0" marR="0" algn="ctr">
                        <a:lnSpc>
                          <a:spcPct val="115000"/>
                        </a:lnSpc>
                        <a:spcBef>
                          <a:spcPts val="0"/>
                        </a:spcBef>
                        <a:spcAft>
                          <a:spcPts val="0"/>
                        </a:spcAft>
                      </a:pPr>
                      <a:r>
                        <a:rPr lang="en-US" sz="2400" dirty="0">
                          <a:effectLst/>
                        </a:rPr>
                        <a:t> 3</a:t>
                      </a:r>
                      <a:endParaRPr lang="en-US" sz="2400" b="1"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 1</a:t>
                      </a:r>
                      <a:endParaRPr lang="en-US" sz="2400" b="1" dirty="0">
                        <a:effectLst/>
                        <a:latin typeface="Times New Roman" pitchFamily="18" charset="0"/>
                        <a:ea typeface="Calibri"/>
                        <a:cs typeface="Times New Roman" pitchFamily="18" charset="0"/>
                      </a:endParaRPr>
                    </a:p>
                  </a:txBody>
                  <a:tcPr marL="68580" marR="68580" marT="0" marB="0" anchor="ctr"/>
                </a:tc>
                <a:extLst>
                  <a:ext uri="{0D108BD9-81ED-4DB2-BD59-A6C34878D82A}">
                    <a16:rowId xmlns:a16="http://schemas.microsoft.com/office/drawing/2014/main" val="10003"/>
                  </a:ext>
                </a:extLst>
              </a:tr>
              <a:tr h="554818">
                <a:tc>
                  <a:txBody>
                    <a:bodyPr/>
                    <a:lstStyle/>
                    <a:p>
                      <a:pPr marL="0" marR="0" algn="ctr">
                        <a:lnSpc>
                          <a:spcPct val="115000"/>
                        </a:lnSpc>
                        <a:spcBef>
                          <a:spcPts val="0"/>
                        </a:spcBef>
                        <a:spcAft>
                          <a:spcPts val="0"/>
                        </a:spcAft>
                      </a:pPr>
                      <a:r>
                        <a:rPr lang="en-US" sz="2400" dirty="0">
                          <a:effectLst/>
                        </a:rPr>
                        <a:t> 5</a:t>
                      </a:r>
                      <a:endParaRPr lang="en-US" sz="2400" b="1" dirty="0">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rPr>
                        <a:t> 2</a:t>
                      </a:r>
                      <a:endParaRPr lang="en-US" sz="2400" b="1" dirty="0">
                        <a:effectLst/>
                        <a:latin typeface="Times New Roman" pitchFamily="18" charset="0"/>
                        <a:ea typeface="Calibri"/>
                        <a:cs typeface="Times New Roman"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4" name="TextBox 3"/>
          <p:cNvSpPr txBox="1"/>
          <p:nvPr/>
        </p:nvSpPr>
        <p:spPr>
          <a:xfrm>
            <a:off x="701040" y="5486400"/>
            <a:ext cx="7620000" cy="523220"/>
          </a:xfrm>
          <a:prstGeom prst="rect">
            <a:avLst/>
          </a:prstGeom>
          <a:noFill/>
        </p:spPr>
        <p:txBody>
          <a:bodyPr wrap="square" rtlCol="0">
            <a:spAutoFit/>
          </a:bodyPr>
          <a:lstStyle/>
          <a:p>
            <a:r>
              <a:rPr lang="en-US" sz="2800" dirty="0">
                <a:latin typeface="Arial" pitchFamily="34" charset="0"/>
                <a:cs typeface="Arial" pitchFamily="34" charset="0"/>
              </a:rPr>
              <a:t>What’s the difference in the two tables?</a:t>
            </a:r>
          </a:p>
        </p:txBody>
      </p:sp>
      <p:sp>
        <p:nvSpPr>
          <p:cNvPr id="6" name="Rectangle 5"/>
          <p:cNvSpPr/>
          <p:nvPr/>
        </p:nvSpPr>
        <p:spPr>
          <a:xfrm>
            <a:off x="5791200" y="1399032"/>
            <a:ext cx="389850" cy="369332"/>
          </a:xfrm>
          <a:prstGeom prst="rect">
            <a:avLst/>
          </a:prstGeom>
        </p:spPr>
        <p:txBody>
          <a:bodyPr wrap="none">
            <a:spAutoFit/>
          </a:bodyPr>
          <a:lstStyle/>
          <a:p>
            <a:r>
              <a:rPr lang="en-US" i="1" dirty="0"/>
              <a:t>-1</a:t>
            </a:r>
            <a:endParaRPr lang="en-US" dirty="0"/>
          </a:p>
        </p:txBody>
      </p:sp>
      <p:sp>
        <p:nvSpPr>
          <p:cNvPr id="9" name="TextBox 8"/>
          <p:cNvSpPr txBox="1"/>
          <p:nvPr/>
        </p:nvSpPr>
        <p:spPr>
          <a:xfrm>
            <a:off x="503830" y="6009620"/>
            <a:ext cx="8686800" cy="523220"/>
          </a:xfrm>
          <a:prstGeom prst="rect">
            <a:avLst/>
          </a:prstGeom>
          <a:noFill/>
        </p:spPr>
        <p:txBody>
          <a:bodyPr wrap="square" rtlCol="0">
            <a:spAutoFit/>
          </a:bodyPr>
          <a:lstStyle/>
          <a:p>
            <a:r>
              <a:rPr lang="en-US" sz="2800" dirty="0">
                <a:latin typeface="Arial" pitchFamily="34" charset="0"/>
                <a:cs typeface="Arial" pitchFamily="34" charset="0"/>
              </a:rPr>
              <a:t>  We simply interchanged the </a:t>
            </a:r>
            <a:r>
              <a:rPr lang="en-US" sz="2800" i="1" dirty="0">
                <a:latin typeface="Arial" pitchFamily="34" charset="0"/>
                <a:cs typeface="Arial" pitchFamily="34" charset="0"/>
              </a:rPr>
              <a:t>x</a:t>
            </a:r>
            <a:r>
              <a:rPr lang="en-US" sz="2800" dirty="0">
                <a:latin typeface="Arial" pitchFamily="34" charset="0"/>
                <a:cs typeface="Arial" pitchFamily="34" charset="0"/>
              </a:rPr>
              <a:t> and </a:t>
            </a:r>
            <a:r>
              <a:rPr lang="en-US" sz="2800" i="1" dirty="0">
                <a:latin typeface="Arial" pitchFamily="34" charset="0"/>
                <a:cs typeface="Arial" pitchFamily="34" charset="0"/>
              </a:rPr>
              <a:t>y</a:t>
            </a:r>
            <a:r>
              <a:rPr lang="en-US" sz="2800" dirty="0">
                <a:latin typeface="Arial" pitchFamily="34" charset="0"/>
                <a:cs typeface="Arial" pitchFamily="34" charset="0"/>
              </a:rPr>
              <a:t> coordinates.</a:t>
            </a:r>
          </a:p>
        </p:txBody>
      </p:sp>
    </p:spTree>
    <p:extLst>
      <p:ext uri="{BB962C8B-B14F-4D97-AF65-F5344CB8AC3E}">
        <p14:creationId xmlns:p14="http://schemas.microsoft.com/office/powerpoint/2010/main" val="61907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030" y="-247099"/>
            <a:ext cx="8229600" cy="1143000"/>
          </a:xfrm>
        </p:spPr>
        <p:txBody>
          <a:bodyPr/>
          <a:lstStyle/>
          <a:p>
            <a:pPr algn="ctr"/>
            <a:r>
              <a:rPr lang="en-US" b="1" i="1" u="sng" dirty="0"/>
              <a:t>Son &amp; Father Example</a:t>
            </a:r>
          </a:p>
        </p:txBody>
      </p:sp>
      <p:pic>
        <p:nvPicPr>
          <p:cNvPr id="3" name="Picture 2"/>
          <p:cNvPicPr>
            <a:picLocks noChangeAspect="1"/>
          </p:cNvPicPr>
          <p:nvPr/>
        </p:nvPicPr>
        <p:blipFill>
          <a:blip r:embed="rId2"/>
          <a:stretch>
            <a:fillRect/>
          </a:stretch>
        </p:blipFill>
        <p:spPr>
          <a:xfrm>
            <a:off x="2895600" y="1441242"/>
            <a:ext cx="704262" cy="1614488"/>
          </a:xfrm>
          <a:prstGeom prst="rect">
            <a:avLst/>
          </a:prstGeom>
        </p:spPr>
      </p:pic>
      <p:pic>
        <p:nvPicPr>
          <p:cNvPr id="5" name="Picture 4"/>
          <p:cNvPicPr>
            <a:picLocks noChangeAspect="1"/>
          </p:cNvPicPr>
          <p:nvPr/>
        </p:nvPicPr>
        <p:blipFill>
          <a:blip r:embed="rId2"/>
          <a:stretch>
            <a:fillRect/>
          </a:stretch>
        </p:blipFill>
        <p:spPr>
          <a:xfrm>
            <a:off x="2895600" y="3222915"/>
            <a:ext cx="704262" cy="1614488"/>
          </a:xfrm>
          <a:prstGeom prst="rect">
            <a:avLst/>
          </a:prstGeom>
        </p:spPr>
      </p:pic>
      <p:pic>
        <p:nvPicPr>
          <p:cNvPr id="6" name="Picture 5"/>
          <p:cNvPicPr>
            <a:picLocks noChangeAspect="1"/>
          </p:cNvPicPr>
          <p:nvPr/>
        </p:nvPicPr>
        <p:blipFill>
          <a:blip r:embed="rId2"/>
          <a:stretch>
            <a:fillRect/>
          </a:stretch>
        </p:blipFill>
        <p:spPr>
          <a:xfrm>
            <a:off x="2895600" y="5009137"/>
            <a:ext cx="704262" cy="1614488"/>
          </a:xfrm>
          <a:prstGeom prst="rect">
            <a:avLst/>
          </a:prstGeom>
        </p:spPr>
      </p:pic>
      <p:pic>
        <p:nvPicPr>
          <p:cNvPr id="7" name="Picture 6"/>
          <p:cNvPicPr>
            <a:picLocks noChangeAspect="1"/>
          </p:cNvPicPr>
          <p:nvPr/>
        </p:nvPicPr>
        <p:blipFill>
          <a:blip r:embed="rId3"/>
          <a:stretch>
            <a:fillRect/>
          </a:stretch>
        </p:blipFill>
        <p:spPr>
          <a:xfrm>
            <a:off x="970128" y="1623266"/>
            <a:ext cx="592715" cy="1205410"/>
          </a:xfrm>
          <a:prstGeom prst="rect">
            <a:avLst/>
          </a:prstGeom>
        </p:spPr>
      </p:pic>
      <p:pic>
        <p:nvPicPr>
          <p:cNvPr id="8" name="Picture 7"/>
          <p:cNvPicPr>
            <a:picLocks noChangeAspect="1"/>
          </p:cNvPicPr>
          <p:nvPr/>
        </p:nvPicPr>
        <p:blipFill>
          <a:blip r:embed="rId3"/>
          <a:stretch>
            <a:fillRect/>
          </a:stretch>
        </p:blipFill>
        <p:spPr>
          <a:xfrm>
            <a:off x="959892" y="3427454"/>
            <a:ext cx="592715" cy="1205410"/>
          </a:xfrm>
          <a:prstGeom prst="rect">
            <a:avLst/>
          </a:prstGeom>
        </p:spPr>
      </p:pic>
      <p:pic>
        <p:nvPicPr>
          <p:cNvPr id="9" name="Picture 8"/>
          <p:cNvPicPr>
            <a:picLocks noChangeAspect="1"/>
          </p:cNvPicPr>
          <p:nvPr/>
        </p:nvPicPr>
        <p:blipFill>
          <a:blip r:embed="rId3"/>
          <a:stretch>
            <a:fillRect/>
          </a:stretch>
        </p:blipFill>
        <p:spPr>
          <a:xfrm>
            <a:off x="959892" y="5013918"/>
            <a:ext cx="592715" cy="1205410"/>
          </a:xfrm>
          <a:prstGeom prst="rect">
            <a:avLst/>
          </a:prstGeom>
        </p:spPr>
      </p:pic>
      <p:sp>
        <p:nvSpPr>
          <p:cNvPr id="10" name="Rectangle 9"/>
          <p:cNvSpPr/>
          <p:nvPr/>
        </p:nvSpPr>
        <p:spPr>
          <a:xfrm>
            <a:off x="426534" y="1078357"/>
            <a:ext cx="1659429" cy="369332"/>
          </a:xfrm>
          <a:prstGeom prst="rect">
            <a:avLst/>
          </a:prstGeom>
        </p:spPr>
        <p:txBody>
          <a:bodyPr wrap="none">
            <a:spAutoFit/>
          </a:bodyPr>
          <a:lstStyle/>
          <a:p>
            <a:r>
              <a:rPr lang="en-US" dirty="0"/>
              <a:t>Son (</a:t>
            </a:r>
            <a:r>
              <a:rPr lang="en-US" b="1" dirty="0"/>
              <a:t>Domain</a:t>
            </a:r>
            <a:r>
              <a:rPr lang="en-US" dirty="0"/>
              <a:t>)</a:t>
            </a:r>
          </a:p>
        </p:txBody>
      </p:sp>
      <p:sp>
        <p:nvSpPr>
          <p:cNvPr id="11" name="Rectangle 10"/>
          <p:cNvSpPr/>
          <p:nvPr/>
        </p:nvSpPr>
        <p:spPr>
          <a:xfrm>
            <a:off x="2418016" y="1071910"/>
            <a:ext cx="1774845" cy="369332"/>
          </a:xfrm>
          <a:prstGeom prst="rect">
            <a:avLst/>
          </a:prstGeom>
        </p:spPr>
        <p:txBody>
          <a:bodyPr wrap="none">
            <a:spAutoFit/>
          </a:bodyPr>
          <a:lstStyle/>
          <a:p>
            <a:r>
              <a:rPr lang="en-US" dirty="0"/>
              <a:t>Father (</a:t>
            </a:r>
            <a:r>
              <a:rPr lang="en-US" b="1" dirty="0"/>
              <a:t>Range</a:t>
            </a:r>
            <a:r>
              <a:rPr lang="en-US" dirty="0"/>
              <a:t>)</a:t>
            </a:r>
          </a:p>
        </p:txBody>
      </p:sp>
      <p:cxnSp>
        <p:nvCxnSpPr>
          <p:cNvPr id="13" name="Straight Arrow Connector 12"/>
          <p:cNvCxnSpPr>
            <a:stCxn id="3" idx="1"/>
            <a:endCxn id="3" idx="1"/>
          </p:cNvCxnSpPr>
          <p:nvPr/>
        </p:nvCxnSpPr>
        <p:spPr>
          <a:xfrm>
            <a:off x="2895600" y="2248486"/>
            <a:ext cx="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a:stCxn id="3" idx="1"/>
          </p:cNvCxnSpPr>
          <p:nvPr/>
        </p:nvCxnSpPr>
        <p:spPr>
          <a:xfrm flipH="1">
            <a:off x="1562843" y="2248486"/>
            <a:ext cx="1332757" cy="113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 idx="1"/>
          </p:cNvCxnSpPr>
          <p:nvPr/>
        </p:nvCxnSpPr>
        <p:spPr>
          <a:xfrm flipH="1">
            <a:off x="1552607" y="2248486"/>
            <a:ext cx="1342993" cy="1348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H="1">
            <a:off x="1552607" y="2225971"/>
            <a:ext cx="1313424" cy="14099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H="1">
            <a:off x="1520894" y="5231642"/>
            <a:ext cx="1342993" cy="1348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2" name="Picture 21"/>
          <p:cNvPicPr>
            <a:picLocks noChangeAspect="1"/>
          </p:cNvPicPr>
          <p:nvPr/>
        </p:nvPicPr>
        <p:blipFill>
          <a:blip r:embed="rId2"/>
          <a:stretch>
            <a:fillRect/>
          </a:stretch>
        </p:blipFill>
        <p:spPr>
          <a:xfrm>
            <a:off x="7397837" y="1441242"/>
            <a:ext cx="704262" cy="1614488"/>
          </a:xfrm>
          <a:prstGeom prst="rect">
            <a:avLst/>
          </a:prstGeom>
        </p:spPr>
      </p:pic>
      <p:pic>
        <p:nvPicPr>
          <p:cNvPr id="23" name="Picture 22"/>
          <p:cNvPicPr>
            <a:picLocks noChangeAspect="1"/>
          </p:cNvPicPr>
          <p:nvPr/>
        </p:nvPicPr>
        <p:blipFill>
          <a:blip r:embed="rId2"/>
          <a:stretch>
            <a:fillRect/>
          </a:stretch>
        </p:blipFill>
        <p:spPr>
          <a:xfrm>
            <a:off x="7397837" y="3222915"/>
            <a:ext cx="704262" cy="1614488"/>
          </a:xfrm>
          <a:prstGeom prst="rect">
            <a:avLst/>
          </a:prstGeom>
        </p:spPr>
      </p:pic>
      <p:pic>
        <p:nvPicPr>
          <p:cNvPr id="24" name="Picture 23"/>
          <p:cNvPicPr>
            <a:picLocks noChangeAspect="1"/>
          </p:cNvPicPr>
          <p:nvPr/>
        </p:nvPicPr>
        <p:blipFill>
          <a:blip r:embed="rId2"/>
          <a:stretch>
            <a:fillRect/>
          </a:stretch>
        </p:blipFill>
        <p:spPr>
          <a:xfrm>
            <a:off x="7397837" y="5009137"/>
            <a:ext cx="704262" cy="1614488"/>
          </a:xfrm>
          <a:prstGeom prst="rect">
            <a:avLst/>
          </a:prstGeom>
        </p:spPr>
      </p:pic>
      <p:pic>
        <p:nvPicPr>
          <p:cNvPr id="25" name="Picture 24"/>
          <p:cNvPicPr>
            <a:picLocks noChangeAspect="1"/>
          </p:cNvPicPr>
          <p:nvPr/>
        </p:nvPicPr>
        <p:blipFill>
          <a:blip r:embed="rId3"/>
          <a:stretch>
            <a:fillRect/>
          </a:stretch>
        </p:blipFill>
        <p:spPr>
          <a:xfrm>
            <a:off x="5472365" y="1623266"/>
            <a:ext cx="592715" cy="1205410"/>
          </a:xfrm>
          <a:prstGeom prst="rect">
            <a:avLst/>
          </a:prstGeom>
        </p:spPr>
      </p:pic>
      <p:pic>
        <p:nvPicPr>
          <p:cNvPr id="26" name="Picture 25"/>
          <p:cNvPicPr>
            <a:picLocks noChangeAspect="1"/>
          </p:cNvPicPr>
          <p:nvPr/>
        </p:nvPicPr>
        <p:blipFill>
          <a:blip r:embed="rId3"/>
          <a:stretch>
            <a:fillRect/>
          </a:stretch>
        </p:blipFill>
        <p:spPr>
          <a:xfrm>
            <a:off x="5462129" y="3427454"/>
            <a:ext cx="592715" cy="1205410"/>
          </a:xfrm>
          <a:prstGeom prst="rect">
            <a:avLst/>
          </a:prstGeom>
        </p:spPr>
      </p:pic>
      <p:pic>
        <p:nvPicPr>
          <p:cNvPr id="27" name="Picture 26"/>
          <p:cNvPicPr>
            <a:picLocks noChangeAspect="1"/>
          </p:cNvPicPr>
          <p:nvPr/>
        </p:nvPicPr>
        <p:blipFill>
          <a:blip r:embed="rId3"/>
          <a:stretch>
            <a:fillRect/>
          </a:stretch>
        </p:blipFill>
        <p:spPr>
          <a:xfrm>
            <a:off x="5462129" y="5013918"/>
            <a:ext cx="592715" cy="1205410"/>
          </a:xfrm>
          <a:prstGeom prst="rect">
            <a:avLst/>
          </a:prstGeom>
        </p:spPr>
      </p:pic>
      <p:sp>
        <p:nvSpPr>
          <p:cNvPr id="28" name="Rectangle 27"/>
          <p:cNvSpPr/>
          <p:nvPr/>
        </p:nvSpPr>
        <p:spPr>
          <a:xfrm>
            <a:off x="4928771" y="1078357"/>
            <a:ext cx="1659429" cy="369332"/>
          </a:xfrm>
          <a:prstGeom prst="rect">
            <a:avLst/>
          </a:prstGeom>
        </p:spPr>
        <p:txBody>
          <a:bodyPr wrap="none">
            <a:spAutoFit/>
          </a:bodyPr>
          <a:lstStyle/>
          <a:p>
            <a:r>
              <a:rPr lang="en-US" dirty="0"/>
              <a:t>Son (</a:t>
            </a:r>
            <a:r>
              <a:rPr lang="en-US" b="1" dirty="0"/>
              <a:t>Domain</a:t>
            </a:r>
            <a:r>
              <a:rPr lang="en-US" dirty="0"/>
              <a:t>)</a:t>
            </a:r>
          </a:p>
        </p:txBody>
      </p:sp>
      <p:sp>
        <p:nvSpPr>
          <p:cNvPr id="29" name="Rectangle 28"/>
          <p:cNvSpPr/>
          <p:nvPr/>
        </p:nvSpPr>
        <p:spPr>
          <a:xfrm>
            <a:off x="6920253" y="1071910"/>
            <a:ext cx="1774845" cy="369332"/>
          </a:xfrm>
          <a:prstGeom prst="rect">
            <a:avLst/>
          </a:prstGeom>
        </p:spPr>
        <p:txBody>
          <a:bodyPr wrap="none">
            <a:spAutoFit/>
          </a:bodyPr>
          <a:lstStyle/>
          <a:p>
            <a:r>
              <a:rPr lang="en-US" dirty="0"/>
              <a:t>Father (</a:t>
            </a:r>
            <a:r>
              <a:rPr lang="en-US" b="1" dirty="0"/>
              <a:t>Range</a:t>
            </a:r>
            <a:r>
              <a:rPr lang="en-US" dirty="0"/>
              <a:t>)</a:t>
            </a:r>
          </a:p>
        </p:txBody>
      </p:sp>
      <p:cxnSp>
        <p:nvCxnSpPr>
          <p:cNvPr id="30" name="Straight Arrow Connector 29"/>
          <p:cNvCxnSpPr>
            <a:stCxn id="22" idx="1"/>
            <a:endCxn id="22" idx="1"/>
          </p:cNvCxnSpPr>
          <p:nvPr/>
        </p:nvCxnSpPr>
        <p:spPr>
          <a:xfrm>
            <a:off x="7397837" y="2248486"/>
            <a:ext cx="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p:cNvCxnSpPr>
            <a:stCxn id="25" idx="3"/>
            <a:endCxn id="22" idx="1"/>
          </p:cNvCxnSpPr>
          <p:nvPr/>
        </p:nvCxnSpPr>
        <p:spPr>
          <a:xfrm>
            <a:off x="6065080" y="2225971"/>
            <a:ext cx="1332757" cy="225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p:cNvCxnSpPr>
            <a:stCxn id="25" idx="3"/>
            <a:endCxn id="23" idx="1"/>
          </p:cNvCxnSpPr>
          <p:nvPr/>
        </p:nvCxnSpPr>
        <p:spPr>
          <a:xfrm>
            <a:off x="6065080" y="2225971"/>
            <a:ext cx="1332757" cy="18041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flipH="1">
            <a:off x="6023131" y="5231642"/>
            <a:ext cx="1342993" cy="1348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6626" name="Picture 2" descr="Image result for Func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85949">
            <a:off x="1356516" y="3883634"/>
            <a:ext cx="1740455" cy="4405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5"/>
          <a:stretch>
            <a:fillRect/>
          </a:stretch>
        </p:blipFill>
        <p:spPr>
          <a:xfrm rot="1261946">
            <a:off x="5500000" y="3814851"/>
            <a:ext cx="2943225" cy="476250"/>
          </a:xfrm>
          <a:prstGeom prst="rect">
            <a:avLst/>
          </a:prstGeom>
          <a:ln>
            <a:noFill/>
          </a:ln>
          <a:effectLst>
            <a:outerShdw blurRad="292100" dist="139700" dir="2700000" algn="tl" rotWithShape="0">
              <a:srgbClr val="333333">
                <a:alpha val="65000"/>
              </a:srgbClr>
            </a:outerShdw>
          </a:effectLst>
        </p:spPr>
      </p:pic>
      <p:sp>
        <p:nvSpPr>
          <p:cNvPr id="31" name="Title 1"/>
          <p:cNvSpPr txBox="1">
            <a:spLocks/>
          </p:cNvSpPr>
          <p:nvPr/>
        </p:nvSpPr>
        <p:spPr bwMode="auto">
          <a:xfrm>
            <a:off x="909265" y="456133"/>
            <a:ext cx="7756263" cy="7252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cs typeface="Arial" charset="0"/>
              </a:defRPr>
            </a:lvl2pPr>
            <a:lvl3pPr algn="l" rtl="0" eaLnBrk="1" fontAlgn="base" hangingPunct="1">
              <a:spcBef>
                <a:spcPct val="0"/>
              </a:spcBef>
              <a:spcAft>
                <a:spcPct val="0"/>
              </a:spcAft>
              <a:defRPr sz="4400">
                <a:solidFill>
                  <a:schemeClr val="tx2"/>
                </a:solidFill>
                <a:latin typeface="Arial" charset="0"/>
                <a:cs typeface="Arial" charset="0"/>
              </a:defRPr>
            </a:lvl3pPr>
            <a:lvl4pPr algn="l" rtl="0" eaLnBrk="1" fontAlgn="base" hangingPunct="1">
              <a:spcBef>
                <a:spcPct val="0"/>
              </a:spcBef>
              <a:spcAft>
                <a:spcPct val="0"/>
              </a:spcAft>
              <a:defRPr sz="4400">
                <a:solidFill>
                  <a:schemeClr val="tx2"/>
                </a:solidFill>
                <a:latin typeface="Arial" charset="0"/>
                <a:cs typeface="Arial" charset="0"/>
              </a:defRPr>
            </a:lvl4pPr>
            <a:lvl5pPr algn="l" rtl="0" eaLnBrk="1" fontAlgn="base" hangingPunct="1">
              <a:spcBef>
                <a:spcPct val="0"/>
              </a:spcBef>
              <a:spcAft>
                <a:spcPct val="0"/>
              </a:spcAft>
              <a:defRPr sz="4400">
                <a:solidFill>
                  <a:schemeClr val="tx2"/>
                </a:solidFill>
                <a:latin typeface="Arial" charset="0"/>
                <a:cs typeface="Arial" charset="0"/>
              </a:defRPr>
            </a:lvl5pPr>
            <a:lvl6pPr marL="457200" algn="l" rtl="0" eaLnBrk="1" fontAlgn="base" hangingPunct="1">
              <a:spcBef>
                <a:spcPct val="0"/>
              </a:spcBef>
              <a:spcAft>
                <a:spcPct val="0"/>
              </a:spcAft>
              <a:defRPr sz="4400">
                <a:solidFill>
                  <a:schemeClr val="tx2"/>
                </a:solidFill>
                <a:latin typeface="Arial" charset="0"/>
                <a:cs typeface="Arial" charset="0"/>
              </a:defRPr>
            </a:lvl6pPr>
            <a:lvl7pPr marL="914400" algn="l" rtl="0" eaLnBrk="1" fontAlgn="base" hangingPunct="1">
              <a:spcBef>
                <a:spcPct val="0"/>
              </a:spcBef>
              <a:spcAft>
                <a:spcPct val="0"/>
              </a:spcAft>
              <a:defRPr sz="4400">
                <a:solidFill>
                  <a:schemeClr val="tx2"/>
                </a:solidFill>
                <a:latin typeface="Arial" charset="0"/>
                <a:cs typeface="Arial" charset="0"/>
              </a:defRPr>
            </a:lvl7pPr>
            <a:lvl8pPr marL="1371600" algn="l" rtl="0" eaLnBrk="1" fontAlgn="base" hangingPunct="1">
              <a:spcBef>
                <a:spcPct val="0"/>
              </a:spcBef>
              <a:spcAft>
                <a:spcPct val="0"/>
              </a:spcAft>
              <a:defRPr sz="4400">
                <a:solidFill>
                  <a:schemeClr val="tx2"/>
                </a:solidFill>
                <a:latin typeface="Arial" charset="0"/>
                <a:cs typeface="Arial" charset="0"/>
              </a:defRPr>
            </a:lvl8pPr>
            <a:lvl9pPr marL="1828800" algn="l" rtl="0" eaLnBrk="1" fontAlgn="base" hangingPunct="1">
              <a:spcBef>
                <a:spcPct val="0"/>
              </a:spcBef>
              <a:spcAft>
                <a:spcPct val="0"/>
              </a:spcAft>
              <a:defRPr sz="4400">
                <a:solidFill>
                  <a:schemeClr val="tx2"/>
                </a:solidFill>
                <a:latin typeface="Arial" charset="0"/>
                <a:cs typeface="Arial" charset="0"/>
              </a:defRPr>
            </a:lvl9pPr>
          </a:lstStyle>
          <a:p>
            <a:pPr algn="ctr"/>
            <a:r>
              <a:rPr lang="en-US" sz="3200" kern="0">
                <a:latin typeface="Times New Roman" pitchFamily="18" charset="0"/>
                <a:cs typeface="Times New Roman" pitchFamily="18" charset="0"/>
              </a:rPr>
              <a:t>One-to-One Functions</a:t>
            </a:r>
            <a:endParaRPr lang="en-US" sz="3200" kern="0" dirty="0">
              <a:latin typeface="Times New Roman" pitchFamily="18" charset="0"/>
              <a:cs typeface="Times New Roman" pitchFamily="18" charset="0"/>
            </a:endParaRPr>
          </a:p>
        </p:txBody>
      </p:sp>
      <p:pic>
        <p:nvPicPr>
          <p:cNvPr id="4" name="Picture 3"/>
          <p:cNvPicPr>
            <a:picLocks noChangeAspect="1"/>
          </p:cNvPicPr>
          <p:nvPr/>
        </p:nvPicPr>
        <p:blipFill>
          <a:blip r:embed="rId6"/>
          <a:stretch>
            <a:fillRect/>
          </a:stretch>
        </p:blipFill>
        <p:spPr>
          <a:xfrm>
            <a:off x="2715491" y="2232418"/>
            <a:ext cx="3681460" cy="1533942"/>
          </a:xfrm>
          <a:prstGeom prst="rect">
            <a:avLst/>
          </a:prstGeom>
        </p:spPr>
      </p:pic>
    </p:spTree>
    <p:extLst>
      <p:ext uri="{BB962C8B-B14F-4D97-AF65-F5344CB8AC3E}">
        <p14:creationId xmlns:p14="http://schemas.microsoft.com/office/powerpoint/2010/main" val="207613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928" y="304800"/>
            <a:ext cx="7756263" cy="725244"/>
          </a:xfrm>
        </p:spPr>
        <p:txBody>
          <a:bodyPr/>
          <a:lstStyle/>
          <a:p>
            <a:pPr algn="ctr"/>
            <a:r>
              <a:rPr lang="en-US" sz="4400" dirty="0">
                <a:latin typeface="Times New Roman" pitchFamily="18" charset="0"/>
                <a:cs typeface="Times New Roman" pitchFamily="18" charset="0"/>
              </a:rPr>
              <a:t>One-to-One Functions</a:t>
            </a:r>
          </a:p>
        </p:txBody>
      </p:sp>
      <mc:AlternateContent xmlns:mc="http://schemas.openxmlformats.org/markup-compatibility/2006" xmlns:a14="http://schemas.microsoft.com/office/drawing/2010/main">
        <mc:Choice Requires="a14">
          <p:sp>
            <p:nvSpPr>
              <p:cNvPr id="3" name="TextBox 2"/>
              <p:cNvSpPr txBox="1"/>
              <p:nvPr/>
            </p:nvSpPr>
            <p:spPr>
              <a:xfrm>
                <a:off x="1066800" y="1934435"/>
                <a:ext cx="6705600" cy="2705164"/>
              </a:xfrm>
              <a:prstGeom prst="rect">
                <a:avLst/>
              </a:prstGeom>
              <a:noFill/>
            </p:spPr>
            <p:txBody>
              <a:bodyPr wrap="square" rtlCol="0">
                <a:spAutoFit/>
              </a:bodyPr>
              <a:lstStyle/>
              <a:p>
                <a:r>
                  <a:rPr lang="en-US" sz="2400" b="1" dirty="0">
                    <a:latin typeface="Times New Roman" pitchFamily="18" charset="0"/>
                    <a:cs typeface="Times New Roman" pitchFamily="18" charset="0"/>
                  </a:rPr>
                  <a:t>Find the inverse function of </a:t>
                </a:r>
                <a14:m>
                  <m:oMath xmlns:m="http://schemas.openxmlformats.org/officeDocument/2006/math">
                    <m:r>
                      <a:rPr lang="en-US" sz="2400" b="1" i="1" smtClean="0">
                        <a:latin typeface="Cambria Math"/>
                        <a:cs typeface="Times New Roman" pitchFamily="18" charset="0"/>
                      </a:rPr>
                      <m:t>𝒇</m:t>
                    </m:r>
                    <m:d>
                      <m:dPr>
                        <m:ctrlPr>
                          <a:rPr lang="en-US" sz="2400" b="1" i="1" smtClean="0">
                            <a:latin typeface="Cambria Math" panose="02040503050406030204" pitchFamily="18" charset="0"/>
                            <a:cs typeface="Times New Roman" pitchFamily="18" charset="0"/>
                          </a:rPr>
                        </m:ctrlPr>
                      </m:dPr>
                      <m:e>
                        <m:r>
                          <a:rPr lang="en-US" sz="2400" b="1" i="1" smtClean="0">
                            <a:latin typeface="Cambria Math"/>
                            <a:cs typeface="Times New Roman" pitchFamily="18" charset="0"/>
                          </a:rPr>
                          <m:t>𝒙</m:t>
                        </m:r>
                      </m:e>
                    </m:d>
                    <m:r>
                      <a:rPr lang="en-US" sz="2400" b="1" i="1" smtClean="0">
                        <a:latin typeface="Cambria Math"/>
                        <a:cs typeface="Times New Roman" pitchFamily="18" charset="0"/>
                      </a:rPr>
                      <m:t>=</m:t>
                    </m:r>
                    <m:sSup>
                      <m:sSupPr>
                        <m:ctrlPr>
                          <a:rPr lang="en-US" sz="2400" b="1" i="1" smtClean="0">
                            <a:latin typeface="Cambria Math" panose="02040503050406030204" pitchFamily="18" charset="0"/>
                            <a:cs typeface="Times New Roman" pitchFamily="18" charset="0"/>
                          </a:rPr>
                        </m:ctrlPr>
                      </m:sSupPr>
                      <m:e>
                        <m:r>
                          <a:rPr lang="en-US" sz="2400" b="1" i="1" smtClean="0">
                            <a:latin typeface="Cambria Math"/>
                            <a:cs typeface="Times New Roman" pitchFamily="18" charset="0"/>
                          </a:rPr>
                          <m:t>𝒙</m:t>
                        </m:r>
                      </m:e>
                      <m:sup>
                        <m:r>
                          <a:rPr lang="en-US" sz="2400" b="1" i="1" smtClean="0">
                            <a:latin typeface="Cambria Math"/>
                            <a:cs typeface="Times New Roman" pitchFamily="18" charset="0"/>
                          </a:rPr>
                          <m:t>𝟐</m:t>
                        </m:r>
                      </m:sup>
                    </m:sSup>
                  </m:oMath>
                </a14:m>
                <a:endParaRPr lang="en-US" sz="2400" b="1"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Step 1	Replace </a:t>
                </a:r>
                <a14:m>
                  <m:oMath xmlns:m="http://schemas.openxmlformats.org/officeDocument/2006/math">
                    <m:r>
                      <a:rPr lang="en-US" sz="2400" b="0" i="1" smtClean="0">
                        <a:latin typeface="Cambria Math"/>
                        <a:cs typeface="Times New Roman" pitchFamily="18" charset="0"/>
                      </a:rPr>
                      <m:t>𝑓</m:t>
                    </m:r>
                    <m:r>
                      <a:rPr lang="en-US" sz="2400" b="0" i="1" smtClean="0">
                        <a:latin typeface="Cambria Math"/>
                        <a:cs typeface="Times New Roman" pitchFamily="18" charset="0"/>
                      </a:rPr>
                      <m:t>(</m:t>
                    </m:r>
                    <m:r>
                      <a:rPr lang="en-US" sz="2400" b="0" i="1" smtClean="0">
                        <a:latin typeface="Cambria Math"/>
                        <a:cs typeface="Times New Roman" pitchFamily="18" charset="0"/>
                      </a:rPr>
                      <m:t>𝑥</m:t>
                    </m:r>
                    <m:r>
                      <a:rPr lang="en-US" sz="2400" b="0" i="1" smtClean="0">
                        <a:latin typeface="Cambria Math"/>
                        <a:cs typeface="Times New Roman" pitchFamily="18" charset="0"/>
                      </a:rPr>
                      <m:t>)</m:t>
                    </m:r>
                  </m:oMath>
                </a14:m>
                <a:r>
                  <a:rPr lang="en-US" sz="2400" dirty="0">
                    <a:latin typeface="Times New Roman" pitchFamily="18" charset="0"/>
                    <a:cs typeface="Times New Roman" pitchFamily="18" charset="0"/>
                  </a:rPr>
                  <a:t> with y:		</a:t>
                </a:r>
                <a14:m>
                  <m:oMath xmlns:m="http://schemas.openxmlformats.org/officeDocument/2006/math">
                    <m:r>
                      <a:rPr lang="en-US" sz="2400" b="0" i="1" smtClean="0">
                        <a:latin typeface="Cambria Math"/>
                        <a:cs typeface="Times New Roman" pitchFamily="18" charset="0"/>
                      </a:rPr>
                      <m:t>𝑦</m:t>
                    </m:r>
                    <m:r>
                      <a:rPr lang="en-US" sz="2400" b="0" i="1" smtClean="0">
                        <a:latin typeface="Cambria Math"/>
                        <a:cs typeface="Times New Roman" pitchFamily="18" charset="0"/>
                      </a:rPr>
                      <m:t>=</m:t>
                    </m:r>
                    <m:sSup>
                      <m:sSupPr>
                        <m:ctrlPr>
                          <a:rPr lang="en-US" sz="2400" b="0" i="1" smtClean="0">
                            <a:latin typeface="Cambria Math" panose="02040503050406030204" pitchFamily="18" charset="0"/>
                            <a:cs typeface="Times New Roman" pitchFamily="18" charset="0"/>
                          </a:rPr>
                        </m:ctrlPr>
                      </m:sSupPr>
                      <m:e>
                        <m:r>
                          <a:rPr lang="en-US" sz="2400" b="0" i="1" smtClean="0">
                            <a:latin typeface="Cambria Math"/>
                            <a:cs typeface="Times New Roman" pitchFamily="18" charset="0"/>
                          </a:rPr>
                          <m:t>𝑥</m:t>
                        </m:r>
                      </m:e>
                      <m:sup>
                        <m:r>
                          <a:rPr lang="en-US" sz="2400" b="0" i="1" smtClean="0">
                            <a:latin typeface="Cambria Math"/>
                            <a:cs typeface="Times New Roman" pitchFamily="18" charset="0"/>
                          </a:rPr>
                          <m:t>2</m:t>
                        </m:r>
                      </m:sup>
                    </m:sSup>
                  </m:oMath>
                </a14:m>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Step 2	Interchange </a:t>
                </a:r>
                <a14:m>
                  <m:oMath xmlns:m="http://schemas.openxmlformats.org/officeDocument/2006/math">
                    <m:r>
                      <a:rPr lang="en-US" sz="2400" b="0" i="1" smtClean="0">
                        <a:latin typeface="Cambria Math"/>
                        <a:cs typeface="Times New Roman" pitchFamily="18" charset="0"/>
                      </a:rPr>
                      <m:t>𝑥</m:t>
                    </m:r>
                  </m:oMath>
                </a14:m>
                <a:r>
                  <a:rPr lang="en-US" sz="2400" dirty="0">
                    <a:latin typeface="Times New Roman" pitchFamily="18" charset="0"/>
                    <a:cs typeface="Times New Roman" pitchFamily="18" charset="0"/>
                  </a:rPr>
                  <a:t> and </a:t>
                </a:r>
                <a14:m>
                  <m:oMath xmlns:m="http://schemas.openxmlformats.org/officeDocument/2006/math">
                    <m:r>
                      <a:rPr lang="en-US" sz="2400" b="0" i="1" smtClean="0">
                        <a:latin typeface="Cambria Math"/>
                        <a:cs typeface="Times New Roman" pitchFamily="18" charset="0"/>
                      </a:rPr>
                      <m:t>𝑦</m:t>
                    </m:r>
                  </m:oMath>
                </a14:m>
                <a:r>
                  <a:rPr lang="en-US" sz="2400" dirty="0">
                    <a:latin typeface="Times New Roman" pitchFamily="18" charset="0"/>
                    <a:cs typeface="Times New Roman" pitchFamily="18" charset="0"/>
                  </a:rPr>
                  <a:t>:		</a:t>
                </a:r>
                <a14:m>
                  <m:oMath xmlns:m="http://schemas.openxmlformats.org/officeDocument/2006/math">
                    <m:r>
                      <a:rPr lang="en-US" sz="2400" b="0" i="1" smtClean="0">
                        <a:latin typeface="Cambria Math"/>
                        <a:cs typeface="Times New Roman" pitchFamily="18" charset="0"/>
                      </a:rPr>
                      <m:t>𝑥</m:t>
                    </m:r>
                    <m:r>
                      <a:rPr lang="en-US" sz="2400" b="0" i="1" smtClean="0">
                        <a:latin typeface="Cambria Math"/>
                        <a:cs typeface="Times New Roman" pitchFamily="18" charset="0"/>
                      </a:rPr>
                      <m:t>=</m:t>
                    </m:r>
                    <m:sSup>
                      <m:sSupPr>
                        <m:ctrlPr>
                          <a:rPr lang="en-US" sz="2400" b="0" i="1" smtClean="0">
                            <a:latin typeface="Cambria Math" panose="02040503050406030204" pitchFamily="18" charset="0"/>
                            <a:cs typeface="Times New Roman" pitchFamily="18" charset="0"/>
                          </a:rPr>
                        </m:ctrlPr>
                      </m:sSupPr>
                      <m:e>
                        <m:r>
                          <a:rPr lang="en-US" sz="2400" b="0" i="1" smtClean="0">
                            <a:latin typeface="Cambria Math"/>
                            <a:cs typeface="Times New Roman" pitchFamily="18" charset="0"/>
                          </a:rPr>
                          <m:t>𝑦</m:t>
                        </m:r>
                      </m:e>
                      <m:sup>
                        <m:r>
                          <a:rPr lang="en-US" sz="2400" b="0" i="1" smtClean="0">
                            <a:latin typeface="Cambria Math"/>
                            <a:cs typeface="Times New Roman" pitchFamily="18" charset="0"/>
                          </a:rPr>
                          <m:t>2</m:t>
                        </m:r>
                      </m:sup>
                    </m:sSup>
                  </m:oMath>
                </a14:m>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Step 3	Solve for </a:t>
                </a:r>
                <a14:m>
                  <m:oMath xmlns:m="http://schemas.openxmlformats.org/officeDocument/2006/math">
                    <m:r>
                      <a:rPr lang="en-US" sz="2400" b="0" i="1" smtClean="0">
                        <a:latin typeface="Cambria Math"/>
                        <a:cs typeface="Times New Roman" pitchFamily="18" charset="0"/>
                      </a:rPr>
                      <m:t>𝑦</m:t>
                    </m:r>
                    <m:r>
                      <a:rPr lang="en-US" sz="2400" b="0" i="1" smtClean="0">
                        <a:latin typeface="Cambria Math"/>
                        <a:cs typeface="Times New Roman" pitchFamily="18" charset="0"/>
                      </a:rPr>
                      <m:t>:</m:t>
                    </m:r>
                  </m:oMath>
                </a14:m>
                <a:r>
                  <a:rPr lang="en-US" sz="2400" dirty="0">
                    <a:latin typeface="Times New Roman" pitchFamily="18" charset="0"/>
                    <a:cs typeface="Times New Roman" pitchFamily="18" charset="0"/>
                  </a:rPr>
                  <a:t>			</a:t>
                </a:r>
                <a14:m>
                  <m:oMath xmlns:m="http://schemas.openxmlformats.org/officeDocument/2006/math">
                    <m:r>
                      <a:rPr lang="en-US" sz="2400" b="0" i="1" smtClean="0">
                        <a:latin typeface="Cambria Math"/>
                        <a:cs typeface="Times New Roman" pitchFamily="18" charset="0"/>
                      </a:rPr>
                      <m:t>𝑦</m:t>
                    </m:r>
                    <m:r>
                      <a:rPr lang="en-US" sz="2400" b="0" i="1" smtClean="0">
                        <a:latin typeface="Cambria Math"/>
                        <a:cs typeface="Times New Roman" pitchFamily="18" charset="0"/>
                      </a:rPr>
                      <m:t>=±</m:t>
                    </m:r>
                    <m:rad>
                      <m:radPr>
                        <m:degHide m:val="on"/>
                        <m:ctrlPr>
                          <a:rPr lang="en-US" sz="2400" b="0" i="1" smtClean="0">
                            <a:latin typeface="Cambria Math" panose="02040503050406030204" pitchFamily="18" charset="0"/>
                            <a:ea typeface="Cambria Math"/>
                            <a:cs typeface="Times New Roman" pitchFamily="18" charset="0"/>
                          </a:rPr>
                        </m:ctrlPr>
                      </m:radPr>
                      <m:deg/>
                      <m:e>
                        <m:r>
                          <a:rPr lang="en-US" sz="2400" b="0" i="1" smtClean="0">
                            <a:latin typeface="Cambria Math"/>
                            <a:ea typeface="Cambria Math"/>
                            <a:cs typeface="Times New Roman" pitchFamily="18" charset="0"/>
                          </a:rPr>
                          <m:t>𝑥</m:t>
                        </m:r>
                      </m:e>
                    </m:rad>
                  </m:oMath>
                </a14:m>
                <a:endParaRPr lang="en-US" sz="2400" dirty="0">
                  <a:latin typeface="Times New Roman" pitchFamily="18" charset="0"/>
                  <a:cs typeface="Times New Roman"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066800" y="1934435"/>
                <a:ext cx="6705600" cy="2705164"/>
              </a:xfrm>
              <a:prstGeom prst="rect">
                <a:avLst/>
              </a:prstGeom>
              <a:blipFill rotWithShape="1">
                <a:blip r:embed="rId2"/>
                <a:stretch>
                  <a:fillRect l="-1364" t="-1351" b="-3604"/>
                </a:stretch>
              </a:blipFill>
            </p:spPr>
            <p:txBody>
              <a:bodyPr/>
              <a:lstStyle/>
              <a:p>
                <a:r>
                  <a:rPr lang="en-US">
                    <a:noFill/>
                  </a:rPr>
                  <a:t> </a:t>
                </a:r>
              </a:p>
            </p:txBody>
          </p:sp>
        </mc:Fallback>
      </mc:AlternateContent>
      <p:sp>
        <p:nvSpPr>
          <p:cNvPr id="4" name="TextBox 3"/>
          <p:cNvSpPr txBox="1"/>
          <p:nvPr/>
        </p:nvSpPr>
        <p:spPr>
          <a:xfrm>
            <a:off x="381000" y="4800600"/>
            <a:ext cx="8305800" cy="1569660"/>
          </a:xfrm>
          <a:prstGeom prst="rect">
            <a:avLst/>
          </a:prstGeom>
          <a:noFill/>
        </p:spPr>
        <p:txBody>
          <a:bodyPr wrap="square" rtlCol="0">
            <a:spAutoFit/>
          </a:bodyPr>
          <a:lstStyle/>
          <a:p>
            <a:r>
              <a:rPr lang="en-US" sz="2400" dirty="0">
                <a:latin typeface="Times New Roman" pitchFamily="18" charset="0"/>
                <a:cs typeface="Times New Roman" pitchFamily="18" charset="0"/>
              </a:rPr>
              <a:t>A one-to-one function is a function in which no two different ordered pairs have the same y-coordinate.  This function has two y-coordinates for every x-coordinate.  Only one-to-one functions have inverse functions.</a:t>
            </a:r>
          </a:p>
        </p:txBody>
      </p:sp>
      <p:sp>
        <p:nvSpPr>
          <p:cNvPr id="5" name="TextBox 4"/>
          <p:cNvSpPr txBox="1"/>
          <p:nvPr/>
        </p:nvSpPr>
        <p:spPr>
          <a:xfrm>
            <a:off x="518160" y="1066800"/>
            <a:ext cx="8305800" cy="830997"/>
          </a:xfrm>
          <a:prstGeom prst="rect">
            <a:avLst/>
          </a:prstGeom>
          <a:noFill/>
        </p:spPr>
        <p:txBody>
          <a:bodyPr wrap="square" rtlCol="0">
            <a:spAutoFit/>
          </a:bodyPr>
          <a:lstStyle/>
          <a:p>
            <a:r>
              <a:rPr lang="en-US" sz="2400" dirty="0">
                <a:latin typeface="Arial" pitchFamily="34" charset="0"/>
                <a:cs typeface="Arial" pitchFamily="34" charset="0"/>
              </a:rPr>
              <a:t>A function </a:t>
            </a:r>
            <a:r>
              <a:rPr lang="en-US" sz="2400" i="1" dirty="0">
                <a:latin typeface="Arial" pitchFamily="34" charset="0"/>
                <a:cs typeface="Arial" pitchFamily="34" charset="0"/>
              </a:rPr>
              <a:t>f</a:t>
            </a:r>
            <a:r>
              <a:rPr lang="en-US" sz="2400" dirty="0">
                <a:latin typeface="Arial" pitchFamily="34" charset="0"/>
                <a:cs typeface="Arial" pitchFamily="34" charset="0"/>
              </a:rPr>
              <a:t> has an inverse function if and only if the function is one-to-one.</a:t>
            </a:r>
          </a:p>
        </p:txBody>
      </p:sp>
    </p:spTree>
    <p:extLst>
      <p:ext uri="{BB962C8B-B14F-4D97-AF65-F5344CB8AC3E}">
        <p14:creationId xmlns:p14="http://schemas.microsoft.com/office/powerpoint/2010/main" val="2792298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07971" cy="6172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895600" y="685800"/>
            <a:ext cx="1697083" cy="381000"/>
          </a:xfrm>
          <a:prstGeom prst="rect">
            <a:avLst/>
          </a:prstGeom>
        </p:spPr>
      </p:pic>
      <p:pic>
        <p:nvPicPr>
          <p:cNvPr id="5" name="Picture 4"/>
          <p:cNvPicPr>
            <a:picLocks noChangeAspect="1"/>
          </p:cNvPicPr>
          <p:nvPr/>
        </p:nvPicPr>
        <p:blipFill>
          <a:blip r:embed="rId3"/>
          <a:stretch>
            <a:fillRect/>
          </a:stretch>
        </p:blipFill>
        <p:spPr>
          <a:xfrm>
            <a:off x="2856902" y="1235122"/>
            <a:ext cx="1697083" cy="381000"/>
          </a:xfrm>
          <a:prstGeom prst="rect">
            <a:avLst/>
          </a:prstGeom>
        </p:spPr>
      </p:pic>
      <p:pic>
        <p:nvPicPr>
          <p:cNvPr id="6" name="Picture 5"/>
          <p:cNvPicPr>
            <a:picLocks noChangeAspect="1"/>
          </p:cNvPicPr>
          <p:nvPr/>
        </p:nvPicPr>
        <p:blipFill>
          <a:blip r:embed="rId3"/>
          <a:stretch>
            <a:fillRect/>
          </a:stretch>
        </p:blipFill>
        <p:spPr>
          <a:xfrm>
            <a:off x="2959472" y="1868605"/>
            <a:ext cx="1697083" cy="381000"/>
          </a:xfrm>
          <a:prstGeom prst="rect">
            <a:avLst/>
          </a:prstGeom>
        </p:spPr>
      </p:pic>
      <p:pic>
        <p:nvPicPr>
          <p:cNvPr id="7" name="Picture 6"/>
          <p:cNvPicPr>
            <a:picLocks noChangeAspect="1"/>
          </p:cNvPicPr>
          <p:nvPr/>
        </p:nvPicPr>
        <p:blipFill>
          <a:blip r:embed="rId3"/>
          <a:stretch>
            <a:fillRect/>
          </a:stretch>
        </p:blipFill>
        <p:spPr>
          <a:xfrm>
            <a:off x="2590800" y="2402005"/>
            <a:ext cx="1697083" cy="381000"/>
          </a:xfrm>
          <a:prstGeom prst="rect">
            <a:avLst/>
          </a:prstGeom>
        </p:spPr>
      </p:pic>
      <p:pic>
        <p:nvPicPr>
          <p:cNvPr id="8" name="Picture 7"/>
          <p:cNvPicPr>
            <a:picLocks noChangeAspect="1"/>
          </p:cNvPicPr>
          <p:nvPr/>
        </p:nvPicPr>
        <p:blipFill>
          <a:blip r:embed="rId3"/>
          <a:stretch>
            <a:fillRect/>
          </a:stretch>
        </p:blipFill>
        <p:spPr>
          <a:xfrm>
            <a:off x="2286000" y="2951327"/>
            <a:ext cx="1697083" cy="381000"/>
          </a:xfrm>
          <a:prstGeom prst="rect">
            <a:avLst/>
          </a:prstGeom>
        </p:spPr>
      </p:pic>
      <p:pic>
        <p:nvPicPr>
          <p:cNvPr id="9" name="Picture 8"/>
          <p:cNvPicPr>
            <a:picLocks noChangeAspect="1"/>
          </p:cNvPicPr>
          <p:nvPr/>
        </p:nvPicPr>
        <p:blipFill>
          <a:blip r:embed="rId3"/>
          <a:stretch>
            <a:fillRect/>
          </a:stretch>
        </p:blipFill>
        <p:spPr>
          <a:xfrm>
            <a:off x="2139363" y="3461979"/>
            <a:ext cx="2517192" cy="565117"/>
          </a:xfrm>
          <a:prstGeom prst="rect">
            <a:avLst/>
          </a:prstGeom>
        </p:spPr>
      </p:pic>
      <p:pic>
        <p:nvPicPr>
          <p:cNvPr id="10" name="Picture 9"/>
          <p:cNvPicPr>
            <a:picLocks noChangeAspect="1"/>
          </p:cNvPicPr>
          <p:nvPr/>
        </p:nvPicPr>
        <p:blipFill>
          <a:blip r:embed="rId3"/>
          <a:stretch>
            <a:fillRect/>
          </a:stretch>
        </p:blipFill>
        <p:spPr>
          <a:xfrm>
            <a:off x="2286000" y="4563404"/>
            <a:ext cx="2514600" cy="1151595"/>
          </a:xfrm>
          <a:prstGeom prst="rect">
            <a:avLst/>
          </a:prstGeom>
        </p:spPr>
      </p:pic>
      <p:pic>
        <p:nvPicPr>
          <p:cNvPr id="11" name="Picture 2" descr="Image result for I do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396875"/>
            <a:ext cx="902262" cy="47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1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nverse of f(x) is f^-1(x)=-√(-x-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
            <a:ext cx="7620000" cy="65635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you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0"/>
            <a:ext cx="1978025" cy="14123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3009900" y="457200"/>
            <a:ext cx="2375916" cy="533400"/>
          </a:xfrm>
          <a:prstGeom prst="rect">
            <a:avLst/>
          </a:prstGeom>
        </p:spPr>
      </p:pic>
      <p:pic>
        <p:nvPicPr>
          <p:cNvPr id="6" name="Picture 5"/>
          <p:cNvPicPr>
            <a:picLocks noChangeAspect="1"/>
          </p:cNvPicPr>
          <p:nvPr/>
        </p:nvPicPr>
        <p:blipFill>
          <a:blip r:embed="rId4"/>
          <a:stretch>
            <a:fillRect/>
          </a:stretch>
        </p:blipFill>
        <p:spPr>
          <a:xfrm>
            <a:off x="2888742" y="990600"/>
            <a:ext cx="2375916" cy="533400"/>
          </a:xfrm>
          <a:prstGeom prst="rect">
            <a:avLst/>
          </a:prstGeom>
        </p:spPr>
      </p:pic>
      <p:pic>
        <p:nvPicPr>
          <p:cNvPr id="7" name="Picture 6"/>
          <p:cNvPicPr>
            <a:picLocks noChangeAspect="1"/>
          </p:cNvPicPr>
          <p:nvPr/>
        </p:nvPicPr>
        <p:blipFill>
          <a:blip r:embed="rId4"/>
          <a:stretch>
            <a:fillRect/>
          </a:stretch>
        </p:blipFill>
        <p:spPr>
          <a:xfrm>
            <a:off x="2888742" y="1524000"/>
            <a:ext cx="2375916" cy="533400"/>
          </a:xfrm>
          <a:prstGeom prst="rect">
            <a:avLst/>
          </a:prstGeom>
        </p:spPr>
      </p:pic>
      <p:pic>
        <p:nvPicPr>
          <p:cNvPr id="8" name="Picture 7"/>
          <p:cNvPicPr>
            <a:picLocks noChangeAspect="1"/>
          </p:cNvPicPr>
          <p:nvPr/>
        </p:nvPicPr>
        <p:blipFill>
          <a:blip r:embed="rId4"/>
          <a:stretch>
            <a:fillRect/>
          </a:stretch>
        </p:blipFill>
        <p:spPr>
          <a:xfrm>
            <a:off x="2743200" y="2057400"/>
            <a:ext cx="2375916" cy="533400"/>
          </a:xfrm>
          <a:prstGeom prst="rect">
            <a:avLst/>
          </a:prstGeom>
        </p:spPr>
      </p:pic>
      <p:pic>
        <p:nvPicPr>
          <p:cNvPr id="9" name="Picture 8"/>
          <p:cNvPicPr>
            <a:picLocks noChangeAspect="1"/>
          </p:cNvPicPr>
          <p:nvPr/>
        </p:nvPicPr>
        <p:blipFill>
          <a:blip r:embed="rId4"/>
          <a:stretch>
            <a:fillRect/>
          </a:stretch>
        </p:blipFill>
        <p:spPr>
          <a:xfrm>
            <a:off x="2514600" y="2667000"/>
            <a:ext cx="2375916" cy="533400"/>
          </a:xfrm>
          <a:prstGeom prst="rect">
            <a:avLst/>
          </a:prstGeom>
        </p:spPr>
      </p:pic>
      <p:pic>
        <p:nvPicPr>
          <p:cNvPr id="10" name="Picture 9"/>
          <p:cNvPicPr>
            <a:picLocks noChangeAspect="1"/>
          </p:cNvPicPr>
          <p:nvPr/>
        </p:nvPicPr>
        <p:blipFill>
          <a:blip r:embed="rId4"/>
          <a:stretch>
            <a:fillRect/>
          </a:stretch>
        </p:blipFill>
        <p:spPr>
          <a:xfrm>
            <a:off x="2514600" y="3238500"/>
            <a:ext cx="2375916" cy="533400"/>
          </a:xfrm>
          <a:prstGeom prst="rect">
            <a:avLst/>
          </a:prstGeom>
        </p:spPr>
      </p:pic>
      <p:pic>
        <p:nvPicPr>
          <p:cNvPr id="11" name="Picture 10"/>
          <p:cNvPicPr>
            <a:picLocks noChangeAspect="1"/>
          </p:cNvPicPr>
          <p:nvPr/>
        </p:nvPicPr>
        <p:blipFill>
          <a:blip r:embed="rId4"/>
          <a:stretch>
            <a:fillRect/>
          </a:stretch>
        </p:blipFill>
        <p:spPr>
          <a:xfrm>
            <a:off x="2196084" y="3758046"/>
            <a:ext cx="2375916" cy="533400"/>
          </a:xfrm>
          <a:prstGeom prst="rect">
            <a:avLst/>
          </a:prstGeom>
        </p:spPr>
      </p:pic>
      <p:pic>
        <p:nvPicPr>
          <p:cNvPr id="12" name="Picture 11"/>
          <p:cNvPicPr>
            <a:picLocks noChangeAspect="1"/>
          </p:cNvPicPr>
          <p:nvPr/>
        </p:nvPicPr>
        <p:blipFill>
          <a:blip r:embed="rId4"/>
          <a:stretch>
            <a:fillRect/>
          </a:stretch>
        </p:blipFill>
        <p:spPr>
          <a:xfrm>
            <a:off x="2190949" y="4339032"/>
            <a:ext cx="2375916" cy="533400"/>
          </a:xfrm>
          <a:prstGeom prst="rect">
            <a:avLst/>
          </a:prstGeom>
        </p:spPr>
      </p:pic>
      <p:pic>
        <p:nvPicPr>
          <p:cNvPr id="13" name="Picture 12"/>
          <p:cNvPicPr>
            <a:picLocks noChangeAspect="1"/>
          </p:cNvPicPr>
          <p:nvPr/>
        </p:nvPicPr>
        <p:blipFill>
          <a:blip r:embed="rId4"/>
          <a:stretch>
            <a:fillRect/>
          </a:stretch>
        </p:blipFill>
        <p:spPr>
          <a:xfrm>
            <a:off x="2286000" y="5253432"/>
            <a:ext cx="2375916" cy="1066800"/>
          </a:xfrm>
          <a:prstGeom prst="rect">
            <a:avLst/>
          </a:prstGeom>
        </p:spPr>
      </p:pic>
    </p:spTree>
    <p:extLst>
      <p:ext uri="{BB962C8B-B14F-4D97-AF65-F5344CB8AC3E}">
        <p14:creationId xmlns:p14="http://schemas.microsoft.com/office/powerpoint/2010/main" val="225152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mage result for inverse quadratic fun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001000" cy="67177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I do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7519" y="119063"/>
            <a:ext cx="902262" cy="4794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09600" y="914400"/>
            <a:ext cx="3124200" cy="1219200"/>
          </a:xfrm>
          <a:prstGeom prst="rect">
            <a:avLst/>
          </a:prstGeom>
        </p:spPr>
      </p:pic>
      <p:pic>
        <p:nvPicPr>
          <p:cNvPr id="6" name="Picture 5"/>
          <p:cNvPicPr>
            <a:picLocks noChangeAspect="1"/>
          </p:cNvPicPr>
          <p:nvPr/>
        </p:nvPicPr>
        <p:blipFill>
          <a:blip r:embed="rId4"/>
          <a:stretch>
            <a:fillRect/>
          </a:stretch>
        </p:blipFill>
        <p:spPr>
          <a:xfrm>
            <a:off x="609600" y="2347745"/>
            <a:ext cx="3124200" cy="701392"/>
          </a:xfrm>
          <a:prstGeom prst="rect">
            <a:avLst/>
          </a:prstGeom>
        </p:spPr>
      </p:pic>
      <p:pic>
        <p:nvPicPr>
          <p:cNvPr id="7" name="Picture 6"/>
          <p:cNvPicPr>
            <a:picLocks noChangeAspect="1"/>
          </p:cNvPicPr>
          <p:nvPr/>
        </p:nvPicPr>
        <p:blipFill>
          <a:blip r:embed="rId4"/>
          <a:stretch>
            <a:fillRect/>
          </a:stretch>
        </p:blipFill>
        <p:spPr>
          <a:xfrm>
            <a:off x="586854" y="3422554"/>
            <a:ext cx="3124200" cy="1225645"/>
          </a:xfrm>
          <a:prstGeom prst="rect">
            <a:avLst/>
          </a:prstGeom>
        </p:spPr>
      </p:pic>
      <p:pic>
        <p:nvPicPr>
          <p:cNvPr id="8" name="Picture 7"/>
          <p:cNvPicPr>
            <a:picLocks noChangeAspect="1"/>
          </p:cNvPicPr>
          <p:nvPr/>
        </p:nvPicPr>
        <p:blipFill>
          <a:blip r:embed="rId4"/>
          <a:stretch>
            <a:fillRect/>
          </a:stretch>
        </p:blipFill>
        <p:spPr>
          <a:xfrm>
            <a:off x="609600" y="4968920"/>
            <a:ext cx="3124200" cy="701392"/>
          </a:xfrm>
          <a:prstGeom prst="rect">
            <a:avLst/>
          </a:prstGeom>
        </p:spPr>
      </p:pic>
      <p:pic>
        <p:nvPicPr>
          <p:cNvPr id="9" name="Picture 8"/>
          <p:cNvPicPr>
            <a:picLocks noChangeAspect="1"/>
          </p:cNvPicPr>
          <p:nvPr/>
        </p:nvPicPr>
        <p:blipFill>
          <a:blip r:embed="rId4"/>
          <a:stretch>
            <a:fillRect/>
          </a:stretch>
        </p:blipFill>
        <p:spPr>
          <a:xfrm>
            <a:off x="586854" y="6043562"/>
            <a:ext cx="3124200" cy="701392"/>
          </a:xfrm>
          <a:prstGeom prst="rect">
            <a:avLst/>
          </a:prstGeom>
        </p:spPr>
      </p:pic>
    </p:spTree>
    <p:extLst>
      <p:ext uri="{BB962C8B-B14F-4D97-AF65-F5344CB8AC3E}">
        <p14:creationId xmlns:p14="http://schemas.microsoft.com/office/powerpoint/2010/main" val="184476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23884"/>
            <a:ext cx="5943600" cy="6711974"/>
          </a:xfrm>
          <a:prstGeom prst="rect">
            <a:avLst/>
          </a:prstGeom>
        </p:spPr>
      </p:pic>
      <p:pic>
        <p:nvPicPr>
          <p:cNvPr id="4" name="Picture 3"/>
          <p:cNvPicPr>
            <a:picLocks noChangeAspect="1"/>
          </p:cNvPicPr>
          <p:nvPr/>
        </p:nvPicPr>
        <p:blipFill>
          <a:blip r:embed="rId3"/>
          <a:stretch>
            <a:fillRect/>
          </a:stretch>
        </p:blipFill>
        <p:spPr>
          <a:xfrm>
            <a:off x="2514600" y="990600"/>
            <a:ext cx="3124200" cy="701392"/>
          </a:xfrm>
          <a:prstGeom prst="rect">
            <a:avLst/>
          </a:prstGeom>
        </p:spPr>
      </p:pic>
      <p:pic>
        <p:nvPicPr>
          <p:cNvPr id="5" name="Picture 4"/>
          <p:cNvPicPr>
            <a:picLocks noChangeAspect="1"/>
          </p:cNvPicPr>
          <p:nvPr/>
        </p:nvPicPr>
        <p:blipFill>
          <a:blip r:embed="rId3"/>
          <a:stretch>
            <a:fillRect/>
          </a:stretch>
        </p:blipFill>
        <p:spPr>
          <a:xfrm>
            <a:off x="2545307" y="1660147"/>
            <a:ext cx="3124200" cy="701392"/>
          </a:xfrm>
          <a:prstGeom prst="rect">
            <a:avLst/>
          </a:prstGeom>
        </p:spPr>
      </p:pic>
      <p:pic>
        <p:nvPicPr>
          <p:cNvPr id="6" name="Picture 5"/>
          <p:cNvPicPr>
            <a:picLocks noChangeAspect="1"/>
          </p:cNvPicPr>
          <p:nvPr/>
        </p:nvPicPr>
        <p:blipFill>
          <a:blip r:embed="rId3"/>
          <a:stretch>
            <a:fillRect/>
          </a:stretch>
        </p:blipFill>
        <p:spPr>
          <a:xfrm>
            <a:off x="2420203" y="2361539"/>
            <a:ext cx="3124200" cy="701392"/>
          </a:xfrm>
          <a:prstGeom prst="rect">
            <a:avLst/>
          </a:prstGeom>
        </p:spPr>
      </p:pic>
      <p:pic>
        <p:nvPicPr>
          <p:cNvPr id="7" name="Picture 6"/>
          <p:cNvPicPr>
            <a:picLocks noChangeAspect="1"/>
          </p:cNvPicPr>
          <p:nvPr/>
        </p:nvPicPr>
        <p:blipFill>
          <a:blip r:embed="rId3"/>
          <a:stretch>
            <a:fillRect/>
          </a:stretch>
        </p:blipFill>
        <p:spPr>
          <a:xfrm>
            <a:off x="2209800" y="3177759"/>
            <a:ext cx="3124200" cy="701392"/>
          </a:xfrm>
          <a:prstGeom prst="rect">
            <a:avLst/>
          </a:prstGeom>
        </p:spPr>
      </p:pic>
      <p:pic>
        <p:nvPicPr>
          <p:cNvPr id="8" name="Picture 7"/>
          <p:cNvPicPr>
            <a:picLocks noChangeAspect="1"/>
          </p:cNvPicPr>
          <p:nvPr/>
        </p:nvPicPr>
        <p:blipFill>
          <a:blip r:embed="rId3"/>
          <a:stretch>
            <a:fillRect/>
          </a:stretch>
        </p:blipFill>
        <p:spPr>
          <a:xfrm>
            <a:off x="2420203" y="4029647"/>
            <a:ext cx="3124200" cy="701392"/>
          </a:xfrm>
          <a:prstGeom prst="rect">
            <a:avLst/>
          </a:prstGeom>
        </p:spPr>
      </p:pic>
      <p:pic>
        <p:nvPicPr>
          <p:cNvPr id="9" name="Picture 8"/>
          <p:cNvPicPr>
            <a:picLocks noChangeAspect="1"/>
          </p:cNvPicPr>
          <p:nvPr/>
        </p:nvPicPr>
        <p:blipFill>
          <a:blip r:embed="rId3"/>
          <a:stretch>
            <a:fillRect/>
          </a:stretch>
        </p:blipFill>
        <p:spPr>
          <a:xfrm>
            <a:off x="2628900" y="4794398"/>
            <a:ext cx="4533900" cy="701392"/>
          </a:xfrm>
          <a:prstGeom prst="rect">
            <a:avLst/>
          </a:prstGeom>
        </p:spPr>
      </p:pic>
      <p:pic>
        <p:nvPicPr>
          <p:cNvPr id="10" name="Picture 2" descr="Image result for you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0"/>
            <a:ext cx="1978025" cy="1412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12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0" y="136035"/>
            <a:ext cx="8077200" cy="6721965"/>
          </a:xfrm>
          <a:prstGeom prst="rect">
            <a:avLst/>
          </a:prstGeom>
        </p:spPr>
      </p:pic>
      <p:pic>
        <p:nvPicPr>
          <p:cNvPr id="4" name="Picture 3"/>
          <p:cNvPicPr>
            <a:picLocks noChangeAspect="1"/>
          </p:cNvPicPr>
          <p:nvPr/>
        </p:nvPicPr>
        <p:blipFill>
          <a:blip r:embed="rId3"/>
          <a:stretch>
            <a:fillRect/>
          </a:stretch>
        </p:blipFill>
        <p:spPr>
          <a:xfrm>
            <a:off x="1276350" y="1143000"/>
            <a:ext cx="4533900" cy="701392"/>
          </a:xfrm>
          <a:prstGeom prst="rect">
            <a:avLst/>
          </a:prstGeom>
        </p:spPr>
      </p:pic>
      <p:pic>
        <p:nvPicPr>
          <p:cNvPr id="5" name="Picture 4"/>
          <p:cNvPicPr>
            <a:picLocks noChangeAspect="1"/>
          </p:cNvPicPr>
          <p:nvPr/>
        </p:nvPicPr>
        <p:blipFill>
          <a:blip r:embed="rId3"/>
          <a:stretch>
            <a:fillRect/>
          </a:stretch>
        </p:blipFill>
        <p:spPr>
          <a:xfrm>
            <a:off x="1143000" y="1895343"/>
            <a:ext cx="4800600" cy="533400"/>
          </a:xfrm>
          <a:prstGeom prst="rect">
            <a:avLst/>
          </a:prstGeom>
        </p:spPr>
      </p:pic>
      <p:pic>
        <p:nvPicPr>
          <p:cNvPr id="7" name="Picture 6"/>
          <p:cNvPicPr>
            <a:picLocks noChangeAspect="1"/>
          </p:cNvPicPr>
          <p:nvPr/>
        </p:nvPicPr>
        <p:blipFill>
          <a:blip r:embed="rId3"/>
          <a:stretch>
            <a:fillRect/>
          </a:stretch>
        </p:blipFill>
        <p:spPr>
          <a:xfrm rot="21061547">
            <a:off x="1375064" y="3765757"/>
            <a:ext cx="4533900" cy="701392"/>
          </a:xfrm>
          <a:prstGeom prst="rect">
            <a:avLst/>
          </a:prstGeom>
        </p:spPr>
      </p:pic>
      <p:pic>
        <p:nvPicPr>
          <p:cNvPr id="8" name="Picture 7"/>
          <p:cNvPicPr>
            <a:picLocks noChangeAspect="1"/>
          </p:cNvPicPr>
          <p:nvPr/>
        </p:nvPicPr>
        <p:blipFill>
          <a:blip r:embed="rId3"/>
          <a:stretch>
            <a:fillRect/>
          </a:stretch>
        </p:blipFill>
        <p:spPr>
          <a:xfrm rot="20599935">
            <a:off x="1417545" y="4832474"/>
            <a:ext cx="5002465" cy="1958871"/>
          </a:xfrm>
          <a:prstGeom prst="rect">
            <a:avLst/>
          </a:prstGeom>
        </p:spPr>
      </p:pic>
      <p:pic>
        <p:nvPicPr>
          <p:cNvPr id="9" name="Picture 8"/>
          <p:cNvPicPr>
            <a:picLocks noChangeAspect="1"/>
          </p:cNvPicPr>
          <p:nvPr/>
        </p:nvPicPr>
        <p:blipFill>
          <a:blip r:embed="rId3"/>
          <a:stretch>
            <a:fillRect/>
          </a:stretch>
        </p:blipFill>
        <p:spPr>
          <a:xfrm rot="21407327">
            <a:off x="1087297" y="2456373"/>
            <a:ext cx="4800600" cy="1094648"/>
          </a:xfrm>
          <a:prstGeom prst="rect">
            <a:avLst/>
          </a:prstGeom>
        </p:spPr>
      </p:pic>
    </p:spTree>
    <p:extLst>
      <p:ext uri="{BB962C8B-B14F-4D97-AF65-F5344CB8AC3E}">
        <p14:creationId xmlns:p14="http://schemas.microsoft.com/office/powerpoint/2010/main" val="247248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457200"/>
            <a:ext cx="8991600" cy="5763846"/>
          </a:xfrm>
          <a:prstGeom prst="rect">
            <a:avLst/>
          </a:prstGeom>
        </p:spPr>
      </p:pic>
      <p:pic>
        <p:nvPicPr>
          <p:cNvPr id="34818" name="Picture 2" descr="Image result for start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1102" y="4495800"/>
            <a:ext cx="2784398"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225395" y="1295401"/>
            <a:ext cx="3727605" cy="3295876"/>
          </a:xfrm>
          <a:prstGeom prst="rect">
            <a:avLst/>
          </a:prstGeom>
        </p:spPr>
      </p:pic>
    </p:spTree>
    <p:extLst>
      <p:ext uri="{BB962C8B-B14F-4D97-AF65-F5344CB8AC3E}">
        <p14:creationId xmlns:p14="http://schemas.microsoft.com/office/powerpoint/2010/main" val="2903918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6200"/>
            <a:ext cx="8730673" cy="2895600"/>
          </a:xfrm>
          <a:prstGeom prst="rect">
            <a:avLst/>
          </a:prstGeom>
        </p:spPr>
      </p:pic>
      <p:pic>
        <p:nvPicPr>
          <p:cNvPr id="7" name="Picture 2" descr="Image result for I do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52400"/>
            <a:ext cx="902262" cy="4794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6824" y="3027528"/>
            <a:ext cx="8851040" cy="3733800"/>
          </a:xfrm>
          <a:prstGeom prst="rect">
            <a:avLst/>
          </a:prstGeom>
        </p:spPr>
      </p:pic>
      <p:pic>
        <p:nvPicPr>
          <p:cNvPr id="47108" name="Picture 4" descr="Image result for difficult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4971"/>
            <a:ext cx="977763" cy="9777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609600" y="914400"/>
            <a:ext cx="2514600" cy="457200"/>
          </a:xfrm>
          <a:prstGeom prst="rect">
            <a:avLst/>
          </a:prstGeom>
        </p:spPr>
      </p:pic>
      <p:pic>
        <p:nvPicPr>
          <p:cNvPr id="11" name="Picture 10"/>
          <p:cNvPicPr>
            <a:picLocks noChangeAspect="1"/>
          </p:cNvPicPr>
          <p:nvPr/>
        </p:nvPicPr>
        <p:blipFill>
          <a:blip r:embed="rId6"/>
          <a:stretch>
            <a:fillRect/>
          </a:stretch>
        </p:blipFill>
        <p:spPr>
          <a:xfrm>
            <a:off x="762000" y="1066800"/>
            <a:ext cx="2514600" cy="457200"/>
          </a:xfrm>
          <a:prstGeom prst="rect">
            <a:avLst/>
          </a:prstGeom>
        </p:spPr>
      </p:pic>
      <p:pic>
        <p:nvPicPr>
          <p:cNvPr id="16" name="Picture 15"/>
          <p:cNvPicPr>
            <a:picLocks noChangeAspect="1"/>
          </p:cNvPicPr>
          <p:nvPr/>
        </p:nvPicPr>
        <p:blipFill>
          <a:blip r:embed="rId6"/>
          <a:stretch>
            <a:fillRect/>
          </a:stretch>
        </p:blipFill>
        <p:spPr>
          <a:xfrm>
            <a:off x="457200" y="1533667"/>
            <a:ext cx="2514600" cy="457200"/>
          </a:xfrm>
          <a:prstGeom prst="rect">
            <a:avLst/>
          </a:prstGeom>
        </p:spPr>
      </p:pic>
      <p:pic>
        <p:nvPicPr>
          <p:cNvPr id="17" name="Picture 16"/>
          <p:cNvPicPr>
            <a:picLocks noChangeAspect="1"/>
          </p:cNvPicPr>
          <p:nvPr/>
        </p:nvPicPr>
        <p:blipFill>
          <a:blip r:embed="rId6"/>
          <a:stretch>
            <a:fillRect/>
          </a:stretch>
        </p:blipFill>
        <p:spPr>
          <a:xfrm>
            <a:off x="595952" y="2152934"/>
            <a:ext cx="2514600" cy="457200"/>
          </a:xfrm>
          <a:prstGeom prst="rect">
            <a:avLst/>
          </a:prstGeom>
        </p:spPr>
      </p:pic>
      <p:pic>
        <p:nvPicPr>
          <p:cNvPr id="18" name="Picture 17"/>
          <p:cNvPicPr>
            <a:picLocks noChangeAspect="1"/>
          </p:cNvPicPr>
          <p:nvPr/>
        </p:nvPicPr>
        <p:blipFill>
          <a:blip r:embed="rId6"/>
          <a:stretch>
            <a:fillRect/>
          </a:stretch>
        </p:blipFill>
        <p:spPr>
          <a:xfrm>
            <a:off x="647131" y="3057666"/>
            <a:ext cx="2514600" cy="752333"/>
          </a:xfrm>
          <a:prstGeom prst="rect">
            <a:avLst/>
          </a:prstGeom>
        </p:spPr>
      </p:pic>
      <p:pic>
        <p:nvPicPr>
          <p:cNvPr id="19" name="Picture 18"/>
          <p:cNvPicPr>
            <a:picLocks noChangeAspect="1"/>
          </p:cNvPicPr>
          <p:nvPr/>
        </p:nvPicPr>
        <p:blipFill>
          <a:blip r:embed="rId6"/>
          <a:stretch>
            <a:fillRect/>
          </a:stretch>
        </p:blipFill>
        <p:spPr>
          <a:xfrm>
            <a:off x="647130" y="3840137"/>
            <a:ext cx="4382070" cy="1265263"/>
          </a:xfrm>
          <a:prstGeom prst="rect">
            <a:avLst/>
          </a:prstGeom>
        </p:spPr>
      </p:pic>
      <p:pic>
        <p:nvPicPr>
          <p:cNvPr id="20" name="Picture 19"/>
          <p:cNvPicPr>
            <a:picLocks noChangeAspect="1"/>
          </p:cNvPicPr>
          <p:nvPr/>
        </p:nvPicPr>
        <p:blipFill>
          <a:blip r:embed="rId6"/>
          <a:stretch>
            <a:fillRect/>
          </a:stretch>
        </p:blipFill>
        <p:spPr>
          <a:xfrm>
            <a:off x="647131" y="5187286"/>
            <a:ext cx="2514600" cy="730724"/>
          </a:xfrm>
          <a:prstGeom prst="rect">
            <a:avLst/>
          </a:prstGeom>
        </p:spPr>
      </p:pic>
      <p:pic>
        <p:nvPicPr>
          <p:cNvPr id="21" name="Picture 20"/>
          <p:cNvPicPr>
            <a:picLocks noChangeAspect="1"/>
          </p:cNvPicPr>
          <p:nvPr/>
        </p:nvPicPr>
        <p:blipFill>
          <a:blip r:embed="rId6"/>
          <a:stretch>
            <a:fillRect/>
          </a:stretch>
        </p:blipFill>
        <p:spPr>
          <a:xfrm>
            <a:off x="660779" y="6007289"/>
            <a:ext cx="2514600" cy="622112"/>
          </a:xfrm>
          <a:prstGeom prst="rect">
            <a:avLst/>
          </a:prstGeom>
        </p:spPr>
      </p:pic>
    </p:spTree>
    <p:extLst>
      <p:ext uri="{BB962C8B-B14F-4D97-AF65-F5344CB8AC3E}">
        <p14:creationId xmlns:p14="http://schemas.microsoft.com/office/powerpoint/2010/main" val="260782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630829"/>
            <a:ext cx="8839200" cy="3635234"/>
          </a:xfrm>
          <a:prstGeom prst="rect">
            <a:avLst/>
          </a:prstGeom>
        </p:spPr>
      </p:pic>
      <p:pic>
        <p:nvPicPr>
          <p:cNvPr id="4" name="Picture 3"/>
          <p:cNvPicPr>
            <a:picLocks noChangeAspect="1"/>
          </p:cNvPicPr>
          <p:nvPr/>
        </p:nvPicPr>
        <p:blipFill>
          <a:blip r:embed="rId3"/>
          <a:stretch>
            <a:fillRect/>
          </a:stretch>
        </p:blipFill>
        <p:spPr>
          <a:xfrm>
            <a:off x="0" y="4267200"/>
            <a:ext cx="9033842" cy="1469029"/>
          </a:xfrm>
          <a:prstGeom prst="rect">
            <a:avLst/>
          </a:prstGeom>
        </p:spPr>
      </p:pic>
      <p:pic>
        <p:nvPicPr>
          <p:cNvPr id="5" name="Picture 4"/>
          <p:cNvPicPr>
            <a:picLocks noChangeAspect="1"/>
          </p:cNvPicPr>
          <p:nvPr/>
        </p:nvPicPr>
        <p:blipFill>
          <a:blip r:embed="rId4"/>
          <a:stretch>
            <a:fillRect/>
          </a:stretch>
        </p:blipFill>
        <p:spPr>
          <a:xfrm>
            <a:off x="990600" y="629692"/>
            <a:ext cx="2514600" cy="752333"/>
          </a:xfrm>
          <a:prstGeom prst="rect">
            <a:avLst/>
          </a:prstGeom>
        </p:spPr>
      </p:pic>
      <p:pic>
        <p:nvPicPr>
          <p:cNvPr id="6" name="Picture 5"/>
          <p:cNvPicPr>
            <a:picLocks noChangeAspect="1"/>
          </p:cNvPicPr>
          <p:nvPr/>
        </p:nvPicPr>
        <p:blipFill>
          <a:blip r:embed="rId4"/>
          <a:stretch>
            <a:fillRect/>
          </a:stretch>
        </p:blipFill>
        <p:spPr>
          <a:xfrm>
            <a:off x="457200" y="1219200"/>
            <a:ext cx="3276600" cy="838200"/>
          </a:xfrm>
          <a:prstGeom prst="rect">
            <a:avLst/>
          </a:prstGeom>
        </p:spPr>
      </p:pic>
      <p:pic>
        <p:nvPicPr>
          <p:cNvPr id="7" name="Picture 6"/>
          <p:cNvPicPr>
            <a:picLocks noChangeAspect="1"/>
          </p:cNvPicPr>
          <p:nvPr/>
        </p:nvPicPr>
        <p:blipFill>
          <a:blip r:embed="rId4"/>
          <a:stretch>
            <a:fillRect/>
          </a:stretch>
        </p:blipFill>
        <p:spPr>
          <a:xfrm>
            <a:off x="457200" y="2110190"/>
            <a:ext cx="2514600" cy="752333"/>
          </a:xfrm>
          <a:prstGeom prst="rect">
            <a:avLst/>
          </a:prstGeom>
        </p:spPr>
      </p:pic>
      <p:pic>
        <p:nvPicPr>
          <p:cNvPr id="8" name="Picture 7"/>
          <p:cNvPicPr>
            <a:picLocks noChangeAspect="1"/>
          </p:cNvPicPr>
          <p:nvPr/>
        </p:nvPicPr>
        <p:blipFill>
          <a:blip r:embed="rId4"/>
          <a:stretch>
            <a:fillRect/>
          </a:stretch>
        </p:blipFill>
        <p:spPr>
          <a:xfrm>
            <a:off x="0" y="2785565"/>
            <a:ext cx="2514600" cy="752333"/>
          </a:xfrm>
          <a:prstGeom prst="rect">
            <a:avLst/>
          </a:prstGeom>
        </p:spPr>
      </p:pic>
      <p:pic>
        <p:nvPicPr>
          <p:cNvPr id="9" name="Picture 8"/>
          <p:cNvPicPr>
            <a:picLocks noChangeAspect="1"/>
          </p:cNvPicPr>
          <p:nvPr/>
        </p:nvPicPr>
        <p:blipFill>
          <a:blip r:embed="rId4"/>
          <a:stretch>
            <a:fillRect/>
          </a:stretch>
        </p:blipFill>
        <p:spPr>
          <a:xfrm>
            <a:off x="17060" y="3548323"/>
            <a:ext cx="3488140" cy="566477"/>
          </a:xfrm>
          <a:prstGeom prst="rect">
            <a:avLst/>
          </a:prstGeom>
        </p:spPr>
      </p:pic>
      <p:pic>
        <p:nvPicPr>
          <p:cNvPr id="10" name="Picture 9"/>
          <p:cNvPicPr>
            <a:picLocks noChangeAspect="1"/>
          </p:cNvPicPr>
          <p:nvPr/>
        </p:nvPicPr>
        <p:blipFill>
          <a:blip r:embed="rId4"/>
          <a:stretch>
            <a:fillRect/>
          </a:stretch>
        </p:blipFill>
        <p:spPr>
          <a:xfrm>
            <a:off x="34120" y="4189105"/>
            <a:ext cx="3166280" cy="752333"/>
          </a:xfrm>
          <a:prstGeom prst="rect">
            <a:avLst/>
          </a:prstGeom>
        </p:spPr>
      </p:pic>
    </p:spTree>
    <p:extLst>
      <p:ext uri="{BB962C8B-B14F-4D97-AF65-F5344CB8AC3E}">
        <p14:creationId xmlns:p14="http://schemas.microsoft.com/office/powerpoint/2010/main" val="109734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7543800" cy="4832092"/>
          </a:xfrm>
          <a:prstGeom prst="rect">
            <a:avLst/>
          </a:prstGeom>
          <a:noFill/>
        </p:spPr>
        <p:txBody>
          <a:bodyPr wrap="square" rtlCol="0">
            <a:spAutoFit/>
          </a:bodyPr>
          <a:lstStyle/>
          <a:p>
            <a:r>
              <a:rPr lang="en-US" sz="2800" dirty="0">
                <a:cs typeface="Times New Roman" pitchFamily="18" charset="0"/>
              </a:rPr>
              <a:t>The x and y coordinates traded places to form the inverse function’s table of values</a:t>
            </a:r>
            <a:r>
              <a:rPr lang="en-US" sz="2800" dirty="0"/>
              <a:t>. </a:t>
            </a:r>
          </a:p>
          <a:p>
            <a:endParaRPr lang="en-US" sz="2800" dirty="0"/>
          </a:p>
          <a:p>
            <a:r>
              <a:rPr lang="en-US" sz="2800" dirty="0">
                <a:cs typeface="Times New Roman" pitchFamily="18" charset="0"/>
              </a:rPr>
              <a:t>To put it in mathematical jargon, the input values (x) in the original function became the output values (y) in the inverse function.</a:t>
            </a:r>
          </a:p>
          <a:p>
            <a:endParaRPr lang="en-US" sz="2800" dirty="0">
              <a:cs typeface="Times New Roman" pitchFamily="18" charset="0"/>
            </a:endParaRPr>
          </a:p>
          <a:p>
            <a:r>
              <a:rPr lang="en-GB" sz="2800" dirty="0"/>
              <a:t>Both functions become inverse functions of each other.</a:t>
            </a:r>
          </a:p>
          <a:p>
            <a:endParaRPr lang="en-US" sz="2800" dirty="0">
              <a:cs typeface="Times New Roman" pitchFamily="18" charset="0"/>
            </a:endParaRPr>
          </a:p>
          <a:p>
            <a:endParaRPr lang="en-US" sz="2800" dirty="0">
              <a:cs typeface="Times New Roman" pitchFamily="18" charset="0"/>
            </a:endParaRPr>
          </a:p>
        </p:txBody>
      </p:sp>
    </p:spTree>
    <p:extLst>
      <p:ext uri="{BB962C8B-B14F-4D97-AF65-F5344CB8AC3E}">
        <p14:creationId xmlns:p14="http://schemas.microsoft.com/office/powerpoint/2010/main" val="3911180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00" y="152400"/>
            <a:ext cx="8588188" cy="609600"/>
          </a:xfrm>
          <a:prstGeom prst="rect">
            <a:avLst/>
          </a:prstGeom>
        </p:spPr>
      </p:pic>
      <p:pic>
        <p:nvPicPr>
          <p:cNvPr id="4" name="Picture 3"/>
          <p:cNvPicPr>
            <a:picLocks noChangeAspect="1"/>
          </p:cNvPicPr>
          <p:nvPr/>
        </p:nvPicPr>
        <p:blipFill>
          <a:blip r:embed="rId3"/>
          <a:stretch>
            <a:fillRect/>
          </a:stretch>
        </p:blipFill>
        <p:spPr>
          <a:xfrm>
            <a:off x="381000" y="838200"/>
            <a:ext cx="8588188" cy="4532655"/>
          </a:xfrm>
          <a:prstGeom prst="rect">
            <a:avLst/>
          </a:prstGeom>
        </p:spPr>
      </p:pic>
      <p:pic>
        <p:nvPicPr>
          <p:cNvPr id="5" name="Picture 4"/>
          <p:cNvPicPr>
            <a:picLocks noChangeAspect="1"/>
          </p:cNvPicPr>
          <p:nvPr/>
        </p:nvPicPr>
        <p:blipFill>
          <a:blip r:embed="rId4"/>
          <a:stretch>
            <a:fillRect/>
          </a:stretch>
        </p:blipFill>
        <p:spPr>
          <a:xfrm>
            <a:off x="609599" y="990600"/>
            <a:ext cx="6403383" cy="990600"/>
          </a:xfrm>
          <a:prstGeom prst="rect">
            <a:avLst/>
          </a:prstGeom>
        </p:spPr>
      </p:pic>
      <p:pic>
        <p:nvPicPr>
          <p:cNvPr id="6" name="Picture 5"/>
          <p:cNvPicPr>
            <a:picLocks noChangeAspect="1"/>
          </p:cNvPicPr>
          <p:nvPr/>
        </p:nvPicPr>
        <p:blipFill>
          <a:blip r:embed="rId4"/>
          <a:stretch>
            <a:fillRect/>
          </a:stretch>
        </p:blipFill>
        <p:spPr>
          <a:xfrm>
            <a:off x="2362200" y="2057400"/>
            <a:ext cx="6403383" cy="990600"/>
          </a:xfrm>
          <a:prstGeom prst="rect">
            <a:avLst/>
          </a:prstGeom>
        </p:spPr>
      </p:pic>
      <p:pic>
        <p:nvPicPr>
          <p:cNvPr id="7" name="Picture 6"/>
          <p:cNvPicPr>
            <a:picLocks noChangeAspect="1"/>
          </p:cNvPicPr>
          <p:nvPr/>
        </p:nvPicPr>
        <p:blipFill>
          <a:blip r:embed="rId4"/>
          <a:stretch>
            <a:fillRect/>
          </a:stretch>
        </p:blipFill>
        <p:spPr>
          <a:xfrm>
            <a:off x="2362199" y="3429000"/>
            <a:ext cx="6403383" cy="990600"/>
          </a:xfrm>
          <a:prstGeom prst="rect">
            <a:avLst/>
          </a:prstGeom>
        </p:spPr>
      </p:pic>
      <p:pic>
        <p:nvPicPr>
          <p:cNvPr id="8" name="Picture 7"/>
          <p:cNvPicPr>
            <a:picLocks noChangeAspect="1"/>
          </p:cNvPicPr>
          <p:nvPr/>
        </p:nvPicPr>
        <p:blipFill>
          <a:blip r:embed="rId4"/>
          <a:stretch>
            <a:fillRect/>
          </a:stretch>
        </p:blipFill>
        <p:spPr>
          <a:xfrm>
            <a:off x="2740617" y="4495800"/>
            <a:ext cx="6403383" cy="990600"/>
          </a:xfrm>
          <a:prstGeom prst="rect">
            <a:avLst/>
          </a:prstGeom>
        </p:spPr>
      </p:pic>
      <p:pic>
        <p:nvPicPr>
          <p:cNvPr id="9" name="Picture 2" descr="Image result for you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5486400"/>
            <a:ext cx="1978025" cy="1412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78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90600" y="159766"/>
            <a:ext cx="7010400" cy="6677452"/>
          </a:xfrm>
          <a:prstGeom prst="rect">
            <a:avLst/>
          </a:prstGeom>
        </p:spPr>
      </p:pic>
      <p:pic>
        <p:nvPicPr>
          <p:cNvPr id="4" name="Picture 3"/>
          <p:cNvPicPr>
            <a:picLocks noChangeAspect="1"/>
          </p:cNvPicPr>
          <p:nvPr/>
        </p:nvPicPr>
        <p:blipFill>
          <a:blip r:embed="rId3"/>
          <a:stretch>
            <a:fillRect/>
          </a:stretch>
        </p:blipFill>
        <p:spPr>
          <a:xfrm>
            <a:off x="838200" y="1828800"/>
            <a:ext cx="6403383" cy="990600"/>
          </a:xfrm>
          <a:prstGeom prst="rect">
            <a:avLst/>
          </a:prstGeom>
        </p:spPr>
      </p:pic>
      <p:pic>
        <p:nvPicPr>
          <p:cNvPr id="5" name="Picture 4"/>
          <p:cNvPicPr>
            <a:picLocks noChangeAspect="1"/>
          </p:cNvPicPr>
          <p:nvPr/>
        </p:nvPicPr>
        <p:blipFill>
          <a:blip r:embed="rId3"/>
          <a:stretch>
            <a:fillRect/>
          </a:stretch>
        </p:blipFill>
        <p:spPr>
          <a:xfrm>
            <a:off x="955964" y="3200400"/>
            <a:ext cx="6403383" cy="990600"/>
          </a:xfrm>
          <a:prstGeom prst="rect">
            <a:avLst/>
          </a:prstGeom>
        </p:spPr>
      </p:pic>
      <p:pic>
        <p:nvPicPr>
          <p:cNvPr id="6" name="Picture 5"/>
          <p:cNvPicPr>
            <a:picLocks noChangeAspect="1"/>
          </p:cNvPicPr>
          <p:nvPr/>
        </p:nvPicPr>
        <p:blipFill>
          <a:blip r:embed="rId3"/>
          <a:stretch>
            <a:fillRect/>
          </a:stretch>
        </p:blipFill>
        <p:spPr>
          <a:xfrm>
            <a:off x="831273" y="4426089"/>
            <a:ext cx="6403383" cy="990600"/>
          </a:xfrm>
          <a:prstGeom prst="rect">
            <a:avLst/>
          </a:prstGeom>
        </p:spPr>
      </p:pic>
      <p:pic>
        <p:nvPicPr>
          <p:cNvPr id="7" name="Picture 6"/>
          <p:cNvPicPr>
            <a:picLocks noChangeAspect="1"/>
          </p:cNvPicPr>
          <p:nvPr/>
        </p:nvPicPr>
        <p:blipFill>
          <a:blip r:embed="rId3"/>
          <a:stretch>
            <a:fillRect/>
          </a:stretch>
        </p:blipFill>
        <p:spPr>
          <a:xfrm>
            <a:off x="1018309" y="5797689"/>
            <a:ext cx="6403383" cy="990600"/>
          </a:xfrm>
          <a:prstGeom prst="rect">
            <a:avLst/>
          </a:prstGeom>
        </p:spPr>
      </p:pic>
    </p:spTree>
    <p:extLst>
      <p:ext uri="{BB962C8B-B14F-4D97-AF65-F5344CB8AC3E}">
        <p14:creationId xmlns:p14="http://schemas.microsoft.com/office/powerpoint/2010/main" val="344038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11624" y="0"/>
            <a:ext cx="5432376" cy="6858000"/>
          </a:xfrm>
          <a:prstGeom prst="rect">
            <a:avLst/>
          </a:prstGeom>
        </p:spPr>
      </p:pic>
      <p:sp>
        <p:nvSpPr>
          <p:cNvPr id="4" name="Rectangle 3"/>
          <p:cNvSpPr/>
          <p:nvPr/>
        </p:nvSpPr>
        <p:spPr>
          <a:xfrm>
            <a:off x="124297" y="76200"/>
            <a:ext cx="3714478" cy="523220"/>
          </a:xfrm>
          <a:prstGeom prst="rect">
            <a:avLst/>
          </a:prstGeom>
        </p:spPr>
        <p:txBody>
          <a:bodyPr wrap="none">
            <a:spAutoFit/>
          </a:bodyPr>
          <a:lstStyle/>
          <a:p>
            <a:r>
              <a:rPr lang="en-US" sz="2800" b="1" i="1" dirty="0">
                <a:latin typeface="Times New Roman" pitchFamily="18" charset="0"/>
                <a:cs typeface="Times New Roman" pitchFamily="18" charset="0"/>
              </a:rPr>
              <a:t>Finding the Inverse of: </a:t>
            </a:r>
            <a:endParaRPr lang="en-US" sz="2800" b="1" i="1" dirty="0"/>
          </a:p>
        </p:txBody>
      </p:sp>
      <p:pic>
        <p:nvPicPr>
          <p:cNvPr id="5" name="Picture 2" descr="Image result for you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65" y="675620"/>
            <a:ext cx="1978025" cy="14123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4294909" y="1053237"/>
            <a:ext cx="3628487" cy="561325"/>
          </a:xfrm>
          <a:prstGeom prst="rect">
            <a:avLst/>
          </a:prstGeom>
        </p:spPr>
      </p:pic>
      <p:pic>
        <p:nvPicPr>
          <p:cNvPr id="8" name="Picture 7"/>
          <p:cNvPicPr>
            <a:picLocks noChangeAspect="1"/>
          </p:cNvPicPr>
          <p:nvPr/>
        </p:nvPicPr>
        <p:blipFill>
          <a:blip r:embed="rId4"/>
          <a:stretch>
            <a:fillRect/>
          </a:stretch>
        </p:blipFill>
        <p:spPr>
          <a:xfrm>
            <a:off x="4253346" y="1961008"/>
            <a:ext cx="3628487" cy="463592"/>
          </a:xfrm>
          <a:prstGeom prst="rect">
            <a:avLst/>
          </a:prstGeom>
        </p:spPr>
      </p:pic>
      <p:pic>
        <p:nvPicPr>
          <p:cNvPr id="9" name="Picture 8"/>
          <p:cNvPicPr>
            <a:picLocks noChangeAspect="1"/>
          </p:cNvPicPr>
          <p:nvPr/>
        </p:nvPicPr>
        <p:blipFill>
          <a:blip r:embed="rId4"/>
          <a:stretch>
            <a:fillRect/>
          </a:stretch>
        </p:blipFill>
        <p:spPr>
          <a:xfrm>
            <a:off x="5334000" y="2489871"/>
            <a:ext cx="3628487" cy="463592"/>
          </a:xfrm>
          <a:prstGeom prst="rect">
            <a:avLst/>
          </a:prstGeom>
        </p:spPr>
      </p:pic>
      <p:pic>
        <p:nvPicPr>
          <p:cNvPr id="10" name="Picture 9"/>
          <p:cNvPicPr>
            <a:picLocks noChangeAspect="1"/>
          </p:cNvPicPr>
          <p:nvPr/>
        </p:nvPicPr>
        <p:blipFill>
          <a:blip r:embed="rId4"/>
          <a:stretch>
            <a:fillRect/>
          </a:stretch>
        </p:blipFill>
        <p:spPr>
          <a:xfrm>
            <a:off x="5334000" y="2944842"/>
            <a:ext cx="3628487" cy="463592"/>
          </a:xfrm>
          <a:prstGeom prst="rect">
            <a:avLst/>
          </a:prstGeom>
        </p:spPr>
      </p:pic>
      <p:pic>
        <p:nvPicPr>
          <p:cNvPr id="11" name="Picture 10"/>
          <p:cNvPicPr>
            <a:picLocks noChangeAspect="1"/>
          </p:cNvPicPr>
          <p:nvPr/>
        </p:nvPicPr>
        <p:blipFill>
          <a:blip r:embed="rId4"/>
          <a:stretch>
            <a:fillRect/>
          </a:stretch>
        </p:blipFill>
        <p:spPr>
          <a:xfrm>
            <a:off x="4294909" y="3861579"/>
            <a:ext cx="3628487" cy="463592"/>
          </a:xfrm>
          <a:prstGeom prst="rect">
            <a:avLst/>
          </a:prstGeom>
        </p:spPr>
      </p:pic>
      <p:pic>
        <p:nvPicPr>
          <p:cNvPr id="12" name="Picture 11"/>
          <p:cNvPicPr>
            <a:picLocks noChangeAspect="1"/>
          </p:cNvPicPr>
          <p:nvPr/>
        </p:nvPicPr>
        <p:blipFill>
          <a:blip r:embed="rId4"/>
          <a:stretch>
            <a:fillRect/>
          </a:stretch>
        </p:blipFill>
        <p:spPr>
          <a:xfrm>
            <a:off x="4419600" y="4325171"/>
            <a:ext cx="3628487" cy="463592"/>
          </a:xfrm>
          <a:prstGeom prst="rect">
            <a:avLst/>
          </a:prstGeom>
        </p:spPr>
      </p:pic>
      <p:pic>
        <p:nvPicPr>
          <p:cNvPr id="13" name="Picture 12"/>
          <p:cNvPicPr>
            <a:picLocks noChangeAspect="1"/>
          </p:cNvPicPr>
          <p:nvPr/>
        </p:nvPicPr>
        <p:blipFill>
          <a:blip r:embed="rId4"/>
          <a:stretch>
            <a:fillRect/>
          </a:stretch>
        </p:blipFill>
        <p:spPr>
          <a:xfrm>
            <a:off x="4419600" y="4858463"/>
            <a:ext cx="4267200" cy="463592"/>
          </a:xfrm>
          <a:prstGeom prst="rect">
            <a:avLst/>
          </a:prstGeom>
        </p:spPr>
      </p:pic>
      <p:pic>
        <p:nvPicPr>
          <p:cNvPr id="14" name="Picture 13"/>
          <p:cNvPicPr>
            <a:picLocks noChangeAspect="1"/>
          </p:cNvPicPr>
          <p:nvPr/>
        </p:nvPicPr>
        <p:blipFill>
          <a:blip r:embed="rId4"/>
          <a:stretch>
            <a:fillRect/>
          </a:stretch>
        </p:blipFill>
        <p:spPr>
          <a:xfrm>
            <a:off x="4294909" y="6238792"/>
            <a:ext cx="3628487" cy="463592"/>
          </a:xfrm>
          <a:prstGeom prst="rect">
            <a:avLst/>
          </a:prstGeom>
        </p:spPr>
      </p:pic>
      <p:sp>
        <p:nvSpPr>
          <p:cNvPr id="15" name="Rectangle 14"/>
          <p:cNvSpPr/>
          <p:nvPr/>
        </p:nvSpPr>
        <p:spPr>
          <a:xfrm>
            <a:off x="7295755" y="-7481"/>
            <a:ext cx="655350" cy="707886"/>
          </a:xfrm>
          <a:prstGeom prst="rect">
            <a:avLst/>
          </a:prstGeom>
        </p:spPr>
        <p:txBody>
          <a:bodyPr wrap="square">
            <a:spAutoFit/>
          </a:bodyPr>
          <a:lstStyle/>
          <a:p>
            <a:r>
              <a:rPr lang="en-US" sz="4000" b="1" i="1" dirty="0">
                <a:latin typeface="Times New Roman" pitchFamily="18" charset="0"/>
                <a:cs typeface="Times New Roman" pitchFamily="18" charset="0"/>
              </a:rPr>
              <a:t>+</a:t>
            </a:r>
            <a:endParaRPr lang="en-US" sz="4000" dirty="0"/>
          </a:p>
        </p:txBody>
      </p:sp>
    </p:spTree>
    <p:extLst>
      <p:ext uri="{BB962C8B-B14F-4D97-AF65-F5344CB8AC3E}">
        <p14:creationId xmlns:p14="http://schemas.microsoft.com/office/powerpoint/2010/main" val="382516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latin typeface="Times New Roman" pitchFamily="18" charset="0"/>
                <a:cs typeface="Times New Roman" pitchFamily="18" charset="0"/>
              </a:rPr>
              <a:t>Finding the Inverse of a Function</a:t>
            </a:r>
          </a:p>
        </p:txBody>
      </p:sp>
      <mc:AlternateContent xmlns:mc="http://schemas.openxmlformats.org/markup-compatibility/2006" xmlns:a14="http://schemas.microsoft.com/office/drawing/2010/main">
        <mc:Choice Requires="a14">
          <p:sp>
            <p:nvSpPr>
              <p:cNvPr id="3" name="TextBox 2"/>
              <p:cNvSpPr txBox="1"/>
              <p:nvPr/>
            </p:nvSpPr>
            <p:spPr>
              <a:xfrm>
                <a:off x="729641" y="1447800"/>
                <a:ext cx="7391400" cy="523220"/>
              </a:xfrm>
              <a:prstGeom prst="rect">
                <a:avLst/>
              </a:prstGeom>
              <a:noFill/>
            </p:spPr>
            <p:txBody>
              <a:bodyPr wrap="square" rtlCol="0">
                <a:spAutoFit/>
              </a:bodyPr>
              <a:lstStyle/>
              <a:p>
                <a:r>
                  <a:rPr lang="en-US" sz="2800" dirty="0">
                    <a:latin typeface="Arial" pitchFamily="34" charset="0"/>
                    <a:cs typeface="Arial" pitchFamily="34" charset="0"/>
                  </a:rPr>
                  <a:t>Find the inverse of </a:t>
                </a:r>
                <a14:m>
                  <m:oMath xmlns:m="http://schemas.openxmlformats.org/officeDocument/2006/math">
                    <m:r>
                      <a:rPr lang="en-US" sz="2800" b="0" i="1" smtClean="0">
                        <a:latin typeface="Cambria Math"/>
                        <a:cs typeface="Arial" pitchFamily="34" charset="0"/>
                      </a:rPr>
                      <m:t>𝑓</m:t>
                    </m:r>
                    <m:d>
                      <m:dPr>
                        <m:ctrlPr>
                          <a:rPr lang="en-US" sz="2800" b="0" i="1" smtClean="0">
                            <a:latin typeface="Cambria Math" panose="02040503050406030204" pitchFamily="18" charset="0"/>
                            <a:cs typeface="Arial" pitchFamily="34" charset="0"/>
                          </a:rPr>
                        </m:ctrlPr>
                      </m:dPr>
                      <m:e>
                        <m:r>
                          <a:rPr lang="en-US" sz="2800" b="0" i="1" smtClean="0">
                            <a:latin typeface="Cambria Math"/>
                            <a:cs typeface="Arial" pitchFamily="34" charset="0"/>
                          </a:rPr>
                          <m:t>𝑥</m:t>
                        </m:r>
                      </m:e>
                    </m:d>
                    <m:r>
                      <a:rPr lang="en-US" sz="2800" b="0" i="1" smtClean="0">
                        <a:latin typeface="Cambria Math"/>
                        <a:cs typeface="Arial" pitchFamily="34" charset="0"/>
                      </a:rPr>
                      <m:t>=</m:t>
                    </m:r>
                    <m:sSup>
                      <m:sSupPr>
                        <m:ctrlPr>
                          <a:rPr lang="en-US" sz="2800" b="0" i="1" smtClean="0">
                            <a:latin typeface="Cambria Math" panose="02040503050406030204" pitchFamily="18" charset="0"/>
                            <a:cs typeface="Arial" pitchFamily="34" charset="0"/>
                          </a:rPr>
                        </m:ctrlPr>
                      </m:sSupPr>
                      <m:e>
                        <m:r>
                          <a:rPr lang="en-US" sz="2800" b="0" i="1" smtClean="0">
                            <a:latin typeface="Cambria Math"/>
                            <a:cs typeface="Arial" pitchFamily="34" charset="0"/>
                          </a:rPr>
                          <m:t>𝑥</m:t>
                        </m:r>
                      </m:e>
                      <m:sup>
                        <m:r>
                          <a:rPr lang="en-US" sz="2800" b="0" i="1" smtClean="0">
                            <a:latin typeface="Cambria Math"/>
                            <a:cs typeface="Arial" pitchFamily="34" charset="0"/>
                          </a:rPr>
                          <m:t>3</m:t>
                        </m:r>
                      </m:sup>
                    </m:sSup>
                    <m:r>
                      <a:rPr lang="en-US" sz="2800" b="0" i="1" smtClean="0">
                        <a:latin typeface="Cambria Math"/>
                        <a:cs typeface="Arial" pitchFamily="34" charset="0"/>
                      </a:rPr>
                      <m:t>+3</m:t>
                    </m:r>
                  </m:oMath>
                </a14:m>
                <a:endParaRPr lang="en-US" sz="2800" dirty="0">
                  <a:latin typeface="Arial" pitchFamily="34" charset="0"/>
                  <a:cs typeface="Arial"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29641" y="1447800"/>
                <a:ext cx="7391400" cy="523220"/>
              </a:xfrm>
              <a:prstGeom prst="rect">
                <a:avLst/>
              </a:prstGeom>
              <a:blipFill rotWithShape="1">
                <a:blip r:embed="rId2"/>
                <a:stretch>
                  <a:fillRect l="-1733" t="-11765" b="-3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29641" y="2176790"/>
                <a:ext cx="696655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𝑦</m:t>
                      </m:r>
                      <m:r>
                        <a:rPr lang="en-US" sz="2800" b="0" i="1" smtClean="0">
                          <a:latin typeface="Cambria Math"/>
                        </a:rPr>
                        <m:t>=</m:t>
                      </m:r>
                      <m:sSup>
                        <m:sSupPr>
                          <m:ctrlPr>
                            <a:rPr lang="en-US" sz="2800" b="0" i="1" smtClean="0">
                              <a:latin typeface="Cambria Math" panose="02040503050406030204" pitchFamily="18" charset="0"/>
                            </a:rPr>
                          </m:ctrlPr>
                        </m:sSupPr>
                        <m:e>
                          <m:r>
                            <a:rPr lang="en-US" sz="2800" b="0" i="1" smtClean="0">
                              <a:latin typeface="Cambria Math"/>
                            </a:rPr>
                            <m:t>𝑥</m:t>
                          </m:r>
                        </m:e>
                        <m:sup>
                          <m:r>
                            <a:rPr lang="en-US" sz="2800" b="0" i="1" smtClean="0">
                              <a:latin typeface="Cambria Math"/>
                            </a:rPr>
                            <m:t>3</m:t>
                          </m:r>
                        </m:sup>
                      </m:sSup>
                      <m:r>
                        <a:rPr lang="en-US" sz="2800" b="0" i="1" smtClean="0">
                          <a:latin typeface="Cambria Math"/>
                        </a:rPr>
                        <m:t>+3</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729641" y="2176790"/>
                <a:ext cx="6966559" cy="5232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83920" y="2819400"/>
                <a:ext cx="68580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𝑥</m:t>
                      </m:r>
                      <m:r>
                        <a:rPr lang="en-US" sz="2800" b="0" i="1" smtClean="0">
                          <a:latin typeface="Cambria Math"/>
                        </a:rPr>
                        <m:t>=</m:t>
                      </m:r>
                      <m:sSup>
                        <m:sSupPr>
                          <m:ctrlPr>
                            <a:rPr lang="en-US" sz="2800" b="0" i="1" smtClean="0">
                              <a:latin typeface="Cambria Math" panose="02040503050406030204" pitchFamily="18" charset="0"/>
                            </a:rPr>
                          </m:ctrlPr>
                        </m:sSupPr>
                        <m:e>
                          <m:r>
                            <a:rPr lang="en-US" sz="2800" b="0" i="1" smtClean="0">
                              <a:latin typeface="Cambria Math"/>
                            </a:rPr>
                            <m:t>𝑦</m:t>
                          </m:r>
                        </m:e>
                        <m:sup>
                          <m:r>
                            <a:rPr lang="en-US" sz="2800" b="0" i="1" smtClean="0">
                              <a:latin typeface="Cambria Math"/>
                            </a:rPr>
                            <m:t>3</m:t>
                          </m:r>
                        </m:sup>
                      </m:sSup>
                      <m:r>
                        <a:rPr lang="en-US" sz="2800" b="0" i="1" smtClean="0">
                          <a:latin typeface="Cambria Math"/>
                        </a:rPr>
                        <m:t>+3</m:t>
                      </m:r>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783920" y="2819400"/>
                <a:ext cx="6858000"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44358" y="3581400"/>
                <a:ext cx="733712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a:rPr>
                            <m:t>𝑦</m:t>
                          </m:r>
                        </m:e>
                        <m:sup>
                          <m:r>
                            <a:rPr lang="en-US" sz="2800" b="0" i="1" smtClean="0">
                              <a:latin typeface="Cambria Math"/>
                            </a:rPr>
                            <m:t>3</m:t>
                          </m:r>
                        </m:sup>
                      </m:sSup>
                      <m:r>
                        <a:rPr lang="en-US" sz="2800" b="0" i="1" smtClean="0">
                          <a:latin typeface="Cambria Math"/>
                        </a:rPr>
                        <m:t>=</m:t>
                      </m:r>
                      <m:r>
                        <a:rPr lang="en-US" sz="2800" b="0" i="1" smtClean="0">
                          <a:latin typeface="Cambria Math"/>
                        </a:rPr>
                        <m:t>𝑥</m:t>
                      </m:r>
                      <m:r>
                        <a:rPr lang="en-US" sz="2800" b="0" i="1" smtClean="0">
                          <a:latin typeface="Cambria Math"/>
                        </a:rPr>
                        <m:t>−3</m:t>
                      </m:r>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544358" y="3581400"/>
                <a:ext cx="7337121"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7490" y="4343400"/>
                <a:ext cx="6912280" cy="576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𝑦</m:t>
                      </m:r>
                      <m:r>
                        <a:rPr lang="en-US" sz="2800" b="0" i="1" smtClean="0">
                          <a:latin typeface="Cambria Math"/>
                        </a:rPr>
                        <m:t>=</m:t>
                      </m:r>
                      <m:rad>
                        <m:radPr>
                          <m:ctrlPr>
                            <a:rPr lang="en-US" sz="2800" b="0" i="1" smtClean="0">
                              <a:latin typeface="Cambria Math" panose="02040503050406030204" pitchFamily="18" charset="0"/>
                              <a:ea typeface="Cambria Math"/>
                            </a:rPr>
                          </m:ctrlPr>
                        </m:radPr>
                        <m:deg>
                          <m:r>
                            <a:rPr lang="en-US" sz="2800" b="0" smtClean="0">
                              <a:latin typeface="Cambria Math"/>
                              <a:ea typeface="Cambria Math"/>
                            </a:rPr>
                            <m:t>3</m:t>
                          </m:r>
                        </m:deg>
                        <m:e>
                          <m:r>
                            <a:rPr lang="en-US" sz="2800" b="0" i="1" smtClean="0">
                              <a:latin typeface="Cambria Math"/>
                              <a:ea typeface="Cambria Math"/>
                            </a:rPr>
                            <m:t>𝑥</m:t>
                          </m:r>
                          <m:r>
                            <a:rPr lang="en-US" sz="2800" b="0" i="1" smtClean="0">
                              <a:latin typeface="Cambria Math"/>
                              <a:ea typeface="Cambria Math"/>
                            </a:rPr>
                            <m:t>−3</m:t>
                          </m:r>
                        </m:e>
                      </m:rad>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797490" y="4343400"/>
                <a:ext cx="6912280" cy="576568"/>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74106" y="5257800"/>
                <a:ext cx="7203510" cy="576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solidFill>
                                <a:srgbClr val="FF0000"/>
                              </a:solidFill>
                              <a:latin typeface="Cambria Math" panose="02040503050406030204" pitchFamily="18" charset="0"/>
                            </a:rPr>
                          </m:ctrlPr>
                        </m:sSupPr>
                        <m:e>
                          <m:r>
                            <a:rPr lang="en-US" sz="2800" b="0" i="1" smtClean="0">
                              <a:solidFill>
                                <a:srgbClr val="FF0000"/>
                              </a:solidFill>
                              <a:latin typeface="Cambria Math"/>
                            </a:rPr>
                            <m:t>𝑓</m:t>
                          </m:r>
                        </m:e>
                        <m:sup>
                          <m:r>
                            <a:rPr lang="en-US" sz="2800" b="0" i="1" smtClean="0">
                              <a:solidFill>
                                <a:srgbClr val="FF0000"/>
                              </a:solidFill>
                              <a:latin typeface="Cambria Math"/>
                            </a:rPr>
                            <m:t>−1</m:t>
                          </m:r>
                        </m:sup>
                      </m:sSup>
                      <m:d>
                        <m:dPr>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a:rPr>
                            <m:t>𝑥</m:t>
                          </m:r>
                        </m:e>
                      </m:d>
                      <m:r>
                        <a:rPr lang="en-US" sz="2800" b="0" i="1" smtClean="0">
                          <a:solidFill>
                            <a:srgbClr val="FF0000"/>
                          </a:solidFill>
                          <a:latin typeface="Cambria Math"/>
                        </a:rPr>
                        <m:t>= </m:t>
                      </m:r>
                      <m:rad>
                        <m:radPr>
                          <m:ctrlPr>
                            <a:rPr lang="en-US" sz="2800" b="0" i="1" smtClean="0">
                              <a:solidFill>
                                <a:srgbClr val="FF0000"/>
                              </a:solidFill>
                              <a:latin typeface="Cambria Math" panose="02040503050406030204" pitchFamily="18" charset="0"/>
                              <a:ea typeface="Cambria Math"/>
                            </a:rPr>
                          </m:ctrlPr>
                        </m:radPr>
                        <m:deg>
                          <m:r>
                            <a:rPr lang="en-US" sz="2800" b="0" smtClean="0">
                              <a:solidFill>
                                <a:srgbClr val="FF0000"/>
                              </a:solidFill>
                              <a:latin typeface="Cambria Math"/>
                              <a:ea typeface="Cambria Math"/>
                            </a:rPr>
                            <m:t>3</m:t>
                          </m:r>
                        </m:deg>
                        <m:e>
                          <m:r>
                            <a:rPr lang="en-US" sz="2800" b="0" i="1" smtClean="0">
                              <a:solidFill>
                                <a:srgbClr val="FF0000"/>
                              </a:solidFill>
                              <a:latin typeface="Cambria Math"/>
                              <a:ea typeface="Cambria Math"/>
                            </a:rPr>
                            <m:t>𝑥</m:t>
                          </m:r>
                          <m:r>
                            <a:rPr lang="en-US" sz="2800" b="0" i="1" smtClean="0">
                              <a:solidFill>
                                <a:srgbClr val="FF0000"/>
                              </a:solidFill>
                              <a:latin typeface="Cambria Math"/>
                              <a:ea typeface="Cambria Math"/>
                            </a:rPr>
                            <m:t>−3</m:t>
                          </m:r>
                        </m:e>
                      </m:rad>
                    </m:oMath>
                  </m:oMathPara>
                </a14:m>
                <a:endParaRPr lang="en-US" sz="2800" dirty="0">
                  <a:solidFill>
                    <a:srgbClr val="FF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074106" y="5257800"/>
                <a:ext cx="7203510" cy="576568"/>
              </a:xfrm>
              <a:prstGeom prst="rect">
                <a:avLst/>
              </a:prstGeom>
              <a:blipFill rotWithShape="1">
                <a:blip r:embed="rId7"/>
                <a:stretch>
                  <a:fillRect/>
                </a:stretch>
              </a:blipFill>
            </p:spPr>
            <p:txBody>
              <a:bodyPr/>
              <a:lstStyle/>
              <a:p>
                <a:r>
                  <a:rPr lang="en-US">
                    <a:noFill/>
                  </a:rPr>
                  <a:t> </a:t>
                </a:r>
              </a:p>
            </p:txBody>
          </p:sp>
        </mc:Fallback>
      </mc:AlternateContent>
      <p:pic>
        <p:nvPicPr>
          <p:cNvPr id="9" name="Picture 2" descr="Image result for I do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227" y="126207"/>
            <a:ext cx="902262" cy="47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80">
                                          <p:stCondLst>
                                            <p:cond delay="0"/>
                                          </p:stCondLst>
                                        </p:cTn>
                                        <p:tgtEl>
                                          <p:spTgt spid="8"/>
                                        </p:tgtEl>
                                      </p:cBhvr>
                                    </p:animEffect>
                                    <p:anim calcmode="lin" valueType="num">
                                      <p:cBhvr>
                                        <p:cTn id="3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1" dur="26">
                                          <p:stCondLst>
                                            <p:cond delay="650"/>
                                          </p:stCondLst>
                                        </p:cTn>
                                        <p:tgtEl>
                                          <p:spTgt spid="8"/>
                                        </p:tgtEl>
                                      </p:cBhvr>
                                      <p:to x="100000" y="60000"/>
                                    </p:animScale>
                                    <p:animScale>
                                      <p:cBhvr>
                                        <p:cTn id="42" dur="166" decel="50000">
                                          <p:stCondLst>
                                            <p:cond delay="676"/>
                                          </p:stCondLst>
                                        </p:cTn>
                                        <p:tgtEl>
                                          <p:spTgt spid="8"/>
                                        </p:tgtEl>
                                      </p:cBhvr>
                                      <p:to x="100000" y="100000"/>
                                    </p:animScale>
                                    <p:animScale>
                                      <p:cBhvr>
                                        <p:cTn id="43" dur="26">
                                          <p:stCondLst>
                                            <p:cond delay="1312"/>
                                          </p:stCondLst>
                                        </p:cTn>
                                        <p:tgtEl>
                                          <p:spTgt spid="8"/>
                                        </p:tgtEl>
                                      </p:cBhvr>
                                      <p:to x="100000" y="80000"/>
                                    </p:animScale>
                                    <p:animScale>
                                      <p:cBhvr>
                                        <p:cTn id="44" dur="166" decel="50000">
                                          <p:stCondLst>
                                            <p:cond delay="1338"/>
                                          </p:stCondLst>
                                        </p:cTn>
                                        <p:tgtEl>
                                          <p:spTgt spid="8"/>
                                        </p:tgtEl>
                                      </p:cBhvr>
                                      <p:to x="100000" y="100000"/>
                                    </p:animScale>
                                    <p:animScale>
                                      <p:cBhvr>
                                        <p:cTn id="45" dur="26">
                                          <p:stCondLst>
                                            <p:cond delay="1642"/>
                                          </p:stCondLst>
                                        </p:cTn>
                                        <p:tgtEl>
                                          <p:spTgt spid="8"/>
                                        </p:tgtEl>
                                      </p:cBhvr>
                                      <p:to x="100000" y="90000"/>
                                    </p:animScale>
                                    <p:animScale>
                                      <p:cBhvr>
                                        <p:cTn id="46" dur="166" decel="50000">
                                          <p:stCondLst>
                                            <p:cond delay="1668"/>
                                          </p:stCondLst>
                                        </p:cTn>
                                        <p:tgtEl>
                                          <p:spTgt spid="8"/>
                                        </p:tgtEl>
                                      </p:cBhvr>
                                      <p:to x="100000" y="100000"/>
                                    </p:animScale>
                                    <p:animScale>
                                      <p:cBhvr>
                                        <p:cTn id="47" dur="26">
                                          <p:stCondLst>
                                            <p:cond delay="1808"/>
                                          </p:stCondLst>
                                        </p:cTn>
                                        <p:tgtEl>
                                          <p:spTgt spid="8"/>
                                        </p:tgtEl>
                                      </p:cBhvr>
                                      <p:to x="100000" y="95000"/>
                                    </p:animScale>
                                    <p:animScale>
                                      <p:cBhvr>
                                        <p:cTn id="4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latin typeface="Times New Roman" pitchFamily="18" charset="0"/>
                <a:cs typeface="Times New Roman" pitchFamily="18" charset="0"/>
              </a:rPr>
              <a:t>Finding the Inverse of a Function</a:t>
            </a:r>
          </a:p>
        </p:txBody>
      </p:sp>
      <mc:AlternateContent xmlns:mc="http://schemas.openxmlformats.org/markup-compatibility/2006" xmlns:a14="http://schemas.microsoft.com/office/drawing/2010/main">
        <mc:Choice Requires="a14">
          <p:sp>
            <p:nvSpPr>
              <p:cNvPr id="3" name="TextBox 2"/>
              <p:cNvSpPr txBox="1"/>
              <p:nvPr/>
            </p:nvSpPr>
            <p:spPr>
              <a:xfrm>
                <a:off x="729641" y="1447800"/>
                <a:ext cx="7391400" cy="523220"/>
              </a:xfrm>
              <a:prstGeom prst="rect">
                <a:avLst/>
              </a:prstGeom>
              <a:noFill/>
            </p:spPr>
            <p:txBody>
              <a:bodyPr wrap="square" rtlCol="0">
                <a:spAutoFit/>
              </a:bodyPr>
              <a:lstStyle/>
              <a:p>
                <a:r>
                  <a:rPr lang="en-US" sz="2800" dirty="0">
                    <a:latin typeface="Arial" pitchFamily="34" charset="0"/>
                    <a:cs typeface="Arial" pitchFamily="34" charset="0"/>
                  </a:rPr>
                  <a:t>Find the inverse of </a:t>
                </a:r>
                <a14:m>
                  <m:oMath xmlns:m="http://schemas.openxmlformats.org/officeDocument/2006/math">
                    <m:r>
                      <a:rPr lang="en-US" sz="2800" b="0" i="1" smtClean="0">
                        <a:latin typeface="Cambria Math"/>
                        <a:cs typeface="Arial" pitchFamily="34" charset="0"/>
                      </a:rPr>
                      <m:t>𝑓</m:t>
                    </m:r>
                    <m:d>
                      <m:dPr>
                        <m:ctrlPr>
                          <a:rPr lang="en-US" sz="2800" b="0" i="1" smtClean="0">
                            <a:latin typeface="Cambria Math" panose="02040503050406030204" pitchFamily="18" charset="0"/>
                            <a:cs typeface="Arial" pitchFamily="34" charset="0"/>
                          </a:rPr>
                        </m:ctrlPr>
                      </m:dPr>
                      <m:e>
                        <m:r>
                          <a:rPr lang="en-US" sz="2800" b="0" i="1" smtClean="0">
                            <a:latin typeface="Cambria Math"/>
                            <a:cs typeface="Arial" pitchFamily="34" charset="0"/>
                          </a:rPr>
                          <m:t>𝑥</m:t>
                        </m:r>
                      </m:e>
                    </m:d>
                    <m:r>
                      <a:rPr lang="en-US" sz="2800" b="0" i="1" smtClean="0">
                        <a:latin typeface="Cambria Math"/>
                        <a:cs typeface="Arial" pitchFamily="34" charset="0"/>
                      </a:rPr>
                      <m:t>=</m:t>
                    </m:r>
                    <m:sSup>
                      <m:sSupPr>
                        <m:ctrlPr>
                          <a:rPr lang="en-US" sz="2800" b="0" i="1" smtClean="0">
                            <a:latin typeface="Cambria Math" panose="02040503050406030204" pitchFamily="18" charset="0"/>
                            <a:cs typeface="Arial" pitchFamily="34" charset="0"/>
                          </a:rPr>
                        </m:ctrlPr>
                      </m:sSupPr>
                      <m:e>
                        <m:r>
                          <a:rPr lang="en-US" sz="2800" b="0" i="1" smtClean="0">
                            <a:latin typeface="Cambria Math"/>
                            <a:cs typeface="Arial" pitchFamily="34" charset="0"/>
                          </a:rPr>
                          <m:t>𝑥</m:t>
                        </m:r>
                      </m:e>
                      <m:sup>
                        <m:r>
                          <a:rPr lang="en-US" sz="2800" b="0" i="1" smtClean="0">
                            <a:latin typeface="Cambria Math"/>
                            <a:cs typeface="Arial" pitchFamily="34" charset="0"/>
                          </a:rPr>
                          <m:t>3</m:t>
                        </m:r>
                      </m:sup>
                    </m:sSup>
                    <m:r>
                      <a:rPr lang="en-US" sz="2800" b="0" i="1" smtClean="0">
                        <a:latin typeface="Cambria Math" panose="02040503050406030204" pitchFamily="18" charset="0"/>
                        <a:cs typeface="Arial" pitchFamily="34" charset="0"/>
                      </a:rPr>
                      <m:t>−4</m:t>
                    </m:r>
                  </m:oMath>
                </a14:m>
                <a:endParaRPr lang="en-US" sz="2800" dirty="0">
                  <a:latin typeface="Arial" pitchFamily="34" charset="0"/>
                  <a:cs typeface="Arial"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29641" y="1447800"/>
                <a:ext cx="7391400" cy="523220"/>
              </a:xfrm>
              <a:prstGeom prst="rect">
                <a:avLst/>
              </a:prstGeom>
              <a:blipFill rotWithShape="0">
                <a:blip r:embed="rId2"/>
                <a:stretch>
                  <a:fillRect l="-1733" t="-12941" b="-31765"/>
                </a:stretch>
              </a:blipFill>
            </p:spPr>
            <p:txBody>
              <a:bodyPr/>
              <a:lstStyle/>
              <a:p>
                <a:r>
                  <a:rPr lang="en-US">
                    <a:noFill/>
                  </a:rPr>
                  <a:t> </a:t>
                </a:r>
              </a:p>
            </p:txBody>
          </p:sp>
        </mc:Fallback>
      </mc:AlternateContent>
      <p:pic>
        <p:nvPicPr>
          <p:cNvPr id="10" name="Picture 2" descr="Image result for you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655" y="-104255"/>
            <a:ext cx="1978025" cy="1412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907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 result for compositions of fun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252043"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544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8"/>
          <p:cNvGrpSpPr>
            <a:grpSpLocks/>
          </p:cNvGrpSpPr>
          <p:nvPr/>
        </p:nvGrpSpPr>
        <p:grpSpPr bwMode="auto">
          <a:xfrm>
            <a:off x="5949950" y="2851150"/>
            <a:ext cx="2733675" cy="2735263"/>
            <a:chOff x="3748" y="1796"/>
            <a:chExt cx="1722" cy="1723"/>
          </a:xfrm>
        </p:grpSpPr>
        <p:grpSp>
          <p:nvGrpSpPr>
            <p:cNvPr id="3" name="Group 304"/>
            <p:cNvGrpSpPr>
              <a:grpSpLocks/>
            </p:cNvGrpSpPr>
            <p:nvPr/>
          </p:nvGrpSpPr>
          <p:grpSpPr bwMode="auto">
            <a:xfrm>
              <a:off x="3748" y="1796"/>
              <a:ext cx="1722" cy="1723"/>
              <a:chOff x="3748" y="1796"/>
              <a:chExt cx="1722" cy="1723"/>
            </a:xfrm>
          </p:grpSpPr>
          <p:sp>
            <p:nvSpPr>
              <p:cNvPr id="57622" name="Freeform 278"/>
              <p:cNvSpPr>
                <a:spLocks/>
              </p:cNvSpPr>
              <p:nvPr/>
            </p:nvSpPr>
            <p:spPr bwMode="auto">
              <a:xfrm>
                <a:off x="4184" y="2000"/>
                <a:ext cx="4" cy="1519"/>
              </a:xfrm>
              <a:custGeom>
                <a:avLst/>
                <a:gdLst/>
                <a:ahLst/>
                <a:cxnLst>
                  <a:cxn ang="0">
                    <a:pos x="4" y="1648"/>
                  </a:cxn>
                  <a:cxn ang="0">
                    <a:pos x="4" y="16"/>
                  </a:cxn>
                  <a:cxn ang="0">
                    <a:pos x="0" y="0"/>
                  </a:cxn>
                </a:cxnLst>
                <a:rect l="0" t="0" r="r" b="b"/>
                <a:pathLst>
                  <a:path w="4" h="1648">
                    <a:moveTo>
                      <a:pt x="4" y="1648"/>
                    </a:moveTo>
                    <a:lnTo>
                      <a:pt x="4" y="16"/>
                    </a:lnTo>
                    <a:lnTo>
                      <a:pt x="0" y="0"/>
                    </a:lnTo>
                  </a:path>
                </a:pathLst>
              </a:custGeom>
              <a:noFill/>
              <a:ln w="57150">
                <a:solidFill>
                  <a:schemeClr val="folHlink"/>
                </a:solidFill>
                <a:round/>
                <a:headEnd/>
                <a:tailEnd type="triangle" w="med" len="med"/>
              </a:ln>
              <a:effectLst/>
            </p:spPr>
            <p:txBody>
              <a:bodyPr/>
              <a:lstStyle/>
              <a:p>
                <a:endParaRPr lang="en-US"/>
              </a:p>
            </p:txBody>
          </p:sp>
          <p:sp>
            <p:nvSpPr>
              <p:cNvPr id="57623" name="Freeform 279"/>
              <p:cNvSpPr>
                <a:spLocks/>
              </p:cNvSpPr>
              <p:nvPr/>
            </p:nvSpPr>
            <p:spPr bwMode="auto">
              <a:xfrm>
                <a:off x="3748" y="3228"/>
                <a:ext cx="1435" cy="1"/>
              </a:xfrm>
              <a:custGeom>
                <a:avLst/>
                <a:gdLst/>
                <a:ahLst/>
                <a:cxnLst>
                  <a:cxn ang="0">
                    <a:pos x="0" y="0"/>
                  </a:cxn>
                  <a:cxn ang="0">
                    <a:pos x="2116" y="0"/>
                  </a:cxn>
                </a:cxnLst>
                <a:rect l="0" t="0" r="r" b="b"/>
                <a:pathLst>
                  <a:path w="2116" h="1">
                    <a:moveTo>
                      <a:pt x="0" y="0"/>
                    </a:moveTo>
                    <a:lnTo>
                      <a:pt x="2116" y="0"/>
                    </a:lnTo>
                  </a:path>
                </a:pathLst>
              </a:custGeom>
              <a:noFill/>
              <a:ln w="57150">
                <a:solidFill>
                  <a:schemeClr val="folHlink"/>
                </a:solidFill>
                <a:round/>
                <a:headEnd/>
                <a:tailEnd type="triangle" w="med" len="med"/>
              </a:ln>
              <a:effectLst/>
            </p:spPr>
            <p:txBody>
              <a:bodyPr/>
              <a:lstStyle/>
              <a:p>
                <a:endParaRPr lang="en-US"/>
              </a:p>
            </p:txBody>
          </p:sp>
          <p:sp>
            <p:nvSpPr>
              <p:cNvPr id="57625" name="Line 281"/>
              <p:cNvSpPr>
                <a:spLocks noChangeShapeType="1"/>
              </p:cNvSpPr>
              <p:nvPr/>
            </p:nvSpPr>
            <p:spPr bwMode="auto">
              <a:xfrm>
                <a:off x="4062" y="3034"/>
                <a:ext cx="240" cy="0"/>
              </a:xfrm>
              <a:prstGeom prst="line">
                <a:avLst/>
              </a:prstGeom>
              <a:noFill/>
              <a:ln w="38100">
                <a:solidFill>
                  <a:schemeClr val="folHlink"/>
                </a:solidFill>
                <a:round/>
                <a:headEnd/>
                <a:tailEnd/>
              </a:ln>
              <a:effectLst/>
            </p:spPr>
            <p:txBody>
              <a:bodyPr/>
              <a:lstStyle/>
              <a:p>
                <a:endParaRPr lang="en-US"/>
              </a:p>
            </p:txBody>
          </p:sp>
          <p:sp>
            <p:nvSpPr>
              <p:cNvPr id="57626" name="Line 282"/>
              <p:cNvSpPr>
                <a:spLocks noChangeShapeType="1"/>
              </p:cNvSpPr>
              <p:nvPr/>
            </p:nvSpPr>
            <p:spPr bwMode="auto">
              <a:xfrm>
                <a:off x="4054" y="2806"/>
                <a:ext cx="240" cy="0"/>
              </a:xfrm>
              <a:prstGeom prst="line">
                <a:avLst/>
              </a:prstGeom>
              <a:noFill/>
              <a:ln w="38100">
                <a:solidFill>
                  <a:schemeClr val="folHlink"/>
                </a:solidFill>
                <a:round/>
                <a:headEnd/>
                <a:tailEnd/>
              </a:ln>
              <a:effectLst/>
            </p:spPr>
            <p:txBody>
              <a:bodyPr/>
              <a:lstStyle/>
              <a:p>
                <a:endParaRPr lang="en-US"/>
              </a:p>
            </p:txBody>
          </p:sp>
          <p:sp>
            <p:nvSpPr>
              <p:cNvPr id="57629" name="Text Box 285"/>
              <p:cNvSpPr txBox="1">
                <a:spLocks noChangeArrowheads="1"/>
              </p:cNvSpPr>
              <p:nvPr/>
            </p:nvSpPr>
            <p:spPr bwMode="auto">
              <a:xfrm>
                <a:off x="5182" y="3068"/>
                <a:ext cx="288" cy="288"/>
              </a:xfrm>
              <a:prstGeom prst="rect">
                <a:avLst/>
              </a:prstGeom>
              <a:noFill/>
              <a:ln w="9525">
                <a:noFill/>
                <a:miter lim="800000"/>
                <a:headEnd/>
                <a:tailEnd/>
              </a:ln>
              <a:effectLst/>
            </p:spPr>
            <p:txBody>
              <a:bodyPr>
                <a:spAutoFit/>
              </a:bodyPr>
              <a:lstStyle/>
              <a:p>
                <a:pPr eaLnBrk="0" hangingPunct="0"/>
                <a:r>
                  <a:rPr lang="en-US" sz="2400">
                    <a:solidFill>
                      <a:srgbClr val="000099"/>
                    </a:solidFill>
                    <a:latin typeface="Times New Roman" pitchFamily="18" charset="0"/>
                  </a:rPr>
                  <a:t>x</a:t>
                </a:r>
              </a:p>
            </p:txBody>
          </p:sp>
          <p:sp>
            <p:nvSpPr>
              <p:cNvPr id="57630" name="Text Box 286"/>
              <p:cNvSpPr txBox="1">
                <a:spLocks noChangeArrowheads="1"/>
              </p:cNvSpPr>
              <p:nvPr/>
            </p:nvSpPr>
            <p:spPr bwMode="auto">
              <a:xfrm>
                <a:off x="4002" y="1796"/>
                <a:ext cx="336" cy="288"/>
              </a:xfrm>
              <a:prstGeom prst="rect">
                <a:avLst/>
              </a:prstGeom>
              <a:noFill/>
              <a:ln w="9525">
                <a:noFill/>
                <a:miter lim="800000"/>
                <a:headEnd/>
                <a:tailEnd/>
              </a:ln>
              <a:effectLst/>
            </p:spPr>
            <p:txBody>
              <a:bodyPr>
                <a:spAutoFit/>
              </a:bodyPr>
              <a:lstStyle/>
              <a:p>
                <a:pPr eaLnBrk="0" hangingPunct="0"/>
                <a:r>
                  <a:rPr lang="en-US" sz="2400">
                    <a:solidFill>
                      <a:srgbClr val="000099"/>
                    </a:solidFill>
                    <a:latin typeface="Times New Roman" pitchFamily="18" charset="0"/>
                  </a:rPr>
                  <a:t>y</a:t>
                </a:r>
              </a:p>
            </p:txBody>
          </p:sp>
          <p:sp>
            <p:nvSpPr>
              <p:cNvPr id="57632" name="Line 288"/>
              <p:cNvSpPr>
                <a:spLocks noChangeShapeType="1"/>
              </p:cNvSpPr>
              <p:nvPr/>
            </p:nvSpPr>
            <p:spPr bwMode="auto">
              <a:xfrm>
                <a:off x="4061" y="2575"/>
                <a:ext cx="240" cy="0"/>
              </a:xfrm>
              <a:prstGeom prst="line">
                <a:avLst/>
              </a:prstGeom>
              <a:noFill/>
              <a:ln w="38100">
                <a:solidFill>
                  <a:schemeClr val="folHlink"/>
                </a:solidFill>
                <a:round/>
                <a:headEnd/>
                <a:tailEnd/>
              </a:ln>
              <a:effectLst/>
            </p:spPr>
            <p:txBody>
              <a:bodyPr/>
              <a:lstStyle/>
              <a:p>
                <a:endParaRPr lang="en-US"/>
              </a:p>
            </p:txBody>
          </p:sp>
          <p:sp>
            <p:nvSpPr>
              <p:cNvPr id="57633" name="Line 289"/>
              <p:cNvSpPr>
                <a:spLocks noChangeShapeType="1"/>
              </p:cNvSpPr>
              <p:nvPr/>
            </p:nvSpPr>
            <p:spPr bwMode="auto">
              <a:xfrm>
                <a:off x="4057" y="2351"/>
                <a:ext cx="240" cy="0"/>
              </a:xfrm>
              <a:prstGeom prst="line">
                <a:avLst/>
              </a:prstGeom>
              <a:noFill/>
              <a:ln w="38100">
                <a:solidFill>
                  <a:schemeClr val="folHlink"/>
                </a:solidFill>
                <a:round/>
                <a:headEnd/>
                <a:tailEnd/>
              </a:ln>
              <a:effectLst/>
            </p:spPr>
            <p:txBody>
              <a:bodyPr/>
              <a:lstStyle/>
              <a:p>
                <a:endParaRPr lang="en-US"/>
              </a:p>
            </p:txBody>
          </p:sp>
          <p:sp>
            <p:nvSpPr>
              <p:cNvPr id="57634" name="Line 290"/>
              <p:cNvSpPr>
                <a:spLocks noChangeShapeType="1"/>
              </p:cNvSpPr>
              <p:nvPr/>
            </p:nvSpPr>
            <p:spPr bwMode="auto">
              <a:xfrm>
                <a:off x="4791" y="3132"/>
                <a:ext cx="0" cy="192"/>
              </a:xfrm>
              <a:prstGeom prst="line">
                <a:avLst/>
              </a:prstGeom>
              <a:noFill/>
              <a:ln w="38100">
                <a:solidFill>
                  <a:schemeClr val="folHlink"/>
                </a:solidFill>
                <a:round/>
                <a:headEnd/>
                <a:tailEnd/>
              </a:ln>
              <a:effectLst/>
            </p:spPr>
            <p:txBody>
              <a:bodyPr/>
              <a:lstStyle/>
              <a:p>
                <a:endParaRPr lang="en-US"/>
              </a:p>
            </p:txBody>
          </p:sp>
          <p:sp>
            <p:nvSpPr>
              <p:cNvPr id="57636" name="Line 292"/>
              <p:cNvSpPr>
                <a:spLocks noChangeShapeType="1"/>
              </p:cNvSpPr>
              <p:nvPr/>
            </p:nvSpPr>
            <p:spPr bwMode="auto">
              <a:xfrm>
                <a:off x="4471" y="3132"/>
                <a:ext cx="0" cy="192"/>
              </a:xfrm>
              <a:prstGeom prst="line">
                <a:avLst/>
              </a:prstGeom>
              <a:noFill/>
              <a:ln w="38100">
                <a:solidFill>
                  <a:schemeClr val="folHlink"/>
                </a:solidFill>
                <a:round/>
                <a:headEnd/>
                <a:tailEnd/>
              </a:ln>
              <a:effectLst/>
            </p:spPr>
            <p:txBody>
              <a:bodyPr/>
              <a:lstStyle/>
              <a:p>
                <a:endParaRPr lang="en-US"/>
              </a:p>
            </p:txBody>
          </p:sp>
          <p:sp>
            <p:nvSpPr>
              <p:cNvPr id="57645" name="Line 301"/>
              <p:cNvSpPr>
                <a:spLocks noChangeShapeType="1"/>
              </p:cNvSpPr>
              <p:nvPr/>
            </p:nvSpPr>
            <p:spPr bwMode="auto">
              <a:xfrm>
                <a:off x="3911" y="3132"/>
                <a:ext cx="0" cy="192"/>
              </a:xfrm>
              <a:prstGeom prst="line">
                <a:avLst/>
              </a:prstGeom>
              <a:noFill/>
              <a:ln w="38100">
                <a:solidFill>
                  <a:schemeClr val="folHlink"/>
                </a:solidFill>
                <a:round/>
                <a:headEnd/>
                <a:tailEnd/>
              </a:ln>
              <a:effectLst/>
            </p:spPr>
            <p:txBody>
              <a:bodyPr/>
              <a:lstStyle/>
              <a:p>
                <a:endParaRPr lang="en-US"/>
              </a:p>
            </p:txBody>
          </p:sp>
        </p:grpSp>
        <p:sp>
          <p:nvSpPr>
            <p:cNvPr id="57649" name="Rectangle 305"/>
            <p:cNvSpPr>
              <a:spLocks noChangeArrowheads="1"/>
            </p:cNvSpPr>
            <p:nvPr/>
          </p:nvSpPr>
          <p:spPr bwMode="auto">
            <a:xfrm>
              <a:off x="4398" y="3258"/>
              <a:ext cx="188" cy="231"/>
            </a:xfrm>
            <a:prstGeom prst="rect">
              <a:avLst/>
            </a:prstGeom>
            <a:noFill/>
            <a:ln w="9525">
              <a:noFill/>
              <a:miter lim="800000"/>
              <a:headEnd/>
              <a:tailEnd/>
            </a:ln>
            <a:effectLst/>
          </p:spPr>
          <p:txBody>
            <a:bodyPr wrap="none">
              <a:spAutoFit/>
            </a:bodyPr>
            <a:lstStyle/>
            <a:p>
              <a:r>
                <a:rPr lang="en-US" i="0">
                  <a:latin typeface="Times New Roman" pitchFamily="18" charset="0"/>
                </a:rPr>
                <a:t>2</a:t>
              </a:r>
            </a:p>
          </p:txBody>
        </p:sp>
        <p:sp>
          <p:nvSpPr>
            <p:cNvPr id="57650" name="Rectangle 306"/>
            <p:cNvSpPr>
              <a:spLocks noChangeArrowheads="1"/>
            </p:cNvSpPr>
            <p:nvPr/>
          </p:nvSpPr>
          <p:spPr bwMode="auto">
            <a:xfrm>
              <a:off x="3914" y="2910"/>
              <a:ext cx="188" cy="231"/>
            </a:xfrm>
            <a:prstGeom prst="rect">
              <a:avLst/>
            </a:prstGeom>
            <a:noFill/>
            <a:ln w="9525">
              <a:noFill/>
              <a:miter lim="800000"/>
              <a:headEnd/>
              <a:tailEnd/>
            </a:ln>
            <a:effectLst/>
          </p:spPr>
          <p:txBody>
            <a:bodyPr wrap="none">
              <a:spAutoFit/>
            </a:bodyPr>
            <a:lstStyle/>
            <a:p>
              <a:r>
                <a:rPr lang="en-US" i="0">
                  <a:latin typeface="Times New Roman" pitchFamily="18" charset="0"/>
                </a:rPr>
                <a:t>2</a:t>
              </a:r>
            </a:p>
          </p:txBody>
        </p:sp>
      </p:grpSp>
      <mc:AlternateContent xmlns:mc="http://schemas.openxmlformats.org/markup-compatibility/2006" xmlns:a14="http://schemas.microsoft.com/office/drawing/2010/main">
        <mc:Choice Requires="a14">
          <p:sp>
            <p:nvSpPr>
              <p:cNvPr id="57613" name="Text Box 269"/>
              <p:cNvSpPr txBox="1">
                <a:spLocks noChangeArrowheads="1"/>
              </p:cNvSpPr>
              <p:nvPr/>
            </p:nvSpPr>
            <p:spPr bwMode="auto">
              <a:xfrm>
                <a:off x="381001" y="730250"/>
                <a:ext cx="8302624" cy="2185214"/>
              </a:xfrm>
              <a:prstGeom prst="rect">
                <a:avLst/>
              </a:prstGeom>
              <a:noFill/>
              <a:ln w="28575">
                <a:noFill/>
                <a:miter lim="800000"/>
                <a:headEnd/>
                <a:tailEnd/>
              </a:ln>
              <a:effectLst/>
            </p:spPr>
            <p:txBody>
              <a:bodyPr wrap="square">
                <a:spAutoFit/>
              </a:bodyPr>
              <a:lstStyle/>
              <a:p>
                <a:pPr algn="ctr">
                  <a:spcBef>
                    <a:spcPct val="50000"/>
                  </a:spcBef>
                </a:pPr>
                <a:r>
                  <a:rPr lang="en-US" sz="2800" b="1" dirty="0">
                    <a:latin typeface="Arial" pitchFamily="34" charset="0"/>
                    <a:cs typeface="Arial" pitchFamily="34" charset="0"/>
                  </a:rPr>
                  <a:t>Horizontal Line Test</a:t>
                </a:r>
              </a:p>
              <a:p>
                <a:pPr>
                  <a:spcBef>
                    <a:spcPct val="50000"/>
                  </a:spcBef>
                </a:pPr>
                <a:r>
                  <a:rPr lang="en-US" sz="2400" dirty="0">
                    <a:latin typeface="Times New Roman" panose="02020603050405020304" pitchFamily="18" charset="0"/>
                    <a:cs typeface="Times New Roman" panose="02020603050405020304" pitchFamily="18" charset="0"/>
                  </a:rPr>
                  <a:t>A function </a:t>
                </a:r>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has an inverse function if and only if the function is one-to-one.  </a:t>
                </a:r>
                <a:r>
                  <a:rPr lang="en-CA" sz="2400" i="0" dirty="0">
                    <a:latin typeface="Times New Roman" pitchFamily="18" charset="0"/>
                    <a:sym typeface="Symbol" pitchFamily="18" charset="2"/>
                  </a:rPr>
                  <a:t>A function </a:t>
                </a:r>
                <a14:m>
                  <m:oMath xmlns:m="http://schemas.openxmlformats.org/officeDocument/2006/math">
                    <m:r>
                      <a:rPr lang="en-US" sz="2400" b="0" i="1" smtClean="0">
                        <a:latin typeface="Cambria Math"/>
                        <a:sym typeface="Symbol" pitchFamily="18" charset="2"/>
                      </a:rPr>
                      <m:t>𝑦</m:t>
                    </m:r>
                    <m:r>
                      <a:rPr lang="en-US" sz="2400" b="0" i="1" smtClean="0">
                        <a:latin typeface="Cambria Math"/>
                        <a:sym typeface="Symbol" pitchFamily="18" charset="2"/>
                      </a:rPr>
                      <m:t>=</m:t>
                    </m:r>
                    <m:r>
                      <a:rPr lang="en-US" sz="2400" b="0" i="1" smtClean="0">
                        <a:latin typeface="Cambria Math"/>
                        <a:sym typeface="Symbol" pitchFamily="18" charset="2"/>
                      </a:rPr>
                      <m:t>𝑓</m:t>
                    </m:r>
                    <m:r>
                      <a:rPr lang="en-US" sz="2400" b="0" i="1" smtClean="0">
                        <a:latin typeface="Cambria Math"/>
                        <a:sym typeface="Symbol" pitchFamily="18" charset="2"/>
                      </a:rPr>
                      <m:t>(</m:t>
                    </m:r>
                    <m:r>
                      <a:rPr lang="en-US" sz="2400" b="0" i="1" smtClean="0">
                        <a:latin typeface="Cambria Math"/>
                        <a:sym typeface="Symbol" pitchFamily="18" charset="2"/>
                      </a:rPr>
                      <m:t>𝑥</m:t>
                    </m:r>
                    <m:r>
                      <a:rPr lang="en-US" sz="2400" b="0" i="1" smtClean="0">
                        <a:latin typeface="Cambria Math"/>
                        <a:sym typeface="Symbol" pitchFamily="18" charset="2"/>
                      </a:rPr>
                      <m:t>)</m:t>
                    </m:r>
                  </m:oMath>
                </a14:m>
                <a:r>
                  <a:rPr lang="en-CA" sz="2400" i="0" dirty="0">
                    <a:latin typeface="Times New Roman" pitchFamily="18" charset="0"/>
                    <a:sym typeface="Symbol" pitchFamily="18" charset="2"/>
                  </a:rPr>
                  <a:t> is </a:t>
                </a:r>
                <a:r>
                  <a:rPr lang="en-CA" sz="2400" dirty="0">
                    <a:latin typeface="Times New Roman" pitchFamily="18" charset="0"/>
                    <a:sym typeface="Symbol" pitchFamily="18" charset="2"/>
                  </a:rPr>
                  <a:t>one-to-one</a:t>
                </a:r>
                <a:r>
                  <a:rPr lang="en-CA" sz="2400" i="0" dirty="0">
                    <a:latin typeface="Times New Roman" pitchFamily="18" charset="0"/>
                    <a:sym typeface="Symbol" pitchFamily="18" charset="2"/>
                  </a:rPr>
                  <a:t> if and only if no horizontal line intersects the graph of </a:t>
                </a:r>
                <a14:m>
                  <m:oMath xmlns:m="http://schemas.openxmlformats.org/officeDocument/2006/math">
                    <m:r>
                      <a:rPr lang="en-US" sz="2400" b="0" i="1" smtClean="0">
                        <a:latin typeface="Cambria Math"/>
                        <a:sym typeface="Symbol" pitchFamily="18" charset="2"/>
                      </a:rPr>
                      <m:t>𝑦</m:t>
                    </m:r>
                    <m:r>
                      <a:rPr lang="en-US" sz="2400" b="0" i="1" smtClean="0">
                        <a:latin typeface="Cambria Math"/>
                        <a:sym typeface="Symbol" pitchFamily="18" charset="2"/>
                      </a:rPr>
                      <m:t>=</m:t>
                    </m:r>
                    <m:r>
                      <a:rPr lang="en-US" sz="2400" b="0" i="1" smtClean="0">
                        <a:latin typeface="Cambria Math"/>
                        <a:sym typeface="Symbol" pitchFamily="18" charset="2"/>
                      </a:rPr>
                      <m:t>𝑓</m:t>
                    </m:r>
                    <m:r>
                      <a:rPr lang="en-US" sz="2400" b="0" i="1" smtClean="0">
                        <a:latin typeface="Cambria Math"/>
                        <a:sym typeface="Symbol" pitchFamily="18" charset="2"/>
                      </a:rPr>
                      <m:t>(</m:t>
                    </m:r>
                    <m:r>
                      <a:rPr lang="en-US" sz="2400" b="0" i="1" smtClean="0">
                        <a:latin typeface="Cambria Math"/>
                        <a:sym typeface="Symbol" pitchFamily="18" charset="2"/>
                      </a:rPr>
                      <m:t>𝑥</m:t>
                    </m:r>
                    <m:r>
                      <a:rPr lang="en-US" sz="2400" b="0" i="1" smtClean="0">
                        <a:latin typeface="Cambria Math"/>
                        <a:sym typeface="Symbol" pitchFamily="18" charset="2"/>
                      </a:rPr>
                      <m:t>)</m:t>
                    </m:r>
                  </m:oMath>
                </a14:m>
                <a:r>
                  <a:rPr lang="en-US" sz="2400" i="0" dirty="0">
                    <a:latin typeface="Times New Roman" pitchFamily="18" charset="0"/>
                  </a:rPr>
                  <a:t> </a:t>
                </a:r>
                <a:r>
                  <a:rPr lang="en-CA" sz="2400" i="0" dirty="0">
                    <a:latin typeface="Times New Roman" pitchFamily="18" charset="0"/>
                    <a:sym typeface="Symbol" pitchFamily="18" charset="2"/>
                  </a:rPr>
                  <a:t>in more than one point.</a:t>
                </a:r>
                <a:endParaRPr lang="en-US" sz="2400" i="0" dirty="0">
                  <a:latin typeface="Times New Roman" pitchFamily="18" charset="0"/>
                  <a:sym typeface="Symbol" pitchFamily="18" charset="2"/>
                </a:endParaRPr>
              </a:p>
            </p:txBody>
          </p:sp>
        </mc:Choice>
        <mc:Fallback xmlns="">
          <p:sp>
            <p:nvSpPr>
              <p:cNvPr id="57613" name="Text Box 269"/>
              <p:cNvSpPr txBox="1">
                <a:spLocks noRot="1" noChangeAspect="1" noMove="1" noResize="1" noEditPoints="1" noAdjustHandles="1" noChangeArrowheads="1" noChangeShapeType="1" noTextEdit="1"/>
              </p:cNvSpPr>
              <p:nvPr/>
            </p:nvSpPr>
            <p:spPr bwMode="auto">
              <a:xfrm>
                <a:off x="381001" y="730250"/>
                <a:ext cx="8302624" cy="2185214"/>
              </a:xfrm>
              <a:prstGeom prst="rect">
                <a:avLst/>
              </a:prstGeom>
              <a:blipFill rotWithShape="1">
                <a:blip r:embed="rId3"/>
                <a:stretch>
                  <a:fillRect l="-1176" t="-2793" b="-5587"/>
                </a:stretch>
              </a:blipFill>
              <a:ln w="28575">
                <a:noFill/>
                <a:miter lim="800000"/>
                <a:headEnd/>
                <a:tailEnd/>
              </a:ln>
              <a:effectLst/>
            </p:spPr>
            <p:txBody>
              <a:bodyPr/>
              <a:lstStyle/>
              <a:p>
                <a:r>
                  <a:rPr lang="en-US">
                    <a:noFill/>
                  </a:rPr>
                  <a:t> </a:t>
                </a:r>
              </a:p>
            </p:txBody>
          </p:sp>
        </mc:Fallback>
      </mc:AlternateContent>
      <p:sp>
        <p:nvSpPr>
          <p:cNvPr id="57606" name="Text Box 262"/>
          <p:cNvSpPr txBox="1">
            <a:spLocks noChangeArrowheads="1"/>
          </p:cNvSpPr>
          <p:nvPr/>
        </p:nvSpPr>
        <p:spPr bwMode="auto">
          <a:xfrm>
            <a:off x="7613650" y="4011613"/>
            <a:ext cx="855663" cy="457200"/>
          </a:xfrm>
          <a:prstGeom prst="rect">
            <a:avLst/>
          </a:prstGeom>
          <a:noFill/>
          <a:ln w="9525">
            <a:noFill/>
            <a:miter lim="800000"/>
            <a:headEnd/>
            <a:tailEnd/>
          </a:ln>
          <a:effectLst/>
        </p:spPr>
        <p:txBody>
          <a:bodyPr>
            <a:spAutoFit/>
          </a:bodyPr>
          <a:lstStyle/>
          <a:p>
            <a:r>
              <a:rPr lang="en-US" sz="2400">
                <a:solidFill>
                  <a:srgbClr val="FF3300"/>
                </a:solidFill>
                <a:latin typeface="Times New Roman" pitchFamily="18" charset="0"/>
              </a:rPr>
              <a:t>y = </a:t>
            </a:r>
            <a:r>
              <a:rPr lang="en-US" sz="2400" i="0">
                <a:solidFill>
                  <a:srgbClr val="FF3300"/>
                </a:solidFill>
                <a:latin typeface="Times New Roman" pitchFamily="18" charset="0"/>
              </a:rPr>
              <a:t>7</a:t>
            </a:r>
          </a:p>
        </p:txBody>
      </p:sp>
      <p:sp>
        <p:nvSpPr>
          <p:cNvPr id="57614" name="Text Box 270"/>
          <p:cNvSpPr txBox="1">
            <a:spLocks noChangeArrowheads="1"/>
          </p:cNvSpPr>
          <p:nvPr/>
        </p:nvSpPr>
        <p:spPr bwMode="auto">
          <a:xfrm>
            <a:off x="345511" y="4445000"/>
            <a:ext cx="4241800" cy="2282825"/>
          </a:xfrm>
          <a:prstGeom prst="rect">
            <a:avLst/>
          </a:prstGeom>
          <a:noFill/>
          <a:ln w="28575">
            <a:noFill/>
            <a:miter lim="800000"/>
            <a:headEnd/>
            <a:tailEnd/>
          </a:ln>
          <a:effectLst/>
        </p:spPr>
        <p:txBody>
          <a:bodyPr>
            <a:spAutoFit/>
          </a:bodyPr>
          <a:lstStyle/>
          <a:p>
            <a:pPr>
              <a:lnSpc>
                <a:spcPct val="120000"/>
              </a:lnSpc>
              <a:spcBef>
                <a:spcPct val="50000"/>
              </a:spcBef>
            </a:pPr>
            <a:r>
              <a:rPr lang="en-CA" sz="2400" b="1" i="0" dirty="0">
                <a:latin typeface="Times New Roman" pitchFamily="18" charset="0"/>
                <a:sym typeface="Symbol" pitchFamily="18" charset="2"/>
              </a:rPr>
              <a:t>Example</a:t>
            </a:r>
            <a:r>
              <a:rPr lang="en-CA" sz="2400" i="0" dirty="0">
                <a:latin typeface="Times New Roman" pitchFamily="18" charset="0"/>
                <a:sym typeface="Symbol" pitchFamily="18" charset="2"/>
              </a:rPr>
              <a:t>: The function </a:t>
            </a:r>
            <a:br>
              <a:rPr lang="en-CA" sz="2400" i="0" dirty="0">
                <a:latin typeface="Times New Roman" pitchFamily="18" charset="0"/>
                <a:sym typeface="Symbol" pitchFamily="18" charset="2"/>
              </a:rPr>
            </a:br>
            <a:r>
              <a:rPr lang="en-US" sz="2400" dirty="0">
                <a:latin typeface="Times New Roman" pitchFamily="18" charset="0"/>
              </a:rPr>
              <a:t>y = x</a:t>
            </a:r>
            <a:r>
              <a:rPr lang="en-US" sz="2400" i="0" baseline="30000" dirty="0">
                <a:latin typeface="Times New Roman" pitchFamily="18" charset="0"/>
              </a:rPr>
              <a:t>2</a:t>
            </a:r>
            <a:r>
              <a:rPr lang="en-US" sz="2400" baseline="30000" dirty="0">
                <a:latin typeface="Times New Roman" pitchFamily="18" charset="0"/>
              </a:rPr>
              <a:t> </a:t>
            </a:r>
            <a:r>
              <a:rPr lang="en-US" sz="2400" i="0" dirty="0">
                <a:latin typeface="Times New Roman" pitchFamily="18" charset="0"/>
              </a:rPr>
              <a:t>–</a:t>
            </a:r>
            <a:r>
              <a:rPr lang="en-US" sz="2400" dirty="0">
                <a:latin typeface="Times New Roman" pitchFamily="18" charset="0"/>
              </a:rPr>
              <a:t> </a:t>
            </a:r>
            <a:r>
              <a:rPr lang="en-US" sz="2400" i="0" dirty="0">
                <a:latin typeface="Times New Roman" pitchFamily="18" charset="0"/>
              </a:rPr>
              <a:t>4</a:t>
            </a:r>
            <a:r>
              <a:rPr lang="en-US" sz="2400" dirty="0">
                <a:latin typeface="Times New Roman" pitchFamily="18" charset="0"/>
              </a:rPr>
              <a:t>x + </a:t>
            </a:r>
            <a:r>
              <a:rPr lang="en-US" sz="2400" i="0" dirty="0">
                <a:latin typeface="Times New Roman" pitchFamily="18" charset="0"/>
              </a:rPr>
              <a:t>7</a:t>
            </a:r>
            <a:r>
              <a:rPr lang="en-CA" sz="2400" i="0" dirty="0">
                <a:latin typeface="Times New Roman" pitchFamily="18" charset="0"/>
                <a:sym typeface="Symbol" pitchFamily="18" charset="2"/>
              </a:rPr>
              <a:t> is </a:t>
            </a:r>
            <a:r>
              <a:rPr lang="en-CA" sz="2400" b="1" i="0" dirty="0">
                <a:latin typeface="Times New Roman" pitchFamily="18" charset="0"/>
                <a:sym typeface="Symbol" pitchFamily="18" charset="2"/>
              </a:rPr>
              <a:t>not one-to-one</a:t>
            </a:r>
            <a:r>
              <a:rPr lang="en-CA" sz="2400" i="0" dirty="0">
                <a:latin typeface="Times New Roman" pitchFamily="18" charset="0"/>
                <a:sym typeface="Symbol" pitchFamily="18" charset="2"/>
              </a:rPr>
              <a:t> on the real numbers because the line </a:t>
            </a:r>
            <a:r>
              <a:rPr lang="en-US" sz="2400" dirty="0">
                <a:latin typeface="Times New Roman" pitchFamily="18" charset="0"/>
              </a:rPr>
              <a:t>y = </a:t>
            </a:r>
            <a:r>
              <a:rPr lang="en-US" sz="2400" i="0" dirty="0">
                <a:latin typeface="Times New Roman" pitchFamily="18" charset="0"/>
              </a:rPr>
              <a:t>7</a:t>
            </a:r>
            <a:r>
              <a:rPr lang="en-CA" sz="2400" i="0" dirty="0">
                <a:latin typeface="Times New Roman" pitchFamily="18" charset="0"/>
                <a:sym typeface="Symbol" pitchFamily="18" charset="2"/>
              </a:rPr>
              <a:t> intersects the graph at both</a:t>
            </a:r>
            <a:r>
              <a:rPr lang="en-US" sz="2400" i="0" dirty="0">
                <a:latin typeface="Times New Roman" pitchFamily="18" charset="0"/>
                <a:sym typeface="Symbol" pitchFamily="18" charset="2"/>
              </a:rPr>
              <a:t> </a:t>
            </a:r>
            <a:r>
              <a:rPr lang="en-US" sz="2400" i="0" dirty="0">
                <a:latin typeface="Times New Roman" pitchFamily="18" charset="0"/>
              </a:rPr>
              <a:t>(0, 7)</a:t>
            </a:r>
            <a:r>
              <a:rPr lang="en-CA" sz="2400" i="0" dirty="0">
                <a:latin typeface="Times New Roman" pitchFamily="18" charset="0"/>
                <a:sym typeface="Symbol" pitchFamily="18" charset="2"/>
              </a:rPr>
              <a:t> and </a:t>
            </a:r>
            <a:r>
              <a:rPr lang="en-US" sz="2400" i="0" dirty="0">
                <a:latin typeface="Times New Roman" pitchFamily="18" charset="0"/>
              </a:rPr>
              <a:t>(4, 7)</a:t>
            </a:r>
            <a:r>
              <a:rPr lang="en-CA" sz="2400" i="0" dirty="0">
                <a:latin typeface="Times New Roman" pitchFamily="18" charset="0"/>
                <a:sym typeface="Symbol" pitchFamily="18" charset="2"/>
              </a:rPr>
              <a:t>. </a:t>
            </a:r>
            <a:endParaRPr lang="en-US" sz="2400" i="0" dirty="0">
              <a:latin typeface="Times New Roman" pitchFamily="18" charset="0"/>
              <a:sym typeface="Symbol" pitchFamily="18" charset="2"/>
            </a:endParaRPr>
          </a:p>
        </p:txBody>
      </p:sp>
      <p:sp>
        <p:nvSpPr>
          <p:cNvPr id="57616" name="Text Box 272"/>
          <p:cNvSpPr txBox="1">
            <a:spLocks noChangeArrowheads="1"/>
          </p:cNvSpPr>
          <p:nvPr/>
        </p:nvSpPr>
        <p:spPr bwMode="auto">
          <a:xfrm>
            <a:off x="5657850" y="3429000"/>
            <a:ext cx="914400" cy="457200"/>
          </a:xfrm>
          <a:prstGeom prst="rect">
            <a:avLst/>
          </a:prstGeom>
          <a:noFill/>
          <a:ln w="9525">
            <a:noFill/>
            <a:miter lim="800000"/>
            <a:headEnd/>
            <a:tailEnd/>
          </a:ln>
          <a:effectLst/>
        </p:spPr>
        <p:txBody>
          <a:bodyPr>
            <a:spAutoFit/>
          </a:bodyPr>
          <a:lstStyle/>
          <a:p>
            <a:pPr>
              <a:spcBef>
                <a:spcPct val="50000"/>
              </a:spcBef>
            </a:pPr>
            <a:r>
              <a:rPr lang="en-US" sz="2400" i="0">
                <a:latin typeface="Times New Roman" pitchFamily="18" charset="0"/>
              </a:rPr>
              <a:t>(0, 7)</a:t>
            </a:r>
          </a:p>
        </p:txBody>
      </p:sp>
      <p:sp>
        <p:nvSpPr>
          <p:cNvPr id="57617" name="Text Box 273"/>
          <p:cNvSpPr txBox="1">
            <a:spLocks noChangeArrowheads="1"/>
          </p:cNvSpPr>
          <p:nvPr/>
        </p:nvSpPr>
        <p:spPr bwMode="auto">
          <a:xfrm>
            <a:off x="7689850" y="3416300"/>
            <a:ext cx="914400" cy="457200"/>
          </a:xfrm>
          <a:prstGeom prst="rect">
            <a:avLst/>
          </a:prstGeom>
          <a:noFill/>
          <a:ln w="9525">
            <a:noFill/>
            <a:miter lim="800000"/>
            <a:headEnd/>
            <a:tailEnd/>
          </a:ln>
          <a:effectLst/>
        </p:spPr>
        <p:txBody>
          <a:bodyPr>
            <a:spAutoFit/>
          </a:bodyPr>
          <a:lstStyle/>
          <a:p>
            <a:pPr>
              <a:spcBef>
                <a:spcPct val="50000"/>
              </a:spcBef>
            </a:pPr>
            <a:r>
              <a:rPr lang="en-US" sz="2400" i="0">
                <a:latin typeface="Times New Roman" pitchFamily="18" charset="0"/>
              </a:rPr>
              <a:t>(4, 7)</a:t>
            </a:r>
          </a:p>
        </p:txBody>
      </p:sp>
      <p:sp>
        <p:nvSpPr>
          <p:cNvPr id="57620" name="Freeform 276"/>
          <p:cNvSpPr>
            <a:spLocks/>
          </p:cNvSpPr>
          <p:nvPr/>
        </p:nvSpPr>
        <p:spPr bwMode="auto">
          <a:xfrm>
            <a:off x="6457950" y="3232150"/>
            <a:ext cx="1397000" cy="1658938"/>
          </a:xfrm>
          <a:custGeom>
            <a:avLst/>
            <a:gdLst/>
            <a:ahLst/>
            <a:cxnLst>
              <a:cxn ang="0">
                <a:pos x="0" y="0"/>
              </a:cxn>
              <a:cxn ang="0">
                <a:pos x="416" y="1040"/>
              </a:cxn>
              <a:cxn ang="0">
                <a:pos x="880" y="32"/>
              </a:cxn>
            </a:cxnLst>
            <a:rect l="0" t="0" r="r" b="b"/>
            <a:pathLst>
              <a:path w="880" h="1045">
                <a:moveTo>
                  <a:pt x="0" y="0"/>
                </a:moveTo>
                <a:cubicBezTo>
                  <a:pt x="136" y="514"/>
                  <a:pt x="269" y="1035"/>
                  <a:pt x="416" y="1040"/>
                </a:cubicBezTo>
                <a:cubicBezTo>
                  <a:pt x="563" y="1045"/>
                  <a:pt x="783" y="242"/>
                  <a:pt x="880" y="32"/>
                </a:cubicBezTo>
              </a:path>
            </a:pathLst>
          </a:custGeom>
          <a:noFill/>
          <a:ln w="38100">
            <a:solidFill>
              <a:schemeClr val="tx1"/>
            </a:solidFill>
            <a:round/>
            <a:headEnd type="triangle" w="med" len="med"/>
            <a:tailEnd type="triangle" w="med" len="med"/>
          </a:ln>
          <a:effectLst/>
        </p:spPr>
        <p:txBody>
          <a:bodyPr/>
          <a:lstStyle/>
          <a:p>
            <a:endParaRPr lang="en-US"/>
          </a:p>
        </p:txBody>
      </p:sp>
      <p:grpSp>
        <p:nvGrpSpPr>
          <p:cNvPr id="4" name="Group 303"/>
          <p:cNvGrpSpPr>
            <a:grpSpLocks/>
          </p:cNvGrpSpPr>
          <p:nvPr/>
        </p:nvGrpSpPr>
        <p:grpSpPr bwMode="auto">
          <a:xfrm>
            <a:off x="6608763" y="3879850"/>
            <a:ext cx="1046162" cy="90488"/>
            <a:chOff x="4163" y="2444"/>
            <a:chExt cx="659" cy="57"/>
          </a:xfrm>
        </p:grpSpPr>
        <p:sp>
          <p:nvSpPr>
            <p:cNvPr id="57507" name="Oval 163"/>
            <p:cNvSpPr>
              <a:spLocks noChangeArrowheads="1"/>
            </p:cNvSpPr>
            <p:nvPr/>
          </p:nvSpPr>
          <p:spPr bwMode="auto">
            <a:xfrm>
              <a:off x="4163" y="2444"/>
              <a:ext cx="57" cy="57"/>
            </a:xfrm>
            <a:prstGeom prst="ellipse">
              <a:avLst/>
            </a:prstGeom>
            <a:solidFill>
              <a:srgbClr val="FF3300"/>
            </a:solidFill>
            <a:ln w="38100">
              <a:solidFill>
                <a:srgbClr val="FF3300"/>
              </a:solidFill>
              <a:round/>
              <a:headEnd/>
              <a:tailEnd/>
            </a:ln>
          </p:spPr>
          <p:txBody>
            <a:bodyPr/>
            <a:lstStyle/>
            <a:p>
              <a:endParaRPr lang="en-US"/>
            </a:p>
          </p:txBody>
        </p:sp>
        <p:sp>
          <p:nvSpPr>
            <p:cNvPr id="57511" name="Oval 167"/>
            <p:cNvSpPr>
              <a:spLocks noChangeArrowheads="1"/>
            </p:cNvSpPr>
            <p:nvPr/>
          </p:nvSpPr>
          <p:spPr bwMode="auto">
            <a:xfrm>
              <a:off x="4765" y="2444"/>
              <a:ext cx="57" cy="57"/>
            </a:xfrm>
            <a:prstGeom prst="ellipse">
              <a:avLst/>
            </a:prstGeom>
            <a:solidFill>
              <a:srgbClr val="FF3300"/>
            </a:solidFill>
            <a:ln w="38100">
              <a:solidFill>
                <a:srgbClr val="FF3300"/>
              </a:solidFill>
              <a:round/>
              <a:headEnd/>
              <a:tailEnd/>
            </a:ln>
          </p:spPr>
          <p:txBody>
            <a:bodyPr/>
            <a:lstStyle/>
            <a:p>
              <a:endParaRPr lang="en-US"/>
            </a:p>
          </p:txBody>
        </p:sp>
      </p:grpSp>
      <p:sp>
        <p:nvSpPr>
          <p:cNvPr id="57605" name="Freeform 261"/>
          <p:cNvSpPr>
            <a:spLocks/>
          </p:cNvSpPr>
          <p:nvPr/>
        </p:nvSpPr>
        <p:spPr bwMode="auto">
          <a:xfrm>
            <a:off x="5797550" y="3924300"/>
            <a:ext cx="2493963" cy="1588"/>
          </a:xfrm>
          <a:custGeom>
            <a:avLst/>
            <a:gdLst/>
            <a:ahLst/>
            <a:cxnLst>
              <a:cxn ang="0">
                <a:pos x="0" y="0"/>
              </a:cxn>
              <a:cxn ang="0">
                <a:pos x="2024" y="1"/>
              </a:cxn>
            </a:cxnLst>
            <a:rect l="0" t="0" r="r" b="b"/>
            <a:pathLst>
              <a:path w="2024" h="1">
                <a:moveTo>
                  <a:pt x="0" y="0"/>
                </a:moveTo>
                <a:lnTo>
                  <a:pt x="2024" y="1"/>
                </a:lnTo>
              </a:path>
            </a:pathLst>
          </a:custGeom>
          <a:noFill/>
          <a:ln w="38100" cap="flat">
            <a:solidFill>
              <a:srgbClr val="FF0000"/>
            </a:solidFill>
            <a:prstDash val="sysDot"/>
            <a:round/>
            <a:headEnd type="none" w="med" len="med"/>
            <a:tailEnd type="none" w="med" len="med"/>
          </a:ln>
          <a:effectLst/>
        </p:spPr>
        <p:txBody>
          <a:bodyPr/>
          <a:lstStyle/>
          <a:p>
            <a:endParaRPr lang="en-US"/>
          </a:p>
        </p:txBody>
      </p:sp>
      <p:sp>
        <p:nvSpPr>
          <p:cNvPr id="5" name="TextBox 4"/>
          <p:cNvSpPr txBox="1"/>
          <p:nvPr/>
        </p:nvSpPr>
        <p:spPr>
          <a:xfrm>
            <a:off x="364300" y="3079750"/>
            <a:ext cx="4724399"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One-to-one means that for every x-coordinate, the y-coordinates cannot repeat.</a:t>
            </a:r>
          </a:p>
        </p:txBody>
      </p:sp>
    </p:spTree>
    <p:extLst>
      <p:ext uri="{BB962C8B-B14F-4D97-AF65-F5344CB8AC3E}">
        <p14:creationId xmlns:p14="http://schemas.microsoft.com/office/powerpoint/2010/main" val="329052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613"/>
                                        </p:tgtEl>
                                        <p:attrNameLst>
                                          <p:attrName>style.visibility</p:attrName>
                                        </p:attrNameLst>
                                      </p:cBhvr>
                                      <p:to>
                                        <p:strVal val="visible"/>
                                      </p:to>
                                    </p:set>
                                    <p:animEffect transition="in" filter="barn(inVertical)">
                                      <p:cBhvr>
                                        <p:cTn id="7" dur="500"/>
                                        <p:tgtEl>
                                          <p:spTgt spid="576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614"/>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499"/>
                                          </p:stCondLst>
                                        </p:cTn>
                                        <p:tgtEl>
                                          <p:spTgt spid="2"/>
                                        </p:tgtEl>
                                        <p:attrNameLst>
                                          <p:attrName>style.visibility</p:attrName>
                                        </p:attrNameLst>
                                      </p:cBhvr>
                                      <p:to>
                                        <p:strVal val="visible"/>
                                      </p:to>
                                    </p:se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57620"/>
                                        </p:tgtEl>
                                        <p:attrNameLst>
                                          <p:attrName>style.visibility</p:attrName>
                                        </p:attrNameLst>
                                      </p:cBhvr>
                                      <p:to>
                                        <p:strVal val="visible"/>
                                      </p:to>
                                    </p:set>
                                    <p:animEffect transition="in" filter="wipe(down)">
                                      <p:cBhvr>
                                        <p:cTn id="25" dur="500"/>
                                        <p:tgtEl>
                                          <p:spTgt spid="5762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57605"/>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499"/>
                                          </p:stCondLst>
                                        </p:cTn>
                                        <p:tgtEl>
                                          <p:spTgt spid="57606"/>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nodeType="afterEffect">
                                  <p:stCondLst>
                                    <p:cond delay="0"/>
                                  </p:stCondLst>
                                  <p:childTnLst>
                                    <p:set>
                                      <p:cBhvr>
                                        <p:cTn id="35" dur="1" fill="hold">
                                          <p:stCondLst>
                                            <p:cond delay="499"/>
                                          </p:stCondLst>
                                        </p:cTn>
                                        <p:tgtEl>
                                          <p:spTgt spid="4"/>
                                        </p:tgtEl>
                                        <p:attrNameLst>
                                          <p:attrName>style.visibility</p:attrName>
                                        </p:attrNameLst>
                                      </p:cBhvr>
                                      <p:to>
                                        <p:strVal val="visible"/>
                                      </p:to>
                                    </p:set>
                                  </p:childTnLst>
                                </p:cTn>
                              </p:par>
                            </p:childTnLst>
                          </p:cTn>
                        </p:par>
                        <p:par>
                          <p:cTn id="36" fill="hold">
                            <p:stCondLst>
                              <p:cond delay="1500"/>
                            </p:stCondLst>
                            <p:childTnLst>
                              <p:par>
                                <p:cTn id="37" presetID="1" presetClass="entr" presetSubtype="0" fill="hold" grpId="0" nodeType="afterEffect">
                                  <p:stCondLst>
                                    <p:cond delay="0"/>
                                  </p:stCondLst>
                                  <p:childTnLst>
                                    <p:set>
                                      <p:cBhvr>
                                        <p:cTn id="38" dur="1" fill="hold">
                                          <p:stCondLst>
                                            <p:cond delay="499"/>
                                          </p:stCondLst>
                                        </p:cTn>
                                        <p:tgtEl>
                                          <p:spTgt spid="57616"/>
                                        </p:tgtEl>
                                        <p:attrNameLst>
                                          <p:attrName>style.visibility</p:attrName>
                                        </p:attrNameLst>
                                      </p:cBhvr>
                                      <p:to>
                                        <p:strVal val="visible"/>
                                      </p:to>
                                    </p:set>
                                  </p:childTnLst>
                                </p:cTn>
                              </p:par>
                            </p:childTnLst>
                          </p:cTn>
                        </p:par>
                        <p:par>
                          <p:cTn id="39" fill="hold">
                            <p:stCondLst>
                              <p:cond delay="2000"/>
                            </p:stCondLst>
                            <p:childTnLst>
                              <p:par>
                                <p:cTn id="40" presetID="1" presetClass="entr" presetSubtype="0" fill="hold" grpId="0" nodeType="afterEffect">
                                  <p:stCondLst>
                                    <p:cond delay="0"/>
                                  </p:stCondLst>
                                  <p:childTnLst>
                                    <p:set>
                                      <p:cBhvr>
                                        <p:cTn id="41" dur="1" fill="hold">
                                          <p:stCondLst>
                                            <p:cond delay="499"/>
                                          </p:stCondLst>
                                        </p:cTn>
                                        <p:tgtEl>
                                          <p:spTgt spid="57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13" grpId="0"/>
      <p:bldP spid="57606" grpId="0" autoUpdateAnimBg="0"/>
      <p:bldP spid="57614" grpId="0" autoUpdateAnimBg="0"/>
      <p:bldP spid="57616" grpId="0" autoUpdateAnimBg="0"/>
      <p:bldP spid="57617" grpId="0" autoUpdateAnimBg="0"/>
      <p:bldP spid="57620" grpId="0" animBg="1"/>
      <p:bldP spid="57605"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52" name="Picture 36"/>
          <p:cNvPicPr>
            <a:picLocks noChangeAspect="1" noChangeArrowheads="1"/>
          </p:cNvPicPr>
          <p:nvPr/>
        </p:nvPicPr>
        <p:blipFill>
          <a:blip r:embed="rId2" cstate="print"/>
          <a:srcRect/>
          <a:stretch>
            <a:fillRect/>
          </a:stretch>
        </p:blipFill>
        <p:spPr bwMode="auto">
          <a:xfrm>
            <a:off x="4724400" y="1219200"/>
            <a:ext cx="3657600" cy="2714625"/>
          </a:xfrm>
          <a:prstGeom prst="rect">
            <a:avLst/>
          </a:prstGeom>
          <a:noFill/>
          <a:ln w="9525">
            <a:noFill/>
            <a:miter lim="800000"/>
            <a:headEnd/>
            <a:tailEnd/>
          </a:ln>
        </p:spPr>
      </p:pic>
      <p:sp>
        <p:nvSpPr>
          <p:cNvPr id="12291" name="Text Box 2"/>
          <p:cNvSpPr txBox="1">
            <a:spLocks noChangeArrowheads="1"/>
          </p:cNvSpPr>
          <p:nvPr/>
        </p:nvSpPr>
        <p:spPr bwMode="auto">
          <a:xfrm>
            <a:off x="304800" y="304800"/>
            <a:ext cx="8534400" cy="822325"/>
          </a:xfrm>
          <a:prstGeom prst="rect">
            <a:avLst/>
          </a:prstGeom>
          <a:noFill/>
          <a:ln w="9525">
            <a:noFill/>
            <a:miter lim="800000"/>
            <a:headEnd/>
            <a:tailEnd/>
          </a:ln>
        </p:spPr>
        <p:txBody>
          <a:bodyPr>
            <a:spAutoFit/>
          </a:bodyPr>
          <a:lstStyle/>
          <a:p>
            <a:pPr algn="l">
              <a:spcBef>
                <a:spcPct val="50000"/>
              </a:spcBef>
            </a:pPr>
            <a:r>
              <a:rPr lang="en-US">
                <a:solidFill>
                  <a:srgbClr val="A50021"/>
                </a:solidFill>
                <a:latin typeface="Arial" charset="0"/>
              </a:rPr>
              <a:t>To be a one-to-one function, each </a:t>
            </a:r>
            <a:r>
              <a:rPr lang="en-US" i="1">
                <a:solidFill>
                  <a:srgbClr val="A50021"/>
                </a:solidFill>
                <a:latin typeface="Arial" charset="0"/>
              </a:rPr>
              <a:t>y</a:t>
            </a:r>
            <a:r>
              <a:rPr lang="en-US">
                <a:solidFill>
                  <a:srgbClr val="A50021"/>
                </a:solidFill>
                <a:latin typeface="Arial" charset="0"/>
              </a:rPr>
              <a:t> value could only be paired with one </a:t>
            </a:r>
            <a:r>
              <a:rPr lang="en-US" i="1">
                <a:solidFill>
                  <a:srgbClr val="A50021"/>
                </a:solidFill>
                <a:latin typeface="Arial" charset="0"/>
              </a:rPr>
              <a:t>x</a:t>
            </a:r>
            <a:r>
              <a:rPr lang="en-US">
                <a:solidFill>
                  <a:srgbClr val="A50021"/>
                </a:solidFill>
                <a:latin typeface="Arial" charset="0"/>
              </a:rPr>
              <a:t>.  Let’s look at a couple of graphs.</a:t>
            </a:r>
          </a:p>
        </p:txBody>
      </p:sp>
      <p:pic>
        <p:nvPicPr>
          <p:cNvPr id="9221" name="Picture 5"/>
          <p:cNvPicPr>
            <a:picLocks noChangeAspect="1" noChangeArrowheads="1"/>
          </p:cNvPicPr>
          <p:nvPr/>
        </p:nvPicPr>
        <p:blipFill>
          <a:blip r:embed="rId3" cstate="print"/>
          <a:srcRect/>
          <a:stretch>
            <a:fillRect/>
          </a:stretch>
        </p:blipFill>
        <p:spPr bwMode="auto">
          <a:xfrm>
            <a:off x="381000" y="1219200"/>
            <a:ext cx="3695700" cy="2743200"/>
          </a:xfrm>
          <a:prstGeom prst="rect">
            <a:avLst/>
          </a:prstGeom>
          <a:noFill/>
          <a:ln w="9525">
            <a:noFill/>
            <a:miter lim="800000"/>
            <a:headEnd/>
            <a:tailEnd/>
          </a:ln>
        </p:spPr>
      </p:pic>
      <p:sp>
        <p:nvSpPr>
          <p:cNvPr id="9223" name="Text Box 7"/>
          <p:cNvSpPr txBox="1">
            <a:spLocks noChangeArrowheads="1"/>
          </p:cNvSpPr>
          <p:nvPr/>
        </p:nvSpPr>
        <p:spPr bwMode="auto">
          <a:xfrm>
            <a:off x="228600" y="4114800"/>
            <a:ext cx="4267200" cy="923330"/>
          </a:xfrm>
          <a:prstGeom prst="rect">
            <a:avLst/>
          </a:prstGeom>
          <a:noFill/>
          <a:ln w="9525">
            <a:noFill/>
            <a:miter lim="800000"/>
            <a:headEnd/>
            <a:tailEnd/>
          </a:ln>
        </p:spPr>
        <p:txBody>
          <a:bodyPr wrap="square">
            <a:spAutoFit/>
          </a:bodyPr>
          <a:lstStyle/>
          <a:p>
            <a:pPr algn="l">
              <a:spcBef>
                <a:spcPct val="50000"/>
              </a:spcBef>
            </a:pPr>
            <a:r>
              <a:rPr lang="en-US" b="1" dirty="0">
                <a:latin typeface="Arial" charset="0"/>
              </a:rPr>
              <a:t>Look at a </a:t>
            </a:r>
            <a:r>
              <a:rPr lang="en-US" b="1" i="1" dirty="0">
                <a:latin typeface="Arial" charset="0"/>
              </a:rPr>
              <a:t>y</a:t>
            </a:r>
            <a:r>
              <a:rPr lang="en-US" b="1" dirty="0">
                <a:latin typeface="Arial" charset="0"/>
              </a:rPr>
              <a:t> value (for example </a:t>
            </a:r>
            <a:r>
              <a:rPr lang="en-US" b="1" i="1" dirty="0">
                <a:latin typeface="Arial" charset="0"/>
              </a:rPr>
              <a:t>y</a:t>
            </a:r>
            <a:r>
              <a:rPr lang="en-US" b="1" dirty="0">
                <a:latin typeface="Arial" charset="0"/>
              </a:rPr>
              <a:t> = 3) and see if there is only one </a:t>
            </a:r>
            <a:r>
              <a:rPr lang="en-US" b="1" i="1" dirty="0">
                <a:latin typeface="Arial" charset="0"/>
              </a:rPr>
              <a:t>x </a:t>
            </a:r>
            <a:r>
              <a:rPr lang="en-US" b="1" dirty="0">
                <a:latin typeface="Arial" charset="0"/>
              </a:rPr>
              <a:t>value on the graph for it.</a:t>
            </a:r>
          </a:p>
        </p:txBody>
      </p:sp>
      <p:sp>
        <p:nvSpPr>
          <p:cNvPr id="9237" name="Line 21"/>
          <p:cNvSpPr>
            <a:spLocks noChangeShapeType="1"/>
          </p:cNvSpPr>
          <p:nvPr/>
        </p:nvSpPr>
        <p:spPr bwMode="auto">
          <a:xfrm>
            <a:off x="838200" y="2133600"/>
            <a:ext cx="3124200" cy="0"/>
          </a:xfrm>
          <a:prstGeom prst="line">
            <a:avLst/>
          </a:prstGeom>
          <a:noFill/>
          <a:ln w="38100">
            <a:solidFill>
              <a:srgbClr val="0070C0"/>
            </a:solidFill>
            <a:round/>
            <a:headEnd/>
            <a:tailEnd/>
          </a:ln>
        </p:spPr>
        <p:txBody>
          <a:bodyPr/>
          <a:lstStyle/>
          <a:p>
            <a:endParaRPr lang="en-US"/>
          </a:p>
        </p:txBody>
      </p:sp>
      <p:sp>
        <p:nvSpPr>
          <p:cNvPr id="9238" name="Oval 22"/>
          <p:cNvSpPr>
            <a:spLocks noChangeArrowheads="1"/>
          </p:cNvSpPr>
          <p:nvPr/>
        </p:nvSpPr>
        <p:spPr bwMode="auto">
          <a:xfrm>
            <a:off x="1524000" y="2057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40" name="Text Box 24"/>
          <p:cNvSpPr txBox="1">
            <a:spLocks noChangeArrowheads="1"/>
          </p:cNvSpPr>
          <p:nvPr/>
        </p:nvSpPr>
        <p:spPr bwMode="auto">
          <a:xfrm>
            <a:off x="0" y="5715000"/>
            <a:ext cx="4305300" cy="822325"/>
          </a:xfrm>
          <a:prstGeom prst="rect">
            <a:avLst/>
          </a:prstGeom>
          <a:noFill/>
          <a:ln w="9525">
            <a:noFill/>
            <a:miter lim="800000"/>
            <a:headEnd/>
            <a:tailEnd/>
          </a:ln>
        </p:spPr>
        <p:txBody>
          <a:bodyPr>
            <a:spAutoFit/>
          </a:bodyPr>
          <a:lstStyle/>
          <a:p>
            <a:pPr>
              <a:spcBef>
                <a:spcPct val="50000"/>
              </a:spcBef>
            </a:pPr>
            <a:r>
              <a:rPr lang="en-US">
                <a:solidFill>
                  <a:srgbClr val="A50021"/>
                </a:solidFill>
                <a:latin typeface="Arial Black" pitchFamily="34" charset="0"/>
              </a:rPr>
              <a:t>This is a many-to-one function</a:t>
            </a:r>
          </a:p>
        </p:txBody>
      </p:sp>
      <p:sp>
        <p:nvSpPr>
          <p:cNvPr id="9242" name="Line 26"/>
          <p:cNvSpPr>
            <a:spLocks noChangeShapeType="1"/>
          </p:cNvSpPr>
          <p:nvPr/>
        </p:nvSpPr>
        <p:spPr bwMode="auto">
          <a:xfrm>
            <a:off x="5257800" y="3048000"/>
            <a:ext cx="2743200" cy="0"/>
          </a:xfrm>
          <a:prstGeom prst="line">
            <a:avLst/>
          </a:prstGeom>
          <a:noFill/>
          <a:ln w="38100">
            <a:solidFill>
              <a:srgbClr val="0070C0"/>
            </a:solidFill>
            <a:round/>
            <a:headEnd/>
            <a:tailEnd/>
          </a:ln>
        </p:spPr>
        <p:txBody>
          <a:bodyPr/>
          <a:lstStyle/>
          <a:p>
            <a:endParaRPr lang="en-US"/>
          </a:p>
        </p:txBody>
      </p:sp>
      <p:sp>
        <p:nvSpPr>
          <p:cNvPr id="9244" name="Oval 28"/>
          <p:cNvSpPr>
            <a:spLocks noChangeArrowheads="1"/>
          </p:cNvSpPr>
          <p:nvPr/>
        </p:nvSpPr>
        <p:spPr bwMode="auto">
          <a:xfrm>
            <a:off x="5867400" y="29718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46" name="Line 30"/>
          <p:cNvSpPr>
            <a:spLocks noChangeShapeType="1"/>
          </p:cNvSpPr>
          <p:nvPr/>
        </p:nvSpPr>
        <p:spPr bwMode="auto">
          <a:xfrm>
            <a:off x="5943600" y="2133600"/>
            <a:ext cx="2057400" cy="0"/>
          </a:xfrm>
          <a:prstGeom prst="line">
            <a:avLst/>
          </a:prstGeom>
          <a:noFill/>
          <a:ln w="38100">
            <a:solidFill>
              <a:srgbClr val="0070C0"/>
            </a:solidFill>
            <a:round/>
            <a:headEnd/>
            <a:tailEnd/>
          </a:ln>
        </p:spPr>
        <p:txBody>
          <a:bodyPr/>
          <a:lstStyle/>
          <a:p>
            <a:endParaRPr lang="en-US"/>
          </a:p>
        </p:txBody>
      </p:sp>
      <p:sp>
        <p:nvSpPr>
          <p:cNvPr id="9248" name="Oval 32"/>
          <p:cNvSpPr>
            <a:spLocks noChangeArrowheads="1"/>
          </p:cNvSpPr>
          <p:nvPr/>
        </p:nvSpPr>
        <p:spPr bwMode="auto">
          <a:xfrm>
            <a:off x="7086600" y="2057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50" name="Text Box 34"/>
          <p:cNvSpPr txBox="1">
            <a:spLocks noChangeArrowheads="1"/>
          </p:cNvSpPr>
          <p:nvPr/>
        </p:nvSpPr>
        <p:spPr bwMode="auto">
          <a:xfrm>
            <a:off x="4495800" y="4114800"/>
            <a:ext cx="4648200" cy="923330"/>
          </a:xfrm>
          <a:prstGeom prst="rect">
            <a:avLst/>
          </a:prstGeom>
          <a:noFill/>
          <a:ln w="9525">
            <a:noFill/>
            <a:miter lim="800000"/>
            <a:headEnd/>
            <a:tailEnd/>
          </a:ln>
        </p:spPr>
        <p:txBody>
          <a:bodyPr>
            <a:spAutoFit/>
          </a:bodyPr>
          <a:lstStyle/>
          <a:p>
            <a:pPr algn="l">
              <a:spcBef>
                <a:spcPct val="50000"/>
              </a:spcBef>
            </a:pPr>
            <a:r>
              <a:rPr lang="en-US" b="1" dirty="0">
                <a:latin typeface="Arial" charset="0"/>
              </a:rPr>
              <a:t>For any </a:t>
            </a:r>
            <a:r>
              <a:rPr lang="en-US" b="1" i="1" dirty="0">
                <a:latin typeface="Arial" charset="0"/>
              </a:rPr>
              <a:t>y</a:t>
            </a:r>
            <a:r>
              <a:rPr lang="en-US" b="1" dirty="0">
                <a:latin typeface="Arial" charset="0"/>
              </a:rPr>
              <a:t> value, a horizontal line will only intersect the graph once so we have only have one </a:t>
            </a:r>
            <a:r>
              <a:rPr lang="en-US" b="1" i="1" dirty="0">
                <a:latin typeface="Arial" charset="0"/>
              </a:rPr>
              <a:t>x</a:t>
            </a:r>
            <a:r>
              <a:rPr lang="en-US" b="1" dirty="0">
                <a:latin typeface="Arial" charset="0"/>
              </a:rPr>
              <a:t> value</a:t>
            </a:r>
          </a:p>
        </p:txBody>
      </p:sp>
      <p:sp>
        <p:nvSpPr>
          <p:cNvPr id="9251" name="Text Box 35"/>
          <p:cNvSpPr txBox="1">
            <a:spLocks noChangeArrowheads="1"/>
          </p:cNvSpPr>
          <p:nvPr/>
        </p:nvSpPr>
        <p:spPr bwMode="auto">
          <a:xfrm>
            <a:off x="4495800" y="5791200"/>
            <a:ext cx="4419600" cy="822325"/>
          </a:xfrm>
          <a:prstGeom prst="rect">
            <a:avLst/>
          </a:prstGeom>
          <a:noFill/>
          <a:ln w="9525">
            <a:noFill/>
            <a:miter lim="800000"/>
            <a:headEnd/>
            <a:tailEnd/>
          </a:ln>
        </p:spPr>
        <p:txBody>
          <a:bodyPr>
            <a:spAutoFit/>
          </a:bodyPr>
          <a:lstStyle/>
          <a:p>
            <a:pPr>
              <a:spcBef>
                <a:spcPct val="50000"/>
              </a:spcBef>
            </a:pPr>
            <a:r>
              <a:rPr lang="en-US">
                <a:solidFill>
                  <a:srgbClr val="A50021"/>
                </a:solidFill>
                <a:latin typeface="Arial Black" pitchFamily="34" charset="0"/>
              </a:rPr>
              <a:t>This then IS a one-to-one function</a:t>
            </a:r>
          </a:p>
        </p:txBody>
      </p:sp>
      <p:sp>
        <p:nvSpPr>
          <p:cNvPr id="9234" name="Oval 18"/>
          <p:cNvSpPr>
            <a:spLocks noChangeArrowheads="1"/>
          </p:cNvSpPr>
          <p:nvPr/>
        </p:nvSpPr>
        <p:spPr bwMode="auto">
          <a:xfrm>
            <a:off x="2743200" y="2057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144678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500" fill="hold"/>
                                        <p:tgtEl>
                                          <p:spTgt spid="9221"/>
                                        </p:tgtEl>
                                        <p:attrNameLst>
                                          <p:attrName>ppt_w</p:attrName>
                                        </p:attrNameLst>
                                      </p:cBhvr>
                                      <p:tavLst>
                                        <p:tav tm="0">
                                          <p:val>
                                            <p:fltVal val="0"/>
                                          </p:val>
                                        </p:tav>
                                        <p:tav tm="100000">
                                          <p:val>
                                            <p:strVal val="#ppt_w"/>
                                          </p:val>
                                        </p:tav>
                                      </p:tavLst>
                                    </p:anim>
                                    <p:anim calcmode="lin" valueType="num">
                                      <p:cBhvr>
                                        <p:cTn id="8" dur="500" fill="hold"/>
                                        <p:tgtEl>
                                          <p:spTgt spid="92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9223"/>
                                        </p:tgtEl>
                                        <p:attrNameLst>
                                          <p:attrName>style.visibility</p:attrName>
                                        </p:attrNameLst>
                                      </p:cBhvr>
                                      <p:to>
                                        <p:strVal val="visible"/>
                                      </p:to>
                                    </p:set>
                                    <p:anim calcmode="lin" valueType="num">
                                      <p:cBhvr>
                                        <p:cTn id="13" dur="500" fill="hold"/>
                                        <p:tgtEl>
                                          <p:spTgt spid="9223"/>
                                        </p:tgtEl>
                                        <p:attrNameLst>
                                          <p:attrName>ppt_w</p:attrName>
                                        </p:attrNameLst>
                                      </p:cBhvr>
                                      <p:tavLst>
                                        <p:tav tm="0">
                                          <p:val>
                                            <p:fltVal val="0"/>
                                          </p:val>
                                        </p:tav>
                                        <p:tav tm="100000">
                                          <p:val>
                                            <p:strVal val="#ppt_w"/>
                                          </p:val>
                                        </p:tav>
                                      </p:tavLst>
                                    </p:anim>
                                    <p:anim calcmode="lin" valueType="num">
                                      <p:cBhvr>
                                        <p:cTn id="14" dur="500" fill="hold"/>
                                        <p:tgtEl>
                                          <p:spTgt spid="922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237"/>
                                        </p:tgtEl>
                                        <p:attrNameLst>
                                          <p:attrName>style.visibility</p:attrName>
                                        </p:attrNameLst>
                                      </p:cBhvr>
                                      <p:to>
                                        <p:strVal val="visible"/>
                                      </p:to>
                                    </p:set>
                                    <p:animEffect transition="in" filter="wipe(left)">
                                      <p:cBhvr>
                                        <p:cTn id="19" dur="500"/>
                                        <p:tgtEl>
                                          <p:spTgt spid="9237"/>
                                        </p:tgtEl>
                                      </p:cBhvr>
                                    </p:animEffect>
                                  </p:childTnLst>
                                </p:cTn>
                              </p:par>
                            </p:childTnLst>
                          </p:cTn>
                        </p:par>
                        <p:par>
                          <p:cTn id="20" fill="hold">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9238"/>
                                        </p:tgtEl>
                                        <p:attrNameLst>
                                          <p:attrName>style.visibility</p:attrName>
                                        </p:attrNameLst>
                                      </p:cBhvr>
                                      <p:to>
                                        <p:strVal val="visible"/>
                                      </p:to>
                                    </p:set>
                                    <p:animEffect transition="in" filter="dissolve">
                                      <p:cBhvr>
                                        <p:cTn id="23" dur="500"/>
                                        <p:tgtEl>
                                          <p:spTgt spid="9238"/>
                                        </p:tgtEl>
                                      </p:cBhvr>
                                    </p:animEffect>
                                  </p:childTnLst>
                                </p:cTn>
                              </p:par>
                            </p:childTnLst>
                          </p:cTn>
                        </p:par>
                        <p:par>
                          <p:cTn id="24" fill="hold">
                            <p:stCondLst>
                              <p:cond delay="1000"/>
                            </p:stCondLst>
                            <p:childTnLst>
                              <p:par>
                                <p:cTn id="25" presetID="9" presetClass="entr" presetSubtype="0" fill="hold" grpId="0" nodeType="afterEffect">
                                  <p:stCondLst>
                                    <p:cond delay="0"/>
                                  </p:stCondLst>
                                  <p:childTnLst>
                                    <p:set>
                                      <p:cBhvr>
                                        <p:cTn id="26" dur="1" fill="hold">
                                          <p:stCondLst>
                                            <p:cond delay="0"/>
                                          </p:stCondLst>
                                        </p:cTn>
                                        <p:tgtEl>
                                          <p:spTgt spid="9234"/>
                                        </p:tgtEl>
                                        <p:attrNameLst>
                                          <p:attrName>style.visibility</p:attrName>
                                        </p:attrNameLst>
                                      </p:cBhvr>
                                      <p:to>
                                        <p:strVal val="visible"/>
                                      </p:to>
                                    </p:set>
                                    <p:animEffect transition="in" filter="dissolve">
                                      <p:cBhvr>
                                        <p:cTn id="27" dur="500"/>
                                        <p:tgtEl>
                                          <p:spTgt spid="923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9240"/>
                                        </p:tgtEl>
                                        <p:attrNameLst>
                                          <p:attrName>style.visibility</p:attrName>
                                        </p:attrNameLst>
                                      </p:cBhvr>
                                      <p:to>
                                        <p:strVal val="visible"/>
                                      </p:to>
                                    </p:set>
                                    <p:anim calcmode="lin" valueType="num">
                                      <p:cBhvr additive="base">
                                        <p:cTn id="32" dur="500" fill="hold"/>
                                        <p:tgtEl>
                                          <p:spTgt spid="9240"/>
                                        </p:tgtEl>
                                        <p:attrNameLst>
                                          <p:attrName>ppt_x</p:attrName>
                                        </p:attrNameLst>
                                      </p:cBhvr>
                                      <p:tavLst>
                                        <p:tav tm="0">
                                          <p:val>
                                            <p:strVal val="#ppt_x"/>
                                          </p:val>
                                        </p:tav>
                                        <p:tav tm="100000">
                                          <p:val>
                                            <p:strVal val="#ppt_x"/>
                                          </p:val>
                                        </p:tav>
                                      </p:tavLst>
                                    </p:anim>
                                    <p:anim calcmode="lin" valueType="num">
                                      <p:cBhvr additive="base">
                                        <p:cTn id="33" dur="500" fill="hold"/>
                                        <p:tgtEl>
                                          <p:spTgt spid="9240"/>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9252"/>
                                        </p:tgtEl>
                                        <p:attrNameLst>
                                          <p:attrName>style.visibility</p:attrName>
                                        </p:attrNameLst>
                                      </p:cBhvr>
                                      <p:to>
                                        <p:strVal val="visible"/>
                                      </p:to>
                                    </p:set>
                                    <p:animEffect transition="in" filter="dissolve">
                                      <p:cBhvr>
                                        <p:cTn id="38" dur="500"/>
                                        <p:tgtEl>
                                          <p:spTgt spid="9252"/>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9250"/>
                                        </p:tgtEl>
                                        <p:attrNameLst>
                                          <p:attrName>style.visibility</p:attrName>
                                        </p:attrNameLst>
                                      </p:cBhvr>
                                      <p:to>
                                        <p:strVal val="visible"/>
                                      </p:to>
                                    </p:set>
                                    <p:animEffect transition="in" filter="slide(fromBottom)">
                                      <p:cBhvr>
                                        <p:cTn id="43" dur="500"/>
                                        <p:tgtEl>
                                          <p:spTgt spid="925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242"/>
                                        </p:tgtEl>
                                        <p:attrNameLst>
                                          <p:attrName>style.visibility</p:attrName>
                                        </p:attrNameLst>
                                      </p:cBhvr>
                                      <p:to>
                                        <p:strVal val="visible"/>
                                      </p:to>
                                    </p:set>
                                    <p:animEffect transition="in" filter="wipe(left)">
                                      <p:cBhvr>
                                        <p:cTn id="48" dur="500"/>
                                        <p:tgtEl>
                                          <p:spTgt spid="9242"/>
                                        </p:tgtEl>
                                      </p:cBhvr>
                                    </p:animEffect>
                                  </p:childTnLst>
                                </p:cTn>
                              </p:par>
                            </p:childTnLst>
                          </p:cTn>
                        </p:par>
                        <p:par>
                          <p:cTn id="49" fill="hold">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9244"/>
                                        </p:tgtEl>
                                        <p:attrNameLst>
                                          <p:attrName>style.visibility</p:attrName>
                                        </p:attrNameLst>
                                      </p:cBhvr>
                                      <p:to>
                                        <p:strVal val="visible"/>
                                      </p:to>
                                    </p:set>
                                    <p:animEffect transition="in" filter="dissolve">
                                      <p:cBhvr>
                                        <p:cTn id="52" dur="500"/>
                                        <p:tgtEl>
                                          <p:spTgt spid="9244"/>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9246"/>
                                        </p:tgtEl>
                                        <p:attrNameLst>
                                          <p:attrName>style.visibility</p:attrName>
                                        </p:attrNameLst>
                                      </p:cBhvr>
                                      <p:to>
                                        <p:strVal val="visible"/>
                                      </p:to>
                                    </p:set>
                                    <p:animEffect transition="in" filter="wipe(left)">
                                      <p:cBhvr>
                                        <p:cTn id="56" dur="500"/>
                                        <p:tgtEl>
                                          <p:spTgt spid="9246"/>
                                        </p:tgtEl>
                                      </p:cBhvr>
                                    </p:animEffect>
                                  </p:childTnLst>
                                </p:cTn>
                              </p:par>
                            </p:childTnLst>
                          </p:cTn>
                        </p:par>
                        <p:par>
                          <p:cTn id="57" fill="hold">
                            <p:stCondLst>
                              <p:cond delay="1500"/>
                            </p:stCondLst>
                            <p:childTnLst>
                              <p:par>
                                <p:cTn id="58" presetID="9" presetClass="entr" presetSubtype="0" fill="hold" grpId="0" nodeType="afterEffect">
                                  <p:stCondLst>
                                    <p:cond delay="0"/>
                                  </p:stCondLst>
                                  <p:childTnLst>
                                    <p:set>
                                      <p:cBhvr>
                                        <p:cTn id="59" dur="1" fill="hold">
                                          <p:stCondLst>
                                            <p:cond delay="0"/>
                                          </p:stCondLst>
                                        </p:cTn>
                                        <p:tgtEl>
                                          <p:spTgt spid="9248"/>
                                        </p:tgtEl>
                                        <p:attrNameLst>
                                          <p:attrName>style.visibility</p:attrName>
                                        </p:attrNameLst>
                                      </p:cBhvr>
                                      <p:to>
                                        <p:strVal val="visible"/>
                                      </p:to>
                                    </p:set>
                                    <p:animEffect transition="in" filter="dissolve">
                                      <p:cBhvr>
                                        <p:cTn id="60" dur="500"/>
                                        <p:tgtEl>
                                          <p:spTgt spid="9248"/>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 fill="hold" grpId="0" nodeType="clickEffect">
                                  <p:stCondLst>
                                    <p:cond delay="0"/>
                                  </p:stCondLst>
                                  <p:childTnLst>
                                    <p:set>
                                      <p:cBhvr>
                                        <p:cTn id="64" dur="1" fill="hold">
                                          <p:stCondLst>
                                            <p:cond delay="0"/>
                                          </p:stCondLst>
                                        </p:cTn>
                                        <p:tgtEl>
                                          <p:spTgt spid="9251"/>
                                        </p:tgtEl>
                                        <p:attrNameLst>
                                          <p:attrName>style.visibility</p:attrName>
                                        </p:attrNameLst>
                                      </p:cBhvr>
                                      <p:to>
                                        <p:strVal val="visible"/>
                                      </p:to>
                                    </p:set>
                                    <p:anim calcmode="lin" valueType="num">
                                      <p:cBhvr additive="base">
                                        <p:cTn id="65" dur="500" fill="hold"/>
                                        <p:tgtEl>
                                          <p:spTgt spid="9251"/>
                                        </p:tgtEl>
                                        <p:attrNameLst>
                                          <p:attrName>ppt_x</p:attrName>
                                        </p:attrNameLst>
                                      </p:cBhvr>
                                      <p:tavLst>
                                        <p:tav tm="0">
                                          <p:val>
                                            <p:strVal val="#ppt_x"/>
                                          </p:val>
                                        </p:tav>
                                        <p:tav tm="100000">
                                          <p:val>
                                            <p:strVal val="#ppt_x"/>
                                          </p:val>
                                        </p:tav>
                                      </p:tavLst>
                                    </p:anim>
                                    <p:anim calcmode="lin" valueType="num">
                                      <p:cBhvr additive="base">
                                        <p:cTn id="66" dur="500" fill="hold"/>
                                        <p:tgtEl>
                                          <p:spTgt spid="92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utoUpdateAnimBg="0"/>
      <p:bldP spid="9237" grpId="0" animBg="1"/>
      <p:bldP spid="9238" grpId="0" animBg="1"/>
      <p:bldP spid="9240" grpId="0" autoUpdateAnimBg="0"/>
      <p:bldP spid="9242" grpId="0" animBg="1"/>
      <p:bldP spid="9244" grpId="0" animBg="1"/>
      <p:bldP spid="9246" grpId="0" animBg="1"/>
      <p:bldP spid="9248" grpId="0" animBg="1"/>
      <p:bldP spid="9250" grpId="0" autoUpdateAnimBg="0"/>
      <p:bldP spid="9251" grpId="0" autoUpdateAnimBg="0"/>
      <p:bldP spid="923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53" name="Picture 41"/>
          <p:cNvPicPr>
            <a:picLocks noChangeAspect="1" noChangeArrowheads="1"/>
          </p:cNvPicPr>
          <p:nvPr/>
        </p:nvPicPr>
        <p:blipFill>
          <a:blip r:embed="rId2" cstate="print"/>
          <a:srcRect/>
          <a:stretch>
            <a:fillRect/>
          </a:stretch>
        </p:blipFill>
        <p:spPr bwMode="auto">
          <a:xfrm>
            <a:off x="228600" y="3124200"/>
            <a:ext cx="2838450" cy="2106613"/>
          </a:xfrm>
          <a:prstGeom prst="rect">
            <a:avLst/>
          </a:prstGeom>
          <a:noFill/>
          <a:ln w="9525">
            <a:noFill/>
            <a:miter lim="800000"/>
            <a:headEnd/>
            <a:tailEnd/>
          </a:ln>
        </p:spPr>
      </p:pic>
      <p:sp>
        <p:nvSpPr>
          <p:cNvPr id="13315" name="Text Box 3"/>
          <p:cNvSpPr txBox="1">
            <a:spLocks noChangeArrowheads="1"/>
          </p:cNvSpPr>
          <p:nvPr/>
        </p:nvSpPr>
        <p:spPr bwMode="auto">
          <a:xfrm>
            <a:off x="304800" y="685800"/>
            <a:ext cx="8153400" cy="923330"/>
          </a:xfrm>
          <a:prstGeom prst="rect">
            <a:avLst/>
          </a:prstGeom>
          <a:solidFill>
            <a:schemeClr val="accent2">
              <a:lumMod val="25000"/>
            </a:schemeClr>
          </a:solidFill>
          <a:ln w="9525">
            <a:noFill/>
            <a:miter lim="800000"/>
            <a:headEnd/>
            <a:tailEnd/>
          </a:ln>
        </p:spPr>
        <p:txBody>
          <a:bodyPr>
            <a:spAutoFit/>
          </a:bodyPr>
          <a:lstStyle/>
          <a:p>
            <a:pPr algn="l">
              <a:spcBef>
                <a:spcPct val="50000"/>
              </a:spcBef>
            </a:pPr>
            <a:r>
              <a:rPr lang="en-US" dirty="0">
                <a:solidFill>
                  <a:schemeClr val="bg2">
                    <a:lumMod val="20000"/>
                    <a:lumOff val="80000"/>
                  </a:schemeClr>
                </a:solidFill>
                <a:latin typeface="Arial Black" pitchFamily="34" charset="0"/>
              </a:rPr>
              <a:t>If a horizontal line intersects the graph of an equation more than one time, the equation graphed is NOT a one-to-one function and will NOT have an inverse function.</a:t>
            </a:r>
          </a:p>
        </p:txBody>
      </p:sp>
      <p:pic>
        <p:nvPicPr>
          <p:cNvPr id="13317" name="Picture 5"/>
          <p:cNvPicPr>
            <a:picLocks noChangeAspect="1" noChangeArrowheads="1"/>
          </p:cNvPicPr>
          <p:nvPr/>
        </p:nvPicPr>
        <p:blipFill>
          <a:blip r:embed="rId3" cstate="print"/>
          <a:srcRect/>
          <a:stretch>
            <a:fillRect/>
          </a:stretch>
        </p:blipFill>
        <p:spPr bwMode="auto">
          <a:xfrm>
            <a:off x="3429000" y="3200400"/>
            <a:ext cx="2457450" cy="1824038"/>
          </a:xfrm>
          <a:prstGeom prst="rect">
            <a:avLst/>
          </a:prstGeom>
          <a:noFill/>
          <a:ln w="9525">
            <a:noFill/>
            <a:miter lim="800000"/>
            <a:headEnd/>
            <a:tailEnd/>
          </a:ln>
        </p:spPr>
      </p:pic>
      <p:pic>
        <p:nvPicPr>
          <p:cNvPr id="13318" name="Picture 6"/>
          <p:cNvPicPr>
            <a:picLocks noChangeAspect="1" noChangeArrowheads="1"/>
          </p:cNvPicPr>
          <p:nvPr/>
        </p:nvPicPr>
        <p:blipFill>
          <a:blip r:embed="rId4" cstate="print"/>
          <a:srcRect/>
          <a:stretch>
            <a:fillRect/>
          </a:stretch>
        </p:blipFill>
        <p:spPr bwMode="auto">
          <a:xfrm>
            <a:off x="6248400" y="3124200"/>
            <a:ext cx="2552700" cy="1893888"/>
          </a:xfrm>
          <a:prstGeom prst="rect">
            <a:avLst/>
          </a:prstGeom>
          <a:noFill/>
          <a:ln w="9525">
            <a:noFill/>
            <a:miter lim="800000"/>
            <a:headEnd/>
            <a:tailEnd/>
          </a:ln>
        </p:spPr>
      </p:pic>
      <p:sp>
        <p:nvSpPr>
          <p:cNvPr id="13319" name="Text Box 7"/>
          <p:cNvSpPr txBox="1">
            <a:spLocks noChangeArrowheads="1"/>
          </p:cNvSpPr>
          <p:nvPr/>
        </p:nvSpPr>
        <p:spPr bwMode="auto">
          <a:xfrm>
            <a:off x="0" y="5410200"/>
            <a:ext cx="3124200" cy="1187450"/>
          </a:xfrm>
          <a:prstGeom prst="rect">
            <a:avLst/>
          </a:prstGeom>
          <a:noFill/>
          <a:ln w="9525">
            <a:noFill/>
            <a:miter lim="800000"/>
            <a:headEnd/>
            <a:tailEnd/>
          </a:ln>
        </p:spPr>
        <p:txBody>
          <a:bodyPr>
            <a:spAutoFit/>
          </a:bodyPr>
          <a:lstStyle/>
          <a:p>
            <a:pPr>
              <a:spcBef>
                <a:spcPct val="50000"/>
              </a:spcBef>
            </a:pPr>
            <a:r>
              <a:rPr lang="en-US">
                <a:solidFill>
                  <a:srgbClr val="A50021"/>
                </a:solidFill>
                <a:latin typeface="Arial Black" pitchFamily="34" charset="0"/>
              </a:rPr>
              <a:t>This is a </a:t>
            </a:r>
            <a:br>
              <a:rPr lang="en-US">
                <a:solidFill>
                  <a:srgbClr val="A50021"/>
                </a:solidFill>
                <a:latin typeface="Arial Black" pitchFamily="34" charset="0"/>
              </a:rPr>
            </a:br>
            <a:r>
              <a:rPr lang="en-US">
                <a:solidFill>
                  <a:srgbClr val="A50021"/>
                </a:solidFill>
                <a:latin typeface="Arial Black" pitchFamily="34" charset="0"/>
              </a:rPr>
              <a:t>one-to-one function</a:t>
            </a:r>
          </a:p>
        </p:txBody>
      </p:sp>
      <p:sp>
        <p:nvSpPr>
          <p:cNvPr id="13320" name="Text Box 8"/>
          <p:cNvSpPr txBox="1">
            <a:spLocks noChangeArrowheads="1"/>
          </p:cNvSpPr>
          <p:nvPr/>
        </p:nvSpPr>
        <p:spPr bwMode="auto">
          <a:xfrm>
            <a:off x="3200400" y="5105400"/>
            <a:ext cx="2819400" cy="1187450"/>
          </a:xfrm>
          <a:prstGeom prst="rect">
            <a:avLst/>
          </a:prstGeom>
          <a:noFill/>
          <a:ln w="9525">
            <a:noFill/>
            <a:miter lim="800000"/>
            <a:headEnd/>
            <a:tailEnd/>
          </a:ln>
        </p:spPr>
        <p:txBody>
          <a:bodyPr>
            <a:spAutoFit/>
          </a:bodyPr>
          <a:lstStyle/>
          <a:p>
            <a:pPr>
              <a:spcBef>
                <a:spcPct val="50000"/>
              </a:spcBef>
            </a:pPr>
            <a:r>
              <a:rPr lang="en-US">
                <a:solidFill>
                  <a:srgbClr val="A50021"/>
                </a:solidFill>
                <a:latin typeface="Arial Black" pitchFamily="34" charset="0"/>
              </a:rPr>
              <a:t>This is NOT a one-to-one function</a:t>
            </a:r>
          </a:p>
        </p:txBody>
      </p:sp>
      <p:sp>
        <p:nvSpPr>
          <p:cNvPr id="13321" name="Text Box 9"/>
          <p:cNvSpPr txBox="1">
            <a:spLocks noChangeArrowheads="1"/>
          </p:cNvSpPr>
          <p:nvPr/>
        </p:nvSpPr>
        <p:spPr bwMode="auto">
          <a:xfrm>
            <a:off x="6019800" y="5334000"/>
            <a:ext cx="3124200" cy="1187450"/>
          </a:xfrm>
          <a:prstGeom prst="rect">
            <a:avLst/>
          </a:prstGeom>
          <a:noFill/>
          <a:ln w="9525">
            <a:noFill/>
            <a:miter lim="800000"/>
            <a:headEnd/>
            <a:tailEnd/>
          </a:ln>
        </p:spPr>
        <p:txBody>
          <a:bodyPr>
            <a:spAutoFit/>
          </a:bodyPr>
          <a:lstStyle/>
          <a:p>
            <a:pPr>
              <a:spcBef>
                <a:spcPct val="50000"/>
              </a:spcBef>
            </a:pPr>
            <a:r>
              <a:rPr lang="en-US">
                <a:solidFill>
                  <a:srgbClr val="A50021"/>
                </a:solidFill>
                <a:latin typeface="Arial Black" pitchFamily="34" charset="0"/>
              </a:rPr>
              <a:t>This is NOT a one-to-one  function</a:t>
            </a:r>
          </a:p>
        </p:txBody>
      </p:sp>
      <p:sp>
        <p:nvSpPr>
          <p:cNvPr id="13323" name="Line 11"/>
          <p:cNvSpPr>
            <a:spLocks noChangeShapeType="1"/>
          </p:cNvSpPr>
          <p:nvPr/>
        </p:nvSpPr>
        <p:spPr bwMode="auto">
          <a:xfrm flipH="1">
            <a:off x="1066800" y="4724400"/>
            <a:ext cx="1752600" cy="0"/>
          </a:xfrm>
          <a:prstGeom prst="line">
            <a:avLst/>
          </a:prstGeom>
          <a:noFill/>
          <a:ln w="38100">
            <a:solidFill>
              <a:srgbClr val="0070C0"/>
            </a:solidFill>
            <a:round/>
            <a:headEnd/>
            <a:tailEnd/>
          </a:ln>
        </p:spPr>
        <p:txBody>
          <a:bodyPr/>
          <a:lstStyle/>
          <a:p>
            <a:endParaRPr lang="en-US"/>
          </a:p>
        </p:txBody>
      </p:sp>
      <p:sp>
        <p:nvSpPr>
          <p:cNvPr id="13324" name="Oval 12"/>
          <p:cNvSpPr>
            <a:spLocks noChangeArrowheads="1"/>
          </p:cNvSpPr>
          <p:nvPr/>
        </p:nvSpPr>
        <p:spPr bwMode="auto">
          <a:xfrm>
            <a:off x="1500188" y="4648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332" name="Line 20"/>
          <p:cNvSpPr>
            <a:spLocks noChangeShapeType="1"/>
          </p:cNvSpPr>
          <p:nvPr/>
        </p:nvSpPr>
        <p:spPr bwMode="auto">
          <a:xfrm flipH="1">
            <a:off x="457200" y="3962400"/>
            <a:ext cx="2362200" cy="0"/>
          </a:xfrm>
          <a:prstGeom prst="line">
            <a:avLst/>
          </a:prstGeom>
          <a:noFill/>
          <a:ln w="38100">
            <a:solidFill>
              <a:srgbClr val="0070C0"/>
            </a:solidFill>
            <a:round/>
            <a:headEnd/>
            <a:tailEnd/>
          </a:ln>
        </p:spPr>
        <p:txBody>
          <a:bodyPr/>
          <a:lstStyle/>
          <a:p>
            <a:endParaRPr lang="en-US"/>
          </a:p>
        </p:txBody>
      </p:sp>
      <p:sp>
        <p:nvSpPr>
          <p:cNvPr id="13333" name="Oval 21"/>
          <p:cNvSpPr>
            <a:spLocks noChangeArrowheads="1"/>
          </p:cNvSpPr>
          <p:nvPr/>
        </p:nvSpPr>
        <p:spPr bwMode="auto">
          <a:xfrm>
            <a:off x="1752600" y="3886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335" name="Line 23"/>
          <p:cNvSpPr>
            <a:spLocks noChangeShapeType="1"/>
          </p:cNvSpPr>
          <p:nvPr/>
        </p:nvSpPr>
        <p:spPr bwMode="auto">
          <a:xfrm rot="5400000">
            <a:off x="1828800" y="2514600"/>
            <a:ext cx="0" cy="2133600"/>
          </a:xfrm>
          <a:prstGeom prst="line">
            <a:avLst/>
          </a:prstGeom>
          <a:noFill/>
          <a:ln w="38100">
            <a:solidFill>
              <a:srgbClr val="0070C0"/>
            </a:solidFill>
            <a:round/>
            <a:headEnd/>
            <a:tailEnd/>
          </a:ln>
        </p:spPr>
        <p:txBody>
          <a:bodyPr/>
          <a:lstStyle/>
          <a:p>
            <a:endParaRPr lang="en-US"/>
          </a:p>
        </p:txBody>
      </p:sp>
      <p:sp>
        <p:nvSpPr>
          <p:cNvPr id="13336" name="Oval 24"/>
          <p:cNvSpPr>
            <a:spLocks noChangeArrowheads="1"/>
          </p:cNvSpPr>
          <p:nvPr/>
        </p:nvSpPr>
        <p:spPr bwMode="auto">
          <a:xfrm rot="5400000">
            <a:off x="1643063" y="3505200"/>
            <a:ext cx="153988" cy="15398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338" name="Line 26"/>
          <p:cNvSpPr>
            <a:spLocks noChangeShapeType="1"/>
          </p:cNvSpPr>
          <p:nvPr/>
        </p:nvSpPr>
        <p:spPr bwMode="auto">
          <a:xfrm rot="16205478" flipV="1">
            <a:off x="4722019" y="2437607"/>
            <a:ext cx="1587" cy="2590800"/>
          </a:xfrm>
          <a:prstGeom prst="line">
            <a:avLst/>
          </a:prstGeom>
          <a:noFill/>
          <a:ln w="38100">
            <a:solidFill>
              <a:srgbClr val="0070C0"/>
            </a:solidFill>
            <a:round/>
            <a:headEnd/>
            <a:tailEnd/>
          </a:ln>
        </p:spPr>
        <p:txBody>
          <a:bodyPr/>
          <a:lstStyle/>
          <a:p>
            <a:endParaRPr lang="en-US"/>
          </a:p>
        </p:txBody>
      </p:sp>
      <p:sp>
        <p:nvSpPr>
          <p:cNvPr id="13339" name="Oval 27"/>
          <p:cNvSpPr>
            <a:spLocks noChangeArrowheads="1"/>
          </p:cNvSpPr>
          <p:nvPr/>
        </p:nvSpPr>
        <p:spPr bwMode="auto">
          <a:xfrm rot="-5394522">
            <a:off x="5610225" y="3662363"/>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340" name="Oval 28"/>
          <p:cNvSpPr>
            <a:spLocks noChangeArrowheads="1"/>
          </p:cNvSpPr>
          <p:nvPr/>
        </p:nvSpPr>
        <p:spPr bwMode="auto">
          <a:xfrm rot="-5394522">
            <a:off x="3548063" y="36576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342" name="Line 30"/>
          <p:cNvSpPr>
            <a:spLocks noChangeShapeType="1"/>
          </p:cNvSpPr>
          <p:nvPr/>
        </p:nvSpPr>
        <p:spPr bwMode="auto">
          <a:xfrm>
            <a:off x="6248400" y="3962400"/>
            <a:ext cx="2514600" cy="0"/>
          </a:xfrm>
          <a:prstGeom prst="line">
            <a:avLst/>
          </a:prstGeom>
          <a:noFill/>
          <a:ln w="38100">
            <a:solidFill>
              <a:srgbClr val="0070C0"/>
            </a:solidFill>
            <a:round/>
            <a:headEnd/>
            <a:tailEnd/>
          </a:ln>
        </p:spPr>
        <p:txBody>
          <a:bodyPr/>
          <a:lstStyle/>
          <a:p>
            <a:endParaRPr lang="en-US"/>
          </a:p>
        </p:txBody>
      </p:sp>
      <p:sp>
        <p:nvSpPr>
          <p:cNvPr id="13343" name="Oval 31"/>
          <p:cNvSpPr>
            <a:spLocks noChangeArrowheads="1"/>
          </p:cNvSpPr>
          <p:nvPr/>
        </p:nvSpPr>
        <p:spPr bwMode="auto">
          <a:xfrm>
            <a:off x="6934200" y="3886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354" name="Oval 42"/>
          <p:cNvSpPr>
            <a:spLocks noChangeArrowheads="1"/>
          </p:cNvSpPr>
          <p:nvPr/>
        </p:nvSpPr>
        <p:spPr bwMode="auto">
          <a:xfrm>
            <a:off x="7924800" y="3886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3353"/>
                                        </p:tgtEl>
                                        <p:attrNameLst>
                                          <p:attrName>style.visibility</p:attrName>
                                        </p:attrNameLst>
                                      </p:cBhvr>
                                      <p:to>
                                        <p:strVal val="visible"/>
                                      </p:to>
                                    </p:set>
                                    <p:animEffect transition="in" filter="box(out)">
                                      <p:cBhvr>
                                        <p:cTn id="7" dur="500"/>
                                        <p:tgtEl>
                                          <p:spTgt spid="133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23"/>
                                        </p:tgtEl>
                                        <p:attrNameLst>
                                          <p:attrName>style.visibility</p:attrName>
                                        </p:attrNameLst>
                                      </p:cBhvr>
                                      <p:to>
                                        <p:strVal val="visible"/>
                                      </p:to>
                                    </p:set>
                                    <p:animEffect transition="in" filter="wipe(left)">
                                      <p:cBhvr>
                                        <p:cTn id="12" dur="500"/>
                                        <p:tgtEl>
                                          <p:spTgt spid="13323"/>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3324"/>
                                        </p:tgtEl>
                                        <p:attrNameLst>
                                          <p:attrName>style.visibility</p:attrName>
                                        </p:attrNameLst>
                                      </p:cBhvr>
                                      <p:to>
                                        <p:strVal val="visible"/>
                                      </p:to>
                                    </p:set>
                                    <p:animEffect transition="in" filter="dissolve">
                                      <p:cBhvr>
                                        <p:cTn id="16" dur="500"/>
                                        <p:tgtEl>
                                          <p:spTgt spid="1332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3332"/>
                                        </p:tgtEl>
                                        <p:attrNameLst>
                                          <p:attrName>style.visibility</p:attrName>
                                        </p:attrNameLst>
                                      </p:cBhvr>
                                      <p:to>
                                        <p:strVal val="visible"/>
                                      </p:to>
                                    </p:set>
                                    <p:animEffect transition="in" filter="wipe(left)">
                                      <p:cBhvr>
                                        <p:cTn id="20" dur="500"/>
                                        <p:tgtEl>
                                          <p:spTgt spid="13332"/>
                                        </p:tgtEl>
                                      </p:cBhvr>
                                    </p:animEffect>
                                  </p:childTnLst>
                                </p:cTn>
                              </p:par>
                            </p:childTnLst>
                          </p:cTn>
                        </p:par>
                        <p:par>
                          <p:cTn id="21" fill="hold">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13333"/>
                                        </p:tgtEl>
                                        <p:attrNameLst>
                                          <p:attrName>style.visibility</p:attrName>
                                        </p:attrNameLst>
                                      </p:cBhvr>
                                      <p:to>
                                        <p:strVal val="visible"/>
                                      </p:to>
                                    </p:set>
                                    <p:animEffect transition="in" filter="dissolve">
                                      <p:cBhvr>
                                        <p:cTn id="24" dur="500"/>
                                        <p:tgtEl>
                                          <p:spTgt spid="13333"/>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3335"/>
                                        </p:tgtEl>
                                        <p:attrNameLst>
                                          <p:attrName>style.visibility</p:attrName>
                                        </p:attrNameLst>
                                      </p:cBhvr>
                                      <p:to>
                                        <p:strVal val="visible"/>
                                      </p:to>
                                    </p:set>
                                    <p:animEffect transition="in" filter="wipe(left)">
                                      <p:cBhvr>
                                        <p:cTn id="28" dur="500"/>
                                        <p:tgtEl>
                                          <p:spTgt spid="13335"/>
                                        </p:tgtEl>
                                      </p:cBhvr>
                                    </p:animEffect>
                                  </p:childTnLst>
                                </p:cTn>
                              </p:par>
                            </p:childTnLst>
                          </p:cTn>
                        </p:par>
                        <p:par>
                          <p:cTn id="29" fill="hold">
                            <p:stCondLst>
                              <p:cond delay="2500"/>
                            </p:stCondLst>
                            <p:childTnLst>
                              <p:par>
                                <p:cTn id="30" presetID="9" presetClass="entr" presetSubtype="0" fill="hold" grpId="0" nodeType="afterEffect">
                                  <p:stCondLst>
                                    <p:cond delay="0"/>
                                  </p:stCondLst>
                                  <p:childTnLst>
                                    <p:set>
                                      <p:cBhvr>
                                        <p:cTn id="31" dur="1" fill="hold">
                                          <p:stCondLst>
                                            <p:cond delay="0"/>
                                          </p:stCondLst>
                                        </p:cTn>
                                        <p:tgtEl>
                                          <p:spTgt spid="13336"/>
                                        </p:tgtEl>
                                        <p:attrNameLst>
                                          <p:attrName>style.visibility</p:attrName>
                                        </p:attrNameLst>
                                      </p:cBhvr>
                                      <p:to>
                                        <p:strVal val="visible"/>
                                      </p:to>
                                    </p:set>
                                    <p:animEffect transition="in" filter="dissolve">
                                      <p:cBhvr>
                                        <p:cTn id="32" dur="500"/>
                                        <p:tgtEl>
                                          <p:spTgt spid="13336"/>
                                        </p:tgtEl>
                                      </p:cBhvr>
                                    </p:animEffect>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13319"/>
                                        </p:tgtEl>
                                        <p:attrNameLst>
                                          <p:attrName>style.visibility</p:attrName>
                                        </p:attrNameLst>
                                      </p:cBhvr>
                                      <p:to>
                                        <p:strVal val="visible"/>
                                      </p:to>
                                    </p:set>
                                    <p:anim calcmode="lin" valueType="num">
                                      <p:cBhvr additive="base">
                                        <p:cTn id="37" dur="5000" fill="hold"/>
                                        <p:tgtEl>
                                          <p:spTgt spid="13319"/>
                                        </p:tgtEl>
                                        <p:attrNameLst>
                                          <p:attrName>ppt_x</p:attrName>
                                        </p:attrNameLst>
                                      </p:cBhvr>
                                      <p:tavLst>
                                        <p:tav tm="0">
                                          <p:val>
                                            <p:strVal val="#ppt_x"/>
                                          </p:val>
                                        </p:tav>
                                        <p:tav tm="100000">
                                          <p:val>
                                            <p:strVal val="#ppt_x"/>
                                          </p:val>
                                        </p:tav>
                                      </p:tavLst>
                                    </p:anim>
                                    <p:anim calcmode="lin" valueType="num">
                                      <p:cBhvr additive="base">
                                        <p:cTn id="38" dur="5000" fill="hold"/>
                                        <p:tgtEl>
                                          <p:spTgt spid="133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3317"/>
                                        </p:tgtEl>
                                        <p:attrNameLst>
                                          <p:attrName>style.visibility</p:attrName>
                                        </p:attrNameLst>
                                      </p:cBhvr>
                                      <p:to>
                                        <p:strVal val="visible"/>
                                      </p:to>
                                    </p:set>
                                    <p:animEffect transition="in" filter="dissolve">
                                      <p:cBhvr>
                                        <p:cTn id="43" dur="500"/>
                                        <p:tgtEl>
                                          <p:spTgt spid="133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3338"/>
                                        </p:tgtEl>
                                        <p:attrNameLst>
                                          <p:attrName>style.visibility</p:attrName>
                                        </p:attrNameLst>
                                      </p:cBhvr>
                                      <p:to>
                                        <p:strVal val="visible"/>
                                      </p:to>
                                    </p:set>
                                    <p:animEffect transition="in" filter="wipe(left)">
                                      <p:cBhvr>
                                        <p:cTn id="48" dur="500"/>
                                        <p:tgtEl>
                                          <p:spTgt spid="13338"/>
                                        </p:tgtEl>
                                      </p:cBhvr>
                                    </p:animEffect>
                                  </p:childTnLst>
                                </p:cTn>
                              </p:par>
                            </p:childTnLst>
                          </p:cTn>
                        </p:par>
                        <p:par>
                          <p:cTn id="49" fill="hold">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13339"/>
                                        </p:tgtEl>
                                        <p:attrNameLst>
                                          <p:attrName>style.visibility</p:attrName>
                                        </p:attrNameLst>
                                      </p:cBhvr>
                                      <p:to>
                                        <p:strVal val="visible"/>
                                      </p:to>
                                    </p:set>
                                    <p:animEffect transition="in" filter="dissolve">
                                      <p:cBhvr>
                                        <p:cTn id="52" dur="500"/>
                                        <p:tgtEl>
                                          <p:spTgt spid="13339"/>
                                        </p:tgtEl>
                                      </p:cBhvr>
                                    </p:animEffect>
                                  </p:childTnLst>
                                </p:cTn>
                              </p:par>
                            </p:childTnLst>
                          </p:cTn>
                        </p:par>
                        <p:par>
                          <p:cTn id="53" fill="hold">
                            <p:stCondLst>
                              <p:cond delay="1000"/>
                            </p:stCondLst>
                            <p:childTnLst>
                              <p:par>
                                <p:cTn id="54" presetID="9" presetClass="entr" presetSubtype="0" fill="hold" grpId="0" nodeType="afterEffect">
                                  <p:stCondLst>
                                    <p:cond delay="0"/>
                                  </p:stCondLst>
                                  <p:childTnLst>
                                    <p:set>
                                      <p:cBhvr>
                                        <p:cTn id="55" dur="1" fill="hold">
                                          <p:stCondLst>
                                            <p:cond delay="0"/>
                                          </p:stCondLst>
                                        </p:cTn>
                                        <p:tgtEl>
                                          <p:spTgt spid="13340"/>
                                        </p:tgtEl>
                                        <p:attrNameLst>
                                          <p:attrName>style.visibility</p:attrName>
                                        </p:attrNameLst>
                                      </p:cBhvr>
                                      <p:to>
                                        <p:strVal val="visible"/>
                                      </p:to>
                                    </p:set>
                                    <p:animEffect transition="in" filter="dissolve">
                                      <p:cBhvr>
                                        <p:cTn id="56" dur="500"/>
                                        <p:tgtEl>
                                          <p:spTgt spid="13340"/>
                                        </p:tgtEl>
                                      </p:cBhvr>
                                    </p:animEffect>
                                  </p:childTnLst>
                                </p:cTn>
                              </p:par>
                            </p:childTnLst>
                          </p:cTn>
                        </p:par>
                      </p:childTnLst>
                    </p:cTn>
                  </p:par>
                  <p:par>
                    <p:cTn id="57" fill="hold">
                      <p:stCondLst>
                        <p:cond delay="indefinite"/>
                      </p:stCondLst>
                      <p:childTnLst>
                        <p:par>
                          <p:cTn id="58" fill="hold">
                            <p:stCondLst>
                              <p:cond delay="0"/>
                            </p:stCondLst>
                            <p:childTnLst>
                              <p:par>
                                <p:cTn id="59" presetID="7" presetClass="entr" presetSubtype="4" fill="hold" grpId="0" nodeType="clickEffect">
                                  <p:stCondLst>
                                    <p:cond delay="0"/>
                                  </p:stCondLst>
                                  <p:childTnLst>
                                    <p:set>
                                      <p:cBhvr>
                                        <p:cTn id="60" dur="1" fill="hold">
                                          <p:stCondLst>
                                            <p:cond delay="0"/>
                                          </p:stCondLst>
                                        </p:cTn>
                                        <p:tgtEl>
                                          <p:spTgt spid="13320"/>
                                        </p:tgtEl>
                                        <p:attrNameLst>
                                          <p:attrName>style.visibility</p:attrName>
                                        </p:attrNameLst>
                                      </p:cBhvr>
                                      <p:to>
                                        <p:strVal val="visible"/>
                                      </p:to>
                                    </p:set>
                                    <p:anim calcmode="lin" valueType="num">
                                      <p:cBhvr additive="base">
                                        <p:cTn id="61" dur="5000" fill="hold"/>
                                        <p:tgtEl>
                                          <p:spTgt spid="13320"/>
                                        </p:tgtEl>
                                        <p:attrNameLst>
                                          <p:attrName>ppt_x</p:attrName>
                                        </p:attrNameLst>
                                      </p:cBhvr>
                                      <p:tavLst>
                                        <p:tav tm="0">
                                          <p:val>
                                            <p:strVal val="#ppt_x"/>
                                          </p:val>
                                        </p:tav>
                                        <p:tav tm="100000">
                                          <p:val>
                                            <p:strVal val="#ppt_x"/>
                                          </p:val>
                                        </p:tav>
                                      </p:tavLst>
                                    </p:anim>
                                    <p:anim calcmode="lin" valueType="num">
                                      <p:cBhvr additive="base">
                                        <p:cTn id="62" dur="5000" fill="hold"/>
                                        <p:tgtEl>
                                          <p:spTgt spid="133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13318"/>
                                        </p:tgtEl>
                                        <p:attrNameLst>
                                          <p:attrName>style.visibility</p:attrName>
                                        </p:attrNameLst>
                                      </p:cBhvr>
                                      <p:to>
                                        <p:strVal val="visible"/>
                                      </p:to>
                                    </p:set>
                                    <p:animEffect transition="in" filter="dissolve">
                                      <p:cBhvr>
                                        <p:cTn id="67" dur="500"/>
                                        <p:tgtEl>
                                          <p:spTgt spid="133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3342"/>
                                        </p:tgtEl>
                                        <p:attrNameLst>
                                          <p:attrName>style.visibility</p:attrName>
                                        </p:attrNameLst>
                                      </p:cBhvr>
                                      <p:to>
                                        <p:strVal val="visible"/>
                                      </p:to>
                                    </p:set>
                                    <p:animEffect transition="in" filter="wipe(left)">
                                      <p:cBhvr>
                                        <p:cTn id="72" dur="500"/>
                                        <p:tgtEl>
                                          <p:spTgt spid="13342"/>
                                        </p:tgtEl>
                                      </p:cBhvr>
                                    </p:animEffect>
                                  </p:childTnLst>
                                </p:cTn>
                              </p:par>
                            </p:childTnLst>
                          </p:cTn>
                        </p:par>
                        <p:par>
                          <p:cTn id="73" fill="hold">
                            <p:stCondLst>
                              <p:cond delay="500"/>
                            </p:stCondLst>
                            <p:childTnLst>
                              <p:par>
                                <p:cTn id="74" presetID="9" presetClass="entr" presetSubtype="0" fill="hold" grpId="0" nodeType="afterEffect">
                                  <p:stCondLst>
                                    <p:cond delay="0"/>
                                  </p:stCondLst>
                                  <p:childTnLst>
                                    <p:set>
                                      <p:cBhvr>
                                        <p:cTn id="75" dur="1" fill="hold">
                                          <p:stCondLst>
                                            <p:cond delay="0"/>
                                          </p:stCondLst>
                                        </p:cTn>
                                        <p:tgtEl>
                                          <p:spTgt spid="13343"/>
                                        </p:tgtEl>
                                        <p:attrNameLst>
                                          <p:attrName>style.visibility</p:attrName>
                                        </p:attrNameLst>
                                      </p:cBhvr>
                                      <p:to>
                                        <p:strVal val="visible"/>
                                      </p:to>
                                    </p:set>
                                    <p:animEffect transition="in" filter="dissolve">
                                      <p:cBhvr>
                                        <p:cTn id="76" dur="500"/>
                                        <p:tgtEl>
                                          <p:spTgt spid="13343"/>
                                        </p:tgtEl>
                                      </p:cBhvr>
                                    </p:animEffect>
                                  </p:childTnLst>
                                </p:cTn>
                              </p:par>
                            </p:childTnLst>
                          </p:cTn>
                        </p:par>
                        <p:par>
                          <p:cTn id="77" fill="hold">
                            <p:stCondLst>
                              <p:cond delay="1000"/>
                            </p:stCondLst>
                            <p:childTnLst>
                              <p:par>
                                <p:cTn id="78" presetID="9" presetClass="entr" presetSubtype="0" fill="hold" grpId="0" nodeType="afterEffect">
                                  <p:stCondLst>
                                    <p:cond delay="0"/>
                                  </p:stCondLst>
                                  <p:childTnLst>
                                    <p:set>
                                      <p:cBhvr>
                                        <p:cTn id="79" dur="1" fill="hold">
                                          <p:stCondLst>
                                            <p:cond delay="0"/>
                                          </p:stCondLst>
                                        </p:cTn>
                                        <p:tgtEl>
                                          <p:spTgt spid="13354"/>
                                        </p:tgtEl>
                                        <p:attrNameLst>
                                          <p:attrName>style.visibility</p:attrName>
                                        </p:attrNameLst>
                                      </p:cBhvr>
                                      <p:to>
                                        <p:strVal val="visible"/>
                                      </p:to>
                                    </p:set>
                                    <p:animEffect transition="in" filter="dissolve">
                                      <p:cBhvr>
                                        <p:cTn id="80" dur="500"/>
                                        <p:tgtEl>
                                          <p:spTgt spid="13354"/>
                                        </p:tgtEl>
                                      </p:cBhvr>
                                    </p:animEffect>
                                  </p:childTnLst>
                                </p:cTn>
                              </p:par>
                            </p:childTnLst>
                          </p:cTn>
                        </p:par>
                      </p:childTnLst>
                    </p:cTn>
                  </p:par>
                  <p:par>
                    <p:cTn id="81" fill="hold">
                      <p:stCondLst>
                        <p:cond delay="indefinite"/>
                      </p:stCondLst>
                      <p:childTnLst>
                        <p:par>
                          <p:cTn id="82" fill="hold">
                            <p:stCondLst>
                              <p:cond delay="0"/>
                            </p:stCondLst>
                            <p:childTnLst>
                              <p:par>
                                <p:cTn id="83" presetID="7" presetClass="entr" presetSubtype="4" fill="hold" grpId="0" nodeType="clickEffect">
                                  <p:stCondLst>
                                    <p:cond delay="0"/>
                                  </p:stCondLst>
                                  <p:childTnLst>
                                    <p:set>
                                      <p:cBhvr>
                                        <p:cTn id="84" dur="1" fill="hold">
                                          <p:stCondLst>
                                            <p:cond delay="0"/>
                                          </p:stCondLst>
                                        </p:cTn>
                                        <p:tgtEl>
                                          <p:spTgt spid="13321"/>
                                        </p:tgtEl>
                                        <p:attrNameLst>
                                          <p:attrName>style.visibility</p:attrName>
                                        </p:attrNameLst>
                                      </p:cBhvr>
                                      <p:to>
                                        <p:strVal val="visible"/>
                                      </p:to>
                                    </p:set>
                                    <p:anim calcmode="lin" valueType="num">
                                      <p:cBhvr additive="base">
                                        <p:cTn id="85" dur="5000" fill="hold"/>
                                        <p:tgtEl>
                                          <p:spTgt spid="13321"/>
                                        </p:tgtEl>
                                        <p:attrNameLst>
                                          <p:attrName>ppt_x</p:attrName>
                                        </p:attrNameLst>
                                      </p:cBhvr>
                                      <p:tavLst>
                                        <p:tav tm="0">
                                          <p:val>
                                            <p:strVal val="#ppt_x"/>
                                          </p:val>
                                        </p:tav>
                                        <p:tav tm="100000">
                                          <p:val>
                                            <p:strVal val="#ppt_x"/>
                                          </p:val>
                                        </p:tav>
                                      </p:tavLst>
                                    </p:anim>
                                    <p:anim calcmode="lin" valueType="num">
                                      <p:cBhvr additive="base">
                                        <p:cTn id="86" dur="5000" fill="hold"/>
                                        <p:tgtEl>
                                          <p:spTgt spid="133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utoUpdateAnimBg="0"/>
      <p:bldP spid="13320" grpId="0" autoUpdateAnimBg="0"/>
      <p:bldP spid="13321" grpId="0" autoUpdateAnimBg="0"/>
      <p:bldP spid="13323" grpId="0" animBg="1"/>
      <p:bldP spid="13324" grpId="0" animBg="1"/>
      <p:bldP spid="13332" grpId="0" animBg="1"/>
      <p:bldP spid="13333" grpId="0" animBg="1"/>
      <p:bldP spid="13335" grpId="0" animBg="1"/>
      <p:bldP spid="13336" grpId="0" animBg="1"/>
      <p:bldP spid="13338" grpId="0" animBg="1"/>
      <p:bldP spid="13339" grpId="0" animBg="1"/>
      <p:bldP spid="13340" grpId="0" animBg="1"/>
      <p:bldP spid="13342" grpId="0" animBg="1"/>
      <p:bldP spid="13343" grpId="0" animBg="1"/>
      <p:bldP spid="133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56" name="Text Box 188"/>
          <p:cNvSpPr txBox="1">
            <a:spLocks noChangeArrowheads="1"/>
          </p:cNvSpPr>
          <p:nvPr/>
        </p:nvSpPr>
        <p:spPr bwMode="auto">
          <a:xfrm>
            <a:off x="2049463" y="5648325"/>
            <a:ext cx="1724025" cy="519113"/>
          </a:xfrm>
          <a:prstGeom prst="rect">
            <a:avLst/>
          </a:prstGeom>
          <a:noFill/>
          <a:ln w="9525">
            <a:noFill/>
            <a:miter lim="800000"/>
            <a:headEnd/>
            <a:tailEnd/>
          </a:ln>
          <a:effectLst/>
        </p:spPr>
        <p:txBody>
          <a:bodyPr wrap="none">
            <a:spAutoFit/>
          </a:bodyPr>
          <a:lstStyle/>
          <a:p>
            <a:r>
              <a:rPr lang="en-US" sz="2800" i="0">
                <a:solidFill>
                  <a:srgbClr val="FF3300"/>
                </a:solidFill>
                <a:latin typeface="Times New Roman" pitchFamily="18" charset="0"/>
              </a:rPr>
              <a:t>one-to-one</a:t>
            </a:r>
          </a:p>
        </p:txBody>
      </p:sp>
      <p:sp>
        <p:nvSpPr>
          <p:cNvPr id="84163" name="Text Box 195"/>
          <p:cNvSpPr txBox="1">
            <a:spLocks noChangeArrowheads="1"/>
          </p:cNvSpPr>
          <p:nvPr/>
        </p:nvSpPr>
        <p:spPr bwMode="auto">
          <a:xfrm>
            <a:off x="685800" y="831850"/>
            <a:ext cx="8115300" cy="1031875"/>
          </a:xfrm>
          <a:prstGeom prst="rect">
            <a:avLst/>
          </a:prstGeom>
          <a:noFill/>
          <a:ln w="28575">
            <a:noFill/>
            <a:miter lim="800000"/>
            <a:headEnd/>
            <a:tailEnd/>
          </a:ln>
          <a:effectLst/>
        </p:spPr>
        <p:txBody>
          <a:bodyPr>
            <a:spAutoFit/>
          </a:bodyPr>
          <a:lstStyle/>
          <a:p>
            <a:pPr>
              <a:lnSpc>
                <a:spcPct val="110000"/>
              </a:lnSpc>
              <a:spcBef>
                <a:spcPct val="50000"/>
              </a:spcBef>
            </a:pPr>
            <a:r>
              <a:rPr lang="en-CA" sz="2800" b="1" i="0">
                <a:latin typeface="Times New Roman" pitchFamily="18" charset="0"/>
                <a:sym typeface="Symbol" pitchFamily="18" charset="2"/>
              </a:rPr>
              <a:t>Example</a:t>
            </a:r>
            <a:r>
              <a:rPr lang="en-CA" sz="2800" i="0">
                <a:latin typeface="Times New Roman" pitchFamily="18" charset="0"/>
                <a:sym typeface="Symbol" pitchFamily="18" charset="2"/>
              </a:rPr>
              <a:t>: Apply the </a:t>
            </a:r>
            <a:r>
              <a:rPr lang="en-CA" sz="2800">
                <a:latin typeface="Times New Roman" pitchFamily="18" charset="0"/>
                <a:sym typeface="Symbol" pitchFamily="18" charset="2"/>
              </a:rPr>
              <a:t>horizontal line test</a:t>
            </a:r>
            <a:r>
              <a:rPr lang="en-CA" sz="2800" i="0">
                <a:latin typeface="Times New Roman" pitchFamily="18" charset="0"/>
                <a:sym typeface="Symbol" pitchFamily="18" charset="2"/>
              </a:rPr>
              <a:t> to the graphs below to determine if the functions are one-to-one.</a:t>
            </a:r>
            <a:endParaRPr lang="en-US" sz="2800" i="0">
              <a:latin typeface="Times New Roman" pitchFamily="18" charset="0"/>
              <a:sym typeface="Symbol" pitchFamily="18" charset="2"/>
            </a:endParaRPr>
          </a:p>
        </p:txBody>
      </p:sp>
      <p:sp>
        <p:nvSpPr>
          <p:cNvPr id="84164" name="Text Box 196"/>
          <p:cNvSpPr txBox="1">
            <a:spLocks noChangeArrowheads="1"/>
          </p:cNvSpPr>
          <p:nvPr/>
        </p:nvSpPr>
        <p:spPr bwMode="auto">
          <a:xfrm>
            <a:off x="1473200" y="1987550"/>
            <a:ext cx="1917700" cy="519113"/>
          </a:xfrm>
          <a:prstGeom prst="rect">
            <a:avLst/>
          </a:prstGeom>
          <a:noFill/>
          <a:ln w="28575">
            <a:noFill/>
            <a:miter lim="800000"/>
            <a:headEnd/>
            <a:tailEnd/>
          </a:ln>
          <a:effectLst/>
        </p:spPr>
        <p:txBody>
          <a:bodyPr>
            <a:spAutoFit/>
          </a:bodyPr>
          <a:lstStyle/>
          <a:p>
            <a:pPr>
              <a:spcBef>
                <a:spcPct val="50000"/>
              </a:spcBef>
            </a:pPr>
            <a:r>
              <a:rPr lang="en-CA" sz="2800" i="0">
                <a:latin typeface="Times New Roman" pitchFamily="18" charset="0"/>
                <a:sym typeface="Symbol" pitchFamily="18" charset="2"/>
              </a:rPr>
              <a:t>a)</a:t>
            </a:r>
            <a:r>
              <a:rPr lang="en-CA" sz="2800" b="1" i="0">
                <a:latin typeface="Times New Roman" pitchFamily="18" charset="0"/>
                <a:sym typeface="Symbol" pitchFamily="18" charset="2"/>
              </a:rPr>
              <a:t> </a:t>
            </a:r>
            <a:r>
              <a:rPr lang="en-US" sz="2800">
                <a:latin typeface="Times New Roman" pitchFamily="18" charset="0"/>
              </a:rPr>
              <a:t>y </a:t>
            </a:r>
            <a:r>
              <a:rPr lang="en-US" sz="2800" i="0">
                <a:latin typeface="Times New Roman" pitchFamily="18" charset="0"/>
              </a:rPr>
              <a:t>=</a:t>
            </a:r>
            <a:r>
              <a:rPr lang="en-US" sz="2800">
                <a:latin typeface="Times New Roman" pitchFamily="18" charset="0"/>
              </a:rPr>
              <a:t> x</a:t>
            </a:r>
            <a:r>
              <a:rPr lang="en-US" sz="2800" i="0" baseline="30000">
                <a:latin typeface="Times New Roman" pitchFamily="18" charset="0"/>
              </a:rPr>
              <a:t>3</a:t>
            </a:r>
            <a:r>
              <a:rPr lang="en-CA" sz="2800" b="1" i="0">
                <a:latin typeface="Times New Roman" pitchFamily="18" charset="0"/>
                <a:sym typeface="Symbol" pitchFamily="18" charset="2"/>
              </a:rPr>
              <a:t> </a:t>
            </a:r>
            <a:endParaRPr lang="en-US" sz="2800" b="1" i="0">
              <a:latin typeface="Times New Roman" pitchFamily="18" charset="0"/>
              <a:sym typeface="Symbol" pitchFamily="18" charset="2"/>
            </a:endParaRPr>
          </a:p>
        </p:txBody>
      </p:sp>
      <p:sp>
        <p:nvSpPr>
          <p:cNvPr id="84165" name="Text Box 197"/>
          <p:cNvSpPr txBox="1">
            <a:spLocks noChangeArrowheads="1"/>
          </p:cNvSpPr>
          <p:nvPr/>
        </p:nvSpPr>
        <p:spPr bwMode="auto">
          <a:xfrm>
            <a:off x="4916488" y="1985963"/>
            <a:ext cx="3771900" cy="519112"/>
          </a:xfrm>
          <a:prstGeom prst="rect">
            <a:avLst/>
          </a:prstGeom>
          <a:noFill/>
          <a:ln w="28575">
            <a:noFill/>
            <a:miter lim="800000"/>
            <a:headEnd/>
            <a:tailEnd/>
          </a:ln>
          <a:effectLst/>
        </p:spPr>
        <p:txBody>
          <a:bodyPr>
            <a:spAutoFit/>
          </a:bodyPr>
          <a:lstStyle/>
          <a:p>
            <a:pPr>
              <a:spcBef>
                <a:spcPct val="50000"/>
              </a:spcBef>
            </a:pPr>
            <a:r>
              <a:rPr lang="en-CA" sz="2800" i="0">
                <a:latin typeface="Times New Roman" pitchFamily="18" charset="0"/>
                <a:sym typeface="Symbol" pitchFamily="18" charset="2"/>
              </a:rPr>
              <a:t>b)</a:t>
            </a:r>
            <a:r>
              <a:rPr lang="en-CA" sz="2800" b="1" i="0">
                <a:latin typeface="Times New Roman" pitchFamily="18" charset="0"/>
                <a:sym typeface="Symbol" pitchFamily="18" charset="2"/>
              </a:rPr>
              <a:t> </a:t>
            </a:r>
            <a:r>
              <a:rPr lang="en-US" sz="2800">
                <a:latin typeface="Times New Roman" pitchFamily="18" charset="0"/>
              </a:rPr>
              <a:t>y = x</a:t>
            </a:r>
            <a:r>
              <a:rPr lang="en-US" sz="2800" i="0" baseline="30000">
                <a:latin typeface="Times New Roman" pitchFamily="18" charset="0"/>
              </a:rPr>
              <a:t>3</a:t>
            </a:r>
            <a:r>
              <a:rPr lang="en-US" sz="2800">
                <a:latin typeface="Times New Roman" pitchFamily="18" charset="0"/>
              </a:rPr>
              <a:t> + </a:t>
            </a:r>
            <a:r>
              <a:rPr lang="en-US" sz="2800" i="0">
                <a:latin typeface="Times New Roman" pitchFamily="18" charset="0"/>
              </a:rPr>
              <a:t>3</a:t>
            </a:r>
            <a:r>
              <a:rPr lang="en-US" sz="2800">
                <a:latin typeface="Times New Roman" pitchFamily="18" charset="0"/>
              </a:rPr>
              <a:t>x</a:t>
            </a:r>
            <a:r>
              <a:rPr lang="en-US" sz="2800" i="0" baseline="30000">
                <a:latin typeface="Times New Roman" pitchFamily="18" charset="0"/>
              </a:rPr>
              <a:t>2</a:t>
            </a:r>
            <a:r>
              <a:rPr lang="en-US" sz="2800">
                <a:latin typeface="Times New Roman" pitchFamily="18" charset="0"/>
              </a:rPr>
              <a:t> </a:t>
            </a:r>
            <a:r>
              <a:rPr lang="en-CA" sz="2800" i="0">
                <a:latin typeface="Times New Roman" pitchFamily="18" charset="0"/>
                <a:cs typeface="Times New Roman" pitchFamily="18" charset="0"/>
              </a:rPr>
              <a:t>–</a:t>
            </a:r>
            <a:r>
              <a:rPr lang="en-US" sz="2800">
                <a:latin typeface="Times New Roman" pitchFamily="18" charset="0"/>
              </a:rPr>
              <a:t> x </a:t>
            </a:r>
            <a:r>
              <a:rPr lang="en-CA" sz="2800" i="0">
                <a:latin typeface="Times New Roman" pitchFamily="18" charset="0"/>
                <a:cs typeface="Times New Roman" pitchFamily="18" charset="0"/>
              </a:rPr>
              <a:t>–</a:t>
            </a:r>
            <a:r>
              <a:rPr lang="en-US" sz="2800" i="0">
                <a:latin typeface="Times New Roman" pitchFamily="18" charset="0"/>
              </a:rPr>
              <a:t> 1</a:t>
            </a:r>
          </a:p>
        </p:txBody>
      </p:sp>
      <p:sp>
        <p:nvSpPr>
          <p:cNvPr id="84161" name="Text Box 193"/>
          <p:cNvSpPr txBox="1">
            <a:spLocks noChangeArrowheads="1"/>
          </p:cNvSpPr>
          <p:nvPr/>
        </p:nvSpPr>
        <p:spPr bwMode="auto">
          <a:xfrm>
            <a:off x="5137150" y="5645150"/>
            <a:ext cx="2266950" cy="519113"/>
          </a:xfrm>
          <a:prstGeom prst="rect">
            <a:avLst/>
          </a:prstGeom>
          <a:noFill/>
          <a:ln w="9525">
            <a:noFill/>
            <a:miter lim="800000"/>
            <a:headEnd/>
            <a:tailEnd/>
          </a:ln>
          <a:effectLst/>
        </p:spPr>
        <p:txBody>
          <a:bodyPr wrap="none">
            <a:spAutoFit/>
          </a:bodyPr>
          <a:lstStyle/>
          <a:p>
            <a:r>
              <a:rPr lang="en-US" sz="2800" i="0">
                <a:solidFill>
                  <a:srgbClr val="FF3300"/>
                </a:solidFill>
                <a:latin typeface="Times New Roman" pitchFamily="18" charset="0"/>
              </a:rPr>
              <a:t>not one-to-one</a:t>
            </a:r>
          </a:p>
        </p:txBody>
      </p:sp>
      <p:grpSp>
        <p:nvGrpSpPr>
          <p:cNvPr id="2" name="Group 321"/>
          <p:cNvGrpSpPr>
            <a:grpSpLocks/>
          </p:cNvGrpSpPr>
          <p:nvPr/>
        </p:nvGrpSpPr>
        <p:grpSpPr bwMode="auto">
          <a:xfrm>
            <a:off x="1811338" y="2301875"/>
            <a:ext cx="2684462" cy="3462338"/>
            <a:chOff x="1141" y="1450"/>
            <a:chExt cx="1691" cy="2181"/>
          </a:xfrm>
        </p:grpSpPr>
        <p:grpSp>
          <p:nvGrpSpPr>
            <p:cNvPr id="3" name="Group 297"/>
            <p:cNvGrpSpPr>
              <a:grpSpLocks/>
            </p:cNvGrpSpPr>
            <p:nvPr/>
          </p:nvGrpSpPr>
          <p:grpSpPr bwMode="auto">
            <a:xfrm>
              <a:off x="1141" y="1450"/>
              <a:ext cx="1691" cy="2181"/>
              <a:chOff x="1141" y="1450"/>
              <a:chExt cx="1691" cy="2181"/>
            </a:xfrm>
          </p:grpSpPr>
          <p:sp>
            <p:nvSpPr>
              <p:cNvPr id="84242" name="Line 274"/>
              <p:cNvSpPr>
                <a:spLocks noChangeShapeType="1"/>
              </p:cNvSpPr>
              <p:nvPr/>
            </p:nvSpPr>
            <p:spPr bwMode="auto">
              <a:xfrm flipV="1">
                <a:off x="1801" y="1704"/>
                <a:ext cx="0" cy="1927"/>
              </a:xfrm>
              <a:prstGeom prst="line">
                <a:avLst/>
              </a:prstGeom>
              <a:noFill/>
              <a:ln w="57150">
                <a:solidFill>
                  <a:schemeClr val="folHlink"/>
                </a:solidFill>
                <a:round/>
                <a:headEnd/>
                <a:tailEnd type="triangle" w="med" len="med"/>
              </a:ln>
              <a:effectLst/>
            </p:spPr>
            <p:txBody>
              <a:bodyPr/>
              <a:lstStyle/>
              <a:p>
                <a:endParaRPr lang="en-US"/>
              </a:p>
            </p:txBody>
          </p:sp>
          <p:sp>
            <p:nvSpPr>
              <p:cNvPr id="84243" name="Line 275"/>
              <p:cNvSpPr>
                <a:spLocks noChangeShapeType="1"/>
              </p:cNvSpPr>
              <p:nvPr/>
            </p:nvSpPr>
            <p:spPr bwMode="auto">
              <a:xfrm>
                <a:off x="1176" y="2863"/>
                <a:ext cx="1376" cy="0"/>
              </a:xfrm>
              <a:prstGeom prst="line">
                <a:avLst/>
              </a:prstGeom>
              <a:noFill/>
              <a:ln w="57150">
                <a:solidFill>
                  <a:schemeClr val="folHlink"/>
                </a:solidFill>
                <a:round/>
                <a:headEnd/>
                <a:tailEnd type="triangle" w="med" len="med"/>
              </a:ln>
              <a:effectLst/>
            </p:spPr>
            <p:txBody>
              <a:bodyPr/>
              <a:lstStyle/>
              <a:p>
                <a:endParaRPr lang="en-US"/>
              </a:p>
            </p:txBody>
          </p:sp>
          <p:sp>
            <p:nvSpPr>
              <p:cNvPr id="84244" name="Line 276"/>
              <p:cNvSpPr>
                <a:spLocks noChangeShapeType="1"/>
              </p:cNvSpPr>
              <p:nvPr/>
            </p:nvSpPr>
            <p:spPr bwMode="auto">
              <a:xfrm>
                <a:off x="2064" y="2767"/>
                <a:ext cx="0" cy="192"/>
              </a:xfrm>
              <a:prstGeom prst="line">
                <a:avLst/>
              </a:prstGeom>
              <a:noFill/>
              <a:ln w="38100">
                <a:solidFill>
                  <a:schemeClr val="folHlink"/>
                </a:solidFill>
                <a:round/>
                <a:headEnd/>
                <a:tailEnd/>
              </a:ln>
              <a:effectLst/>
            </p:spPr>
            <p:txBody>
              <a:bodyPr/>
              <a:lstStyle/>
              <a:p>
                <a:endParaRPr lang="en-US"/>
              </a:p>
            </p:txBody>
          </p:sp>
          <p:sp>
            <p:nvSpPr>
              <p:cNvPr id="84245" name="Line 277"/>
              <p:cNvSpPr>
                <a:spLocks noChangeShapeType="1"/>
              </p:cNvSpPr>
              <p:nvPr/>
            </p:nvSpPr>
            <p:spPr bwMode="auto">
              <a:xfrm>
                <a:off x="1705" y="3384"/>
                <a:ext cx="240" cy="0"/>
              </a:xfrm>
              <a:prstGeom prst="line">
                <a:avLst/>
              </a:prstGeom>
              <a:noFill/>
              <a:ln w="38100">
                <a:solidFill>
                  <a:schemeClr val="folHlink"/>
                </a:solidFill>
                <a:round/>
                <a:headEnd/>
                <a:tailEnd/>
              </a:ln>
              <a:effectLst/>
            </p:spPr>
            <p:txBody>
              <a:bodyPr/>
              <a:lstStyle/>
              <a:p>
                <a:endParaRPr lang="en-US"/>
              </a:p>
            </p:txBody>
          </p:sp>
          <p:sp>
            <p:nvSpPr>
              <p:cNvPr id="84246" name="Line 278"/>
              <p:cNvSpPr>
                <a:spLocks noChangeShapeType="1"/>
              </p:cNvSpPr>
              <p:nvPr/>
            </p:nvSpPr>
            <p:spPr bwMode="auto">
              <a:xfrm>
                <a:off x="1705" y="2623"/>
                <a:ext cx="240" cy="0"/>
              </a:xfrm>
              <a:prstGeom prst="line">
                <a:avLst/>
              </a:prstGeom>
              <a:noFill/>
              <a:ln w="38100">
                <a:solidFill>
                  <a:schemeClr val="folHlink"/>
                </a:solidFill>
                <a:round/>
                <a:headEnd/>
                <a:tailEnd/>
              </a:ln>
              <a:effectLst/>
            </p:spPr>
            <p:txBody>
              <a:bodyPr/>
              <a:lstStyle/>
              <a:p>
                <a:endParaRPr lang="en-US"/>
              </a:p>
            </p:txBody>
          </p:sp>
          <p:sp>
            <p:nvSpPr>
              <p:cNvPr id="84247" name="Line 279"/>
              <p:cNvSpPr>
                <a:spLocks noChangeShapeType="1"/>
              </p:cNvSpPr>
              <p:nvPr/>
            </p:nvSpPr>
            <p:spPr bwMode="auto">
              <a:xfrm>
                <a:off x="1705" y="3131"/>
                <a:ext cx="240" cy="0"/>
              </a:xfrm>
              <a:prstGeom prst="line">
                <a:avLst/>
              </a:prstGeom>
              <a:noFill/>
              <a:ln w="38100">
                <a:solidFill>
                  <a:schemeClr val="folHlink"/>
                </a:solidFill>
                <a:round/>
                <a:headEnd/>
                <a:tailEnd/>
              </a:ln>
              <a:effectLst/>
            </p:spPr>
            <p:txBody>
              <a:bodyPr/>
              <a:lstStyle/>
              <a:p>
                <a:endParaRPr lang="en-US"/>
              </a:p>
            </p:txBody>
          </p:sp>
          <p:sp>
            <p:nvSpPr>
              <p:cNvPr id="84248" name="Text Box 280"/>
              <p:cNvSpPr txBox="1">
                <a:spLocks noChangeArrowheads="1"/>
              </p:cNvSpPr>
              <p:nvPr/>
            </p:nvSpPr>
            <p:spPr bwMode="auto">
              <a:xfrm>
                <a:off x="2544" y="2701"/>
                <a:ext cx="288" cy="288"/>
              </a:xfrm>
              <a:prstGeom prst="rect">
                <a:avLst/>
              </a:prstGeom>
              <a:noFill/>
              <a:ln w="9525">
                <a:noFill/>
                <a:miter lim="800000"/>
                <a:headEnd/>
                <a:tailEnd/>
              </a:ln>
              <a:effectLst/>
            </p:spPr>
            <p:txBody>
              <a:bodyPr>
                <a:spAutoFit/>
              </a:bodyPr>
              <a:lstStyle/>
              <a:p>
                <a:pPr eaLnBrk="0" hangingPunct="0"/>
                <a:r>
                  <a:rPr lang="en-US" sz="2400">
                    <a:solidFill>
                      <a:srgbClr val="000099"/>
                    </a:solidFill>
                    <a:latin typeface="Times New Roman" pitchFamily="18" charset="0"/>
                  </a:rPr>
                  <a:t>x</a:t>
                </a:r>
              </a:p>
            </p:txBody>
          </p:sp>
          <p:sp>
            <p:nvSpPr>
              <p:cNvPr id="84249" name="Text Box 281"/>
              <p:cNvSpPr txBox="1">
                <a:spLocks noChangeArrowheads="1"/>
              </p:cNvSpPr>
              <p:nvPr/>
            </p:nvSpPr>
            <p:spPr bwMode="auto">
              <a:xfrm>
                <a:off x="1632" y="1450"/>
                <a:ext cx="336" cy="288"/>
              </a:xfrm>
              <a:prstGeom prst="rect">
                <a:avLst/>
              </a:prstGeom>
              <a:noFill/>
              <a:ln w="9525">
                <a:noFill/>
                <a:miter lim="800000"/>
                <a:headEnd/>
                <a:tailEnd/>
              </a:ln>
              <a:effectLst/>
            </p:spPr>
            <p:txBody>
              <a:bodyPr>
                <a:spAutoFit/>
              </a:bodyPr>
              <a:lstStyle/>
              <a:p>
                <a:pPr eaLnBrk="0" hangingPunct="0"/>
                <a:r>
                  <a:rPr lang="en-US" sz="2400">
                    <a:solidFill>
                      <a:srgbClr val="000099"/>
                    </a:solidFill>
                    <a:latin typeface="Times New Roman" pitchFamily="18" charset="0"/>
                  </a:rPr>
                  <a:t>y</a:t>
                </a:r>
              </a:p>
            </p:txBody>
          </p:sp>
          <p:sp>
            <p:nvSpPr>
              <p:cNvPr id="84250" name="Line 282"/>
              <p:cNvSpPr>
                <a:spLocks noChangeShapeType="1"/>
              </p:cNvSpPr>
              <p:nvPr/>
            </p:nvSpPr>
            <p:spPr bwMode="auto">
              <a:xfrm>
                <a:off x="1696" y="2400"/>
                <a:ext cx="240" cy="0"/>
              </a:xfrm>
              <a:prstGeom prst="line">
                <a:avLst/>
              </a:prstGeom>
              <a:noFill/>
              <a:ln w="38100">
                <a:solidFill>
                  <a:schemeClr val="folHlink"/>
                </a:solidFill>
                <a:round/>
                <a:headEnd/>
                <a:tailEnd/>
              </a:ln>
              <a:effectLst/>
            </p:spPr>
            <p:txBody>
              <a:bodyPr/>
              <a:lstStyle/>
              <a:p>
                <a:endParaRPr lang="en-US"/>
              </a:p>
            </p:txBody>
          </p:sp>
          <p:sp>
            <p:nvSpPr>
              <p:cNvPr id="84251" name="Line 283"/>
              <p:cNvSpPr>
                <a:spLocks noChangeShapeType="1"/>
              </p:cNvSpPr>
              <p:nvPr/>
            </p:nvSpPr>
            <p:spPr bwMode="auto">
              <a:xfrm>
                <a:off x="1696" y="2160"/>
                <a:ext cx="240" cy="0"/>
              </a:xfrm>
              <a:prstGeom prst="line">
                <a:avLst/>
              </a:prstGeom>
              <a:noFill/>
              <a:ln w="38100">
                <a:solidFill>
                  <a:schemeClr val="folHlink"/>
                </a:solidFill>
                <a:round/>
                <a:headEnd/>
                <a:tailEnd/>
              </a:ln>
              <a:effectLst/>
            </p:spPr>
            <p:txBody>
              <a:bodyPr/>
              <a:lstStyle/>
              <a:p>
                <a:endParaRPr lang="en-US"/>
              </a:p>
            </p:txBody>
          </p:sp>
          <p:sp>
            <p:nvSpPr>
              <p:cNvPr id="84252" name="Line 284"/>
              <p:cNvSpPr>
                <a:spLocks noChangeShapeType="1"/>
              </p:cNvSpPr>
              <p:nvPr/>
            </p:nvSpPr>
            <p:spPr bwMode="auto">
              <a:xfrm>
                <a:off x="1557" y="2767"/>
                <a:ext cx="0" cy="192"/>
              </a:xfrm>
              <a:prstGeom prst="line">
                <a:avLst/>
              </a:prstGeom>
              <a:noFill/>
              <a:ln w="38100">
                <a:solidFill>
                  <a:schemeClr val="folHlink"/>
                </a:solidFill>
                <a:round/>
                <a:headEnd/>
                <a:tailEnd/>
              </a:ln>
              <a:effectLst/>
            </p:spPr>
            <p:txBody>
              <a:bodyPr/>
              <a:lstStyle/>
              <a:p>
                <a:endParaRPr lang="en-US"/>
              </a:p>
            </p:txBody>
          </p:sp>
          <p:sp>
            <p:nvSpPr>
              <p:cNvPr id="84253" name="Line 285"/>
              <p:cNvSpPr>
                <a:spLocks noChangeShapeType="1"/>
              </p:cNvSpPr>
              <p:nvPr/>
            </p:nvSpPr>
            <p:spPr bwMode="auto">
              <a:xfrm>
                <a:off x="1296" y="2767"/>
                <a:ext cx="0" cy="192"/>
              </a:xfrm>
              <a:prstGeom prst="line">
                <a:avLst/>
              </a:prstGeom>
              <a:noFill/>
              <a:ln w="38100">
                <a:solidFill>
                  <a:schemeClr val="folHlink"/>
                </a:solidFill>
                <a:round/>
                <a:headEnd/>
                <a:tailEnd/>
              </a:ln>
              <a:effectLst/>
            </p:spPr>
            <p:txBody>
              <a:bodyPr/>
              <a:lstStyle/>
              <a:p>
                <a:endParaRPr lang="en-US"/>
              </a:p>
            </p:txBody>
          </p:sp>
          <p:sp>
            <p:nvSpPr>
              <p:cNvPr id="84255" name="Line 287"/>
              <p:cNvSpPr>
                <a:spLocks noChangeShapeType="1"/>
              </p:cNvSpPr>
              <p:nvPr/>
            </p:nvSpPr>
            <p:spPr bwMode="auto">
              <a:xfrm>
                <a:off x="2330" y="2767"/>
                <a:ext cx="0" cy="192"/>
              </a:xfrm>
              <a:prstGeom prst="line">
                <a:avLst/>
              </a:prstGeom>
              <a:noFill/>
              <a:ln w="38100">
                <a:solidFill>
                  <a:schemeClr val="folHlink"/>
                </a:solidFill>
                <a:round/>
                <a:headEnd/>
                <a:tailEnd/>
              </a:ln>
              <a:effectLst/>
            </p:spPr>
            <p:txBody>
              <a:bodyPr/>
              <a:lstStyle/>
              <a:p>
                <a:endParaRPr lang="en-US"/>
              </a:p>
            </p:txBody>
          </p:sp>
          <p:sp>
            <p:nvSpPr>
              <p:cNvPr id="84257" name="Text Box 289"/>
              <p:cNvSpPr txBox="1">
                <a:spLocks noChangeArrowheads="1"/>
              </p:cNvSpPr>
              <p:nvPr/>
            </p:nvSpPr>
            <p:spPr bwMode="auto">
              <a:xfrm>
                <a:off x="1141" y="2584"/>
                <a:ext cx="293" cy="231"/>
              </a:xfrm>
              <a:prstGeom prst="rect">
                <a:avLst/>
              </a:prstGeom>
              <a:noFill/>
              <a:ln w="9525">
                <a:noFill/>
                <a:miter lim="800000"/>
                <a:headEnd/>
                <a:tailEnd/>
              </a:ln>
              <a:effectLst/>
            </p:spPr>
            <p:txBody>
              <a:bodyPr>
                <a:spAutoFit/>
              </a:bodyPr>
              <a:lstStyle/>
              <a:p>
                <a:pPr eaLnBrk="0" hangingPunct="0"/>
                <a:r>
                  <a:rPr lang="en-US" i="0">
                    <a:solidFill>
                      <a:srgbClr val="000099"/>
                    </a:solidFill>
                    <a:latin typeface="Times New Roman" pitchFamily="18" charset="0"/>
                  </a:rPr>
                  <a:t>-4</a:t>
                </a:r>
              </a:p>
            </p:txBody>
          </p:sp>
          <p:sp>
            <p:nvSpPr>
              <p:cNvPr id="84258" name="Text Box 290"/>
              <p:cNvSpPr txBox="1">
                <a:spLocks noChangeArrowheads="1"/>
              </p:cNvSpPr>
              <p:nvPr/>
            </p:nvSpPr>
            <p:spPr bwMode="auto">
              <a:xfrm>
                <a:off x="2226" y="2580"/>
                <a:ext cx="293" cy="231"/>
              </a:xfrm>
              <a:prstGeom prst="rect">
                <a:avLst/>
              </a:prstGeom>
              <a:noFill/>
              <a:ln w="9525">
                <a:noFill/>
                <a:miter lim="800000"/>
                <a:headEnd/>
                <a:tailEnd/>
              </a:ln>
              <a:effectLst/>
            </p:spPr>
            <p:txBody>
              <a:bodyPr>
                <a:spAutoFit/>
              </a:bodyPr>
              <a:lstStyle/>
              <a:p>
                <a:pPr eaLnBrk="0" hangingPunct="0"/>
                <a:r>
                  <a:rPr lang="en-US" i="0">
                    <a:solidFill>
                      <a:srgbClr val="000099"/>
                    </a:solidFill>
                    <a:latin typeface="Times New Roman" pitchFamily="18" charset="0"/>
                  </a:rPr>
                  <a:t>4</a:t>
                </a:r>
              </a:p>
            </p:txBody>
          </p:sp>
          <p:sp>
            <p:nvSpPr>
              <p:cNvPr id="84259" name="Text Box 291"/>
              <p:cNvSpPr txBox="1">
                <a:spLocks noChangeArrowheads="1"/>
              </p:cNvSpPr>
              <p:nvPr/>
            </p:nvSpPr>
            <p:spPr bwMode="auto">
              <a:xfrm>
                <a:off x="1493" y="2259"/>
                <a:ext cx="293" cy="231"/>
              </a:xfrm>
              <a:prstGeom prst="rect">
                <a:avLst/>
              </a:prstGeom>
              <a:noFill/>
              <a:ln w="9525">
                <a:noFill/>
                <a:miter lim="800000"/>
                <a:headEnd/>
                <a:tailEnd/>
              </a:ln>
              <a:effectLst/>
            </p:spPr>
            <p:txBody>
              <a:bodyPr>
                <a:spAutoFit/>
              </a:bodyPr>
              <a:lstStyle/>
              <a:p>
                <a:pPr eaLnBrk="0" hangingPunct="0"/>
                <a:r>
                  <a:rPr lang="en-US" i="0">
                    <a:solidFill>
                      <a:srgbClr val="000099"/>
                    </a:solidFill>
                    <a:latin typeface="Times New Roman" pitchFamily="18" charset="0"/>
                  </a:rPr>
                  <a:t>4</a:t>
                </a:r>
              </a:p>
            </p:txBody>
          </p:sp>
          <p:sp>
            <p:nvSpPr>
              <p:cNvPr id="84260" name="Text Box 292"/>
              <p:cNvSpPr txBox="1">
                <a:spLocks noChangeArrowheads="1"/>
              </p:cNvSpPr>
              <p:nvPr/>
            </p:nvSpPr>
            <p:spPr bwMode="auto">
              <a:xfrm>
                <a:off x="1503" y="1824"/>
                <a:ext cx="293" cy="231"/>
              </a:xfrm>
              <a:prstGeom prst="rect">
                <a:avLst/>
              </a:prstGeom>
              <a:noFill/>
              <a:ln w="9525">
                <a:noFill/>
                <a:miter lim="800000"/>
                <a:headEnd/>
                <a:tailEnd/>
              </a:ln>
              <a:effectLst/>
            </p:spPr>
            <p:txBody>
              <a:bodyPr>
                <a:spAutoFit/>
              </a:bodyPr>
              <a:lstStyle/>
              <a:p>
                <a:pPr eaLnBrk="0" hangingPunct="0"/>
                <a:r>
                  <a:rPr lang="en-US" i="0">
                    <a:solidFill>
                      <a:srgbClr val="000099"/>
                    </a:solidFill>
                    <a:latin typeface="Times New Roman" pitchFamily="18" charset="0"/>
                  </a:rPr>
                  <a:t>8</a:t>
                </a:r>
              </a:p>
            </p:txBody>
          </p:sp>
          <p:sp>
            <p:nvSpPr>
              <p:cNvPr id="84261" name="Line 293"/>
              <p:cNvSpPr>
                <a:spLocks noChangeShapeType="1"/>
              </p:cNvSpPr>
              <p:nvPr/>
            </p:nvSpPr>
            <p:spPr bwMode="auto">
              <a:xfrm>
                <a:off x="1695" y="1944"/>
                <a:ext cx="240" cy="0"/>
              </a:xfrm>
              <a:prstGeom prst="line">
                <a:avLst/>
              </a:prstGeom>
              <a:noFill/>
              <a:ln w="38100">
                <a:solidFill>
                  <a:schemeClr val="folHlink"/>
                </a:solidFill>
                <a:round/>
                <a:headEnd/>
                <a:tailEnd/>
              </a:ln>
              <a:effectLst/>
            </p:spPr>
            <p:txBody>
              <a:bodyPr/>
              <a:lstStyle/>
              <a:p>
                <a:endParaRPr lang="en-US"/>
              </a:p>
            </p:txBody>
          </p:sp>
        </p:grpSp>
        <p:sp>
          <p:nvSpPr>
            <p:cNvPr id="84262" name="Freeform 294"/>
            <p:cNvSpPr>
              <a:spLocks/>
            </p:cNvSpPr>
            <p:nvPr/>
          </p:nvSpPr>
          <p:spPr bwMode="auto">
            <a:xfrm>
              <a:off x="1597" y="1856"/>
              <a:ext cx="483" cy="1769"/>
            </a:xfrm>
            <a:custGeom>
              <a:avLst/>
              <a:gdLst/>
              <a:ahLst/>
              <a:cxnLst>
                <a:cxn ang="0">
                  <a:pos x="0" y="1769"/>
                </a:cxn>
                <a:cxn ang="0">
                  <a:pos x="59" y="1224"/>
                </a:cxn>
                <a:cxn ang="0">
                  <a:pos x="199" y="1008"/>
                </a:cxn>
                <a:cxn ang="0">
                  <a:pos x="383" y="796"/>
                </a:cxn>
                <a:cxn ang="0">
                  <a:pos x="483" y="0"/>
                </a:cxn>
              </a:cxnLst>
              <a:rect l="0" t="0" r="r" b="b"/>
              <a:pathLst>
                <a:path w="483" h="1769">
                  <a:moveTo>
                    <a:pt x="0" y="1769"/>
                  </a:moveTo>
                  <a:cubicBezTo>
                    <a:pt x="10" y="1678"/>
                    <a:pt x="26" y="1351"/>
                    <a:pt x="59" y="1224"/>
                  </a:cubicBezTo>
                  <a:cubicBezTo>
                    <a:pt x="92" y="1097"/>
                    <a:pt x="103" y="1080"/>
                    <a:pt x="199" y="1008"/>
                  </a:cubicBezTo>
                  <a:cubicBezTo>
                    <a:pt x="295" y="936"/>
                    <a:pt x="340" y="950"/>
                    <a:pt x="383" y="796"/>
                  </a:cubicBezTo>
                  <a:cubicBezTo>
                    <a:pt x="430" y="628"/>
                    <a:pt x="462" y="166"/>
                    <a:pt x="483" y="0"/>
                  </a:cubicBezTo>
                </a:path>
              </a:pathLst>
            </a:custGeom>
            <a:noFill/>
            <a:ln w="38100" cmpd="sng">
              <a:solidFill>
                <a:srgbClr val="333399"/>
              </a:solidFill>
              <a:round/>
              <a:headEnd type="triangle" w="med" len="med"/>
              <a:tailEnd type="triangle" w="med" len="med"/>
            </a:ln>
            <a:effectLst/>
          </p:spPr>
          <p:txBody>
            <a:bodyPr/>
            <a:lstStyle/>
            <a:p>
              <a:endParaRPr lang="en-US"/>
            </a:p>
          </p:txBody>
        </p:sp>
      </p:grpSp>
      <p:sp>
        <p:nvSpPr>
          <p:cNvPr id="84263" name="Line 295"/>
          <p:cNvSpPr>
            <a:spLocks noChangeShapeType="1"/>
          </p:cNvSpPr>
          <p:nvPr/>
        </p:nvSpPr>
        <p:spPr bwMode="auto">
          <a:xfrm>
            <a:off x="1905000" y="4965700"/>
            <a:ext cx="2159000" cy="0"/>
          </a:xfrm>
          <a:prstGeom prst="line">
            <a:avLst/>
          </a:prstGeom>
          <a:noFill/>
          <a:ln w="38100">
            <a:solidFill>
              <a:srgbClr val="FF3300"/>
            </a:solidFill>
            <a:prstDash val="sysDot"/>
            <a:round/>
            <a:headEnd/>
            <a:tailEnd/>
          </a:ln>
          <a:effectLst/>
        </p:spPr>
        <p:txBody>
          <a:bodyPr/>
          <a:lstStyle/>
          <a:p>
            <a:endParaRPr lang="en-US"/>
          </a:p>
        </p:txBody>
      </p:sp>
      <p:grpSp>
        <p:nvGrpSpPr>
          <p:cNvPr id="4" name="Group 322"/>
          <p:cNvGrpSpPr>
            <a:grpSpLocks/>
          </p:cNvGrpSpPr>
          <p:nvPr/>
        </p:nvGrpSpPr>
        <p:grpSpPr bwMode="auto">
          <a:xfrm>
            <a:off x="5138738" y="2301875"/>
            <a:ext cx="2684462" cy="3462338"/>
            <a:chOff x="3237" y="1450"/>
            <a:chExt cx="1691" cy="2181"/>
          </a:xfrm>
        </p:grpSpPr>
        <p:grpSp>
          <p:nvGrpSpPr>
            <p:cNvPr id="5" name="Group 298"/>
            <p:cNvGrpSpPr>
              <a:grpSpLocks/>
            </p:cNvGrpSpPr>
            <p:nvPr/>
          </p:nvGrpSpPr>
          <p:grpSpPr bwMode="auto">
            <a:xfrm>
              <a:off x="3237" y="1450"/>
              <a:ext cx="1691" cy="2181"/>
              <a:chOff x="1141" y="1450"/>
              <a:chExt cx="1691" cy="2181"/>
            </a:xfrm>
          </p:grpSpPr>
          <p:sp>
            <p:nvSpPr>
              <p:cNvPr id="84267" name="Line 299"/>
              <p:cNvSpPr>
                <a:spLocks noChangeShapeType="1"/>
              </p:cNvSpPr>
              <p:nvPr/>
            </p:nvSpPr>
            <p:spPr bwMode="auto">
              <a:xfrm flipV="1">
                <a:off x="1801" y="1704"/>
                <a:ext cx="0" cy="1927"/>
              </a:xfrm>
              <a:prstGeom prst="line">
                <a:avLst/>
              </a:prstGeom>
              <a:noFill/>
              <a:ln w="57150">
                <a:solidFill>
                  <a:schemeClr val="folHlink"/>
                </a:solidFill>
                <a:round/>
                <a:headEnd/>
                <a:tailEnd type="triangle" w="med" len="med"/>
              </a:ln>
              <a:effectLst/>
            </p:spPr>
            <p:txBody>
              <a:bodyPr/>
              <a:lstStyle/>
              <a:p>
                <a:endParaRPr lang="en-US"/>
              </a:p>
            </p:txBody>
          </p:sp>
          <p:sp>
            <p:nvSpPr>
              <p:cNvPr id="84268" name="Line 300"/>
              <p:cNvSpPr>
                <a:spLocks noChangeShapeType="1"/>
              </p:cNvSpPr>
              <p:nvPr/>
            </p:nvSpPr>
            <p:spPr bwMode="auto">
              <a:xfrm>
                <a:off x="1176" y="2863"/>
                <a:ext cx="1376" cy="0"/>
              </a:xfrm>
              <a:prstGeom prst="line">
                <a:avLst/>
              </a:prstGeom>
              <a:noFill/>
              <a:ln w="57150">
                <a:solidFill>
                  <a:schemeClr val="folHlink"/>
                </a:solidFill>
                <a:round/>
                <a:headEnd/>
                <a:tailEnd type="triangle" w="med" len="med"/>
              </a:ln>
              <a:effectLst/>
            </p:spPr>
            <p:txBody>
              <a:bodyPr/>
              <a:lstStyle/>
              <a:p>
                <a:endParaRPr lang="en-US"/>
              </a:p>
            </p:txBody>
          </p:sp>
          <p:sp>
            <p:nvSpPr>
              <p:cNvPr id="84269" name="Line 301"/>
              <p:cNvSpPr>
                <a:spLocks noChangeShapeType="1"/>
              </p:cNvSpPr>
              <p:nvPr/>
            </p:nvSpPr>
            <p:spPr bwMode="auto">
              <a:xfrm>
                <a:off x="2064" y="2767"/>
                <a:ext cx="0" cy="192"/>
              </a:xfrm>
              <a:prstGeom prst="line">
                <a:avLst/>
              </a:prstGeom>
              <a:noFill/>
              <a:ln w="38100">
                <a:solidFill>
                  <a:schemeClr val="folHlink"/>
                </a:solidFill>
                <a:round/>
                <a:headEnd/>
                <a:tailEnd/>
              </a:ln>
              <a:effectLst/>
            </p:spPr>
            <p:txBody>
              <a:bodyPr/>
              <a:lstStyle/>
              <a:p>
                <a:endParaRPr lang="en-US"/>
              </a:p>
            </p:txBody>
          </p:sp>
          <p:sp>
            <p:nvSpPr>
              <p:cNvPr id="84270" name="Line 302"/>
              <p:cNvSpPr>
                <a:spLocks noChangeShapeType="1"/>
              </p:cNvSpPr>
              <p:nvPr/>
            </p:nvSpPr>
            <p:spPr bwMode="auto">
              <a:xfrm>
                <a:off x="1705" y="3384"/>
                <a:ext cx="240" cy="0"/>
              </a:xfrm>
              <a:prstGeom prst="line">
                <a:avLst/>
              </a:prstGeom>
              <a:noFill/>
              <a:ln w="38100">
                <a:solidFill>
                  <a:schemeClr val="folHlink"/>
                </a:solidFill>
                <a:round/>
                <a:headEnd/>
                <a:tailEnd/>
              </a:ln>
              <a:effectLst/>
            </p:spPr>
            <p:txBody>
              <a:bodyPr/>
              <a:lstStyle/>
              <a:p>
                <a:endParaRPr lang="en-US"/>
              </a:p>
            </p:txBody>
          </p:sp>
          <p:sp>
            <p:nvSpPr>
              <p:cNvPr id="84271" name="Line 303"/>
              <p:cNvSpPr>
                <a:spLocks noChangeShapeType="1"/>
              </p:cNvSpPr>
              <p:nvPr/>
            </p:nvSpPr>
            <p:spPr bwMode="auto">
              <a:xfrm>
                <a:off x="1705" y="2623"/>
                <a:ext cx="240" cy="0"/>
              </a:xfrm>
              <a:prstGeom prst="line">
                <a:avLst/>
              </a:prstGeom>
              <a:noFill/>
              <a:ln w="38100">
                <a:solidFill>
                  <a:schemeClr val="folHlink"/>
                </a:solidFill>
                <a:round/>
                <a:headEnd/>
                <a:tailEnd/>
              </a:ln>
              <a:effectLst/>
            </p:spPr>
            <p:txBody>
              <a:bodyPr/>
              <a:lstStyle/>
              <a:p>
                <a:endParaRPr lang="en-US"/>
              </a:p>
            </p:txBody>
          </p:sp>
          <p:sp>
            <p:nvSpPr>
              <p:cNvPr id="84272" name="Line 304"/>
              <p:cNvSpPr>
                <a:spLocks noChangeShapeType="1"/>
              </p:cNvSpPr>
              <p:nvPr/>
            </p:nvSpPr>
            <p:spPr bwMode="auto">
              <a:xfrm>
                <a:off x="1705" y="3131"/>
                <a:ext cx="240" cy="0"/>
              </a:xfrm>
              <a:prstGeom prst="line">
                <a:avLst/>
              </a:prstGeom>
              <a:noFill/>
              <a:ln w="38100">
                <a:solidFill>
                  <a:schemeClr val="folHlink"/>
                </a:solidFill>
                <a:round/>
                <a:headEnd/>
                <a:tailEnd/>
              </a:ln>
              <a:effectLst/>
            </p:spPr>
            <p:txBody>
              <a:bodyPr/>
              <a:lstStyle/>
              <a:p>
                <a:endParaRPr lang="en-US"/>
              </a:p>
            </p:txBody>
          </p:sp>
          <p:sp>
            <p:nvSpPr>
              <p:cNvPr id="84273" name="Text Box 305"/>
              <p:cNvSpPr txBox="1">
                <a:spLocks noChangeArrowheads="1"/>
              </p:cNvSpPr>
              <p:nvPr/>
            </p:nvSpPr>
            <p:spPr bwMode="auto">
              <a:xfrm>
                <a:off x="2544" y="2701"/>
                <a:ext cx="288" cy="288"/>
              </a:xfrm>
              <a:prstGeom prst="rect">
                <a:avLst/>
              </a:prstGeom>
              <a:noFill/>
              <a:ln w="9525">
                <a:noFill/>
                <a:miter lim="800000"/>
                <a:headEnd/>
                <a:tailEnd/>
              </a:ln>
              <a:effectLst/>
            </p:spPr>
            <p:txBody>
              <a:bodyPr>
                <a:spAutoFit/>
              </a:bodyPr>
              <a:lstStyle/>
              <a:p>
                <a:pPr eaLnBrk="0" hangingPunct="0"/>
                <a:r>
                  <a:rPr lang="en-US" sz="2400">
                    <a:solidFill>
                      <a:srgbClr val="000099"/>
                    </a:solidFill>
                    <a:latin typeface="Times New Roman" pitchFamily="18" charset="0"/>
                  </a:rPr>
                  <a:t>x</a:t>
                </a:r>
              </a:p>
            </p:txBody>
          </p:sp>
          <p:sp>
            <p:nvSpPr>
              <p:cNvPr id="84274" name="Text Box 306"/>
              <p:cNvSpPr txBox="1">
                <a:spLocks noChangeArrowheads="1"/>
              </p:cNvSpPr>
              <p:nvPr/>
            </p:nvSpPr>
            <p:spPr bwMode="auto">
              <a:xfrm>
                <a:off x="1632" y="1450"/>
                <a:ext cx="336" cy="288"/>
              </a:xfrm>
              <a:prstGeom prst="rect">
                <a:avLst/>
              </a:prstGeom>
              <a:noFill/>
              <a:ln w="9525">
                <a:noFill/>
                <a:miter lim="800000"/>
                <a:headEnd/>
                <a:tailEnd/>
              </a:ln>
              <a:effectLst/>
            </p:spPr>
            <p:txBody>
              <a:bodyPr>
                <a:spAutoFit/>
              </a:bodyPr>
              <a:lstStyle/>
              <a:p>
                <a:pPr eaLnBrk="0" hangingPunct="0"/>
                <a:r>
                  <a:rPr lang="en-US" sz="2400">
                    <a:solidFill>
                      <a:srgbClr val="000099"/>
                    </a:solidFill>
                    <a:latin typeface="Times New Roman" pitchFamily="18" charset="0"/>
                  </a:rPr>
                  <a:t>y</a:t>
                </a:r>
              </a:p>
            </p:txBody>
          </p:sp>
          <p:sp>
            <p:nvSpPr>
              <p:cNvPr id="84275" name="Line 307"/>
              <p:cNvSpPr>
                <a:spLocks noChangeShapeType="1"/>
              </p:cNvSpPr>
              <p:nvPr/>
            </p:nvSpPr>
            <p:spPr bwMode="auto">
              <a:xfrm>
                <a:off x="1696" y="2400"/>
                <a:ext cx="240" cy="0"/>
              </a:xfrm>
              <a:prstGeom prst="line">
                <a:avLst/>
              </a:prstGeom>
              <a:noFill/>
              <a:ln w="38100">
                <a:solidFill>
                  <a:schemeClr val="folHlink"/>
                </a:solidFill>
                <a:round/>
                <a:headEnd/>
                <a:tailEnd/>
              </a:ln>
              <a:effectLst/>
            </p:spPr>
            <p:txBody>
              <a:bodyPr/>
              <a:lstStyle/>
              <a:p>
                <a:endParaRPr lang="en-US"/>
              </a:p>
            </p:txBody>
          </p:sp>
          <p:sp>
            <p:nvSpPr>
              <p:cNvPr id="84276" name="Line 308"/>
              <p:cNvSpPr>
                <a:spLocks noChangeShapeType="1"/>
              </p:cNvSpPr>
              <p:nvPr/>
            </p:nvSpPr>
            <p:spPr bwMode="auto">
              <a:xfrm>
                <a:off x="1696" y="2160"/>
                <a:ext cx="240" cy="0"/>
              </a:xfrm>
              <a:prstGeom prst="line">
                <a:avLst/>
              </a:prstGeom>
              <a:noFill/>
              <a:ln w="38100">
                <a:solidFill>
                  <a:schemeClr val="folHlink"/>
                </a:solidFill>
                <a:round/>
                <a:headEnd/>
                <a:tailEnd/>
              </a:ln>
              <a:effectLst/>
            </p:spPr>
            <p:txBody>
              <a:bodyPr/>
              <a:lstStyle/>
              <a:p>
                <a:endParaRPr lang="en-US"/>
              </a:p>
            </p:txBody>
          </p:sp>
          <p:sp>
            <p:nvSpPr>
              <p:cNvPr id="84277" name="Line 309"/>
              <p:cNvSpPr>
                <a:spLocks noChangeShapeType="1"/>
              </p:cNvSpPr>
              <p:nvPr/>
            </p:nvSpPr>
            <p:spPr bwMode="auto">
              <a:xfrm>
                <a:off x="1557" y="2767"/>
                <a:ext cx="0" cy="192"/>
              </a:xfrm>
              <a:prstGeom prst="line">
                <a:avLst/>
              </a:prstGeom>
              <a:noFill/>
              <a:ln w="38100">
                <a:solidFill>
                  <a:schemeClr val="folHlink"/>
                </a:solidFill>
                <a:round/>
                <a:headEnd/>
                <a:tailEnd/>
              </a:ln>
              <a:effectLst/>
            </p:spPr>
            <p:txBody>
              <a:bodyPr/>
              <a:lstStyle/>
              <a:p>
                <a:endParaRPr lang="en-US"/>
              </a:p>
            </p:txBody>
          </p:sp>
          <p:sp>
            <p:nvSpPr>
              <p:cNvPr id="84278" name="Line 310"/>
              <p:cNvSpPr>
                <a:spLocks noChangeShapeType="1"/>
              </p:cNvSpPr>
              <p:nvPr/>
            </p:nvSpPr>
            <p:spPr bwMode="auto">
              <a:xfrm>
                <a:off x="1296" y="2767"/>
                <a:ext cx="0" cy="192"/>
              </a:xfrm>
              <a:prstGeom prst="line">
                <a:avLst/>
              </a:prstGeom>
              <a:noFill/>
              <a:ln w="38100">
                <a:solidFill>
                  <a:schemeClr val="folHlink"/>
                </a:solidFill>
                <a:round/>
                <a:headEnd/>
                <a:tailEnd/>
              </a:ln>
              <a:effectLst/>
            </p:spPr>
            <p:txBody>
              <a:bodyPr/>
              <a:lstStyle/>
              <a:p>
                <a:endParaRPr lang="en-US"/>
              </a:p>
            </p:txBody>
          </p:sp>
          <p:sp>
            <p:nvSpPr>
              <p:cNvPr id="84279" name="Line 311"/>
              <p:cNvSpPr>
                <a:spLocks noChangeShapeType="1"/>
              </p:cNvSpPr>
              <p:nvPr/>
            </p:nvSpPr>
            <p:spPr bwMode="auto">
              <a:xfrm>
                <a:off x="2330" y="2767"/>
                <a:ext cx="0" cy="192"/>
              </a:xfrm>
              <a:prstGeom prst="line">
                <a:avLst/>
              </a:prstGeom>
              <a:noFill/>
              <a:ln w="38100">
                <a:solidFill>
                  <a:schemeClr val="folHlink"/>
                </a:solidFill>
                <a:round/>
                <a:headEnd/>
                <a:tailEnd/>
              </a:ln>
              <a:effectLst/>
            </p:spPr>
            <p:txBody>
              <a:bodyPr/>
              <a:lstStyle/>
              <a:p>
                <a:endParaRPr lang="en-US"/>
              </a:p>
            </p:txBody>
          </p:sp>
          <p:sp>
            <p:nvSpPr>
              <p:cNvPr id="84280" name="Text Box 312"/>
              <p:cNvSpPr txBox="1">
                <a:spLocks noChangeArrowheads="1"/>
              </p:cNvSpPr>
              <p:nvPr/>
            </p:nvSpPr>
            <p:spPr bwMode="auto">
              <a:xfrm>
                <a:off x="1141" y="2584"/>
                <a:ext cx="293" cy="231"/>
              </a:xfrm>
              <a:prstGeom prst="rect">
                <a:avLst/>
              </a:prstGeom>
              <a:noFill/>
              <a:ln w="9525">
                <a:noFill/>
                <a:miter lim="800000"/>
                <a:headEnd/>
                <a:tailEnd/>
              </a:ln>
              <a:effectLst/>
            </p:spPr>
            <p:txBody>
              <a:bodyPr>
                <a:spAutoFit/>
              </a:bodyPr>
              <a:lstStyle/>
              <a:p>
                <a:pPr eaLnBrk="0" hangingPunct="0"/>
                <a:r>
                  <a:rPr lang="en-US" i="0">
                    <a:solidFill>
                      <a:srgbClr val="000099"/>
                    </a:solidFill>
                    <a:latin typeface="Times New Roman" pitchFamily="18" charset="0"/>
                  </a:rPr>
                  <a:t>-4</a:t>
                </a:r>
              </a:p>
            </p:txBody>
          </p:sp>
          <p:sp>
            <p:nvSpPr>
              <p:cNvPr id="84281" name="Text Box 313"/>
              <p:cNvSpPr txBox="1">
                <a:spLocks noChangeArrowheads="1"/>
              </p:cNvSpPr>
              <p:nvPr/>
            </p:nvSpPr>
            <p:spPr bwMode="auto">
              <a:xfrm>
                <a:off x="2226" y="2580"/>
                <a:ext cx="293" cy="231"/>
              </a:xfrm>
              <a:prstGeom prst="rect">
                <a:avLst/>
              </a:prstGeom>
              <a:noFill/>
              <a:ln w="9525">
                <a:noFill/>
                <a:miter lim="800000"/>
                <a:headEnd/>
                <a:tailEnd/>
              </a:ln>
              <a:effectLst/>
            </p:spPr>
            <p:txBody>
              <a:bodyPr>
                <a:spAutoFit/>
              </a:bodyPr>
              <a:lstStyle/>
              <a:p>
                <a:pPr eaLnBrk="0" hangingPunct="0"/>
                <a:r>
                  <a:rPr lang="en-US" i="0">
                    <a:solidFill>
                      <a:srgbClr val="000099"/>
                    </a:solidFill>
                    <a:latin typeface="Times New Roman" pitchFamily="18" charset="0"/>
                  </a:rPr>
                  <a:t>4</a:t>
                </a:r>
              </a:p>
            </p:txBody>
          </p:sp>
          <p:sp>
            <p:nvSpPr>
              <p:cNvPr id="84282" name="Text Box 314"/>
              <p:cNvSpPr txBox="1">
                <a:spLocks noChangeArrowheads="1"/>
              </p:cNvSpPr>
              <p:nvPr/>
            </p:nvSpPr>
            <p:spPr bwMode="auto">
              <a:xfrm>
                <a:off x="1493" y="2259"/>
                <a:ext cx="293" cy="231"/>
              </a:xfrm>
              <a:prstGeom prst="rect">
                <a:avLst/>
              </a:prstGeom>
              <a:noFill/>
              <a:ln w="9525">
                <a:noFill/>
                <a:miter lim="800000"/>
                <a:headEnd/>
                <a:tailEnd/>
              </a:ln>
              <a:effectLst/>
            </p:spPr>
            <p:txBody>
              <a:bodyPr>
                <a:spAutoFit/>
              </a:bodyPr>
              <a:lstStyle/>
              <a:p>
                <a:pPr eaLnBrk="0" hangingPunct="0"/>
                <a:r>
                  <a:rPr lang="en-US" i="0">
                    <a:solidFill>
                      <a:srgbClr val="000099"/>
                    </a:solidFill>
                    <a:latin typeface="Times New Roman" pitchFamily="18" charset="0"/>
                  </a:rPr>
                  <a:t>4</a:t>
                </a:r>
              </a:p>
            </p:txBody>
          </p:sp>
          <p:sp>
            <p:nvSpPr>
              <p:cNvPr id="84283" name="Text Box 315"/>
              <p:cNvSpPr txBox="1">
                <a:spLocks noChangeArrowheads="1"/>
              </p:cNvSpPr>
              <p:nvPr/>
            </p:nvSpPr>
            <p:spPr bwMode="auto">
              <a:xfrm>
                <a:off x="1503" y="1824"/>
                <a:ext cx="293" cy="231"/>
              </a:xfrm>
              <a:prstGeom prst="rect">
                <a:avLst/>
              </a:prstGeom>
              <a:noFill/>
              <a:ln w="9525">
                <a:noFill/>
                <a:miter lim="800000"/>
                <a:headEnd/>
                <a:tailEnd/>
              </a:ln>
              <a:effectLst/>
            </p:spPr>
            <p:txBody>
              <a:bodyPr>
                <a:spAutoFit/>
              </a:bodyPr>
              <a:lstStyle/>
              <a:p>
                <a:pPr eaLnBrk="0" hangingPunct="0"/>
                <a:r>
                  <a:rPr lang="en-US" i="0">
                    <a:solidFill>
                      <a:srgbClr val="000099"/>
                    </a:solidFill>
                    <a:latin typeface="Times New Roman" pitchFamily="18" charset="0"/>
                  </a:rPr>
                  <a:t>8</a:t>
                </a:r>
              </a:p>
            </p:txBody>
          </p:sp>
          <p:sp>
            <p:nvSpPr>
              <p:cNvPr id="84284" name="Line 316"/>
              <p:cNvSpPr>
                <a:spLocks noChangeShapeType="1"/>
              </p:cNvSpPr>
              <p:nvPr/>
            </p:nvSpPr>
            <p:spPr bwMode="auto">
              <a:xfrm>
                <a:off x="1695" y="1944"/>
                <a:ext cx="240" cy="0"/>
              </a:xfrm>
              <a:prstGeom prst="line">
                <a:avLst/>
              </a:prstGeom>
              <a:noFill/>
              <a:ln w="38100">
                <a:solidFill>
                  <a:schemeClr val="folHlink"/>
                </a:solidFill>
                <a:round/>
                <a:headEnd/>
                <a:tailEnd/>
              </a:ln>
              <a:effectLst/>
            </p:spPr>
            <p:txBody>
              <a:bodyPr/>
              <a:lstStyle/>
              <a:p>
                <a:endParaRPr lang="en-US"/>
              </a:p>
            </p:txBody>
          </p:sp>
        </p:grpSp>
        <p:sp>
          <p:nvSpPr>
            <p:cNvPr id="84159" name="Freeform 191"/>
            <p:cNvSpPr>
              <a:spLocks/>
            </p:cNvSpPr>
            <p:nvPr/>
          </p:nvSpPr>
          <p:spPr bwMode="auto">
            <a:xfrm>
              <a:off x="3488" y="1736"/>
              <a:ext cx="696" cy="1880"/>
            </a:xfrm>
            <a:custGeom>
              <a:avLst/>
              <a:gdLst/>
              <a:ahLst/>
              <a:cxnLst>
                <a:cxn ang="0">
                  <a:pos x="0" y="1880"/>
                </a:cxn>
                <a:cxn ang="0">
                  <a:pos x="32" y="1184"/>
                </a:cxn>
                <a:cxn ang="0">
                  <a:pos x="168" y="512"/>
                </a:cxn>
                <a:cxn ang="0">
                  <a:pos x="384" y="1112"/>
                </a:cxn>
                <a:cxn ang="0">
                  <a:pos x="568" y="872"/>
                </a:cxn>
                <a:cxn ang="0">
                  <a:pos x="696" y="0"/>
                </a:cxn>
              </a:cxnLst>
              <a:rect l="0" t="0" r="r" b="b"/>
              <a:pathLst>
                <a:path w="696" h="1880">
                  <a:moveTo>
                    <a:pt x="0" y="1880"/>
                  </a:moveTo>
                  <a:cubicBezTo>
                    <a:pt x="5" y="1763"/>
                    <a:pt x="4" y="1412"/>
                    <a:pt x="32" y="1184"/>
                  </a:cubicBezTo>
                  <a:cubicBezTo>
                    <a:pt x="60" y="956"/>
                    <a:pt x="109" y="524"/>
                    <a:pt x="168" y="512"/>
                  </a:cubicBezTo>
                  <a:cubicBezTo>
                    <a:pt x="227" y="500"/>
                    <a:pt x="317" y="1052"/>
                    <a:pt x="384" y="1112"/>
                  </a:cubicBezTo>
                  <a:cubicBezTo>
                    <a:pt x="451" y="1172"/>
                    <a:pt x="516" y="1057"/>
                    <a:pt x="568" y="872"/>
                  </a:cubicBezTo>
                  <a:cubicBezTo>
                    <a:pt x="620" y="687"/>
                    <a:pt x="669" y="182"/>
                    <a:pt x="696" y="0"/>
                  </a:cubicBezTo>
                </a:path>
              </a:pathLst>
            </a:custGeom>
            <a:noFill/>
            <a:ln w="38100" cmpd="sng">
              <a:solidFill>
                <a:schemeClr val="tx1"/>
              </a:solidFill>
              <a:round/>
              <a:headEnd type="triangle" w="med" len="med"/>
              <a:tailEnd type="triangle" w="med" len="med"/>
            </a:ln>
            <a:effectLst/>
          </p:spPr>
          <p:txBody>
            <a:bodyPr/>
            <a:lstStyle/>
            <a:p>
              <a:endParaRPr lang="en-US"/>
            </a:p>
          </p:txBody>
        </p:sp>
      </p:grpSp>
      <p:sp>
        <p:nvSpPr>
          <p:cNvPr id="84285" name="Oval 317"/>
          <p:cNvSpPr>
            <a:spLocks noChangeArrowheads="1"/>
          </p:cNvSpPr>
          <p:nvPr/>
        </p:nvSpPr>
        <p:spPr bwMode="auto">
          <a:xfrm>
            <a:off x="2578100" y="4927600"/>
            <a:ext cx="90488" cy="90488"/>
          </a:xfrm>
          <a:prstGeom prst="ellipse">
            <a:avLst/>
          </a:prstGeom>
          <a:solidFill>
            <a:srgbClr val="FF3300"/>
          </a:solidFill>
          <a:ln w="38100">
            <a:solidFill>
              <a:srgbClr val="FF3300"/>
            </a:solidFill>
            <a:round/>
            <a:headEnd/>
            <a:tailEnd/>
          </a:ln>
          <a:effectLst/>
        </p:spPr>
        <p:txBody>
          <a:bodyPr wrap="none" anchor="ctr"/>
          <a:lstStyle/>
          <a:p>
            <a:endParaRPr lang="en-US"/>
          </a:p>
        </p:txBody>
      </p:sp>
      <p:grpSp>
        <p:nvGrpSpPr>
          <p:cNvPr id="6" name="Group 323"/>
          <p:cNvGrpSpPr>
            <a:grpSpLocks/>
          </p:cNvGrpSpPr>
          <p:nvPr/>
        </p:nvGrpSpPr>
        <p:grpSpPr bwMode="auto">
          <a:xfrm>
            <a:off x="5613400" y="4025900"/>
            <a:ext cx="890588" cy="103188"/>
            <a:chOff x="3536" y="2536"/>
            <a:chExt cx="561" cy="65"/>
          </a:xfrm>
        </p:grpSpPr>
        <p:sp>
          <p:nvSpPr>
            <p:cNvPr id="84286" name="Oval 318"/>
            <p:cNvSpPr>
              <a:spLocks noChangeArrowheads="1"/>
            </p:cNvSpPr>
            <p:nvPr/>
          </p:nvSpPr>
          <p:spPr bwMode="auto">
            <a:xfrm>
              <a:off x="3536" y="2544"/>
              <a:ext cx="57" cy="57"/>
            </a:xfrm>
            <a:prstGeom prst="ellipse">
              <a:avLst/>
            </a:prstGeom>
            <a:solidFill>
              <a:srgbClr val="FF3300"/>
            </a:solidFill>
            <a:ln w="38100">
              <a:solidFill>
                <a:srgbClr val="FF3300"/>
              </a:solidFill>
              <a:round/>
              <a:headEnd/>
              <a:tailEnd/>
            </a:ln>
            <a:effectLst/>
          </p:spPr>
          <p:txBody>
            <a:bodyPr wrap="none" anchor="ctr"/>
            <a:lstStyle/>
            <a:p>
              <a:endParaRPr lang="en-US"/>
            </a:p>
          </p:txBody>
        </p:sp>
        <p:sp>
          <p:nvSpPr>
            <p:cNvPr id="84287" name="Oval 319"/>
            <p:cNvSpPr>
              <a:spLocks noChangeArrowheads="1"/>
            </p:cNvSpPr>
            <p:nvPr/>
          </p:nvSpPr>
          <p:spPr bwMode="auto">
            <a:xfrm>
              <a:off x="3752" y="2536"/>
              <a:ext cx="57" cy="57"/>
            </a:xfrm>
            <a:prstGeom prst="ellipse">
              <a:avLst/>
            </a:prstGeom>
            <a:solidFill>
              <a:srgbClr val="FF3300"/>
            </a:solidFill>
            <a:ln w="38100">
              <a:solidFill>
                <a:srgbClr val="FF3300"/>
              </a:solidFill>
              <a:round/>
              <a:headEnd/>
              <a:tailEnd/>
            </a:ln>
            <a:effectLst/>
          </p:spPr>
          <p:txBody>
            <a:bodyPr wrap="none" anchor="ctr"/>
            <a:lstStyle/>
            <a:p>
              <a:endParaRPr lang="en-US"/>
            </a:p>
          </p:txBody>
        </p:sp>
        <p:sp>
          <p:nvSpPr>
            <p:cNvPr id="84288" name="Oval 320"/>
            <p:cNvSpPr>
              <a:spLocks noChangeArrowheads="1"/>
            </p:cNvSpPr>
            <p:nvPr/>
          </p:nvSpPr>
          <p:spPr bwMode="auto">
            <a:xfrm>
              <a:off x="4040" y="2536"/>
              <a:ext cx="57" cy="57"/>
            </a:xfrm>
            <a:prstGeom prst="ellipse">
              <a:avLst/>
            </a:prstGeom>
            <a:solidFill>
              <a:srgbClr val="FF3300"/>
            </a:solidFill>
            <a:ln w="38100">
              <a:solidFill>
                <a:srgbClr val="FF3300"/>
              </a:solidFill>
              <a:round/>
              <a:headEnd/>
              <a:tailEnd/>
            </a:ln>
            <a:effectLst/>
          </p:spPr>
          <p:txBody>
            <a:bodyPr wrap="none" anchor="ctr"/>
            <a:lstStyle/>
            <a:p>
              <a:endParaRPr lang="en-US"/>
            </a:p>
          </p:txBody>
        </p:sp>
      </p:grpSp>
      <p:sp>
        <p:nvSpPr>
          <p:cNvPr id="84238" name="Freeform 270"/>
          <p:cNvSpPr>
            <a:spLocks/>
          </p:cNvSpPr>
          <p:nvPr/>
        </p:nvSpPr>
        <p:spPr bwMode="auto">
          <a:xfrm>
            <a:off x="5149850" y="4070350"/>
            <a:ext cx="2025650" cy="1588"/>
          </a:xfrm>
          <a:custGeom>
            <a:avLst/>
            <a:gdLst/>
            <a:ahLst/>
            <a:cxnLst>
              <a:cxn ang="0">
                <a:pos x="1276" y="0"/>
              </a:cxn>
              <a:cxn ang="0">
                <a:pos x="0" y="0"/>
              </a:cxn>
            </a:cxnLst>
            <a:rect l="0" t="0" r="r" b="b"/>
            <a:pathLst>
              <a:path w="1276" h="1">
                <a:moveTo>
                  <a:pt x="1276" y="0"/>
                </a:moveTo>
                <a:lnTo>
                  <a:pt x="0" y="0"/>
                </a:lnTo>
              </a:path>
            </a:pathLst>
          </a:custGeom>
          <a:noFill/>
          <a:ln w="38100" cap="flat">
            <a:solidFill>
              <a:srgbClr val="FF0000"/>
            </a:solidFill>
            <a:prstDash val="sysDot"/>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16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84165"/>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499"/>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4263"/>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84285"/>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499"/>
                                          </p:stCondLst>
                                        </p:cTn>
                                        <p:tgtEl>
                                          <p:spTgt spid="841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4238"/>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499"/>
                                          </p:stCondLst>
                                        </p:cTn>
                                        <p:tgtEl>
                                          <p:spTgt spid="6"/>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499"/>
                                          </p:stCondLst>
                                        </p:cTn>
                                        <p:tgtEl>
                                          <p:spTgt spid="84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56" grpId="0" autoUpdateAnimBg="0"/>
      <p:bldP spid="84164" grpId="0" autoUpdateAnimBg="0"/>
      <p:bldP spid="84165" grpId="0" autoUpdateAnimBg="0"/>
      <p:bldP spid="84161" grpId="0" autoUpdateAnimBg="0"/>
      <p:bldP spid="84263" grpId="0" animBg="1"/>
      <p:bldP spid="84285" grpId="0" animBg="1"/>
      <p:bldP spid="842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762000" y="228600"/>
            <a:ext cx="7772400" cy="838200"/>
          </a:xfrm>
        </p:spPr>
        <p:txBody>
          <a:bodyPr/>
          <a:lstStyle/>
          <a:p>
            <a:pPr algn="ctr" eaLnBrk="1" hangingPunct="1"/>
            <a:r>
              <a:rPr lang="en-US" dirty="0">
                <a:latin typeface="Comic Sans MS" pitchFamily="66" charset="0"/>
              </a:rPr>
              <a:t>Inverses of Functions</a:t>
            </a:r>
          </a:p>
        </p:txBody>
      </p:sp>
      <p:sp>
        <p:nvSpPr>
          <p:cNvPr id="2052" name="Rectangle 3"/>
          <p:cNvSpPr>
            <a:spLocks noGrp="1" noChangeArrowheads="1"/>
          </p:cNvSpPr>
          <p:nvPr>
            <p:ph type="body" idx="1"/>
          </p:nvPr>
        </p:nvSpPr>
        <p:spPr>
          <a:xfrm>
            <a:off x="685800" y="1219200"/>
            <a:ext cx="8077200" cy="4530725"/>
          </a:xfrm>
        </p:spPr>
        <p:txBody>
          <a:bodyPr/>
          <a:lstStyle/>
          <a:p>
            <a:pPr eaLnBrk="1" hangingPunct="1">
              <a:buFontTx/>
              <a:buNone/>
            </a:pPr>
            <a:r>
              <a:rPr lang="en-US" dirty="0"/>
              <a:t>   </a:t>
            </a:r>
            <a:r>
              <a:rPr lang="en-US" sz="2400" dirty="0">
                <a:latin typeface="Comic Sans MS" pitchFamily="66" charset="0"/>
              </a:rPr>
              <a:t>If the inverse of a function </a:t>
            </a:r>
            <a:r>
              <a:rPr lang="en-US" sz="2400" i="1" dirty="0">
                <a:latin typeface="Comic Sans MS" pitchFamily="66" charset="0"/>
              </a:rPr>
              <a:t>f</a:t>
            </a:r>
            <a:r>
              <a:rPr lang="en-US" sz="2400" dirty="0">
                <a:latin typeface="Comic Sans MS" pitchFamily="66" charset="0"/>
              </a:rPr>
              <a:t> is also a function, it is named </a:t>
            </a:r>
            <a:r>
              <a:rPr lang="en-US" sz="2400" i="1" dirty="0">
                <a:latin typeface="Comic Sans MS" pitchFamily="66" charset="0"/>
              </a:rPr>
              <a:t>f</a:t>
            </a:r>
            <a:r>
              <a:rPr lang="en-US" sz="2400" dirty="0">
                <a:latin typeface="Comic Sans MS" pitchFamily="66" charset="0"/>
              </a:rPr>
              <a:t> </a:t>
            </a:r>
            <a:r>
              <a:rPr lang="en-US" sz="2400" baseline="30000" dirty="0">
                <a:latin typeface="Comic Sans MS" pitchFamily="66" charset="0"/>
                <a:sym typeface="Symbol" pitchFamily="18" charset="2"/>
              </a:rPr>
              <a:t>1</a:t>
            </a:r>
            <a:r>
              <a:rPr lang="en-US" sz="2400" dirty="0">
                <a:latin typeface="Comic Sans MS" pitchFamily="66" charset="0"/>
                <a:sym typeface="Symbol" pitchFamily="18" charset="2"/>
              </a:rPr>
              <a:t> and read “</a:t>
            </a:r>
            <a:r>
              <a:rPr lang="en-US" sz="2400" i="1" dirty="0">
                <a:latin typeface="Comic Sans MS" pitchFamily="66" charset="0"/>
                <a:sym typeface="Symbol" pitchFamily="18" charset="2"/>
              </a:rPr>
              <a:t>f</a:t>
            </a:r>
            <a:r>
              <a:rPr lang="en-US" sz="2400" dirty="0">
                <a:latin typeface="Comic Sans MS" pitchFamily="66" charset="0"/>
                <a:sym typeface="Symbol" pitchFamily="18" charset="2"/>
              </a:rPr>
              <a:t>-inverse.” </a:t>
            </a:r>
          </a:p>
          <a:p>
            <a:pPr eaLnBrk="1" hangingPunct="1">
              <a:buFontTx/>
              <a:buNone/>
            </a:pPr>
            <a:r>
              <a:rPr lang="en-US" sz="2800" b="1" dirty="0">
                <a:latin typeface="Comic Sans MS" pitchFamily="66" charset="0"/>
                <a:sym typeface="Symbol" pitchFamily="18" charset="2"/>
              </a:rPr>
              <a:t>  </a:t>
            </a:r>
            <a:r>
              <a:rPr lang="en-US" sz="2400" b="1" dirty="0">
                <a:latin typeface="Comic Sans MS" pitchFamily="66" charset="0"/>
                <a:sym typeface="Symbol" pitchFamily="18" charset="2"/>
              </a:rPr>
              <a:t>The negative</a:t>
            </a:r>
            <a:r>
              <a:rPr lang="en-US" sz="2400" dirty="0">
                <a:solidFill>
                  <a:srgbClr val="0000CC"/>
                </a:solidFill>
                <a:latin typeface="Comic Sans MS" pitchFamily="66" charset="0"/>
                <a:sym typeface="Symbol" pitchFamily="18" charset="2"/>
              </a:rPr>
              <a:t> </a:t>
            </a:r>
            <a:r>
              <a:rPr lang="en-US" sz="2400" b="1" dirty="0">
                <a:latin typeface="Comic Sans MS" pitchFamily="66" charset="0"/>
                <a:sym typeface="Symbol" pitchFamily="18" charset="2"/>
              </a:rPr>
              <a:t>1 in </a:t>
            </a:r>
            <a:r>
              <a:rPr lang="en-US" sz="2400" b="1" i="1" dirty="0">
                <a:latin typeface="Comic Sans MS" pitchFamily="66" charset="0"/>
              </a:rPr>
              <a:t>f</a:t>
            </a:r>
            <a:r>
              <a:rPr lang="en-US" sz="2400" b="1" dirty="0">
                <a:latin typeface="Comic Sans MS" pitchFamily="66" charset="0"/>
              </a:rPr>
              <a:t> </a:t>
            </a:r>
            <a:r>
              <a:rPr lang="en-US" sz="2400" b="1" baseline="30000" dirty="0">
                <a:latin typeface="Comic Sans MS" pitchFamily="66" charset="0"/>
                <a:sym typeface="Symbol" pitchFamily="18" charset="2"/>
              </a:rPr>
              <a:t>1</a:t>
            </a:r>
            <a:r>
              <a:rPr lang="en-US" sz="2400" b="1" dirty="0">
                <a:latin typeface="Comic Sans MS" pitchFamily="66" charset="0"/>
                <a:sym typeface="Symbol" pitchFamily="18" charset="2"/>
              </a:rPr>
              <a:t>  is </a:t>
            </a:r>
            <a:r>
              <a:rPr lang="en-US" sz="2400" b="1" i="1" dirty="0">
                <a:latin typeface="Comic Sans MS" pitchFamily="66" charset="0"/>
                <a:sym typeface="Symbol" pitchFamily="18" charset="2"/>
              </a:rPr>
              <a:t>not</a:t>
            </a:r>
            <a:r>
              <a:rPr lang="en-US" sz="2400" b="1" dirty="0">
                <a:latin typeface="Comic Sans MS" pitchFamily="66" charset="0"/>
                <a:sym typeface="Symbol" pitchFamily="18" charset="2"/>
              </a:rPr>
              <a:t> an exponent</a:t>
            </a:r>
            <a:r>
              <a:rPr lang="en-US" sz="2400" dirty="0">
                <a:latin typeface="Comic Sans MS" pitchFamily="66" charset="0"/>
                <a:sym typeface="Symbol" pitchFamily="18" charset="2"/>
              </a:rPr>
              <a:t>. This does </a:t>
            </a:r>
            <a:r>
              <a:rPr lang="en-US" sz="2400" i="1" dirty="0">
                <a:latin typeface="Comic Sans MS" pitchFamily="66" charset="0"/>
                <a:sym typeface="Symbol" pitchFamily="18" charset="2"/>
              </a:rPr>
              <a:t>not</a:t>
            </a:r>
            <a:r>
              <a:rPr lang="en-US" sz="2400" dirty="0">
                <a:latin typeface="Comic Sans MS" pitchFamily="66" charset="0"/>
                <a:sym typeface="Symbol" pitchFamily="18" charset="2"/>
              </a:rPr>
              <a:t> mean the reciprocal of </a:t>
            </a:r>
            <a:r>
              <a:rPr lang="en-US" sz="2400" i="1" dirty="0">
                <a:latin typeface="Comic Sans MS" pitchFamily="66" charset="0"/>
                <a:sym typeface="Symbol" pitchFamily="18" charset="2"/>
              </a:rPr>
              <a:t>f</a:t>
            </a:r>
            <a:r>
              <a:rPr lang="en-US" sz="2400" dirty="0">
                <a:latin typeface="Comic Sans MS" pitchFamily="66" charset="0"/>
                <a:sym typeface="Symbol" pitchFamily="18" charset="2"/>
              </a:rPr>
              <a:t>.  </a:t>
            </a:r>
          </a:p>
          <a:p>
            <a:pPr eaLnBrk="1" hangingPunct="1">
              <a:buFontTx/>
              <a:buNone/>
            </a:pPr>
            <a:endParaRPr lang="en-US" sz="2800" i="1" dirty="0">
              <a:latin typeface="Comic Sans MS" pitchFamily="66" charset="0"/>
            </a:endParaRPr>
          </a:p>
          <a:p>
            <a:pPr>
              <a:buNone/>
            </a:pPr>
            <a:r>
              <a:rPr lang="en-US" sz="2800" i="1" dirty="0">
                <a:latin typeface="Comic Sans MS" pitchFamily="66" charset="0"/>
              </a:rPr>
              <a:t>Note: f</a:t>
            </a:r>
            <a:r>
              <a:rPr lang="en-US" sz="2800" dirty="0">
                <a:latin typeface="Comic Sans MS" pitchFamily="66" charset="0"/>
              </a:rPr>
              <a:t> </a:t>
            </a:r>
            <a:r>
              <a:rPr lang="en-US" sz="2800" baseline="30000" dirty="0">
                <a:latin typeface="Comic Sans MS" pitchFamily="66" charset="0"/>
                <a:sym typeface="Symbol" pitchFamily="18" charset="2"/>
              </a:rPr>
              <a:t>1</a:t>
            </a:r>
            <a:r>
              <a:rPr lang="en-US" sz="2800" dirty="0">
                <a:latin typeface="Comic Sans MS" pitchFamily="66" charset="0"/>
                <a:sym typeface="Symbol" pitchFamily="18" charset="2"/>
              </a:rPr>
              <a:t>(</a:t>
            </a:r>
            <a:r>
              <a:rPr lang="en-US" sz="2800" i="1" dirty="0">
                <a:latin typeface="Comic Sans MS" pitchFamily="66" charset="0"/>
                <a:sym typeface="Symbol" pitchFamily="18" charset="2"/>
              </a:rPr>
              <a:t>x</a:t>
            </a:r>
            <a:r>
              <a:rPr lang="en-US" sz="2800" dirty="0">
                <a:latin typeface="Comic Sans MS" pitchFamily="66" charset="0"/>
                <a:sym typeface="Symbol" pitchFamily="18" charset="2"/>
              </a:rPr>
              <a:t>) = “</a:t>
            </a:r>
            <a:r>
              <a:rPr lang="en-US" sz="2800" i="1" dirty="0">
                <a:latin typeface="Comic Sans MS" pitchFamily="66" charset="0"/>
                <a:sym typeface="Symbol" pitchFamily="18" charset="2"/>
              </a:rPr>
              <a:t>f</a:t>
            </a:r>
            <a:r>
              <a:rPr lang="en-US" sz="2800" dirty="0">
                <a:latin typeface="Comic Sans MS" pitchFamily="66" charset="0"/>
                <a:sym typeface="Symbol" pitchFamily="18" charset="2"/>
              </a:rPr>
              <a:t>-inverse.” </a:t>
            </a:r>
          </a:p>
          <a:p>
            <a:pPr>
              <a:buNone/>
            </a:pPr>
            <a:endParaRPr lang="en-US" sz="2800" i="1" dirty="0">
              <a:latin typeface="Comic Sans MS" pitchFamily="66" charset="0"/>
            </a:endParaRPr>
          </a:p>
          <a:p>
            <a:pPr eaLnBrk="1" hangingPunct="1">
              <a:buFontTx/>
              <a:buNone/>
            </a:pPr>
            <a:r>
              <a:rPr lang="en-US" sz="2800" i="1" dirty="0">
                <a:latin typeface="Comic Sans MS" pitchFamily="66" charset="0"/>
              </a:rPr>
              <a:t>     f</a:t>
            </a:r>
            <a:r>
              <a:rPr lang="en-US" sz="2800" dirty="0">
                <a:latin typeface="Comic Sans MS" pitchFamily="66" charset="0"/>
              </a:rPr>
              <a:t> </a:t>
            </a:r>
            <a:r>
              <a:rPr lang="en-US" sz="2800" baseline="30000" dirty="0">
                <a:latin typeface="Comic Sans MS" pitchFamily="66" charset="0"/>
                <a:sym typeface="Symbol" pitchFamily="18" charset="2"/>
              </a:rPr>
              <a:t>1</a:t>
            </a:r>
            <a:r>
              <a:rPr lang="en-US" sz="2800" dirty="0">
                <a:latin typeface="Comic Sans MS" pitchFamily="66" charset="0"/>
                <a:sym typeface="Symbol" pitchFamily="18" charset="2"/>
              </a:rPr>
              <a:t>(</a:t>
            </a:r>
            <a:r>
              <a:rPr lang="en-US" sz="2800" i="1" dirty="0">
                <a:latin typeface="Comic Sans MS" pitchFamily="66" charset="0"/>
                <a:sym typeface="Symbol" pitchFamily="18" charset="2"/>
              </a:rPr>
              <a:t>x</a:t>
            </a:r>
            <a:r>
              <a:rPr lang="en-US" sz="2800" dirty="0">
                <a:latin typeface="Comic Sans MS" pitchFamily="66" charset="0"/>
                <a:sym typeface="Symbol" pitchFamily="18" charset="2"/>
              </a:rPr>
              <a:t>) is </a:t>
            </a:r>
            <a:r>
              <a:rPr lang="en-US" sz="2800" i="1" dirty="0">
                <a:latin typeface="Comic Sans MS" pitchFamily="66" charset="0"/>
                <a:sym typeface="Symbol" pitchFamily="18" charset="2"/>
              </a:rPr>
              <a:t>not</a:t>
            </a:r>
            <a:r>
              <a:rPr lang="en-US" sz="2800" dirty="0">
                <a:latin typeface="Comic Sans MS" pitchFamily="66" charset="0"/>
                <a:sym typeface="Symbol" pitchFamily="18" charset="2"/>
              </a:rPr>
              <a:t> equal to</a:t>
            </a:r>
          </a:p>
        </p:txBody>
      </p:sp>
      <p:graphicFrame>
        <p:nvGraphicFramePr>
          <p:cNvPr id="2050" name="Object 4"/>
          <p:cNvGraphicFramePr>
            <a:graphicFrameLocks noChangeAspect="1"/>
          </p:cNvGraphicFramePr>
          <p:nvPr/>
        </p:nvGraphicFramePr>
        <p:xfrm>
          <a:off x="4724400" y="4267200"/>
          <a:ext cx="938389" cy="1066800"/>
        </p:xfrm>
        <a:graphic>
          <a:graphicData uri="http://schemas.openxmlformats.org/presentationml/2006/ole">
            <mc:AlternateContent xmlns:mc="http://schemas.openxmlformats.org/markup-compatibility/2006">
              <mc:Choice xmlns:v="urn:schemas-microsoft-com:vml" Requires="v">
                <p:oleObj spid="_x0000_s24650" name="Equation" r:id="rId3" imgW="368300" imgH="419100" progId="Equation.DSMT4">
                  <p:embed/>
                </p:oleObj>
              </mc:Choice>
              <mc:Fallback>
                <p:oleObj name="Equation" r:id="rId3" imgW="368300" imgH="419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267200"/>
                        <a:ext cx="938389"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AutoShape 5"/>
          <p:cNvSpPr>
            <a:spLocks noChangeArrowheads="1"/>
          </p:cNvSpPr>
          <p:nvPr/>
        </p:nvSpPr>
        <p:spPr bwMode="auto">
          <a:xfrm>
            <a:off x="4191000" y="4000500"/>
            <a:ext cx="1740606" cy="1600200"/>
          </a:xfrm>
          <a:custGeom>
            <a:avLst/>
            <a:gdLst>
              <a:gd name="T0" fmla="*/ 952500 w 21600"/>
              <a:gd name="T1" fmla="*/ 0 h 21600"/>
              <a:gd name="T2" fmla="*/ 278959 w 21600"/>
              <a:gd name="T3" fmla="*/ 223167 h 21600"/>
              <a:gd name="T4" fmla="*/ 0 w 21600"/>
              <a:gd name="T5" fmla="*/ 762000 h 21600"/>
              <a:gd name="T6" fmla="*/ 278959 w 21600"/>
              <a:gd name="T7" fmla="*/ 1300833 h 21600"/>
              <a:gd name="T8" fmla="*/ 952500 w 21600"/>
              <a:gd name="T9" fmla="*/ 1524000 h 21600"/>
              <a:gd name="T10" fmla="*/ 1626041 w 21600"/>
              <a:gd name="T11" fmla="*/ 1300833 h 21600"/>
              <a:gd name="T12" fmla="*/ 1905000 w 21600"/>
              <a:gd name="T13" fmla="*/ 762000 h 21600"/>
              <a:gd name="T14" fmla="*/ 1626041 w 21600"/>
              <a:gd name="T15" fmla="*/ 2231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4117"/>
            </a:srgb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45856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 calcmode="lin" valueType="num">
                                      <p:cBhvr additive="base">
                                        <p:cTn id="7" dur="500" fill="hold"/>
                                        <p:tgtEl>
                                          <p:spTgt spid="20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2">
                                            <p:txEl>
                                              <p:pRg st="1" end="1"/>
                                            </p:txEl>
                                          </p:spTgt>
                                        </p:tgtEl>
                                        <p:attrNameLst>
                                          <p:attrName>style.visibility</p:attrName>
                                        </p:attrNameLst>
                                      </p:cBhvr>
                                      <p:to>
                                        <p:strVal val="visible"/>
                                      </p:to>
                                    </p:set>
                                    <p:anim calcmode="lin" valueType="num">
                                      <p:cBhvr additive="base">
                                        <p:cTn id="13" dur="500" fill="hold"/>
                                        <p:tgtEl>
                                          <p:spTgt spid="20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52">
                                            <p:txEl>
                                              <p:pRg st="3" end="3"/>
                                            </p:txEl>
                                          </p:spTgt>
                                        </p:tgtEl>
                                        <p:attrNameLst>
                                          <p:attrName>style.visibility</p:attrName>
                                        </p:attrNameLst>
                                      </p:cBhvr>
                                      <p:to>
                                        <p:strVal val="visible"/>
                                      </p:to>
                                    </p:set>
                                    <p:anim calcmode="lin" valueType="num">
                                      <p:cBhvr additive="base">
                                        <p:cTn id="19" dur="500" fill="hold"/>
                                        <p:tgtEl>
                                          <p:spTgt spid="205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52">
                                            <p:txEl>
                                              <p:pRg st="5" end="5"/>
                                            </p:txEl>
                                          </p:spTgt>
                                        </p:tgtEl>
                                        <p:attrNameLst>
                                          <p:attrName>style.visibility</p:attrName>
                                        </p:attrNameLst>
                                      </p:cBhvr>
                                      <p:to>
                                        <p:strVal val="visible"/>
                                      </p:to>
                                    </p:set>
                                    <p:anim calcmode="lin" valueType="num">
                                      <p:cBhvr additive="base">
                                        <p:cTn id="25" dur="500" fill="hold"/>
                                        <p:tgtEl>
                                          <p:spTgt spid="205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anim calcmode="lin" valueType="num">
                                      <p:cBhvr additive="base">
                                        <p:cTn id="29" dur="500" fill="hold"/>
                                        <p:tgtEl>
                                          <p:spTgt spid="2050"/>
                                        </p:tgtEl>
                                        <p:attrNameLst>
                                          <p:attrName>ppt_x</p:attrName>
                                        </p:attrNameLst>
                                      </p:cBhvr>
                                      <p:tavLst>
                                        <p:tav tm="0">
                                          <p:val>
                                            <p:strVal val="#ppt_x"/>
                                          </p:val>
                                        </p:tav>
                                        <p:tav tm="100000">
                                          <p:val>
                                            <p:strVal val="#ppt_x"/>
                                          </p:val>
                                        </p:tav>
                                      </p:tavLst>
                                    </p:anim>
                                    <p:anim calcmode="lin" valueType="num">
                                      <p:cBhvr additive="base">
                                        <p:cTn id="30" dur="500" fill="hold"/>
                                        <p:tgtEl>
                                          <p:spTgt spid="205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par>
                          <p:cTn id="34" fill="hold">
                            <p:stCondLst>
                              <p:cond delay="500"/>
                            </p:stCondLst>
                            <p:childTnLst>
                              <p:par>
                                <p:cTn id="35" presetID="26" presetClass="emph" presetSubtype="0" repeatCount="indefinite" fill="hold" grpId="1" nodeType="afterEffect">
                                  <p:stCondLst>
                                    <p:cond delay="0"/>
                                  </p:stCondLst>
                                  <p:childTnLst>
                                    <p:animEffect transition="out" filter="fade">
                                      <p:cBhvr>
                                        <p:cTn id="36" dur="2000" tmFilter="0, 0; .2, .5; .8, .5; 1, 0"/>
                                        <p:tgtEl>
                                          <p:spTgt spid="5"/>
                                        </p:tgtEl>
                                      </p:cBhvr>
                                    </p:animEffect>
                                    <p:animScale>
                                      <p:cBhvr>
                                        <p:cTn id="37" dur="10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P spid="5" grpId="0" animBg="1"/>
      <p:bldP spid="5"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u="sng">
                <a:latin typeface="Comic Sans MS" pitchFamily="66" charset="0"/>
              </a:rPr>
              <a:t>Why are one-to-one functions important?</a:t>
            </a:r>
          </a:p>
        </p:txBody>
      </p:sp>
      <p:sp>
        <p:nvSpPr>
          <p:cNvPr id="7171" name="Rectangle 3"/>
          <p:cNvSpPr>
            <a:spLocks noGrp="1" noChangeArrowheads="1"/>
          </p:cNvSpPr>
          <p:nvPr>
            <p:ph type="body" idx="1"/>
          </p:nvPr>
        </p:nvSpPr>
        <p:spPr>
          <a:xfrm>
            <a:off x="228600" y="1981200"/>
            <a:ext cx="8610600" cy="4114800"/>
          </a:xfrm>
        </p:spPr>
        <p:txBody>
          <a:bodyPr/>
          <a:lstStyle/>
          <a:p>
            <a:pPr eaLnBrk="1" hangingPunct="1"/>
            <a:endParaRPr lang="en-US" dirty="0"/>
          </a:p>
          <a:p>
            <a:pPr algn="ctr" eaLnBrk="1" hangingPunct="1">
              <a:buFontTx/>
              <a:buNone/>
            </a:pPr>
            <a:r>
              <a:rPr lang="en-US" sz="4000" b="1" dirty="0">
                <a:solidFill>
                  <a:srgbClr val="FF0000"/>
                </a:solidFill>
                <a:latin typeface="Comic Sans MS" pitchFamily="66" charset="0"/>
              </a:rPr>
              <a:t>One-to-One Functions </a:t>
            </a:r>
          </a:p>
          <a:p>
            <a:pPr algn="ctr" eaLnBrk="1" hangingPunct="1">
              <a:buFontTx/>
              <a:buNone/>
            </a:pPr>
            <a:r>
              <a:rPr lang="en-US" sz="4000" b="1" dirty="0">
                <a:solidFill>
                  <a:srgbClr val="FF0000"/>
                </a:solidFill>
                <a:latin typeface="Comic Sans MS" pitchFamily="66" charset="0"/>
              </a:rPr>
              <a:t>have</a:t>
            </a:r>
          </a:p>
          <a:p>
            <a:pPr algn="ctr" eaLnBrk="1" hangingPunct="1">
              <a:buFontTx/>
              <a:buNone/>
            </a:pPr>
            <a:r>
              <a:rPr lang="en-US" sz="4000" b="1" dirty="0">
                <a:solidFill>
                  <a:srgbClr val="FF0000"/>
                </a:solidFill>
                <a:latin typeface="Comic Sans MS" pitchFamily="66" charset="0"/>
              </a:rPr>
              <a:t>Inverse functions</a:t>
            </a:r>
            <a:endParaRPr 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checkerboard(across)">
                                      <p:cBhvr>
                                        <p:cTn id="7" dur="500"/>
                                        <p:tgtEl>
                                          <p:spTgt spid="7171">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171">
                                            <p:txEl>
                                              <p:pRg st="2" end="2"/>
                                            </p:txEl>
                                          </p:spTgt>
                                        </p:tgtEl>
                                        <p:attrNameLst>
                                          <p:attrName>style.visibility</p:attrName>
                                        </p:attrNameLst>
                                      </p:cBhvr>
                                      <p:to>
                                        <p:strVal val="visible"/>
                                      </p:to>
                                    </p:set>
                                    <p:animEffect transition="in" filter="checkerboard(across)">
                                      <p:cBhvr>
                                        <p:cTn id="10" dur="500"/>
                                        <p:tgtEl>
                                          <p:spTgt spid="7171">
                                            <p:txEl>
                                              <p:pRg st="2" end="2"/>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Effect transition="in" filter="checkerboard(across)">
                                      <p:cBhvr>
                                        <p:cTn id="13" dur="500"/>
                                        <p:tgtEl>
                                          <p:spTgt spid="7171">
                                            <p:txEl>
                                              <p:pRg st="3" end="3"/>
                                            </p:txEl>
                                          </p:spTgt>
                                        </p:tgtEl>
                                      </p:cBhvr>
                                    </p:animEffect>
                                  </p:childTnLst>
                                </p:cTn>
                              </p:par>
                              <p:par>
                                <p:cTn id="14" presetID="26" presetClass="emph" presetSubtype="0" repeatCount="indefinite" fill="hold" nodeType="withEffect">
                                  <p:stCondLst>
                                    <p:cond delay="0"/>
                                  </p:stCondLst>
                                  <p:endCondLst>
                                    <p:cond evt="onNext" delay="0">
                                      <p:tgtEl>
                                        <p:sldTgt/>
                                      </p:tgtEl>
                                    </p:cond>
                                  </p:endCondLst>
                                  <p:childTnLst>
                                    <p:animEffect transition="out" filter="fade">
                                      <p:cBhvr>
                                        <p:cTn id="15" dur="2000" tmFilter="0, 0; .2, .5; .8, .5; 1, 0"/>
                                        <p:tgtEl>
                                          <p:spTgt spid="7171">
                                            <p:txEl>
                                              <p:pRg st="1" end="1"/>
                                            </p:txEl>
                                          </p:spTgt>
                                        </p:tgtEl>
                                      </p:cBhvr>
                                    </p:animEffect>
                                    <p:animScale>
                                      <p:cBhvr>
                                        <p:cTn id="16" dur="1000" autoRev="1" fill="hold"/>
                                        <p:tgtEl>
                                          <p:spTgt spid="7171">
                                            <p:txEl>
                                              <p:pRg st="1" end="1"/>
                                            </p:txEl>
                                          </p:spTgt>
                                        </p:tgtEl>
                                      </p:cBhvr>
                                      <p:by x="105000" y="105000"/>
                                    </p:animScale>
                                  </p:childTnLst>
                                </p:cTn>
                              </p:par>
                              <p:par>
                                <p:cTn id="17" presetID="26" presetClass="emph" presetSubtype="0" repeatCount="indefinite" fill="hold" nodeType="withEffect">
                                  <p:stCondLst>
                                    <p:cond delay="0"/>
                                  </p:stCondLst>
                                  <p:endCondLst>
                                    <p:cond evt="onNext" delay="0">
                                      <p:tgtEl>
                                        <p:sldTgt/>
                                      </p:tgtEl>
                                    </p:cond>
                                  </p:endCondLst>
                                  <p:childTnLst>
                                    <p:animEffect transition="out" filter="fade">
                                      <p:cBhvr>
                                        <p:cTn id="18" dur="2000" tmFilter="0, 0; .2, .5; .8, .5; 1, 0"/>
                                        <p:tgtEl>
                                          <p:spTgt spid="7171">
                                            <p:txEl>
                                              <p:pRg st="2" end="2"/>
                                            </p:txEl>
                                          </p:spTgt>
                                        </p:tgtEl>
                                      </p:cBhvr>
                                    </p:animEffect>
                                    <p:animScale>
                                      <p:cBhvr>
                                        <p:cTn id="19" dur="1000" autoRev="1" fill="hold"/>
                                        <p:tgtEl>
                                          <p:spTgt spid="7171">
                                            <p:txEl>
                                              <p:pRg st="2" end="2"/>
                                            </p:txEl>
                                          </p:spTgt>
                                        </p:tgtEl>
                                      </p:cBhvr>
                                      <p:by x="105000" y="105000"/>
                                    </p:animScale>
                                  </p:childTnLst>
                                </p:cTn>
                              </p:par>
                              <p:par>
                                <p:cTn id="20" presetID="26" presetClass="emph" presetSubtype="0" repeatCount="indefinite" fill="hold" nodeType="withEffect">
                                  <p:stCondLst>
                                    <p:cond delay="0"/>
                                  </p:stCondLst>
                                  <p:endCondLst>
                                    <p:cond evt="onNext" delay="0">
                                      <p:tgtEl>
                                        <p:sldTgt/>
                                      </p:tgtEl>
                                    </p:cond>
                                  </p:endCondLst>
                                  <p:childTnLst>
                                    <p:animEffect transition="out" filter="fade">
                                      <p:cBhvr>
                                        <p:cTn id="21" dur="2000" tmFilter="0, 0; .2, .5; .8, .5; 1, 0"/>
                                        <p:tgtEl>
                                          <p:spTgt spid="7171">
                                            <p:txEl>
                                              <p:pRg st="3" end="3"/>
                                            </p:txEl>
                                          </p:spTgt>
                                        </p:tgtEl>
                                      </p:cBhvr>
                                    </p:animEffect>
                                    <p:animScale>
                                      <p:cBhvr>
                                        <p:cTn id="22" dur="1000" autoRev="1" fill="hold"/>
                                        <p:tgtEl>
                                          <p:spTgt spid="7171">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249238" y="1524000"/>
            <a:ext cx="8645525" cy="5130800"/>
          </a:xfrm>
          <a:prstGeom prst="rect">
            <a:avLst/>
          </a:prstGeom>
          <a:noFill/>
          <a:ln w="9525">
            <a:noFill/>
            <a:miter lim="800000"/>
            <a:headEnd/>
            <a:tailEnd/>
          </a:ln>
        </p:spPr>
        <p:txBody>
          <a:bodyPr lIns="92075" tIns="46038" rIns="92075" bIns="46038"/>
          <a:lstStyle/>
          <a:p>
            <a:pPr marL="342900" indent="-342900" algn="ctr" eaLnBrk="0" hangingPunct="0">
              <a:spcBef>
                <a:spcPct val="20000"/>
              </a:spcBef>
            </a:pPr>
            <a:r>
              <a:rPr lang="en-US" sz="6000" dirty="0"/>
              <a:t> </a:t>
            </a:r>
            <a:r>
              <a:rPr lang="en-US" sz="4400" dirty="0"/>
              <a:t>A function, f, has </a:t>
            </a:r>
            <a:br>
              <a:rPr lang="en-US" sz="4400" dirty="0"/>
            </a:br>
            <a:r>
              <a:rPr lang="en-US" sz="4400" dirty="0"/>
              <a:t>an </a:t>
            </a:r>
            <a:r>
              <a:rPr lang="en-US" sz="4400" b="1" dirty="0">
                <a:solidFill>
                  <a:srgbClr val="FF0000"/>
                </a:solidFill>
              </a:rPr>
              <a:t>inverse function</a:t>
            </a:r>
            <a:r>
              <a:rPr lang="en-US" sz="4400" dirty="0"/>
              <a:t>, g, </a:t>
            </a:r>
            <a:br>
              <a:rPr lang="en-US" sz="4400" dirty="0"/>
            </a:br>
            <a:r>
              <a:rPr lang="en-US" sz="4400" b="1" dirty="0">
                <a:solidFill>
                  <a:srgbClr val="FF0000"/>
                </a:solidFill>
              </a:rPr>
              <a:t>if and only if</a:t>
            </a:r>
            <a:r>
              <a:rPr lang="en-US" sz="4400" dirty="0">
                <a:solidFill>
                  <a:srgbClr val="FF0000"/>
                </a:solidFill>
              </a:rPr>
              <a:t> </a:t>
            </a:r>
            <a:r>
              <a:rPr lang="en-US" sz="4400" dirty="0"/>
              <a:t>the function f is </a:t>
            </a:r>
            <a:br>
              <a:rPr lang="en-US" sz="4400" dirty="0"/>
            </a:br>
            <a:r>
              <a:rPr lang="en-US" sz="4400" dirty="0"/>
              <a:t>a </a:t>
            </a:r>
            <a:r>
              <a:rPr lang="en-US" sz="4400" b="1" dirty="0">
                <a:solidFill>
                  <a:srgbClr val="FF0000"/>
                </a:solidFill>
              </a:rPr>
              <a:t>one-to-one (1-1) function</a:t>
            </a:r>
            <a:r>
              <a:rPr lang="en-US" sz="4400" dirty="0"/>
              <a:t>.</a:t>
            </a:r>
          </a:p>
        </p:txBody>
      </p:sp>
      <p:sp>
        <p:nvSpPr>
          <p:cNvPr id="11269" name="Rectangle 5"/>
          <p:cNvSpPr>
            <a:spLocks noChangeArrowheads="1"/>
          </p:cNvSpPr>
          <p:nvPr/>
        </p:nvSpPr>
        <p:spPr bwMode="auto">
          <a:xfrm>
            <a:off x="434975" y="236539"/>
            <a:ext cx="8197850" cy="1211262"/>
          </a:xfrm>
          <a:prstGeom prst="rect">
            <a:avLst/>
          </a:prstGeom>
          <a:noFill/>
          <a:ln w="9525">
            <a:noFill/>
            <a:miter lim="800000"/>
            <a:headEnd/>
            <a:tailEnd/>
          </a:ln>
        </p:spPr>
        <p:txBody>
          <a:bodyPr lIns="92075" tIns="46038" rIns="92075" bIns="46038" anchor="ctr"/>
          <a:lstStyle/>
          <a:p>
            <a:pPr algn="ctr"/>
            <a:r>
              <a:rPr lang="en-US" sz="4000" b="1" dirty="0"/>
              <a:t>Existence of an Inverse 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53" name="Text Box 13"/>
          <p:cNvSpPr txBox="1">
            <a:spLocks noChangeArrowheads="1"/>
          </p:cNvSpPr>
          <p:nvPr/>
        </p:nvSpPr>
        <p:spPr bwMode="auto">
          <a:xfrm>
            <a:off x="8216900" y="3001963"/>
            <a:ext cx="854075" cy="457200"/>
          </a:xfrm>
          <a:prstGeom prst="rect">
            <a:avLst/>
          </a:prstGeom>
          <a:noFill/>
          <a:ln w="9525">
            <a:noFill/>
            <a:prstDash val="dash"/>
            <a:miter lim="800000"/>
            <a:headEnd/>
            <a:tailEnd/>
          </a:ln>
          <a:effectLst/>
        </p:spPr>
        <p:txBody>
          <a:bodyPr wrap="none">
            <a:spAutoFit/>
          </a:bodyPr>
          <a:lstStyle/>
          <a:p>
            <a:r>
              <a:rPr lang="en-US" sz="2400">
                <a:solidFill>
                  <a:srgbClr val="008080"/>
                </a:solidFill>
                <a:latin typeface="Times New Roman" pitchFamily="18" charset="0"/>
              </a:rPr>
              <a:t> y </a:t>
            </a:r>
            <a:r>
              <a:rPr lang="en-US" sz="2400" i="0">
                <a:solidFill>
                  <a:srgbClr val="008080"/>
                </a:solidFill>
                <a:latin typeface="Times New Roman" pitchFamily="18" charset="0"/>
              </a:rPr>
              <a:t>=</a:t>
            </a:r>
            <a:r>
              <a:rPr lang="en-US" sz="2400">
                <a:solidFill>
                  <a:srgbClr val="008080"/>
                </a:solidFill>
                <a:latin typeface="Times New Roman" pitchFamily="18" charset="0"/>
              </a:rPr>
              <a:t> x</a:t>
            </a:r>
            <a:endParaRPr lang="en-US" sz="2400" i="0">
              <a:solidFill>
                <a:srgbClr val="008080"/>
              </a:solidFill>
              <a:latin typeface="Times New Roman" pitchFamily="18" charset="0"/>
            </a:endParaRPr>
          </a:p>
        </p:txBody>
      </p:sp>
      <p:sp>
        <p:nvSpPr>
          <p:cNvPr id="87073" name="Text Box 33"/>
          <p:cNvSpPr txBox="1">
            <a:spLocks noChangeArrowheads="1"/>
          </p:cNvSpPr>
          <p:nvPr/>
        </p:nvSpPr>
        <p:spPr bwMode="auto">
          <a:xfrm>
            <a:off x="838200" y="577850"/>
            <a:ext cx="7975600" cy="946150"/>
          </a:xfrm>
          <a:prstGeom prst="rect">
            <a:avLst/>
          </a:prstGeom>
          <a:noFill/>
          <a:ln w="28575">
            <a:noFill/>
            <a:miter lim="800000"/>
            <a:headEnd/>
            <a:tailEnd/>
          </a:ln>
          <a:effectLst/>
        </p:spPr>
        <p:txBody>
          <a:bodyPr>
            <a:spAutoFit/>
          </a:bodyPr>
          <a:lstStyle/>
          <a:p>
            <a:pPr>
              <a:spcBef>
                <a:spcPct val="50000"/>
              </a:spcBef>
            </a:pPr>
            <a:r>
              <a:rPr lang="en-CA" sz="2800" i="0">
                <a:latin typeface="Times New Roman" pitchFamily="18" charset="0"/>
                <a:sym typeface="Symbol" pitchFamily="18" charset="2"/>
              </a:rPr>
              <a:t>The graphs of a relation and its inverse are reflections in the line </a:t>
            </a:r>
            <a:r>
              <a:rPr lang="en-CA" sz="2800">
                <a:latin typeface="Times New Roman" pitchFamily="18" charset="0"/>
                <a:sym typeface="Symbol" pitchFamily="18" charset="2"/>
              </a:rPr>
              <a:t>y</a:t>
            </a:r>
            <a:r>
              <a:rPr lang="en-CA" sz="2800" i="0">
                <a:latin typeface="Times New Roman" pitchFamily="18" charset="0"/>
                <a:sym typeface="Symbol" pitchFamily="18" charset="2"/>
              </a:rPr>
              <a:t> = </a:t>
            </a:r>
            <a:r>
              <a:rPr lang="en-CA" sz="2800">
                <a:latin typeface="Times New Roman" pitchFamily="18" charset="0"/>
                <a:sym typeface="Symbol" pitchFamily="18" charset="2"/>
              </a:rPr>
              <a:t>x</a:t>
            </a:r>
            <a:r>
              <a:rPr lang="en-CA" sz="2800" i="0">
                <a:latin typeface="Times New Roman" pitchFamily="18" charset="0"/>
                <a:sym typeface="Symbol" pitchFamily="18" charset="2"/>
              </a:rPr>
              <a:t>.</a:t>
            </a:r>
          </a:p>
        </p:txBody>
      </p:sp>
      <p:grpSp>
        <p:nvGrpSpPr>
          <p:cNvPr id="2" name="Group 106"/>
          <p:cNvGrpSpPr>
            <a:grpSpLocks/>
          </p:cNvGrpSpPr>
          <p:nvPr/>
        </p:nvGrpSpPr>
        <p:grpSpPr bwMode="auto">
          <a:xfrm>
            <a:off x="838200" y="3016250"/>
            <a:ext cx="4572000" cy="1050925"/>
            <a:chOff x="528" y="1900"/>
            <a:chExt cx="2880" cy="662"/>
          </a:xfrm>
        </p:grpSpPr>
        <p:sp>
          <p:nvSpPr>
            <p:cNvPr id="87071" name="Text Box 31"/>
            <p:cNvSpPr txBox="1">
              <a:spLocks noChangeArrowheads="1"/>
            </p:cNvSpPr>
            <p:nvPr/>
          </p:nvSpPr>
          <p:spPr bwMode="auto">
            <a:xfrm>
              <a:off x="528" y="1900"/>
              <a:ext cx="2880" cy="564"/>
            </a:xfrm>
            <a:prstGeom prst="rect">
              <a:avLst/>
            </a:prstGeom>
            <a:noFill/>
            <a:ln w="28575">
              <a:noFill/>
              <a:miter lim="800000"/>
              <a:headEnd/>
              <a:tailEnd/>
            </a:ln>
            <a:effectLst/>
          </p:spPr>
          <p:txBody>
            <a:bodyPr>
              <a:spAutoFit/>
            </a:bodyPr>
            <a:lstStyle/>
            <a:p>
              <a:pPr>
                <a:lnSpc>
                  <a:spcPct val="110000"/>
                </a:lnSpc>
                <a:spcBef>
                  <a:spcPct val="50000"/>
                </a:spcBef>
              </a:pPr>
              <a:r>
                <a:rPr lang="en-CA" sz="2400" i="0">
                  <a:latin typeface="Times New Roman" pitchFamily="18" charset="0"/>
                  <a:sym typeface="Symbol" pitchFamily="18" charset="2"/>
                </a:rPr>
                <a:t>The ordered pairs of </a:t>
              </a:r>
              <a:r>
                <a:rPr lang="en-CA" sz="2400">
                  <a:latin typeface="Times New Roman" pitchFamily="18" charset="0"/>
                  <a:sym typeface="Symbol" pitchFamily="18" charset="2"/>
                </a:rPr>
                <a:t>f</a:t>
              </a:r>
              <a:r>
                <a:rPr lang="en-CA" sz="2400" i="0">
                  <a:latin typeface="Times New Roman" pitchFamily="18" charset="0"/>
                  <a:sym typeface="Symbol" pitchFamily="18" charset="2"/>
                </a:rPr>
                <a:t> </a:t>
              </a:r>
              <a:r>
                <a:rPr lang="en-US" sz="2400" i="0">
                  <a:latin typeface="Times New Roman" pitchFamily="18" charset="0"/>
                  <a:sym typeface="Symbol" pitchFamily="18" charset="2"/>
                </a:rPr>
                <a:t>a</a:t>
              </a:r>
              <a:r>
                <a:rPr lang="en-CA" sz="2400" i="0">
                  <a:latin typeface="Times New Roman" pitchFamily="18" charset="0"/>
                  <a:sym typeface="Symbol" pitchFamily="18" charset="2"/>
                </a:rPr>
                <a:t>re </a:t>
              </a:r>
              <a:br>
                <a:rPr lang="en-CA" sz="2400" i="0">
                  <a:latin typeface="Times New Roman" pitchFamily="18" charset="0"/>
                  <a:sym typeface="Symbol" pitchFamily="18" charset="2"/>
                </a:rPr>
              </a:br>
              <a:r>
                <a:rPr lang="en-CA" sz="2400" i="0">
                  <a:latin typeface="Times New Roman" pitchFamily="18" charset="0"/>
                  <a:sym typeface="Symbol" pitchFamily="18" charset="2"/>
                </a:rPr>
                <a:t>given by the equation                     . </a:t>
              </a:r>
            </a:p>
          </p:txBody>
        </p:sp>
        <p:graphicFrame>
          <p:nvGraphicFramePr>
            <p:cNvPr id="87108" name="Object 68"/>
            <p:cNvGraphicFramePr>
              <a:graphicFrameLocks noChangeAspect="1"/>
            </p:cNvGraphicFramePr>
            <p:nvPr/>
          </p:nvGraphicFramePr>
          <p:xfrm>
            <a:off x="2296" y="2060"/>
            <a:ext cx="911" cy="502"/>
          </p:xfrm>
          <a:graphic>
            <a:graphicData uri="http://schemas.openxmlformats.org/presentationml/2006/ole">
              <mc:AlternateContent xmlns:mc="http://schemas.openxmlformats.org/markup-compatibility/2006">
                <mc:Choice xmlns:v="urn:schemas-microsoft-com:vml" Requires="v">
                  <p:oleObj spid="_x0000_s6561" name="Equation" r:id="rId4" imgW="24354720" imgH="13401720" progId="Equation.3">
                    <p:embed/>
                  </p:oleObj>
                </mc:Choice>
                <mc:Fallback>
                  <p:oleObj name="Equation" r:id="rId4" imgW="24354720" imgH="13401720" progId="Equation.3">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6" y="2060"/>
                          <a:ext cx="911" cy="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87110" name="Object 70"/>
          <p:cNvGraphicFramePr>
            <a:graphicFrameLocks noChangeAspect="1"/>
          </p:cNvGraphicFramePr>
          <p:nvPr/>
        </p:nvGraphicFramePr>
        <p:xfrm>
          <a:off x="4724400" y="5429250"/>
          <a:ext cx="1444625" cy="795338"/>
        </p:xfrm>
        <a:graphic>
          <a:graphicData uri="http://schemas.openxmlformats.org/presentationml/2006/ole">
            <mc:AlternateContent xmlns:mc="http://schemas.openxmlformats.org/markup-compatibility/2006">
              <mc:Choice xmlns:v="urn:schemas-microsoft-com:vml" Requires="v">
                <p:oleObj spid="_x0000_s6562" name="Equation" r:id="rId6" imgW="24354720" imgH="13401720" progId="Equation.3">
                  <p:embed/>
                </p:oleObj>
              </mc:Choice>
              <mc:Fallback>
                <p:oleObj name="Equation" r:id="rId6" imgW="24354720" imgH="13401720" progId="Equation.3">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5429250"/>
                        <a:ext cx="1444625"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111" name="Object 71"/>
          <p:cNvGraphicFramePr>
            <a:graphicFrameLocks noChangeAspect="1"/>
          </p:cNvGraphicFramePr>
          <p:nvPr/>
        </p:nvGraphicFramePr>
        <p:xfrm>
          <a:off x="7483475" y="5429250"/>
          <a:ext cx="1444625" cy="795338"/>
        </p:xfrm>
        <a:graphic>
          <a:graphicData uri="http://schemas.openxmlformats.org/presentationml/2006/ole">
            <mc:AlternateContent xmlns:mc="http://schemas.openxmlformats.org/markup-compatibility/2006">
              <mc:Choice xmlns:v="urn:schemas-microsoft-com:vml" Requires="v">
                <p:oleObj spid="_x0000_s6563" name="Equation" r:id="rId8" imgW="24354720" imgH="13401720" progId="Equation.3">
                  <p:embed/>
                </p:oleObj>
              </mc:Choice>
              <mc:Fallback>
                <p:oleObj name="Equation" r:id="rId8" imgW="24354720" imgH="13401720" progId="Equation.3">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3475" y="5429250"/>
                        <a:ext cx="1444625"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102"/>
          <p:cNvGrpSpPr>
            <a:grpSpLocks/>
          </p:cNvGrpSpPr>
          <p:nvPr/>
        </p:nvGrpSpPr>
        <p:grpSpPr bwMode="auto">
          <a:xfrm>
            <a:off x="838200" y="1695450"/>
            <a:ext cx="7975600" cy="1331913"/>
            <a:chOff x="528" y="1068"/>
            <a:chExt cx="5024" cy="839"/>
          </a:xfrm>
        </p:grpSpPr>
        <p:sp>
          <p:nvSpPr>
            <p:cNvPr id="87067" name="Text Box 27"/>
            <p:cNvSpPr txBox="1">
              <a:spLocks noChangeArrowheads="1"/>
            </p:cNvSpPr>
            <p:nvPr/>
          </p:nvSpPr>
          <p:spPr bwMode="auto">
            <a:xfrm>
              <a:off x="528" y="1068"/>
              <a:ext cx="5024" cy="596"/>
            </a:xfrm>
            <a:prstGeom prst="rect">
              <a:avLst/>
            </a:prstGeom>
            <a:noFill/>
            <a:ln w="28575">
              <a:noFill/>
              <a:miter lim="800000"/>
              <a:headEnd/>
              <a:tailEnd/>
            </a:ln>
            <a:effectLst/>
          </p:spPr>
          <p:txBody>
            <a:bodyPr>
              <a:spAutoFit/>
            </a:bodyPr>
            <a:lstStyle/>
            <a:p>
              <a:pPr>
                <a:spcBef>
                  <a:spcPct val="50000"/>
                </a:spcBef>
              </a:pPr>
              <a:r>
                <a:rPr lang="en-CA" sz="2800" b="1" i="0">
                  <a:latin typeface="Times New Roman" pitchFamily="18" charset="0"/>
                  <a:sym typeface="Symbol" pitchFamily="18" charset="2"/>
                </a:rPr>
                <a:t>Example</a:t>
              </a:r>
              <a:r>
                <a:rPr lang="en-CA" sz="2800" i="0">
                  <a:latin typeface="Times New Roman" pitchFamily="18" charset="0"/>
                  <a:sym typeface="Symbol" pitchFamily="18" charset="2"/>
                </a:rPr>
                <a:t>:</a:t>
              </a:r>
              <a:r>
                <a:rPr lang="en-CA" sz="2800" b="1" i="0">
                  <a:latin typeface="Times New Roman" pitchFamily="18" charset="0"/>
                  <a:sym typeface="Symbol" pitchFamily="18" charset="2"/>
                </a:rPr>
                <a:t> </a:t>
              </a:r>
              <a:r>
                <a:rPr lang="en-CA" sz="2800" i="0">
                  <a:latin typeface="Times New Roman" pitchFamily="18" charset="0"/>
                  <a:sym typeface="Symbol" pitchFamily="18" charset="2"/>
                </a:rPr>
                <a:t>Find the graph of the inverse relation </a:t>
              </a:r>
              <a:r>
                <a:rPr lang="en-CA" sz="2800">
                  <a:latin typeface="Times New Roman" pitchFamily="18" charset="0"/>
                  <a:sym typeface="Symbol" pitchFamily="18" charset="2"/>
                </a:rPr>
                <a:t>geometrically</a:t>
              </a:r>
              <a:r>
                <a:rPr lang="en-CA" sz="2800" i="0">
                  <a:latin typeface="Times New Roman" pitchFamily="18" charset="0"/>
                  <a:sym typeface="Symbol" pitchFamily="18" charset="2"/>
                </a:rPr>
                <a:t> from the graph of </a:t>
              </a:r>
              <a:r>
                <a:rPr lang="en-US" sz="2800">
                  <a:latin typeface="Times New Roman" pitchFamily="18" charset="0"/>
                </a:rPr>
                <a:t>f</a:t>
              </a:r>
              <a:r>
                <a:rPr lang="en-US" sz="1200">
                  <a:latin typeface="Times New Roman" pitchFamily="18" charset="0"/>
                </a:rPr>
                <a:t> </a:t>
              </a:r>
              <a:r>
                <a:rPr lang="en-US" sz="2800" i="0">
                  <a:latin typeface="Times New Roman" pitchFamily="18" charset="0"/>
                </a:rPr>
                <a:t>(</a:t>
              </a:r>
              <a:r>
                <a:rPr lang="en-US" sz="2800">
                  <a:latin typeface="Times New Roman" pitchFamily="18" charset="0"/>
                </a:rPr>
                <a:t>x</a:t>
              </a:r>
              <a:r>
                <a:rPr lang="en-US" sz="2800" i="0">
                  <a:latin typeface="Times New Roman" pitchFamily="18" charset="0"/>
                </a:rPr>
                <a:t>)</a:t>
              </a:r>
              <a:r>
                <a:rPr lang="en-US" sz="2800">
                  <a:latin typeface="Times New Roman" pitchFamily="18" charset="0"/>
                </a:rPr>
                <a:t> </a:t>
              </a:r>
              <a:r>
                <a:rPr lang="en-US" sz="2800" i="0">
                  <a:latin typeface="Times New Roman" pitchFamily="18" charset="0"/>
                </a:rPr>
                <a:t>=</a:t>
              </a:r>
              <a:endParaRPr lang="en-CA" sz="2800" i="0">
                <a:latin typeface="Times New Roman" pitchFamily="18" charset="0"/>
                <a:sym typeface="Symbol" pitchFamily="18" charset="2"/>
              </a:endParaRPr>
            </a:p>
          </p:txBody>
        </p:sp>
        <p:graphicFrame>
          <p:nvGraphicFramePr>
            <p:cNvPr id="87112" name="Object 72"/>
            <p:cNvGraphicFramePr>
              <a:graphicFrameLocks noChangeAspect="1"/>
            </p:cNvGraphicFramePr>
            <p:nvPr/>
          </p:nvGraphicFramePr>
          <p:xfrm>
            <a:off x="4056" y="1300"/>
            <a:ext cx="771" cy="607"/>
          </p:xfrm>
          <a:graphic>
            <a:graphicData uri="http://schemas.openxmlformats.org/presentationml/2006/ole">
              <mc:AlternateContent xmlns:mc="http://schemas.openxmlformats.org/markup-compatibility/2006">
                <mc:Choice xmlns:v="urn:schemas-microsoft-com:vml" Requires="v">
                  <p:oleObj spid="_x0000_s6564" name="Equation" r:id="rId10" imgW="17044560" imgH="13401720" progId="Equation.3">
                    <p:embed/>
                  </p:oleObj>
                </mc:Choice>
                <mc:Fallback>
                  <p:oleObj name="Equation" r:id="rId10" imgW="17044560" imgH="13401720" progId="Equation.3">
                    <p:embed/>
                    <p:pic>
                      <p:nvPicPr>
                        <p:cNvPr id="0"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6" y="1300"/>
                          <a:ext cx="771" cy="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4" name="Group 74"/>
          <p:cNvGrpSpPr>
            <a:grpSpLocks/>
          </p:cNvGrpSpPr>
          <p:nvPr/>
        </p:nvGrpSpPr>
        <p:grpSpPr bwMode="auto">
          <a:xfrm>
            <a:off x="5973763" y="2962275"/>
            <a:ext cx="3308350" cy="3098800"/>
            <a:chOff x="3027" y="1474"/>
            <a:chExt cx="2084" cy="1952"/>
          </a:xfrm>
        </p:grpSpPr>
        <p:sp>
          <p:nvSpPr>
            <p:cNvPr id="87115" name="Line 75"/>
            <p:cNvSpPr>
              <a:spLocks noChangeShapeType="1"/>
            </p:cNvSpPr>
            <p:nvPr/>
          </p:nvSpPr>
          <p:spPr bwMode="auto">
            <a:xfrm>
              <a:off x="3027" y="2503"/>
              <a:ext cx="1829" cy="0"/>
            </a:xfrm>
            <a:prstGeom prst="line">
              <a:avLst/>
            </a:prstGeom>
            <a:noFill/>
            <a:ln w="57150">
              <a:solidFill>
                <a:schemeClr val="folHlink"/>
              </a:solidFill>
              <a:round/>
              <a:headEnd/>
              <a:tailEnd type="triangle" w="med" len="med"/>
            </a:ln>
            <a:effectLst/>
          </p:spPr>
          <p:txBody>
            <a:bodyPr/>
            <a:lstStyle/>
            <a:p>
              <a:endParaRPr lang="en-US"/>
            </a:p>
          </p:txBody>
        </p:sp>
        <p:sp>
          <p:nvSpPr>
            <p:cNvPr id="87116" name="Line 76"/>
            <p:cNvSpPr>
              <a:spLocks noChangeShapeType="1"/>
            </p:cNvSpPr>
            <p:nvPr/>
          </p:nvSpPr>
          <p:spPr bwMode="auto">
            <a:xfrm flipV="1">
              <a:off x="3847" y="1658"/>
              <a:ext cx="0" cy="1768"/>
            </a:xfrm>
            <a:prstGeom prst="line">
              <a:avLst/>
            </a:prstGeom>
            <a:noFill/>
            <a:ln w="57150">
              <a:solidFill>
                <a:schemeClr val="folHlink"/>
              </a:solidFill>
              <a:round/>
              <a:headEnd/>
              <a:tailEnd type="triangle" w="med" len="med"/>
            </a:ln>
            <a:effectLst/>
          </p:spPr>
          <p:txBody>
            <a:bodyPr/>
            <a:lstStyle/>
            <a:p>
              <a:endParaRPr lang="en-US"/>
            </a:p>
          </p:txBody>
        </p:sp>
        <p:sp>
          <p:nvSpPr>
            <p:cNvPr id="87117" name="Line 77"/>
            <p:cNvSpPr>
              <a:spLocks noChangeShapeType="1"/>
            </p:cNvSpPr>
            <p:nvPr/>
          </p:nvSpPr>
          <p:spPr bwMode="auto">
            <a:xfrm>
              <a:off x="3633" y="2407"/>
              <a:ext cx="0" cy="192"/>
            </a:xfrm>
            <a:prstGeom prst="line">
              <a:avLst/>
            </a:prstGeom>
            <a:noFill/>
            <a:ln w="38100">
              <a:solidFill>
                <a:schemeClr val="folHlink"/>
              </a:solidFill>
              <a:round/>
              <a:headEnd/>
              <a:tailEnd/>
            </a:ln>
            <a:effectLst/>
          </p:spPr>
          <p:txBody>
            <a:bodyPr/>
            <a:lstStyle/>
            <a:p>
              <a:endParaRPr lang="en-US"/>
            </a:p>
          </p:txBody>
        </p:sp>
        <p:sp>
          <p:nvSpPr>
            <p:cNvPr id="87118" name="Line 78"/>
            <p:cNvSpPr>
              <a:spLocks noChangeShapeType="1"/>
            </p:cNvSpPr>
            <p:nvPr/>
          </p:nvSpPr>
          <p:spPr bwMode="auto">
            <a:xfrm>
              <a:off x="4091" y="2407"/>
              <a:ext cx="0" cy="192"/>
            </a:xfrm>
            <a:prstGeom prst="line">
              <a:avLst/>
            </a:prstGeom>
            <a:noFill/>
            <a:ln w="38100">
              <a:solidFill>
                <a:schemeClr val="folHlink"/>
              </a:solidFill>
              <a:round/>
              <a:headEnd/>
              <a:tailEnd/>
            </a:ln>
            <a:effectLst/>
          </p:spPr>
          <p:txBody>
            <a:bodyPr/>
            <a:lstStyle/>
            <a:p>
              <a:endParaRPr lang="en-US"/>
            </a:p>
          </p:txBody>
        </p:sp>
        <p:sp>
          <p:nvSpPr>
            <p:cNvPr id="87119" name="Line 79"/>
            <p:cNvSpPr>
              <a:spLocks noChangeShapeType="1"/>
            </p:cNvSpPr>
            <p:nvPr/>
          </p:nvSpPr>
          <p:spPr bwMode="auto">
            <a:xfrm>
              <a:off x="4331" y="2407"/>
              <a:ext cx="0" cy="192"/>
            </a:xfrm>
            <a:prstGeom prst="line">
              <a:avLst/>
            </a:prstGeom>
            <a:noFill/>
            <a:ln w="38100">
              <a:solidFill>
                <a:schemeClr val="folHlink"/>
              </a:solidFill>
              <a:round/>
              <a:headEnd/>
              <a:tailEnd/>
            </a:ln>
            <a:effectLst/>
          </p:spPr>
          <p:txBody>
            <a:bodyPr/>
            <a:lstStyle/>
            <a:p>
              <a:endParaRPr lang="en-US"/>
            </a:p>
          </p:txBody>
        </p:sp>
        <p:sp>
          <p:nvSpPr>
            <p:cNvPr id="87120" name="Line 80"/>
            <p:cNvSpPr>
              <a:spLocks noChangeShapeType="1"/>
            </p:cNvSpPr>
            <p:nvPr/>
          </p:nvSpPr>
          <p:spPr bwMode="auto">
            <a:xfrm>
              <a:off x="4571" y="2407"/>
              <a:ext cx="0" cy="192"/>
            </a:xfrm>
            <a:prstGeom prst="line">
              <a:avLst/>
            </a:prstGeom>
            <a:noFill/>
            <a:ln w="38100">
              <a:solidFill>
                <a:schemeClr val="folHlink"/>
              </a:solidFill>
              <a:round/>
              <a:headEnd/>
              <a:tailEnd/>
            </a:ln>
            <a:effectLst/>
          </p:spPr>
          <p:txBody>
            <a:bodyPr/>
            <a:lstStyle/>
            <a:p>
              <a:endParaRPr lang="en-US"/>
            </a:p>
          </p:txBody>
        </p:sp>
        <p:sp>
          <p:nvSpPr>
            <p:cNvPr id="87121" name="Line 81"/>
            <p:cNvSpPr>
              <a:spLocks noChangeShapeType="1"/>
            </p:cNvSpPr>
            <p:nvPr/>
          </p:nvSpPr>
          <p:spPr bwMode="auto">
            <a:xfrm>
              <a:off x="3747" y="2263"/>
              <a:ext cx="240" cy="0"/>
            </a:xfrm>
            <a:prstGeom prst="line">
              <a:avLst/>
            </a:prstGeom>
            <a:noFill/>
            <a:ln w="38100">
              <a:solidFill>
                <a:schemeClr val="folHlink"/>
              </a:solidFill>
              <a:round/>
              <a:headEnd/>
              <a:tailEnd/>
            </a:ln>
            <a:effectLst/>
          </p:spPr>
          <p:txBody>
            <a:bodyPr/>
            <a:lstStyle/>
            <a:p>
              <a:endParaRPr lang="en-US"/>
            </a:p>
          </p:txBody>
        </p:sp>
        <p:sp>
          <p:nvSpPr>
            <p:cNvPr id="87122" name="Line 82"/>
            <p:cNvSpPr>
              <a:spLocks noChangeShapeType="1"/>
            </p:cNvSpPr>
            <p:nvPr/>
          </p:nvSpPr>
          <p:spPr bwMode="auto">
            <a:xfrm>
              <a:off x="3747" y="2007"/>
              <a:ext cx="240" cy="0"/>
            </a:xfrm>
            <a:prstGeom prst="line">
              <a:avLst/>
            </a:prstGeom>
            <a:noFill/>
            <a:ln w="38100">
              <a:solidFill>
                <a:schemeClr val="folHlink"/>
              </a:solidFill>
              <a:round/>
              <a:headEnd/>
              <a:tailEnd/>
            </a:ln>
            <a:effectLst/>
          </p:spPr>
          <p:txBody>
            <a:bodyPr/>
            <a:lstStyle/>
            <a:p>
              <a:endParaRPr lang="en-US"/>
            </a:p>
          </p:txBody>
        </p:sp>
        <p:sp>
          <p:nvSpPr>
            <p:cNvPr id="87123" name="Line 83"/>
            <p:cNvSpPr>
              <a:spLocks noChangeShapeType="1"/>
            </p:cNvSpPr>
            <p:nvPr/>
          </p:nvSpPr>
          <p:spPr bwMode="auto">
            <a:xfrm>
              <a:off x="3747" y="2759"/>
              <a:ext cx="240" cy="0"/>
            </a:xfrm>
            <a:prstGeom prst="line">
              <a:avLst/>
            </a:prstGeom>
            <a:noFill/>
            <a:ln w="38100">
              <a:solidFill>
                <a:schemeClr val="folHlink"/>
              </a:solidFill>
              <a:round/>
              <a:headEnd/>
              <a:tailEnd/>
            </a:ln>
            <a:effectLst/>
          </p:spPr>
          <p:txBody>
            <a:bodyPr/>
            <a:lstStyle/>
            <a:p>
              <a:endParaRPr lang="en-US"/>
            </a:p>
          </p:txBody>
        </p:sp>
        <p:sp>
          <p:nvSpPr>
            <p:cNvPr id="87124" name="Line 84"/>
            <p:cNvSpPr>
              <a:spLocks noChangeShapeType="1"/>
            </p:cNvSpPr>
            <p:nvPr/>
          </p:nvSpPr>
          <p:spPr bwMode="auto">
            <a:xfrm>
              <a:off x="3403" y="2407"/>
              <a:ext cx="0" cy="192"/>
            </a:xfrm>
            <a:prstGeom prst="line">
              <a:avLst/>
            </a:prstGeom>
            <a:noFill/>
            <a:ln w="38100">
              <a:solidFill>
                <a:schemeClr val="folHlink"/>
              </a:solidFill>
              <a:round/>
              <a:headEnd/>
              <a:tailEnd/>
            </a:ln>
            <a:effectLst/>
          </p:spPr>
          <p:txBody>
            <a:bodyPr/>
            <a:lstStyle/>
            <a:p>
              <a:endParaRPr lang="en-US"/>
            </a:p>
          </p:txBody>
        </p:sp>
        <p:sp>
          <p:nvSpPr>
            <p:cNvPr id="87125" name="Text Box 85"/>
            <p:cNvSpPr txBox="1">
              <a:spLocks noChangeArrowheads="1"/>
            </p:cNvSpPr>
            <p:nvPr/>
          </p:nvSpPr>
          <p:spPr bwMode="auto">
            <a:xfrm>
              <a:off x="4823" y="2343"/>
              <a:ext cx="288" cy="288"/>
            </a:xfrm>
            <a:prstGeom prst="rect">
              <a:avLst/>
            </a:prstGeom>
            <a:noFill/>
            <a:ln w="9525">
              <a:noFill/>
              <a:miter lim="800000"/>
              <a:headEnd/>
              <a:tailEnd/>
            </a:ln>
            <a:effectLst/>
          </p:spPr>
          <p:txBody>
            <a:bodyPr>
              <a:spAutoFit/>
            </a:bodyPr>
            <a:lstStyle/>
            <a:p>
              <a:pPr eaLnBrk="0" hangingPunct="0"/>
              <a:r>
                <a:rPr lang="en-US" sz="2400">
                  <a:solidFill>
                    <a:srgbClr val="000099"/>
                  </a:solidFill>
                  <a:latin typeface="Times New Roman" pitchFamily="18" charset="0"/>
                </a:rPr>
                <a:t>x</a:t>
              </a:r>
            </a:p>
          </p:txBody>
        </p:sp>
        <p:sp>
          <p:nvSpPr>
            <p:cNvPr id="87126" name="Text Box 86"/>
            <p:cNvSpPr txBox="1">
              <a:spLocks noChangeArrowheads="1"/>
            </p:cNvSpPr>
            <p:nvPr/>
          </p:nvSpPr>
          <p:spPr bwMode="auto">
            <a:xfrm>
              <a:off x="3679" y="1474"/>
              <a:ext cx="336" cy="288"/>
            </a:xfrm>
            <a:prstGeom prst="rect">
              <a:avLst/>
            </a:prstGeom>
            <a:noFill/>
            <a:ln w="9525">
              <a:noFill/>
              <a:miter lim="800000"/>
              <a:headEnd/>
              <a:tailEnd/>
            </a:ln>
            <a:effectLst/>
          </p:spPr>
          <p:txBody>
            <a:bodyPr>
              <a:spAutoFit/>
            </a:bodyPr>
            <a:lstStyle/>
            <a:p>
              <a:pPr eaLnBrk="0" hangingPunct="0"/>
              <a:r>
                <a:rPr lang="en-US" sz="2400">
                  <a:solidFill>
                    <a:srgbClr val="000099"/>
                  </a:solidFill>
                  <a:latin typeface="Times New Roman" pitchFamily="18" charset="0"/>
                </a:rPr>
                <a:t>y</a:t>
              </a:r>
            </a:p>
          </p:txBody>
        </p:sp>
        <p:sp>
          <p:nvSpPr>
            <p:cNvPr id="87127" name="Line 87"/>
            <p:cNvSpPr>
              <a:spLocks noChangeShapeType="1"/>
            </p:cNvSpPr>
            <p:nvPr/>
          </p:nvSpPr>
          <p:spPr bwMode="auto">
            <a:xfrm>
              <a:off x="3747" y="3008"/>
              <a:ext cx="240" cy="0"/>
            </a:xfrm>
            <a:prstGeom prst="line">
              <a:avLst/>
            </a:prstGeom>
            <a:noFill/>
            <a:ln w="38100">
              <a:solidFill>
                <a:schemeClr val="folHlink"/>
              </a:solidFill>
              <a:round/>
              <a:headEnd/>
              <a:tailEnd/>
            </a:ln>
            <a:effectLst/>
          </p:spPr>
          <p:txBody>
            <a:bodyPr/>
            <a:lstStyle/>
            <a:p>
              <a:endParaRPr lang="en-US"/>
            </a:p>
          </p:txBody>
        </p:sp>
        <p:sp>
          <p:nvSpPr>
            <p:cNvPr id="87128" name="Line 88"/>
            <p:cNvSpPr>
              <a:spLocks noChangeShapeType="1"/>
            </p:cNvSpPr>
            <p:nvPr/>
          </p:nvSpPr>
          <p:spPr bwMode="auto">
            <a:xfrm>
              <a:off x="3163" y="2407"/>
              <a:ext cx="0" cy="192"/>
            </a:xfrm>
            <a:prstGeom prst="line">
              <a:avLst/>
            </a:prstGeom>
            <a:noFill/>
            <a:ln w="38100">
              <a:solidFill>
                <a:schemeClr val="folHlink"/>
              </a:solidFill>
              <a:round/>
              <a:headEnd/>
              <a:tailEnd/>
            </a:ln>
            <a:effectLst/>
          </p:spPr>
          <p:txBody>
            <a:bodyPr/>
            <a:lstStyle/>
            <a:p>
              <a:endParaRPr lang="en-US"/>
            </a:p>
          </p:txBody>
        </p:sp>
        <p:sp>
          <p:nvSpPr>
            <p:cNvPr id="87129" name="Line 89"/>
            <p:cNvSpPr>
              <a:spLocks noChangeShapeType="1"/>
            </p:cNvSpPr>
            <p:nvPr/>
          </p:nvSpPr>
          <p:spPr bwMode="auto">
            <a:xfrm>
              <a:off x="3747" y="3264"/>
              <a:ext cx="240" cy="0"/>
            </a:xfrm>
            <a:prstGeom prst="line">
              <a:avLst/>
            </a:prstGeom>
            <a:noFill/>
            <a:ln w="38100">
              <a:solidFill>
                <a:schemeClr val="folHlink"/>
              </a:solidFill>
              <a:round/>
              <a:headEnd/>
              <a:tailEnd/>
            </a:ln>
            <a:effectLst/>
          </p:spPr>
          <p:txBody>
            <a:bodyPr/>
            <a:lstStyle/>
            <a:p>
              <a:endParaRPr lang="en-US"/>
            </a:p>
          </p:txBody>
        </p:sp>
        <p:sp>
          <p:nvSpPr>
            <p:cNvPr id="87130" name="Text Box 90"/>
            <p:cNvSpPr txBox="1">
              <a:spLocks noChangeArrowheads="1"/>
            </p:cNvSpPr>
            <p:nvPr/>
          </p:nvSpPr>
          <p:spPr bwMode="auto">
            <a:xfrm>
              <a:off x="4246" y="2552"/>
              <a:ext cx="188" cy="231"/>
            </a:xfrm>
            <a:prstGeom prst="rect">
              <a:avLst/>
            </a:prstGeom>
            <a:noFill/>
            <a:ln w="9525">
              <a:noFill/>
              <a:miter lim="800000"/>
              <a:headEnd/>
              <a:tailEnd/>
            </a:ln>
            <a:effectLst/>
          </p:spPr>
          <p:txBody>
            <a:bodyPr wrap="none">
              <a:spAutoFit/>
            </a:bodyPr>
            <a:lstStyle/>
            <a:p>
              <a:r>
                <a:rPr lang="en-US" i="0">
                  <a:latin typeface="Times New Roman" pitchFamily="18" charset="0"/>
                </a:rPr>
                <a:t>2</a:t>
              </a:r>
              <a:endParaRPr lang="en-CA" i="0">
                <a:latin typeface="Times New Roman" pitchFamily="18" charset="0"/>
              </a:endParaRPr>
            </a:p>
          </p:txBody>
        </p:sp>
        <p:sp>
          <p:nvSpPr>
            <p:cNvPr id="87131" name="Text Box 91"/>
            <p:cNvSpPr txBox="1">
              <a:spLocks noChangeArrowheads="1"/>
            </p:cNvSpPr>
            <p:nvPr/>
          </p:nvSpPr>
          <p:spPr bwMode="auto">
            <a:xfrm>
              <a:off x="3270" y="2544"/>
              <a:ext cx="236" cy="231"/>
            </a:xfrm>
            <a:prstGeom prst="rect">
              <a:avLst/>
            </a:prstGeom>
            <a:noFill/>
            <a:ln w="9525">
              <a:noFill/>
              <a:miter lim="800000"/>
              <a:headEnd/>
              <a:tailEnd/>
            </a:ln>
            <a:effectLst/>
          </p:spPr>
          <p:txBody>
            <a:bodyPr wrap="none">
              <a:spAutoFit/>
            </a:bodyPr>
            <a:lstStyle/>
            <a:p>
              <a:r>
                <a:rPr lang="en-US" i="0">
                  <a:latin typeface="Times New Roman" pitchFamily="18" charset="0"/>
                </a:rPr>
                <a:t>-2</a:t>
              </a:r>
              <a:endParaRPr lang="en-CA" i="0">
                <a:latin typeface="Times New Roman" pitchFamily="18" charset="0"/>
              </a:endParaRPr>
            </a:p>
          </p:txBody>
        </p:sp>
        <p:sp>
          <p:nvSpPr>
            <p:cNvPr id="87132" name="Text Box 92"/>
            <p:cNvSpPr txBox="1">
              <a:spLocks noChangeArrowheads="1"/>
            </p:cNvSpPr>
            <p:nvPr/>
          </p:nvSpPr>
          <p:spPr bwMode="auto">
            <a:xfrm>
              <a:off x="3566" y="2896"/>
              <a:ext cx="236" cy="231"/>
            </a:xfrm>
            <a:prstGeom prst="rect">
              <a:avLst/>
            </a:prstGeom>
            <a:noFill/>
            <a:ln w="9525">
              <a:noFill/>
              <a:miter lim="800000"/>
              <a:headEnd/>
              <a:tailEnd/>
            </a:ln>
            <a:effectLst/>
          </p:spPr>
          <p:txBody>
            <a:bodyPr wrap="none">
              <a:spAutoFit/>
            </a:bodyPr>
            <a:lstStyle/>
            <a:p>
              <a:r>
                <a:rPr lang="en-US" i="0">
                  <a:latin typeface="Times New Roman" pitchFamily="18" charset="0"/>
                </a:rPr>
                <a:t>-2</a:t>
              </a:r>
              <a:endParaRPr lang="en-CA" i="0">
                <a:latin typeface="Times New Roman" pitchFamily="18" charset="0"/>
              </a:endParaRPr>
            </a:p>
          </p:txBody>
        </p:sp>
        <p:sp>
          <p:nvSpPr>
            <p:cNvPr id="87133" name="Text Box 93"/>
            <p:cNvSpPr txBox="1">
              <a:spLocks noChangeArrowheads="1"/>
            </p:cNvSpPr>
            <p:nvPr/>
          </p:nvSpPr>
          <p:spPr bwMode="auto">
            <a:xfrm>
              <a:off x="3622" y="1888"/>
              <a:ext cx="188" cy="231"/>
            </a:xfrm>
            <a:prstGeom prst="rect">
              <a:avLst/>
            </a:prstGeom>
            <a:noFill/>
            <a:ln w="9525">
              <a:noFill/>
              <a:miter lim="800000"/>
              <a:headEnd/>
              <a:tailEnd/>
            </a:ln>
            <a:effectLst/>
          </p:spPr>
          <p:txBody>
            <a:bodyPr wrap="none">
              <a:spAutoFit/>
            </a:bodyPr>
            <a:lstStyle/>
            <a:p>
              <a:r>
                <a:rPr lang="en-US" i="0">
                  <a:latin typeface="Times New Roman" pitchFamily="18" charset="0"/>
                </a:rPr>
                <a:t>2</a:t>
              </a:r>
              <a:endParaRPr lang="en-CA" i="0">
                <a:latin typeface="Times New Roman" pitchFamily="18" charset="0"/>
              </a:endParaRPr>
            </a:p>
          </p:txBody>
        </p:sp>
      </p:grpSp>
      <p:sp>
        <p:nvSpPr>
          <p:cNvPr id="87134" name="Freeform 94"/>
          <p:cNvSpPr>
            <a:spLocks/>
          </p:cNvSpPr>
          <p:nvPr/>
        </p:nvSpPr>
        <p:spPr bwMode="auto">
          <a:xfrm>
            <a:off x="6197600" y="3454400"/>
            <a:ext cx="2159000" cy="2336800"/>
          </a:xfrm>
          <a:custGeom>
            <a:avLst/>
            <a:gdLst/>
            <a:ahLst/>
            <a:cxnLst>
              <a:cxn ang="0">
                <a:pos x="0" y="1472"/>
              </a:cxn>
              <a:cxn ang="0">
                <a:pos x="1360" y="0"/>
              </a:cxn>
            </a:cxnLst>
            <a:rect l="0" t="0" r="r" b="b"/>
            <a:pathLst>
              <a:path w="1360" h="1472">
                <a:moveTo>
                  <a:pt x="0" y="1472"/>
                </a:moveTo>
                <a:lnTo>
                  <a:pt x="1360" y="0"/>
                </a:lnTo>
              </a:path>
            </a:pathLst>
          </a:custGeom>
          <a:noFill/>
          <a:ln w="38100" cap="flat" cmpd="sng">
            <a:solidFill>
              <a:srgbClr val="008080"/>
            </a:solidFill>
            <a:prstDash val="dash"/>
            <a:round/>
            <a:headEnd type="triangle" w="med" len="med"/>
            <a:tailEnd type="triangle" w="med" len="med"/>
          </a:ln>
          <a:effectLst/>
        </p:spPr>
        <p:txBody>
          <a:bodyPr/>
          <a:lstStyle/>
          <a:p>
            <a:endParaRPr lang="en-US"/>
          </a:p>
        </p:txBody>
      </p:sp>
      <p:sp>
        <p:nvSpPr>
          <p:cNvPr id="87135" name="Freeform 95"/>
          <p:cNvSpPr>
            <a:spLocks/>
          </p:cNvSpPr>
          <p:nvPr/>
        </p:nvSpPr>
        <p:spPr bwMode="auto">
          <a:xfrm>
            <a:off x="6038850" y="3651250"/>
            <a:ext cx="2438400" cy="1860550"/>
          </a:xfrm>
          <a:custGeom>
            <a:avLst/>
            <a:gdLst/>
            <a:ahLst/>
            <a:cxnLst>
              <a:cxn ang="0">
                <a:pos x="0" y="1172"/>
              </a:cxn>
              <a:cxn ang="0">
                <a:pos x="392" y="1040"/>
              </a:cxn>
              <a:cxn ang="0">
                <a:pos x="604" y="880"/>
              </a:cxn>
              <a:cxn ang="0">
                <a:pos x="676" y="664"/>
              </a:cxn>
              <a:cxn ang="0">
                <a:pos x="712" y="396"/>
              </a:cxn>
              <a:cxn ang="0">
                <a:pos x="872" y="228"/>
              </a:cxn>
              <a:cxn ang="0">
                <a:pos x="1120" y="108"/>
              </a:cxn>
              <a:cxn ang="0">
                <a:pos x="1536" y="0"/>
              </a:cxn>
            </a:cxnLst>
            <a:rect l="0" t="0" r="r" b="b"/>
            <a:pathLst>
              <a:path w="1536" h="1172">
                <a:moveTo>
                  <a:pt x="0" y="1172"/>
                </a:moveTo>
                <a:cubicBezTo>
                  <a:pt x="66" y="1150"/>
                  <a:pt x="291" y="1089"/>
                  <a:pt x="392" y="1040"/>
                </a:cubicBezTo>
                <a:cubicBezTo>
                  <a:pt x="493" y="991"/>
                  <a:pt x="557" y="943"/>
                  <a:pt x="604" y="880"/>
                </a:cubicBezTo>
                <a:cubicBezTo>
                  <a:pt x="651" y="817"/>
                  <a:pt x="658" y="745"/>
                  <a:pt x="676" y="664"/>
                </a:cubicBezTo>
                <a:cubicBezTo>
                  <a:pt x="694" y="583"/>
                  <a:pt x="679" y="469"/>
                  <a:pt x="712" y="396"/>
                </a:cubicBezTo>
                <a:cubicBezTo>
                  <a:pt x="745" y="323"/>
                  <a:pt x="804" y="276"/>
                  <a:pt x="872" y="228"/>
                </a:cubicBezTo>
                <a:cubicBezTo>
                  <a:pt x="940" y="180"/>
                  <a:pt x="1009" y="146"/>
                  <a:pt x="1120" y="108"/>
                </a:cubicBezTo>
                <a:cubicBezTo>
                  <a:pt x="1231" y="70"/>
                  <a:pt x="1449" y="22"/>
                  <a:pt x="1536" y="0"/>
                </a:cubicBezTo>
              </a:path>
            </a:pathLst>
          </a:custGeom>
          <a:noFill/>
          <a:ln w="38100" cmpd="sng">
            <a:solidFill>
              <a:srgbClr val="FF0000"/>
            </a:solidFill>
            <a:round/>
            <a:headEnd type="triangle" w="med" len="med"/>
            <a:tailEnd type="triangle" w="med" len="med"/>
          </a:ln>
          <a:effectLst/>
        </p:spPr>
        <p:txBody>
          <a:bodyPr/>
          <a:lstStyle/>
          <a:p>
            <a:endParaRPr lang="en-US"/>
          </a:p>
        </p:txBody>
      </p:sp>
      <p:sp>
        <p:nvSpPr>
          <p:cNvPr id="87136" name="Freeform 96"/>
          <p:cNvSpPr>
            <a:spLocks/>
          </p:cNvSpPr>
          <p:nvPr/>
        </p:nvSpPr>
        <p:spPr bwMode="auto">
          <a:xfrm>
            <a:off x="6470650" y="3397250"/>
            <a:ext cx="1690688" cy="2489200"/>
          </a:xfrm>
          <a:custGeom>
            <a:avLst/>
            <a:gdLst/>
            <a:ahLst/>
            <a:cxnLst>
              <a:cxn ang="0">
                <a:pos x="0" y="1568"/>
              </a:cxn>
              <a:cxn ang="0">
                <a:pos x="164" y="1124"/>
              </a:cxn>
              <a:cxn ang="0">
                <a:pos x="272" y="964"/>
              </a:cxn>
              <a:cxn ang="0">
                <a:pos x="420" y="892"/>
              </a:cxn>
              <a:cxn ang="0">
                <a:pos x="656" y="876"/>
              </a:cxn>
              <a:cxn ang="0">
                <a:pos x="828" y="744"/>
              </a:cxn>
              <a:cxn ang="0">
                <a:pos x="960" y="476"/>
              </a:cxn>
              <a:cxn ang="0">
                <a:pos x="1048" y="164"/>
              </a:cxn>
              <a:cxn ang="0">
                <a:pos x="1064" y="0"/>
              </a:cxn>
            </a:cxnLst>
            <a:rect l="0" t="0" r="r" b="b"/>
            <a:pathLst>
              <a:path w="1065" h="1568">
                <a:moveTo>
                  <a:pt x="0" y="1568"/>
                </a:moveTo>
                <a:cubicBezTo>
                  <a:pt x="27" y="1495"/>
                  <a:pt x="119" y="1225"/>
                  <a:pt x="164" y="1124"/>
                </a:cubicBezTo>
                <a:cubicBezTo>
                  <a:pt x="209" y="1023"/>
                  <a:pt x="229" y="1003"/>
                  <a:pt x="272" y="964"/>
                </a:cubicBezTo>
                <a:cubicBezTo>
                  <a:pt x="315" y="925"/>
                  <a:pt x="356" y="907"/>
                  <a:pt x="420" y="892"/>
                </a:cubicBezTo>
                <a:cubicBezTo>
                  <a:pt x="484" y="877"/>
                  <a:pt x="588" y="901"/>
                  <a:pt x="656" y="876"/>
                </a:cubicBezTo>
                <a:cubicBezTo>
                  <a:pt x="724" y="851"/>
                  <a:pt x="777" y="811"/>
                  <a:pt x="828" y="744"/>
                </a:cubicBezTo>
                <a:cubicBezTo>
                  <a:pt x="879" y="677"/>
                  <a:pt x="923" y="573"/>
                  <a:pt x="960" y="476"/>
                </a:cubicBezTo>
                <a:cubicBezTo>
                  <a:pt x="997" y="379"/>
                  <a:pt x="1031" y="243"/>
                  <a:pt x="1048" y="164"/>
                </a:cubicBezTo>
                <a:cubicBezTo>
                  <a:pt x="1065" y="85"/>
                  <a:pt x="1061" y="34"/>
                  <a:pt x="1064" y="0"/>
                </a:cubicBezTo>
              </a:path>
            </a:pathLst>
          </a:custGeom>
          <a:noFill/>
          <a:ln w="38100" cmpd="sng">
            <a:solidFill>
              <a:schemeClr val="tx1"/>
            </a:solidFill>
            <a:round/>
            <a:headEnd type="triangle" w="med" len="med"/>
            <a:tailEnd type="triangle" w="med" len="med"/>
          </a:ln>
          <a:effectLst/>
        </p:spPr>
        <p:txBody>
          <a:bodyPr/>
          <a:lstStyle/>
          <a:p>
            <a:endParaRPr lang="en-US"/>
          </a:p>
        </p:txBody>
      </p:sp>
      <p:grpSp>
        <p:nvGrpSpPr>
          <p:cNvPr id="5" name="Group 105"/>
          <p:cNvGrpSpPr>
            <a:grpSpLocks/>
          </p:cNvGrpSpPr>
          <p:nvPr/>
        </p:nvGrpSpPr>
        <p:grpSpPr bwMode="auto">
          <a:xfrm>
            <a:off x="838200" y="4089400"/>
            <a:ext cx="4895850" cy="1165225"/>
            <a:chOff x="564" y="2576"/>
            <a:chExt cx="3084" cy="734"/>
          </a:xfrm>
        </p:grpSpPr>
        <p:graphicFrame>
          <p:nvGraphicFramePr>
            <p:cNvPr id="87109" name="Object 69"/>
            <p:cNvGraphicFramePr>
              <a:graphicFrameLocks noChangeAspect="1"/>
            </p:cNvGraphicFramePr>
            <p:nvPr/>
          </p:nvGraphicFramePr>
          <p:xfrm>
            <a:off x="1324" y="2808"/>
            <a:ext cx="911" cy="502"/>
          </p:xfrm>
          <a:graphic>
            <a:graphicData uri="http://schemas.openxmlformats.org/presentationml/2006/ole">
              <mc:AlternateContent xmlns:mc="http://schemas.openxmlformats.org/markup-compatibility/2006">
                <mc:Choice xmlns:v="urn:schemas-microsoft-com:vml" Requires="v">
                  <p:oleObj spid="_x0000_s6565" name="Equation" r:id="rId12" imgW="24354720" imgH="13401720" progId="Equation.3">
                    <p:embed/>
                  </p:oleObj>
                </mc:Choice>
                <mc:Fallback>
                  <p:oleObj name="Equation" r:id="rId12" imgW="24354720" imgH="13401720" progId="Equation.3">
                    <p:embed/>
                    <p:pic>
                      <p:nvPicPr>
                        <p:cNvPr id="0"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24" y="2808"/>
                          <a:ext cx="911" cy="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137" name="Text Box 97"/>
            <p:cNvSpPr txBox="1">
              <a:spLocks noChangeArrowheads="1"/>
            </p:cNvSpPr>
            <p:nvPr/>
          </p:nvSpPr>
          <p:spPr bwMode="auto">
            <a:xfrm>
              <a:off x="564" y="2576"/>
              <a:ext cx="3084" cy="610"/>
            </a:xfrm>
            <a:prstGeom prst="rect">
              <a:avLst/>
            </a:prstGeom>
            <a:noFill/>
            <a:ln w="28575">
              <a:noFill/>
              <a:miter lim="800000"/>
              <a:headEnd/>
              <a:tailEnd/>
            </a:ln>
            <a:effectLst/>
          </p:spPr>
          <p:txBody>
            <a:bodyPr>
              <a:spAutoFit/>
            </a:bodyPr>
            <a:lstStyle/>
            <a:p>
              <a:pPr>
                <a:lnSpc>
                  <a:spcPct val="120000"/>
                </a:lnSpc>
                <a:spcBef>
                  <a:spcPct val="50000"/>
                </a:spcBef>
              </a:pPr>
              <a:r>
                <a:rPr lang="en-CA" sz="2400" i="0">
                  <a:latin typeface="Times New Roman" pitchFamily="18" charset="0"/>
                  <a:sym typeface="Symbol" pitchFamily="18" charset="2"/>
                </a:rPr>
                <a:t>The ordered pairs of the inverse are given by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87136"/>
                                        </p:tgtEl>
                                        <p:attrNameLst>
                                          <p:attrName>style.visibility</p:attrName>
                                        </p:attrNameLst>
                                      </p:cBhvr>
                                      <p:to>
                                        <p:strVal val="visible"/>
                                      </p:to>
                                    </p:set>
                                    <p:animEffect transition="in" filter="wipe(down)">
                                      <p:cBhvr>
                                        <p:cTn id="18" dur="500"/>
                                        <p:tgtEl>
                                          <p:spTgt spid="87136"/>
                                        </p:tgtEl>
                                      </p:cBhvr>
                                    </p:animEffect>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499"/>
                                          </p:stCondLst>
                                        </p:cTn>
                                        <p:tgtEl>
                                          <p:spTgt spid="871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7135"/>
                                        </p:tgtEl>
                                        <p:attrNameLst>
                                          <p:attrName>style.visibility</p:attrName>
                                        </p:attrNameLst>
                                      </p:cBhvr>
                                      <p:to>
                                        <p:strVal val="visible"/>
                                      </p:to>
                                    </p:set>
                                    <p:animEffect transition="in" filter="wipe(down)">
                                      <p:cBhvr>
                                        <p:cTn id="30" dur="500"/>
                                        <p:tgtEl>
                                          <p:spTgt spid="87135"/>
                                        </p:tgtEl>
                                      </p:cBhvr>
                                    </p:animEffec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499"/>
                                          </p:stCondLst>
                                        </p:cTn>
                                        <p:tgtEl>
                                          <p:spTgt spid="87110"/>
                                        </p:tgtEl>
                                        <p:attrNameLst>
                                          <p:attrName>style.visibility</p:attrName>
                                        </p:attrNameLst>
                                      </p:cBhvr>
                                      <p:to>
                                        <p:strVal val="visible"/>
                                      </p:to>
                                    </p:set>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87134"/>
                                        </p:tgtEl>
                                        <p:attrNameLst>
                                          <p:attrName>style.visibility</p:attrName>
                                        </p:attrNameLst>
                                      </p:cBhvr>
                                      <p:to>
                                        <p:strVal val="visible"/>
                                      </p:to>
                                    </p:set>
                                    <p:animEffect transition="in" filter="wipe(down)">
                                      <p:cBhvr>
                                        <p:cTn id="37" dur="500"/>
                                        <p:tgtEl>
                                          <p:spTgt spid="87134"/>
                                        </p:tgtEl>
                                      </p:cBhvr>
                                    </p:animEffect>
                                  </p:childTnLst>
                                </p:cTn>
                              </p:par>
                            </p:childTnLst>
                          </p:cTn>
                        </p:par>
                        <p:par>
                          <p:cTn id="38" fill="hold">
                            <p:stCondLst>
                              <p:cond delay="1500"/>
                            </p:stCondLst>
                            <p:childTnLst>
                              <p:par>
                                <p:cTn id="39" presetID="1" presetClass="entr" presetSubtype="0" fill="hold" grpId="0" nodeType="afterEffect">
                                  <p:stCondLst>
                                    <p:cond delay="0"/>
                                  </p:stCondLst>
                                  <p:childTnLst>
                                    <p:set>
                                      <p:cBhvr>
                                        <p:cTn id="40" dur="1" fill="hold">
                                          <p:stCondLst>
                                            <p:cond delay="499"/>
                                          </p:stCondLst>
                                        </p:cTn>
                                        <p:tgtEl>
                                          <p:spTgt spid="87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3" grpId="0" autoUpdateAnimBg="0"/>
      <p:bldP spid="87071" grpId="0"/>
      <p:bldP spid="87134" grpId="0" animBg="1"/>
      <p:bldP spid="87135" grpId="0" animBg="1"/>
      <p:bldP spid="8713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0"/>
          <p:cNvGraphicFramePr>
            <a:graphicFrameLocks noChangeAspect="1"/>
          </p:cNvGraphicFramePr>
          <p:nvPr/>
        </p:nvGraphicFramePr>
        <p:xfrm>
          <a:off x="3276600" y="228600"/>
          <a:ext cx="1447800" cy="628650"/>
        </p:xfrm>
        <a:graphic>
          <a:graphicData uri="http://schemas.openxmlformats.org/presentationml/2006/ole">
            <mc:AlternateContent xmlns:mc="http://schemas.openxmlformats.org/markup-compatibility/2006">
              <mc:Choice xmlns:v="urn:schemas-microsoft-com:vml" Requires="v">
                <p:oleObj spid="_x0000_s1358" name="Equation" r:id="rId3" imgW="609600" imgH="228600" progId="Equation.3">
                  <p:embed/>
                </p:oleObj>
              </mc:Choice>
              <mc:Fallback>
                <p:oleObj name="Equation" r:id="rId3" imgW="609600" imgH="228600" progId="Equation.3">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28600"/>
                        <a:ext cx="144780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Text Box 3"/>
          <p:cNvSpPr txBox="1">
            <a:spLocks noChangeArrowheads="1"/>
          </p:cNvSpPr>
          <p:nvPr/>
        </p:nvSpPr>
        <p:spPr bwMode="auto">
          <a:xfrm>
            <a:off x="304800" y="381000"/>
            <a:ext cx="8001000" cy="822325"/>
          </a:xfrm>
          <a:prstGeom prst="rect">
            <a:avLst/>
          </a:prstGeom>
          <a:noFill/>
          <a:ln w="9525">
            <a:noFill/>
            <a:miter lim="800000"/>
            <a:headEnd/>
            <a:tailEnd/>
          </a:ln>
        </p:spPr>
        <p:txBody>
          <a:bodyPr>
            <a:spAutoFit/>
          </a:bodyPr>
          <a:lstStyle/>
          <a:p>
            <a:pPr algn="l">
              <a:spcBef>
                <a:spcPct val="50000"/>
              </a:spcBef>
            </a:pPr>
            <a:r>
              <a:rPr lang="en-US" b="1" dirty="0">
                <a:latin typeface="Arial" charset="0"/>
              </a:rPr>
              <a:t>Let’s consider the function                      and compute some values and graph them.                   </a:t>
            </a:r>
          </a:p>
        </p:txBody>
      </p:sp>
      <p:sp>
        <p:nvSpPr>
          <p:cNvPr id="16526" name="Text Box 142"/>
          <p:cNvSpPr txBox="1">
            <a:spLocks noChangeArrowheads="1"/>
          </p:cNvSpPr>
          <p:nvPr/>
        </p:nvSpPr>
        <p:spPr bwMode="auto">
          <a:xfrm>
            <a:off x="152400" y="76200"/>
            <a:ext cx="4495800" cy="1187450"/>
          </a:xfrm>
          <a:prstGeom prst="rect">
            <a:avLst/>
          </a:prstGeom>
          <a:solidFill>
            <a:srgbClr val="003399"/>
          </a:solidFill>
          <a:ln w="9525">
            <a:noFill/>
            <a:miter lim="800000"/>
            <a:headEnd/>
            <a:tailEnd/>
          </a:ln>
        </p:spPr>
        <p:txBody>
          <a:bodyPr>
            <a:spAutoFit/>
          </a:bodyPr>
          <a:lstStyle/>
          <a:p>
            <a:pPr>
              <a:spcBef>
                <a:spcPct val="50000"/>
              </a:spcBef>
            </a:pPr>
            <a:r>
              <a:rPr lang="en-US" b="1">
                <a:solidFill>
                  <a:srgbClr val="CCFFFF"/>
                </a:solidFill>
                <a:latin typeface="Arial" charset="0"/>
              </a:rPr>
              <a:t>Notice that the </a:t>
            </a:r>
            <a:r>
              <a:rPr lang="en-US" b="1" i="1">
                <a:solidFill>
                  <a:srgbClr val="CCFFFF"/>
                </a:solidFill>
                <a:latin typeface="Arial" charset="0"/>
              </a:rPr>
              <a:t>x</a:t>
            </a:r>
            <a:r>
              <a:rPr lang="en-US" b="1">
                <a:solidFill>
                  <a:srgbClr val="CCFFFF"/>
                </a:solidFill>
                <a:latin typeface="Arial" charset="0"/>
              </a:rPr>
              <a:t> and </a:t>
            </a:r>
            <a:r>
              <a:rPr lang="en-US" b="1" i="1">
                <a:solidFill>
                  <a:srgbClr val="CCFFFF"/>
                </a:solidFill>
                <a:latin typeface="Arial" charset="0"/>
              </a:rPr>
              <a:t>y</a:t>
            </a:r>
            <a:r>
              <a:rPr lang="en-US" b="1">
                <a:solidFill>
                  <a:srgbClr val="CCFFFF"/>
                </a:solidFill>
                <a:latin typeface="Arial" charset="0"/>
              </a:rPr>
              <a:t> values traded places for the function and its inverse.</a:t>
            </a:r>
          </a:p>
        </p:txBody>
      </p:sp>
      <p:sp>
        <p:nvSpPr>
          <p:cNvPr id="16389" name="Line 5"/>
          <p:cNvSpPr>
            <a:spLocks noChangeShapeType="1"/>
          </p:cNvSpPr>
          <p:nvPr/>
        </p:nvSpPr>
        <p:spPr bwMode="auto">
          <a:xfrm>
            <a:off x="533400" y="1828800"/>
            <a:ext cx="1676400" cy="0"/>
          </a:xfrm>
          <a:prstGeom prst="line">
            <a:avLst/>
          </a:prstGeom>
          <a:noFill/>
          <a:ln w="12700">
            <a:solidFill>
              <a:schemeClr val="tx1"/>
            </a:solidFill>
            <a:round/>
            <a:headEnd/>
            <a:tailEnd/>
          </a:ln>
        </p:spPr>
        <p:txBody>
          <a:bodyPr/>
          <a:lstStyle/>
          <a:p>
            <a:endParaRPr lang="en-US"/>
          </a:p>
        </p:txBody>
      </p:sp>
      <p:sp>
        <p:nvSpPr>
          <p:cNvPr id="16390" name="Line 6"/>
          <p:cNvSpPr>
            <a:spLocks noChangeShapeType="1"/>
          </p:cNvSpPr>
          <p:nvPr/>
        </p:nvSpPr>
        <p:spPr bwMode="auto">
          <a:xfrm>
            <a:off x="1295400" y="1447800"/>
            <a:ext cx="0" cy="2438400"/>
          </a:xfrm>
          <a:prstGeom prst="line">
            <a:avLst/>
          </a:prstGeom>
          <a:noFill/>
          <a:ln w="12700">
            <a:solidFill>
              <a:schemeClr val="tx1"/>
            </a:solidFill>
            <a:round/>
            <a:headEnd/>
            <a:tailEnd/>
          </a:ln>
        </p:spPr>
        <p:txBody>
          <a:bodyPr/>
          <a:lstStyle/>
          <a:p>
            <a:endParaRPr lang="en-US"/>
          </a:p>
        </p:txBody>
      </p:sp>
      <p:sp>
        <p:nvSpPr>
          <p:cNvPr id="16391" name="Text Box 7"/>
          <p:cNvSpPr txBox="1">
            <a:spLocks noChangeArrowheads="1"/>
          </p:cNvSpPr>
          <p:nvPr/>
        </p:nvSpPr>
        <p:spPr bwMode="auto">
          <a:xfrm>
            <a:off x="838200" y="1371600"/>
            <a:ext cx="1828800" cy="457200"/>
          </a:xfrm>
          <a:prstGeom prst="rect">
            <a:avLst/>
          </a:prstGeom>
          <a:noFill/>
          <a:ln w="9525">
            <a:noFill/>
            <a:miter lim="800000"/>
            <a:headEnd/>
            <a:tailEnd/>
          </a:ln>
        </p:spPr>
        <p:txBody>
          <a:bodyPr>
            <a:spAutoFit/>
          </a:bodyPr>
          <a:lstStyle/>
          <a:p>
            <a:pPr algn="l">
              <a:spcBef>
                <a:spcPct val="50000"/>
              </a:spcBef>
            </a:pPr>
            <a:r>
              <a:rPr lang="en-US" b="1" i="1"/>
              <a:t>x      f </a:t>
            </a:r>
            <a:r>
              <a:rPr lang="en-US" b="1"/>
              <a:t>(</a:t>
            </a:r>
            <a:r>
              <a:rPr lang="en-US" b="1" i="1"/>
              <a:t>x</a:t>
            </a:r>
            <a:r>
              <a:rPr lang="en-US" b="1"/>
              <a:t>)</a:t>
            </a:r>
          </a:p>
        </p:txBody>
      </p:sp>
      <p:sp>
        <p:nvSpPr>
          <p:cNvPr id="16392" name="Text Box 8"/>
          <p:cNvSpPr txBox="1">
            <a:spLocks noChangeArrowheads="1"/>
          </p:cNvSpPr>
          <p:nvPr/>
        </p:nvSpPr>
        <p:spPr bwMode="auto">
          <a:xfrm>
            <a:off x="685800" y="1905000"/>
            <a:ext cx="1524000" cy="1477328"/>
          </a:xfrm>
          <a:prstGeom prst="rect">
            <a:avLst/>
          </a:prstGeom>
          <a:noFill/>
          <a:ln w="9525">
            <a:noFill/>
            <a:miter lim="800000"/>
            <a:headEnd/>
            <a:tailEnd/>
          </a:ln>
        </p:spPr>
        <p:txBody>
          <a:bodyPr>
            <a:spAutoFit/>
          </a:bodyPr>
          <a:lstStyle/>
          <a:p>
            <a:pPr algn="l">
              <a:spcBef>
                <a:spcPct val="50000"/>
              </a:spcBef>
            </a:pPr>
            <a:r>
              <a:rPr lang="en-US" dirty="0"/>
              <a:t>-2       -8</a:t>
            </a:r>
            <a:br>
              <a:rPr lang="en-US" dirty="0"/>
            </a:br>
            <a:r>
              <a:rPr lang="en-US" dirty="0"/>
              <a:t>-1       -1</a:t>
            </a:r>
            <a:br>
              <a:rPr lang="en-US" dirty="0"/>
            </a:br>
            <a:r>
              <a:rPr lang="en-US" dirty="0"/>
              <a:t> 0         0</a:t>
            </a:r>
            <a:br>
              <a:rPr lang="en-US" dirty="0"/>
            </a:br>
            <a:r>
              <a:rPr lang="en-US" dirty="0"/>
              <a:t> 1         1</a:t>
            </a:r>
            <a:br>
              <a:rPr lang="en-US" dirty="0"/>
            </a:br>
            <a:r>
              <a:rPr lang="en-US" dirty="0"/>
              <a:t> 2         8</a:t>
            </a:r>
          </a:p>
        </p:txBody>
      </p:sp>
      <p:grpSp>
        <p:nvGrpSpPr>
          <p:cNvPr id="2" name="Group 9"/>
          <p:cNvGrpSpPr>
            <a:grpSpLocks/>
          </p:cNvGrpSpPr>
          <p:nvPr/>
        </p:nvGrpSpPr>
        <p:grpSpPr bwMode="auto">
          <a:xfrm>
            <a:off x="4486275" y="3200400"/>
            <a:ext cx="4114800" cy="990600"/>
            <a:chOff x="432" y="2880"/>
            <a:chExt cx="2592" cy="624"/>
          </a:xfrm>
        </p:grpSpPr>
        <p:sp>
          <p:nvSpPr>
            <p:cNvPr id="1119" name="Text Box 10"/>
            <p:cNvSpPr txBox="1">
              <a:spLocks noChangeArrowheads="1"/>
            </p:cNvSpPr>
            <p:nvPr/>
          </p:nvSpPr>
          <p:spPr bwMode="auto">
            <a:xfrm>
              <a:off x="1872" y="3024"/>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grpSp>
          <p:nvGrpSpPr>
            <p:cNvPr id="3" name="Group 11"/>
            <p:cNvGrpSpPr>
              <a:grpSpLocks/>
            </p:cNvGrpSpPr>
            <p:nvPr/>
          </p:nvGrpSpPr>
          <p:grpSpPr bwMode="auto">
            <a:xfrm>
              <a:off x="432" y="2880"/>
              <a:ext cx="2592" cy="624"/>
              <a:chOff x="432" y="2400"/>
              <a:chExt cx="2592" cy="624"/>
            </a:xfrm>
          </p:grpSpPr>
          <p:grpSp>
            <p:nvGrpSpPr>
              <p:cNvPr id="4" name="Group 12"/>
              <p:cNvGrpSpPr>
                <a:grpSpLocks/>
              </p:cNvGrpSpPr>
              <p:nvPr/>
            </p:nvGrpSpPr>
            <p:grpSpPr bwMode="auto">
              <a:xfrm>
                <a:off x="432" y="2400"/>
                <a:ext cx="2592" cy="624"/>
                <a:chOff x="240" y="1536"/>
                <a:chExt cx="2592" cy="624"/>
              </a:xfrm>
            </p:grpSpPr>
            <p:grpSp>
              <p:nvGrpSpPr>
                <p:cNvPr id="5" name="Group 13"/>
                <p:cNvGrpSpPr>
                  <a:grpSpLocks/>
                </p:cNvGrpSpPr>
                <p:nvPr/>
              </p:nvGrpSpPr>
              <p:grpSpPr bwMode="auto">
                <a:xfrm>
                  <a:off x="240" y="1536"/>
                  <a:ext cx="2592" cy="192"/>
                  <a:chOff x="240" y="1536"/>
                  <a:chExt cx="2592" cy="192"/>
                </a:xfrm>
              </p:grpSpPr>
              <p:sp>
                <p:nvSpPr>
                  <p:cNvPr id="1139" name="Line 14"/>
                  <p:cNvSpPr>
                    <a:spLocks noChangeShapeType="1"/>
                  </p:cNvSpPr>
                  <p:nvPr/>
                </p:nvSpPr>
                <p:spPr bwMode="auto">
                  <a:xfrm>
                    <a:off x="240" y="1632"/>
                    <a:ext cx="2592" cy="0"/>
                  </a:xfrm>
                  <a:prstGeom prst="line">
                    <a:avLst/>
                  </a:prstGeom>
                  <a:noFill/>
                  <a:ln w="28575">
                    <a:solidFill>
                      <a:srgbClr val="000000"/>
                    </a:solidFill>
                    <a:round/>
                    <a:headEnd type="triangle" w="med" len="med"/>
                    <a:tailEnd type="triangle" w="med" len="med"/>
                  </a:ln>
                </p:spPr>
                <p:txBody>
                  <a:bodyPr/>
                  <a:lstStyle/>
                  <a:p>
                    <a:endParaRPr lang="en-US"/>
                  </a:p>
                </p:txBody>
              </p:sp>
              <p:grpSp>
                <p:nvGrpSpPr>
                  <p:cNvPr id="6" name="Group 15"/>
                  <p:cNvGrpSpPr>
                    <a:grpSpLocks/>
                  </p:cNvGrpSpPr>
                  <p:nvPr/>
                </p:nvGrpSpPr>
                <p:grpSpPr bwMode="auto">
                  <a:xfrm>
                    <a:off x="480" y="1536"/>
                    <a:ext cx="1008" cy="192"/>
                    <a:chOff x="480" y="1536"/>
                    <a:chExt cx="1008" cy="192"/>
                  </a:xfrm>
                </p:grpSpPr>
                <p:grpSp>
                  <p:nvGrpSpPr>
                    <p:cNvPr id="7" name="Group 16"/>
                    <p:cNvGrpSpPr>
                      <a:grpSpLocks/>
                    </p:cNvGrpSpPr>
                    <p:nvPr/>
                  </p:nvGrpSpPr>
                  <p:grpSpPr bwMode="auto">
                    <a:xfrm>
                      <a:off x="480" y="1536"/>
                      <a:ext cx="432" cy="192"/>
                      <a:chOff x="480" y="1536"/>
                      <a:chExt cx="432" cy="192"/>
                    </a:xfrm>
                  </p:grpSpPr>
                  <p:grpSp>
                    <p:nvGrpSpPr>
                      <p:cNvPr id="8" name="Group 17"/>
                      <p:cNvGrpSpPr>
                        <a:grpSpLocks/>
                      </p:cNvGrpSpPr>
                      <p:nvPr/>
                    </p:nvGrpSpPr>
                    <p:grpSpPr bwMode="auto">
                      <a:xfrm>
                        <a:off x="480" y="1536"/>
                        <a:ext cx="144" cy="192"/>
                        <a:chOff x="480" y="1536"/>
                        <a:chExt cx="144" cy="192"/>
                      </a:xfrm>
                    </p:grpSpPr>
                    <p:sp>
                      <p:nvSpPr>
                        <p:cNvPr id="1168" name="Line 18"/>
                        <p:cNvSpPr>
                          <a:spLocks noChangeShapeType="1"/>
                        </p:cNvSpPr>
                        <p:nvPr/>
                      </p:nvSpPr>
                      <p:spPr bwMode="auto">
                        <a:xfrm flipH="1">
                          <a:off x="480" y="1536"/>
                          <a:ext cx="0" cy="192"/>
                        </a:xfrm>
                        <a:prstGeom prst="line">
                          <a:avLst/>
                        </a:prstGeom>
                        <a:noFill/>
                        <a:ln w="9525">
                          <a:solidFill>
                            <a:srgbClr val="000000"/>
                          </a:solidFill>
                          <a:round/>
                          <a:headEnd/>
                          <a:tailEnd/>
                        </a:ln>
                      </p:spPr>
                      <p:txBody>
                        <a:bodyPr/>
                        <a:lstStyle/>
                        <a:p>
                          <a:endParaRPr lang="en-US"/>
                        </a:p>
                      </p:txBody>
                    </p:sp>
                    <p:sp>
                      <p:nvSpPr>
                        <p:cNvPr id="1169" name="Line 19"/>
                        <p:cNvSpPr>
                          <a:spLocks noChangeShapeType="1"/>
                        </p:cNvSpPr>
                        <p:nvPr/>
                      </p:nvSpPr>
                      <p:spPr bwMode="auto">
                        <a:xfrm flipH="1">
                          <a:off x="624" y="1536"/>
                          <a:ext cx="0" cy="192"/>
                        </a:xfrm>
                        <a:prstGeom prst="line">
                          <a:avLst/>
                        </a:prstGeom>
                        <a:noFill/>
                        <a:ln w="9525">
                          <a:solidFill>
                            <a:srgbClr val="000000"/>
                          </a:solidFill>
                          <a:round/>
                          <a:headEnd/>
                          <a:tailEnd/>
                        </a:ln>
                      </p:spPr>
                      <p:txBody>
                        <a:bodyPr/>
                        <a:lstStyle/>
                        <a:p>
                          <a:endParaRPr lang="en-US"/>
                        </a:p>
                      </p:txBody>
                    </p:sp>
                  </p:grpSp>
                  <p:grpSp>
                    <p:nvGrpSpPr>
                      <p:cNvPr id="9" name="Group 20"/>
                      <p:cNvGrpSpPr>
                        <a:grpSpLocks/>
                      </p:cNvGrpSpPr>
                      <p:nvPr/>
                    </p:nvGrpSpPr>
                    <p:grpSpPr bwMode="auto">
                      <a:xfrm>
                        <a:off x="768" y="1536"/>
                        <a:ext cx="144" cy="192"/>
                        <a:chOff x="480" y="1536"/>
                        <a:chExt cx="144" cy="192"/>
                      </a:xfrm>
                    </p:grpSpPr>
                    <p:sp>
                      <p:nvSpPr>
                        <p:cNvPr id="1166" name="Line 21"/>
                        <p:cNvSpPr>
                          <a:spLocks noChangeShapeType="1"/>
                        </p:cNvSpPr>
                        <p:nvPr/>
                      </p:nvSpPr>
                      <p:spPr bwMode="auto">
                        <a:xfrm flipH="1">
                          <a:off x="480" y="1536"/>
                          <a:ext cx="0" cy="192"/>
                        </a:xfrm>
                        <a:prstGeom prst="line">
                          <a:avLst/>
                        </a:prstGeom>
                        <a:noFill/>
                        <a:ln w="9525">
                          <a:solidFill>
                            <a:srgbClr val="000000"/>
                          </a:solidFill>
                          <a:round/>
                          <a:headEnd/>
                          <a:tailEnd/>
                        </a:ln>
                      </p:spPr>
                      <p:txBody>
                        <a:bodyPr/>
                        <a:lstStyle/>
                        <a:p>
                          <a:endParaRPr lang="en-US"/>
                        </a:p>
                      </p:txBody>
                    </p:sp>
                    <p:sp>
                      <p:nvSpPr>
                        <p:cNvPr id="1167" name="Line 22"/>
                        <p:cNvSpPr>
                          <a:spLocks noChangeShapeType="1"/>
                        </p:cNvSpPr>
                        <p:nvPr/>
                      </p:nvSpPr>
                      <p:spPr bwMode="auto">
                        <a:xfrm flipH="1">
                          <a:off x="624" y="1536"/>
                          <a:ext cx="0" cy="192"/>
                        </a:xfrm>
                        <a:prstGeom prst="line">
                          <a:avLst/>
                        </a:prstGeom>
                        <a:noFill/>
                        <a:ln w="9525">
                          <a:solidFill>
                            <a:srgbClr val="000000"/>
                          </a:solidFill>
                          <a:round/>
                          <a:headEnd/>
                          <a:tailEnd/>
                        </a:ln>
                      </p:spPr>
                      <p:txBody>
                        <a:bodyPr/>
                        <a:lstStyle/>
                        <a:p>
                          <a:endParaRPr lang="en-US"/>
                        </a:p>
                      </p:txBody>
                    </p:sp>
                  </p:grpSp>
                </p:grpSp>
                <p:grpSp>
                  <p:nvGrpSpPr>
                    <p:cNvPr id="10" name="Group 23"/>
                    <p:cNvGrpSpPr>
                      <a:grpSpLocks/>
                    </p:cNvGrpSpPr>
                    <p:nvPr/>
                  </p:nvGrpSpPr>
                  <p:grpSpPr bwMode="auto">
                    <a:xfrm>
                      <a:off x="1056" y="1536"/>
                      <a:ext cx="432" cy="192"/>
                      <a:chOff x="480" y="1536"/>
                      <a:chExt cx="432" cy="192"/>
                    </a:xfrm>
                  </p:grpSpPr>
                  <p:grpSp>
                    <p:nvGrpSpPr>
                      <p:cNvPr id="11" name="Group 24"/>
                      <p:cNvGrpSpPr>
                        <a:grpSpLocks/>
                      </p:cNvGrpSpPr>
                      <p:nvPr/>
                    </p:nvGrpSpPr>
                    <p:grpSpPr bwMode="auto">
                      <a:xfrm>
                        <a:off x="480" y="1536"/>
                        <a:ext cx="144" cy="192"/>
                        <a:chOff x="480" y="1536"/>
                        <a:chExt cx="144" cy="192"/>
                      </a:xfrm>
                    </p:grpSpPr>
                    <p:sp>
                      <p:nvSpPr>
                        <p:cNvPr id="1162" name="Line 25"/>
                        <p:cNvSpPr>
                          <a:spLocks noChangeShapeType="1"/>
                        </p:cNvSpPr>
                        <p:nvPr/>
                      </p:nvSpPr>
                      <p:spPr bwMode="auto">
                        <a:xfrm flipH="1">
                          <a:off x="480" y="1536"/>
                          <a:ext cx="0" cy="192"/>
                        </a:xfrm>
                        <a:prstGeom prst="line">
                          <a:avLst/>
                        </a:prstGeom>
                        <a:noFill/>
                        <a:ln w="9525">
                          <a:solidFill>
                            <a:srgbClr val="000000"/>
                          </a:solidFill>
                          <a:round/>
                          <a:headEnd/>
                          <a:tailEnd/>
                        </a:ln>
                      </p:spPr>
                      <p:txBody>
                        <a:bodyPr/>
                        <a:lstStyle/>
                        <a:p>
                          <a:endParaRPr lang="en-US"/>
                        </a:p>
                      </p:txBody>
                    </p:sp>
                    <p:sp>
                      <p:nvSpPr>
                        <p:cNvPr id="1163" name="Line 26"/>
                        <p:cNvSpPr>
                          <a:spLocks noChangeShapeType="1"/>
                        </p:cNvSpPr>
                        <p:nvPr/>
                      </p:nvSpPr>
                      <p:spPr bwMode="auto">
                        <a:xfrm flipH="1">
                          <a:off x="624" y="1536"/>
                          <a:ext cx="0" cy="192"/>
                        </a:xfrm>
                        <a:prstGeom prst="line">
                          <a:avLst/>
                        </a:prstGeom>
                        <a:noFill/>
                        <a:ln w="9525">
                          <a:solidFill>
                            <a:srgbClr val="000000"/>
                          </a:solidFill>
                          <a:round/>
                          <a:headEnd/>
                          <a:tailEnd/>
                        </a:ln>
                      </p:spPr>
                      <p:txBody>
                        <a:bodyPr/>
                        <a:lstStyle/>
                        <a:p>
                          <a:endParaRPr lang="en-US"/>
                        </a:p>
                      </p:txBody>
                    </p:sp>
                  </p:grpSp>
                  <p:grpSp>
                    <p:nvGrpSpPr>
                      <p:cNvPr id="12" name="Group 27"/>
                      <p:cNvGrpSpPr>
                        <a:grpSpLocks/>
                      </p:cNvGrpSpPr>
                      <p:nvPr/>
                    </p:nvGrpSpPr>
                    <p:grpSpPr bwMode="auto">
                      <a:xfrm>
                        <a:off x="768" y="1536"/>
                        <a:ext cx="144" cy="192"/>
                        <a:chOff x="480" y="1536"/>
                        <a:chExt cx="144" cy="192"/>
                      </a:xfrm>
                    </p:grpSpPr>
                    <p:sp>
                      <p:nvSpPr>
                        <p:cNvPr id="1160" name="Line 28"/>
                        <p:cNvSpPr>
                          <a:spLocks noChangeShapeType="1"/>
                        </p:cNvSpPr>
                        <p:nvPr/>
                      </p:nvSpPr>
                      <p:spPr bwMode="auto">
                        <a:xfrm flipH="1">
                          <a:off x="480" y="1536"/>
                          <a:ext cx="0" cy="192"/>
                        </a:xfrm>
                        <a:prstGeom prst="line">
                          <a:avLst/>
                        </a:prstGeom>
                        <a:noFill/>
                        <a:ln w="9525">
                          <a:solidFill>
                            <a:srgbClr val="000000"/>
                          </a:solidFill>
                          <a:round/>
                          <a:headEnd/>
                          <a:tailEnd/>
                        </a:ln>
                      </p:spPr>
                      <p:txBody>
                        <a:bodyPr/>
                        <a:lstStyle/>
                        <a:p>
                          <a:endParaRPr lang="en-US"/>
                        </a:p>
                      </p:txBody>
                    </p:sp>
                    <p:sp>
                      <p:nvSpPr>
                        <p:cNvPr id="1161" name="Line 29"/>
                        <p:cNvSpPr>
                          <a:spLocks noChangeShapeType="1"/>
                        </p:cNvSpPr>
                        <p:nvPr/>
                      </p:nvSpPr>
                      <p:spPr bwMode="auto">
                        <a:xfrm flipH="1">
                          <a:off x="624" y="1536"/>
                          <a:ext cx="0" cy="192"/>
                        </a:xfrm>
                        <a:prstGeom prst="line">
                          <a:avLst/>
                        </a:prstGeom>
                        <a:noFill/>
                        <a:ln w="9525">
                          <a:solidFill>
                            <a:srgbClr val="000000"/>
                          </a:solidFill>
                          <a:round/>
                          <a:headEnd/>
                          <a:tailEnd/>
                        </a:ln>
                      </p:spPr>
                      <p:txBody>
                        <a:bodyPr/>
                        <a:lstStyle/>
                        <a:p>
                          <a:endParaRPr lang="en-US"/>
                        </a:p>
                      </p:txBody>
                    </p:sp>
                  </p:grpSp>
                </p:grpSp>
              </p:grpSp>
              <p:grpSp>
                <p:nvGrpSpPr>
                  <p:cNvPr id="13" name="Group 30"/>
                  <p:cNvGrpSpPr>
                    <a:grpSpLocks/>
                  </p:cNvGrpSpPr>
                  <p:nvPr/>
                </p:nvGrpSpPr>
                <p:grpSpPr bwMode="auto">
                  <a:xfrm>
                    <a:off x="1632" y="1536"/>
                    <a:ext cx="1008" cy="192"/>
                    <a:chOff x="480" y="1536"/>
                    <a:chExt cx="1008" cy="192"/>
                  </a:xfrm>
                </p:grpSpPr>
                <p:grpSp>
                  <p:nvGrpSpPr>
                    <p:cNvPr id="14" name="Group 31"/>
                    <p:cNvGrpSpPr>
                      <a:grpSpLocks/>
                    </p:cNvGrpSpPr>
                    <p:nvPr/>
                  </p:nvGrpSpPr>
                  <p:grpSpPr bwMode="auto">
                    <a:xfrm>
                      <a:off x="480" y="1536"/>
                      <a:ext cx="432" cy="192"/>
                      <a:chOff x="480" y="1536"/>
                      <a:chExt cx="432" cy="192"/>
                    </a:xfrm>
                  </p:grpSpPr>
                  <p:grpSp>
                    <p:nvGrpSpPr>
                      <p:cNvPr id="15" name="Group 32"/>
                      <p:cNvGrpSpPr>
                        <a:grpSpLocks/>
                      </p:cNvGrpSpPr>
                      <p:nvPr/>
                    </p:nvGrpSpPr>
                    <p:grpSpPr bwMode="auto">
                      <a:xfrm>
                        <a:off x="480" y="1536"/>
                        <a:ext cx="144" cy="192"/>
                        <a:chOff x="480" y="1536"/>
                        <a:chExt cx="144" cy="192"/>
                      </a:xfrm>
                    </p:grpSpPr>
                    <p:sp>
                      <p:nvSpPr>
                        <p:cNvPr id="1154" name="Line 33"/>
                        <p:cNvSpPr>
                          <a:spLocks noChangeShapeType="1"/>
                        </p:cNvSpPr>
                        <p:nvPr/>
                      </p:nvSpPr>
                      <p:spPr bwMode="auto">
                        <a:xfrm flipH="1">
                          <a:off x="480" y="1536"/>
                          <a:ext cx="0" cy="192"/>
                        </a:xfrm>
                        <a:prstGeom prst="line">
                          <a:avLst/>
                        </a:prstGeom>
                        <a:noFill/>
                        <a:ln w="9525">
                          <a:solidFill>
                            <a:srgbClr val="000000"/>
                          </a:solidFill>
                          <a:round/>
                          <a:headEnd/>
                          <a:tailEnd/>
                        </a:ln>
                      </p:spPr>
                      <p:txBody>
                        <a:bodyPr/>
                        <a:lstStyle/>
                        <a:p>
                          <a:endParaRPr lang="en-US"/>
                        </a:p>
                      </p:txBody>
                    </p:sp>
                    <p:sp>
                      <p:nvSpPr>
                        <p:cNvPr id="1155" name="Line 34"/>
                        <p:cNvSpPr>
                          <a:spLocks noChangeShapeType="1"/>
                        </p:cNvSpPr>
                        <p:nvPr/>
                      </p:nvSpPr>
                      <p:spPr bwMode="auto">
                        <a:xfrm flipH="1">
                          <a:off x="624" y="1536"/>
                          <a:ext cx="0" cy="192"/>
                        </a:xfrm>
                        <a:prstGeom prst="line">
                          <a:avLst/>
                        </a:prstGeom>
                        <a:noFill/>
                        <a:ln w="9525">
                          <a:solidFill>
                            <a:srgbClr val="000000"/>
                          </a:solidFill>
                          <a:round/>
                          <a:headEnd/>
                          <a:tailEnd/>
                        </a:ln>
                      </p:spPr>
                      <p:txBody>
                        <a:bodyPr/>
                        <a:lstStyle/>
                        <a:p>
                          <a:endParaRPr lang="en-US"/>
                        </a:p>
                      </p:txBody>
                    </p:sp>
                  </p:grpSp>
                  <p:grpSp>
                    <p:nvGrpSpPr>
                      <p:cNvPr id="16" name="Group 35"/>
                      <p:cNvGrpSpPr>
                        <a:grpSpLocks/>
                      </p:cNvGrpSpPr>
                      <p:nvPr/>
                    </p:nvGrpSpPr>
                    <p:grpSpPr bwMode="auto">
                      <a:xfrm>
                        <a:off x="768" y="1536"/>
                        <a:ext cx="144" cy="192"/>
                        <a:chOff x="480" y="1536"/>
                        <a:chExt cx="144" cy="192"/>
                      </a:xfrm>
                    </p:grpSpPr>
                    <p:sp>
                      <p:nvSpPr>
                        <p:cNvPr id="1152" name="Line 36"/>
                        <p:cNvSpPr>
                          <a:spLocks noChangeShapeType="1"/>
                        </p:cNvSpPr>
                        <p:nvPr/>
                      </p:nvSpPr>
                      <p:spPr bwMode="auto">
                        <a:xfrm flipH="1">
                          <a:off x="480" y="1536"/>
                          <a:ext cx="0" cy="192"/>
                        </a:xfrm>
                        <a:prstGeom prst="line">
                          <a:avLst/>
                        </a:prstGeom>
                        <a:noFill/>
                        <a:ln w="9525">
                          <a:solidFill>
                            <a:srgbClr val="000000"/>
                          </a:solidFill>
                          <a:round/>
                          <a:headEnd/>
                          <a:tailEnd/>
                        </a:ln>
                      </p:spPr>
                      <p:txBody>
                        <a:bodyPr/>
                        <a:lstStyle/>
                        <a:p>
                          <a:endParaRPr lang="en-US"/>
                        </a:p>
                      </p:txBody>
                    </p:sp>
                    <p:sp>
                      <p:nvSpPr>
                        <p:cNvPr id="1153" name="Line 37"/>
                        <p:cNvSpPr>
                          <a:spLocks noChangeShapeType="1"/>
                        </p:cNvSpPr>
                        <p:nvPr/>
                      </p:nvSpPr>
                      <p:spPr bwMode="auto">
                        <a:xfrm flipH="1">
                          <a:off x="624" y="1536"/>
                          <a:ext cx="0" cy="192"/>
                        </a:xfrm>
                        <a:prstGeom prst="line">
                          <a:avLst/>
                        </a:prstGeom>
                        <a:noFill/>
                        <a:ln w="9525">
                          <a:solidFill>
                            <a:srgbClr val="000000"/>
                          </a:solidFill>
                          <a:round/>
                          <a:headEnd/>
                          <a:tailEnd/>
                        </a:ln>
                      </p:spPr>
                      <p:txBody>
                        <a:bodyPr/>
                        <a:lstStyle/>
                        <a:p>
                          <a:endParaRPr lang="en-US"/>
                        </a:p>
                      </p:txBody>
                    </p:sp>
                  </p:grpSp>
                </p:grpSp>
                <p:grpSp>
                  <p:nvGrpSpPr>
                    <p:cNvPr id="17" name="Group 38"/>
                    <p:cNvGrpSpPr>
                      <a:grpSpLocks/>
                    </p:cNvGrpSpPr>
                    <p:nvPr/>
                  </p:nvGrpSpPr>
                  <p:grpSpPr bwMode="auto">
                    <a:xfrm>
                      <a:off x="1056" y="1536"/>
                      <a:ext cx="432" cy="192"/>
                      <a:chOff x="480" y="1536"/>
                      <a:chExt cx="432" cy="192"/>
                    </a:xfrm>
                  </p:grpSpPr>
                  <p:grpSp>
                    <p:nvGrpSpPr>
                      <p:cNvPr id="18" name="Group 39"/>
                      <p:cNvGrpSpPr>
                        <a:grpSpLocks/>
                      </p:cNvGrpSpPr>
                      <p:nvPr/>
                    </p:nvGrpSpPr>
                    <p:grpSpPr bwMode="auto">
                      <a:xfrm>
                        <a:off x="480" y="1536"/>
                        <a:ext cx="144" cy="192"/>
                        <a:chOff x="480" y="1536"/>
                        <a:chExt cx="144" cy="192"/>
                      </a:xfrm>
                    </p:grpSpPr>
                    <p:sp>
                      <p:nvSpPr>
                        <p:cNvPr id="1148" name="Line 40"/>
                        <p:cNvSpPr>
                          <a:spLocks noChangeShapeType="1"/>
                        </p:cNvSpPr>
                        <p:nvPr/>
                      </p:nvSpPr>
                      <p:spPr bwMode="auto">
                        <a:xfrm flipH="1">
                          <a:off x="480" y="1536"/>
                          <a:ext cx="0" cy="192"/>
                        </a:xfrm>
                        <a:prstGeom prst="line">
                          <a:avLst/>
                        </a:prstGeom>
                        <a:noFill/>
                        <a:ln w="9525">
                          <a:solidFill>
                            <a:srgbClr val="000000"/>
                          </a:solidFill>
                          <a:round/>
                          <a:headEnd/>
                          <a:tailEnd/>
                        </a:ln>
                      </p:spPr>
                      <p:txBody>
                        <a:bodyPr/>
                        <a:lstStyle/>
                        <a:p>
                          <a:endParaRPr lang="en-US"/>
                        </a:p>
                      </p:txBody>
                    </p:sp>
                    <p:sp>
                      <p:nvSpPr>
                        <p:cNvPr id="1149" name="Line 41"/>
                        <p:cNvSpPr>
                          <a:spLocks noChangeShapeType="1"/>
                        </p:cNvSpPr>
                        <p:nvPr/>
                      </p:nvSpPr>
                      <p:spPr bwMode="auto">
                        <a:xfrm flipH="1">
                          <a:off x="624" y="1536"/>
                          <a:ext cx="0" cy="192"/>
                        </a:xfrm>
                        <a:prstGeom prst="line">
                          <a:avLst/>
                        </a:prstGeom>
                        <a:noFill/>
                        <a:ln w="9525">
                          <a:solidFill>
                            <a:srgbClr val="000000"/>
                          </a:solidFill>
                          <a:round/>
                          <a:headEnd/>
                          <a:tailEnd/>
                        </a:ln>
                      </p:spPr>
                      <p:txBody>
                        <a:bodyPr/>
                        <a:lstStyle/>
                        <a:p>
                          <a:endParaRPr lang="en-US"/>
                        </a:p>
                      </p:txBody>
                    </p:sp>
                  </p:grpSp>
                  <p:grpSp>
                    <p:nvGrpSpPr>
                      <p:cNvPr id="19" name="Group 42"/>
                      <p:cNvGrpSpPr>
                        <a:grpSpLocks/>
                      </p:cNvGrpSpPr>
                      <p:nvPr/>
                    </p:nvGrpSpPr>
                    <p:grpSpPr bwMode="auto">
                      <a:xfrm>
                        <a:off x="768" y="1536"/>
                        <a:ext cx="144" cy="192"/>
                        <a:chOff x="480" y="1536"/>
                        <a:chExt cx="144" cy="192"/>
                      </a:xfrm>
                    </p:grpSpPr>
                    <p:sp>
                      <p:nvSpPr>
                        <p:cNvPr id="1146" name="Line 43"/>
                        <p:cNvSpPr>
                          <a:spLocks noChangeShapeType="1"/>
                        </p:cNvSpPr>
                        <p:nvPr/>
                      </p:nvSpPr>
                      <p:spPr bwMode="auto">
                        <a:xfrm flipH="1">
                          <a:off x="480" y="1536"/>
                          <a:ext cx="0" cy="192"/>
                        </a:xfrm>
                        <a:prstGeom prst="line">
                          <a:avLst/>
                        </a:prstGeom>
                        <a:noFill/>
                        <a:ln w="9525">
                          <a:solidFill>
                            <a:srgbClr val="000000"/>
                          </a:solidFill>
                          <a:round/>
                          <a:headEnd/>
                          <a:tailEnd/>
                        </a:ln>
                      </p:spPr>
                      <p:txBody>
                        <a:bodyPr/>
                        <a:lstStyle/>
                        <a:p>
                          <a:endParaRPr lang="en-US"/>
                        </a:p>
                      </p:txBody>
                    </p:sp>
                    <p:sp>
                      <p:nvSpPr>
                        <p:cNvPr id="1147" name="Line 44"/>
                        <p:cNvSpPr>
                          <a:spLocks noChangeShapeType="1"/>
                        </p:cNvSpPr>
                        <p:nvPr/>
                      </p:nvSpPr>
                      <p:spPr bwMode="auto">
                        <a:xfrm flipH="1">
                          <a:off x="624" y="1536"/>
                          <a:ext cx="0" cy="192"/>
                        </a:xfrm>
                        <a:prstGeom prst="line">
                          <a:avLst/>
                        </a:prstGeom>
                        <a:noFill/>
                        <a:ln w="9525">
                          <a:solidFill>
                            <a:srgbClr val="000000"/>
                          </a:solidFill>
                          <a:round/>
                          <a:headEnd/>
                          <a:tailEnd/>
                        </a:ln>
                      </p:spPr>
                      <p:txBody>
                        <a:bodyPr/>
                        <a:lstStyle/>
                        <a:p>
                          <a:endParaRPr lang="en-US"/>
                        </a:p>
                      </p:txBody>
                    </p:sp>
                  </p:grpSp>
                </p:grpSp>
              </p:grpSp>
            </p:grpSp>
            <p:sp>
              <p:nvSpPr>
                <p:cNvPr id="1127" name="Text Box 45"/>
                <p:cNvSpPr txBox="1">
                  <a:spLocks noChangeArrowheads="1"/>
                </p:cNvSpPr>
                <p:nvPr/>
              </p:nvSpPr>
              <p:spPr bwMode="auto">
                <a:xfrm>
                  <a:off x="336" y="1680"/>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grpSp>
              <p:nvGrpSpPr>
                <p:cNvPr id="20" name="Group 46"/>
                <p:cNvGrpSpPr>
                  <a:grpSpLocks/>
                </p:cNvGrpSpPr>
                <p:nvPr/>
              </p:nvGrpSpPr>
              <p:grpSpPr bwMode="auto">
                <a:xfrm>
                  <a:off x="480" y="1680"/>
                  <a:ext cx="672" cy="480"/>
                  <a:chOff x="480" y="1728"/>
                  <a:chExt cx="672" cy="480"/>
                </a:xfrm>
              </p:grpSpPr>
              <p:sp>
                <p:nvSpPr>
                  <p:cNvPr id="1135" name="Text Box 47"/>
                  <p:cNvSpPr txBox="1">
                    <a:spLocks noChangeArrowheads="1"/>
                  </p:cNvSpPr>
                  <p:nvPr/>
                </p:nvSpPr>
                <p:spPr bwMode="auto">
                  <a:xfrm>
                    <a:off x="480" y="1728"/>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sp>
                <p:nvSpPr>
                  <p:cNvPr id="1136" name="Text Box 48"/>
                  <p:cNvSpPr txBox="1">
                    <a:spLocks noChangeArrowheads="1"/>
                  </p:cNvSpPr>
                  <p:nvPr/>
                </p:nvSpPr>
                <p:spPr bwMode="auto">
                  <a:xfrm>
                    <a:off x="624" y="1728"/>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sp>
                <p:nvSpPr>
                  <p:cNvPr id="1137" name="Text Box 49"/>
                  <p:cNvSpPr txBox="1">
                    <a:spLocks noChangeArrowheads="1"/>
                  </p:cNvSpPr>
                  <p:nvPr/>
                </p:nvSpPr>
                <p:spPr bwMode="auto">
                  <a:xfrm>
                    <a:off x="768" y="1728"/>
                    <a:ext cx="240" cy="403"/>
                  </a:xfrm>
                  <a:prstGeom prst="rect">
                    <a:avLst/>
                  </a:prstGeom>
                  <a:noFill/>
                  <a:ln w="9525">
                    <a:noFill/>
                    <a:miter lim="800000"/>
                    <a:headEnd/>
                    <a:tailEnd/>
                  </a:ln>
                </p:spPr>
                <p:txBody>
                  <a:bodyPr>
                    <a:spAutoFit/>
                  </a:bodyPr>
                  <a:lstStyle/>
                  <a:p>
                    <a:pPr algn="l"/>
                    <a:endParaRPr lang="en-US" sz="1200">
                      <a:cs typeface="Times New Roman" pitchFamily="18" charset="0"/>
                    </a:endParaRPr>
                  </a:p>
                  <a:p>
                    <a:pPr algn="l" eaLnBrk="0" hangingPunct="0"/>
                    <a:endParaRPr lang="en-US"/>
                  </a:p>
                </p:txBody>
              </p:sp>
              <p:sp>
                <p:nvSpPr>
                  <p:cNvPr id="1138" name="Text Box 50"/>
                  <p:cNvSpPr txBox="1">
                    <a:spLocks noChangeArrowheads="1"/>
                  </p:cNvSpPr>
                  <p:nvPr/>
                </p:nvSpPr>
                <p:spPr bwMode="auto">
                  <a:xfrm>
                    <a:off x="912" y="1728"/>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grpSp>
            <p:sp>
              <p:nvSpPr>
                <p:cNvPr id="1129" name="Text Box 51"/>
                <p:cNvSpPr txBox="1">
                  <a:spLocks noChangeArrowheads="1"/>
                </p:cNvSpPr>
                <p:nvPr/>
              </p:nvSpPr>
              <p:spPr bwMode="auto">
                <a:xfrm>
                  <a:off x="1056" y="1680"/>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sp>
              <p:nvSpPr>
                <p:cNvPr id="1130" name="Text Box 52"/>
                <p:cNvSpPr txBox="1">
                  <a:spLocks noChangeArrowheads="1"/>
                </p:cNvSpPr>
                <p:nvPr/>
              </p:nvSpPr>
              <p:spPr bwMode="auto">
                <a:xfrm>
                  <a:off x="1248" y="1680"/>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sp>
              <p:nvSpPr>
                <p:cNvPr id="1131" name="Text Box 53"/>
                <p:cNvSpPr txBox="1">
                  <a:spLocks noChangeArrowheads="1"/>
                </p:cNvSpPr>
                <p:nvPr/>
              </p:nvSpPr>
              <p:spPr bwMode="auto">
                <a:xfrm>
                  <a:off x="1536" y="1680"/>
                  <a:ext cx="240" cy="288"/>
                </a:xfrm>
                <a:prstGeom prst="rect">
                  <a:avLst/>
                </a:prstGeom>
                <a:noFill/>
                <a:ln w="9525">
                  <a:noFill/>
                  <a:miter lim="800000"/>
                  <a:headEnd/>
                  <a:tailEnd/>
                </a:ln>
              </p:spPr>
              <p:txBody>
                <a:bodyPr>
                  <a:spAutoFit/>
                </a:bodyPr>
                <a:lstStyle/>
                <a:p>
                  <a:pPr algn="l"/>
                  <a:endParaRPr lang="en-AU"/>
                </a:p>
              </p:txBody>
            </p:sp>
            <p:sp>
              <p:nvSpPr>
                <p:cNvPr id="1132" name="Text Box 54"/>
                <p:cNvSpPr txBox="1">
                  <a:spLocks noChangeArrowheads="1"/>
                </p:cNvSpPr>
                <p:nvPr/>
              </p:nvSpPr>
              <p:spPr bwMode="auto">
                <a:xfrm>
                  <a:off x="2112" y="1680"/>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sp>
              <p:nvSpPr>
                <p:cNvPr id="1133" name="Text Box 55"/>
                <p:cNvSpPr txBox="1">
                  <a:spLocks noChangeArrowheads="1"/>
                </p:cNvSpPr>
                <p:nvPr/>
              </p:nvSpPr>
              <p:spPr bwMode="auto">
                <a:xfrm>
                  <a:off x="2400" y="1680"/>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sp>
              <p:nvSpPr>
                <p:cNvPr id="1134" name="Text Box 56"/>
                <p:cNvSpPr txBox="1">
                  <a:spLocks noChangeArrowheads="1"/>
                </p:cNvSpPr>
                <p:nvPr/>
              </p:nvSpPr>
              <p:spPr bwMode="auto">
                <a:xfrm>
                  <a:off x="1824" y="1680"/>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grpSp>
          <p:sp>
            <p:nvSpPr>
              <p:cNvPr id="1122" name="Text Box 57"/>
              <p:cNvSpPr txBox="1">
                <a:spLocks noChangeArrowheads="1"/>
              </p:cNvSpPr>
              <p:nvPr/>
            </p:nvSpPr>
            <p:spPr bwMode="auto">
              <a:xfrm>
                <a:off x="1536" y="2544"/>
                <a:ext cx="336"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sp>
            <p:nvSpPr>
              <p:cNvPr id="1123" name="Text Box 58"/>
              <p:cNvSpPr txBox="1">
                <a:spLocks noChangeArrowheads="1"/>
              </p:cNvSpPr>
              <p:nvPr/>
            </p:nvSpPr>
            <p:spPr bwMode="auto">
              <a:xfrm>
                <a:off x="2160" y="2544"/>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sp>
            <p:nvSpPr>
              <p:cNvPr id="1124" name="Text Box 59"/>
              <p:cNvSpPr txBox="1">
                <a:spLocks noChangeArrowheads="1"/>
              </p:cNvSpPr>
              <p:nvPr/>
            </p:nvSpPr>
            <p:spPr bwMode="auto">
              <a:xfrm>
                <a:off x="2448" y="2544"/>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sp>
            <p:nvSpPr>
              <p:cNvPr id="1125" name="Text Box 60"/>
              <p:cNvSpPr txBox="1">
                <a:spLocks noChangeArrowheads="1"/>
              </p:cNvSpPr>
              <p:nvPr/>
            </p:nvSpPr>
            <p:spPr bwMode="auto">
              <a:xfrm>
                <a:off x="2736" y="2544"/>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grpSp>
      </p:grpSp>
      <p:grpSp>
        <p:nvGrpSpPr>
          <p:cNvPr id="21" name="Group 61"/>
          <p:cNvGrpSpPr>
            <a:grpSpLocks/>
          </p:cNvGrpSpPr>
          <p:nvPr/>
        </p:nvGrpSpPr>
        <p:grpSpPr bwMode="auto">
          <a:xfrm rot="5400000">
            <a:off x="4079082" y="2702718"/>
            <a:ext cx="4114800" cy="995363"/>
            <a:chOff x="315" y="2763"/>
            <a:chExt cx="2592" cy="627"/>
          </a:xfrm>
        </p:grpSpPr>
        <p:sp>
          <p:nvSpPr>
            <p:cNvPr id="1068" name="Text Box 62"/>
            <p:cNvSpPr txBox="1">
              <a:spLocks noChangeArrowheads="1"/>
            </p:cNvSpPr>
            <p:nvPr/>
          </p:nvSpPr>
          <p:spPr bwMode="auto">
            <a:xfrm>
              <a:off x="1751" y="2910"/>
              <a:ext cx="346" cy="288"/>
            </a:xfrm>
            <a:prstGeom prst="rect">
              <a:avLst/>
            </a:prstGeom>
            <a:noFill/>
            <a:ln w="9525">
              <a:noFill/>
              <a:miter lim="800000"/>
              <a:headEnd/>
              <a:tailEnd/>
            </a:ln>
          </p:spPr>
          <p:txBody>
            <a:bodyPr rot="10800000" vert="eaVert">
              <a:spAutoFit/>
            </a:bodyPr>
            <a:lstStyle/>
            <a:p>
              <a:pPr algn="l"/>
              <a:endParaRPr lang="en-AU"/>
            </a:p>
          </p:txBody>
        </p:sp>
        <p:grpSp>
          <p:nvGrpSpPr>
            <p:cNvPr id="22" name="Group 63"/>
            <p:cNvGrpSpPr>
              <a:grpSpLocks/>
            </p:cNvGrpSpPr>
            <p:nvPr/>
          </p:nvGrpSpPr>
          <p:grpSpPr bwMode="auto">
            <a:xfrm>
              <a:off x="315" y="2763"/>
              <a:ext cx="2592" cy="627"/>
              <a:chOff x="432" y="2400"/>
              <a:chExt cx="2592" cy="627"/>
            </a:xfrm>
          </p:grpSpPr>
          <p:grpSp>
            <p:nvGrpSpPr>
              <p:cNvPr id="23" name="Group 64"/>
              <p:cNvGrpSpPr>
                <a:grpSpLocks/>
              </p:cNvGrpSpPr>
              <p:nvPr/>
            </p:nvGrpSpPr>
            <p:grpSpPr bwMode="auto">
              <a:xfrm>
                <a:off x="432" y="2400"/>
                <a:ext cx="2592" cy="627"/>
                <a:chOff x="240" y="1536"/>
                <a:chExt cx="2592" cy="627"/>
              </a:xfrm>
            </p:grpSpPr>
            <p:grpSp>
              <p:nvGrpSpPr>
                <p:cNvPr id="24" name="Group 65"/>
                <p:cNvGrpSpPr>
                  <a:grpSpLocks/>
                </p:cNvGrpSpPr>
                <p:nvPr/>
              </p:nvGrpSpPr>
              <p:grpSpPr bwMode="auto">
                <a:xfrm>
                  <a:off x="240" y="1536"/>
                  <a:ext cx="2592" cy="192"/>
                  <a:chOff x="240" y="1536"/>
                  <a:chExt cx="2592" cy="192"/>
                </a:xfrm>
              </p:grpSpPr>
              <p:sp>
                <p:nvSpPr>
                  <p:cNvPr id="1088" name="Line 66"/>
                  <p:cNvSpPr>
                    <a:spLocks noChangeShapeType="1"/>
                  </p:cNvSpPr>
                  <p:nvPr/>
                </p:nvSpPr>
                <p:spPr bwMode="auto">
                  <a:xfrm>
                    <a:off x="240" y="1632"/>
                    <a:ext cx="2592" cy="0"/>
                  </a:xfrm>
                  <a:prstGeom prst="line">
                    <a:avLst/>
                  </a:prstGeom>
                  <a:noFill/>
                  <a:ln w="28575">
                    <a:solidFill>
                      <a:srgbClr val="000000"/>
                    </a:solidFill>
                    <a:round/>
                    <a:headEnd type="triangle" w="med" len="med"/>
                    <a:tailEnd type="triangle" w="med" len="med"/>
                  </a:ln>
                </p:spPr>
                <p:txBody>
                  <a:bodyPr/>
                  <a:lstStyle/>
                  <a:p>
                    <a:endParaRPr lang="en-US"/>
                  </a:p>
                </p:txBody>
              </p:sp>
              <p:grpSp>
                <p:nvGrpSpPr>
                  <p:cNvPr id="25" name="Group 67"/>
                  <p:cNvGrpSpPr>
                    <a:grpSpLocks/>
                  </p:cNvGrpSpPr>
                  <p:nvPr/>
                </p:nvGrpSpPr>
                <p:grpSpPr bwMode="auto">
                  <a:xfrm>
                    <a:off x="480" y="1536"/>
                    <a:ext cx="1008" cy="192"/>
                    <a:chOff x="480" y="1536"/>
                    <a:chExt cx="1008" cy="192"/>
                  </a:xfrm>
                </p:grpSpPr>
                <p:grpSp>
                  <p:nvGrpSpPr>
                    <p:cNvPr id="26" name="Group 68"/>
                    <p:cNvGrpSpPr>
                      <a:grpSpLocks/>
                    </p:cNvGrpSpPr>
                    <p:nvPr/>
                  </p:nvGrpSpPr>
                  <p:grpSpPr bwMode="auto">
                    <a:xfrm>
                      <a:off x="480" y="1536"/>
                      <a:ext cx="432" cy="192"/>
                      <a:chOff x="480" y="1536"/>
                      <a:chExt cx="432" cy="192"/>
                    </a:xfrm>
                  </p:grpSpPr>
                  <p:grpSp>
                    <p:nvGrpSpPr>
                      <p:cNvPr id="27" name="Group 69"/>
                      <p:cNvGrpSpPr>
                        <a:grpSpLocks/>
                      </p:cNvGrpSpPr>
                      <p:nvPr/>
                    </p:nvGrpSpPr>
                    <p:grpSpPr bwMode="auto">
                      <a:xfrm>
                        <a:off x="480" y="1536"/>
                        <a:ext cx="144" cy="192"/>
                        <a:chOff x="480" y="1536"/>
                        <a:chExt cx="144" cy="192"/>
                      </a:xfrm>
                    </p:grpSpPr>
                    <p:sp>
                      <p:nvSpPr>
                        <p:cNvPr id="1117" name="Line 70"/>
                        <p:cNvSpPr>
                          <a:spLocks noChangeShapeType="1"/>
                        </p:cNvSpPr>
                        <p:nvPr/>
                      </p:nvSpPr>
                      <p:spPr bwMode="auto">
                        <a:xfrm flipH="1">
                          <a:off x="480" y="1536"/>
                          <a:ext cx="0" cy="192"/>
                        </a:xfrm>
                        <a:prstGeom prst="line">
                          <a:avLst/>
                        </a:prstGeom>
                        <a:noFill/>
                        <a:ln w="9525">
                          <a:solidFill>
                            <a:srgbClr val="000000"/>
                          </a:solidFill>
                          <a:round/>
                          <a:headEnd/>
                          <a:tailEnd/>
                        </a:ln>
                      </p:spPr>
                      <p:txBody>
                        <a:bodyPr/>
                        <a:lstStyle/>
                        <a:p>
                          <a:endParaRPr lang="en-US"/>
                        </a:p>
                      </p:txBody>
                    </p:sp>
                    <p:sp>
                      <p:nvSpPr>
                        <p:cNvPr id="1118" name="Line 71"/>
                        <p:cNvSpPr>
                          <a:spLocks noChangeShapeType="1"/>
                        </p:cNvSpPr>
                        <p:nvPr/>
                      </p:nvSpPr>
                      <p:spPr bwMode="auto">
                        <a:xfrm flipH="1">
                          <a:off x="624" y="1536"/>
                          <a:ext cx="0" cy="192"/>
                        </a:xfrm>
                        <a:prstGeom prst="line">
                          <a:avLst/>
                        </a:prstGeom>
                        <a:noFill/>
                        <a:ln w="9525">
                          <a:solidFill>
                            <a:srgbClr val="000000"/>
                          </a:solidFill>
                          <a:round/>
                          <a:headEnd/>
                          <a:tailEnd/>
                        </a:ln>
                      </p:spPr>
                      <p:txBody>
                        <a:bodyPr/>
                        <a:lstStyle/>
                        <a:p>
                          <a:endParaRPr lang="en-US"/>
                        </a:p>
                      </p:txBody>
                    </p:sp>
                  </p:grpSp>
                  <p:grpSp>
                    <p:nvGrpSpPr>
                      <p:cNvPr id="28" name="Group 72"/>
                      <p:cNvGrpSpPr>
                        <a:grpSpLocks/>
                      </p:cNvGrpSpPr>
                      <p:nvPr/>
                    </p:nvGrpSpPr>
                    <p:grpSpPr bwMode="auto">
                      <a:xfrm>
                        <a:off x="768" y="1536"/>
                        <a:ext cx="144" cy="192"/>
                        <a:chOff x="480" y="1536"/>
                        <a:chExt cx="144" cy="192"/>
                      </a:xfrm>
                    </p:grpSpPr>
                    <p:sp>
                      <p:nvSpPr>
                        <p:cNvPr id="1115" name="Line 73"/>
                        <p:cNvSpPr>
                          <a:spLocks noChangeShapeType="1"/>
                        </p:cNvSpPr>
                        <p:nvPr/>
                      </p:nvSpPr>
                      <p:spPr bwMode="auto">
                        <a:xfrm flipH="1">
                          <a:off x="480" y="1536"/>
                          <a:ext cx="0" cy="192"/>
                        </a:xfrm>
                        <a:prstGeom prst="line">
                          <a:avLst/>
                        </a:prstGeom>
                        <a:noFill/>
                        <a:ln w="9525">
                          <a:solidFill>
                            <a:srgbClr val="000000"/>
                          </a:solidFill>
                          <a:round/>
                          <a:headEnd/>
                          <a:tailEnd/>
                        </a:ln>
                      </p:spPr>
                      <p:txBody>
                        <a:bodyPr/>
                        <a:lstStyle/>
                        <a:p>
                          <a:endParaRPr lang="en-US"/>
                        </a:p>
                      </p:txBody>
                    </p:sp>
                    <p:sp>
                      <p:nvSpPr>
                        <p:cNvPr id="1116" name="Line 74"/>
                        <p:cNvSpPr>
                          <a:spLocks noChangeShapeType="1"/>
                        </p:cNvSpPr>
                        <p:nvPr/>
                      </p:nvSpPr>
                      <p:spPr bwMode="auto">
                        <a:xfrm flipH="1">
                          <a:off x="624" y="1536"/>
                          <a:ext cx="0" cy="192"/>
                        </a:xfrm>
                        <a:prstGeom prst="line">
                          <a:avLst/>
                        </a:prstGeom>
                        <a:noFill/>
                        <a:ln w="9525">
                          <a:solidFill>
                            <a:srgbClr val="000000"/>
                          </a:solidFill>
                          <a:round/>
                          <a:headEnd/>
                          <a:tailEnd/>
                        </a:ln>
                      </p:spPr>
                      <p:txBody>
                        <a:bodyPr/>
                        <a:lstStyle/>
                        <a:p>
                          <a:endParaRPr lang="en-US"/>
                        </a:p>
                      </p:txBody>
                    </p:sp>
                  </p:grpSp>
                </p:grpSp>
                <p:grpSp>
                  <p:nvGrpSpPr>
                    <p:cNvPr id="29" name="Group 75"/>
                    <p:cNvGrpSpPr>
                      <a:grpSpLocks/>
                    </p:cNvGrpSpPr>
                    <p:nvPr/>
                  </p:nvGrpSpPr>
                  <p:grpSpPr bwMode="auto">
                    <a:xfrm>
                      <a:off x="1056" y="1536"/>
                      <a:ext cx="432" cy="192"/>
                      <a:chOff x="480" y="1536"/>
                      <a:chExt cx="432" cy="192"/>
                    </a:xfrm>
                  </p:grpSpPr>
                  <p:grpSp>
                    <p:nvGrpSpPr>
                      <p:cNvPr id="30" name="Group 76"/>
                      <p:cNvGrpSpPr>
                        <a:grpSpLocks/>
                      </p:cNvGrpSpPr>
                      <p:nvPr/>
                    </p:nvGrpSpPr>
                    <p:grpSpPr bwMode="auto">
                      <a:xfrm>
                        <a:off x="480" y="1536"/>
                        <a:ext cx="144" cy="192"/>
                        <a:chOff x="480" y="1536"/>
                        <a:chExt cx="144" cy="192"/>
                      </a:xfrm>
                    </p:grpSpPr>
                    <p:sp>
                      <p:nvSpPr>
                        <p:cNvPr id="1111" name="Line 77"/>
                        <p:cNvSpPr>
                          <a:spLocks noChangeShapeType="1"/>
                        </p:cNvSpPr>
                        <p:nvPr/>
                      </p:nvSpPr>
                      <p:spPr bwMode="auto">
                        <a:xfrm flipH="1">
                          <a:off x="480" y="1536"/>
                          <a:ext cx="0" cy="192"/>
                        </a:xfrm>
                        <a:prstGeom prst="line">
                          <a:avLst/>
                        </a:prstGeom>
                        <a:noFill/>
                        <a:ln w="9525">
                          <a:solidFill>
                            <a:srgbClr val="000000"/>
                          </a:solidFill>
                          <a:round/>
                          <a:headEnd/>
                          <a:tailEnd/>
                        </a:ln>
                      </p:spPr>
                      <p:txBody>
                        <a:bodyPr/>
                        <a:lstStyle/>
                        <a:p>
                          <a:endParaRPr lang="en-US"/>
                        </a:p>
                      </p:txBody>
                    </p:sp>
                    <p:sp>
                      <p:nvSpPr>
                        <p:cNvPr id="1112" name="Line 78"/>
                        <p:cNvSpPr>
                          <a:spLocks noChangeShapeType="1"/>
                        </p:cNvSpPr>
                        <p:nvPr/>
                      </p:nvSpPr>
                      <p:spPr bwMode="auto">
                        <a:xfrm flipH="1">
                          <a:off x="624" y="1536"/>
                          <a:ext cx="0" cy="192"/>
                        </a:xfrm>
                        <a:prstGeom prst="line">
                          <a:avLst/>
                        </a:prstGeom>
                        <a:noFill/>
                        <a:ln w="9525">
                          <a:solidFill>
                            <a:srgbClr val="000000"/>
                          </a:solidFill>
                          <a:round/>
                          <a:headEnd/>
                          <a:tailEnd/>
                        </a:ln>
                      </p:spPr>
                      <p:txBody>
                        <a:bodyPr/>
                        <a:lstStyle/>
                        <a:p>
                          <a:endParaRPr lang="en-US"/>
                        </a:p>
                      </p:txBody>
                    </p:sp>
                  </p:grpSp>
                  <p:grpSp>
                    <p:nvGrpSpPr>
                      <p:cNvPr id="31" name="Group 79"/>
                      <p:cNvGrpSpPr>
                        <a:grpSpLocks/>
                      </p:cNvGrpSpPr>
                      <p:nvPr/>
                    </p:nvGrpSpPr>
                    <p:grpSpPr bwMode="auto">
                      <a:xfrm>
                        <a:off x="768" y="1536"/>
                        <a:ext cx="144" cy="192"/>
                        <a:chOff x="480" y="1536"/>
                        <a:chExt cx="144" cy="192"/>
                      </a:xfrm>
                    </p:grpSpPr>
                    <p:sp>
                      <p:nvSpPr>
                        <p:cNvPr id="1109" name="Line 80"/>
                        <p:cNvSpPr>
                          <a:spLocks noChangeShapeType="1"/>
                        </p:cNvSpPr>
                        <p:nvPr/>
                      </p:nvSpPr>
                      <p:spPr bwMode="auto">
                        <a:xfrm flipH="1">
                          <a:off x="480" y="1536"/>
                          <a:ext cx="0" cy="192"/>
                        </a:xfrm>
                        <a:prstGeom prst="line">
                          <a:avLst/>
                        </a:prstGeom>
                        <a:noFill/>
                        <a:ln w="9525">
                          <a:solidFill>
                            <a:srgbClr val="000000"/>
                          </a:solidFill>
                          <a:round/>
                          <a:headEnd/>
                          <a:tailEnd/>
                        </a:ln>
                      </p:spPr>
                      <p:txBody>
                        <a:bodyPr/>
                        <a:lstStyle/>
                        <a:p>
                          <a:endParaRPr lang="en-US"/>
                        </a:p>
                      </p:txBody>
                    </p:sp>
                    <p:sp>
                      <p:nvSpPr>
                        <p:cNvPr id="1110" name="Line 81"/>
                        <p:cNvSpPr>
                          <a:spLocks noChangeShapeType="1"/>
                        </p:cNvSpPr>
                        <p:nvPr/>
                      </p:nvSpPr>
                      <p:spPr bwMode="auto">
                        <a:xfrm flipH="1">
                          <a:off x="624" y="1536"/>
                          <a:ext cx="0" cy="192"/>
                        </a:xfrm>
                        <a:prstGeom prst="line">
                          <a:avLst/>
                        </a:prstGeom>
                        <a:noFill/>
                        <a:ln w="9525">
                          <a:solidFill>
                            <a:srgbClr val="000000"/>
                          </a:solidFill>
                          <a:round/>
                          <a:headEnd/>
                          <a:tailEnd/>
                        </a:ln>
                      </p:spPr>
                      <p:txBody>
                        <a:bodyPr/>
                        <a:lstStyle/>
                        <a:p>
                          <a:endParaRPr lang="en-US"/>
                        </a:p>
                      </p:txBody>
                    </p:sp>
                  </p:grpSp>
                </p:grpSp>
              </p:grpSp>
              <p:grpSp>
                <p:nvGrpSpPr>
                  <p:cNvPr id="16384" name="Group 82"/>
                  <p:cNvGrpSpPr>
                    <a:grpSpLocks/>
                  </p:cNvGrpSpPr>
                  <p:nvPr/>
                </p:nvGrpSpPr>
                <p:grpSpPr bwMode="auto">
                  <a:xfrm>
                    <a:off x="1632" y="1536"/>
                    <a:ext cx="1008" cy="192"/>
                    <a:chOff x="480" y="1536"/>
                    <a:chExt cx="1008" cy="192"/>
                  </a:xfrm>
                </p:grpSpPr>
                <p:grpSp>
                  <p:nvGrpSpPr>
                    <p:cNvPr id="16385" name="Group 83"/>
                    <p:cNvGrpSpPr>
                      <a:grpSpLocks/>
                    </p:cNvGrpSpPr>
                    <p:nvPr/>
                  </p:nvGrpSpPr>
                  <p:grpSpPr bwMode="auto">
                    <a:xfrm>
                      <a:off x="480" y="1536"/>
                      <a:ext cx="432" cy="192"/>
                      <a:chOff x="480" y="1536"/>
                      <a:chExt cx="432" cy="192"/>
                    </a:xfrm>
                  </p:grpSpPr>
                  <p:grpSp>
                    <p:nvGrpSpPr>
                      <p:cNvPr id="16386" name="Group 84"/>
                      <p:cNvGrpSpPr>
                        <a:grpSpLocks/>
                      </p:cNvGrpSpPr>
                      <p:nvPr/>
                    </p:nvGrpSpPr>
                    <p:grpSpPr bwMode="auto">
                      <a:xfrm>
                        <a:off x="480" y="1536"/>
                        <a:ext cx="144" cy="192"/>
                        <a:chOff x="480" y="1536"/>
                        <a:chExt cx="144" cy="192"/>
                      </a:xfrm>
                    </p:grpSpPr>
                    <p:sp>
                      <p:nvSpPr>
                        <p:cNvPr id="1103" name="Line 85"/>
                        <p:cNvSpPr>
                          <a:spLocks noChangeShapeType="1"/>
                        </p:cNvSpPr>
                        <p:nvPr/>
                      </p:nvSpPr>
                      <p:spPr bwMode="auto">
                        <a:xfrm flipH="1">
                          <a:off x="480" y="1536"/>
                          <a:ext cx="0" cy="192"/>
                        </a:xfrm>
                        <a:prstGeom prst="line">
                          <a:avLst/>
                        </a:prstGeom>
                        <a:noFill/>
                        <a:ln w="9525">
                          <a:solidFill>
                            <a:srgbClr val="000000"/>
                          </a:solidFill>
                          <a:round/>
                          <a:headEnd/>
                          <a:tailEnd/>
                        </a:ln>
                      </p:spPr>
                      <p:txBody>
                        <a:bodyPr/>
                        <a:lstStyle/>
                        <a:p>
                          <a:endParaRPr lang="en-US"/>
                        </a:p>
                      </p:txBody>
                    </p:sp>
                    <p:sp>
                      <p:nvSpPr>
                        <p:cNvPr id="1104" name="Line 86"/>
                        <p:cNvSpPr>
                          <a:spLocks noChangeShapeType="1"/>
                        </p:cNvSpPr>
                        <p:nvPr/>
                      </p:nvSpPr>
                      <p:spPr bwMode="auto">
                        <a:xfrm flipH="1">
                          <a:off x="624" y="1536"/>
                          <a:ext cx="0" cy="192"/>
                        </a:xfrm>
                        <a:prstGeom prst="line">
                          <a:avLst/>
                        </a:prstGeom>
                        <a:noFill/>
                        <a:ln w="9525">
                          <a:solidFill>
                            <a:srgbClr val="000000"/>
                          </a:solidFill>
                          <a:round/>
                          <a:headEnd/>
                          <a:tailEnd/>
                        </a:ln>
                      </p:spPr>
                      <p:txBody>
                        <a:bodyPr/>
                        <a:lstStyle/>
                        <a:p>
                          <a:endParaRPr lang="en-US"/>
                        </a:p>
                      </p:txBody>
                    </p:sp>
                  </p:grpSp>
                  <p:grpSp>
                    <p:nvGrpSpPr>
                      <p:cNvPr id="16387" name="Group 87"/>
                      <p:cNvGrpSpPr>
                        <a:grpSpLocks/>
                      </p:cNvGrpSpPr>
                      <p:nvPr/>
                    </p:nvGrpSpPr>
                    <p:grpSpPr bwMode="auto">
                      <a:xfrm>
                        <a:off x="768" y="1536"/>
                        <a:ext cx="144" cy="192"/>
                        <a:chOff x="480" y="1536"/>
                        <a:chExt cx="144" cy="192"/>
                      </a:xfrm>
                    </p:grpSpPr>
                    <p:sp>
                      <p:nvSpPr>
                        <p:cNvPr id="1101" name="Line 88"/>
                        <p:cNvSpPr>
                          <a:spLocks noChangeShapeType="1"/>
                        </p:cNvSpPr>
                        <p:nvPr/>
                      </p:nvSpPr>
                      <p:spPr bwMode="auto">
                        <a:xfrm flipH="1">
                          <a:off x="480" y="1536"/>
                          <a:ext cx="0" cy="192"/>
                        </a:xfrm>
                        <a:prstGeom prst="line">
                          <a:avLst/>
                        </a:prstGeom>
                        <a:noFill/>
                        <a:ln w="9525">
                          <a:solidFill>
                            <a:srgbClr val="000000"/>
                          </a:solidFill>
                          <a:round/>
                          <a:headEnd/>
                          <a:tailEnd/>
                        </a:ln>
                      </p:spPr>
                      <p:txBody>
                        <a:bodyPr/>
                        <a:lstStyle/>
                        <a:p>
                          <a:endParaRPr lang="en-US"/>
                        </a:p>
                      </p:txBody>
                    </p:sp>
                    <p:sp>
                      <p:nvSpPr>
                        <p:cNvPr id="1102" name="Line 89"/>
                        <p:cNvSpPr>
                          <a:spLocks noChangeShapeType="1"/>
                        </p:cNvSpPr>
                        <p:nvPr/>
                      </p:nvSpPr>
                      <p:spPr bwMode="auto">
                        <a:xfrm flipH="1">
                          <a:off x="624" y="1536"/>
                          <a:ext cx="0" cy="192"/>
                        </a:xfrm>
                        <a:prstGeom prst="line">
                          <a:avLst/>
                        </a:prstGeom>
                        <a:noFill/>
                        <a:ln w="9525">
                          <a:solidFill>
                            <a:srgbClr val="000000"/>
                          </a:solidFill>
                          <a:round/>
                          <a:headEnd/>
                          <a:tailEnd/>
                        </a:ln>
                      </p:spPr>
                      <p:txBody>
                        <a:bodyPr/>
                        <a:lstStyle/>
                        <a:p>
                          <a:endParaRPr lang="en-US"/>
                        </a:p>
                      </p:txBody>
                    </p:sp>
                  </p:grpSp>
                </p:grpSp>
                <p:grpSp>
                  <p:nvGrpSpPr>
                    <p:cNvPr id="16388" name="Group 90"/>
                    <p:cNvGrpSpPr>
                      <a:grpSpLocks/>
                    </p:cNvGrpSpPr>
                    <p:nvPr/>
                  </p:nvGrpSpPr>
                  <p:grpSpPr bwMode="auto">
                    <a:xfrm>
                      <a:off x="1056" y="1536"/>
                      <a:ext cx="432" cy="192"/>
                      <a:chOff x="480" y="1536"/>
                      <a:chExt cx="432" cy="192"/>
                    </a:xfrm>
                  </p:grpSpPr>
                  <p:grpSp>
                    <p:nvGrpSpPr>
                      <p:cNvPr id="16393" name="Group 91"/>
                      <p:cNvGrpSpPr>
                        <a:grpSpLocks/>
                      </p:cNvGrpSpPr>
                      <p:nvPr/>
                    </p:nvGrpSpPr>
                    <p:grpSpPr bwMode="auto">
                      <a:xfrm>
                        <a:off x="480" y="1536"/>
                        <a:ext cx="144" cy="192"/>
                        <a:chOff x="480" y="1536"/>
                        <a:chExt cx="144" cy="192"/>
                      </a:xfrm>
                    </p:grpSpPr>
                    <p:sp>
                      <p:nvSpPr>
                        <p:cNvPr id="1097" name="Line 92"/>
                        <p:cNvSpPr>
                          <a:spLocks noChangeShapeType="1"/>
                        </p:cNvSpPr>
                        <p:nvPr/>
                      </p:nvSpPr>
                      <p:spPr bwMode="auto">
                        <a:xfrm flipH="1">
                          <a:off x="480" y="1536"/>
                          <a:ext cx="0" cy="192"/>
                        </a:xfrm>
                        <a:prstGeom prst="line">
                          <a:avLst/>
                        </a:prstGeom>
                        <a:noFill/>
                        <a:ln w="9525">
                          <a:solidFill>
                            <a:srgbClr val="000000"/>
                          </a:solidFill>
                          <a:round/>
                          <a:headEnd/>
                          <a:tailEnd/>
                        </a:ln>
                      </p:spPr>
                      <p:txBody>
                        <a:bodyPr/>
                        <a:lstStyle/>
                        <a:p>
                          <a:endParaRPr lang="en-US"/>
                        </a:p>
                      </p:txBody>
                    </p:sp>
                    <p:sp>
                      <p:nvSpPr>
                        <p:cNvPr id="1098" name="Line 93"/>
                        <p:cNvSpPr>
                          <a:spLocks noChangeShapeType="1"/>
                        </p:cNvSpPr>
                        <p:nvPr/>
                      </p:nvSpPr>
                      <p:spPr bwMode="auto">
                        <a:xfrm flipH="1">
                          <a:off x="624" y="1536"/>
                          <a:ext cx="0" cy="192"/>
                        </a:xfrm>
                        <a:prstGeom prst="line">
                          <a:avLst/>
                        </a:prstGeom>
                        <a:noFill/>
                        <a:ln w="9525">
                          <a:solidFill>
                            <a:srgbClr val="000000"/>
                          </a:solidFill>
                          <a:round/>
                          <a:headEnd/>
                          <a:tailEnd/>
                        </a:ln>
                      </p:spPr>
                      <p:txBody>
                        <a:bodyPr/>
                        <a:lstStyle/>
                        <a:p>
                          <a:endParaRPr lang="en-US"/>
                        </a:p>
                      </p:txBody>
                    </p:sp>
                  </p:grpSp>
                  <p:grpSp>
                    <p:nvGrpSpPr>
                      <p:cNvPr id="16394" name="Group 94"/>
                      <p:cNvGrpSpPr>
                        <a:grpSpLocks/>
                      </p:cNvGrpSpPr>
                      <p:nvPr/>
                    </p:nvGrpSpPr>
                    <p:grpSpPr bwMode="auto">
                      <a:xfrm>
                        <a:off x="768" y="1536"/>
                        <a:ext cx="144" cy="192"/>
                        <a:chOff x="480" y="1536"/>
                        <a:chExt cx="144" cy="192"/>
                      </a:xfrm>
                    </p:grpSpPr>
                    <p:sp>
                      <p:nvSpPr>
                        <p:cNvPr id="1095" name="Line 95"/>
                        <p:cNvSpPr>
                          <a:spLocks noChangeShapeType="1"/>
                        </p:cNvSpPr>
                        <p:nvPr/>
                      </p:nvSpPr>
                      <p:spPr bwMode="auto">
                        <a:xfrm flipH="1">
                          <a:off x="480" y="1536"/>
                          <a:ext cx="0" cy="192"/>
                        </a:xfrm>
                        <a:prstGeom prst="line">
                          <a:avLst/>
                        </a:prstGeom>
                        <a:noFill/>
                        <a:ln w="9525">
                          <a:solidFill>
                            <a:srgbClr val="000000"/>
                          </a:solidFill>
                          <a:round/>
                          <a:headEnd/>
                          <a:tailEnd/>
                        </a:ln>
                      </p:spPr>
                      <p:txBody>
                        <a:bodyPr/>
                        <a:lstStyle/>
                        <a:p>
                          <a:endParaRPr lang="en-US"/>
                        </a:p>
                      </p:txBody>
                    </p:sp>
                    <p:sp>
                      <p:nvSpPr>
                        <p:cNvPr id="1096" name="Line 96"/>
                        <p:cNvSpPr>
                          <a:spLocks noChangeShapeType="1"/>
                        </p:cNvSpPr>
                        <p:nvPr/>
                      </p:nvSpPr>
                      <p:spPr bwMode="auto">
                        <a:xfrm flipH="1">
                          <a:off x="624" y="1536"/>
                          <a:ext cx="0" cy="192"/>
                        </a:xfrm>
                        <a:prstGeom prst="line">
                          <a:avLst/>
                        </a:prstGeom>
                        <a:noFill/>
                        <a:ln w="9525">
                          <a:solidFill>
                            <a:srgbClr val="000000"/>
                          </a:solidFill>
                          <a:round/>
                          <a:headEnd/>
                          <a:tailEnd/>
                        </a:ln>
                      </p:spPr>
                      <p:txBody>
                        <a:bodyPr/>
                        <a:lstStyle/>
                        <a:p>
                          <a:endParaRPr lang="en-US"/>
                        </a:p>
                      </p:txBody>
                    </p:sp>
                  </p:grpSp>
                </p:grpSp>
              </p:grpSp>
            </p:grpSp>
            <p:sp>
              <p:nvSpPr>
                <p:cNvPr id="1076" name="Text Box 97"/>
                <p:cNvSpPr txBox="1">
                  <a:spLocks noChangeArrowheads="1"/>
                </p:cNvSpPr>
                <p:nvPr/>
              </p:nvSpPr>
              <p:spPr bwMode="auto">
                <a:xfrm>
                  <a:off x="334" y="1682"/>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grpSp>
              <p:nvGrpSpPr>
                <p:cNvPr id="16395" name="Group 98"/>
                <p:cNvGrpSpPr>
                  <a:grpSpLocks/>
                </p:cNvGrpSpPr>
                <p:nvPr/>
              </p:nvGrpSpPr>
              <p:grpSpPr bwMode="auto">
                <a:xfrm>
                  <a:off x="477" y="1683"/>
                  <a:ext cx="672" cy="480"/>
                  <a:chOff x="477" y="1731"/>
                  <a:chExt cx="672" cy="480"/>
                </a:xfrm>
              </p:grpSpPr>
              <p:sp>
                <p:nvSpPr>
                  <p:cNvPr id="1084" name="Text Box 99"/>
                  <p:cNvSpPr txBox="1">
                    <a:spLocks noChangeArrowheads="1"/>
                  </p:cNvSpPr>
                  <p:nvPr/>
                </p:nvSpPr>
                <p:spPr bwMode="auto">
                  <a:xfrm>
                    <a:off x="477" y="1731"/>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sp>
                <p:nvSpPr>
                  <p:cNvPr id="1085" name="Text Box 100"/>
                  <p:cNvSpPr txBox="1">
                    <a:spLocks noChangeArrowheads="1"/>
                  </p:cNvSpPr>
                  <p:nvPr/>
                </p:nvSpPr>
                <p:spPr bwMode="auto">
                  <a:xfrm>
                    <a:off x="621" y="1731"/>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sp>
                <p:nvSpPr>
                  <p:cNvPr id="1086" name="Text Box 101"/>
                  <p:cNvSpPr txBox="1">
                    <a:spLocks noChangeArrowheads="1"/>
                  </p:cNvSpPr>
                  <p:nvPr/>
                </p:nvSpPr>
                <p:spPr bwMode="auto">
                  <a:xfrm>
                    <a:off x="765" y="1731"/>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sp>
                <p:nvSpPr>
                  <p:cNvPr id="1087" name="Text Box 102"/>
                  <p:cNvSpPr txBox="1">
                    <a:spLocks noChangeArrowheads="1"/>
                  </p:cNvSpPr>
                  <p:nvPr/>
                </p:nvSpPr>
                <p:spPr bwMode="auto">
                  <a:xfrm>
                    <a:off x="909" y="1731"/>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grpSp>
            <p:sp>
              <p:nvSpPr>
                <p:cNvPr id="1078" name="Text Box 103"/>
                <p:cNvSpPr txBox="1">
                  <a:spLocks noChangeArrowheads="1"/>
                </p:cNvSpPr>
                <p:nvPr/>
              </p:nvSpPr>
              <p:spPr bwMode="auto">
                <a:xfrm>
                  <a:off x="1054" y="1682"/>
                  <a:ext cx="240" cy="480"/>
                </a:xfrm>
                <a:prstGeom prst="rect">
                  <a:avLst/>
                </a:prstGeom>
                <a:noFill/>
                <a:ln w="9525">
                  <a:noFill/>
                  <a:miter lim="800000"/>
                  <a:headEnd/>
                  <a:tailEnd/>
                </a:ln>
              </p:spPr>
              <p:txBody>
                <a:bodyPr>
                  <a:spAutoFit/>
                </a:bodyPr>
                <a:lstStyle/>
                <a:p>
                  <a:pPr algn="r"/>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sp>
              <p:nvSpPr>
                <p:cNvPr id="1079" name="Text Box 104"/>
                <p:cNvSpPr txBox="1">
                  <a:spLocks noChangeArrowheads="1"/>
                </p:cNvSpPr>
                <p:nvPr/>
              </p:nvSpPr>
              <p:spPr bwMode="auto">
                <a:xfrm>
                  <a:off x="1246" y="1682"/>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sp>
              <p:nvSpPr>
                <p:cNvPr id="1080" name="Text Box 105"/>
                <p:cNvSpPr txBox="1">
                  <a:spLocks noChangeArrowheads="1"/>
                </p:cNvSpPr>
                <p:nvPr/>
              </p:nvSpPr>
              <p:spPr bwMode="auto">
                <a:xfrm>
                  <a:off x="1534" y="1682"/>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sp>
              <p:nvSpPr>
                <p:cNvPr id="1081" name="Text Box 106"/>
                <p:cNvSpPr txBox="1">
                  <a:spLocks noChangeArrowheads="1"/>
                </p:cNvSpPr>
                <p:nvPr/>
              </p:nvSpPr>
              <p:spPr bwMode="auto">
                <a:xfrm>
                  <a:off x="2110" y="1681"/>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sp>
              <p:nvSpPr>
                <p:cNvPr id="1082" name="Text Box 107"/>
                <p:cNvSpPr txBox="1">
                  <a:spLocks noChangeArrowheads="1"/>
                </p:cNvSpPr>
                <p:nvPr/>
              </p:nvSpPr>
              <p:spPr bwMode="auto">
                <a:xfrm>
                  <a:off x="2398" y="1681"/>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sp>
              <p:nvSpPr>
                <p:cNvPr id="1083" name="Text Box 108"/>
                <p:cNvSpPr txBox="1">
                  <a:spLocks noChangeArrowheads="1"/>
                </p:cNvSpPr>
                <p:nvPr/>
              </p:nvSpPr>
              <p:spPr bwMode="auto">
                <a:xfrm>
                  <a:off x="1821" y="1683"/>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grpSp>
          <p:sp>
            <p:nvSpPr>
              <p:cNvPr id="1071" name="Text Box 109"/>
              <p:cNvSpPr txBox="1">
                <a:spLocks noChangeArrowheads="1"/>
              </p:cNvSpPr>
              <p:nvPr/>
            </p:nvSpPr>
            <p:spPr bwMode="auto">
              <a:xfrm>
                <a:off x="1534" y="2546"/>
                <a:ext cx="336"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sp>
            <p:nvSpPr>
              <p:cNvPr id="1072" name="Text Box 110"/>
              <p:cNvSpPr txBox="1">
                <a:spLocks noChangeArrowheads="1"/>
              </p:cNvSpPr>
              <p:nvPr/>
            </p:nvSpPr>
            <p:spPr bwMode="auto">
              <a:xfrm>
                <a:off x="2158" y="2546"/>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sp>
            <p:nvSpPr>
              <p:cNvPr id="1073" name="Text Box 111"/>
              <p:cNvSpPr txBox="1">
                <a:spLocks noChangeArrowheads="1"/>
              </p:cNvSpPr>
              <p:nvPr/>
            </p:nvSpPr>
            <p:spPr bwMode="auto">
              <a:xfrm>
                <a:off x="2446" y="2545"/>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sp>
            <p:nvSpPr>
              <p:cNvPr id="1074" name="Text Box 112"/>
              <p:cNvSpPr txBox="1">
                <a:spLocks noChangeArrowheads="1"/>
              </p:cNvSpPr>
              <p:nvPr/>
            </p:nvSpPr>
            <p:spPr bwMode="auto">
              <a:xfrm>
                <a:off x="2734" y="2545"/>
                <a:ext cx="240" cy="480"/>
              </a:xfrm>
              <a:prstGeom prst="rect">
                <a:avLst/>
              </a:prstGeom>
              <a:noFill/>
              <a:ln w="9525">
                <a:noFill/>
                <a:miter lim="800000"/>
                <a:headEnd/>
                <a:tailEnd/>
              </a:ln>
            </p:spPr>
            <p:txBody>
              <a:bodyPr>
                <a:spAutoFit/>
              </a:bodyPr>
              <a:lstStyle/>
              <a:p>
                <a:pPr algn="l"/>
                <a:r>
                  <a:rPr lang="en-US" sz="2000">
                    <a:solidFill>
                      <a:srgbClr val="000000"/>
                    </a:solidFill>
                    <a:latin typeface="Arial" charset="0"/>
                    <a:cs typeface="Arial" charset="0"/>
                  </a:rPr>
                  <a:t> </a:t>
                </a:r>
                <a:endParaRPr lang="en-US" sz="1200">
                  <a:cs typeface="Times New Roman" pitchFamily="18" charset="0"/>
                </a:endParaRPr>
              </a:p>
              <a:p>
                <a:pPr algn="l" eaLnBrk="0" hangingPunct="0"/>
                <a:endParaRPr lang="en-US"/>
              </a:p>
            </p:txBody>
          </p:sp>
        </p:grpSp>
      </p:grpSp>
      <p:sp>
        <p:nvSpPr>
          <p:cNvPr id="16505" name="Freeform 121"/>
          <p:cNvSpPr>
            <a:spLocks/>
          </p:cNvSpPr>
          <p:nvPr/>
        </p:nvSpPr>
        <p:spPr bwMode="auto">
          <a:xfrm>
            <a:off x="6019800" y="1206500"/>
            <a:ext cx="990600" cy="4432300"/>
          </a:xfrm>
          <a:custGeom>
            <a:avLst/>
            <a:gdLst>
              <a:gd name="T0" fmla="*/ 0 w 624"/>
              <a:gd name="T1" fmla="*/ 2792 h 2792"/>
              <a:gd name="T2" fmla="*/ 48 w 624"/>
              <a:gd name="T3" fmla="*/ 2456 h 2792"/>
              <a:gd name="T4" fmla="*/ 144 w 624"/>
              <a:gd name="T5" fmla="*/ 1496 h 2792"/>
              <a:gd name="T6" fmla="*/ 336 w 624"/>
              <a:gd name="T7" fmla="*/ 1352 h 2792"/>
              <a:gd name="T8" fmla="*/ 432 w 624"/>
              <a:gd name="T9" fmla="*/ 1208 h 2792"/>
              <a:gd name="T10" fmla="*/ 576 w 624"/>
              <a:gd name="T11" fmla="*/ 200 h 2792"/>
              <a:gd name="T12" fmla="*/ 624 w 624"/>
              <a:gd name="T13" fmla="*/ 8 h 2792"/>
              <a:gd name="T14" fmla="*/ 0 60000 65536"/>
              <a:gd name="T15" fmla="*/ 0 60000 65536"/>
              <a:gd name="T16" fmla="*/ 0 60000 65536"/>
              <a:gd name="T17" fmla="*/ 0 60000 65536"/>
              <a:gd name="T18" fmla="*/ 0 60000 65536"/>
              <a:gd name="T19" fmla="*/ 0 60000 65536"/>
              <a:gd name="T20" fmla="*/ 0 60000 65536"/>
              <a:gd name="T21" fmla="*/ 0 w 624"/>
              <a:gd name="T22" fmla="*/ 0 h 2792"/>
              <a:gd name="T23" fmla="*/ 624 w 624"/>
              <a:gd name="T24" fmla="*/ 2792 h 2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2792">
                <a:moveTo>
                  <a:pt x="0" y="2792"/>
                </a:moveTo>
                <a:cubicBezTo>
                  <a:pt x="12" y="2732"/>
                  <a:pt x="24" y="2672"/>
                  <a:pt x="48" y="2456"/>
                </a:cubicBezTo>
                <a:cubicBezTo>
                  <a:pt x="72" y="2240"/>
                  <a:pt x="96" y="1680"/>
                  <a:pt x="144" y="1496"/>
                </a:cubicBezTo>
                <a:cubicBezTo>
                  <a:pt x="192" y="1312"/>
                  <a:pt x="288" y="1400"/>
                  <a:pt x="336" y="1352"/>
                </a:cubicBezTo>
                <a:cubicBezTo>
                  <a:pt x="384" y="1304"/>
                  <a:pt x="392" y="1400"/>
                  <a:pt x="432" y="1208"/>
                </a:cubicBezTo>
                <a:cubicBezTo>
                  <a:pt x="472" y="1016"/>
                  <a:pt x="544" y="400"/>
                  <a:pt x="576" y="200"/>
                </a:cubicBezTo>
                <a:cubicBezTo>
                  <a:pt x="608" y="0"/>
                  <a:pt x="616" y="4"/>
                  <a:pt x="624" y="8"/>
                </a:cubicBezTo>
              </a:path>
            </a:pathLst>
          </a:custGeom>
          <a:noFill/>
          <a:ln w="38100" cmpd="sng">
            <a:solidFill>
              <a:srgbClr val="003399"/>
            </a:solidFill>
            <a:round/>
            <a:headEnd type="triangle" w="med" len="med"/>
            <a:tailEnd type="triangle" w="med" len="med"/>
          </a:ln>
        </p:spPr>
        <p:txBody>
          <a:bodyPr/>
          <a:lstStyle/>
          <a:p>
            <a:endParaRPr lang="en-US"/>
          </a:p>
        </p:txBody>
      </p:sp>
      <p:sp>
        <p:nvSpPr>
          <p:cNvPr id="16501" name="Oval 117"/>
          <p:cNvSpPr>
            <a:spLocks noChangeArrowheads="1"/>
          </p:cNvSpPr>
          <p:nvPr/>
        </p:nvSpPr>
        <p:spPr bwMode="auto">
          <a:xfrm>
            <a:off x="6019800" y="5029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00" name="Oval 116"/>
          <p:cNvSpPr>
            <a:spLocks noChangeArrowheads="1"/>
          </p:cNvSpPr>
          <p:nvPr/>
        </p:nvSpPr>
        <p:spPr bwMode="auto">
          <a:xfrm>
            <a:off x="6172200" y="3505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497" name="Oval 113"/>
          <p:cNvSpPr>
            <a:spLocks noChangeArrowheads="1"/>
          </p:cNvSpPr>
          <p:nvPr/>
        </p:nvSpPr>
        <p:spPr bwMode="auto">
          <a:xfrm>
            <a:off x="6400800" y="32766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498" name="Oval 114"/>
          <p:cNvSpPr>
            <a:spLocks noChangeArrowheads="1"/>
          </p:cNvSpPr>
          <p:nvPr/>
        </p:nvSpPr>
        <p:spPr bwMode="auto">
          <a:xfrm>
            <a:off x="6629400" y="30480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499" name="Oval 115"/>
          <p:cNvSpPr>
            <a:spLocks noChangeArrowheads="1"/>
          </p:cNvSpPr>
          <p:nvPr/>
        </p:nvSpPr>
        <p:spPr bwMode="auto">
          <a:xfrm>
            <a:off x="6858000" y="14478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506" name="Text Box 122"/>
          <p:cNvSpPr txBox="1">
            <a:spLocks noChangeArrowheads="1"/>
          </p:cNvSpPr>
          <p:nvPr/>
        </p:nvSpPr>
        <p:spPr bwMode="auto">
          <a:xfrm>
            <a:off x="0" y="5791200"/>
            <a:ext cx="5715000" cy="457200"/>
          </a:xfrm>
          <a:prstGeom prst="rect">
            <a:avLst/>
          </a:prstGeom>
          <a:noFill/>
          <a:ln w="9525">
            <a:noFill/>
            <a:miter lim="800000"/>
            <a:headEnd/>
            <a:tailEnd/>
          </a:ln>
        </p:spPr>
        <p:txBody>
          <a:bodyPr>
            <a:spAutoFit/>
          </a:bodyPr>
          <a:lstStyle/>
          <a:p>
            <a:pPr algn="l">
              <a:spcBef>
                <a:spcPct val="50000"/>
              </a:spcBef>
            </a:pPr>
            <a:r>
              <a:rPr lang="en-US" b="1">
                <a:solidFill>
                  <a:srgbClr val="003399"/>
                </a:solidFill>
                <a:latin typeface="Arial" charset="0"/>
              </a:rPr>
              <a:t>Is this a one-to-one function?</a:t>
            </a:r>
          </a:p>
        </p:txBody>
      </p:sp>
      <p:sp>
        <p:nvSpPr>
          <p:cNvPr id="16507" name="Text Box 123"/>
          <p:cNvSpPr txBox="1">
            <a:spLocks noChangeArrowheads="1"/>
          </p:cNvSpPr>
          <p:nvPr/>
        </p:nvSpPr>
        <p:spPr bwMode="auto">
          <a:xfrm>
            <a:off x="4343400" y="5715000"/>
            <a:ext cx="4724400" cy="701675"/>
          </a:xfrm>
          <a:prstGeom prst="rect">
            <a:avLst/>
          </a:prstGeom>
          <a:noFill/>
          <a:ln w="9525">
            <a:noFill/>
            <a:miter lim="800000"/>
            <a:headEnd/>
            <a:tailEnd/>
          </a:ln>
        </p:spPr>
        <p:txBody>
          <a:bodyPr>
            <a:spAutoFit/>
          </a:bodyPr>
          <a:lstStyle/>
          <a:p>
            <a:pPr>
              <a:spcBef>
                <a:spcPct val="50000"/>
              </a:spcBef>
            </a:pPr>
            <a:r>
              <a:rPr lang="en-US" sz="2000" b="1">
                <a:solidFill>
                  <a:srgbClr val="FF0000"/>
                </a:solidFill>
                <a:latin typeface="Arial" charset="0"/>
              </a:rPr>
              <a:t>Yes, so it will have an inverse function</a:t>
            </a:r>
          </a:p>
        </p:txBody>
      </p:sp>
      <p:sp>
        <p:nvSpPr>
          <p:cNvPr id="16508" name="Text Box 124"/>
          <p:cNvSpPr txBox="1">
            <a:spLocks noChangeArrowheads="1"/>
          </p:cNvSpPr>
          <p:nvPr/>
        </p:nvSpPr>
        <p:spPr bwMode="auto">
          <a:xfrm>
            <a:off x="152400" y="6324600"/>
            <a:ext cx="5715000" cy="457200"/>
          </a:xfrm>
          <a:prstGeom prst="rect">
            <a:avLst/>
          </a:prstGeom>
          <a:noFill/>
          <a:ln w="9525">
            <a:noFill/>
            <a:miter lim="800000"/>
            <a:headEnd/>
            <a:tailEnd/>
          </a:ln>
        </p:spPr>
        <p:txBody>
          <a:bodyPr>
            <a:spAutoFit/>
          </a:bodyPr>
          <a:lstStyle/>
          <a:p>
            <a:pPr algn="l">
              <a:spcBef>
                <a:spcPct val="50000"/>
              </a:spcBef>
            </a:pPr>
            <a:r>
              <a:rPr lang="en-US" b="1">
                <a:solidFill>
                  <a:srgbClr val="003399"/>
                </a:solidFill>
                <a:latin typeface="Arial" charset="0"/>
              </a:rPr>
              <a:t>What will “undo” a cube?</a:t>
            </a:r>
          </a:p>
        </p:txBody>
      </p:sp>
      <p:sp>
        <p:nvSpPr>
          <p:cNvPr id="16509" name="Text Box 125"/>
          <p:cNvSpPr txBox="1">
            <a:spLocks noChangeArrowheads="1"/>
          </p:cNvSpPr>
          <p:nvPr/>
        </p:nvSpPr>
        <p:spPr bwMode="auto">
          <a:xfrm>
            <a:off x="4191000" y="6400800"/>
            <a:ext cx="1905000" cy="396875"/>
          </a:xfrm>
          <a:prstGeom prst="rect">
            <a:avLst/>
          </a:prstGeom>
          <a:noFill/>
          <a:ln w="9525">
            <a:noFill/>
            <a:miter lim="800000"/>
            <a:headEnd/>
            <a:tailEnd/>
          </a:ln>
        </p:spPr>
        <p:txBody>
          <a:bodyPr>
            <a:spAutoFit/>
          </a:bodyPr>
          <a:lstStyle/>
          <a:p>
            <a:pPr algn="l">
              <a:spcBef>
                <a:spcPct val="50000"/>
              </a:spcBef>
            </a:pPr>
            <a:r>
              <a:rPr lang="en-US" sz="2000" b="1">
                <a:solidFill>
                  <a:srgbClr val="FF0000"/>
                </a:solidFill>
                <a:latin typeface="Arial" charset="0"/>
              </a:rPr>
              <a:t>A cube root</a:t>
            </a:r>
          </a:p>
        </p:txBody>
      </p:sp>
      <p:graphicFrame>
        <p:nvGraphicFramePr>
          <p:cNvPr id="25601" name="Object 1"/>
          <p:cNvGraphicFramePr>
            <a:graphicFrameLocks noChangeAspect="1"/>
          </p:cNvGraphicFramePr>
          <p:nvPr/>
        </p:nvGraphicFramePr>
        <p:xfrm>
          <a:off x="2590800" y="1981200"/>
          <a:ext cx="2033588" cy="633413"/>
        </p:xfrm>
        <a:graphic>
          <a:graphicData uri="http://schemas.openxmlformats.org/presentationml/2006/ole">
            <mc:AlternateContent xmlns:mc="http://schemas.openxmlformats.org/markup-compatibility/2006">
              <mc:Choice xmlns:v="urn:schemas-microsoft-com:vml" Requires="v">
                <p:oleObj spid="_x0000_s1359" name="Equation" r:id="rId5" imgW="774364" imgH="241195" progId="Equation.3">
                  <p:embed/>
                </p:oleObj>
              </mc:Choice>
              <mc:Fallback>
                <p:oleObj name="Equation" r:id="rId5" imgW="774364" imgH="241195" progId="Equation.3">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1981200"/>
                        <a:ext cx="2033588" cy="633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11" name="Oval 127"/>
          <p:cNvSpPr>
            <a:spLocks noChangeArrowheads="1"/>
          </p:cNvSpPr>
          <p:nvPr/>
        </p:nvSpPr>
        <p:spPr bwMode="auto">
          <a:xfrm>
            <a:off x="2895600" y="1981200"/>
            <a:ext cx="381000" cy="381000"/>
          </a:xfrm>
          <a:prstGeom prst="ellipse">
            <a:avLst/>
          </a:prstGeom>
          <a:noFill/>
          <a:ln w="28575">
            <a:solidFill>
              <a:srgbClr val="FF0000"/>
            </a:solidFill>
            <a:round/>
            <a:headEnd/>
            <a:tailEnd/>
          </a:ln>
        </p:spPr>
        <p:txBody>
          <a:bodyPr wrap="none" anchor="ctr"/>
          <a:lstStyle/>
          <a:p>
            <a:endParaRPr lang="en-US"/>
          </a:p>
        </p:txBody>
      </p:sp>
      <p:sp>
        <p:nvSpPr>
          <p:cNvPr id="16512" name="Text Box 128"/>
          <p:cNvSpPr txBox="1">
            <a:spLocks noChangeArrowheads="1"/>
          </p:cNvSpPr>
          <p:nvPr/>
        </p:nvSpPr>
        <p:spPr bwMode="auto">
          <a:xfrm>
            <a:off x="2162175" y="1173163"/>
            <a:ext cx="4419600" cy="427037"/>
          </a:xfrm>
          <a:prstGeom prst="rect">
            <a:avLst/>
          </a:prstGeom>
          <a:noFill/>
          <a:ln w="9525">
            <a:noFill/>
            <a:miter lim="800000"/>
            <a:headEnd/>
            <a:tailEnd/>
          </a:ln>
        </p:spPr>
        <p:txBody>
          <a:bodyPr>
            <a:spAutoFit/>
          </a:bodyPr>
          <a:lstStyle/>
          <a:p>
            <a:pPr>
              <a:spcBef>
                <a:spcPct val="50000"/>
              </a:spcBef>
            </a:pPr>
            <a:r>
              <a:rPr lang="en-US" sz="2200" b="1">
                <a:solidFill>
                  <a:srgbClr val="FF0000"/>
                </a:solidFill>
                <a:latin typeface="Arial" charset="0"/>
              </a:rPr>
              <a:t>This means “inverse function”</a:t>
            </a:r>
          </a:p>
        </p:txBody>
      </p:sp>
      <p:sp>
        <p:nvSpPr>
          <p:cNvPr id="16513" name="Line 129"/>
          <p:cNvSpPr>
            <a:spLocks noChangeShapeType="1"/>
          </p:cNvSpPr>
          <p:nvPr/>
        </p:nvSpPr>
        <p:spPr bwMode="auto">
          <a:xfrm flipH="1">
            <a:off x="3276600" y="1524000"/>
            <a:ext cx="533400" cy="457200"/>
          </a:xfrm>
          <a:prstGeom prst="line">
            <a:avLst/>
          </a:prstGeom>
          <a:noFill/>
          <a:ln w="38100">
            <a:solidFill>
              <a:srgbClr val="FF0000"/>
            </a:solidFill>
            <a:round/>
            <a:headEnd/>
            <a:tailEnd type="triangle" w="med" len="med"/>
          </a:ln>
        </p:spPr>
        <p:txBody>
          <a:bodyPr/>
          <a:lstStyle/>
          <a:p>
            <a:endParaRPr lang="en-US"/>
          </a:p>
        </p:txBody>
      </p:sp>
      <p:sp>
        <p:nvSpPr>
          <p:cNvPr id="16514" name="Text Box 130"/>
          <p:cNvSpPr txBox="1">
            <a:spLocks noChangeArrowheads="1"/>
          </p:cNvSpPr>
          <p:nvPr/>
        </p:nvSpPr>
        <p:spPr bwMode="auto">
          <a:xfrm>
            <a:off x="2667000" y="2743200"/>
            <a:ext cx="1828800" cy="457200"/>
          </a:xfrm>
          <a:prstGeom prst="rect">
            <a:avLst/>
          </a:prstGeom>
          <a:noFill/>
          <a:ln w="9525">
            <a:noFill/>
            <a:miter lim="800000"/>
            <a:headEnd/>
            <a:tailEnd/>
          </a:ln>
        </p:spPr>
        <p:txBody>
          <a:bodyPr>
            <a:spAutoFit/>
          </a:bodyPr>
          <a:lstStyle/>
          <a:p>
            <a:pPr algn="l">
              <a:spcBef>
                <a:spcPct val="50000"/>
              </a:spcBef>
            </a:pPr>
            <a:r>
              <a:rPr lang="en-US" b="1" i="1"/>
              <a:t>x      f </a:t>
            </a:r>
            <a:r>
              <a:rPr lang="en-US" b="1" baseline="30000"/>
              <a:t>-1</a:t>
            </a:r>
            <a:r>
              <a:rPr lang="en-US" b="1"/>
              <a:t>(</a:t>
            </a:r>
            <a:r>
              <a:rPr lang="en-US" b="1" i="1"/>
              <a:t>x</a:t>
            </a:r>
            <a:r>
              <a:rPr lang="en-US" b="1"/>
              <a:t>)</a:t>
            </a:r>
          </a:p>
        </p:txBody>
      </p:sp>
      <p:sp>
        <p:nvSpPr>
          <p:cNvPr id="16515" name="Text Box 131"/>
          <p:cNvSpPr txBox="1">
            <a:spLocks noChangeArrowheads="1"/>
          </p:cNvSpPr>
          <p:nvPr/>
        </p:nvSpPr>
        <p:spPr bwMode="auto">
          <a:xfrm>
            <a:off x="2514600" y="3276600"/>
            <a:ext cx="1524000" cy="1477328"/>
          </a:xfrm>
          <a:prstGeom prst="rect">
            <a:avLst/>
          </a:prstGeom>
          <a:noFill/>
          <a:ln w="9525">
            <a:noFill/>
            <a:miter lim="800000"/>
            <a:headEnd/>
            <a:tailEnd/>
          </a:ln>
        </p:spPr>
        <p:txBody>
          <a:bodyPr>
            <a:spAutoFit/>
          </a:bodyPr>
          <a:lstStyle/>
          <a:p>
            <a:pPr algn="l">
              <a:spcBef>
                <a:spcPct val="50000"/>
              </a:spcBef>
            </a:pPr>
            <a:r>
              <a:rPr lang="en-US" dirty="0"/>
              <a:t>-8       -2</a:t>
            </a:r>
            <a:br>
              <a:rPr lang="en-US" dirty="0"/>
            </a:br>
            <a:r>
              <a:rPr lang="en-US" dirty="0"/>
              <a:t>-1       -1</a:t>
            </a:r>
            <a:br>
              <a:rPr lang="en-US" dirty="0"/>
            </a:br>
            <a:r>
              <a:rPr lang="en-US" dirty="0"/>
              <a:t> 0         0</a:t>
            </a:r>
            <a:br>
              <a:rPr lang="en-US" dirty="0"/>
            </a:br>
            <a:r>
              <a:rPr lang="en-US" dirty="0"/>
              <a:t> 1         1</a:t>
            </a:r>
            <a:br>
              <a:rPr lang="en-US" dirty="0"/>
            </a:br>
            <a:r>
              <a:rPr lang="en-US" dirty="0"/>
              <a:t> 8         2</a:t>
            </a:r>
          </a:p>
        </p:txBody>
      </p:sp>
      <p:sp>
        <p:nvSpPr>
          <p:cNvPr id="16516" name="Line 132"/>
          <p:cNvSpPr>
            <a:spLocks noChangeShapeType="1"/>
          </p:cNvSpPr>
          <p:nvPr/>
        </p:nvSpPr>
        <p:spPr bwMode="auto">
          <a:xfrm>
            <a:off x="2362200" y="3276600"/>
            <a:ext cx="1676400" cy="0"/>
          </a:xfrm>
          <a:prstGeom prst="line">
            <a:avLst/>
          </a:prstGeom>
          <a:noFill/>
          <a:ln w="12700">
            <a:solidFill>
              <a:schemeClr val="tx1"/>
            </a:solidFill>
            <a:round/>
            <a:headEnd/>
            <a:tailEnd/>
          </a:ln>
        </p:spPr>
        <p:txBody>
          <a:bodyPr/>
          <a:lstStyle/>
          <a:p>
            <a:endParaRPr lang="en-US"/>
          </a:p>
        </p:txBody>
      </p:sp>
      <p:sp>
        <p:nvSpPr>
          <p:cNvPr id="16517" name="Line 133"/>
          <p:cNvSpPr>
            <a:spLocks noChangeShapeType="1"/>
          </p:cNvSpPr>
          <p:nvPr/>
        </p:nvSpPr>
        <p:spPr bwMode="auto">
          <a:xfrm>
            <a:off x="3124200" y="2895600"/>
            <a:ext cx="0" cy="2438400"/>
          </a:xfrm>
          <a:prstGeom prst="line">
            <a:avLst/>
          </a:prstGeom>
          <a:noFill/>
          <a:ln w="12700">
            <a:solidFill>
              <a:schemeClr val="tx1"/>
            </a:solidFill>
            <a:round/>
            <a:headEnd/>
            <a:tailEnd/>
          </a:ln>
        </p:spPr>
        <p:txBody>
          <a:bodyPr/>
          <a:lstStyle/>
          <a:p>
            <a:endParaRPr lang="en-US"/>
          </a:p>
        </p:txBody>
      </p:sp>
      <p:sp>
        <p:nvSpPr>
          <p:cNvPr id="16518" name="Text Box 134"/>
          <p:cNvSpPr txBox="1">
            <a:spLocks noChangeArrowheads="1"/>
          </p:cNvSpPr>
          <p:nvPr/>
        </p:nvSpPr>
        <p:spPr bwMode="auto">
          <a:xfrm>
            <a:off x="0" y="3886200"/>
            <a:ext cx="2590800" cy="1920875"/>
          </a:xfrm>
          <a:prstGeom prst="rect">
            <a:avLst/>
          </a:prstGeom>
          <a:noFill/>
          <a:ln w="9525">
            <a:noFill/>
            <a:miter lim="800000"/>
            <a:headEnd/>
            <a:tailEnd/>
          </a:ln>
        </p:spPr>
        <p:txBody>
          <a:bodyPr>
            <a:spAutoFit/>
          </a:bodyPr>
          <a:lstStyle/>
          <a:p>
            <a:pPr>
              <a:spcBef>
                <a:spcPct val="50000"/>
              </a:spcBef>
            </a:pPr>
            <a:r>
              <a:rPr lang="en-US" sz="2000" b="1">
                <a:solidFill>
                  <a:srgbClr val="FF0000"/>
                </a:solidFill>
                <a:latin typeface="Arial" charset="0"/>
              </a:rPr>
              <a:t>Let’s take the values we got out of the function and put them into the inverse function and plot them</a:t>
            </a:r>
          </a:p>
        </p:txBody>
      </p:sp>
      <p:sp>
        <p:nvSpPr>
          <p:cNvPr id="16525" name="Freeform 141"/>
          <p:cNvSpPr>
            <a:spLocks/>
          </p:cNvSpPr>
          <p:nvPr/>
        </p:nvSpPr>
        <p:spPr bwMode="auto">
          <a:xfrm>
            <a:off x="3962400" y="2819400"/>
            <a:ext cx="4953000" cy="1066800"/>
          </a:xfrm>
          <a:custGeom>
            <a:avLst/>
            <a:gdLst>
              <a:gd name="T0" fmla="*/ 0 w 3120"/>
              <a:gd name="T1" fmla="*/ 672 h 672"/>
              <a:gd name="T2" fmla="*/ 480 w 3120"/>
              <a:gd name="T3" fmla="*/ 624 h 672"/>
              <a:gd name="T4" fmla="*/ 1440 w 3120"/>
              <a:gd name="T5" fmla="*/ 480 h 672"/>
              <a:gd name="T6" fmla="*/ 1584 w 3120"/>
              <a:gd name="T7" fmla="*/ 336 h 672"/>
              <a:gd name="T8" fmla="*/ 1728 w 3120"/>
              <a:gd name="T9" fmla="*/ 192 h 672"/>
              <a:gd name="T10" fmla="*/ 2736 w 3120"/>
              <a:gd name="T11" fmla="*/ 48 h 672"/>
              <a:gd name="T12" fmla="*/ 3120 w 3120"/>
              <a:gd name="T13" fmla="*/ 0 h 672"/>
              <a:gd name="T14" fmla="*/ 0 60000 65536"/>
              <a:gd name="T15" fmla="*/ 0 60000 65536"/>
              <a:gd name="T16" fmla="*/ 0 60000 65536"/>
              <a:gd name="T17" fmla="*/ 0 60000 65536"/>
              <a:gd name="T18" fmla="*/ 0 60000 65536"/>
              <a:gd name="T19" fmla="*/ 0 60000 65536"/>
              <a:gd name="T20" fmla="*/ 0 60000 65536"/>
              <a:gd name="T21" fmla="*/ 0 w 3120"/>
              <a:gd name="T22" fmla="*/ 0 h 672"/>
              <a:gd name="T23" fmla="*/ 3120 w 3120"/>
              <a:gd name="T24" fmla="*/ 672 h 6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20" h="672">
                <a:moveTo>
                  <a:pt x="0" y="672"/>
                </a:moveTo>
                <a:cubicBezTo>
                  <a:pt x="120" y="664"/>
                  <a:pt x="240" y="656"/>
                  <a:pt x="480" y="624"/>
                </a:cubicBezTo>
                <a:cubicBezTo>
                  <a:pt x="720" y="592"/>
                  <a:pt x="1256" y="528"/>
                  <a:pt x="1440" y="480"/>
                </a:cubicBezTo>
                <a:cubicBezTo>
                  <a:pt x="1624" y="432"/>
                  <a:pt x="1536" y="384"/>
                  <a:pt x="1584" y="336"/>
                </a:cubicBezTo>
                <a:cubicBezTo>
                  <a:pt x="1632" y="288"/>
                  <a:pt x="1536" y="240"/>
                  <a:pt x="1728" y="192"/>
                </a:cubicBezTo>
                <a:cubicBezTo>
                  <a:pt x="1920" y="144"/>
                  <a:pt x="2504" y="80"/>
                  <a:pt x="2736" y="48"/>
                </a:cubicBezTo>
                <a:cubicBezTo>
                  <a:pt x="2968" y="16"/>
                  <a:pt x="3044" y="8"/>
                  <a:pt x="3120" y="0"/>
                </a:cubicBezTo>
              </a:path>
            </a:pathLst>
          </a:custGeom>
          <a:noFill/>
          <a:ln w="38100" cmpd="sng">
            <a:solidFill>
              <a:srgbClr val="D60093"/>
            </a:solidFill>
            <a:round/>
            <a:headEnd type="triangle" w="med" len="med"/>
            <a:tailEnd type="triangle" w="med" len="med"/>
          </a:ln>
        </p:spPr>
        <p:txBody>
          <a:bodyPr/>
          <a:lstStyle/>
          <a:p>
            <a:endParaRPr lang="en-US"/>
          </a:p>
        </p:txBody>
      </p:sp>
      <p:sp>
        <p:nvSpPr>
          <p:cNvPr id="16521" name="Oval 137"/>
          <p:cNvSpPr>
            <a:spLocks noChangeArrowheads="1"/>
          </p:cNvSpPr>
          <p:nvPr/>
        </p:nvSpPr>
        <p:spPr bwMode="auto">
          <a:xfrm>
            <a:off x="4572000" y="3733800"/>
            <a:ext cx="152400" cy="152400"/>
          </a:xfrm>
          <a:prstGeom prst="ellipse">
            <a:avLst/>
          </a:prstGeom>
          <a:solidFill>
            <a:srgbClr val="FFFF00"/>
          </a:solidFill>
          <a:ln w="9525">
            <a:solidFill>
              <a:schemeClr val="tx1"/>
            </a:solidFill>
            <a:round/>
            <a:headEnd/>
            <a:tailEnd/>
          </a:ln>
        </p:spPr>
        <p:txBody>
          <a:bodyPr wrap="none" anchor="ctr"/>
          <a:lstStyle/>
          <a:p>
            <a:endParaRPr lang="en-US"/>
          </a:p>
        </p:txBody>
      </p:sp>
      <p:sp>
        <p:nvSpPr>
          <p:cNvPr id="16519" name="Oval 135"/>
          <p:cNvSpPr>
            <a:spLocks noChangeArrowheads="1"/>
          </p:cNvSpPr>
          <p:nvPr/>
        </p:nvSpPr>
        <p:spPr bwMode="auto">
          <a:xfrm>
            <a:off x="6172200" y="3505200"/>
            <a:ext cx="152400" cy="152400"/>
          </a:xfrm>
          <a:prstGeom prst="ellipse">
            <a:avLst/>
          </a:prstGeom>
          <a:solidFill>
            <a:srgbClr val="FFFF00"/>
          </a:solidFill>
          <a:ln w="9525">
            <a:solidFill>
              <a:schemeClr val="tx1"/>
            </a:solidFill>
            <a:round/>
            <a:headEnd/>
            <a:tailEnd/>
          </a:ln>
        </p:spPr>
        <p:txBody>
          <a:bodyPr wrap="none" anchor="ctr"/>
          <a:lstStyle/>
          <a:p>
            <a:endParaRPr lang="en-US"/>
          </a:p>
        </p:txBody>
      </p:sp>
      <p:sp>
        <p:nvSpPr>
          <p:cNvPr id="16522" name="Oval 138"/>
          <p:cNvSpPr>
            <a:spLocks noChangeArrowheads="1"/>
          </p:cNvSpPr>
          <p:nvPr/>
        </p:nvSpPr>
        <p:spPr bwMode="auto">
          <a:xfrm>
            <a:off x="6400800" y="3276600"/>
            <a:ext cx="152400" cy="152400"/>
          </a:xfrm>
          <a:prstGeom prst="ellipse">
            <a:avLst/>
          </a:prstGeom>
          <a:solidFill>
            <a:srgbClr val="FFFF00"/>
          </a:solidFill>
          <a:ln w="9525">
            <a:solidFill>
              <a:schemeClr val="tx1"/>
            </a:solidFill>
            <a:round/>
            <a:headEnd/>
            <a:tailEnd/>
          </a:ln>
        </p:spPr>
        <p:txBody>
          <a:bodyPr wrap="none" anchor="ctr"/>
          <a:lstStyle/>
          <a:p>
            <a:endParaRPr lang="en-US"/>
          </a:p>
        </p:txBody>
      </p:sp>
      <p:sp>
        <p:nvSpPr>
          <p:cNvPr id="16523" name="Oval 139"/>
          <p:cNvSpPr>
            <a:spLocks noChangeArrowheads="1"/>
          </p:cNvSpPr>
          <p:nvPr/>
        </p:nvSpPr>
        <p:spPr bwMode="auto">
          <a:xfrm>
            <a:off x="6629400" y="3048000"/>
            <a:ext cx="152400" cy="152400"/>
          </a:xfrm>
          <a:prstGeom prst="ellipse">
            <a:avLst/>
          </a:prstGeom>
          <a:solidFill>
            <a:srgbClr val="FFFF00"/>
          </a:solidFill>
          <a:ln w="9525">
            <a:solidFill>
              <a:schemeClr val="tx1"/>
            </a:solidFill>
            <a:round/>
            <a:headEnd/>
            <a:tailEnd/>
          </a:ln>
        </p:spPr>
        <p:txBody>
          <a:bodyPr wrap="none" anchor="ctr"/>
          <a:lstStyle/>
          <a:p>
            <a:endParaRPr lang="en-US"/>
          </a:p>
        </p:txBody>
      </p:sp>
      <p:sp>
        <p:nvSpPr>
          <p:cNvPr id="16524" name="Oval 140"/>
          <p:cNvSpPr>
            <a:spLocks noChangeArrowheads="1"/>
          </p:cNvSpPr>
          <p:nvPr/>
        </p:nvSpPr>
        <p:spPr bwMode="auto">
          <a:xfrm>
            <a:off x="8229600" y="2819400"/>
            <a:ext cx="152400" cy="152400"/>
          </a:xfrm>
          <a:prstGeom prst="ellipse">
            <a:avLst/>
          </a:prstGeom>
          <a:solidFill>
            <a:srgbClr val="FFFF00"/>
          </a:solidFill>
          <a:ln w="9525">
            <a:solidFill>
              <a:schemeClr val="tx1"/>
            </a:solidFill>
            <a:round/>
            <a:headEnd/>
            <a:tailEnd/>
          </a:ln>
        </p:spPr>
        <p:txBody>
          <a:bodyPr wrap="none" anchor="ctr"/>
          <a:lstStyle/>
          <a:p>
            <a:endParaRPr lang="en-US"/>
          </a:p>
        </p:txBody>
      </p:sp>
      <p:sp>
        <p:nvSpPr>
          <p:cNvPr id="16527" name="Text Box 143"/>
          <p:cNvSpPr txBox="1">
            <a:spLocks noChangeArrowheads="1"/>
          </p:cNvSpPr>
          <p:nvPr/>
        </p:nvSpPr>
        <p:spPr bwMode="auto">
          <a:xfrm>
            <a:off x="5562600" y="152400"/>
            <a:ext cx="3581400" cy="1096963"/>
          </a:xfrm>
          <a:prstGeom prst="rect">
            <a:avLst/>
          </a:prstGeom>
          <a:solidFill>
            <a:srgbClr val="003399"/>
          </a:solidFill>
          <a:ln w="9525">
            <a:noFill/>
            <a:miter lim="800000"/>
            <a:headEnd/>
            <a:tailEnd/>
          </a:ln>
        </p:spPr>
        <p:txBody>
          <a:bodyPr>
            <a:spAutoFit/>
          </a:bodyPr>
          <a:lstStyle/>
          <a:p>
            <a:pPr>
              <a:spcBef>
                <a:spcPct val="50000"/>
              </a:spcBef>
            </a:pPr>
            <a:r>
              <a:rPr lang="en-US" sz="2200" b="1">
                <a:solidFill>
                  <a:srgbClr val="CCFFFF"/>
                </a:solidFill>
                <a:latin typeface="Arial" charset="0"/>
              </a:rPr>
              <a:t>These functions are reflections of each other about the line </a:t>
            </a:r>
            <a:r>
              <a:rPr lang="en-US" sz="2200" b="1" i="1">
                <a:solidFill>
                  <a:srgbClr val="CCFFFF"/>
                </a:solidFill>
                <a:latin typeface="Arial" charset="0"/>
              </a:rPr>
              <a:t>y</a:t>
            </a:r>
            <a:r>
              <a:rPr lang="en-US" sz="2200" b="1">
                <a:solidFill>
                  <a:srgbClr val="CCFFFF"/>
                </a:solidFill>
                <a:latin typeface="Arial" charset="0"/>
              </a:rPr>
              <a:t> = </a:t>
            </a:r>
            <a:r>
              <a:rPr lang="en-US" sz="2200" b="1" i="1">
                <a:solidFill>
                  <a:srgbClr val="CCFFFF"/>
                </a:solidFill>
                <a:latin typeface="Arial" charset="0"/>
              </a:rPr>
              <a:t>x</a:t>
            </a:r>
          </a:p>
        </p:txBody>
      </p:sp>
      <p:graphicFrame>
        <p:nvGraphicFramePr>
          <p:cNvPr id="25602" name="Object 2"/>
          <p:cNvGraphicFramePr>
            <a:graphicFrameLocks noChangeAspect="1"/>
          </p:cNvGraphicFramePr>
          <p:nvPr/>
        </p:nvGraphicFramePr>
        <p:xfrm>
          <a:off x="5562600" y="1676400"/>
          <a:ext cx="1219200" cy="528638"/>
        </p:xfrm>
        <a:graphic>
          <a:graphicData uri="http://schemas.openxmlformats.org/presentationml/2006/ole">
            <mc:AlternateContent xmlns:mc="http://schemas.openxmlformats.org/markup-compatibility/2006">
              <mc:Choice xmlns:v="urn:schemas-microsoft-com:vml" Requires="v">
                <p:oleObj spid="_x0000_s1360" name="Equation" r:id="rId7" imgW="609600" imgH="228600" progId="Equation.3">
                  <p:embed/>
                </p:oleObj>
              </mc:Choice>
              <mc:Fallback>
                <p:oleObj name="Equation" r:id="rId7" imgW="609600" imgH="228600" progId="Equation.3">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676400"/>
                        <a:ext cx="1219200" cy="528638"/>
                      </a:xfrm>
                      <a:prstGeom prst="rect">
                        <a:avLst/>
                      </a:prstGeom>
                      <a:solidFill>
                        <a:srgbClr val="CCFFFF"/>
                      </a:solidFill>
                    </p:spPr>
                  </p:pic>
                </p:oleObj>
              </mc:Fallback>
            </mc:AlternateContent>
          </a:graphicData>
        </a:graphic>
      </p:graphicFrame>
      <p:graphicFrame>
        <p:nvGraphicFramePr>
          <p:cNvPr id="25603" name="Object 3"/>
          <p:cNvGraphicFramePr>
            <a:graphicFrameLocks noChangeAspect="1"/>
          </p:cNvGraphicFramePr>
          <p:nvPr/>
        </p:nvGraphicFramePr>
        <p:xfrm>
          <a:off x="7162800" y="3200400"/>
          <a:ext cx="1652588" cy="514350"/>
        </p:xfrm>
        <a:graphic>
          <a:graphicData uri="http://schemas.openxmlformats.org/presentationml/2006/ole">
            <mc:AlternateContent xmlns:mc="http://schemas.openxmlformats.org/markup-compatibility/2006">
              <mc:Choice xmlns:v="urn:schemas-microsoft-com:vml" Requires="v">
                <p:oleObj spid="_x0000_s1361" name="Equation" r:id="rId8" imgW="774364" imgH="241195" progId="Equation.3">
                  <p:embed/>
                </p:oleObj>
              </mc:Choice>
              <mc:Fallback>
                <p:oleObj name="Equation" r:id="rId8" imgW="774364" imgH="241195" progId="Equation.3">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3200400"/>
                        <a:ext cx="1652588" cy="514350"/>
                      </a:xfrm>
                      <a:prstGeom prst="rect">
                        <a:avLst/>
                      </a:prstGeom>
                      <a:solidFill>
                        <a:srgbClr val="CCFFFF"/>
                      </a:solidFill>
                    </p:spPr>
                  </p:pic>
                </p:oleObj>
              </mc:Fallback>
            </mc:AlternateContent>
          </a:graphicData>
        </a:graphic>
      </p:graphicFrame>
      <p:sp>
        <p:nvSpPr>
          <p:cNvPr id="16530" name="Line 146"/>
          <p:cNvSpPr>
            <a:spLocks noChangeShapeType="1"/>
          </p:cNvSpPr>
          <p:nvPr/>
        </p:nvSpPr>
        <p:spPr bwMode="auto">
          <a:xfrm flipV="1">
            <a:off x="4067175" y="1555750"/>
            <a:ext cx="4419600" cy="3913188"/>
          </a:xfrm>
          <a:prstGeom prst="line">
            <a:avLst/>
          </a:prstGeom>
          <a:noFill/>
          <a:ln w="38100">
            <a:solidFill>
              <a:srgbClr val="FF0000"/>
            </a:solidFill>
            <a:prstDash val="dash"/>
            <a:round/>
            <a:headEnd/>
            <a:tailEnd/>
          </a:ln>
        </p:spPr>
        <p:txBody>
          <a:bodyPr/>
          <a:lstStyle/>
          <a:p>
            <a:endParaRPr lang="en-US"/>
          </a:p>
        </p:txBody>
      </p:sp>
      <p:sp>
        <p:nvSpPr>
          <p:cNvPr id="16531" name="Text Box 147"/>
          <p:cNvSpPr txBox="1">
            <a:spLocks noChangeArrowheads="1"/>
          </p:cNvSpPr>
          <p:nvPr/>
        </p:nvSpPr>
        <p:spPr bwMode="auto">
          <a:xfrm>
            <a:off x="6934200" y="1371600"/>
            <a:ext cx="762000" cy="396875"/>
          </a:xfrm>
          <a:prstGeom prst="rect">
            <a:avLst/>
          </a:prstGeom>
          <a:noFill/>
          <a:ln w="9525">
            <a:noFill/>
            <a:miter lim="800000"/>
            <a:headEnd/>
            <a:tailEnd/>
          </a:ln>
        </p:spPr>
        <p:txBody>
          <a:bodyPr>
            <a:spAutoFit/>
          </a:bodyPr>
          <a:lstStyle/>
          <a:p>
            <a:pPr>
              <a:spcBef>
                <a:spcPct val="50000"/>
              </a:spcBef>
            </a:pPr>
            <a:r>
              <a:rPr lang="en-US" sz="2000"/>
              <a:t>(2,8)</a:t>
            </a:r>
          </a:p>
        </p:txBody>
      </p:sp>
      <p:sp>
        <p:nvSpPr>
          <p:cNvPr id="16532" name="Text Box 148"/>
          <p:cNvSpPr txBox="1">
            <a:spLocks noChangeArrowheads="1"/>
          </p:cNvSpPr>
          <p:nvPr/>
        </p:nvSpPr>
        <p:spPr bwMode="auto">
          <a:xfrm>
            <a:off x="8001000" y="2362200"/>
            <a:ext cx="762000" cy="396875"/>
          </a:xfrm>
          <a:prstGeom prst="rect">
            <a:avLst/>
          </a:prstGeom>
          <a:noFill/>
          <a:ln w="9525">
            <a:noFill/>
            <a:miter lim="800000"/>
            <a:headEnd/>
            <a:tailEnd/>
          </a:ln>
        </p:spPr>
        <p:txBody>
          <a:bodyPr>
            <a:spAutoFit/>
          </a:bodyPr>
          <a:lstStyle/>
          <a:p>
            <a:pPr>
              <a:spcBef>
                <a:spcPct val="50000"/>
              </a:spcBef>
            </a:pPr>
            <a:r>
              <a:rPr lang="en-US" sz="2000"/>
              <a:t>(8,2)</a:t>
            </a:r>
          </a:p>
        </p:txBody>
      </p:sp>
      <p:sp>
        <p:nvSpPr>
          <p:cNvPr id="16533" name="Text Box 149"/>
          <p:cNvSpPr txBox="1">
            <a:spLocks noChangeArrowheads="1"/>
          </p:cNvSpPr>
          <p:nvPr/>
        </p:nvSpPr>
        <p:spPr bwMode="auto">
          <a:xfrm>
            <a:off x="4038600" y="3962400"/>
            <a:ext cx="914400" cy="396875"/>
          </a:xfrm>
          <a:prstGeom prst="rect">
            <a:avLst/>
          </a:prstGeom>
          <a:noFill/>
          <a:ln w="9525">
            <a:noFill/>
            <a:miter lim="800000"/>
            <a:headEnd/>
            <a:tailEnd/>
          </a:ln>
        </p:spPr>
        <p:txBody>
          <a:bodyPr>
            <a:spAutoFit/>
          </a:bodyPr>
          <a:lstStyle/>
          <a:p>
            <a:pPr>
              <a:spcBef>
                <a:spcPct val="50000"/>
              </a:spcBef>
            </a:pPr>
            <a:r>
              <a:rPr lang="en-US" sz="2000"/>
              <a:t>(-8,-2)</a:t>
            </a:r>
          </a:p>
        </p:txBody>
      </p:sp>
      <p:sp>
        <p:nvSpPr>
          <p:cNvPr id="16534" name="Text Box 150"/>
          <p:cNvSpPr txBox="1">
            <a:spLocks noChangeArrowheads="1"/>
          </p:cNvSpPr>
          <p:nvPr/>
        </p:nvSpPr>
        <p:spPr bwMode="auto">
          <a:xfrm>
            <a:off x="5029200" y="4953000"/>
            <a:ext cx="914400" cy="396875"/>
          </a:xfrm>
          <a:prstGeom prst="rect">
            <a:avLst/>
          </a:prstGeom>
          <a:noFill/>
          <a:ln w="9525">
            <a:noFill/>
            <a:miter lim="800000"/>
            <a:headEnd/>
            <a:tailEnd/>
          </a:ln>
        </p:spPr>
        <p:txBody>
          <a:bodyPr>
            <a:spAutoFit/>
          </a:bodyPr>
          <a:lstStyle/>
          <a:p>
            <a:pPr>
              <a:spcBef>
                <a:spcPct val="50000"/>
              </a:spcBef>
            </a:pPr>
            <a:r>
              <a:rPr lang="en-US" sz="2000"/>
              <a:t>(-2,-8)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wipe(left)">
                                      <p:cBhvr>
                                        <p:cTn id="7" dur="500"/>
                                        <p:tgtEl>
                                          <p:spTgt spid="1638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390"/>
                                        </p:tgtEl>
                                        <p:attrNameLst>
                                          <p:attrName>style.visibility</p:attrName>
                                        </p:attrNameLst>
                                      </p:cBhvr>
                                      <p:to>
                                        <p:strVal val="visible"/>
                                      </p:to>
                                    </p:set>
                                    <p:animEffect transition="in" filter="wipe(up)">
                                      <p:cBhvr>
                                        <p:cTn id="11" dur="500"/>
                                        <p:tgtEl>
                                          <p:spTgt spid="16390"/>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6391"/>
                                        </p:tgtEl>
                                        <p:attrNameLst>
                                          <p:attrName>style.visibility</p:attrName>
                                        </p:attrNameLst>
                                      </p:cBhvr>
                                      <p:to>
                                        <p:strVal val="visible"/>
                                      </p:to>
                                    </p:set>
                                    <p:animEffect transition="in" filter="dissolve">
                                      <p:cBhvr>
                                        <p:cTn id="15" dur="500"/>
                                        <p:tgtEl>
                                          <p:spTgt spid="16391"/>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6392"/>
                                        </p:tgtEl>
                                        <p:attrNameLst>
                                          <p:attrName>style.visibility</p:attrName>
                                        </p:attrNameLst>
                                      </p:cBhvr>
                                      <p:to>
                                        <p:strVal val="visible"/>
                                      </p:to>
                                    </p:set>
                                    <p:animEffect transition="in" filter="dissolve">
                                      <p:cBhvr>
                                        <p:cTn id="19" dur="500"/>
                                        <p:tgtEl>
                                          <p:spTgt spid="16392"/>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501"/>
                                        </p:tgtEl>
                                        <p:attrNameLst>
                                          <p:attrName>style.visibility</p:attrName>
                                        </p:attrNameLst>
                                      </p:cBhvr>
                                      <p:to>
                                        <p:strVal val="visible"/>
                                      </p:to>
                                    </p:set>
                                    <p:animEffect transition="in" filter="dissolve">
                                      <p:cBhvr>
                                        <p:cTn id="32" dur="500"/>
                                        <p:tgtEl>
                                          <p:spTgt spid="16501"/>
                                        </p:tgtEl>
                                      </p:cBhvr>
                                    </p:animEffect>
                                  </p:childTnLst>
                                </p:cTn>
                              </p:par>
                            </p:childTnLst>
                          </p:cTn>
                        </p:par>
                        <p:par>
                          <p:cTn id="33" fill="hold">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16500"/>
                                        </p:tgtEl>
                                        <p:attrNameLst>
                                          <p:attrName>style.visibility</p:attrName>
                                        </p:attrNameLst>
                                      </p:cBhvr>
                                      <p:to>
                                        <p:strVal val="visible"/>
                                      </p:to>
                                    </p:set>
                                    <p:animEffect transition="in" filter="dissolve">
                                      <p:cBhvr>
                                        <p:cTn id="36" dur="500"/>
                                        <p:tgtEl>
                                          <p:spTgt spid="16500"/>
                                        </p:tgtEl>
                                      </p:cBhvr>
                                    </p:animEffect>
                                  </p:childTnLst>
                                </p:cTn>
                              </p:par>
                            </p:childTnLst>
                          </p:cTn>
                        </p:par>
                        <p:par>
                          <p:cTn id="37" fill="hold">
                            <p:stCondLst>
                              <p:cond delay="1000"/>
                            </p:stCondLst>
                            <p:childTnLst>
                              <p:par>
                                <p:cTn id="38" presetID="9" presetClass="entr" presetSubtype="0" fill="hold" grpId="0" nodeType="afterEffect">
                                  <p:stCondLst>
                                    <p:cond delay="0"/>
                                  </p:stCondLst>
                                  <p:childTnLst>
                                    <p:set>
                                      <p:cBhvr>
                                        <p:cTn id="39" dur="1" fill="hold">
                                          <p:stCondLst>
                                            <p:cond delay="0"/>
                                          </p:stCondLst>
                                        </p:cTn>
                                        <p:tgtEl>
                                          <p:spTgt spid="16497"/>
                                        </p:tgtEl>
                                        <p:attrNameLst>
                                          <p:attrName>style.visibility</p:attrName>
                                        </p:attrNameLst>
                                      </p:cBhvr>
                                      <p:to>
                                        <p:strVal val="visible"/>
                                      </p:to>
                                    </p:set>
                                    <p:animEffect transition="in" filter="dissolve">
                                      <p:cBhvr>
                                        <p:cTn id="40" dur="500"/>
                                        <p:tgtEl>
                                          <p:spTgt spid="16497"/>
                                        </p:tgtEl>
                                      </p:cBhvr>
                                    </p:animEffect>
                                  </p:childTnLst>
                                </p:cTn>
                              </p:par>
                            </p:childTnLst>
                          </p:cTn>
                        </p:par>
                        <p:par>
                          <p:cTn id="41" fill="hold">
                            <p:stCondLst>
                              <p:cond delay="1500"/>
                            </p:stCondLst>
                            <p:childTnLst>
                              <p:par>
                                <p:cTn id="42" presetID="9" presetClass="entr" presetSubtype="0" fill="hold" grpId="0" nodeType="afterEffect">
                                  <p:stCondLst>
                                    <p:cond delay="0"/>
                                  </p:stCondLst>
                                  <p:childTnLst>
                                    <p:set>
                                      <p:cBhvr>
                                        <p:cTn id="43" dur="1" fill="hold">
                                          <p:stCondLst>
                                            <p:cond delay="0"/>
                                          </p:stCondLst>
                                        </p:cTn>
                                        <p:tgtEl>
                                          <p:spTgt spid="16498"/>
                                        </p:tgtEl>
                                        <p:attrNameLst>
                                          <p:attrName>style.visibility</p:attrName>
                                        </p:attrNameLst>
                                      </p:cBhvr>
                                      <p:to>
                                        <p:strVal val="visible"/>
                                      </p:to>
                                    </p:set>
                                    <p:animEffect transition="in" filter="dissolve">
                                      <p:cBhvr>
                                        <p:cTn id="44" dur="500"/>
                                        <p:tgtEl>
                                          <p:spTgt spid="16498"/>
                                        </p:tgtEl>
                                      </p:cBhvr>
                                    </p:animEffect>
                                  </p:childTnLst>
                                </p:cTn>
                              </p:par>
                            </p:childTnLst>
                          </p:cTn>
                        </p:par>
                        <p:par>
                          <p:cTn id="45" fill="hold">
                            <p:stCondLst>
                              <p:cond delay="2000"/>
                            </p:stCondLst>
                            <p:childTnLst>
                              <p:par>
                                <p:cTn id="46" presetID="9" presetClass="entr" presetSubtype="0" fill="hold" grpId="0" nodeType="afterEffect">
                                  <p:stCondLst>
                                    <p:cond delay="0"/>
                                  </p:stCondLst>
                                  <p:childTnLst>
                                    <p:set>
                                      <p:cBhvr>
                                        <p:cTn id="47" dur="1" fill="hold">
                                          <p:stCondLst>
                                            <p:cond delay="0"/>
                                          </p:stCondLst>
                                        </p:cTn>
                                        <p:tgtEl>
                                          <p:spTgt spid="16499"/>
                                        </p:tgtEl>
                                        <p:attrNameLst>
                                          <p:attrName>style.visibility</p:attrName>
                                        </p:attrNameLst>
                                      </p:cBhvr>
                                      <p:to>
                                        <p:strVal val="visible"/>
                                      </p:to>
                                    </p:set>
                                    <p:animEffect transition="in" filter="dissolve">
                                      <p:cBhvr>
                                        <p:cTn id="48" dur="500"/>
                                        <p:tgtEl>
                                          <p:spTgt spid="16499"/>
                                        </p:tgtEl>
                                      </p:cBhvr>
                                    </p:animEffect>
                                  </p:childTnLst>
                                </p:cTn>
                              </p:par>
                            </p:childTnLst>
                          </p:cTn>
                        </p:par>
                        <p:par>
                          <p:cTn id="49" fill="hold">
                            <p:stCondLst>
                              <p:cond delay="2500"/>
                            </p:stCondLst>
                            <p:childTnLst>
                              <p:par>
                                <p:cTn id="50" presetID="22" presetClass="entr" presetSubtype="4" fill="hold" grpId="0" nodeType="afterEffect">
                                  <p:stCondLst>
                                    <p:cond delay="0"/>
                                  </p:stCondLst>
                                  <p:childTnLst>
                                    <p:set>
                                      <p:cBhvr>
                                        <p:cTn id="51" dur="1" fill="hold">
                                          <p:stCondLst>
                                            <p:cond delay="0"/>
                                          </p:stCondLst>
                                        </p:cTn>
                                        <p:tgtEl>
                                          <p:spTgt spid="16505"/>
                                        </p:tgtEl>
                                        <p:attrNameLst>
                                          <p:attrName>style.visibility</p:attrName>
                                        </p:attrNameLst>
                                      </p:cBhvr>
                                      <p:to>
                                        <p:strVal val="visible"/>
                                      </p:to>
                                    </p:set>
                                    <p:animEffect transition="in" filter="wipe(down)">
                                      <p:cBhvr>
                                        <p:cTn id="52" dur="500"/>
                                        <p:tgtEl>
                                          <p:spTgt spid="16505"/>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506"/>
                                        </p:tgtEl>
                                        <p:attrNameLst>
                                          <p:attrName>style.visibility</p:attrName>
                                        </p:attrNameLst>
                                      </p:cBhvr>
                                      <p:to>
                                        <p:strVal val="visible"/>
                                      </p:to>
                                    </p:set>
                                    <p:anim calcmode="lin" valueType="num">
                                      <p:cBhvr additive="base">
                                        <p:cTn id="57" dur="500" fill="hold"/>
                                        <p:tgtEl>
                                          <p:spTgt spid="16506"/>
                                        </p:tgtEl>
                                        <p:attrNameLst>
                                          <p:attrName>ppt_x</p:attrName>
                                        </p:attrNameLst>
                                      </p:cBhvr>
                                      <p:tavLst>
                                        <p:tav tm="0">
                                          <p:val>
                                            <p:strVal val="#ppt_x"/>
                                          </p:val>
                                        </p:tav>
                                        <p:tav tm="100000">
                                          <p:val>
                                            <p:strVal val="#ppt_x"/>
                                          </p:val>
                                        </p:tav>
                                      </p:tavLst>
                                    </p:anim>
                                    <p:anim calcmode="lin" valueType="num">
                                      <p:cBhvr additive="base">
                                        <p:cTn id="58" dur="500" fill="hold"/>
                                        <p:tgtEl>
                                          <p:spTgt spid="1650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16507"/>
                                        </p:tgtEl>
                                        <p:attrNameLst>
                                          <p:attrName>style.visibility</p:attrName>
                                        </p:attrNameLst>
                                      </p:cBhvr>
                                      <p:to>
                                        <p:strVal val="visible"/>
                                      </p:to>
                                    </p:set>
                                    <p:anim calcmode="lin" valueType="num">
                                      <p:cBhvr additive="base">
                                        <p:cTn id="63" dur="500" fill="hold"/>
                                        <p:tgtEl>
                                          <p:spTgt spid="16507"/>
                                        </p:tgtEl>
                                        <p:attrNameLst>
                                          <p:attrName>ppt_x</p:attrName>
                                        </p:attrNameLst>
                                      </p:cBhvr>
                                      <p:tavLst>
                                        <p:tav tm="0">
                                          <p:val>
                                            <p:strVal val="#ppt_x"/>
                                          </p:val>
                                        </p:tav>
                                        <p:tav tm="100000">
                                          <p:val>
                                            <p:strVal val="#ppt_x"/>
                                          </p:val>
                                        </p:tav>
                                      </p:tavLst>
                                    </p:anim>
                                    <p:anim calcmode="lin" valueType="num">
                                      <p:cBhvr additive="base">
                                        <p:cTn id="64" dur="500" fill="hold"/>
                                        <p:tgtEl>
                                          <p:spTgt spid="16507"/>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6508"/>
                                        </p:tgtEl>
                                        <p:attrNameLst>
                                          <p:attrName>style.visibility</p:attrName>
                                        </p:attrNameLst>
                                      </p:cBhvr>
                                      <p:to>
                                        <p:strVal val="visible"/>
                                      </p:to>
                                    </p:set>
                                    <p:anim calcmode="lin" valueType="num">
                                      <p:cBhvr additive="base">
                                        <p:cTn id="69" dur="500" fill="hold"/>
                                        <p:tgtEl>
                                          <p:spTgt spid="16508"/>
                                        </p:tgtEl>
                                        <p:attrNameLst>
                                          <p:attrName>ppt_x</p:attrName>
                                        </p:attrNameLst>
                                      </p:cBhvr>
                                      <p:tavLst>
                                        <p:tav tm="0">
                                          <p:val>
                                            <p:strVal val="#ppt_x"/>
                                          </p:val>
                                        </p:tav>
                                        <p:tav tm="100000">
                                          <p:val>
                                            <p:strVal val="#ppt_x"/>
                                          </p:val>
                                        </p:tav>
                                      </p:tavLst>
                                    </p:anim>
                                    <p:anim calcmode="lin" valueType="num">
                                      <p:cBhvr additive="base">
                                        <p:cTn id="70" dur="500" fill="hold"/>
                                        <p:tgtEl>
                                          <p:spTgt spid="1650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1" fill="hold" grpId="0" nodeType="clickEffect">
                                  <p:stCondLst>
                                    <p:cond delay="0"/>
                                  </p:stCondLst>
                                  <p:childTnLst>
                                    <p:set>
                                      <p:cBhvr>
                                        <p:cTn id="74" dur="1" fill="hold">
                                          <p:stCondLst>
                                            <p:cond delay="0"/>
                                          </p:stCondLst>
                                        </p:cTn>
                                        <p:tgtEl>
                                          <p:spTgt spid="16509"/>
                                        </p:tgtEl>
                                        <p:attrNameLst>
                                          <p:attrName>style.visibility</p:attrName>
                                        </p:attrNameLst>
                                      </p:cBhvr>
                                      <p:to>
                                        <p:strVal val="visible"/>
                                      </p:to>
                                    </p:set>
                                    <p:anim calcmode="lin" valueType="num">
                                      <p:cBhvr additive="base">
                                        <p:cTn id="75" dur="500" fill="hold"/>
                                        <p:tgtEl>
                                          <p:spTgt spid="16509"/>
                                        </p:tgtEl>
                                        <p:attrNameLst>
                                          <p:attrName>ppt_x</p:attrName>
                                        </p:attrNameLst>
                                      </p:cBhvr>
                                      <p:tavLst>
                                        <p:tav tm="0">
                                          <p:val>
                                            <p:strVal val="#ppt_x"/>
                                          </p:val>
                                        </p:tav>
                                        <p:tav tm="100000">
                                          <p:val>
                                            <p:strVal val="#ppt_x"/>
                                          </p:val>
                                        </p:tav>
                                      </p:tavLst>
                                    </p:anim>
                                    <p:anim calcmode="lin" valueType="num">
                                      <p:cBhvr additive="base">
                                        <p:cTn id="76" dur="500" fill="hold"/>
                                        <p:tgtEl>
                                          <p:spTgt spid="16509"/>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5" presetClass="entr" presetSubtype="0" fill="hold" nodeType="clickEffect">
                                  <p:stCondLst>
                                    <p:cond delay="0"/>
                                  </p:stCondLst>
                                  <p:childTnLst>
                                    <p:set>
                                      <p:cBhvr>
                                        <p:cTn id="80" dur="1" fill="hold">
                                          <p:stCondLst>
                                            <p:cond delay="0"/>
                                          </p:stCondLst>
                                        </p:cTn>
                                        <p:tgtEl>
                                          <p:spTgt spid="25601"/>
                                        </p:tgtEl>
                                        <p:attrNameLst>
                                          <p:attrName>style.visibility</p:attrName>
                                        </p:attrNameLst>
                                      </p:cBhvr>
                                      <p:to>
                                        <p:strVal val="visible"/>
                                      </p:to>
                                    </p:set>
                                    <p:anim calcmode="lin" valueType="num">
                                      <p:cBhvr>
                                        <p:cTn id="81" dur="1000" fill="hold"/>
                                        <p:tgtEl>
                                          <p:spTgt spid="25601"/>
                                        </p:tgtEl>
                                        <p:attrNameLst>
                                          <p:attrName>ppt_w</p:attrName>
                                        </p:attrNameLst>
                                      </p:cBhvr>
                                      <p:tavLst>
                                        <p:tav tm="0">
                                          <p:val>
                                            <p:fltVal val="0"/>
                                          </p:val>
                                        </p:tav>
                                        <p:tav tm="100000">
                                          <p:val>
                                            <p:strVal val="#ppt_w"/>
                                          </p:val>
                                        </p:tav>
                                      </p:tavLst>
                                    </p:anim>
                                    <p:anim calcmode="lin" valueType="num">
                                      <p:cBhvr>
                                        <p:cTn id="82" dur="1000" fill="hold"/>
                                        <p:tgtEl>
                                          <p:spTgt spid="25601"/>
                                        </p:tgtEl>
                                        <p:attrNameLst>
                                          <p:attrName>ppt_h</p:attrName>
                                        </p:attrNameLst>
                                      </p:cBhvr>
                                      <p:tavLst>
                                        <p:tav tm="0">
                                          <p:val>
                                            <p:fltVal val="0"/>
                                          </p:val>
                                        </p:tav>
                                        <p:tav tm="100000">
                                          <p:val>
                                            <p:strVal val="#ppt_h"/>
                                          </p:val>
                                        </p:tav>
                                      </p:tavLst>
                                    </p:anim>
                                    <p:anim calcmode="lin" valueType="num">
                                      <p:cBhvr>
                                        <p:cTn id="83" dur="1000" fill="hold"/>
                                        <p:tgtEl>
                                          <p:spTgt spid="25601"/>
                                        </p:tgtEl>
                                        <p:attrNameLst>
                                          <p:attrName>ppt_x</p:attrName>
                                        </p:attrNameLst>
                                      </p:cBhvr>
                                      <p:tavLst>
                                        <p:tav tm="0" fmla="#ppt_x+(cos(-2*pi*(1-$))*-#ppt_x-sin(-2*pi*(1-$))*(1-#ppt_y))*(1-$)">
                                          <p:val>
                                            <p:fltVal val="0"/>
                                          </p:val>
                                        </p:tav>
                                        <p:tav tm="100000">
                                          <p:val>
                                            <p:fltVal val="1"/>
                                          </p:val>
                                        </p:tav>
                                      </p:tavLst>
                                    </p:anim>
                                    <p:anim calcmode="lin" valueType="num">
                                      <p:cBhvr>
                                        <p:cTn id="84" dur="1000" fill="hold"/>
                                        <p:tgtEl>
                                          <p:spTgt spid="256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5" fill="hold">
                      <p:stCondLst>
                        <p:cond delay="indefinite"/>
                      </p:stCondLst>
                      <p:childTnLst>
                        <p:par>
                          <p:cTn id="86" fill="hold">
                            <p:stCondLst>
                              <p:cond delay="0"/>
                            </p:stCondLst>
                            <p:childTnLst>
                              <p:par>
                                <p:cTn id="87" presetID="16" presetClass="entr" presetSubtype="42" fill="hold" grpId="0" nodeType="clickEffect">
                                  <p:stCondLst>
                                    <p:cond delay="0"/>
                                  </p:stCondLst>
                                  <p:childTnLst>
                                    <p:set>
                                      <p:cBhvr>
                                        <p:cTn id="88" dur="1" fill="hold">
                                          <p:stCondLst>
                                            <p:cond delay="0"/>
                                          </p:stCondLst>
                                        </p:cTn>
                                        <p:tgtEl>
                                          <p:spTgt spid="16512"/>
                                        </p:tgtEl>
                                        <p:attrNameLst>
                                          <p:attrName>style.visibility</p:attrName>
                                        </p:attrNameLst>
                                      </p:cBhvr>
                                      <p:to>
                                        <p:strVal val="visible"/>
                                      </p:to>
                                    </p:set>
                                    <p:animEffect transition="in" filter="barn(outHorizontal)">
                                      <p:cBhvr>
                                        <p:cTn id="89" dur="500"/>
                                        <p:tgtEl>
                                          <p:spTgt spid="16512"/>
                                        </p:tgtEl>
                                      </p:cBhvr>
                                    </p:animEffect>
                                  </p:childTnLst>
                                </p:cTn>
                              </p:par>
                            </p:childTnLst>
                          </p:cTn>
                        </p:par>
                        <p:par>
                          <p:cTn id="90" fill="hold">
                            <p:stCondLst>
                              <p:cond delay="500"/>
                            </p:stCondLst>
                            <p:childTnLst>
                              <p:par>
                                <p:cTn id="91" presetID="22" presetClass="entr" presetSubtype="2" fill="hold" grpId="0" nodeType="afterEffect">
                                  <p:stCondLst>
                                    <p:cond delay="0"/>
                                  </p:stCondLst>
                                  <p:childTnLst>
                                    <p:set>
                                      <p:cBhvr>
                                        <p:cTn id="92" dur="1" fill="hold">
                                          <p:stCondLst>
                                            <p:cond delay="0"/>
                                          </p:stCondLst>
                                        </p:cTn>
                                        <p:tgtEl>
                                          <p:spTgt spid="16513"/>
                                        </p:tgtEl>
                                        <p:attrNameLst>
                                          <p:attrName>style.visibility</p:attrName>
                                        </p:attrNameLst>
                                      </p:cBhvr>
                                      <p:to>
                                        <p:strVal val="visible"/>
                                      </p:to>
                                    </p:set>
                                    <p:animEffect transition="in" filter="wipe(right)">
                                      <p:cBhvr>
                                        <p:cTn id="93" dur="500"/>
                                        <p:tgtEl>
                                          <p:spTgt spid="16513"/>
                                        </p:tgtEl>
                                      </p:cBhvr>
                                    </p:animEffect>
                                  </p:childTnLst>
                                </p:cTn>
                              </p:par>
                            </p:childTnLst>
                          </p:cTn>
                        </p:par>
                        <p:par>
                          <p:cTn id="94" fill="hold">
                            <p:stCondLst>
                              <p:cond delay="1000"/>
                            </p:stCondLst>
                            <p:childTnLst>
                              <p:par>
                                <p:cTn id="95" presetID="9" presetClass="entr" presetSubtype="0" fill="hold" grpId="0" nodeType="afterEffect">
                                  <p:stCondLst>
                                    <p:cond delay="0"/>
                                  </p:stCondLst>
                                  <p:childTnLst>
                                    <p:set>
                                      <p:cBhvr>
                                        <p:cTn id="96" dur="1" fill="hold">
                                          <p:stCondLst>
                                            <p:cond delay="0"/>
                                          </p:stCondLst>
                                        </p:cTn>
                                        <p:tgtEl>
                                          <p:spTgt spid="16511"/>
                                        </p:tgtEl>
                                        <p:attrNameLst>
                                          <p:attrName>style.visibility</p:attrName>
                                        </p:attrNameLst>
                                      </p:cBhvr>
                                      <p:to>
                                        <p:strVal val="visible"/>
                                      </p:to>
                                    </p:set>
                                    <p:animEffect transition="in" filter="dissolve">
                                      <p:cBhvr>
                                        <p:cTn id="97" dur="500"/>
                                        <p:tgtEl>
                                          <p:spTgt spid="16511"/>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37" fill="hold" grpId="0" nodeType="clickEffect">
                                  <p:stCondLst>
                                    <p:cond delay="0"/>
                                  </p:stCondLst>
                                  <p:childTnLst>
                                    <p:set>
                                      <p:cBhvr>
                                        <p:cTn id="101" dur="1" fill="hold">
                                          <p:stCondLst>
                                            <p:cond delay="0"/>
                                          </p:stCondLst>
                                        </p:cTn>
                                        <p:tgtEl>
                                          <p:spTgt spid="16518"/>
                                        </p:tgtEl>
                                        <p:attrNameLst>
                                          <p:attrName>style.visibility</p:attrName>
                                        </p:attrNameLst>
                                      </p:cBhvr>
                                      <p:to>
                                        <p:strVal val="visible"/>
                                      </p:to>
                                    </p:set>
                                    <p:animEffect transition="in" filter="barn(outVertical)">
                                      <p:cBhvr>
                                        <p:cTn id="102" dur="500"/>
                                        <p:tgtEl>
                                          <p:spTgt spid="1651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6516"/>
                                        </p:tgtEl>
                                        <p:attrNameLst>
                                          <p:attrName>style.visibility</p:attrName>
                                        </p:attrNameLst>
                                      </p:cBhvr>
                                      <p:to>
                                        <p:strVal val="visible"/>
                                      </p:to>
                                    </p:set>
                                    <p:animEffect transition="in" filter="wipe(left)">
                                      <p:cBhvr>
                                        <p:cTn id="107" dur="500"/>
                                        <p:tgtEl>
                                          <p:spTgt spid="16516"/>
                                        </p:tgtEl>
                                      </p:cBhvr>
                                    </p:animEffect>
                                  </p:childTnLst>
                                </p:cTn>
                              </p:par>
                            </p:childTnLst>
                          </p:cTn>
                        </p:par>
                        <p:par>
                          <p:cTn id="108" fill="hold">
                            <p:stCondLst>
                              <p:cond delay="500"/>
                            </p:stCondLst>
                            <p:childTnLst>
                              <p:par>
                                <p:cTn id="109" presetID="22" presetClass="entr" presetSubtype="1" fill="hold" grpId="0" nodeType="afterEffect">
                                  <p:stCondLst>
                                    <p:cond delay="0"/>
                                  </p:stCondLst>
                                  <p:childTnLst>
                                    <p:set>
                                      <p:cBhvr>
                                        <p:cTn id="110" dur="1" fill="hold">
                                          <p:stCondLst>
                                            <p:cond delay="0"/>
                                          </p:stCondLst>
                                        </p:cTn>
                                        <p:tgtEl>
                                          <p:spTgt spid="16517"/>
                                        </p:tgtEl>
                                        <p:attrNameLst>
                                          <p:attrName>style.visibility</p:attrName>
                                        </p:attrNameLst>
                                      </p:cBhvr>
                                      <p:to>
                                        <p:strVal val="visible"/>
                                      </p:to>
                                    </p:set>
                                    <p:animEffect transition="in" filter="wipe(up)">
                                      <p:cBhvr>
                                        <p:cTn id="111" dur="500"/>
                                        <p:tgtEl>
                                          <p:spTgt spid="16517"/>
                                        </p:tgtEl>
                                      </p:cBhvr>
                                    </p:animEffect>
                                  </p:childTnLst>
                                </p:cTn>
                              </p:par>
                            </p:childTnLst>
                          </p:cTn>
                        </p:par>
                        <p:par>
                          <p:cTn id="112" fill="hold">
                            <p:stCondLst>
                              <p:cond delay="1000"/>
                            </p:stCondLst>
                            <p:childTnLst>
                              <p:par>
                                <p:cTn id="113" presetID="9" presetClass="entr" presetSubtype="0" fill="hold" grpId="0" nodeType="afterEffect">
                                  <p:stCondLst>
                                    <p:cond delay="0"/>
                                  </p:stCondLst>
                                  <p:childTnLst>
                                    <p:set>
                                      <p:cBhvr>
                                        <p:cTn id="114" dur="1" fill="hold">
                                          <p:stCondLst>
                                            <p:cond delay="0"/>
                                          </p:stCondLst>
                                        </p:cTn>
                                        <p:tgtEl>
                                          <p:spTgt spid="16514"/>
                                        </p:tgtEl>
                                        <p:attrNameLst>
                                          <p:attrName>style.visibility</p:attrName>
                                        </p:attrNameLst>
                                      </p:cBhvr>
                                      <p:to>
                                        <p:strVal val="visible"/>
                                      </p:to>
                                    </p:set>
                                    <p:animEffect transition="in" filter="dissolve">
                                      <p:cBhvr>
                                        <p:cTn id="115" dur="500"/>
                                        <p:tgtEl>
                                          <p:spTgt spid="16514"/>
                                        </p:tgtEl>
                                      </p:cBhvr>
                                    </p:animEffect>
                                  </p:childTnLst>
                                </p:cTn>
                              </p:par>
                            </p:childTnLst>
                          </p:cTn>
                        </p:par>
                        <p:par>
                          <p:cTn id="116" fill="hold">
                            <p:stCondLst>
                              <p:cond delay="1500"/>
                            </p:stCondLst>
                            <p:childTnLst>
                              <p:par>
                                <p:cTn id="117" presetID="9" presetClass="entr" presetSubtype="0" fill="hold" grpId="0" nodeType="afterEffect">
                                  <p:stCondLst>
                                    <p:cond delay="0"/>
                                  </p:stCondLst>
                                  <p:childTnLst>
                                    <p:set>
                                      <p:cBhvr>
                                        <p:cTn id="118" dur="1" fill="hold">
                                          <p:stCondLst>
                                            <p:cond delay="0"/>
                                          </p:stCondLst>
                                        </p:cTn>
                                        <p:tgtEl>
                                          <p:spTgt spid="16515"/>
                                        </p:tgtEl>
                                        <p:attrNameLst>
                                          <p:attrName>style.visibility</p:attrName>
                                        </p:attrNameLst>
                                      </p:cBhvr>
                                      <p:to>
                                        <p:strVal val="visible"/>
                                      </p:to>
                                    </p:set>
                                    <p:animEffect transition="in" filter="dissolve">
                                      <p:cBhvr>
                                        <p:cTn id="119" dur="500"/>
                                        <p:tgtEl>
                                          <p:spTgt spid="16515"/>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16521"/>
                                        </p:tgtEl>
                                        <p:attrNameLst>
                                          <p:attrName>style.visibility</p:attrName>
                                        </p:attrNameLst>
                                      </p:cBhvr>
                                      <p:to>
                                        <p:strVal val="visible"/>
                                      </p:to>
                                    </p:set>
                                    <p:animEffect transition="in" filter="dissolve">
                                      <p:cBhvr>
                                        <p:cTn id="124" dur="500"/>
                                        <p:tgtEl>
                                          <p:spTgt spid="16521"/>
                                        </p:tgtEl>
                                      </p:cBhvr>
                                    </p:animEffect>
                                  </p:childTnLst>
                                </p:cTn>
                              </p:par>
                            </p:childTnLst>
                          </p:cTn>
                        </p:par>
                        <p:par>
                          <p:cTn id="125" fill="hold">
                            <p:stCondLst>
                              <p:cond delay="500"/>
                            </p:stCondLst>
                            <p:childTnLst>
                              <p:par>
                                <p:cTn id="126" presetID="9" presetClass="entr" presetSubtype="0" fill="hold" grpId="0" nodeType="afterEffect">
                                  <p:stCondLst>
                                    <p:cond delay="0"/>
                                  </p:stCondLst>
                                  <p:childTnLst>
                                    <p:set>
                                      <p:cBhvr>
                                        <p:cTn id="127" dur="1" fill="hold">
                                          <p:stCondLst>
                                            <p:cond delay="0"/>
                                          </p:stCondLst>
                                        </p:cTn>
                                        <p:tgtEl>
                                          <p:spTgt spid="16519"/>
                                        </p:tgtEl>
                                        <p:attrNameLst>
                                          <p:attrName>style.visibility</p:attrName>
                                        </p:attrNameLst>
                                      </p:cBhvr>
                                      <p:to>
                                        <p:strVal val="visible"/>
                                      </p:to>
                                    </p:set>
                                    <p:animEffect transition="in" filter="dissolve">
                                      <p:cBhvr>
                                        <p:cTn id="128" dur="500"/>
                                        <p:tgtEl>
                                          <p:spTgt spid="16519"/>
                                        </p:tgtEl>
                                      </p:cBhvr>
                                    </p:animEffect>
                                  </p:childTnLst>
                                </p:cTn>
                              </p:par>
                            </p:childTnLst>
                          </p:cTn>
                        </p:par>
                        <p:par>
                          <p:cTn id="129" fill="hold">
                            <p:stCondLst>
                              <p:cond delay="1000"/>
                            </p:stCondLst>
                            <p:childTnLst>
                              <p:par>
                                <p:cTn id="130" presetID="9" presetClass="entr" presetSubtype="0" fill="hold" grpId="0" nodeType="afterEffect">
                                  <p:stCondLst>
                                    <p:cond delay="0"/>
                                  </p:stCondLst>
                                  <p:childTnLst>
                                    <p:set>
                                      <p:cBhvr>
                                        <p:cTn id="131" dur="1" fill="hold">
                                          <p:stCondLst>
                                            <p:cond delay="0"/>
                                          </p:stCondLst>
                                        </p:cTn>
                                        <p:tgtEl>
                                          <p:spTgt spid="16522"/>
                                        </p:tgtEl>
                                        <p:attrNameLst>
                                          <p:attrName>style.visibility</p:attrName>
                                        </p:attrNameLst>
                                      </p:cBhvr>
                                      <p:to>
                                        <p:strVal val="visible"/>
                                      </p:to>
                                    </p:set>
                                    <p:animEffect transition="in" filter="dissolve">
                                      <p:cBhvr>
                                        <p:cTn id="132" dur="500"/>
                                        <p:tgtEl>
                                          <p:spTgt spid="16522"/>
                                        </p:tgtEl>
                                      </p:cBhvr>
                                    </p:animEffect>
                                  </p:childTnLst>
                                </p:cTn>
                              </p:par>
                            </p:childTnLst>
                          </p:cTn>
                        </p:par>
                        <p:par>
                          <p:cTn id="133" fill="hold">
                            <p:stCondLst>
                              <p:cond delay="1500"/>
                            </p:stCondLst>
                            <p:childTnLst>
                              <p:par>
                                <p:cTn id="134" presetID="9" presetClass="entr" presetSubtype="0" fill="hold" grpId="0" nodeType="afterEffect">
                                  <p:stCondLst>
                                    <p:cond delay="0"/>
                                  </p:stCondLst>
                                  <p:childTnLst>
                                    <p:set>
                                      <p:cBhvr>
                                        <p:cTn id="135" dur="1" fill="hold">
                                          <p:stCondLst>
                                            <p:cond delay="0"/>
                                          </p:stCondLst>
                                        </p:cTn>
                                        <p:tgtEl>
                                          <p:spTgt spid="16523"/>
                                        </p:tgtEl>
                                        <p:attrNameLst>
                                          <p:attrName>style.visibility</p:attrName>
                                        </p:attrNameLst>
                                      </p:cBhvr>
                                      <p:to>
                                        <p:strVal val="visible"/>
                                      </p:to>
                                    </p:set>
                                    <p:animEffect transition="in" filter="dissolve">
                                      <p:cBhvr>
                                        <p:cTn id="136" dur="500"/>
                                        <p:tgtEl>
                                          <p:spTgt spid="16523"/>
                                        </p:tgtEl>
                                      </p:cBhvr>
                                    </p:animEffect>
                                  </p:childTnLst>
                                </p:cTn>
                              </p:par>
                            </p:childTnLst>
                          </p:cTn>
                        </p:par>
                        <p:par>
                          <p:cTn id="137" fill="hold">
                            <p:stCondLst>
                              <p:cond delay="2000"/>
                            </p:stCondLst>
                            <p:childTnLst>
                              <p:par>
                                <p:cTn id="138" presetID="9" presetClass="entr" presetSubtype="0" fill="hold" grpId="0" nodeType="afterEffect">
                                  <p:stCondLst>
                                    <p:cond delay="0"/>
                                  </p:stCondLst>
                                  <p:childTnLst>
                                    <p:set>
                                      <p:cBhvr>
                                        <p:cTn id="139" dur="1" fill="hold">
                                          <p:stCondLst>
                                            <p:cond delay="0"/>
                                          </p:stCondLst>
                                        </p:cTn>
                                        <p:tgtEl>
                                          <p:spTgt spid="16524"/>
                                        </p:tgtEl>
                                        <p:attrNameLst>
                                          <p:attrName>style.visibility</p:attrName>
                                        </p:attrNameLst>
                                      </p:cBhvr>
                                      <p:to>
                                        <p:strVal val="visible"/>
                                      </p:to>
                                    </p:set>
                                    <p:animEffect transition="in" filter="dissolve">
                                      <p:cBhvr>
                                        <p:cTn id="140" dur="500"/>
                                        <p:tgtEl>
                                          <p:spTgt spid="16524"/>
                                        </p:tgtEl>
                                      </p:cBhvr>
                                    </p:animEffect>
                                  </p:childTnLst>
                                </p:cTn>
                              </p:par>
                            </p:childTnLst>
                          </p:cTn>
                        </p:par>
                        <p:par>
                          <p:cTn id="141" fill="hold">
                            <p:stCondLst>
                              <p:cond delay="2500"/>
                            </p:stCondLst>
                            <p:childTnLst>
                              <p:par>
                                <p:cTn id="142" presetID="22" presetClass="entr" presetSubtype="8" fill="hold" grpId="0" nodeType="afterEffect">
                                  <p:stCondLst>
                                    <p:cond delay="0"/>
                                  </p:stCondLst>
                                  <p:childTnLst>
                                    <p:set>
                                      <p:cBhvr>
                                        <p:cTn id="143" dur="1" fill="hold">
                                          <p:stCondLst>
                                            <p:cond delay="0"/>
                                          </p:stCondLst>
                                        </p:cTn>
                                        <p:tgtEl>
                                          <p:spTgt spid="16525"/>
                                        </p:tgtEl>
                                        <p:attrNameLst>
                                          <p:attrName>style.visibility</p:attrName>
                                        </p:attrNameLst>
                                      </p:cBhvr>
                                      <p:to>
                                        <p:strVal val="visible"/>
                                      </p:to>
                                    </p:set>
                                    <p:animEffect transition="in" filter="wipe(left)">
                                      <p:cBhvr>
                                        <p:cTn id="144" dur="500"/>
                                        <p:tgtEl>
                                          <p:spTgt spid="16525"/>
                                        </p:tgtEl>
                                      </p:cBhvr>
                                    </p:animEffect>
                                  </p:childTnLst>
                                </p:cTn>
                              </p:par>
                            </p:childTnLst>
                          </p:cTn>
                        </p:par>
                      </p:childTnLst>
                    </p:cTn>
                  </p:par>
                  <p:par>
                    <p:cTn id="145" fill="hold">
                      <p:stCondLst>
                        <p:cond delay="indefinite"/>
                      </p:stCondLst>
                      <p:childTnLst>
                        <p:par>
                          <p:cTn id="146" fill="hold">
                            <p:stCondLst>
                              <p:cond delay="0"/>
                            </p:stCondLst>
                            <p:childTnLst>
                              <p:par>
                                <p:cTn id="147" presetID="2" presetClass="entr" presetSubtype="6" fill="hold" grpId="0" nodeType="clickEffect">
                                  <p:stCondLst>
                                    <p:cond delay="0"/>
                                  </p:stCondLst>
                                  <p:childTnLst>
                                    <p:set>
                                      <p:cBhvr>
                                        <p:cTn id="148" dur="1" fill="hold">
                                          <p:stCondLst>
                                            <p:cond delay="0"/>
                                          </p:stCondLst>
                                        </p:cTn>
                                        <p:tgtEl>
                                          <p:spTgt spid="16526"/>
                                        </p:tgtEl>
                                        <p:attrNameLst>
                                          <p:attrName>style.visibility</p:attrName>
                                        </p:attrNameLst>
                                      </p:cBhvr>
                                      <p:to>
                                        <p:strVal val="visible"/>
                                      </p:to>
                                    </p:set>
                                    <p:anim calcmode="lin" valueType="num">
                                      <p:cBhvr additive="base">
                                        <p:cTn id="149" dur="500" fill="hold"/>
                                        <p:tgtEl>
                                          <p:spTgt spid="16526"/>
                                        </p:tgtEl>
                                        <p:attrNameLst>
                                          <p:attrName>ppt_x</p:attrName>
                                        </p:attrNameLst>
                                      </p:cBhvr>
                                      <p:tavLst>
                                        <p:tav tm="0">
                                          <p:val>
                                            <p:strVal val="1+#ppt_w/2"/>
                                          </p:val>
                                        </p:tav>
                                        <p:tav tm="100000">
                                          <p:val>
                                            <p:strVal val="#ppt_x"/>
                                          </p:val>
                                        </p:tav>
                                      </p:tavLst>
                                    </p:anim>
                                    <p:anim calcmode="lin" valueType="num">
                                      <p:cBhvr additive="base">
                                        <p:cTn id="150" dur="500" fill="hold"/>
                                        <p:tgtEl>
                                          <p:spTgt spid="16526"/>
                                        </p:tgtEl>
                                        <p:attrNameLst>
                                          <p:attrName>ppt_y</p:attrName>
                                        </p:attrNameLst>
                                      </p:cBhvr>
                                      <p:tavLst>
                                        <p:tav tm="0">
                                          <p:val>
                                            <p:strVal val="1+#ppt_h/2"/>
                                          </p:val>
                                        </p:tav>
                                        <p:tav tm="100000">
                                          <p:val>
                                            <p:strVal val="#ppt_y"/>
                                          </p:val>
                                        </p:tav>
                                      </p:tavLst>
                                    </p:anim>
                                  </p:childTnLst>
                                </p:cTn>
                              </p:par>
                            </p:childTnLst>
                          </p:cTn>
                        </p:par>
                        <p:par>
                          <p:cTn id="151" fill="hold">
                            <p:stCondLst>
                              <p:cond delay="500"/>
                            </p:stCondLst>
                            <p:childTnLst>
                              <p:par>
                                <p:cTn id="152" presetID="9" presetClass="entr" presetSubtype="0" fill="hold" grpId="0" nodeType="afterEffect">
                                  <p:stCondLst>
                                    <p:cond delay="0"/>
                                  </p:stCondLst>
                                  <p:childTnLst>
                                    <p:set>
                                      <p:cBhvr>
                                        <p:cTn id="153" dur="1" fill="hold">
                                          <p:stCondLst>
                                            <p:cond delay="0"/>
                                          </p:stCondLst>
                                        </p:cTn>
                                        <p:tgtEl>
                                          <p:spTgt spid="16531"/>
                                        </p:tgtEl>
                                        <p:attrNameLst>
                                          <p:attrName>style.visibility</p:attrName>
                                        </p:attrNameLst>
                                      </p:cBhvr>
                                      <p:to>
                                        <p:strVal val="visible"/>
                                      </p:to>
                                    </p:set>
                                    <p:animEffect transition="in" filter="dissolve">
                                      <p:cBhvr>
                                        <p:cTn id="154" dur="500"/>
                                        <p:tgtEl>
                                          <p:spTgt spid="16531"/>
                                        </p:tgtEl>
                                      </p:cBhvr>
                                    </p:animEffect>
                                  </p:childTnLst>
                                </p:cTn>
                              </p:par>
                            </p:childTnLst>
                          </p:cTn>
                        </p:par>
                        <p:par>
                          <p:cTn id="155" fill="hold">
                            <p:stCondLst>
                              <p:cond delay="1000"/>
                            </p:stCondLst>
                            <p:childTnLst>
                              <p:par>
                                <p:cTn id="156" presetID="9" presetClass="entr" presetSubtype="0" fill="hold" grpId="0" nodeType="afterEffect">
                                  <p:stCondLst>
                                    <p:cond delay="0"/>
                                  </p:stCondLst>
                                  <p:childTnLst>
                                    <p:set>
                                      <p:cBhvr>
                                        <p:cTn id="157" dur="1" fill="hold">
                                          <p:stCondLst>
                                            <p:cond delay="0"/>
                                          </p:stCondLst>
                                        </p:cTn>
                                        <p:tgtEl>
                                          <p:spTgt spid="16532"/>
                                        </p:tgtEl>
                                        <p:attrNameLst>
                                          <p:attrName>style.visibility</p:attrName>
                                        </p:attrNameLst>
                                      </p:cBhvr>
                                      <p:to>
                                        <p:strVal val="visible"/>
                                      </p:to>
                                    </p:set>
                                    <p:animEffect transition="in" filter="dissolve">
                                      <p:cBhvr>
                                        <p:cTn id="158" dur="500"/>
                                        <p:tgtEl>
                                          <p:spTgt spid="16532"/>
                                        </p:tgtEl>
                                      </p:cBhvr>
                                    </p:animEffect>
                                  </p:childTnLst>
                                </p:cTn>
                              </p:par>
                            </p:childTnLst>
                          </p:cTn>
                        </p:par>
                        <p:par>
                          <p:cTn id="159" fill="hold">
                            <p:stCondLst>
                              <p:cond delay="1500"/>
                            </p:stCondLst>
                            <p:childTnLst>
                              <p:par>
                                <p:cTn id="160" presetID="9" presetClass="entr" presetSubtype="0" fill="hold" grpId="0" nodeType="afterEffect">
                                  <p:stCondLst>
                                    <p:cond delay="0"/>
                                  </p:stCondLst>
                                  <p:childTnLst>
                                    <p:set>
                                      <p:cBhvr>
                                        <p:cTn id="161" dur="1" fill="hold">
                                          <p:stCondLst>
                                            <p:cond delay="0"/>
                                          </p:stCondLst>
                                        </p:cTn>
                                        <p:tgtEl>
                                          <p:spTgt spid="16533"/>
                                        </p:tgtEl>
                                        <p:attrNameLst>
                                          <p:attrName>style.visibility</p:attrName>
                                        </p:attrNameLst>
                                      </p:cBhvr>
                                      <p:to>
                                        <p:strVal val="visible"/>
                                      </p:to>
                                    </p:set>
                                    <p:animEffect transition="in" filter="dissolve">
                                      <p:cBhvr>
                                        <p:cTn id="162" dur="500"/>
                                        <p:tgtEl>
                                          <p:spTgt spid="16533"/>
                                        </p:tgtEl>
                                      </p:cBhvr>
                                    </p:animEffect>
                                  </p:childTnLst>
                                </p:cTn>
                              </p:par>
                            </p:childTnLst>
                          </p:cTn>
                        </p:par>
                        <p:par>
                          <p:cTn id="163" fill="hold">
                            <p:stCondLst>
                              <p:cond delay="2000"/>
                            </p:stCondLst>
                            <p:childTnLst>
                              <p:par>
                                <p:cTn id="164" presetID="9" presetClass="entr" presetSubtype="0" fill="hold" grpId="0" nodeType="afterEffect">
                                  <p:stCondLst>
                                    <p:cond delay="0"/>
                                  </p:stCondLst>
                                  <p:childTnLst>
                                    <p:set>
                                      <p:cBhvr>
                                        <p:cTn id="165" dur="1" fill="hold">
                                          <p:stCondLst>
                                            <p:cond delay="0"/>
                                          </p:stCondLst>
                                        </p:cTn>
                                        <p:tgtEl>
                                          <p:spTgt spid="16534"/>
                                        </p:tgtEl>
                                        <p:attrNameLst>
                                          <p:attrName>style.visibility</p:attrName>
                                        </p:attrNameLst>
                                      </p:cBhvr>
                                      <p:to>
                                        <p:strVal val="visible"/>
                                      </p:to>
                                    </p:set>
                                    <p:animEffect transition="in" filter="dissolve">
                                      <p:cBhvr>
                                        <p:cTn id="166" dur="500"/>
                                        <p:tgtEl>
                                          <p:spTgt spid="16534"/>
                                        </p:tgtEl>
                                      </p:cBhvr>
                                    </p:animEffect>
                                  </p:childTnLst>
                                </p:cTn>
                              </p:par>
                            </p:childTnLst>
                          </p:cTn>
                        </p:par>
                        <p:par>
                          <p:cTn id="167" fill="hold">
                            <p:stCondLst>
                              <p:cond delay="2500"/>
                            </p:stCondLst>
                            <p:childTnLst>
                              <p:par>
                                <p:cTn id="168" presetID="9" presetClass="entr" presetSubtype="0" fill="hold" nodeType="afterEffect">
                                  <p:stCondLst>
                                    <p:cond delay="0"/>
                                  </p:stCondLst>
                                  <p:childTnLst>
                                    <p:set>
                                      <p:cBhvr>
                                        <p:cTn id="169" dur="1" fill="hold">
                                          <p:stCondLst>
                                            <p:cond delay="0"/>
                                          </p:stCondLst>
                                        </p:cTn>
                                        <p:tgtEl>
                                          <p:spTgt spid="25602"/>
                                        </p:tgtEl>
                                        <p:attrNameLst>
                                          <p:attrName>style.visibility</p:attrName>
                                        </p:attrNameLst>
                                      </p:cBhvr>
                                      <p:to>
                                        <p:strVal val="visible"/>
                                      </p:to>
                                    </p:set>
                                    <p:animEffect transition="in" filter="dissolve">
                                      <p:cBhvr>
                                        <p:cTn id="170" dur="500"/>
                                        <p:tgtEl>
                                          <p:spTgt spid="25602"/>
                                        </p:tgtEl>
                                      </p:cBhvr>
                                    </p:animEffect>
                                  </p:childTnLst>
                                </p:cTn>
                              </p:par>
                            </p:childTnLst>
                          </p:cTn>
                        </p:par>
                        <p:par>
                          <p:cTn id="171" fill="hold">
                            <p:stCondLst>
                              <p:cond delay="3000"/>
                            </p:stCondLst>
                            <p:childTnLst>
                              <p:par>
                                <p:cTn id="172" presetID="9" presetClass="entr" presetSubtype="0" fill="hold" nodeType="afterEffect">
                                  <p:stCondLst>
                                    <p:cond delay="0"/>
                                  </p:stCondLst>
                                  <p:childTnLst>
                                    <p:set>
                                      <p:cBhvr>
                                        <p:cTn id="173" dur="1" fill="hold">
                                          <p:stCondLst>
                                            <p:cond delay="0"/>
                                          </p:stCondLst>
                                        </p:cTn>
                                        <p:tgtEl>
                                          <p:spTgt spid="25603"/>
                                        </p:tgtEl>
                                        <p:attrNameLst>
                                          <p:attrName>style.visibility</p:attrName>
                                        </p:attrNameLst>
                                      </p:cBhvr>
                                      <p:to>
                                        <p:strVal val="visible"/>
                                      </p:to>
                                    </p:set>
                                    <p:animEffect transition="in" filter="dissolve">
                                      <p:cBhvr>
                                        <p:cTn id="174" dur="500"/>
                                        <p:tgtEl>
                                          <p:spTgt spid="25603"/>
                                        </p:tgtEl>
                                      </p:cBhvr>
                                    </p:animEffect>
                                  </p:childTnLst>
                                </p:cTn>
                              </p:par>
                            </p:childTnLst>
                          </p:cTn>
                        </p:par>
                      </p:childTnLst>
                    </p:cTn>
                  </p:par>
                  <p:par>
                    <p:cTn id="175" fill="hold">
                      <p:stCondLst>
                        <p:cond delay="indefinite"/>
                      </p:stCondLst>
                      <p:childTnLst>
                        <p:par>
                          <p:cTn id="176" fill="hold">
                            <p:stCondLst>
                              <p:cond delay="0"/>
                            </p:stCondLst>
                            <p:childTnLst>
                              <p:par>
                                <p:cTn id="177" presetID="2" presetClass="entr" presetSubtype="12" fill="hold" grpId="0" nodeType="clickEffect">
                                  <p:stCondLst>
                                    <p:cond delay="0"/>
                                  </p:stCondLst>
                                  <p:childTnLst>
                                    <p:set>
                                      <p:cBhvr>
                                        <p:cTn id="178" dur="1" fill="hold">
                                          <p:stCondLst>
                                            <p:cond delay="0"/>
                                          </p:stCondLst>
                                        </p:cTn>
                                        <p:tgtEl>
                                          <p:spTgt spid="16527"/>
                                        </p:tgtEl>
                                        <p:attrNameLst>
                                          <p:attrName>style.visibility</p:attrName>
                                        </p:attrNameLst>
                                      </p:cBhvr>
                                      <p:to>
                                        <p:strVal val="visible"/>
                                      </p:to>
                                    </p:set>
                                    <p:anim calcmode="lin" valueType="num">
                                      <p:cBhvr additive="base">
                                        <p:cTn id="179" dur="500" fill="hold"/>
                                        <p:tgtEl>
                                          <p:spTgt spid="16527"/>
                                        </p:tgtEl>
                                        <p:attrNameLst>
                                          <p:attrName>ppt_x</p:attrName>
                                        </p:attrNameLst>
                                      </p:cBhvr>
                                      <p:tavLst>
                                        <p:tav tm="0">
                                          <p:val>
                                            <p:strVal val="0-#ppt_w/2"/>
                                          </p:val>
                                        </p:tav>
                                        <p:tav tm="100000">
                                          <p:val>
                                            <p:strVal val="#ppt_x"/>
                                          </p:val>
                                        </p:tav>
                                      </p:tavLst>
                                    </p:anim>
                                    <p:anim calcmode="lin" valueType="num">
                                      <p:cBhvr additive="base">
                                        <p:cTn id="180" dur="500" fill="hold"/>
                                        <p:tgtEl>
                                          <p:spTgt spid="16527"/>
                                        </p:tgtEl>
                                        <p:attrNameLst>
                                          <p:attrName>ppt_y</p:attrName>
                                        </p:attrNameLst>
                                      </p:cBhvr>
                                      <p:tavLst>
                                        <p:tav tm="0">
                                          <p:val>
                                            <p:strVal val="1+#ppt_h/2"/>
                                          </p:val>
                                        </p:tav>
                                        <p:tav tm="100000">
                                          <p:val>
                                            <p:strVal val="#ppt_y"/>
                                          </p:val>
                                        </p:tav>
                                      </p:tavLst>
                                    </p:anim>
                                  </p:childTnLst>
                                </p:cTn>
                              </p:par>
                            </p:childTnLst>
                          </p:cTn>
                        </p:par>
                        <p:par>
                          <p:cTn id="181" fill="hold">
                            <p:stCondLst>
                              <p:cond delay="500"/>
                            </p:stCondLst>
                            <p:childTnLst>
                              <p:par>
                                <p:cTn id="182" presetID="22" presetClass="entr" presetSubtype="4" fill="hold" grpId="0" nodeType="afterEffect">
                                  <p:stCondLst>
                                    <p:cond delay="0"/>
                                  </p:stCondLst>
                                  <p:childTnLst>
                                    <p:set>
                                      <p:cBhvr>
                                        <p:cTn id="183" dur="1" fill="hold">
                                          <p:stCondLst>
                                            <p:cond delay="0"/>
                                          </p:stCondLst>
                                        </p:cTn>
                                        <p:tgtEl>
                                          <p:spTgt spid="16530"/>
                                        </p:tgtEl>
                                        <p:attrNameLst>
                                          <p:attrName>style.visibility</p:attrName>
                                        </p:attrNameLst>
                                      </p:cBhvr>
                                      <p:to>
                                        <p:strVal val="visible"/>
                                      </p:to>
                                    </p:set>
                                    <p:animEffect transition="in" filter="wipe(down)">
                                      <p:cBhvr>
                                        <p:cTn id="184" dur="500"/>
                                        <p:tgtEl>
                                          <p:spTgt spid="16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26" grpId="0" animBg="1" autoUpdateAnimBg="0"/>
      <p:bldP spid="16389" grpId="0" animBg="1"/>
      <p:bldP spid="16390" grpId="0" animBg="1"/>
      <p:bldP spid="16391" grpId="0" autoUpdateAnimBg="0"/>
      <p:bldP spid="16392" grpId="0" autoUpdateAnimBg="0"/>
      <p:bldP spid="16505" grpId="0" animBg="1"/>
      <p:bldP spid="16501" grpId="0" animBg="1"/>
      <p:bldP spid="16500" grpId="0" animBg="1"/>
      <p:bldP spid="16497" grpId="0" animBg="1"/>
      <p:bldP spid="16498" grpId="0" animBg="1"/>
      <p:bldP spid="16499" grpId="0" animBg="1"/>
      <p:bldP spid="16506" grpId="0" autoUpdateAnimBg="0"/>
      <p:bldP spid="16507" grpId="0" autoUpdateAnimBg="0"/>
      <p:bldP spid="16508" grpId="0" autoUpdateAnimBg="0"/>
      <p:bldP spid="16509" grpId="0" autoUpdateAnimBg="0"/>
      <p:bldP spid="16511" grpId="0" animBg="1"/>
      <p:bldP spid="16512" grpId="0" autoUpdateAnimBg="0"/>
      <p:bldP spid="16513" grpId="0" animBg="1"/>
      <p:bldP spid="16514" grpId="0" autoUpdateAnimBg="0"/>
      <p:bldP spid="16515" grpId="0" autoUpdateAnimBg="0"/>
      <p:bldP spid="16516" grpId="0" animBg="1"/>
      <p:bldP spid="16517" grpId="0" animBg="1"/>
      <p:bldP spid="16518" grpId="0" autoUpdateAnimBg="0"/>
      <p:bldP spid="16525" grpId="0" animBg="1"/>
      <p:bldP spid="16521" grpId="0" animBg="1"/>
      <p:bldP spid="16519" grpId="0" animBg="1"/>
      <p:bldP spid="16522" grpId="0" animBg="1"/>
      <p:bldP spid="16523" grpId="0" animBg="1"/>
      <p:bldP spid="16524" grpId="0" animBg="1"/>
      <p:bldP spid="16527" grpId="0" animBg="1" autoUpdateAnimBg="0"/>
      <p:bldP spid="16530" grpId="0" animBg="1"/>
      <p:bldP spid="16531" grpId="0" autoUpdateAnimBg="0"/>
      <p:bldP spid="16532" grpId="0" autoUpdateAnimBg="0"/>
      <p:bldP spid="16533" grpId="0" autoUpdateAnimBg="0"/>
      <p:bldP spid="1653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3" name="Text Box 9"/>
          <p:cNvSpPr txBox="1">
            <a:spLocks noChangeArrowheads="1"/>
          </p:cNvSpPr>
          <p:nvPr/>
        </p:nvSpPr>
        <p:spPr bwMode="auto">
          <a:xfrm>
            <a:off x="7315200" y="2633663"/>
            <a:ext cx="1065213" cy="457200"/>
          </a:xfrm>
          <a:prstGeom prst="rect">
            <a:avLst/>
          </a:prstGeom>
          <a:noFill/>
          <a:ln w="9525">
            <a:noFill/>
            <a:miter lim="800000"/>
            <a:headEnd/>
            <a:tailEnd/>
          </a:ln>
          <a:effectLst/>
        </p:spPr>
        <p:txBody>
          <a:bodyPr wrap="none">
            <a:spAutoFit/>
          </a:bodyPr>
          <a:lstStyle/>
          <a:p>
            <a:r>
              <a:rPr lang="en-US" sz="2400">
                <a:latin typeface="Times New Roman" pitchFamily="18" charset="0"/>
              </a:rPr>
              <a:t>y </a:t>
            </a:r>
            <a:r>
              <a:rPr lang="en-US" sz="2400" i="0">
                <a:latin typeface="Times New Roman" pitchFamily="18" charset="0"/>
              </a:rPr>
              <a:t>=</a:t>
            </a:r>
            <a:r>
              <a:rPr lang="en-US" sz="2400">
                <a:latin typeface="Times New Roman" pitchFamily="18" charset="0"/>
              </a:rPr>
              <a:t> f</a:t>
            </a:r>
            <a:r>
              <a:rPr lang="en-US" sz="2400" i="0">
                <a:latin typeface="Times New Roman" pitchFamily="18" charset="0"/>
              </a:rPr>
              <a:t>(</a:t>
            </a:r>
            <a:r>
              <a:rPr lang="en-US" sz="2400">
                <a:latin typeface="Times New Roman" pitchFamily="18" charset="0"/>
              </a:rPr>
              <a:t>x</a:t>
            </a:r>
            <a:r>
              <a:rPr lang="en-US" sz="2400" i="0">
                <a:latin typeface="Times New Roman" pitchFamily="18" charset="0"/>
              </a:rPr>
              <a:t>)</a:t>
            </a:r>
          </a:p>
        </p:txBody>
      </p:sp>
      <p:sp>
        <p:nvSpPr>
          <p:cNvPr id="88075" name="Text Box 11"/>
          <p:cNvSpPr txBox="1">
            <a:spLocks noChangeArrowheads="1"/>
          </p:cNvSpPr>
          <p:nvPr/>
        </p:nvSpPr>
        <p:spPr bwMode="auto">
          <a:xfrm>
            <a:off x="7462838" y="2222500"/>
            <a:ext cx="777875" cy="457200"/>
          </a:xfrm>
          <a:prstGeom prst="rect">
            <a:avLst/>
          </a:prstGeom>
          <a:noFill/>
          <a:ln w="9525">
            <a:noFill/>
            <a:miter lim="800000"/>
            <a:headEnd/>
            <a:tailEnd/>
          </a:ln>
          <a:effectLst/>
        </p:spPr>
        <p:txBody>
          <a:bodyPr wrap="none">
            <a:spAutoFit/>
          </a:bodyPr>
          <a:lstStyle/>
          <a:p>
            <a:r>
              <a:rPr lang="en-US" sz="2400">
                <a:solidFill>
                  <a:srgbClr val="008080"/>
                </a:solidFill>
                <a:latin typeface="Times New Roman" pitchFamily="18" charset="0"/>
              </a:rPr>
              <a:t>y </a:t>
            </a:r>
            <a:r>
              <a:rPr lang="en-US" sz="2400" i="0">
                <a:solidFill>
                  <a:srgbClr val="008080"/>
                </a:solidFill>
                <a:latin typeface="Times New Roman" pitchFamily="18" charset="0"/>
              </a:rPr>
              <a:t>=</a:t>
            </a:r>
            <a:r>
              <a:rPr lang="en-US" sz="2400">
                <a:solidFill>
                  <a:srgbClr val="008080"/>
                </a:solidFill>
                <a:latin typeface="Times New Roman" pitchFamily="18" charset="0"/>
              </a:rPr>
              <a:t> x</a:t>
            </a:r>
            <a:endParaRPr lang="en-US" sz="2400" i="0">
              <a:solidFill>
                <a:srgbClr val="008080"/>
              </a:solidFill>
              <a:latin typeface="Times New Roman" pitchFamily="18" charset="0"/>
            </a:endParaRPr>
          </a:p>
        </p:txBody>
      </p:sp>
      <p:sp>
        <p:nvSpPr>
          <p:cNvPr id="88077" name="Text Box 13"/>
          <p:cNvSpPr txBox="1">
            <a:spLocks noChangeArrowheads="1"/>
          </p:cNvSpPr>
          <p:nvPr/>
        </p:nvSpPr>
        <p:spPr bwMode="auto">
          <a:xfrm>
            <a:off x="6354763" y="2006600"/>
            <a:ext cx="1311275" cy="457200"/>
          </a:xfrm>
          <a:prstGeom prst="rect">
            <a:avLst/>
          </a:prstGeom>
          <a:noFill/>
          <a:ln w="9525">
            <a:noFill/>
            <a:miter lim="800000"/>
            <a:headEnd/>
            <a:tailEnd/>
          </a:ln>
          <a:effectLst/>
        </p:spPr>
        <p:txBody>
          <a:bodyPr wrap="none">
            <a:spAutoFit/>
          </a:bodyPr>
          <a:lstStyle/>
          <a:p>
            <a:r>
              <a:rPr lang="en-US" sz="2400">
                <a:solidFill>
                  <a:srgbClr val="0099FF"/>
                </a:solidFill>
                <a:latin typeface="Times New Roman" pitchFamily="18" charset="0"/>
              </a:rPr>
              <a:t>y </a:t>
            </a:r>
            <a:r>
              <a:rPr lang="en-US" sz="2400" i="0">
                <a:solidFill>
                  <a:srgbClr val="0099FF"/>
                </a:solidFill>
                <a:latin typeface="Times New Roman" pitchFamily="18" charset="0"/>
              </a:rPr>
              <a:t>=</a:t>
            </a:r>
            <a:r>
              <a:rPr lang="en-US" sz="2400">
                <a:solidFill>
                  <a:srgbClr val="0099FF"/>
                </a:solidFill>
                <a:latin typeface="Times New Roman" pitchFamily="18" charset="0"/>
              </a:rPr>
              <a:t> f </a:t>
            </a:r>
            <a:r>
              <a:rPr lang="en-US" sz="2400" baseline="30000">
                <a:solidFill>
                  <a:srgbClr val="0099FF"/>
                </a:solidFill>
                <a:latin typeface="Times New Roman" pitchFamily="18" charset="0"/>
              </a:rPr>
              <a:t>-1</a:t>
            </a:r>
            <a:r>
              <a:rPr lang="en-US" sz="2400" i="0">
                <a:solidFill>
                  <a:srgbClr val="0099FF"/>
                </a:solidFill>
                <a:latin typeface="Times New Roman" pitchFamily="18" charset="0"/>
              </a:rPr>
              <a:t>(</a:t>
            </a:r>
            <a:r>
              <a:rPr lang="en-US" sz="2400">
                <a:solidFill>
                  <a:srgbClr val="0099FF"/>
                </a:solidFill>
                <a:latin typeface="Times New Roman" pitchFamily="18" charset="0"/>
              </a:rPr>
              <a:t>x</a:t>
            </a:r>
            <a:r>
              <a:rPr lang="en-US" sz="2400" i="0">
                <a:solidFill>
                  <a:srgbClr val="0099FF"/>
                </a:solidFill>
                <a:latin typeface="Times New Roman" pitchFamily="18" charset="0"/>
                <a:cs typeface="Times New Roman" pitchFamily="18" charset="0"/>
              </a:rPr>
              <a:t>)</a:t>
            </a:r>
            <a:endParaRPr lang="en-US" sz="2400" i="0">
              <a:solidFill>
                <a:srgbClr val="0099FF"/>
              </a:solidFill>
              <a:latin typeface="Times New Roman" pitchFamily="18" charset="0"/>
            </a:endParaRPr>
          </a:p>
        </p:txBody>
      </p:sp>
      <p:sp>
        <p:nvSpPr>
          <p:cNvPr id="88083" name="Text Box 19"/>
          <p:cNvSpPr txBox="1">
            <a:spLocks noChangeArrowheads="1"/>
          </p:cNvSpPr>
          <p:nvPr/>
        </p:nvSpPr>
        <p:spPr bwMode="auto">
          <a:xfrm>
            <a:off x="838200" y="1219200"/>
            <a:ext cx="5029200" cy="1569660"/>
          </a:xfrm>
          <a:prstGeom prst="rect">
            <a:avLst/>
          </a:prstGeom>
          <a:noFill/>
          <a:ln w="28575">
            <a:noFill/>
            <a:miter lim="800000"/>
            <a:headEnd/>
            <a:tailEnd/>
          </a:ln>
          <a:effectLst/>
        </p:spPr>
        <p:txBody>
          <a:bodyPr wrap="square">
            <a:spAutoFit/>
          </a:bodyPr>
          <a:lstStyle/>
          <a:p>
            <a:pPr>
              <a:spcBef>
                <a:spcPct val="50000"/>
              </a:spcBef>
            </a:pPr>
            <a:r>
              <a:rPr lang="en-CA" sz="2400" b="1" i="0" dirty="0">
                <a:latin typeface="Times New Roman" pitchFamily="18" charset="0"/>
                <a:sym typeface="Symbol" pitchFamily="18" charset="2"/>
              </a:rPr>
              <a:t>Example</a:t>
            </a:r>
            <a:r>
              <a:rPr lang="en-CA" sz="2400" i="0" dirty="0">
                <a:latin typeface="Times New Roman" pitchFamily="18" charset="0"/>
                <a:sym typeface="Symbol" pitchFamily="18" charset="2"/>
              </a:rPr>
              <a:t>:</a:t>
            </a:r>
            <a:r>
              <a:rPr lang="en-CA" sz="2400" b="1" i="0" dirty="0">
                <a:latin typeface="Times New Roman" pitchFamily="18" charset="0"/>
                <a:sym typeface="Symbol" pitchFamily="18" charset="2"/>
              </a:rPr>
              <a:t> </a:t>
            </a:r>
            <a:r>
              <a:rPr lang="en-CA" sz="2400" i="0" dirty="0">
                <a:latin typeface="Times New Roman" pitchFamily="18" charset="0"/>
                <a:sym typeface="Symbol" pitchFamily="18" charset="2"/>
              </a:rPr>
              <a:t>From the graph of the function </a:t>
            </a:r>
            <a:r>
              <a:rPr lang="en-CA" sz="2400" dirty="0">
                <a:latin typeface="Times New Roman" pitchFamily="18" charset="0"/>
                <a:sym typeface="Symbol" pitchFamily="18" charset="2"/>
              </a:rPr>
              <a:t>y</a:t>
            </a:r>
            <a:r>
              <a:rPr lang="en-CA" sz="2400" i="0" dirty="0">
                <a:latin typeface="Times New Roman" pitchFamily="18" charset="0"/>
                <a:sym typeface="Symbol" pitchFamily="18" charset="2"/>
              </a:rPr>
              <a:t> = </a:t>
            </a:r>
            <a:r>
              <a:rPr lang="en-CA" sz="2400" dirty="0">
                <a:latin typeface="Times New Roman" pitchFamily="18" charset="0"/>
                <a:sym typeface="Symbol" pitchFamily="18" charset="2"/>
              </a:rPr>
              <a:t>f</a:t>
            </a:r>
            <a:r>
              <a:rPr lang="en-CA" sz="1100" dirty="0">
                <a:latin typeface="Times New Roman" pitchFamily="18" charset="0"/>
                <a:sym typeface="Symbol" pitchFamily="18" charset="2"/>
              </a:rPr>
              <a:t> </a:t>
            </a:r>
            <a:r>
              <a:rPr lang="en-CA" sz="2400" i="0" dirty="0">
                <a:latin typeface="Times New Roman" pitchFamily="18" charset="0"/>
                <a:sym typeface="Symbol" pitchFamily="18" charset="2"/>
              </a:rPr>
              <a:t>(</a:t>
            </a:r>
            <a:r>
              <a:rPr lang="en-CA" sz="2400" dirty="0">
                <a:latin typeface="Times New Roman" pitchFamily="18" charset="0"/>
                <a:sym typeface="Symbol" pitchFamily="18" charset="2"/>
              </a:rPr>
              <a:t>x</a:t>
            </a:r>
            <a:r>
              <a:rPr lang="en-CA" sz="2400" i="0" dirty="0">
                <a:latin typeface="Times New Roman" pitchFamily="18" charset="0"/>
                <a:sym typeface="Symbol" pitchFamily="18" charset="2"/>
              </a:rPr>
              <a:t>), determine if the inverse relation is a function and, if it is, sketch its graph</a:t>
            </a:r>
            <a:r>
              <a:rPr lang="en-CA" sz="2000" i="0" dirty="0">
                <a:latin typeface="Times New Roman" pitchFamily="18" charset="0"/>
                <a:sym typeface="Symbol" pitchFamily="18" charset="2"/>
              </a:rPr>
              <a:t>.</a:t>
            </a:r>
          </a:p>
        </p:txBody>
      </p:sp>
      <p:sp>
        <p:nvSpPr>
          <p:cNvPr id="88084" name="Text Box 20"/>
          <p:cNvSpPr txBox="1">
            <a:spLocks noChangeArrowheads="1"/>
          </p:cNvSpPr>
          <p:nvPr/>
        </p:nvSpPr>
        <p:spPr bwMode="auto">
          <a:xfrm>
            <a:off x="838200" y="3048000"/>
            <a:ext cx="3606800" cy="830997"/>
          </a:xfrm>
          <a:prstGeom prst="rect">
            <a:avLst/>
          </a:prstGeom>
          <a:noFill/>
          <a:ln w="28575">
            <a:noFill/>
            <a:miter lim="800000"/>
            <a:headEnd/>
            <a:tailEnd/>
          </a:ln>
          <a:effectLst/>
        </p:spPr>
        <p:txBody>
          <a:bodyPr>
            <a:spAutoFit/>
          </a:bodyPr>
          <a:lstStyle/>
          <a:p>
            <a:pPr>
              <a:spcBef>
                <a:spcPct val="50000"/>
              </a:spcBef>
            </a:pPr>
            <a:r>
              <a:rPr lang="en-CA" sz="2400" i="0" dirty="0">
                <a:latin typeface="Times New Roman" pitchFamily="18" charset="0"/>
                <a:sym typeface="Symbol" pitchFamily="18" charset="2"/>
              </a:rPr>
              <a:t>The graph of </a:t>
            </a:r>
            <a:r>
              <a:rPr lang="en-CA" sz="2400" dirty="0">
                <a:latin typeface="Times New Roman" pitchFamily="18" charset="0"/>
                <a:sym typeface="Symbol" pitchFamily="18" charset="2"/>
              </a:rPr>
              <a:t>f</a:t>
            </a:r>
            <a:r>
              <a:rPr lang="en-CA" sz="2400" i="0" dirty="0">
                <a:latin typeface="Times New Roman" pitchFamily="18" charset="0"/>
                <a:sym typeface="Symbol" pitchFamily="18" charset="2"/>
              </a:rPr>
              <a:t> passes the horizontal line test.</a:t>
            </a:r>
          </a:p>
        </p:txBody>
      </p:sp>
      <p:sp>
        <p:nvSpPr>
          <p:cNvPr id="88085" name="Text Box 21"/>
          <p:cNvSpPr txBox="1">
            <a:spLocks noChangeArrowheads="1"/>
          </p:cNvSpPr>
          <p:nvPr/>
        </p:nvSpPr>
        <p:spPr bwMode="auto">
          <a:xfrm>
            <a:off x="838200" y="4038600"/>
            <a:ext cx="3835400" cy="830997"/>
          </a:xfrm>
          <a:prstGeom prst="rect">
            <a:avLst/>
          </a:prstGeom>
          <a:noFill/>
          <a:ln w="28575">
            <a:noFill/>
            <a:miter lim="800000"/>
            <a:headEnd/>
            <a:tailEnd/>
          </a:ln>
          <a:effectLst/>
        </p:spPr>
        <p:txBody>
          <a:bodyPr>
            <a:spAutoFit/>
          </a:bodyPr>
          <a:lstStyle/>
          <a:p>
            <a:pPr>
              <a:spcBef>
                <a:spcPct val="50000"/>
              </a:spcBef>
            </a:pPr>
            <a:r>
              <a:rPr lang="en-CA" sz="2400" i="0" dirty="0">
                <a:latin typeface="Times New Roman" pitchFamily="18" charset="0"/>
                <a:sym typeface="Symbol" pitchFamily="18" charset="2"/>
              </a:rPr>
              <a:t>The inverse </a:t>
            </a:r>
            <a:br>
              <a:rPr lang="en-CA" sz="2400" i="0" dirty="0">
                <a:latin typeface="Times New Roman" pitchFamily="18" charset="0"/>
                <a:sym typeface="Symbol" pitchFamily="18" charset="2"/>
              </a:rPr>
            </a:br>
            <a:r>
              <a:rPr lang="en-CA" sz="2400" i="0" dirty="0">
                <a:latin typeface="Times New Roman" pitchFamily="18" charset="0"/>
                <a:sym typeface="Symbol" pitchFamily="18" charset="2"/>
              </a:rPr>
              <a:t>relation is a function.</a:t>
            </a:r>
          </a:p>
        </p:txBody>
      </p:sp>
      <p:sp>
        <p:nvSpPr>
          <p:cNvPr id="88086" name="Text Box 22"/>
          <p:cNvSpPr txBox="1">
            <a:spLocks noChangeArrowheads="1"/>
          </p:cNvSpPr>
          <p:nvPr/>
        </p:nvSpPr>
        <p:spPr bwMode="auto">
          <a:xfrm>
            <a:off x="838200" y="5073650"/>
            <a:ext cx="7467600" cy="830997"/>
          </a:xfrm>
          <a:prstGeom prst="rect">
            <a:avLst/>
          </a:prstGeom>
          <a:noFill/>
          <a:ln w="28575">
            <a:noFill/>
            <a:miter lim="800000"/>
            <a:headEnd/>
            <a:tailEnd/>
          </a:ln>
          <a:effectLst/>
        </p:spPr>
        <p:txBody>
          <a:bodyPr wrap="square">
            <a:spAutoFit/>
          </a:bodyPr>
          <a:lstStyle/>
          <a:p>
            <a:pPr>
              <a:spcBef>
                <a:spcPct val="50000"/>
              </a:spcBef>
            </a:pPr>
            <a:r>
              <a:rPr lang="en-CA" sz="2400" i="0" dirty="0">
                <a:latin typeface="Times New Roman" pitchFamily="18" charset="0"/>
                <a:sym typeface="Symbol" pitchFamily="18" charset="2"/>
              </a:rPr>
              <a:t>Reflect the graph of </a:t>
            </a:r>
            <a:r>
              <a:rPr lang="en-CA" sz="2400" dirty="0">
                <a:latin typeface="Times New Roman" pitchFamily="18" charset="0"/>
                <a:sym typeface="Symbol" pitchFamily="18" charset="2"/>
              </a:rPr>
              <a:t>f</a:t>
            </a:r>
            <a:r>
              <a:rPr lang="en-CA" sz="2400" i="0" dirty="0">
                <a:latin typeface="Times New Roman" pitchFamily="18" charset="0"/>
                <a:sym typeface="Symbol" pitchFamily="18" charset="2"/>
              </a:rPr>
              <a:t> in the line </a:t>
            </a:r>
            <a:r>
              <a:rPr lang="en-CA" sz="2400" dirty="0">
                <a:latin typeface="Times New Roman" pitchFamily="18" charset="0"/>
                <a:sym typeface="Symbol" pitchFamily="18" charset="2"/>
              </a:rPr>
              <a:t>y</a:t>
            </a:r>
            <a:r>
              <a:rPr lang="en-CA" sz="2400" i="0" dirty="0">
                <a:latin typeface="Times New Roman" pitchFamily="18" charset="0"/>
                <a:sym typeface="Symbol" pitchFamily="18" charset="2"/>
              </a:rPr>
              <a:t> = </a:t>
            </a:r>
            <a:r>
              <a:rPr lang="en-CA" sz="2400" dirty="0">
                <a:latin typeface="Times New Roman" pitchFamily="18" charset="0"/>
                <a:sym typeface="Symbol" pitchFamily="18" charset="2"/>
              </a:rPr>
              <a:t>x </a:t>
            </a:r>
            <a:r>
              <a:rPr lang="en-CA" sz="2400" i="0" dirty="0">
                <a:latin typeface="Times New Roman" pitchFamily="18" charset="0"/>
                <a:sym typeface="Symbol" pitchFamily="18" charset="2"/>
              </a:rPr>
              <a:t>to produce the graph of  </a:t>
            </a:r>
            <a:r>
              <a:rPr lang="en-CA" sz="2400" dirty="0">
                <a:latin typeface="Times New Roman" pitchFamily="18" charset="0"/>
                <a:sym typeface="Symbol" pitchFamily="18" charset="2"/>
              </a:rPr>
              <a:t>f </a:t>
            </a:r>
            <a:r>
              <a:rPr lang="en-CA" sz="2400" i="0" baseline="30000" dirty="0">
                <a:latin typeface="Times New Roman" pitchFamily="18" charset="0"/>
                <a:sym typeface="Symbol" pitchFamily="18" charset="2"/>
              </a:rPr>
              <a:t>-1</a:t>
            </a:r>
            <a:r>
              <a:rPr lang="en-CA" sz="2400" i="0" dirty="0">
                <a:latin typeface="Times New Roman" pitchFamily="18" charset="0"/>
                <a:sym typeface="Symbol" pitchFamily="18" charset="2"/>
              </a:rPr>
              <a:t>.</a:t>
            </a:r>
            <a:endParaRPr lang="en-CA" sz="2800" dirty="0">
              <a:latin typeface="Times New Roman" pitchFamily="18" charset="0"/>
              <a:sym typeface="Symbol" pitchFamily="18" charset="2"/>
            </a:endParaRPr>
          </a:p>
        </p:txBody>
      </p:sp>
      <p:sp>
        <p:nvSpPr>
          <p:cNvPr id="88110" name="Line 46"/>
          <p:cNvSpPr>
            <a:spLocks noChangeShapeType="1"/>
          </p:cNvSpPr>
          <p:nvPr/>
        </p:nvSpPr>
        <p:spPr bwMode="auto">
          <a:xfrm>
            <a:off x="4908550" y="3516313"/>
            <a:ext cx="2903538" cy="0"/>
          </a:xfrm>
          <a:prstGeom prst="line">
            <a:avLst/>
          </a:prstGeom>
          <a:noFill/>
          <a:ln w="57150">
            <a:solidFill>
              <a:schemeClr val="folHlink"/>
            </a:solidFill>
            <a:round/>
            <a:headEnd/>
            <a:tailEnd type="triangle" w="med" len="med"/>
          </a:ln>
          <a:effectLst/>
        </p:spPr>
        <p:txBody>
          <a:bodyPr/>
          <a:lstStyle/>
          <a:p>
            <a:endParaRPr lang="en-US"/>
          </a:p>
        </p:txBody>
      </p:sp>
      <p:sp>
        <p:nvSpPr>
          <p:cNvPr id="88111" name="Line 47"/>
          <p:cNvSpPr>
            <a:spLocks noChangeShapeType="1"/>
          </p:cNvSpPr>
          <p:nvPr/>
        </p:nvSpPr>
        <p:spPr bwMode="auto">
          <a:xfrm flipV="1">
            <a:off x="6210300" y="2174875"/>
            <a:ext cx="0" cy="2806700"/>
          </a:xfrm>
          <a:prstGeom prst="line">
            <a:avLst/>
          </a:prstGeom>
          <a:noFill/>
          <a:ln w="57150">
            <a:solidFill>
              <a:schemeClr val="folHlink"/>
            </a:solidFill>
            <a:round/>
            <a:headEnd/>
            <a:tailEnd type="triangle" w="med" len="med"/>
          </a:ln>
          <a:effectLst/>
        </p:spPr>
        <p:txBody>
          <a:bodyPr/>
          <a:lstStyle/>
          <a:p>
            <a:endParaRPr lang="en-US"/>
          </a:p>
        </p:txBody>
      </p:sp>
      <p:sp>
        <p:nvSpPr>
          <p:cNvPr id="88120" name="Text Box 56"/>
          <p:cNvSpPr txBox="1">
            <a:spLocks noChangeArrowheads="1"/>
          </p:cNvSpPr>
          <p:nvPr/>
        </p:nvSpPr>
        <p:spPr bwMode="auto">
          <a:xfrm>
            <a:off x="7759700" y="3262313"/>
            <a:ext cx="457200" cy="457200"/>
          </a:xfrm>
          <a:prstGeom prst="rect">
            <a:avLst/>
          </a:prstGeom>
          <a:noFill/>
          <a:ln w="9525">
            <a:noFill/>
            <a:miter lim="800000"/>
            <a:headEnd/>
            <a:tailEnd/>
          </a:ln>
          <a:effectLst/>
        </p:spPr>
        <p:txBody>
          <a:bodyPr>
            <a:spAutoFit/>
          </a:bodyPr>
          <a:lstStyle/>
          <a:p>
            <a:pPr eaLnBrk="0" hangingPunct="0"/>
            <a:r>
              <a:rPr lang="en-US" sz="2400">
                <a:solidFill>
                  <a:srgbClr val="000099"/>
                </a:solidFill>
                <a:latin typeface="Times New Roman" pitchFamily="18" charset="0"/>
              </a:rPr>
              <a:t>x</a:t>
            </a:r>
          </a:p>
        </p:txBody>
      </p:sp>
      <p:sp>
        <p:nvSpPr>
          <p:cNvPr id="88121" name="Text Box 57"/>
          <p:cNvSpPr txBox="1">
            <a:spLocks noChangeArrowheads="1"/>
          </p:cNvSpPr>
          <p:nvPr/>
        </p:nvSpPr>
        <p:spPr bwMode="auto">
          <a:xfrm>
            <a:off x="5943600" y="1882775"/>
            <a:ext cx="533400" cy="457200"/>
          </a:xfrm>
          <a:prstGeom prst="rect">
            <a:avLst/>
          </a:prstGeom>
          <a:noFill/>
          <a:ln w="9525">
            <a:noFill/>
            <a:miter lim="800000"/>
            <a:headEnd/>
            <a:tailEnd/>
          </a:ln>
          <a:effectLst/>
        </p:spPr>
        <p:txBody>
          <a:bodyPr>
            <a:spAutoFit/>
          </a:bodyPr>
          <a:lstStyle/>
          <a:p>
            <a:pPr eaLnBrk="0" hangingPunct="0"/>
            <a:r>
              <a:rPr lang="en-US" sz="2400">
                <a:solidFill>
                  <a:srgbClr val="000099"/>
                </a:solidFill>
                <a:latin typeface="Times New Roman" pitchFamily="18" charset="0"/>
              </a:rPr>
              <a:t>y</a:t>
            </a:r>
          </a:p>
        </p:txBody>
      </p:sp>
      <p:sp>
        <p:nvSpPr>
          <p:cNvPr id="88074" name="Freeform 10"/>
          <p:cNvSpPr>
            <a:spLocks/>
          </p:cNvSpPr>
          <p:nvPr/>
        </p:nvSpPr>
        <p:spPr bwMode="auto">
          <a:xfrm>
            <a:off x="5080000" y="2451100"/>
            <a:ext cx="2419350" cy="2025650"/>
          </a:xfrm>
          <a:custGeom>
            <a:avLst/>
            <a:gdLst/>
            <a:ahLst/>
            <a:cxnLst>
              <a:cxn ang="0">
                <a:pos x="0" y="1276"/>
              </a:cxn>
              <a:cxn ang="0">
                <a:pos x="1524" y="0"/>
              </a:cxn>
            </a:cxnLst>
            <a:rect l="0" t="0" r="r" b="b"/>
            <a:pathLst>
              <a:path w="1524" h="1276">
                <a:moveTo>
                  <a:pt x="0" y="1276"/>
                </a:moveTo>
                <a:lnTo>
                  <a:pt x="1524" y="0"/>
                </a:lnTo>
              </a:path>
            </a:pathLst>
          </a:custGeom>
          <a:noFill/>
          <a:ln w="38100" cmpd="sng">
            <a:solidFill>
              <a:srgbClr val="008080"/>
            </a:solidFill>
            <a:prstDash val="dash"/>
            <a:round/>
            <a:headEnd type="triangle" w="med" len="med"/>
            <a:tailEnd type="triangle" w="med" len="med"/>
          </a:ln>
          <a:effectLst/>
        </p:spPr>
        <p:txBody>
          <a:bodyPr/>
          <a:lstStyle/>
          <a:p>
            <a:endParaRPr lang="en-US"/>
          </a:p>
        </p:txBody>
      </p:sp>
      <p:sp>
        <p:nvSpPr>
          <p:cNvPr id="88130" name="Freeform 66"/>
          <p:cNvSpPr>
            <a:spLocks/>
          </p:cNvSpPr>
          <p:nvPr/>
        </p:nvSpPr>
        <p:spPr bwMode="auto">
          <a:xfrm>
            <a:off x="5429250" y="2573338"/>
            <a:ext cx="1800225" cy="2055812"/>
          </a:xfrm>
          <a:custGeom>
            <a:avLst/>
            <a:gdLst/>
            <a:ahLst/>
            <a:cxnLst>
              <a:cxn ang="0">
                <a:pos x="0" y="1295"/>
              </a:cxn>
              <a:cxn ang="0">
                <a:pos x="176" y="539"/>
              </a:cxn>
              <a:cxn ang="0">
                <a:pos x="496" y="143"/>
              </a:cxn>
              <a:cxn ang="0">
                <a:pos x="1134" y="0"/>
              </a:cxn>
            </a:cxnLst>
            <a:rect l="0" t="0" r="r" b="b"/>
            <a:pathLst>
              <a:path w="1134" h="1295">
                <a:moveTo>
                  <a:pt x="0" y="1295"/>
                </a:moveTo>
                <a:cubicBezTo>
                  <a:pt x="29" y="1169"/>
                  <a:pt x="93" y="731"/>
                  <a:pt x="176" y="539"/>
                </a:cubicBezTo>
                <a:cubicBezTo>
                  <a:pt x="259" y="347"/>
                  <a:pt x="336" y="233"/>
                  <a:pt x="496" y="143"/>
                </a:cubicBezTo>
                <a:cubicBezTo>
                  <a:pt x="656" y="53"/>
                  <a:pt x="1001" y="30"/>
                  <a:pt x="1134" y="0"/>
                </a:cubicBezTo>
              </a:path>
            </a:pathLst>
          </a:custGeom>
          <a:noFill/>
          <a:ln w="38100" cmpd="sng">
            <a:solidFill>
              <a:srgbClr val="0099FF"/>
            </a:solidFill>
            <a:round/>
            <a:headEnd type="triangle" w="med" len="med"/>
            <a:tailEnd type="triangle" w="med" len="med"/>
          </a:ln>
          <a:effectLst/>
        </p:spPr>
        <p:txBody>
          <a:bodyPr/>
          <a:lstStyle/>
          <a:p>
            <a:endParaRPr lang="en-US"/>
          </a:p>
        </p:txBody>
      </p:sp>
      <p:sp>
        <p:nvSpPr>
          <p:cNvPr id="88081" name="Freeform 17"/>
          <p:cNvSpPr>
            <a:spLocks/>
          </p:cNvSpPr>
          <p:nvPr/>
        </p:nvSpPr>
        <p:spPr bwMode="auto">
          <a:xfrm>
            <a:off x="4965700" y="2679700"/>
            <a:ext cx="2400300" cy="1476375"/>
          </a:xfrm>
          <a:custGeom>
            <a:avLst/>
            <a:gdLst/>
            <a:ahLst/>
            <a:cxnLst>
              <a:cxn ang="0">
                <a:pos x="0" y="920"/>
              </a:cxn>
              <a:cxn ang="0">
                <a:pos x="688" y="888"/>
              </a:cxn>
              <a:cxn ang="0">
                <a:pos x="1172" y="668"/>
              </a:cxn>
              <a:cxn ang="0">
                <a:pos x="1512" y="0"/>
              </a:cxn>
            </a:cxnLst>
            <a:rect l="0" t="0" r="r" b="b"/>
            <a:pathLst>
              <a:path w="1512" h="930">
                <a:moveTo>
                  <a:pt x="0" y="920"/>
                </a:moveTo>
                <a:cubicBezTo>
                  <a:pt x="115" y="915"/>
                  <a:pt x="493" y="930"/>
                  <a:pt x="688" y="888"/>
                </a:cubicBezTo>
                <a:cubicBezTo>
                  <a:pt x="883" y="846"/>
                  <a:pt x="1035" y="816"/>
                  <a:pt x="1172" y="668"/>
                </a:cubicBezTo>
                <a:cubicBezTo>
                  <a:pt x="1309" y="520"/>
                  <a:pt x="1441" y="139"/>
                  <a:pt x="1512" y="0"/>
                </a:cubicBezTo>
              </a:path>
            </a:pathLst>
          </a:custGeom>
          <a:noFill/>
          <a:ln w="38100" cmpd="sng">
            <a:solidFill>
              <a:schemeClr val="tx1"/>
            </a:solidFill>
            <a:round/>
            <a:headEnd type="triangle" w="med" len="med"/>
            <a:tailEnd type="triangle" w="med" len="med"/>
          </a:ln>
          <a:effectLst/>
        </p:spPr>
        <p:txBody>
          <a:bodyPr/>
          <a:lstStyle/>
          <a:p>
            <a:endParaRPr lang="en-US"/>
          </a:p>
        </p:txBody>
      </p:sp>
      <p:grpSp>
        <p:nvGrpSpPr>
          <p:cNvPr id="2" name="Group 69"/>
          <p:cNvGrpSpPr>
            <a:grpSpLocks/>
          </p:cNvGrpSpPr>
          <p:nvPr/>
        </p:nvGrpSpPr>
        <p:grpSpPr bwMode="auto">
          <a:xfrm>
            <a:off x="4978400" y="3873500"/>
            <a:ext cx="2717800" cy="90488"/>
            <a:chOff x="3136" y="2440"/>
            <a:chExt cx="1712" cy="57"/>
          </a:xfrm>
        </p:grpSpPr>
        <p:sp>
          <p:nvSpPr>
            <p:cNvPr id="88131" name="Line 67"/>
            <p:cNvSpPr>
              <a:spLocks noChangeShapeType="1"/>
            </p:cNvSpPr>
            <p:nvPr/>
          </p:nvSpPr>
          <p:spPr bwMode="auto">
            <a:xfrm flipV="1">
              <a:off x="3136" y="2464"/>
              <a:ext cx="1712" cy="8"/>
            </a:xfrm>
            <a:prstGeom prst="line">
              <a:avLst/>
            </a:prstGeom>
            <a:noFill/>
            <a:ln w="38100">
              <a:solidFill>
                <a:srgbClr val="FF0000"/>
              </a:solidFill>
              <a:prstDash val="sysDot"/>
              <a:round/>
              <a:headEnd/>
              <a:tailEnd/>
            </a:ln>
            <a:effectLst/>
          </p:spPr>
          <p:txBody>
            <a:bodyPr/>
            <a:lstStyle/>
            <a:p>
              <a:endParaRPr lang="en-US"/>
            </a:p>
          </p:txBody>
        </p:sp>
        <p:sp>
          <p:nvSpPr>
            <p:cNvPr id="88132" name="Oval 68"/>
            <p:cNvSpPr>
              <a:spLocks noChangeArrowheads="1"/>
            </p:cNvSpPr>
            <p:nvPr/>
          </p:nvSpPr>
          <p:spPr bwMode="auto">
            <a:xfrm>
              <a:off x="4136" y="2440"/>
              <a:ext cx="57" cy="57"/>
            </a:xfrm>
            <a:prstGeom prst="ellipse">
              <a:avLst/>
            </a:prstGeom>
            <a:solidFill>
              <a:srgbClr val="FF0000"/>
            </a:solidFill>
            <a:ln w="38100">
              <a:solidFill>
                <a:srgbClr val="FF0000"/>
              </a:solidFill>
              <a:round/>
              <a:headEnd/>
              <a:tailEnd/>
            </a:ln>
            <a:effectLst/>
          </p:spPr>
          <p:txBody>
            <a:bodyPr wrap="none" anchor="ctr"/>
            <a:lstStyle/>
            <a:p>
              <a:endParaRPr lang="en-US"/>
            </a:p>
          </p:txBody>
        </p:sp>
      </p:grpSp>
      <p:sp>
        <p:nvSpPr>
          <p:cNvPr id="88134" name="Rectangle 70"/>
          <p:cNvSpPr>
            <a:spLocks noGrp="1" noChangeArrowheads="1"/>
          </p:cNvSpPr>
          <p:nvPr>
            <p:ph type="title"/>
          </p:nvPr>
        </p:nvSpPr>
        <p:spPr>
          <a:xfrm>
            <a:off x="457200" y="274638"/>
            <a:ext cx="8229600" cy="715962"/>
          </a:xfrm>
        </p:spPr>
        <p:txBody>
          <a:bodyPr/>
          <a:lstStyle/>
          <a:p>
            <a:r>
              <a:rPr lang="en-US" sz="3600" dirty="0"/>
              <a:t>Determine Inverse 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8808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8808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8808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8074"/>
                                        </p:tgtEl>
                                        <p:attrNameLst>
                                          <p:attrName>style.visibility</p:attrName>
                                        </p:attrNameLst>
                                      </p:cBhvr>
                                      <p:to>
                                        <p:strVal val="visible"/>
                                      </p:to>
                                    </p:set>
                                    <p:animEffect transition="in" filter="wipe(down)">
                                      <p:cBhvr>
                                        <p:cTn id="22" dur="500"/>
                                        <p:tgtEl>
                                          <p:spTgt spid="88074"/>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88075"/>
                                        </p:tgtEl>
                                        <p:attrNameLst>
                                          <p:attrName>style.visibility</p:attrName>
                                        </p:attrNameLst>
                                      </p:cBhvr>
                                      <p:to>
                                        <p:strVal val="visible"/>
                                      </p:to>
                                    </p:set>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88130"/>
                                        </p:tgtEl>
                                        <p:attrNameLst>
                                          <p:attrName>style.visibility</p:attrName>
                                        </p:attrNameLst>
                                      </p:cBhvr>
                                      <p:to>
                                        <p:strVal val="visible"/>
                                      </p:to>
                                    </p:set>
                                    <p:animEffect transition="in" filter="wipe(down)">
                                      <p:cBhvr>
                                        <p:cTn id="29" dur="500"/>
                                        <p:tgtEl>
                                          <p:spTgt spid="88130"/>
                                        </p:tgtEl>
                                      </p:cBhvr>
                                    </p:animEffect>
                                  </p:childTnLst>
                                </p:cTn>
                              </p:par>
                            </p:childTnLst>
                          </p:cTn>
                        </p:par>
                        <p:par>
                          <p:cTn id="30" fill="hold">
                            <p:stCondLst>
                              <p:cond delay="1500"/>
                            </p:stCondLst>
                            <p:childTnLst>
                              <p:par>
                                <p:cTn id="31" presetID="1" presetClass="entr" presetSubtype="0" fill="hold" grpId="0" nodeType="afterEffect">
                                  <p:stCondLst>
                                    <p:cond delay="0"/>
                                  </p:stCondLst>
                                  <p:childTnLst>
                                    <p:set>
                                      <p:cBhvr>
                                        <p:cTn id="32" dur="1" fill="hold">
                                          <p:stCondLst>
                                            <p:cond delay="499"/>
                                          </p:stCondLst>
                                        </p:cTn>
                                        <p:tgtEl>
                                          <p:spTgt spid="88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5" grpId="0" autoUpdateAnimBg="0"/>
      <p:bldP spid="88077" grpId="0" autoUpdateAnimBg="0"/>
      <p:bldP spid="88084" grpId="0" autoUpdateAnimBg="0"/>
      <p:bldP spid="88085" grpId="0" autoUpdateAnimBg="0"/>
      <p:bldP spid="88086" grpId="0" autoUpdateAnimBg="0"/>
      <p:bldP spid="88074" grpId="0" animBg="1"/>
      <p:bldP spid="8813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2284413" y="1284288"/>
            <a:ext cx="4570412" cy="3217862"/>
            <a:chOff x="1439" y="921"/>
            <a:chExt cx="2879" cy="2027"/>
          </a:xfrm>
        </p:grpSpPr>
        <p:pic>
          <p:nvPicPr>
            <p:cNvPr id="1844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9" y="921"/>
              <a:ext cx="2879" cy="202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8446" name="Object 12"/>
            <p:cNvGraphicFramePr>
              <a:graphicFrameLocks noChangeAspect="1"/>
            </p:cNvGraphicFramePr>
            <p:nvPr/>
          </p:nvGraphicFramePr>
          <p:xfrm>
            <a:off x="1629" y="1118"/>
            <a:ext cx="1016" cy="298"/>
          </p:xfrm>
          <a:graphic>
            <a:graphicData uri="http://schemas.openxmlformats.org/presentationml/2006/ole">
              <mc:AlternateContent xmlns:mc="http://schemas.openxmlformats.org/markup-compatibility/2006">
                <mc:Choice xmlns:v="urn:schemas-microsoft-com:vml" Requires="v">
                  <p:oleObj spid="_x0000_s15767" name="Equation" r:id="rId5" imgW="901080" imgH="241200" progId="Equation.3">
                    <p:embed/>
                  </p:oleObj>
                </mc:Choice>
                <mc:Fallback>
                  <p:oleObj name="Equation" r:id="rId5" imgW="901080" imgH="24120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9" y="1118"/>
                          <a:ext cx="101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pSp>
        <p:nvGrpSpPr>
          <p:cNvPr id="3" name="Group 17"/>
          <p:cNvGrpSpPr>
            <a:grpSpLocks/>
          </p:cNvGrpSpPr>
          <p:nvPr/>
        </p:nvGrpSpPr>
        <p:grpSpPr bwMode="auto">
          <a:xfrm>
            <a:off x="330200" y="647700"/>
            <a:ext cx="7535863" cy="482600"/>
            <a:chOff x="208" y="520"/>
            <a:chExt cx="4747" cy="304"/>
          </a:xfrm>
        </p:grpSpPr>
        <p:sp>
          <p:nvSpPr>
            <p:cNvPr id="18443" name="Rectangle 4"/>
            <p:cNvSpPr>
              <a:spLocks noChangeArrowheads="1"/>
            </p:cNvSpPr>
            <p:nvPr/>
          </p:nvSpPr>
          <p:spPr bwMode="auto">
            <a:xfrm>
              <a:off x="208" y="520"/>
              <a:ext cx="34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Symbol" charset="2"/>
                <a:buNone/>
                <a:tabLst>
                  <a:tab pos="681038" algn="l"/>
                  <a:tab pos="2520950" algn="l"/>
                </a:tabLst>
              </a:pPr>
              <a:r>
                <a:rPr lang="en-US" b="1"/>
                <a:t>Consider the graph of the function</a:t>
              </a:r>
            </a:p>
          </p:txBody>
        </p:sp>
        <p:graphicFrame>
          <p:nvGraphicFramePr>
            <p:cNvPr id="18444" name="Object 5"/>
            <p:cNvGraphicFramePr>
              <a:graphicFrameLocks noChangeAspect="1"/>
            </p:cNvGraphicFramePr>
            <p:nvPr/>
          </p:nvGraphicFramePr>
          <p:xfrm>
            <a:off x="3607" y="526"/>
            <a:ext cx="1348" cy="298"/>
          </p:xfrm>
          <a:graphic>
            <a:graphicData uri="http://schemas.openxmlformats.org/presentationml/2006/ole">
              <mc:AlternateContent xmlns:mc="http://schemas.openxmlformats.org/markup-compatibility/2006">
                <mc:Choice xmlns:v="urn:schemas-microsoft-com:vml" Requires="v">
                  <p:oleObj spid="_x0000_s15768" name="Equation" r:id="rId7" imgW="1205640" imgH="241200" progId="Equation.3">
                    <p:embed/>
                  </p:oleObj>
                </mc:Choice>
                <mc:Fallback>
                  <p:oleObj name="Equation" r:id="rId7" imgW="1205640" imgH="2412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7" y="526"/>
                          <a:ext cx="134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pSp>
        <p:nvGrpSpPr>
          <p:cNvPr id="4" name="Group 16"/>
          <p:cNvGrpSpPr>
            <a:grpSpLocks/>
          </p:cNvGrpSpPr>
          <p:nvPr/>
        </p:nvGrpSpPr>
        <p:grpSpPr bwMode="auto">
          <a:xfrm>
            <a:off x="482600" y="4549775"/>
            <a:ext cx="5984875" cy="917575"/>
            <a:chOff x="352" y="3106"/>
            <a:chExt cx="3770" cy="578"/>
          </a:xfrm>
        </p:grpSpPr>
        <p:sp>
          <p:nvSpPr>
            <p:cNvPr id="18441" name="Rectangle 6"/>
            <p:cNvSpPr>
              <a:spLocks noChangeArrowheads="1"/>
            </p:cNvSpPr>
            <p:nvPr/>
          </p:nvSpPr>
          <p:spPr bwMode="auto">
            <a:xfrm>
              <a:off x="352" y="3232"/>
              <a:ext cx="24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Symbol" charset="2"/>
                <a:buNone/>
                <a:tabLst>
                  <a:tab pos="681038" algn="l"/>
                  <a:tab pos="2520950" algn="l"/>
                </a:tabLst>
              </a:pPr>
              <a:r>
                <a:rPr lang="en-US" b="1"/>
                <a:t>The inverse function is</a:t>
              </a:r>
            </a:p>
          </p:txBody>
        </p:sp>
        <p:graphicFrame>
          <p:nvGraphicFramePr>
            <p:cNvPr id="18442" name="Object 9"/>
            <p:cNvGraphicFramePr>
              <a:graphicFrameLocks noChangeAspect="1"/>
            </p:cNvGraphicFramePr>
            <p:nvPr/>
          </p:nvGraphicFramePr>
          <p:xfrm>
            <a:off x="2681" y="3106"/>
            <a:ext cx="1441" cy="578"/>
          </p:xfrm>
          <a:graphic>
            <a:graphicData uri="http://schemas.openxmlformats.org/presentationml/2006/ole">
              <mc:AlternateContent xmlns:mc="http://schemas.openxmlformats.org/markup-compatibility/2006">
                <mc:Choice xmlns:v="urn:schemas-microsoft-com:vml" Requires="v">
                  <p:oleObj spid="_x0000_s15769" name="Equation" r:id="rId9" imgW="1294560" imgH="495360" progId="Equation.3">
                    <p:embed/>
                  </p:oleObj>
                </mc:Choice>
                <mc:Fallback>
                  <p:oleObj name="Equation" r:id="rId9" imgW="1294560" imgH="49536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81" y="3106"/>
                          <a:ext cx="144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pSp>
        <p:nvGrpSpPr>
          <p:cNvPr id="5" name="Group 27"/>
          <p:cNvGrpSpPr>
            <a:grpSpLocks/>
          </p:cNvGrpSpPr>
          <p:nvPr/>
        </p:nvGrpSpPr>
        <p:grpSpPr bwMode="auto">
          <a:xfrm>
            <a:off x="2286000" y="1285875"/>
            <a:ext cx="4572000" cy="3219450"/>
            <a:chOff x="1440" y="810"/>
            <a:chExt cx="2880" cy="2028"/>
          </a:xfrm>
        </p:grpSpPr>
        <p:pic>
          <p:nvPicPr>
            <p:cNvPr id="18438"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40" y="810"/>
              <a:ext cx="2880" cy="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439" name="Object 20"/>
            <p:cNvGraphicFramePr>
              <a:graphicFrameLocks noChangeAspect="1"/>
            </p:cNvGraphicFramePr>
            <p:nvPr/>
          </p:nvGraphicFramePr>
          <p:xfrm>
            <a:off x="1629" y="1006"/>
            <a:ext cx="1016" cy="298"/>
          </p:xfrm>
          <a:graphic>
            <a:graphicData uri="http://schemas.openxmlformats.org/presentationml/2006/ole">
              <mc:AlternateContent xmlns:mc="http://schemas.openxmlformats.org/markup-compatibility/2006">
                <mc:Choice xmlns:v="urn:schemas-microsoft-com:vml" Requires="v">
                  <p:oleObj spid="_x0000_s15770" name="Equation" r:id="rId12" imgW="901080" imgH="241200" progId="Equation.3">
                    <p:embed/>
                  </p:oleObj>
                </mc:Choice>
                <mc:Fallback>
                  <p:oleObj name="Equation" r:id="rId12" imgW="901080" imgH="241200" progId="Equation.3">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29" y="1006"/>
                          <a:ext cx="101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440" name="Object 13"/>
            <p:cNvGraphicFramePr>
              <a:graphicFrameLocks noChangeAspect="1"/>
            </p:cNvGraphicFramePr>
            <p:nvPr/>
          </p:nvGraphicFramePr>
          <p:xfrm>
            <a:off x="3362" y="1794"/>
            <a:ext cx="942" cy="578"/>
          </p:xfrm>
          <a:graphic>
            <a:graphicData uri="http://schemas.openxmlformats.org/presentationml/2006/ole">
              <mc:AlternateContent xmlns:mc="http://schemas.openxmlformats.org/markup-compatibility/2006">
                <mc:Choice xmlns:v="urn:schemas-microsoft-com:vml" Requires="v">
                  <p:oleObj spid="_x0000_s15771" name="Equation" r:id="rId14" imgW="837720" imgH="495360" progId="Equation.3">
                    <p:embed/>
                  </p:oleObj>
                </mc:Choice>
                <mc:Fallback>
                  <p:oleObj name="Equation" r:id="rId14" imgW="837720" imgH="495360" progId="Equation.3">
                    <p:embed/>
                    <p:pic>
                      <p:nvPicPr>
                        <p:cNvPr id="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62" y="1794"/>
                          <a:ext cx="942"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6" name="TextBox 5"/>
          <p:cNvSpPr txBox="1"/>
          <p:nvPr/>
        </p:nvSpPr>
        <p:spPr>
          <a:xfrm>
            <a:off x="330200" y="84754"/>
            <a:ext cx="1683474" cy="523220"/>
          </a:xfrm>
          <a:prstGeom prst="rect">
            <a:avLst/>
          </a:prstGeom>
          <a:noFill/>
        </p:spPr>
        <p:txBody>
          <a:bodyPr wrap="none" rtlCol="0">
            <a:spAutoFit/>
          </a:bodyPr>
          <a:lstStyle/>
          <a:p>
            <a:r>
              <a:rPr lang="en-US" sz="2800" dirty="0"/>
              <a:t>Example: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7"/>
          <p:cNvGrpSpPr>
            <a:grpSpLocks/>
          </p:cNvGrpSpPr>
          <p:nvPr/>
        </p:nvGrpSpPr>
        <p:grpSpPr bwMode="auto">
          <a:xfrm>
            <a:off x="2298700" y="1049338"/>
            <a:ext cx="4572000" cy="3219450"/>
            <a:chOff x="1440" y="810"/>
            <a:chExt cx="2880" cy="2028"/>
          </a:xfrm>
        </p:grpSpPr>
        <p:pic>
          <p:nvPicPr>
            <p:cNvPr id="1947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0" y="810"/>
              <a:ext cx="2880" cy="202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9480" name="Object 14"/>
            <p:cNvGraphicFramePr>
              <a:graphicFrameLocks noChangeAspect="1"/>
            </p:cNvGraphicFramePr>
            <p:nvPr/>
          </p:nvGraphicFramePr>
          <p:xfrm>
            <a:off x="1629" y="1006"/>
            <a:ext cx="1016" cy="298"/>
          </p:xfrm>
          <a:graphic>
            <a:graphicData uri="http://schemas.openxmlformats.org/presentationml/2006/ole">
              <mc:AlternateContent xmlns:mc="http://schemas.openxmlformats.org/markup-compatibility/2006">
                <mc:Choice xmlns:v="urn:schemas-microsoft-com:vml" Requires="v">
                  <p:oleObj spid="_x0000_s17042" name="Equation" r:id="rId5" imgW="901080" imgH="241200" progId="Equation.3">
                    <p:embed/>
                  </p:oleObj>
                </mc:Choice>
                <mc:Fallback>
                  <p:oleObj name="Equation" r:id="rId5" imgW="901080" imgH="241200" progId="Equation.3">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9" y="1006"/>
                          <a:ext cx="101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9481" name="Object 13"/>
            <p:cNvGraphicFramePr>
              <a:graphicFrameLocks noChangeAspect="1"/>
            </p:cNvGraphicFramePr>
            <p:nvPr/>
          </p:nvGraphicFramePr>
          <p:xfrm>
            <a:off x="3362" y="1794"/>
            <a:ext cx="942" cy="578"/>
          </p:xfrm>
          <a:graphic>
            <a:graphicData uri="http://schemas.openxmlformats.org/presentationml/2006/ole">
              <mc:AlternateContent xmlns:mc="http://schemas.openxmlformats.org/markup-compatibility/2006">
                <mc:Choice xmlns:v="urn:schemas-microsoft-com:vml" Requires="v">
                  <p:oleObj spid="_x0000_s17043" name="Equation" r:id="rId7" imgW="837720" imgH="495360" progId="Equation.3">
                    <p:embed/>
                  </p:oleObj>
                </mc:Choice>
                <mc:Fallback>
                  <p:oleObj name="Equation" r:id="rId7" imgW="837720" imgH="495360" progId="Equation.3">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2" y="1794"/>
                          <a:ext cx="942"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pSp>
        <p:nvGrpSpPr>
          <p:cNvPr id="19459" name="Group 5"/>
          <p:cNvGrpSpPr>
            <a:grpSpLocks/>
          </p:cNvGrpSpPr>
          <p:nvPr/>
        </p:nvGrpSpPr>
        <p:grpSpPr bwMode="auto">
          <a:xfrm>
            <a:off x="330200" y="431800"/>
            <a:ext cx="6581776" cy="473075"/>
            <a:chOff x="208" y="384"/>
            <a:chExt cx="4146" cy="298"/>
          </a:xfrm>
        </p:grpSpPr>
        <p:sp>
          <p:nvSpPr>
            <p:cNvPr id="19477" name="Rectangle 6"/>
            <p:cNvSpPr>
              <a:spLocks noChangeArrowheads="1"/>
            </p:cNvSpPr>
            <p:nvPr/>
          </p:nvSpPr>
          <p:spPr bwMode="auto">
            <a:xfrm>
              <a:off x="208" y="384"/>
              <a:ext cx="340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Symbol" charset="2"/>
                <a:buNone/>
                <a:tabLst>
                  <a:tab pos="681038" algn="l"/>
                  <a:tab pos="2520950" algn="l"/>
                </a:tabLst>
              </a:pPr>
              <a:r>
                <a:rPr lang="en-US" sz="2000" b="1" dirty="0"/>
                <a:t>Consider the graph of the function</a:t>
              </a:r>
            </a:p>
          </p:txBody>
        </p:sp>
        <p:graphicFrame>
          <p:nvGraphicFramePr>
            <p:cNvPr id="19478" name="Object 7"/>
            <p:cNvGraphicFramePr>
              <a:graphicFrameLocks noChangeAspect="1"/>
            </p:cNvGraphicFramePr>
            <p:nvPr>
              <p:extLst>
                <p:ext uri="{D42A27DB-BD31-4B8C-83A1-F6EECF244321}">
                  <p14:modId xmlns:p14="http://schemas.microsoft.com/office/powerpoint/2010/main" val="1676278458"/>
                </p:ext>
              </p:extLst>
            </p:nvPr>
          </p:nvGraphicFramePr>
          <p:xfrm>
            <a:off x="3006" y="384"/>
            <a:ext cx="1348" cy="298"/>
          </p:xfrm>
          <a:graphic>
            <a:graphicData uri="http://schemas.openxmlformats.org/presentationml/2006/ole">
              <mc:AlternateContent xmlns:mc="http://schemas.openxmlformats.org/markup-compatibility/2006">
                <mc:Choice xmlns:v="urn:schemas-microsoft-com:vml" Requires="v">
                  <p:oleObj spid="_x0000_s17044" name="Equation" r:id="rId9" imgW="1205640" imgH="241200" progId="Equation.3">
                    <p:embed/>
                  </p:oleObj>
                </mc:Choice>
                <mc:Fallback>
                  <p:oleObj name="Equation" r:id="rId9" imgW="1205640" imgH="241200" progId="Equation.3">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6" y="384"/>
                          <a:ext cx="134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pSp>
        <p:nvGrpSpPr>
          <p:cNvPr id="19460" name="Group 8"/>
          <p:cNvGrpSpPr>
            <a:grpSpLocks/>
          </p:cNvGrpSpPr>
          <p:nvPr/>
        </p:nvGrpSpPr>
        <p:grpSpPr bwMode="auto">
          <a:xfrm>
            <a:off x="482600" y="4418012"/>
            <a:ext cx="5984875" cy="917575"/>
            <a:chOff x="352" y="3106"/>
            <a:chExt cx="3770" cy="578"/>
          </a:xfrm>
        </p:grpSpPr>
        <p:sp>
          <p:nvSpPr>
            <p:cNvPr id="19475" name="Rectangle 9"/>
            <p:cNvSpPr>
              <a:spLocks noChangeArrowheads="1"/>
            </p:cNvSpPr>
            <p:nvPr/>
          </p:nvSpPr>
          <p:spPr bwMode="auto">
            <a:xfrm>
              <a:off x="352" y="3251"/>
              <a:ext cx="24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Symbol" charset="2"/>
                <a:buNone/>
                <a:tabLst>
                  <a:tab pos="681038" algn="l"/>
                  <a:tab pos="2520950" algn="l"/>
                </a:tabLst>
              </a:pPr>
              <a:r>
                <a:rPr lang="en-US" b="1" dirty="0"/>
                <a:t>The inverse function is</a:t>
              </a:r>
            </a:p>
          </p:txBody>
        </p:sp>
        <p:graphicFrame>
          <p:nvGraphicFramePr>
            <p:cNvPr id="19476" name="Object 10"/>
            <p:cNvGraphicFramePr>
              <a:graphicFrameLocks noChangeAspect="1"/>
            </p:cNvGraphicFramePr>
            <p:nvPr/>
          </p:nvGraphicFramePr>
          <p:xfrm>
            <a:off x="2681" y="3106"/>
            <a:ext cx="1441" cy="578"/>
          </p:xfrm>
          <a:graphic>
            <a:graphicData uri="http://schemas.openxmlformats.org/presentationml/2006/ole">
              <mc:AlternateContent xmlns:mc="http://schemas.openxmlformats.org/markup-compatibility/2006">
                <mc:Choice xmlns:v="urn:schemas-microsoft-com:vml" Requires="v">
                  <p:oleObj spid="_x0000_s17045" name="Equation" r:id="rId11" imgW="1294560" imgH="495360" progId="Equation.3">
                    <p:embed/>
                  </p:oleObj>
                </mc:Choice>
                <mc:Fallback>
                  <p:oleObj name="Equation" r:id="rId11" imgW="1294560" imgH="495360" progId="Equation.3">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81" y="3106"/>
                          <a:ext cx="144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19461" name="Rectangle 15"/>
          <p:cNvSpPr>
            <a:spLocks noChangeArrowheads="1"/>
          </p:cNvSpPr>
          <p:nvPr/>
        </p:nvSpPr>
        <p:spPr bwMode="auto">
          <a:xfrm>
            <a:off x="482600" y="5281425"/>
            <a:ext cx="83312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Symbol" charset="2"/>
              <a:buNone/>
              <a:tabLst>
                <a:tab pos="681038" algn="l"/>
                <a:tab pos="2520950" algn="l"/>
              </a:tabLst>
            </a:pPr>
            <a:r>
              <a:rPr lang="en-US" b="1" dirty="0"/>
              <a:t>An inverse function is just a rearrangement with </a:t>
            </a:r>
            <a:r>
              <a:rPr lang="en-US" sz="2600" b="1" i="1" dirty="0"/>
              <a:t>x</a:t>
            </a:r>
            <a:r>
              <a:rPr lang="en-US" b="1" dirty="0"/>
              <a:t> and </a:t>
            </a:r>
            <a:r>
              <a:rPr lang="en-US" sz="2600" b="1" i="1" dirty="0"/>
              <a:t>y</a:t>
            </a:r>
            <a:r>
              <a:rPr lang="en-US" b="1" dirty="0"/>
              <a:t> swapped.  So the graphs just swap </a:t>
            </a:r>
            <a:r>
              <a:rPr lang="en-US" sz="2600" b="1" i="1" dirty="0"/>
              <a:t>x</a:t>
            </a:r>
            <a:r>
              <a:rPr lang="en-US" b="1" dirty="0"/>
              <a:t> and </a:t>
            </a:r>
            <a:r>
              <a:rPr lang="en-US" sz="2600" b="1" i="1" dirty="0"/>
              <a:t>y</a:t>
            </a:r>
            <a:endParaRPr lang="en-US" b="1" dirty="0"/>
          </a:p>
        </p:txBody>
      </p:sp>
      <p:grpSp>
        <p:nvGrpSpPr>
          <p:cNvPr id="5" name="Group 32"/>
          <p:cNvGrpSpPr>
            <a:grpSpLocks/>
          </p:cNvGrpSpPr>
          <p:nvPr/>
        </p:nvGrpSpPr>
        <p:grpSpPr bwMode="auto">
          <a:xfrm>
            <a:off x="4394200" y="1673225"/>
            <a:ext cx="1060450" cy="473075"/>
            <a:chOff x="2768" y="1054"/>
            <a:chExt cx="668" cy="298"/>
          </a:xfrm>
        </p:grpSpPr>
        <p:graphicFrame>
          <p:nvGraphicFramePr>
            <p:cNvPr id="19473" name="Object 19"/>
            <p:cNvGraphicFramePr>
              <a:graphicFrameLocks noChangeAspect="1"/>
            </p:cNvGraphicFramePr>
            <p:nvPr/>
          </p:nvGraphicFramePr>
          <p:xfrm>
            <a:off x="2919" y="1054"/>
            <a:ext cx="517" cy="298"/>
          </p:xfrm>
          <a:graphic>
            <a:graphicData uri="http://schemas.openxmlformats.org/presentationml/2006/ole">
              <mc:AlternateContent xmlns:mc="http://schemas.openxmlformats.org/markup-compatibility/2006">
                <mc:Choice xmlns:v="urn:schemas-microsoft-com:vml" Requires="v">
                  <p:oleObj spid="_x0000_s17046" name="Equation" r:id="rId13" imgW="444240" imgH="241200" progId="Equation.3">
                    <p:embed/>
                  </p:oleObj>
                </mc:Choice>
                <mc:Fallback>
                  <p:oleObj name="Equation" r:id="rId13" imgW="444240" imgH="241200" progId="Equation.3">
                    <p:embed/>
                    <p:pic>
                      <p:nvPicPr>
                        <p:cNvPr id="0"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19" y="1054"/>
                          <a:ext cx="517"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474" name="Rectangle 22"/>
            <p:cNvSpPr>
              <a:spLocks noChangeArrowheads="1"/>
            </p:cNvSpPr>
            <p:nvPr/>
          </p:nvSpPr>
          <p:spPr bwMode="auto">
            <a:xfrm>
              <a:off x="2768" y="1067"/>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Symbol" charset="2"/>
                <a:buNone/>
                <a:tabLst>
                  <a:tab pos="681038" algn="l"/>
                  <a:tab pos="2520950" algn="l"/>
                </a:tabLst>
              </a:pPr>
              <a:r>
                <a:rPr lang="en-US" sz="2000" b="1"/>
                <a:t>x</a:t>
              </a:r>
            </a:p>
          </p:txBody>
        </p:sp>
      </p:grpSp>
      <p:grpSp>
        <p:nvGrpSpPr>
          <p:cNvPr id="6" name="Group 35"/>
          <p:cNvGrpSpPr>
            <a:grpSpLocks/>
          </p:cNvGrpSpPr>
          <p:nvPr/>
        </p:nvGrpSpPr>
        <p:grpSpPr bwMode="auto">
          <a:xfrm>
            <a:off x="5751513" y="2359025"/>
            <a:ext cx="820737" cy="696913"/>
            <a:chOff x="3623" y="1486"/>
            <a:chExt cx="517" cy="439"/>
          </a:xfrm>
        </p:grpSpPr>
        <p:graphicFrame>
          <p:nvGraphicFramePr>
            <p:cNvPr id="19471" name="Object 20"/>
            <p:cNvGraphicFramePr>
              <a:graphicFrameLocks noChangeAspect="1"/>
            </p:cNvGraphicFramePr>
            <p:nvPr/>
          </p:nvGraphicFramePr>
          <p:xfrm>
            <a:off x="3623" y="1486"/>
            <a:ext cx="517" cy="298"/>
          </p:xfrm>
          <a:graphic>
            <a:graphicData uri="http://schemas.openxmlformats.org/presentationml/2006/ole">
              <mc:AlternateContent xmlns:mc="http://schemas.openxmlformats.org/markup-compatibility/2006">
                <mc:Choice xmlns:v="urn:schemas-microsoft-com:vml" Requires="v">
                  <p:oleObj spid="_x0000_s17047" name="Equation" r:id="rId15" imgW="444240" imgH="241200" progId="Equation.3">
                    <p:embed/>
                  </p:oleObj>
                </mc:Choice>
                <mc:Fallback>
                  <p:oleObj name="Equation" r:id="rId15" imgW="444240" imgH="241200" progId="Equation.3">
                    <p:embed/>
                    <p:pic>
                      <p:nvPicPr>
                        <p:cNvPr id="0"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23" y="1486"/>
                          <a:ext cx="517"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472" name="Rectangle 23"/>
            <p:cNvSpPr>
              <a:spLocks noChangeArrowheads="1"/>
            </p:cNvSpPr>
            <p:nvPr/>
          </p:nvSpPr>
          <p:spPr bwMode="auto">
            <a:xfrm>
              <a:off x="3680" y="1675"/>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Symbol" charset="2"/>
                <a:buNone/>
                <a:tabLst>
                  <a:tab pos="681038" algn="l"/>
                  <a:tab pos="2520950" algn="l"/>
                </a:tabLst>
              </a:pPr>
              <a:r>
                <a:rPr lang="en-US" sz="2000" b="1"/>
                <a:t>x</a:t>
              </a:r>
            </a:p>
          </p:txBody>
        </p:sp>
      </p:grpSp>
      <p:grpSp>
        <p:nvGrpSpPr>
          <p:cNvPr id="7" name="Group 33"/>
          <p:cNvGrpSpPr>
            <a:grpSpLocks/>
          </p:cNvGrpSpPr>
          <p:nvPr/>
        </p:nvGrpSpPr>
        <p:grpSpPr bwMode="auto">
          <a:xfrm>
            <a:off x="2190750" y="3019425"/>
            <a:ext cx="1517650" cy="544513"/>
            <a:chOff x="1380" y="1886"/>
            <a:chExt cx="956" cy="343"/>
          </a:xfrm>
        </p:grpSpPr>
        <p:graphicFrame>
          <p:nvGraphicFramePr>
            <p:cNvPr id="19469" name="Object 24"/>
            <p:cNvGraphicFramePr>
              <a:graphicFrameLocks noChangeAspect="1"/>
            </p:cNvGraphicFramePr>
            <p:nvPr/>
          </p:nvGraphicFramePr>
          <p:xfrm>
            <a:off x="1380" y="1886"/>
            <a:ext cx="812" cy="298"/>
          </p:xfrm>
          <a:graphic>
            <a:graphicData uri="http://schemas.openxmlformats.org/presentationml/2006/ole">
              <mc:AlternateContent xmlns:mc="http://schemas.openxmlformats.org/markup-compatibility/2006">
                <mc:Choice xmlns:v="urn:schemas-microsoft-com:vml" Requires="v">
                  <p:oleObj spid="_x0000_s17048" name="Equation" r:id="rId17" imgW="723240" imgH="241200" progId="Equation.3">
                    <p:embed/>
                  </p:oleObj>
                </mc:Choice>
                <mc:Fallback>
                  <p:oleObj name="Equation" r:id="rId17" imgW="723240" imgH="241200" progId="Equation.3">
                    <p:embed/>
                    <p:pic>
                      <p:nvPicPr>
                        <p:cNvPr id="0" name="Picture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80" y="1886"/>
                          <a:ext cx="812"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470" name="Rectangle 26"/>
            <p:cNvSpPr>
              <a:spLocks noChangeArrowheads="1"/>
            </p:cNvSpPr>
            <p:nvPr/>
          </p:nvSpPr>
          <p:spPr bwMode="auto">
            <a:xfrm>
              <a:off x="2096" y="1979"/>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Symbol" charset="2"/>
                <a:buNone/>
                <a:tabLst>
                  <a:tab pos="681038" algn="l"/>
                  <a:tab pos="2520950" algn="l"/>
                </a:tabLst>
              </a:pPr>
              <a:r>
                <a:rPr lang="en-US" sz="2000" b="1"/>
                <a:t>x</a:t>
              </a:r>
            </a:p>
          </p:txBody>
        </p:sp>
      </p:grpSp>
      <p:grpSp>
        <p:nvGrpSpPr>
          <p:cNvPr id="8" name="Group 38"/>
          <p:cNvGrpSpPr>
            <a:grpSpLocks/>
          </p:cNvGrpSpPr>
          <p:nvPr/>
        </p:nvGrpSpPr>
        <p:grpSpPr bwMode="auto">
          <a:xfrm>
            <a:off x="3205163" y="3395663"/>
            <a:ext cx="1290637" cy="731837"/>
            <a:chOff x="2019" y="2123"/>
            <a:chExt cx="813" cy="461"/>
          </a:xfrm>
        </p:grpSpPr>
        <p:graphicFrame>
          <p:nvGraphicFramePr>
            <p:cNvPr id="19467" name="Object 25"/>
            <p:cNvGraphicFramePr>
              <a:graphicFrameLocks noChangeAspect="1"/>
            </p:cNvGraphicFramePr>
            <p:nvPr/>
          </p:nvGraphicFramePr>
          <p:xfrm>
            <a:off x="2019" y="2286"/>
            <a:ext cx="813" cy="298"/>
          </p:xfrm>
          <a:graphic>
            <a:graphicData uri="http://schemas.openxmlformats.org/presentationml/2006/ole">
              <mc:AlternateContent xmlns:mc="http://schemas.openxmlformats.org/markup-compatibility/2006">
                <mc:Choice xmlns:v="urn:schemas-microsoft-com:vml" Requires="v">
                  <p:oleObj spid="_x0000_s17049" name="Equation" r:id="rId19" imgW="723240" imgH="241200" progId="Equation.3">
                    <p:embed/>
                  </p:oleObj>
                </mc:Choice>
                <mc:Fallback>
                  <p:oleObj name="Equation" r:id="rId19" imgW="723240" imgH="241200" progId="Equation.3">
                    <p:embed/>
                    <p:pic>
                      <p:nvPicPr>
                        <p:cNvPr id="0" name="Picture 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19" y="2286"/>
                          <a:ext cx="81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468" name="Rectangle 27"/>
            <p:cNvSpPr>
              <a:spLocks noChangeArrowheads="1"/>
            </p:cNvSpPr>
            <p:nvPr/>
          </p:nvSpPr>
          <p:spPr bwMode="auto">
            <a:xfrm>
              <a:off x="2336" y="2123"/>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Symbol" charset="2"/>
                <a:buNone/>
                <a:tabLst>
                  <a:tab pos="681038" algn="l"/>
                  <a:tab pos="2520950" algn="l"/>
                </a:tabLst>
              </a:pPr>
              <a:r>
                <a:rPr lang="en-US" sz="2000" b="1"/>
                <a:t>x</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2114550" y="1158875"/>
            <a:ext cx="4718050" cy="4133850"/>
            <a:chOff x="1332" y="730"/>
            <a:chExt cx="2972" cy="2604"/>
          </a:xfrm>
        </p:grpSpPr>
        <p:pic>
          <p:nvPicPr>
            <p:cNvPr id="2050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5" y="730"/>
              <a:ext cx="2949" cy="260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502" name="Object 4"/>
            <p:cNvGraphicFramePr>
              <a:graphicFrameLocks noChangeAspect="1"/>
            </p:cNvGraphicFramePr>
            <p:nvPr/>
          </p:nvGraphicFramePr>
          <p:xfrm>
            <a:off x="1789" y="1022"/>
            <a:ext cx="1016" cy="298"/>
          </p:xfrm>
          <a:graphic>
            <a:graphicData uri="http://schemas.openxmlformats.org/presentationml/2006/ole">
              <mc:AlternateContent xmlns:mc="http://schemas.openxmlformats.org/markup-compatibility/2006">
                <mc:Choice xmlns:v="urn:schemas-microsoft-com:vml" Requires="v">
                  <p:oleObj spid="_x0000_s18220" name="Equation" r:id="rId4" imgW="901080" imgH="241200" progId="Equation.3">
                    <p:embed/>
                  </p:oleObj>
                </mc:Choice>
                <mc:Fallback>
                  <p:oleObj name="Equation" r:id="rId4" imgW="901080" imgH="241200" progId="Equation.3">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9" y="1022"/>
                          <a:ext cx="101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0503" name="Object 5"/>
            <p:cNvGraphicFramePr>
              <a:graphicFrameLocks noChangeAspect="1"/>
            </p:cNvGraphicFramePr>
            <p:nvPr/>
          </p:nvGraphicFramePr>
          <p:xfrm>
            <a:off x="3346" y="2034"/>
            <a:ext cx="942" cy="578"/>
          </p:xfrm>
          <a:graphic>
            <a:graphicData uri="http://schemas.openxmlformats.org/presentationml/2006/ole">
              <mc:AlternateContent xmlns:mc="http://schemas.openxmlformats.org/markup-compatibility/2006">
                <mc:Choice xmlns:v="urn:schemas-microsoft-com:vml" Requires="v">
                  <p:oleObj spid="_x0000_s18221" name="Equation" r:id="rId6" imgW="837720" imgH="495360" progId="Equation.3">
                    <p:embed/>
                  </p:oleObj>
                </mc:Choice>
                <mc:Fallback>
                  <p:oleObj name="Equation" r:id="rId6" imgW="837720" imgH="495360" progId="Equation.3">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6" y="2034"/>
                          <a:ext cx="942"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0504" name="Object 6"/>
            <p:cNvGraphicFramePr>
              <a:graphicFrameLocks noChangeAspect="1"/>
            </p:cNvGraphicFramePr>
            <p:nvPr/>
          </p:nvGraphicFramePr>
          <p:xfrm>
            <a:off x="2919" y="1054"/>
            <a:ext cx="517" cy="298"/>
          </p:xfrm>
          <a:graphic>
            <a:graphicData uri="http://schemas.openxmlformats.org/presentationml/2006/ole">
              <mc:AlternateContent xmlns:mc="http://schemas.openxmlformats.org/markup-compatibility/2006">
                <mc:Choice xmlns:v="urn:schemas-microsoft-com:vml" Requires="v">
                  <p:oleObj spid="_x0000_s18222" name="Equation" r:id="rId8" imgW="444240" imgH="241200" progId="Equation.3">
                    <p:embed/>
                  </p:oleObj>
                </mc:Choice>
                <mc:Fallback>
                  <p:oleObj name="Equation" r:id="rId8" imgW="444240" imgH="241200" progId="Equation.3">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9" y="1054"/>
                          <a:ext cx="517"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505" name="Rectangle 7"/>
            <p:cNvSpPr>
              <a:spLocks noChangeArrowheads="1"/>
            </p:cNvSpPr>
            <p:nvPr/>
          </p:nvSpPr>
          <p:spPr bwMode="auto">
            <a:xfrm>
              <a:off x="2736" y="1083"/>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Symbol" charset="2"/>
                <a:buNone/>
                <a:tabLst>
                  <a:tab pos="681038" algn="l"/>
                  <a:tab pos="2520950" algn="l"/>
                </a:tabLst>
              </a:pPr>
              <a:r>
                <a:rPr lang="en-US" sz="2000" b="1"/>
                <a:t>x</a:t>
              </a:r>
            </a:p>
          </p:txBody>
        </p:sp>
        <p:graphicFrame>
          <p:nvGraphicFramePr>
            <p:cNvPr id="20506" name="Object 8"/>
            <p:cNvGraphicFramePr>
              <a:graphicFrameLocks noChangeAspect="1"/>
            </p:cNvGraphicFramePr>
            <p:nvPr/>
          </p:nvGraphicFramePr>
          <p:xfrm>
            <a:off x="3623" y="1486"/>
            <a:ext cx="517" cy="298"/>
          </p:xfrm>
          <a:graphic>
            <a:graphicData uri="http://schemas.openxmlformats.org/presentationml/2006/ole">
              <mc:AlternateContent xmlns:mc="http://schemas.openxmlformats.org/markup-compatibility/2006">
                <mc:Choice xmlns:v="urn:schemas-microsoft-com:vml" Requires="v">
                  <p:oleObj spid="_x0000_s18223" name="Equation" r:id="rId10" imgW="444240" imgH="241200" progId="Equation.3">
                    <p:embed/>
                  </p:oleObj>
                </mc:Choice>
                <mc:Fallback>
                  <p:oleObj name="Equation" r:id="rId10" imgW="444240" imgH="241200" progId="Equation.3">
                    <p:embed/>
                    <p:pic>
                      <p:nvPicPr>
                        <p:cNvPr id="0"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3" y="1486"/>
                          <a:ext cx="517"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507" name="Rectangle 9"/>
            <p:cNvSpPr>
              <a:spLocks noChangeArrowheads="1"/>
            </p:cNvSpPr>
            <p:nvPr/>
          </p:nvSpPr>
          <p:spPr bwMode="auto">
            <a:xfrm>
              <a:off x="3664" y="1883"/>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Symbol" charset="2"/>
                <a:buNone/>
                <a:tabLst>
                  <a:tab pos="681038" algn="l"/>
                  <a:tab pos="2520950" algn="l"/>
                </a:tabLst>
              </a:pPr>
              <a:r>
                <a:rPr lang="en-US" sz="2000" b="1"/>
                <a:t>x</a:t>
              </a:r>
            </a:p>
          </p:txBody>
        </p:sp>
        <p:graphicFrame>
          <p:nvGraphicFramePr>
            <p:cNvPr id="20508" name="Object 10"/>
            <p:cNvGraphicFramePr>
              <a:graphicFrameLocks noChangeAspect="1"/>
            </p:cNvGraphicFramePr>
            <p:nvPr/>
          </p:nvGraphicFramePr>
          <p:xfrm>
            <a:off x="1332" y="2254"/>
            <a:ext cx="812" cy="298"/>
          </p:xfrm>
          <a:graphic>
            <a:graphicData uri="http://schemas.openxmlformats.org/presentationml/2006/ole">
              <mc:AlternateContent xmlns:mc="http://schemas.openxmlformats.org/markup-compatibility/2006">
                <mc:Choice xmlns:v="urn:schemas-microsoft-com:vml" Requires="v">
                  <p:oleObj spid="_x0000_s18224" name="Equation" r:id="rId12" imgW="723240" imgH="241200" progId="Equation.3">
                    <p:embed/>
                  </p:oleObj>
                </mc:Choice>
                <mc:Fallback>
                  <p:oleObj name="Equation" r:id="rId12" imgW="723240" imgH="241200" progId="Equation.3">
                    <p:embed/>
                    <p:pic>
                      <p:nvPicPr>
                        <p:cNvPr id="0"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32" y="2254"/>
                          <a:ext cx="812"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509" name="Rectangle 11"/>
            <p:cNvSpPr>
              <a:spLocks noChangeArrowheads="1"/>
            </p:cNvSpPr>
            <p:nvPr/>
          </p:nvSpPr>
          <p:spPr bwMode="auto">
            <a:xfrm>
              <a:off x="2048" y="2283"/>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Symbol" charset="2"/>
                <a:buNone/>
                <a:tabLst>
                  <a:tab pos="681038" algn="l"/>
                  <a:tab pos="2520950" algn="l"/>
                </a:tabLst>
              </a:pPr>
              <a:r>
                <a:rPr lang="en-US" sz="2000" b="1"/>
                <a:t>x</a:t>
              </a:r>
            </a:p>
          </p:txBody>
        </p:sp>
        <p:graphicFrame>
          <p:nvGraphicFramePr>
            <p:cNvPr id="20510" name="Object 12"/>
            <p:cNvGraphicFramePr>
              <a:graphicFrameLocks noChangeAspect="1"/>
            </p:cNvGraphicFramePr>
            <p:nvPr/>
          </p:nvGraphicFramePr>
          <p:xfrm>
            <a:off x="2019" y="2670"/>
            <a:ext cx="813" cy="298"/>
          </p:xfrm>
          <a:graphic>
            <a:graphicData uri="http://schemas.openxmlformats.org/presentationml/2006/ole">
              <mc:AlternateContent xmlns:mc="http://schemas.openxmlformats.org/markup-compatibility/2006">
                <mc:Choice xmlns:v="urn:schemas-microsoft-com:vml" Requires="v">
                  <p:oleObj spid="_x0000_s18225" name="Equation" r:id="rId14" imgW="723240" imgH="241200" progId="Equation.3">
                    <p:embed/>
                  </p:oleObj>
                </mc:Choice>
                <mc:Fallback>
                  <p:oleObj name="Equation" r:id="rId14" imgW="723240" imgH="241200" progId="Equation.3">
                    <p:embed/>
                    <p:pic>
                      <p:nvPicPr>
                        <p:cNvPr id="0"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19" y="2670"/>
                          <a:ext cx="81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511" name="Rectangle 13"/>
            <p:cNvSpPr>
              <a:spLocks noChangeArrowheads="1"/>
            </p:cNvSpPr>
            <p:nvPr/>
          </p:nvSpPr>
          <p:spPr bwMode="auto">
            <a:xfrm>
              <a:off x="2272" y="2491"/>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Symbol" charset="2"/>
                <a:buNone/>
                <a:tabLst>
                  <a:tab pos="681038" algn="l"/>
                  <a:tab pos="2520950" algn="l"/>
                </a:tabLst>
              </a:pPr>
              <a:r>
                <a:rPr lang="en-US" sz="2000" b="1"/>
                <a:t>x</a:t>
              </a:r>
            </a:p>
          </p:txBody>
        </p:sp>
      </p:grpSp>
      <p:grpSp>
        <p:nvGrpSpPr>
          <p:cNvPr id="3" name="Group 15"/>
          <p:cNvGrpSpPr>
            <a:grpSpLocks/>
          </p:cNvGrpSpPr>
          <p:nvPr/>
        </p:nvGrpSpPr>
        <p:grpSpPr bwMode="auto">
          <a:xfrm>
            <a:off x="849313" y="5457825"/>
            <a:ext cx="7086600" cy="498475"/>
            <a:chOff x="589" y="3003"/>
            <a:chExt cx="4464" cy="314"/>
          </a:xfrm>
        </p:grpSpPr>
        <p:sp>
          <p:nvSpPr>
            <p:cNvPr id="20498" name="Rectangle 16"/>
            <p:cNvSpPr>
              <a:spLocks noChangeArrowheads="1"/>
            </p:cNvSpPr>
            <p:nvPr/>
          </p:nvSpPr>
          <p:spPr bwMode="auto">
            <a:xfrm>
              <a:off x="589" y="3003"/>
              <a:ext cx="4464" cy="314"/>
            </a:xfrm>
            <a:prstGeom prst="rect">
              <a:avLst/>
            </a:prstGeom>
            <a:solidFill>
              <a:srgbClr val="FFFFFF"/>
            </a:solidFill>
            <a:ln w="9525">
              <a:solidFill>
                <a:schemeClr val="tx1"/>
              </a:solidFill>
              <a:miter lim="800000"/>
              <a:headEnd/>
              <a:tailEnd/>
            </a:ln>
          </p:spPr>
          <p:txBody>
            <a:bodyPr anchor="ctr">
              <a:spAutoFit/>
            </a:bodyPr>
            <a:lstStyle/>
            <a:p>
              <a:pPr>
                <a:buFont typeface="Symbol" charset="2"/>
                <a:buNone/>
                <a:tabLst>
                  <a:tab pos="681038" algn="l"/>
                  <a:tab pos="2520950" algn="l"/>
                </a:tabLst>
              </a:pPr>
              <a:r>
                <a:rPr lang="en-US" b="1" dirty="0">
                  <a:solidFill>
                    <a:srgbClr val="FF0000"/>
                  </a:solidFill>
                </a:rPr>
                <a:t>                is a reflection of             in the line </a:t>
              </a:r>
              <a:r>
                <a:rPr lang="en-US" sz="2600" b="1" i="1" dirty="0">
                  <a:solidFill>
                    <a:srgbClr val="FF0000"/>
                  </a:solidFill>
                </a:rPr>
                <a:t>y = x</a:t>
              </a:r>
            </a:p>
          </p:txBody>
        </p:sp>
        <p:graphicFrame>
          <p:nvGraphicFramePr>
            <p:cNvPr id="20499" name="Object 17"/>
            <p:cNvGraphicFramePr>
              <a:graphicFrameLocks noChangeAspect="1"/>
            </p:cNvGraphicFramePr>
            <p:nvPr/>
          </p:nvGraphicFramePr>
          <p:xfrm>
            <a:off x="648" y="3018"/>
            <a:ext cx="629" cy="292"/>
          </p:xfrm>
          <a:graphic>
            <a:graphicData uri="http://schemas.openxmlformats.org/presentationml/2006/ole">
              <mc:AlternateContent xmlns:mc="http://schemas.openxmlformats.org/markup-compatibility/2006">
                <mc:Choice xmlns:v="urn:schemas-microsoft-com:vml" Requires="v">
                  <p:oleObj spid="_x0000_s18226" name="Equation" r:id="rId16" imgW="634680" imgH="279360" progId="Equation.3">
                    <p:embed/>
                  </p:oleObj>
                </mc:Choice>
                <mc:Fallback>
                  <p:oleObj name="Equation" r:id="rId16" imgW="634680" imgH="279360" progId="Equation.3">
                    <p:embed/>
                    <p:pic>
                      <p:nvPicPr>
                        <p:cNvPr id="0"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8" y="3018"/>
                          <a:ext cx="629"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0500" name="Object 18"/>
            <p:cNvGraphicFramePr>
              <a:graphicFrameLocks noChangeAspect="1"/>
            </p:cNvGraphicFramePr>
            <p:nvPr>
              <p:extLst>
                <p:ext uri="{D42A27DB-BD31-4B8C-83A1-F6EECF244321}">
                  <p14:modId xmlns:p14="http://schemas.microsoft.com/office/powerpoint/2010/main" val="1679623749"/>
                </p:ext>
              </p:extLst>
            </p:nvPr>
          </p:nvGraphicFramePr>
          <p:xfrm>
            <a:off x="2375" y="3032"/>
            <a:ext cx="511" cy="285"/>
          </p:xfrm>
          <a:graphic>
            <a:graphicData uri="http://schemas.openxmlformats.org/presentationml/2006/ole">
              <mc:AlternateContent xmlns:mc="http://schemas.openxmlformats.org/markup-compatibility/2006">
                <mc:Choice xmlns:v="urn:schemas-microsoft-com:vml" Requires="v">
                  <p:oleObj spid="_x0000_s18227" name="Equation" r:id="rId18" imgW="469440" imgH="241200" progId="Equation.3">
                    <p:embed/>
                  </p:oleObj>
                </mc:Choice>
                <mc:Fallback>
                  <p:oleObj name="Equation" r:id="rId18" imgW="469440" imgH="241200" progId="Equation.3">
                    <p:embed/>
                    <p:pic>
                      <p:nvPicPr>
                        <p:cNvPr id="0" name="Picture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75" y="3032"/>
                          <a:ext cx="511"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192531" name="Line 19"/>
          <p:cNvSpPr>
            <a:spLocks noChangeShapeType="1"/>
          </p:cNvSpPr>
          <p:nvPr/>
        </p:nvSpPr>
        <p:spPr bwMode="auto">
          <a:xfrm flipV="1">
            <a:off x="2387600" y="1524000"/>
            <a:ext cx="4089400" cy="3530600"/>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aphicFrame>
        <p:nvGraphicFramePr>
          <p:cNvPr id="192532" name="Object 20"/>
          <p:cNvGraphicFramePr>
            <a:graphicFrameLocks noChangeAspect="1"/>
          </p:cNvGraphicFramePr>
          <p:nvPr/>
        </p:nvGraphicFramePr>
        <p:xfrm>
          <a:off x="5591175" y="1296988"/>
          <a:ext cx="869950" cy="366712"/>
        </p:xfrm>
        <a:graphic>
          <a:graphicData uri="http://schemas.openxmlformats.org/presentationml/2006/ole">
            <mc:AlternateContent xmlns:mc="http://schemas.openxmlformats.org/markup-compatibility/2006">
              <mc:Choice xmlns:v="urn:schemas-microsoft-com:vml" Requires="v">
                <p:oleObj spid="_x0000_s18228" name="Equation" r:id="rId20" imgW="495000" imgH="190440" progId="Equation.3">
                  <p:embed/>
                </p:oleObj>
              </mc:Choice>
              <mc:Fallback>
                <p:oleObj name="Equation" r:id="rId20" imgW="495000" imgH="190440" progId="Equation.3">
                  <p:embed/>
                  <p:pic>
                    <p:nvPicPr>
                      <p:cNvPr id="0" name="Picture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91175" y="1296988"/>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2526" name="Rectangle 14"/>
          <p:cNvSpPr>
            <a:spLocks noChangeArrowheads="1"/>
          </p:cNvSpPr>
          <p:nvPr/>
        </p:nvSpPr>
        <p:spPr bwMode="auto">
          <a:xfrm>
            <a:off x="554038" y="682625"/>
            <a:ext cx="6765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Symbol" charset="2"/>
              <a:buNone/>
              <a:tabLst>
                <a:tab pos="681038" algn="l"/>
                <a:tab pos="2520950" algn="l"/>
              </a:tabLst>
            </a:pPr>
            <a:r>
              <a:rPr lang="en-US" b="1"/>
              <a:t>What else do you notice about the graphs?</a:t>
            </a:r>
          </a:p>
        </p:txBody>
      </p:sp>
      <p:grpSp>
        <p:nvGrpSpPr>
          <p:cNvPr id="4" name="Group 34"/>
          <p:cNvGrpSpPr>
            <a:grpSpLocks/>
          </p:cNvGrpSpPr>
          <p:nvPr/>
        </p:nvGrpSpPr>
        <p:grpSpPr bwMode="auto">
          <a:xfrm>
            <a:off x="4495800" y="1930400"/>
            <a:ext cx="1473200" cy="1295400"/>
            <a:chOff x="2832" y="1216"/>
            <a:chExt cx="928" cy="816"/>
          </a:xfrm>
        </p:grpSpPr>
        <p:sp>
          <p:nvSpPr>
            <p:cNvPr id="20493" name="Line 25"/>
            <p:cNvSpPr>
              <a:spLocks noChangeShapeType="1"/>
            </p:cNvSpPr>
            <p:nvPr/>
          </p:nvSpPr>
          <p:spPr bwMode="auto">
            <a:xfrm rot="19026729" flipV="1">
              <a:off x="3208" y="1540"/>
              <a:ext cx="111" cy="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494" name="Line 26"/>
            <p:cNvSpPr>
              <a:spLocks noChangeShapeType="1"/>
            </p:cNvSpPr>
            <p:nvPr/>
          </p:nvSpPr>
          <p:spPr bwMode="auto">
            <a:xfrm rot="-3139104">
              <a:off x="3343" y="1484"/>
              <a:ext cx="1" cy="10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495" name="Line 21"/>
            <p:cNvSpPr>
              <a:spLocks noChangeShapeType="1"/>
            </p:cNvSpPr>
            <p:nvPr/>
          </p:nvSpPr>
          <p:spPr bwMode="auto">
            <a:xfrm>
              <a:off x="2832" y="1216"/>
              <a:ext cx="928" cy="81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496" name="Line 30"/>
            <p:cNvSpPr>
              <a:spLocks noChangeShapeType="1"/>
            </p:cNvSpPr>
            <p:nvPr/>
          </p:nvSpPr>
          <p:spPr bwMode="auto">
            <a:xfrm flipH="1">
              <a:off x="3488" y="1776"/>
              <a:ext cx="96" cy="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497" name="Line 31"/>
            <p:cNvSpPr>
              <a:spLocks noChangeShapeType="1"/>
            </p:cNvSpPr>
            <p:nvPr/>
          </p:nvSpPr>
          <p:spPr bwMode="auto">
            <a:xfrm flipH="1">
              <a:off x="3024" y="1344"/>
              <a:ext cx="96" cy="8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192560" name="AutoShape 48"/>
          <p:cNvSpPr>
            <a:spLocks noChangeArrowheads="1"/>
          </p:cNvSpPr>
          <p:nvPr/>
        </p:nvSpPr>
        <p:spPr bwMode="auto">
          <a:xfrm>
            <a:off x="8686800" y="228600"/>
            <a:ext cx="152400" cy="228600"/>
          </a:xfrm>
          <a:prstGeom prst="star5">
            <a:avLst/>
          </a:prstGeom>
          <a:solidFill>
            <a:schemeClr val="accent1"/>
          </a:solidFill>
          <a:ln w="38100">
            <a:solidFill>
              <a:schemeClr val="tx1"/>
            </a:solidFill>
            <a:miter lim="800000"/>
            <a:headEnd/>
            <a:tailEnd/>
          </a:ln>
          <a:effectLst/>
        </p:spPr>
        <p:txBody>
          <a:bodyPr wrap="none" anchor="ctr"/>
          <a:lstStyle/>
          <a:p>
            <a:pPr eaLnBrk="0" hangingPunct="0">
              <a:defRPr/>
            </a:pPr>
            <a:endParaRPr lang="en-US">
              <a:latin typeface="Times New Roman" pitchFamily="18" charset="0"/>
              <a:ea typeface="+mn-ea"/>
            </a:endParaRPr>
          </a:p>
        </p:txBody>
      </p:sp>
      <p:grpSp>
        <p:nvGrpSpPr>
          <p:cNvPr id="5" name="Group 54"/>
          <p:cNvGrpSpPr>
            <a:grpSpLocks/>
          </p:cNvGrpSpPr>
          <p:nvPr/>
        </p:nvGrpSpPr>
        <p:grpSpPr bwMode="auto">
          <a:xfrm>
            <a:off x="2139950" y="4124325"/>
            <a:ext cx="1136650" cy="531813"/>
            <a:chOff x="1348" y="2598"/>
            <a:chExt cx="716" cy="335"/>
          </a:xfrm>
        </p:grpSpPr>
        <p:graphicFrame>
          <p:nvGraphicFramePr>
            <p:cNvPr id="20491" name="Object 50"/>
            <p:cNvGraphicFramePr>
              <a:graphicFrameLocks noChangeAspect="1"/>
            </p:cNvGraphicFramePr>
            <p:nvPr/>
          </p:nvGraphicFramePr>
          <p:xfrm>
            <a:off x="1348" y="2598"/>
            <a:ext cx="660" cy="242"/>
          </p:xfrm>
          <a:graphic>
            <a:graphicData uri="http://schemas.openxmlformats.org/presentationml/2006/ole">
              <mc:AlternateContent xmlns:mc="http://schemas.openxmlformats.org/markup-compatibility/2006">
                <mc:Choice xmlns:v="urn:schemas-microsoft-com:vml" Requires="v">
                  <p:oleObj spid="_x0000_s18229" name="Equation" r:id="rId22" imgW="723240" imgH="241200" progId="Equation.3">
                    <p:embed/>
                  </p:oleObj>
                </mc:Choice>
                <mc:Fallback>
                  <p:oleObj name="Equation" r:id="rId22" imgW="723240" imgH="241200" progId="Equation.3">
                    <p:embed/>
                    <p:pic>
                      <p:nvPicPr>
                        <p:cNvPr id="0" name="Picture 2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48" y="2598"/>
                          <a:ext cx="66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492" name="Rectangle 53"/>
            <p:cNvSpPr>
              <a:spLocks noChangeArrowheads="1"/>
            </p:cNvSpPr>
            <p:nvPr/>
          </p:nvSpPr>
          <p:spPr bwMode="auto">
            <a:xfrm>
              <a:off x="1824" y="2683"/>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Symbol" charset="2"/>
                <a:buNone/>
                <a:tabLst>
                  <a:tab pos="681038" algn="l"/>
                  <a:tab pos="2520950" algn="l"/>
                </a:tabLst>
              </a:pPr>
              <a:r>
                <a:rPr lang="en-US" sz="2000" b="1"/>
                <a:t>x</a:t>
              </a:r>
            </a:p>
          </p:txBody>
        </p:sp>
      </p:grpSp>
      <p:sp>
        <p:nvSpPr>
          <p:cNvPr id="192567" name="Rectangle 55"/>
          <p:cNvSpPr>
            <a:spLocks noChangeArrowheads="1"/>
          </p:cNvSpPr>
          <p:nvPr/>
        </p:nvSpPr>
        <p:spPr bwMode="auto">
          <a:xfrm>
            <a:off x="681038" y="5975350"/>
            <a:ext cx="75025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Symbol" charset="2"/>
              <a:buNone/>
              <a:tabLst>
                <a:tab pos="681038" algn="l"/>
                <a:tab pos="2520950" algn="l"/>
              </a:tabLst>
            </a:pPr>
            <a:r>
              <a:rPr lang="en-US" b="1"/>
              <a:t>The function and its inverse must meet on </a:t>
            </a:r>
            <a:r>
              <a:rPr lang="en-US" sz="2600" b="1" i="1"/>
              <a:t>y = 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2531"/>
                                        </p:tgtEl>
                                        <p:attrNameLst>
                                          <p:attrName>style.visibility</p:attrName>
                                        </p:attrNameLst>
                                      </p:cBhvr>
                                      <p:to>
                                        <p:strVal val="visible"/>
                                      </p:to>
                                    </p:set>
                                    <p:animEffect transition="in" filter="wipe(down)">
                                      <p:cBhvr>
                                        <p:cTn id="22" dur="500"/>
                                        <p:tgtEl>
                                          <p:spTgt spid="1925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253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2567"/>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192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31" grpId="0" animBg="1"/>
      <p:bldP spid="192526" grpId="0"/>
      <p:bldP spid="1925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57200" y="228600"/>
            <a:ext cx="8305800" cy="1066800"/>
          </a:xfrm>
          <a:prstGeom prst="rect">
            <a:avLst/>
          </a:prstGeom>
          <a:noFill/>
          <a:ln w="9525">
            <a:noFill/>
            <a:miter lim="800000"/>
            <a:headEnd/>
            <a:tailEnd/>
          </a:ln>
        </p:spPr>
        <p:txBody>
          <a:bodyPr>
            <a:spAutoFit/>
          </a:bodyPr>
          <a:lstStyle/>
          <a:p>
            <a:pPr>
              <a:spcBef>
                <a:spcPct val="50000"/>
              </a:spcBef>
            </a:pPr>
            <a:r>
              <a:rPr lang="en-US" sz="3200">
                <a:solidFill>
                  <a:srgbClr val="003399"/>
                </a:solidFill>
                <a:latin typeface="Arial Black" pitchFamily="34" charset="0"/>
              </a:rPr>
              <a:t>Steps for Finding the Inverse of a One-to-One Function</a:t>
            </a:r>
          </a:p>
        </p:txBody>
      </p:sp>
      <p:grpSp>
        <p:nvGrpSpPr>
          <p:cNvPr id="2" name="Group 11"/>
          <p:cNvGrpSpPr>
            <a:grpSpLocks/>
          </p:cNvGrpSpPr>
          <p:nvPr/>
        </p:nvGrpSpPr>
        <p:grpSpPr bwMode="auto">
          <a:xfrm>
            <a:off x="2057400" y="5181600"/>
            <a:ext cx="2667000" cy="1676400"/>
            <a:chOff x="1296" y="3264"/>
            <a:chExt cx="1680" cy="1056"/>
          </a:xfrm>
        </p:grpSpPr>
        <p:sp>
          <p:nvSpPr>
            <p:cNvPr id="14349" name="AutoShape 3"/>
            <p:cNvSpPr>
              <a:spLocks noChangeArrowheads="1"/>
            </p:cNvSpPr>
            <p:nvPr/>
          </p:nvSpPr>
          <p:spPr bwMode="auto">
            <a:xfrm>
              <a:off x="1296" y="3264"/>
              <a:ext cx="1680" cy="1056"/>
            </a:xfrm>
            <a:prstGeom prst="cube">
              <a:avLst>
                <a:gd name="adj" fmla="val 25000"/>
              </a:avLst>
            </a:prstGeom>
            <a:solidFill>
              <a:srgbClr val="FFFF00"/>
            </a:solidFill>
            <a:ln w="9525">
              <a:solidFill>
                <a:schemeClr val="tx1"/>
              </a:solidFill>
              <a:miter lim="800000"/>
              <a:headEnd/>
              <a:tailEnd/>
            </a:ln>
          </p:spPr>
          <p:txBody>
            <a:bodyPr wrap="none" anchor="ctr"/>
            <a:lstStyle/>
            <a:p>
              <a:endParaRPr lang="en-US"/>
            </a:p>
          </p:txBody>
        </p:sp>
        <p:sp>
          <p:nvSpPr>
            <p:cNvPr id="14350" name="Text Box 4"/>
            <p:cNvSpPr txBox="1">
              <a:spLocks noChangeArrowheads="1"/>
            </p:cNvSpPr>
            <p:nvPr/>
          </p:nvSpPr>
          <p:spPr bwMode="auto">
            <a:xfrm>
              <a:off x="1392" y="3648"/>
              <a:ext cx="1152" cy="518"/>
            </a:xfrm>
            <a:prstGeom prst="rect">
              <a:avLst/>
            </a:prstGeom>
            <a:noFill/>
            <a:ln w="9525">
              <a:noFill/>
              <a:miter lim="800000"/>
              <a:headEnd/>
              <a:tailEnd/>
            </a:ln>
          </p:spPr>
          <p:txBody>
            <a:bodyPr>
              <a:spAutoFit/>
            </a:bodyPr>
            <a:lstStyle/>
            <a:p>
              <a:pPr>
                <a:spcBef>
                  <a:spcPct val="50000"/>
                </a:spcBef>
              </a:pPr>
              <a:r>
                <a:rPr lang="en-US" b="1">
                  <a:latin typeface="Arial" charset="0"/>
                </a:rPr>
                <a:t>Replace </a:t>
              </a:r>
              <a:r>
                <a:rPr lang="en-US" b="1" i="1">
                  <a:latin typeface="Arial" charset="0"/>
                </a:rPr>
                <a:t>f</a:t>
              </a:r>
              <a:r>
                <a:rPr lang="en-US" b="1">
                  <a:latin typeface="Arial" charset="0"/>
                </a:rPr>
                <a:t>(</a:t>
              </a:r>
              <a:r>
                <a:rPr lang="en-US" b="1" i="1">
                  <a:latin typeface="Arial" charset="0"/>
                </a:rPr>
                <a:t>x</a:t>
              </a:r>
              <a:r>
                <a:rPr lang="en-US" b="1">
                  <a:latin typeface="Arial" charset="0"/>
                </a:rPr>
                <a:t>) with </a:t>
              </a:r>
              <a:r>
                <a:rPr lang="en-US" b="1" i="1">
                  <a:latin typeface="Arial" charset="0"/>
                </a:rPr>
                <a:t>y</a:t>
              </a:r>
            </a:p>
          </p:txBody>
        </p:sp>
      </p:grpSp>
      <p:grpSp>
        <p:nvGrpSpPr>
          <p:cNvPr id="3" name="Group 12"/>
          <p:cNvGrpSpPr>
            <a:grpSpLocks/>
          </p:cNvGrpSpPr>
          <p:nvPr/>
        </p:nvGrpSpPr>
        <p:grpSpPr bwMode="auto">
          <a:xfrm>
            <a:off x="3124200" y="3932238"/>
            <a:ext cx="2667000" cy="1676400"/>
            <a:chOff x="1968" y="2477"/>
            <a:chExt cx="1680" cy="1056"/>
          </a:xfrm>
        </p:grpSpPr>
        <p:sp>
          <p:nvSpPr>
            <p:cNvPr id="14347" name="AutoShape 5"/>
            <p:cNvSpPr>
              <a:spLocks noChangeArrowheads="1"/>
            </p:cNvSpPr>
            <p:nvPr/>
          </p:nvSpPr>
          <p:spPr bwMode="auto">
            <a:xfrm>
              <a:off x="1968" y="2477"/>
              <a:ext cx="1680" cy="1056"/>
            </a:xfrm>
            <a:prstGeom prst="cube">
              <a:avLst>
                <a:gd name="adj" fmla="val 25000"/>
              </a:avLst>
            </a:prstGeom>
            <a:solidFill>
              <a:srgbClr val="FFFF00"/>
            </a:solidFill>
            <a:ln w="9525">
              <a:solidFill>
                <a:schemeClr val="tx1"/>
              </a:solidFill>
              <a:miter lim="800000"/>
              <a:headEnd/>
              <a:tailEnd/>
            </a:ln>
          </p:spPr>
          <p:txBody>
            <a:bodyPr wrap="none" anchor="ctr"/>
            <a:lstStyle/>
            <a:p>
              <a:endParaRPr lang="en-US"/>
            </a:p>
          </p:txBody>
        </p:sp>
        <p:sp>
          <p:nvSpPr>
            <p:cNvPr id="14348" name="Text Box 6"/>
            <p:cNvSpPr txBox="1">
              <a:spLocks noChangeArrowheads="1"/>
            </p:cNvSpPr>
            <p:nvPr/>
          </p:nvSpPr>
          <p:spPr bwMode="auto">
            <a:xfrm>
              <a:off x="2064" y="2861"/>
              <a:ext cx="1248" cy="407"/>
            </a:xfrm>
            <a:prstGeom prst="rect">
              <a:avLst/>
            </a:prstGeom>
            <a:noFill/>
            <a:ln w="9525">
              <a:noFill/>
              <a:miter lim="800000"/>
              <a:headEnd/>
              <a:tailEnd/>
            </a:ln>
          </p:spPr>
          <p:txBody>
            <a:bodyPr>
              <a:spAutoFit/>
            </a:bodyPr>
            <a:lstStyle/>
            <a:p>
              <a:pPr>
                <a:spcBef>
                  <a:spcPct val="50000"/>
                </a:spcBef>
              </a:pPr>
              <a:r>
                <a:rPr lang="en-US" b="1" dirty="0">
                  <a:latin typeface="Arial" charset="0"/>
                </a:rPr>
                <a:t>Trade places with x and y</a:t>
              </a:r>
            </a:p>
          </p:txBody>
        </p:sp>
      </p:grpSp>
      <p:grpSp>
        <p:nvGrpSpPr>
          <p:cNvPr id="4" name="Group 13"/>
          <p:cNvGrpSpPr>
            <a:grpSpLocks/>
          </p:cNvGrpSpPr>
          <p:nvPr/>
        </p:nvGrpSpPr>
        <p:grpSpPr bwMode="auto">
          <a:xfrm>
            <a:off x="4191000" y="2667000"/>
            <a:ext cx="2667000" cy="1676400"/>
            <a:chOff x="2640" y="1680"/>
            <a:chExt cx="1680" cy="1056"/>
          </a:xfrm>
        </p:grpSpPr>
        <p:sp>
          <p:nvSpPr>
            <p:cNvPr id="14345" name="AutoShape 7"/>
            <p:cNvSpPr>
              <a:spLocks noChangeArrowheads="1"/>
            </p:cNvSpPr>
            <p:nvPr/>
          </p:nvSpPr>
          <p:spPr bwMode="auto">
            <a:xfrm>
              <a:off x="2640" y="1680"/>
              <a:ext cx="1680" cy="1056"/>
            </a:xfrm>
            <a:prstGeom prst="cube">
              <a:avLst>
                <a:gd name="adj" fmla="val 25000"/>
              </a:avLst>
            </a:prstGeom>
            <a:solidFill>
              <a:srgbClr val="FFFF00"/>
            </a:solidFill>
            <a:ln w="9525">
              <a:solidFill>
                <a:schemeClr val="tx1"/>
              </a:solidFill>
              <a:miter lim="800000"/>
              <a:headEnd/>
              <a:tailEnd/>
            </a:ln>
          </p:spPr>
          <p:txBody>
            <a:bodyPr wrap="none" anchor="ctr"/>
            <a:lstStyle/>
            <a:p>
              <a:endParaRPr lang="en-US"/>
            </a:p>
          </p:txBody>
        </p:sp>
        <p:sp>
          <p:nvSpPr>
            <p:cNvPr id="14346" name="Text Box 8"/>
            <p:cNvSpPr txBox="1">
              <a:spLocks noChangeArrowheads="1"/>
            </p:cNvSpPr>
            <p:nvPr/>
          </p:nvSpPr>
          <p:spPr bwMode="auto">
            <a:xfrm>
              <a:off x="2736" y="2064"/>
              <a:ext cx="1152" cy="288"/>
            </a:xfrm>
            <a:prstGeom prst="rect">
              <a:avLst/>
            </a:prstGeom>
            <a:noFill/>
            <a:ln w="9525">
              <a:noFill/>
              <a:miter lim="800000"/>
              <a:headEnd/>
              <a:tailEnd/>
            </a:ln>
          </p:spPr>
          <p:txBody>
            <a:bodyPr>
              <a:spAutoFit/>
            </a:bodyPr>
            <a:lstStyle/>
            <a:p>
              <a:pPr>
                <a:spcBef>
                  <a:spcPct val="50000"/>
                </a:spcBef>
              </a:pPr>
              <a:r>
                <a:rPr lang="en-US" b="1">
                  <a:latin typeface="Arial" charset="0"/>
                </a:rPr>
                <a:t>Solve for </a:t>
              </a:r>
              <a:r>
                <a:rPr lang="en-US" b="1" i="1">
                  <a:latin typeface="Arial" charset="0"/>
                </a:rPr>
                <a:t>y</a:t>
              </a:r>
            </a:p>
          </p:txBody>
        </p:sp>
      </p:grpSp>
      <p:grpSp>
        <p:nvGrpSpPr>
          <p:cNvPr id="5" name="Group 14"/>
          <p:cNvGrpSpPr>
            <a:grpSpLocks/>
          </p:cNvGrpSpPr>
          <p:nvPr/>
        </p:nvGrpSpPr>
        <p:grpSpPr bwMode="auto">
          <a:xfrm>
            <a:off x="5410200" y="1371600"/>
            <a:ext cx="2667000" cy="1676400"/>
            <a:chOff x="3408" y="864"/>
            <a:chExt cx="1680" cy="1056"/>
          </a:xfrm>
        </p:grpSpPr>
        <p:sp>
          <p:nvSpPr>
            <p:cNvPr id="14343" name="AutoShape 9"/>
            <p:cNvSpPr>
              <a:spLocks noChangeArrowheads="1"/>
            </p:cNvSpPr>
            <p:nvPr/>
          </p:nvSpPr>
          <p:spPr bwMode="auto">
            <a:xfrm>
              <a:off x="3408" y="864"/>
              <a:ext cx="1680" cy="1056"/>
            </a:xfrm>
            <a:prstGeom prst="cube">
              <a:avLst>
                <a:gd name="adj" fmla="val 25000"/>
              </a:avLst>
            </a:prstGeom>
            <a:solidFill>
              <a:srgbClr val="FFFF00"/>
            </a:solidFill>
            <a:ln w="9525">
              <a:solidFill>
                <a:schemeClr val="tx1"/>
              </a:solidFill>
              <a:miter lim="800000"/>
              <a:headEnd/>
              <a:tailEnd/>
            </a:ln>
          </p:spPr>
          <p:txBody>
            <a:bodyPr wrap="none" anchor="ctr"/>
            <a:lstStyle/>
            <a:p>
              <a:endParaRPr lang="en-US"/>
            </a:p>
          </p:txBody>
        </p:sp>
        <p:sp>
          <p:nvSpPr>
            <p:cNvPr id="14344" name="Text Box 10"/>
            <p:cNvSpPr txBox="1">
              <a:spLocks noChangeArrowheads="1"/>
            </p:cNvSpPr>
            <p:nvPr/>
          </p:nvSpPr>
          <p:spPr bwMode="auto">
            <a:xfrm>
              <a:off x="3504" y="1248"/>
              <a:ext cx="1152" cy="407"/>
            </a:xfrm>
            <a:prstGeom prst="rect">
              <a:avLst/>
            </a:prstGeom>
            <a:noFill/>
            <a:ln w="9525">
              <a:noFill/>
              <a:miter lim="800000"/>
              <a:headEnd/>
              <a:tailEnd/>
            </a:ln>
          </p:spPr>
          <p:txBody>
            <a:bodyPr>
              <a:spAutoFit/>
            </a:bodyPr>
            <a:lstStyle/>
            <a:p>
              <a:pPr>
                <a:spcBef>
                  <a:spcPct val="50000"/>
                </a:spcBef>
              </a:pPr>
              <a:r>
                <a:rPr lang="en-US" b="1" i="1" dirty="0">
                  <a:latin typeface="Arial" charset="0"/>
                </a:rPr>
                <a:t>Replace y with </a:t>
              </a:r>
              <a:r>
                <a:rPr lang="en-US" b="1" dirty="0">
                  <a:latin typeface="Arial" charset="0"/>
                </a:rPr>
                <a:t> </a:t>
              </a:r>
              <a:r>
                <a:rPr lang="en-US" b="1" i="1" dirty="0">
                  <a:latin typeface="Arial" charset="0"/>
                </a:rPr>
                <a:t>f </a:t>
              </a:r>
              <a:r>
                <a:rPr lang="en-US" b="1" baseline="30000" dirty="0">
                  <a:latin typeface="Arial" charset="0"/>
                </a:rPr>
                <a:t>-1</a:t>
              </a:r>
              <a:r>
                <a:rPr lang="en-US" b="1" dirty="0">
                  <a:latin typeface="Arial" charset="0"/>
                </a:rPr>
                <a:t>(</a:t>
              </a:r>
              <a:r>
                <a:rPr lang="en-US" b="1" i="1" dirty="0">
                  <a:latin typeface="Arial" charset="0"/>
                </a:rPr>
                <a:t>x</a:t>
              </a:r>
              <a:r>
                <a:rPr lang="en-US" b="1" dirty="0">
                  <a:latin typeface="Arial" charset="0"/>
                </a:rPr>
                <a:t>)</a:t>
              </a:r>
            </a:p>
          </p:txBody>
        </p:sp>
      </p:grpSp>
    </p:spTree>
    <p:extLst>
      <p:ext uri="{BB962C8B-B14F-4D97-AF65-F5344CB8AC3E}">
        <p14:creationId xmlns:p14="http://schemas.microsoft.com/office/powerpoint/2010/main" val="298611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33400" y="728990"/>
                <a:ext cx="7772400" cy="523220"/>
              </a:xfrm>
              <a:prstGeom prst="rect">
                <a:avLst/>
              </a:prstGeom>
              <a:noFill/>
            </p:spPr>
            <p:txBody>
              <a:bodyPr wrap="square" rtlCol="0">
                <a:spAutoFit/>
              </a:bodyPr>
              <a:lstStyle/>
              <a:p>
                <a:pPr lvl="0">
                  <a:buClr>
                    <a:srgbClr val="FFEBC6">
                      <a:lumMod val="50000"/>
                    </a:srgbClr>
                  </a:buClr>
                </a:pPr>
                <a:r>
                  <a:rPr lang="en-US" sz="2800" b="1" dirty="0">
                    <a:solidFill>
                      <a:srgbClr val="000000"/>
                    </a:solidFill>
                    <a:latin typeface="Arial" pitchFamily="34" charset="0"/>
                    <a:cs typeface="Arial" pitchFamily="34" charset="0"/>
                  </a:rPr>
                  <a:t>Find the inverse function of </a:t>
                </a:r>
                <a14:m>
                  <m:oMath xmlns:m="http://schemas.openxmlformats.org/officeDocument/2006/math">
                    <m:r>
                      <a:rPr lang="en-US" sz="2800" b="1" i="1">
                        <a:solidFill>
                          <a:srgbClr val="000000"/>
                        </a:solidFill>
                        <a:latin typeface="Cambria Math"/>
                        <a:cs typeface="Arial" pitchFamily="34" charset="0"/>
                      </a:rPr>
                      <m:t>𝒇</m:t>
                    </m:r>
                    <m:d>
                      <m:dPr>
                        <m:ctrlPr>
                          <a:rPr lang="en-US" sz="2800" b="1" i="1">
                            <a:solidFill>
                              <a:srgbClr val="000000"/>
                            </a:solidFill>
                            <a:latin typeface="Cambria Math" panose="02040503050406030204" pitchFamily="18" charset="0"/>
                            <a:cs typeface="Arial" pitchFamily="34" charset="0"/>
                          </a:rPr>
                        </m:ctrlPr>
                      </m:dPr>
                      <m:e>
                        <m:r>
                          <a:rPr lang="en-US" sz="2800" b="1" i="1">
                            <a:solidFill>
                              <a:srgbClr val="000000"/>
                            </a:solidFill>
                            <a:latin typeface="Cambria Math"/>
                            <a:cs typeface="Arial" pitchFamily="34" charset="0"/>
                          </a:rPr>
                          <m:t>𝒙</m:t>
                        </m:r>
                      </m:e>
                    </m:d>
                    <m:r>
                      <a:rPr lang="en-US" sz="2800" b="1" i="1">
                        <a:solidFill>
                          <a:srgbClr val="000000"/>
                        </a:solidFill>
                        <a:latin typeface="Cambria Math"/>
                        <a:cs typeface="Arial" pitchFamily="34" charset="0"/>
                      </a:rPr>
                      <m:t>=</m:t>
                    </m:r>
                    <m:r>
                      <a:rPr lang="en-US" sz="2800" b="1" i="1">
                        <a:solidFill>
                          <a:srgbClr val="000000"/>
                        </a:solidFill>
                        <a:latin typeface="Cambria Math"/>
                        <a:cs typeface="Arial" pitchFamily="34" charset="0"/>
                      </a:rPr>
                      <m:t>𝟐</m:t>
                    </m:r>
                    <m:r>
                      <a:rPr lang="en-US" sz="2800" b="1" i="1">
                        <a:solidFill>
                          <a:srgbClr val="000000"/>
                        </a:solidFill>
                        <a:latin typeface="Cambria Math"/>
                        <a:cs typeface="Arial" pitchFamily="34" charset="0"/>
                      </a:rPr>
                      <m:t>𝒙</m:t>
                    </m:r>
                    <m:r>
                      <a:rPr lang="en-US" sz="2800" b="1" i="1">
                        <a:solidFill>
                          <a:srgbClr val="000000"/>
                        </a:solidFill>
                        <a:latin typeface="Cambria Math"/>
                        <a:cs typeface="Arial" pitchFamily="34" charset="0"/>
                      </a:rPr>
                      <m:t>+</m:t>
                    </m:r>
                    <m:r>
                      <a:rPr lang="en-US" sz="2800" b="1" i="1">
                        <a:solidFill>
                          <a:srgbClr val="000000"/>
                        </a:solidFill>
                        <a:latin typeface="Cambria Math"/>
                        <a:cs typeface="Arial" pitchFamily="34" charset="0"/>
                      </a:rPr>
                      <m:t>𝟏</m:t>
                    </m:r>
                  </m:oMath>
                </a14:m>
                <a:endParaRPr lang="en-US" sz="2800" b="1" dirty="0">
                  <a:solidFill>
                    <a:srgbClr val="000000"/>
                  </a:solidFill>
                  <a:latin typeface="Arial" pitchFamily="34" charset="0"/>
                  <a:cs typeface="Arial"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33400" y="728990"/>
                <a:ext cx="7772400" cy="523220"/>
              </a:xfrm>
              <a:prstGeom prst="rect">
                <a:avLst/>
              </a:prstGeom>
              <a:blipFill rotWithShape="1">
                <a:blip r:embed="rId2"/>
                <a:stretch>
                  <a:fillRect l="-1647" t="-11765"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33400" y="1414790"/>
                <a:ext cx="7620000" cy="523220"/>
              </a:xfrm>
              <a:prstGeom prst="rect">
                <a:avLst/>
              </a:prstGeom>
              <a:noFill/>
            </p:spPr>
            <p:txBody>
              <a:bodyPr wrap="square" rtlCol="0">
                <a:spAutoFit/>
              </a:bodyPr>
              <a:lstStyle/>
              <a:p>
                <a:pPr lvl="0">
                  <a:buClr>
                    <a:srgbClr val="FFEBC6">
                      <a:lumMod val="50000"/>
                    </a:srgbClr>
                  </a:buClr>
                </a:pPr>
                <a:r>
                  <a:rPr lang="en-US" sz="2800" b="1" dirty="0">
                    <a:solidFill>
                      <a:srgbClr val="008000"/>
                    </a:solidFill>
                    <a:latin typeface="Arial" pitchFamily="34" charset="0"/>
                    <a:cs typeface="Arial" pitchFamily="34" charset="0"/>
                  </a:rPr>
                  <a:t>Replace </a:t>
                </a:r>
                <a14:m>
                  <m:oMath xmlns:m="http://schemas.openxmlformats.org/officeDocument/2006/math">
                    <m:r>
                      <a:rPr lang="en-US" sz="2800" b="1" i="1">
                        <a:solidFill>
                          <a:srgbClr val="008000"/>
                        </a:solidFill>
                        <a:latin typeface="Cambria Math"/>
                        <a:cs typeface="Arial" pitchFamily="34" charset="0"/>
                      </a:rPr>
                      <m:t>𝒇</m:t>
                    </m:r>
                    <m:d>
                      <m:dPr>
                        <m:ctrlPr>
                          <a:rPr lang="en-US" sz="2800" b="1" i="1">
                            <a:solidFill>
                              <a:srgbClr val="008000"/>
                            </a:solidFill>
                            <a:latin typeface="Cambria Math" panose="02040503050406030204" pitchFamily="18" charset="0"/>
                            <a:cs typeface="Arial" pitchFamily="34" charset="0"/>
                          </a:rPr>
                        </m:ctrlPr>
                      </m:dPr>
                      <m:e>
                        <m:r>
                          <a:rPr lang="en-US" sz="2800" b="1" i="1">
                            <a:solidFill>
                              <a:srgbClr val="008000"/>
                            </a:solidFill>
                            <a:latin typeface="Cambria Math"/>
                            <a:cs typeface="Arial" pitchFamily="34" charset="0"/>
                          </a:rPr>
                          <m:t>𝒙</m:t>
                        </m:r>
                      </m:e>
                    </m:d>
                  </m:oMath>
                </a14:m>
                <a:r>
                  <a:rPr lang="en-US" sz="2800" b="1" i="1" dirty="0">
                    <a:solidFill>
                      <a:srgbClr val="008000"/>
                    </a:solidFill>
                    <a:latin typeface="Arial" pitchFamily="34" charset="0"/>
                    <a:cs typeface="Arial" pitchFamily="34" charset="0"/>
                  </a:rPr>
                  <a:t> </a:t>
                </a:r>
                <a:r>
                  <a:rPr lang="en-US" sz="2800" b="1" dirty="0">
                    <a:solidFill>
                      <a:srgbClr val="008000"/>
                    </a:solidFill>
                    <a:latin typeface="Arial" pitchFamily="34" charset="0"/>
                    <a:cs typeface="Arial" pitchFamily="34" charset="0"/>
                  </a:rPr>
                  <a:t>with y.</a:t>
                </a:r>
              </a:p>
            </p:txBody>
          </p:sp>
        </mc:Choice>
        <mc:Fallback xmlns="">
          <p:sp>
            <p:nvSpPr>
              <p:cNvPr id="3" name="TextBox 2"/>
              <p:cNvSpPr txBox="1">
                <a:spLocks noRot="1" noChangeAspect="1" noMove="1" noResize="1" noEditPoints="1" noAdjustHandles="1" noChangeArrowheads="1" noChangeShapeType="1" noTextEdit="1"/>
              </p:cNvSpPr>
              <p:nvPr/>
            </p:nvSpPr>
            <p:spPr>
              <a:xfrm>
                <a:off x="533400" y="1414790"/>
                <a:ext cx="7620000" cy="523220"/>
              </a:xfrm>
              <a:prstGeom prst="rect">
                <a:avLst/>
              </a:prstGeom>
              <a:blipFill rotWithShape="1">
                <a:blip r:embed="rId3"/>
                <a:stretch>
                  <a:fillRect l="-1680"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09600" y="2100590"/>
                <a:ext cx="8077200" cy="523220"/>
              </a:xfrm>
              <a:prstGeom prst="rect">
                <a:avLst/>
              </a:prstGeom>
              <a:noFill/>
            </p:spPr>
            <p:txBody>
              <a:bodyPr wrap="square" rtlCol="0">
                <a:spAutoFit/>
              </a:bodyPr>
              <a:lstStyle/>
              <a:p>
                <a:pPr lvl="0">
                  <a:buClr>
                    <a:srgbClr val="FFEBC6">
                      <a:lumMod val="50000"/>
                    </a:srgbClr>
                  </a:buClr>
                </a:pPr>
                <a14:m>
                  <m:oMathPara xmlns:m="http://schemas.openxmlformats.org/officeDocument/2006/math">
                    <m:oMathParaPr>
                      <m:jc m:val="centerGroup"/>
                    </m:oMathParaPr>
                    <m:oMath xmlns:m="http://schemas.openxmlformats.org/officeDocument/2006/math">
                      <m:r>
                        <a:rPr lang="en-US" sz="2800" i="1">
                          <a:solidFill>
                            <a:srgbClr val="000000"/>
                          </a:solidFill>
                          <a:latin typeface="Cambria Math"/>
                          <a:cs typeface="Arial" pitchFamily="34" charset="0"/>
                        </a:rPr>
                        <m:t>𝑦</m:t>
                      </m:r>
                      <m:r>
                        <a:rPr lang="en-US" sz="2800" i="1">
                          <a:solidFill>
                            <a:srgbClr val="000000"/>
                          </a:solidFill>
                          <a:latin typeface="Cambria Math"/>
                          <a:cs typeface="Arial" pitchFamily="34" charset="0"/>
                        </a:rPr>
                        <m:t>=2</m:t>
                      </m:r>
                      <m:r>
                        <a:rPr lang="en-US" sz="2800" i="1">
                          <a:solidFill>
                            <a:srgbClr val="000000"/>
                          </a:solidFill>
                          <a:latin typeface="Cambria Math"/>
                          <a:cs typeface="Arial" pitchFamily="34" charset="0"/>
                        </a:rPr>
                        <m:t>𝑥</m:t>
                      </m:r>
                      <m:r>
                        <a:rPr lang="en-US" sz="2800" i="1">
                          <a:solidFill>
                            <a:srgbClr val="000000"/>
                          </a:solidFill>
                          <a:latin typeface="Cambria Math"/>
                          <a:cs typeface="Arial" pitchFamily="34" charset="0"/>
                        </a:rPr>
                        <m:t>+1</m:t>
                      </m:r>
                    </m:oMath>
                  </m:oMathPara>
                </a14:m>
                <a:endParaRPr lang="en-US" sz="2800" dirty="0">
                  <a:solidFill>
                    <a:srgbClr val="000000"/>
                  </a:solidFill>
                  <a:latin typeface="Arial" pitchFamily="34" charset="0"/>
                  <a:cs typeface="Arial"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09600" y="2100590"/>
                <a:ext cx="8077200" cy="523220"/>
              </a:xfrm>
              <a:prstGeom prst="rect">
                <a:avLst/>
              </a:prstGeom>
              <a:blipFill rotWithShape="1">
                <a:blip r:embed="rId4"/>
                <a:stretch>
                  <a:fillRect/>
                </a:stretch>
              </a:blipFill>
            </p:spPr>
            <p:txBody>
              <a:bodyPr/>
              <a:lstStyle/>
              <a:p>
                <a:r>
                  <a:rPr lang="en-US">
                    <a:noFill/>
                  </a:rPr>
                  <a:t> </a:t>
                </a:r>
              </a:p>
            </p:txBody>
          </p:sp>
        </mc:Fallback>
      </mc:AlternateContent>
      <p:sp>
        <p:nvSpPr>
          <p:cNvPr id="5" name="TextBox 4"/>
          <p:cNvSpPr txBox="1"/>
          <p:nvPr/>
        </p:nvSpPr>
        <p:spPr>
          <a:xfrm>
            <a:off x="533400" y="2895600"/>
            <a:ext cx="8305800" cy="523220"/>
          </a:xfrm>
          <a:prstGeom prst="rect">
            <a:avLst/>
          </a:prstGeom>
          <a:noFill/>
        </p:spPr>
        <p:txBody>
          <a:bodyPr wrap="square" rtlCol="0">
            <a:spAutoFit/>
          </a:bodyPr>
          <a:lstStyle/>
          <a:p>
            <a:pPr lvl="0">
              <a:buClr>
                <a:srgbClr val="FFEBC6">
                  <a:lumMod val="50000"/>
                </a:srgbClr>
              </a:buClr>
            </a:pPr>
            <a:r>
              <a:rPr lang="en-US" sz="2800" b="1" dirty="0">
                <a:solidFill>
                  <a:srgbClr val="008000"/>
                </a:solidFill>
                <a:latin typeface="Arial" pitchFamily="34" charset="0"/>
                <a:cs typeface="Arial" pitchFamily="34" charset="0"/>
              </a:rPr>
              <a:t>Change the "y" to "x" and change the "x" to “y” </a:t>
            </a:r>
          </a:p>
        </p:txBody>
      </p:sp>
      <mc:AlternateContent xmlns:mc="http://schemas.openxmlformats.org/markup-compatibility/2006" xmlns:a14="http://schemas.microsoft.com/office/drawing/2010/main">
        <mc:Choice Requires="a14">
          <p:sp>
            <p:nvSpPr>
              <p:cNvPr id="6" name="TextBox 5"/>
              <p:cNvSpPr txBox="1"/>
              <p:nvPr/>
            </p:nvSpPr>
            <p:spPr>
              <a:xfrm>
                <a:off x="533400" y="3581400"/>
                <a:ext cx="8316238" cy="523220"/>
              </a:xfrm>
              <a:prstGeom prst="rect">
                <a:avLst/>
              </a:prstGeom>
              <a:noFill/>
            </p:spPr>
            <p:txBody>
              <a:bodyPr wrap="square" rtlCol="0">
                <a:spAutoFit/>
              </a:bodyPr>
              <a:lstStyle/>
              <a:p>
                <a:pPr lvl="0">
                  <a:buClr>
                    <a:srgbClr val="FFEBC6">
                      <a:lumMod val="50000"/>
                    </a:srgbClr>
                  </a:buClr>
                </a:pPr>
                <a14:m>
                  <m:oMathPara xmlns:m="http://schemas.openxmlformats.org/officeDocument/2006/math">
                    <m:oMathParaPr>
                      <m:jc m:val="centerGroup"/>
                    </m:oMathParaPr>
                    <m:oMath xmlns:m="http://schemas.openxmlformats.org/officeDocument/2006/math">
                      <m:r>
                        <a:rPr lang="en-US" sz="2800" i="1">
                          <a:solidFill>
                            <a:srgbClr val="000000"/>
                          </a:solidFill>
                          <a:latin typeface="Cambria Math"/>
                          <a:cs typeface="Arial" pitchFamily="34" charset="0"/>
                        </a:rPr>
                        <m:t>𝑥</m:t>
                      </m:r>
                      <m:r>
                        <a:rPr lang="en-US" sz="2800" i="1">
                          <a:solidFill>
                            <a:srgbClr val="000000"/>
                          </a:solidFill>
                          <a:latin typeface="Cambria Math"/>
                          <a:cs typeface="Arial" pitchFamily="34" charset="0"/>
                        </a:rPr>
                        <m:t>=2</m:t>
                      </m:r>
                      <m:r>
                        <a:rPr lang="en-US" sz="2800" i="1">
                          <a:solidFill>
                            <a:srgbClr val="000000"/>
                          </a:solidFill>
                          <a:latin typeface="Cambria Math"/>
                          <a:cs typeface="Arial" pitchFamily="34" charset="0"/>
                        </a:rPr>
                        <m:t>𝑦</m:t>
                      </m:r>
                      <m:r>
                        <a:rPr lang="en-US" sz="2800" i="1">
                          <a:solidFill>
                            <a:srgbClr val="000000"/>
                          </a:solidFill>
                          <a:latin typeface="Cambria Math"/>
                          <a:cs typeface="Arial" pitchFamily="34" charset="0"/>
                        </a:rPr>
                        <m:t>+1</m:t>
                      </m:r>
                    </m:oMath>
                  </m:oMathPara>
                </a14:m>
                <a:endParaRPr lang="en-US" sz="2800" dirty="0">
                  <a:solidFill>
                    <a:srgbClr val="000000"/>
                  </a:solidFill>
                  <a:latin typeface="Arial" pitchFamily="34" charset="0"/>
                  <a:cs typeface="Arial"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33400" y="3581400"/>
                <a:ext cx="8316238" cy="523220"/>
              </a:xfrm>
              <a:prstGeom prst="rect">
                <a:avLst/>
              </a:prstGeom>
              <a:blipFill rotWithShape="1">
                <a:blip r:embed="rId5"/>
                <a:stretch>
                  <a:fillRect/>
                </a:stretch>
              </a:blipFill>
            </p:spPr>
            <p:txBody>
              <a:bodyPr/>
              <a:lstStyle/>
              <a:p>
                <a:r>
                  <a:rPr lang="en-US">
                    <a:noFill/>
                  </a:rPr>
                  <a:t> </a:t>
                </a:r>
              </a:p>
            </p:txBody>
          </p:sp>
        </mc:Fallback>
      </mc:AlternateContent>
      <p:sp>
        <p:nvSpPr>
          <p:cNvPr id="8" name="TextBox 7"/>
          <p:cNvSpPr txBox="1"/>
          <p:nvPr/>
        </p:nvSpPr>
        <p:spPr>
          <a:xfrm>
            <a:off x="533400" y="4588032"/>
            <a:ext cx="2209800" cy="523220"/>
          </a:xfrm>
          <a:prstGeom prst="rect">
            <a:avLst/>
          </a:prstGeom>
          <a:noFill/>
        </p:spPr>
        <p:txBody>
          <a:bodyPr wrap="square" rtlCol="0">
            <a:spAutoFit/>
          </a:bodyPr>
          <a:lstStyle/>
          <a:p>
            <a:r>
              <a:rPr lang="en-US" sz="2800" b="1" dirty="0">
                <a:solidFill>
                  <a:srgbClr val="008000"/>
                </a:solidFill>
              </a:rPr>
              <a:t>Solve for y</a:t>
            </a:r>
          </a:p>
        </p:txBody>
      </p:sp>
      <mc:AlternateContent xmlns:mc="http://schemas.openxmlformats.org/markup-compatibility/2006" xmlns:a14="http://schemas.microsoft.com/office/drawing/2010/main">
        <mc:Choice Requires="a14">
          <p:sp>
            <p:nvSpPr>
              <p:cNvPr id="10" name="TextBox 9"/>
              <p:cNvSpPr txBox="1"/>
              <p:nvPr/>
            </p:nvSpPr>
            <p:spPr>
              <a:xfrm>
                <a:off x="3048000" y="4400160"/>
                <a:ext cx="3200400" cy="898964"/>
              </a:xfrm>
              <a:prstGeom prst="rect">
                <a:avLst/>
              </a:prstGeom>
              <a:noFill/>
            </p:spPr>
            <p:txBody>
              <a:bodyPr wrap="square" rtlCol="0">
                <a:spAutoFit/>
              </a:bodyPr>
              <a:lstStyle/>
              <a:p>
                <a:pPr lvl="0">
                  <a:buClr>
                    <a:srgbClr val="FFEBC6">
                      <a:lumMod val="50000"/>
                    </a:srgbClr>
                  </a:buClr>
                </a:pPr>
                <a14:m>
                  <m:oMathPara xmlns:m="http://schemas.openxmlformats.org/officeDocument/2006/math">
                    <m:oMathParaPr>
                      <m:jc m:val="centerGroup"/>
                    </m:oMathParaPr>
                    <m:oMath xmlns:m="http://schemas.openxmlformats.org/officeDocument/2006/math">
                      <m:r>
                        <a:rPr lang="en-US" sz="2800" i="1">
                          <a:solidFill>
                            <a:srgbClr val="000000"/>
                          </a:solidFill>
                          <a:latin typeface="Cambria Math"/>
                          <a:cs typeface="Arial" pitchFamily="34" charset="0"/>
                        </a:rPr>
                        <m:t>𝑦</m:t>
                      </m:r>
                      <m:r>
                        <a:rPr lang="en-US" sz="2800" i="1">
                          <a:solidFill>
                            <a:srgbClr val="000000"/>
                          </a:solidFill>
                          <a:latin typeface="Cambria Math"/>
                          <a:cs typeface="Arial" pitchFamily="34" charset="0"/>
                        </a:rPr>
                        <m:t>=</m:t>
                      </m:r>
                      <m:f>
                        <m:fPr>
                          <m:ctrlPr>
                            <a:rPr lang="en-US" sz="2800" i="1">
                              <a:solidFill>
                                <a:srgbClr val="000000"/>
                              </a:solidFill>
                              <a:latin typeface="Cambria Math" panose="02040503050406030204" pitchFamily="18" charset="0"/>
                              <a:cs typeface="Arial" pitchFamily="34" charset="0"/>
                            </a:rPr>
                          </m:ctrlPr>
                        </m:fPr>
                        <m:num>
                          <m:r>
                            <a:rPr lang="en-US" sz="2800" i="1">
                              <a:solidFill>
                                <a:srgbClr val="000000"/>
                              </a:solidFill>
                              <a:latin typeface="Cambria Math"/>
                              <a:cs typeface="Arial" pitchFamily="34" charset="0"/>
                            </a:rPr>
                            <m:t>1</m:t>
                          </m:r>
                        </m:num>
                        <m:den>
                          <m:r>
                            <a:rPr lang="en-US" sz="2800" i="1">
                              <a:solidFill>
                                <a:srgbClr val="000000"/>
                              </a:solidFill>
                              <a:latin typeface="Cambria Math"/>
                              <a:cs typeface="Arial" pitchFamily="34" charset="0"/>
                            </a:rPr>
                            <m:t>2</m:t>
                          </m:r>
                        </m:den>
                      </m:f>
                      <m:r>
                        <a:rPr lang="en-US" sz="2800" i="1">
                          <a:solidFill>
                            <a:srgbClr val="000000"/>
                          </a:solidFill>
                          <a:latin typeface="Cambria Math"/>
                          <a:cs typeface="Arial" pitchFamily="34" charset="0"/>
                        </a:rPr>
                        <m:t>𝑥</m:t>
                      </m:r>
                      <m:r>
                        <a:rPr lang="en-US" sz="2800" i="1">
                          <a:solidFill>
                            <a:srgbClr val="000000"/>
                          </a:solidFill>
                          <a:latin typeface="Cambria Math"/>
                          <a:cs typeface="Arial" pitchFamily="34" charset="0"/>
                        </a:rPr>
                        <m:t>−</m:t>
                      </m:r>
                      <m:f>
                        <m:fPr>
                          <m:ctrlPr>
                            <a:rPr lang="en-US" sz="2800" i="1">
                              <a:solidFill>
                                <a:srgbClr val="000000"/>
                              </a:solidFill>
                              <a:latin typeface="Cambria Math" panose="02040503050406030204" pitchFamily="18" charset="0"/>
                              <a:cs typeface="Arial" pitchFamily="34" charset="0"/>
                            </a:rPr>
                          </m:ctrlPr>
                        </m:fPr>
                        <m:num>
                          <m:r>
                            <a:rPr lang="en-US" sz="2800" i="1">
                              <a:solidFill>
                                <a:srgbClr val="000000"/>
                              </a:solidFill>
                              <a:latin typeface="Cambria Math"/>
                              <a:cs typeface="Arial" pitchFamily="34" charset="0"/>
                            </a:rPr>
                            <m:t>1</m:t>
                          </m:r>
                        </m:num>
                        <m:den>
                          <m:r>
                            <a:rPr lang="en-US" sz="2800" i="1">
                              <a:solidFill>
                                <a:srgbClr val="000000"/>
                              </a:solidFill>
                              <a:latin typeface="Cambria Math"/>
                              <a:cs typeface="Arial" pitchFamily="34" charset="0"/>
                            </a:rPr>
                            <m:t>2</m:t>
                          </m:r>
                        </m:den>
                      </m:f>
                    </m:oMath>
                  </m:oMathPara>
                </a14:m>
                <a:endParaRPr lang="en-US" sz="2800" dirty="0">
                  <a:solidFill>
                    <a:srgbClr val="000000"/>
                  </a:solidFill>
                  <a:latin typeface="Arial" pitchFamily="34" charset="0"/>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048000" y="4400160"/>
                <a:ext cx="3200400" cy="898964"/>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33400" y="5638800"/>
                <a:ext cx="4114800" cy="809965"/>
              </a:xfrm>
              <a:prstGeom prst="rect">
                <a:avLst/>
              </a:prstGeom>
              <a:noFill/>
            </p:spPr>
            <p:txBody>
              <a:bodyPr wrap="square" rtlCol="0">
                <a:spAutoFit/>
              </a:bodyPr>
              <a:lstStyle/>
              <a:p>
                <a:r>
                  <a:rPr lang="en-US" sz="2800" b="1" dirty="0">
                    <a:solidFill>
                      <a:srgbClr val="008000"/>
                    </a:solidFill>
                  </a:rPr>
                  <a:t>Replace y with </a:t>
                </a:r>
                <a14:m>
                  <m:oMath xmlns:m="http://schemas.openxmlformats.org/officeDocument/2006/math">
                    <m:sSup>
                      <m:sSupPr>
                        <m:ctrlPr>
                          <a:rPr lang="en-US" sz="2800" b="1" i="1" smtClean="0">
                            <a:solidFill>
                              <a:srgbClr val="008000"/>
                            </a:solidFill>
                            <a:latin typeface="Cambria Math" panose="02040503050406030204" pitchFamily="18" charset="0"/>
                          </a:rPr>
                        </m:ctrlPr>
                      </m:sSupPr>
                      <m:e>
                        <m:r>
                          <a:rPr lang="en-US" sz="2800" b="1" i="1" smtClean="0">
                            <a:solidFill>
                              <a:srgbClr val="008000"/>
                            </a:solidFill>
                            <a:latin typeface="Cambria Math"/>
                          </a:rPr>
                          <m:t>𝒇</m:t>
                        </m:r>
                      </m:e>
                      <m:sup>
                        <m:r>
                          <a:rPr lang="en-US" sz="2800" b="1" i="1" smtClean="0">
                            <a:solidFill>
                              <a:srgbClr val="008000"/>
                            </a:solidFill>
                            <a:latin typeface="Cambria Math"/>
                          </a:rPr>
                          <m:t>−</m:t>
                        </m:r>
                        <m:r>
                          <a:rPr lang="en-US" sz="2800" b="1" i="1" smtClean="0">
                            <a:solidFill>
                              <a:srgbClr val="008000"/>
                            </a:solidFill>
                            <a:latin typeface="Cambria Math"/>
                          </a:rPr>
                          <m:t>𝟏</m:t>
                        </m:r>
                      </m:sup>
                    </m:sSup>
                    <m:d>
                      <m:dPr>
                        <m:ctrlPr>
                          <a:rPr lang="en-US" sz="2800" b="1" i="1" smtClean="0">
                            <a:solidFill>
                              <a:srgbClr val="008000"/>
                            </a:solidFill>
                            <a:latin typeface="Cambria Math" panose="02040503050406030204" pitchFamily="18" charset="0"/>
                          </a:rPr>
                        </m:ctrlPr>
                      </m:dPr>
                      <m:e>
                        <m:r>
                          <a:rPr lang="en-US" sz="2800" b="1" i="1" smtClean="0">
                            <a:solidFill>
                              <a:srgbClr val="008000"/>
                            </a:solidFill>
                            <a:latin typeface="Cambria Math"/>
                          </a:rPr>
                          <m:t>𝒙</m:t>
                        </m:r>
                      </m:e>
                    </m:d>
                  </m:oMath>
                </a14:m>
                <a:endParaRPr lang="en-US" sz="2800" b="1" dirty="0">
                  <a:solidFill>
                    <a:srgbClr val="008000"/>
                  </a:solidFill>
                </a:endParaRPr>
              </a:p>
              <a:p>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533400" y="5638800"/>
                <a:ext cx="4114800" cy="809965"/>
              </a:xfrm>
              <a:prstGeom prst="rect">
                <a:avLst/>
              </a:prstGeom>
              <a:blipFill rotWithShape="1">
                <a:blip r:embed="rId7"/>
                <a:stretch>
                  <a:fillRect l="-3111" t="-67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92874" y="5410200"/>
                <a:ext cx="320040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solidFill>
                                <a:srgbClr val="FF0000"/>
                              </a:solidFill>
                              <a:latin typeface="Cambria Math" panose="02040503050406030204" pitchFamily="18" charset="0"/>
                            </a:rPr>
                          </m:ctrlPr>
                        </m:sSupPr>
                        <m:e>
                          <m:r>
                            <a:rPr lang="en-US" sz="2800" b="0" i="1" smtClean="0">
                              <a:solidFill>
                                <a:srgbClr val="FF0000"/>
                              </a:solidFill>
                              <a:latin typeface="Cambria Math"/>
                            </a:rPr>
                            <m:t>𝑓</m:t>
                          </m:r>
                        </m:e>
                        <m:sup>
                          <m:r>
                            <a:rPr lang="en-US" sz="2800" b="0" i="1" smtClean="0">
                              <a:solidFill>
                                <a:srgbClr val="FF0000"/>
                              </a:solidFill>
                              <a:latin typeface="Cambria Math"/>
                            </a:rPr>
                            <m:t>−1</m:t>
                          </m:r>
                        </m:sup>
                      </m:sSup>
                      <m:d>
                        <m:dPr>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a:rPr>
                            <m:t>𝑥</m:t>
                          </m:r>
                        </m:e>
                      </m:d>
                      <m:r>
                        <a:rPr lang="en-US" sz="2800" b="0" i="1" smtClean="0">
                          <a:solidFill>
                            <a:srgbClr val="FF0000"/>
                          </a:solidFill>
                          <a:latin typeface="Cambria Math"/>
                        </a:rPr>
                        <m:t>=</m:t>
                      </m:r>
                      <m:f>
                        <m:fPr>
                          <m:ctrlPr>
                            <a:rPr lang="en-US" sz="2800" b="0" i="1" smtClean="0">
                              <a:solidFill>
                                <a:srgbClr val="FF0000"/>
                              </a:solidFill>
                              <a:latin typeface="Cambria Math" panose="02040503050406030204" pitchFamily="18" charset="0"/>
                            </a:rPr>
                          </m:ctrlPr>
                        </m:fPr>
                        <m:num>
                          <m:r>
                            <a:rPr lang="en-US" sz="2800" b="0" i="1" smtClean="0">
                              <a:solidFill>
                                <a:srgbClr val="FF0000"/>
                              </a:solidFill>
                              <a:latin typeface="Cambria Math"/>
                            </a:rPr>
                            <m:t>1</m:t>
                          </m:r>
                        </m:num>
                        <m:den>
                          <m:r>
                            <a:rPr lang="en-US" sz="2800" b="0" i="1" smtClean="0">
                              <a:solidFill>
                                <a:srgbClr val="FF0000"/>
                              </a:solidFill>
                              <a:latin typeface="Cambria Math"/>
                            </a:rPr>
                            <m:t>2</m:t>
                          </m:r>
                        </m:den>
                      </m:f>
                      <m:r>
                        <a:rPr lang="en-US" sz="2800" b="0" i="1" smtClean="0">
                          <a:solidFill>
                            <a:srgbClr val="FF0000"/>
                          </a:solidFill>
                          <a:latin typeface="Cambria Math"/>
                        </a:rPr>
                        <m:t>𝑥</m:t>
                      </m:r>
                      <m:r>
                        <a:rPr lang="en-US" sz="2800" b="0" i="1" smtClean="0">
                          <a:solidFill>
                            <a:srgbClr val="FF0000"/>
                          </a:solidFill>
                          <a:latin typeface="Cambria Math"/>
                        </a:rPr>
                        <m:t>−</m:t>
                      </m:r>
                      <m:f>
                        <m:fPr>
                          <m:ctrlPr>
                            <a:rPr lang="en-US" sz="2800" b="0" i="1" smtClean="0">
                              <a:solidFill>
                                <a:srgbClr val="FF0000"/>
                              </a:solidFill>
                              <a:latin typeface="Cambria Math" panose="02040503050406030204" pitchFamily="18" charset="0"/>
                            </a:rPr>
                          </m:ctrlPr>
                        </m:fPr>
                        <m:num>
                          <m:r>
                            <a:rPr lang="en-US" sz="2800" b="0" i="1" smtClean="0">
                              <a:solidFill>
                                <a:srgbClr val="FF0000"/>
                              </a:solidFill>
                              <a:latin typeface="Cambria Math"/>
                            </a:rPr>
                            <m:t>1</m:t>
                          </m:r>
                        </m:num>
                        <m:den>
                          <m:r>
                            <a:rPr lang="en-US" sz="2800" b="0" i="1" smtClean="0">
                              <a:solidFill>
                                <a:srgbClr val="FF0000"/>
                              </a:solidFill>
                              <a:latin typeface="Cambria Math"/>
                            </a:rPr>
                            <m:t>2</m:t>
                          </m:r>
                        </m:den>
                      </m:f>
                    </m:oMath>
                  </m:oMathPara>
                </a14:m>
                <a:endParaRPr lang="en-US" sz="2800"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092874" y="5410200"/>
                <a:ext cx="3200400" cy="898964"/>
              </a:xfrm>
              <a:prstGeom prst="rect">
                <a:avLst/>
              </a:prstGeom>
              <a:blipFill rotWithShape="1">
                <a:blip r:embed="rId8"/>
                <a:stretch>
                  <a:fillRect/>
                </a:stretch>
              </a:blipFill>
            </p:spPr>
            <p:txBody>
              <a:bodyPr/>
              <a:lstStyle/>
              <a:p>
                <a:r>
                  <a:rPr lang="en-US">
                    <a:noFill/>
                  </a:rPr>
                  <a:t> </a:t>
                </a:r>
              </a:p>
            </p:txBody>
          </p:sp>
        </mc:Fallback>
      </mc:AlternateContent>
      <p:pic>
        <p:nvPicPr>
          <p:cNvPr id="35842" name="Picture 2" descr="Image result for I do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90397"/>
            <a:ext cx="902262" cy="47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98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80">
                                          <p:stCondLst>
                                            <p:cond delay="0"/>
                                          </p:stCondLst>
                                        </p:cTn>
                                        <p:tgtEl>
                                          <p:spTgt spid="12"/>
                                        </p:tgtEl>
                                      </p:cBhvr>
                                    </p:animEffect>
                                    <p:anim calcmode="lin" valueType="num">
                                      <p:cBhvr>
                                        <p:cTn id="5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8" dur="26">
                                          <p:stCondLst>
                                            <p:cond delay="650"/>
                                          </p:stCondLst>
                                        </p:cTn>
                                        <p:tgtEl>
                                          <p:spTgt spid="12"/>
                                        </p:tgtEl>
                                      </p:cBhvr>
                                      <p:to x="100000" y="60000"/>
                                    </p:animScale>
                                    <p:animScale>
                                      <p:cBhvr>
                                        <p:cTn id="59" dur="166" decel="50000">
                                          <p:stCondLst>
                                            <p:cond delay="676"/>
                                          </p:stCondLst>
                                        </p:cTn>
                                        <p:tgtEl>
                                          <p:spTgt spid="12"/>
                                        </p:tgtEl>
                                      </p:cBhvr>
                                      <p:to x="100000" y="100000"/>
                                    </p:animScale>
                                    <p:animScale>
                                      <p:cBhvr>
                                        <p:cTn id="60" dur="26">
                                          <p:stCondLst>
                                            <p:cond delay="1312"/>
                                          </p:stCondLst>
                                        </p:cTn>
                                        <p:tgtEl>
                                          <p:spTgt spid="12"/>
                                        </p:tgtEl>
                                      </p:cBhvr>
                                      <p:to x="100000" y="80000"/>
                                    </p:animScale>
                                    <p:animScale>
                                      <p:cBhvr>
                                        <p:cTn id="61" dur="166" decel="50000">
                                          <p:stCondLst>
                                            <p:cond delay="1338"/>
                                          </p:stCondLst>
                                        </p:cTn>
                                        <p:tgtEl>
                                          <p:spTgt spid="12"/>
                                        </p:tgtEl>
                                      </p:cBhvr>
                                      <p:to x="100000" y="100000"/>
                                    </p:animScale>
                                    <p:animScale>
                                      <p:cBhvr>
                                        <p:cTn id="62" dur="26">
                                          <p:stCondLst>
                                            <p:cond delay="1642"/>
                                          </p:stCondLst>
                                        </p:cTn>
                                        <p:tgtEl>
                                          <p:spTgt spid="12"/>
                                        </p:tgtEl>
                                      </p:cBhvr>
                                      <p:to x="100000" y="90000"/>
                                    </p:animScale>
                                    <p:animScale>
                                      <p:cBhvr>
                                        <p:cTn id="63" dur="166" decel="50000">
                                          <p:stCondLst>
                                            <p:cond delay="1668"/>
                                          </p:stCondLst>
                                        </p:cTn>
                                        <p:tgtEl>
                                          <p:spTgt spid="12"/>
                                        </p:tgtEl>
                                      </p:cBhvr>
                                      <p:to x="100000" y="100000"/>
                                    </p:animScale>
                                    <p:animScale>
                                      <p:cBhvr>
                                        <p:cTn id="64" dur="26">
                                          <p:stCondLst>
                                            <p:cond delay="1808"/>
                                          </p:stCondLst>
                                        </p:cTn>
                                        <p:tgtEl>
                                          <p:spTgt spid="12"/>
                                        </p:tgtEl>
                                      </p:cBhvr>
                                      <p:to x="100000" y="95000"/>
                                    </p:animScale>
                                    <p:animScale>
                                      <p:cBhvr>
                                        <p:cTn id="65"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latin typeface="Times New Roman" pitchFamily="18" charset="0"/>
                <a:cs typeface="Times New Roman" pitchFamily="18" charset="0"/>
              </a:rPr>
              <a:t>Finding the Inverse of a Function</a:t>
            </a:r>
          </a:p>
        </p:txBody>
      </p:sp>
      <p:sp>
        <p:nvSpPr>
          <p:cNvPr id="3" name="TextBox 2"/>
          <p:cNvSpPr txBox="1"/>
          <p:nvPr/>
        </p:nvSpPr>
        <p:spPr>
          <a:xfrm>
            <a:off x="772438" y="1524000"/>
            <a:ext cx="7391400" cy="523220"/>
          </a:xfrm>
          <a:prstGeom prst="rect">
            <a:avLst/>
          </a:prstGeom>
          <a:noFill/>
        </p:spPr>
        <p:txBody>
          <a:bodyPr wrap="square" rtlCol="0">
            <a:spAutoFit/>
          </a:bodyPr>
          <a:lstStyle/>
          <a:p>
            <a:r>
              <a:rPr lang="en-US" sz="2800" dirty="0">
                <a:latin typeface="Arial" pitchFamily="34" charset="0"/>
                <a:cs typeface="Arial" pitchFamily="34" charset="0"/>
              </a:rPr>
              <a:t>Find the inverse of </a:t>
            </a:r>
            <a:r>
              <a:rPr lang="en-US" sz="2800" i="1" dirty="0">
                <a:latin typeface="Arial" pitchFamily="34" charset="0"/>
                <a:cs typeface="Arial" pitchFamily="34" charset="0"/>
              </a:rPr>
              <a:t>f</a:t>
            </a:r>
            <a:r>
              <a:rPr lang="en-US" sz="2800" dirty="0">
                <a:latin typeface="Arial" pitchFamily="34" charset="0"/>
                <a:cs typeface="Arial" pitchFamily="34" charset="0"/>
              </a:rPr>
              <a:t>(x) = 7x - 5</a:t>
            </a:r>
          </a:p>
        </p:txBody>
      </p:sp>
      <mc:AlternateContent xmlns:mc="http://schemas.openxmlformats.org/markup-compatibility/2006" xmlns:a14="http://schemas.microsoft.com/office/drawing/2010/main">
        <mc:Choice Requires="a14">
          <p:sp>
            <p:nvSpPr>
              <p:cNvPr id="4" name="TextBox 3"/>
              <p:cNvSpPr txBox="1"/>
              <p:nvPr/>
            </p:nvSpPr>
            <p:spPr>
              <a:xfrm>
                <a:off x="838200" y="2286000"/>
                <a:ext cx="70104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𝑦</m:t>
                      </m:r>
                      <m:r>
                        <a:rPr lang="en-US" sz="2800" b="0" i="1" smtClean="0">
                          <a:latin typeface="Cambria Math"/>
                        </a:rPr>
                        <m:t>=7</m:t>
                      </m:r>
                      <m:r>
                        <a:rPr lang="en-US" sz="2800" b="0" i="1" smtClean="0">
                          <a:latin typeface="Cambria Math"/>
                        </a:rPr>
                        <m:t>𝑥</m:t>
                      </m:r>
                      <m:r>
                        <a:rPr lang="en-US" sz="2800" b="0" i="1" smtClean="0">
                          <a:latin typeface="Cambria Math"/>
                        </a:rPr>
                        <m:t>−5</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838200" y="2286000"/>
                <a:ext cx="7010400" cy="52322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49474" y="3048000"/>
                <a:ext cx="722856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𝑥</m:t>
                      </m:r>
                      <m:r>
                        <a:rPr lang="en-US" sz="2800" b="0" i="1" smtClean="0">
                          <a:latin typeface="Cambria Math"/>
                        </a:rPr>
                        <m:t>=7</m:t>
                      </m:r>
                      <m:r>
                        <a:rPr lang="en-US" sz="2800" b="0" i="1" smtClean="0">
                          <a:latin typeface="Cambria Math"/>
                        </a:rPr>
                        <m:t>𝑦</m:t>
                      </m:r>
                      <m:r>
                        <a:rPr lang="en-US" sz="2800" b="0" i="1" smtClean="0">
                          <a:latin typeface="Cambria Math"/>
                        </a:rPr>
                        <m:t>−5</m:t>
                      </m:r>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749474" y="3048000"/>
                <a:ext cx="7228562" cy="5232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12837" y="3886200"/>
                <a:ext cx="786112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7</m:t>
                      </m:r>
                      <m:r>
                        <a:rPr lang="en-US" sz="2800" b="0" i="1" smtClean="0">
                          <a:latin typeface="Cambria Math"/>
                        </a:rPr>
                        <m:t>𝑦</m:t>
                      </m:r>
                      <m:r>
                        <a:rPr lang="en-US" sz="2800" b="0" i="1" smtClean="0">
                          <a:latin typeface="Cambria Math"/>
                        </a:rPr>
                        <m:t>=</m:t>
                      </m:r>
                      <m:r>
                        <a:rPr lang="en-US" sz="2800" b="0" i="1" smtClean="0">
                          <a:latin typeface="Cambria Math"/>
                        </a:rPr>
                        <m:t>𝑥</m:t>
                      </m:r>
                      <m:r>
                        <a:rPr lang="en-US" sz="2800" b="0" i="1" smtClean="0">
                          <a:latin typeface="Cambria Math"/>
                        </a:rPr>
                        <m:t>+5 </m:t>
                      </m:r>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412837" y="3886200"/>
                <a:ext cx="7861126"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90600" y="4572000"/>
                <a:ext cx="6705600" cy="9090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𝑦</m:t>
                      </m:r>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1</m:t>
                          </m:r>
                        </m:num>
                        <m:den>
                          <m:r>
                            <a:rPr lang="en-US" sz="2800" b="0" i="1" smtClean="0">
                              <a:latin typeface="Cambria Math"/>
                            </a:rPr>
                            <m:t>7</m:t>
                          </m:r>
                        </m:den>
                      </m:f>
                      <m:r>
                        <a:rPr lang="en-US" sz="2800" b="0" i="1" smtClean="0">
                          <a:latin typeface="Cambria Math"/>
                        </a:rPr>
                        <m:t>𝑥</m:t>
                      </m:r>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5</m:t>
                          </m:r>
                        </m:num>
                        <m:den>
                          <m:r>
                            <a:rPr lang="en-US" sz="2800" b="0" i="1" smtClean="0">
                              <a:latin typeface="Cambria Math"/>
                            </a:rPr>
                            <m:t>7</m:t>
                          </m:r>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990600" y="4572000"/>
                <a:ext cx="6705600" cy="90903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501036" y="5638799"/>
                <a:ext cx="6477000" cy="9090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solidFill>
                                <a:srgbClr val="FF0000"/>
                              </a:solidFill>
                              <a:latin typeface="Cambria Math" panose="02040503050406030204" pitchFamily="18" charset="0"/>
                            </a:rPr>
                          </m:ctrlPr>
                        </m:sSupPr>
                        <m:e>
                          <m:r>
                            <a:rPr lang="en-US" sz="2800" b="0" i="1" smtClean="0">
                              <a:solidFill>
                                <a:srgbClr val="FF0000"/>
                              </a:solidFill>
                              <a:latin typeface="Cambria Math"/>
                            </a:rPr>
                            <m:t>𝑓</m:t>
                          </m:r>
                        </m:e>
                        <m:sup>
                          <m:r>
                            <a:rPr lang="en-US" sz="2800" b="0" i="1" smtClean="0">
                              <a:solidFill>
                                <a:srgbClr val="FF0000"/>
                              </a:solidFill>
                              <a:latin typeface="Cambria Math"/>
                            </a:rPr>
                            <m:t>−1</m:t>
                          </m:r>
                        </m:sup>
                      </m:sSup>
                      <m:d>
                        <m:dPr>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a:rPr>
                            <m:t>𝑥</m:t>
                          </m:r>
                        </m:e>
                      </m:d>
                      <m:r>
                        <a:rPr lang="en-US" sz="2800" b="0" i="1" smtClean="0">
                          <a:solidFill>
                            <a:srgbClr val="FF0000"/>
                          </a:solidFill>
                          <a:latin typeface="Cambria Math"/>
                        </a:rPr>
                        <m:t>=</m:t>
                      </m:r>
                      <m:f>
                        <m:fPr>
                          <m:ctrlPr>
                            <a:rPr lang="en-US" sz="2800" b="0" i="1" smtClean="0">
                              <a:solidFill>
                                <a:srgbClr val="FF0000"/>
                              </a:solidFill>
                              <a:latin typeface="Cambria Math" panose="02040503050406030204" pitchFamily="18" charset="0"/>
                            </a:rPr>
                          </m:ctrlPr>
                        </m:fPr>
                        <m:num>
                          <m:r>
                            <a:rPr lang="en-US" sz="2800" b="0" i="1" smtClean="0">
                              <a:solidFill>
                                <a:srgbClr val="FF0000"/>
                              </a:solidFill>
                              <a:latin typeface="Cambria Math"/>
                            </a:rPr>
                            <m:t>1</m:t>
                          </m:r>
                        </m:num>
                        <m:den>
                          <m:r>
                            <a:rPr lang="en-US" sz="2800" b="0" i="1" smtClean="0">
                              <a:solidFill>
                                <a:srgbClr val="FF0000"/>
                              </a:solidFill>
                              <a:latin typeface="Cambria Math"/>
                            </a:rPr>
                            <m:t>7</m:t>
                          </m:r>
                        </m:den>
                      </m:f>
                      <m:r>
                        <a:rPr lang="en-US" sz="2800" b="0" i="1" smtClean="0">
                          <a:solidFill>
                            <a:srgbClr val="FF0000"/>
                          </a:solidFill>
                          <a:latin typeface="Cambria Math"/>
                        </a:rPr>
                        <m:t>𝑥</m:t>
                      </m:r>
                      <m:r>
                        <a:rPr lang="en-US" sz="2800" b="0" i="1" smtClean="0">
                          <a:solidFill>
                            <a:srgbClr val="FF0000"/>
                          </a:solidFill>
                          <a:latin typeface="Cambria Math"/>
                        </a:rPr>
                        <m:t>+</m:t>
                      </m:r>
                      <m:f>
                        <m:fPr>
                          <m:ctrlPr>
                            <a:rPr lang="en-US" sz="2800" b="0" i="1" smtClean="0">
                              <a:solidFill>
                                <a:srgbClr val="FF0000"/>
                              </a:solidFill>
                              <a:latin typeface="Cambria Math" panose="02040503050406030204" pitchFamily="18" charset="0"/>
                            </a:rPr>
                          </m:ctrlPr>
                        </m:fPr>
                        <m:num>
                          <m:r>
                            <a:rPr lang="en-US" sz="2800" b="0" i="1" smtClean="0">
                              <a:solidFill>
                                <a:srgbClr val="FF0000"/>
                              </a:solidFill>
                              <a:latin typeface="Cambria Math"/>
                            </a:rPr>
                            <m:t>5</m:t>
                          </m:r>
                        </m:num>
                        <m:den>
                          <m:r>
                            <a:rPr lang="en-US" sz="2800" b="0" i="1" smtClean="0">
                              <a:solidFill>
                                <a:srgbClr val="FF0000"/>
                              </a:solidFill>
                              <a:latin typeface="Cambria Math"/>
                            </a:rPr>
                            <m:t>7</m:t>
                          </m:r>
                        </m:den>
                      </m:f>
                    </m:oMath>
                  </m:oMathPara>
                </a14:m>
                <a:endParaRPr lang="en-US" sz="2800" dirty="0">
                  <a:solidFill>
                    <a:srgbClr val="FF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501036" y="5638799"/>
                <a:ext cx="6477000" cy="909031"/>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2631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80">
                                          <p:stCondLst>
                                            <p:cond delay="0"/>
                                          </p:stCondLst>
                                        </p:cTn>
                                        <p:tgtEl>
                                          <p:spTgt spid="8"/>
                                        </p:tgtEl>
                                      </p:cBhvr>
                                    </p:animEffect>
                                    <p:anim calcmode="lin" valueType="num">
                                      <p:cBhvr>
                                        <p:cTn id="3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1" dur="26">
                                          <p:stCondLst>
                                            <p:cond delay="650"/>
                                          </p:stCondLst>
                                        </p:cTn>
                                        <p:tgtEl>
                                          <p:spTgt spid="8"/>
                                        </p:tgtEl>
                                      </p:cBhvr>
                                      <p:to x="100000" y="60000"/>
                                    </p:animScale>
                                    <p:animScale>
                                      <p:cBhvr>
                                        <p:cTn id="42" dur="166" decel="50000">
                                          <p:stCondLst>
                                            <p:cond delay="676"/>
                                          </p:stCondLst>
                                        </p:cTn>
                                        <p:tgtEl>
                                          <p:spTgt spid="8"/>
                                        </p:tgtEl>
                                      </p:cBhvr>
                                      <p:to x="100000" y="100000"/>
                                    </p:animScale>
                                    <p:animScale>
                                      <p:cBhvr>
                                        <p:cTn id="43" dur="26">
                                          <p:stCondLst>
                                            <p:cond delay="1312"/>
                                          </p:stCondLst>
                                        </p:cTn>
                                        <p:tgtEl>
                                          <p:spTgt spid="8"/>
                                        </p:tgtEl>
                                      </p:cBhvr>
                                      <p:to x="100000" y="80000"/>
                                    </p:animScale>
                                    <p:animScale>
                                      <p:cBhvr>
                                        <p:cTn id="44" dur="166" decel="50000">
                                          <p:stCondLst>
                                            <p:cond delay="1338"/>
                                          </p:stCondLst>
                                        </p:cTn>
                                        <p:tgtEl>
                                          <p:spTgt spid="8"/>
                                        </p:tgtEl>
                                      </p:cBhvr>
                                      <p:to x="100000" y="100000"/>
                                    </p:animScale>
                                    <p:animScale>
                                      <p:cBhvr>
                                        <p:cTn id="45" dur="26">
                                          <p:stCondLst>
                                            <p:cond delay="1642"/>
                                          </p:stCondLst>
                                        </p:cTn>
                                        <p:tgtEl>
                                          <p:spTgt spid="8"/>
                                        </p:tgtEl>
                                      </p:cBhvr>
                                      <p:to x="100000" y="90000"/>
                                    </p:animScale>
                                    <p:animScale>
                                      <p:cBhvr>
                                        <p:cTn id="46" dur="166" decel="50000">
                                          <p:stCondLst>
                                            <p:cond delay="1668"/>
                                          </p:stCondLst>
                                        </p:cTn>
                                        <p:tgtEl>
                                          <p:spTgt spid="8"/>
                                        </p:tgtEl>
                                      </p:cBhvr>
                                      <p:to x="100000" y="100000"/>
                                    </p:animScale>
                                    <p:animScale>
                                      <p:cBhvr>
                                        <p:cTn id="47" dur="26">
                                          <p:stCondLst>
                                            <p:cond delay="1808"/>
                                          </p:stCondLst>
                                        </p:cTn>
                                        <p:tgtEl>
                                          <p:spTgt spid="8"/>
                                        </p:tgtEl>
                                      </p:cBhvr>
                                      <p:to x="100000" y="95000"/>
                                    </p:animScale>
                                    <p:animScale>
                                      <p:cBhvr>
                                        <p:cTn id="4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229600" cy="1143000"/>
          </a:xfrm>
        </p:spPr>
        <p:txBody>
          <a:bodyPr/>
          <a:lstStyle/>
          <a:p>
            <a:pPr algn="ctr"/>
            <a:r>
              <a:rPr lang="en-US" sz="4400" dirty="0">
                <a:latin typeface="Times New Roman" pitchFamily="18" charset="0"/>
                <a:cs typeface="Times New Roman" pitchFamily="18" charset="0"/>
              </a:rPr>
              <a:t>Finding the Inverse of a Function</a:t>
            </a:r>
          </a:p>
        </p:txBody>
      </p:sp>
      <p:pic>
        <p:nvPicPr>
          <p:cNvPr id="36866" name="Picture 2" descr="Image result for you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
            <a:ext cx="1978025" cy="1412310"/>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53069"/>
            <a:ext cx="5389563" cy="58173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2286000" y="1394677"/>
            <a:ext cx="2171618" cy="434123"/>
          </a:xfrm>
          <a:prstGeom prst="rect">
            <a:avLst/>
          </a:prstGeom>
        </p:spPr>
      </p:pic>
      <p:pic>
        <p:nvPicPr>
          <p:cNvPr id="12" name="Picture 11"/>
          <p:cNvPicPr>
            <a:picLocks noChangeAspect="1"/>
          </p:cNvPicPr>
          <p:nvPr/>
        </p:nvPicPr>
        <p:blipFill>
          <a:blip r:embed="rId4"/>
          <a:stretch>
            <a:fillRect/>
          </a:stretch>
        </p:blipFill>
        <p:spPr>
          <a:xfrm>
            <a:off x="2133600" y="1879007"/>
            <a:ext cx="2171618" cy="434123"/>
          </a:xfrm>
          <a:prstGeom prst="rect">
            <a:avLst/>
          </a:prstGeom>
        </p:spPr>
      </p:pic>
      <p:pic>
        <p:nvPicPr>
          <p:cNvPr id="13" name="Picture 12"/>
          <p:cNvPicPr>
            <a:picLocks noChangeAspect="1"/>
          </p:cNvPicPr>
          <p:nvPr/>
        </p:nvPicPr>
        <p:blipFill>
          <a:blip r:embed="rId4"/>
          <a:stretch>
            <a:fillRect/>
          </a:stretch>
        </p:blipFill>
        <p:spPr>
          <a:xfrm>
            <a:off x="2144973" y="2363337"/>
            <a:ext cx="2171618" cy="434123"/>
          </a:xfrm>
          <a:prstGeom prst="rect">
            <a:avLst/>
          </a:prstGeom>
        </p:spPr>
      </p:pic>
      <p:pic>
        <p:nvPicPr>
          <p:cNvPr id="14" name="Picture 13"/>
          <p:cNvPicPr>
            <a:picLocks noChangeAspect="1"/>
          </p:cNvPicPr>
          <p:nvPr/>
        </p:nvPicPr>
        <p:blipFill>
          <a:blip r:embed="rId4"/>
          <a:stretch>
            <a:fillRect/>
          </a:stretch>
        </p:blipFill>
        <p:spPr>
          <a:xfrm>
            <a:off x="1883391" y="2767414"/>
            <a:ext cx="2171618" cy="434123"/>
          </a:xfrm>
          <a:prstGeom prst="rect">
            <a:avLst/>
          </a:prstGeom>
        </p:spPr>
      </p:pic>
      <p:pic>
        <p:nvPicPr>
          <p:cNvPr id="15" name="Picture 14"/>
          <p:cNvPicPr>
            <a:picLocks noChangeAspect="1"/>
          </p:cNvPicPr>
          <p:nvPr/>
        </p:nvPicPr>
        <p:blipFill>
          <a:blip r:embed="rId4"/>
          <a:stretch>
            <a:fillRect/>
          </a:stretch>
        </p:blipFill>
        <p:spPr>
          <a:xfrm>
            <a:off x="1869743" y="3277664"/>
            <a:ext cx="1406857" cy="625265"/>
          </a:xfrm>
          <a:prstGeom prst="rect">
            <a:avLst/>
          </a:prstGeom>
        </p:spPr>
      </p:pic>
      <p:pic>
        <p:nvPicPr>
          <p:cNvPr id="16" name="Picture 15"/>
          <p:cNvPicPr>
            <a:picLocks noChangeAspect="1"/>
          </p:cNvPicPr>
          <p:nvPr/>
        </p:nvPicPr>
        <p:blipFill>
          <a:blip r:embed="rId4"/>
          <a:stretch>
            <a:fillRect/>
          </a:stretch>
        </p:blipFill>
        <p:spPr>
          <a:xfrm>
            <a:off x="1883391" y="4048059"/>
            <a:ext cx="1406857" cy="676341"/>
          </a:xfrm>
          <a:prstGeom prst="rect">
            <a:avLst/>
          </a:prstGeom>
        </p:spPr>
      </p:pic>
      <p:pic>
        <p:nvPicPr>
          <p:cNvPr id="17" name="Picture 16"/>
          <p:cNvPicPr>
            <a:picLocks noChangeAspect="1"/>
          </p:cNvPicPr>
          <p:nvPr/>
        </p:nvPicPr>
        <p:blipFill>
          <a:blip r:embed="rId4"/>
          <a:stretch>
            <a:fillRect/>
          </a:stretch>
        </p:blipFill>
        <p:spPr>
          <a:xfrm>
            <a:off x="1848134" y="4885452"/>
            <a:ext cx="2457084" cy="676341"/>
          </a:xfrm>
          <a:prstGeom prst="rect">
            <a:avLst/>
          </a:prstGeom>
        </p:spPr>
      </p:pic>
      <p:pic>
        <p:nvPicPr>
          <p:cNvPr id="18" name="Picture 17"/>
          <p:cNvPicPr>
            <a:picLocks noChangeAspect="1"/>
          </p:cNvPicPr>
          <p:nvPr/>
        </p:nvPicPr>
        <p:blipFill>
          <a:blip r:embed="rId4"/>
          <a:stretch>
            <a:fillRect/>
          </a:stretch>
        </p:blipFill>
        <p:spPr>
          <a:xfrm>
            <a:off x="1844722" y="6070144"/>
            <a:ext cx="2457084" cy="676341"/>
          </a:xfrm>
          <a:prstGeom prst="rect">
            <a:avLst/>
          </a:prstGeom>
        </p:spPr>
      </p:pic>
    </p:spTree>
    <p:extLst>
      <p:ext uri="{BB962C8B-B14F-4D97-AF65-F5344CB8AC3E}">
        <p14:creationId xmlns:p14="http://schemas.microsoft.com/office/powerpoint/2010/main" val="271891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Text Box 2"/>
          <p:cNvSpPr txBox="1">
            <a:spLocks noChangeArrowheads="1"/>
          </p:cNvSpPr>
          <p:nvPr/>
        </p:nvSpPr>
        <p:spPr bwMode="auto">
          <a:xfrm>
            <a:off x="457200" y="228600"/>
            <a:ext cx="8305800" cy="579438"/>
          </a:xfrm>
          <a:prstGeom prst="rect">
            <a:avLst/>
          </a:prstGeom>
          <a:noFill/>
          <a:ln w="9525">
            <a:noFill/>
            <a:miter lim="800000"/>
            <a:headEnd/>
            <a:tailEnd/>
          </a:ln>
        </p:spPr>
        <p:txBody>
          <a:bodyPr>
            <a:spAutoFit/>
          </a:bodyPr>
          <a:lstStyle/>
          <a:p>
            <a:pPr algn="l">
              <a:spcBef>
                <a:spcPct val="50000"/>
              </a:spcBef>
            </a:pPr>
            <a:r>
              <a:rPr lang="en-US" b="1" dirty="0">
                <a:solidFill>
                  <a:srgbClr val="003399"/>
                </a:solidFill>
                <a:latin typeface="Arial" charset="0"/>
              </a:rPr>
              <a:t>Find the inverse of</a:t>
            </a:r>
            <a:r>
              <a:rPr lang="en-US" sz="3200" dirty="0">
                <a:solidFill>
                  <a:srgbClr val="003399"/>
                </a:solidFill>
                <a:latin typeface="Arial Black" pitchFamily="34" charset="0"/>
              </a:rPr>
              <a:t> </a:t>
            </a:r>
          </a:p>
        </p:txBody>
      </p:sp>
      <p:grpSp>
        <p:nvGrpSpPr>
          <p:cNvPr id="2" name="Group 3"/>
          <p:cNvGrpSpPr>
            <a:grpSpLocks/>
          </p:cNvGrpSpPr>
          <p:nvPr/>
        </p:nvGrpSpPr>
        <p:grpSpPr bwMode="auto">
          <a:xfrm>
            <a:off x="381000" y="5181600"/>
            <a:ext cx="2667000" cy="1676400"/>
            <a:chOff x="1296" y="3264"/>
            <a:chExt cx="1680" cy="1056"/>
          </a:xfrm>
        </p:grpSpPr>
        <p:sp>
          <p:nvSpPr>
            <p:cNvPr id="5150" name="AutoShape 4"/>
            <p:cNvSpPr>
              <a:spLocks noChangeArrowheads="1"/>
            </p:cNvSpPr>
            <p:nvPr/>
          </p:nvSpPr>
          <p:spPr bwMode="auto">
            <a:xfrm>
              <a:off x="1296" y="3264"/>
              <a:ext cx="1680" cy="1056"/>
            </a:xfrm>
            <a:prstGeom prst="cube">
              <a:avLst>
                <a:gd name="adj" fmla="val 25000"/>
              </a:avLst>
            </a:prstGeom>
            <a:solidFill>
              <a:srgbClr val="FFFF00"/>
            </a:solidFill>
            <a:ln w="9525">
              <a:solidFill>
                <a:schemeClr val="tx1"/>
              </a:solidFill>
              <a:miter lim="800000"/>
              <a:headEnd/>
              <a:tailEnd/>
            </a:ln>
          </p:spPr>
          <p:txBody>
            <a:bodyPr wrap="none" anchor="ctr"/>
            <a:lstStyle/>
            <a:p>
              <a:endParaRPr lang="en-US"/>
            </a:p>
          </p:txBody>
        </p:sp>
        <p:sp>
          <p:nvSpPr>
            <p:cNvPr id="5151" name="Text Box 5"/>
            <p:cNvSpPr txBox="1">
              <a:spLocks noChangeArrowheads="1"/>
            </p:cNvSpPr>
            <p:nvPr/>
          </p:nvSpPr>
          <p:spPr bwMode="auto">
            <a:xfrm>
              <a:off x="1392" y="3648"/>
              <a:ext cx="1152" cy="518"/>
            </a:xfrm>
            <a:prstGeom prst="rect">
              <a:avLst/>
            </a:prstGeom>
            <a:noFill/>
            <a:ln w="9525">
              <a:noFill/>
              <a:miter lim="800000"/>
              <a:headEnd/>
              <a:tailEnd/>
            </a:ln>
          </p:spPr>
          <p:txBody>
            <a:bodyPr>
              <a:spAutoFit/>
            </a:bodyPr>
            <a:lstStyle/>
            <a:p>
              <a:pPr>
                <a:spcBef>
                  <a:spcPct val="50000"/>
                </a:spcBef>
              </a:pPr>
              <a:r>
                <a:rPr lang="en-US" b="1" dirty="0">
                  <a:latin typeface="Arial" charset="0"/>
                </a:rPr>
                <a:t>Replace </a:t>
              </a:r>
              <a:r>
                <a:rPr lang="en-US" b="1" i="1" dirty="0">
                  <a:latin typeface="Arial" charset="0"/>
                </a:rPr>
                <a:t>f</a:t>
              </a:r>
              <a:r>
                <a:rPr lang="en-US" b="1" dirty="0">
                  <a:latin typeface="Arial" charset="0"/>
                </a:rPr>
                <a:t>(</a:t>
              </a:r>
              <a:r>
                <a:rPr lang="en-US" b="1" i="1" dirty="0">
                  <a:latin typeface="Arial" charset="0"/>
                </a:rPr>
                <a:t>x</a:t>
              </a:r>
              <a:r>
                <a:rPr lang="en-US" b="1" dirty="0">
                  <a:latin typeface="Arial" charset="0"/>
                </a:rPr>
                <a:t>) with </a:t>
              </a:r>
              <a:r>
                <a:rPr lang="en-US" b="1" i="1" dirty="0">
                  <a:latin typeface="Arial" charset="0"/>
                </a:rPr>
                <a:t>y</a:t>
              </a:r>
            </a:p>
          </p:txBody>
        </p:sp>
      </p:grpSp>
      <p:grpSp>
        <p:nvGrpSpPr>
          <p:cNvPr id="3" name="Group 6"/>
          <p:cNvGrpSpPr>
            <a:grpSpLocks/>
          </p:cNvGrpSpPr>
          <p:nvPr/>
        </p:nvGrpSpPr>
        <p:grpSpPr bwMode="auto">
          <a:xfrm>
            <a:off x="1295400" y="3916363"/>
            <a:ext cx="2667000" cy="1676400"/>
            <a:chOff x="1968" y="2477"/>
            <a:chExt cx="1680" cy="1056"/>
          </a:xfrm>
        </p:grpSpPr>
        <p:sp>
          <p:nvSpPr>
            <p:cNvPr id="5148" name="AutoShape 7"/>
            <p:cNvSpPr>
              <a:spLocks noChangeArrowheads="1"/>
            </p:cNvSpPr>
            <p:nvPr/>
          </p:nvSpPr>
          <p:spPr bwMode="auto">
            <a:xfrm>
              <a:off x="1968" y="2477"/>
              <a:ext cx="1680" cy="1056"/>
            </a:xfrm>
            <a:prstGeom prst="cube">
              <a:avLst>
                <a:gd name="adj" fmla="val 25000"/>
              </a:avLst>
            </a:prstGeom>
            <a:solidFill>
              <a:srgbClr val="FFFF00"/>
            </a:solidFill>
            <a:ln w="9525">
              <a:solidFill>
                <a:schemeClr val="tx1"/>
              </a:solidFill>
              <a:miter lim="800000"/>
              <a:headEnd/>
              <a:tailEnd/>
            </a:ln>
          </p:spPr>
          <p:txBody>
            <a:bodyPr wrap="none" anchor="ctr"/>
            <a:lstStyle/>
            <a:p>
              <a:endParaRPr lang="en-US"/>
            </a:p>
          </p:txBody>
        </p:sp>
        <p:sp>
          <p:nvSpPr>
            <p:cNvPr id="5149" name="Text Box 8"/>
            <p:cNvSpPr txBox="1">
              <a:spLocks noChangeArrowheads="1"/>
            </p:cNvSpPr>
            <p:nvPr/>
          </p:nvSpPr>
          <p:spPr bwMode="auto">
            <a:xfrm>
              <a:off x="2064" y="2861"/>
              <a:ext cx="1248" cy="407"/>
            </a:xfrm>
            <a:prstGeom prst="rect">
              <a:avLst/>
            </a:prstGeom>
            <a:noFill/>
            <a:ln w="9525">
              <a:noFill/>
              <a:miter lim="800000"/>
              <a:headEnd/>
              <a:tailEnd/>
            </a:ln>
          </p:spPr>
          <p:txBody>
            <a:bodyPr>
              <a:spAutoFit/>
            </a:bodyPr>
            <a:lstStyle/>
            <a:p>
              <a:pPr>
                <a:spcBef>
                  <a:spcPct val="50000"/>
                </a:spcBef>
              </a:pPr>
              <a:r>
                <a:rPr lang="en-US" b="1" dirty="0">
                  <a:latin typeface="Arial" charset="0"/>
                </a:rPr>
                <a:t>Interchange x and y</a:t>
              </a:r>
            </a:p>
          </p:txBody>
        </p:sp>
      </p:grpSp>
      <p:grpSp>
        <p:nvGrpSpPr>
          <p:cNvPr id="4" name="Group 9"/>
          <p:cNvGrpSpPr>
            <a:grpSpLocks/>
          </p:cNvGrpSpPr>
          <p:nvPr/>
        </p:nvGrpSpPr>
        <p:grpSpPr bwMode="auto">
          <a:xfrm>
            <a:off x="2286000" y="2667000"/>
            <a:ext cx="2667000" cy="1676400"/>
            <a:chOff x="2640" y="1680"/>
            <a:chExt cx="1680" cy="1056"/>
          </a:xfrm>
        </p:grpSpPr>
        <p:sp>
          <p:nvSpPr>
            <p:cNvPr id="5146" name="AutoShape 10"/>
            <p:cNvSpPr>
              <a:spLocks noChangeArrowheads="1"/>
            </p:cNvSpPr>
            <p:nvPr/>
          </p:nvSpPr>
          <p:spPr bwMode="auto">
            <a:xfrm>
              <a:off x="2640" y="1680"/>
              <a:ext cx="1680" cy="1056"/>
            </a:xfrm>
            <a:prstGeom prst="cube">
              <a:avLst>
                <a:gd name="adj" fmla="val 25000"/>
              </a:avLst>
            </a:prstGeom>
            <a:solidFill>
              <a:srgbClr val="FFFF00"/>
            </a:solidFill>
            <a:ln w="9525">
              <a:solidFill>
                <a:schemeClr val="tx1"/>
              </a:solidFill>
              <a:miter lim="800000"/>
              <a:headEnd/>
              <a:tailEnd/>
            </a:ln>
          </p:spPr>
          <p:txBody>
            <a:bodyPr wrap="none" anchor="ctr"/>
            <a:lstStyle/>
            <a:p>
              <a:endParaRPr lang="en-US"/>
            </a:p>
          </p:txBody>
        </p:sp>
        <p:sp>
          <p:nvSpPr>
            <p:cNvPr id="5147" name="Text Box 11"/>
            <p:cNvSpPr txBox="1">
              <a:spLocks noChangeArrowheads="1"/>
            </p:cNvSpPr>
            <p:nvPr/>
          </p:nvSpPr>
          <p:spPr bwMode="auto">
            <a:xfrm>
              <a:off x="2736" y="2064"/>
              <a:ext cx="1152" cy="288"/>
            </a:xfrm>
            <a:prstGeom prst="rect">
              <a:avLst/>
            </a:prstGeom>
            <a:noFill/>
            <a:ln w="9525">
              <a:noFill/>
              <a:miter lim="800000"/>
              <a:headEnd/>
              <a:tailEnd/>
            </a:ln>
          </p:spPr>
          <p:txBody>
            <a:bodyPr>
              <a:spAutoFit/>
            </a:bodyPr>
            <a:lstStyle/>
            <a:p>
              <a:pPr>
                <a:spcBef>
                  <a:spcPct val="50000"/>
                </a:spcBef>
              </a:pPr>
              <a:r>
                <a:rPr lang="en-US" b="1" dirty="0">
                  <a:latin typeface="Arial" charset="0"/>
                </a:rPr>
                <a:t>Solve for </a:t>
              </a:r>
              <a:r>
                <a:rPr lang="en-US" b="1" i="1" dirty="0">
                  <a:latin typeface="Arial" charset="0"/>
                </a:rPr>
                <a:t>y</a:t>
              </a:r>
            </a:p>
          </p:txBody>
        </p:sp>
      </p:grpSp>
      <p:grpSp>
        <p:nvGrpSpPr>
          <p:cNvPr id="5" name="Group 12"/>
          <p:cNvGrpSpPr>
            <a:grpSpLocks/>
          </p:cNvGrpSpPr>
          <p:nvPr/>
        </p:nvGrpSpPr>
        <p:grpSpPr bwMode="auto">
          <a:xfrm>
            <a:off x="3443288" y="1401763"/>
            <a:ext cx="2667000" cy="1676400"/>
            <a:chOff x="3408" y="864"/>
            <a:chExt cx="1680" cy="1056"/>
          </a:xfrm>
        </p:grpSpPr>
        <p:sp>
          <p:nvSpPr>
            <p:cNvPr id="5144" name="AutoShape 13"/>
            <p:cNvSpPr>
              <a:spLocks noChangeArrowheads="1"/>
            </p:cNvSpPr>
            <p:nvPr/>
          </p:nvSpPr>
          <p:spPr bwMode="auto">
            <a:xfrm>
              <a:off x="3408" y="864"/>
              <a:ext cx="1680" cy="1056"/>
            </a:xfrm>
            <a:prstGeom prst="cube">
              <a:avLst>
                <a:gd name="adj" fmla="val 25000"/>
              </a:avLst>
            </a:prstGeom>
            <a:solidFill>
              <a:srgbClr val="FFFF00"/>
            </a:solidFill>
            <a:ln w="9525">
              <a:solidFill>
                <a:schemeClr val="tx1"/>
              </a:solidFill>
              <a:miter lim="800000"/>
              <a:headEnd/>
              <a:tailEnd/>
            </a:ln>
          </p:spPr>
          <p:txBody>
            <a:bodyPr wrap="none" anchor="ctr"/>
            <a:lstStyle/>
            <a:p>
              <a:endParaRPr lang="en-US"/>
            </a:p>
          </p:txBody>
        </p:sp>
        <p:sp>
          <p:nvSpPr>
            <p:cNvPr id="5145" name="Text Box 14"/>
            <p:cNvSpPr txBox="1">
              <a:spLocks noChangeArrowheads="1"/>
            </p:cNvSpPr>
            <p:nvPr/>
          </p:nvSpPr>
          <p:spPr bwMode="auto">
            <a:xfrm>
              <a:off x="3504" y="1248"/>
              <a:ext cx="1152" cy="288"/>
            </a:xfrm>
            <a:prstGeom prst="rect">
              <a:avLst/>
            </a:prstGeom>
            <a:noFill/>
            <a:ln w="9525">
              <a:noFill/>
              <a:miter lim="800000"/>
              <a:headEnd/>
              <a:tailEnd/>
            </a:ln>
          </p:spPr>
          <p:txBody>
            <a:bodyPr>
              <a:spAutoFit/>
            </a:bodyPr>
            <a:lstStyle/>
            <a:p>
              <a:pPr>
                <a:spcBef>
                  <a:spcPct val="50000"/>
                </a:spcBef>
              </a:pPr>
              <a:r>
                <a:rPr lang="en-US" b="1" i="1" dirty="0">
                  <a:latin typeface="Arial" charset="0"/>
                </a:rPr>
                <a:t>y</a:t>
              </a:r>
              <a:r>
                <a:rPr lang="en-US" b="1" dirty="0">
                  <a:latin typeface="Arial" charset="0"/>
                </a:rPr>
                <a:t> = </a:t>
              </a:r>
              <a:r>
                <a:rPr lang="en-US" b="1" i="1" dirty="0">
                  <a:latin typeface="Arial" charset="0"/>
                </a:rPr>
                <a:t>f </a:t>
              </a:r>
              <a:r>
                <a:rPr lang="en-US" b="1" baseline="30000" dirty="0">
                  <a:latin typeface="Arial" charset="0"/>
                </a:rPr>
                <a:t>-1</a:t>
              </a:r>
              <a:r>
                <a:rPr lang="en-US" b="1" dirty="0">
                  <a:latin typeface="Arial" charset="0"/>
                </a:rPr>
                <a:t>(</a:t>
              </a:r>
              <a:r>
                <a:rPr lang="en-US" b="1" i="1" dirty="0">
                  <a:latin typeface="Arial" charset="0"/>
                </a:rPr>
                <a:t>x</a:t>
              </a:r>
              <a:r>
                <a:rPr lang="en-US" b="1" dirty="0">
                  <a:latin typeface="Arial" charset="0"/>
                </a:rPr>
                <a:t>)</a:t>
              </a:r>
            </a:p>
          </p:txBody>
        </p:sp>
      </p:grpSp>
      <p:graphicFrame>
        <p:nvGraphicFramePr>
          <p:cNvPr id="5122" name="Object 16"/>
          <p:cNvGraphicFramePr>
            <a:graphicFrameLocks noChangeAspect="1"/>
          </p:cNvGraphicFramePr>
          <p:nvPr/>
        </p:nvGraphicFramePr>
        <p:xfrm>
          <a:off x="3367088" y="73025"/>
          <a:ext cx="1917700" cy="958850"/>
        </p:xfrm>
        <a:graphic>
          <a:graphicData uri="http://schemas.openxmlformats.org/presentationml/2006/ole">
            <mc:AlternateContent xmlns:mc="http://schemas.openxmlformats.org/markup-compatibility/2006">
              <mc:Choice xmlns:v="urn:schemas-microsoft-com:vml" Requires="v">
                <p:oleObj spid="_x0000_s24220" name="Equation" r:id="rId3" imgW="787058" imgH="393529" progId="Equation.3">
                  <p:embed/>
                </p:oleObj>
              </mc:Choice>
              <mc:Fallback>
                <p:oleObj name="Equation" r:id="rId3" imgW="787058"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7088" y="73025"/>
                        <a:ext cx="1917700"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45" name="Object 17"/>
          <p:cNvGraphicFramePr>
            <a:graphicFrameLocks noChangeAspect="1"/>
          </p:cNvGraphicFramePr>
          <p:nvPr/>
        </p:nvGraphicFramePr>
        <p:xfrm>
          <a:off x="3348038" y="5661025"/>
          <a:ext cx="1454150" cy="958850"/>
        </p:xfrm>
        <a:graphic>
          <a:graphicData uri="http://schemas.openxmlformats.org/presentationml/2006/ole">
            <mc:AlternateContent xmlns:mc="http://schemas.openxmlformats.org/markup-compatibility/2006">
              <mc:Choice xmlns:v="urn:schemas-microsoft-com:vml" Requires="v">
                <p:oleObj spid="_x0000_s24221" name="Equation" r:id="rId5" imgW="596641" imgH="393529" progId="Equation.3">
                  <p:embed/>
                </p:oleObj>
              </mc:Choice>
              <mc:Fallback>
                <p:oleObj name="Equation" r:id="rId5" imgW="596641"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5661025"/>
                        <a:ext cx="1454150"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46" name="Object 18"/>
          <p:cNvGraphicFramePr>
            <a:graphicFrameLocks noChangeAspect="1"/>
          </p:cNvGraphicFramePr>
          <p:nvPr/>
        </p:nvGraphicFramePr>
        <p:xfrm>
          <a:off x="4191000" y="4389438"/>
          <a:ext cx="1454150" cy="1020762"/>
        </p:xfrm>
        <a:graphic>
          <a:graphicData uri="http://schemas.openxmlformats.org/presentationml/2006/ole">
            <mc:AlternateContent xmlns:mc="http://schemas.openxmlformats.org/markup-compatibility/2006">
              <mc:Choice xmlns:v="urn:schemas-microsoft-com:vml" Requires="v">
                <p:oleObj spid="_x0000_s24222" name="Equation" r:id="rId7" imgW="596900" imgH="419100" progId="Equation.3">
                  <p:embed/>
                </p:oleObj>
              </mc:Choice>
              <mc:Fallback>
                <p:oleObj name="Equation" r:id="rId7" imgW="5969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389438"/>
                        <a:ext cx="1454150" cy="1020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47" name="Object 19"/>
          <p:cNvGraphicFramePr>
            <a:graphicFrameLocks noChangeAspect="1"/>
          </p:cNvGraphicFramePr>
          <p:nvPr/>
        </p:nvGraphicFramePr>
        <p:xfrm>
          <a:off x="5105400" y="3200400"/>
          <a:ext cx="1824038" cy="525463"/>
        </p:xfrm>
        <a:graphic>
          <a:graphicData uri="http://schemas.openxmlformats.org/presentationml/2006/ole">
            <mc:AlternateContent xmlns:mc="http://schemas.openxmlformats.org/markup-compatibility/2006">
              <mc:Choice xmlns:v="urn:schemas-microsoft-com:vml" Requires="v">
                <p:oleObj spid="_x0000_s24223" name="Equation" r:id="rId9" imgW="748975" imgH="215806" progId="Equation.3">
                  <p:embed/>
                </p:oleObj>
              </mc:Choice>
              <mc:Fallback>
                <p:oleObj name="Equation" r:id="rId9" imgW="748975" imgH="21580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3200400"/>
                        <a:ext cx="1824038"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48" name="Object 20"/>
          <p:cNvGraphicFramePr>
            <a:graphicFrameLocks noChangeAspect="1"/>
          </p:cNvGraphicFramePr>
          <p:nvPr/>
        </p:nvGraphicFramePr>
        <p:xfrm>
          <a:off x="6516688" y="3573463"/>
          <a:ext cx="1731962" cy="493712"/>
        </p:xfrm>
        <a:graphic>
          <a:graphicData uri="http://schemas.openxmlformats.org/presentationml/2006/ole">
            <mc:AlternateContent xmlns:mc="http://schemas.openxmlformats.org/markup-compatibility/2006">
              <mc:Choice xmlns:v="urn:schemas-microsoft-com:vml" Requires="v">
                <p:oleObj spid="_x0000_s24224" name="Equation" r:id="rId11" imgW="710891" imgH="203112" progId="Equation.3">
                  <p:embed/>
                </p:oleObj>
              </mc:Choice>
              <mc:Fallback>
                <p:oleObj name="Equation" r:id="rId11" imgW="710891" imgH="20311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16688" y="3573463"/>
                        <a:ext cx="1731962" cy="493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49" name="Object 21"/>
          <p:cNvGraphicFramePr>
            <a:graphicFrameLocks noChangeAspect="1"/>
          </p:cNvGraphicFramePr>
          <p:nvPr/>
        </p:nvGraphicFramePr>
        <p:xfrm>
          <a:off x="6443663" y="4149725"/>
          <a:ext cx="2009775" cy="493713"/>
        </p:xfrm>
        <a:graphic>
          <a:graphicData uri="http://schemas.openxmlformats.org/presentationml/2006/ole">
            <mc:AlternateContent xmlns:mc="http://schemas.openxmlformats.org/markup-compatibility/2006">
              <mc:Choice xmlns:v="urn:schemas-microsoft-com:vml" Requires="v">
                <p:oleObj spid="_x0000_s24225" name="Equation" r:id="rId13" imgW="825500" imgH="203200" progId="Equation.3">
                  <p:embed/>
                </p:oleObj>
              </mc:Choice>
              <mc:Fallback>
                <p:oleObj name="Equation" r:id="rId13" imgW="825500" imgH="203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43663" y="4149725"/>
                        <a:ext cx="2009775" cy="493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51" name="Object 23"/>
          <p:cNvGraphicFramePr>
            <a:graphicFrameLocks noChangeAspect="1"/>
          </p:cNvGraphicFramePr>
          <p:nvPr/>
        </p:nvGraphicFramePr>
        <p:xfrm>
          <a:off x="6659563" y="4652963"/>
          <a:ext cx="1670050" cy="957262"/>
        </p:xfrm>
        <a:graphic>
          <a:graphicData uri="http://schemas.openxmlformats.org/presentationml/2006/ole">
            <mc:AlternateContent xmlns:mc="http://schemas.openxmlformats.org/markup-compatibility/2006">
              <mc:Choice xmlns:v="urn:schemas-microsoft-com:vml" Requires="v">
                <p:oleObj spid="_x0000_s24226" name="Equation" r:id="rId15" imgW="685800" imgH="393700" progId="Equation.3">
                  <p:embed/>
                </p:oleObj>
              </mc:Choice>
              <mc:Fallback>
                <p:oleObj name="Equation" r:id="rId15" imgW="685800" imgH="3937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59563" y="4652963"/>
                        <a:ext cx="1670050" cy="95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52" name="Object 24"/>
          <p:cNvGraphicFramePr>
            <a:graphicFrameLocks noChangeAspect="1"/>
          </p:cNvGraphicFramePr>
          <p:nvPr/>
        </p:nvGraphicFramePr>
        <p:xfrm>
          <a:off x="6248400" y="1219200"/>
          <a:ext cx="2628900" cy="957263"/>
        </p:xfrm>
        <a:graphic>
          <a:graphicData uri="http://schemas.openxmlformats.org/presentationml/2006/ole">
            <mc:AlternateContent xmlns:mc="http://schemas.openxmlformats.org/markup-compatibility/2006">
              <mc:Choice xmlns:v="urn:schemas-microsoft-com:vml" Requires="v">
                <p:oleObj spid="_x0000_s24227" name="Equation" r:id="rId17" imgW="1079032" imgH="393529" progId="Equation.3">
                  <p:embed/>
                </p:oleObj>
              </mc:Choice>
              <mc:Fallback>
                <p:oleObj name="Equation" r:id="rId17" imgW="1079032" imgH="393529"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48400" y="1219200"/>
                        <a:ext cx="2628900" cy="95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59" name="Object 31"/>
          <p:cNvGraphicFramePr>
            <a:graphicFrameLocks noChangeAspect="1"/>
          </p:cNvGraphicFramePr>
          <p:nvPr>
            <p:extLst>
              <p:ext uri="{D42A27DB-BD31-4B8C-83A1-F6EECF244321}">
                <p14:modId xmlns:p14="http://schemas.microsoft.com/office/powerpoint/2010/main" val="192184535"/>
              </p:ext>
            </p:extLst>
          </p:nvPr>
        </p:nvGraphicFramePr>
        <p:xfrm>
          <a:off x="6464300" y="2133600"/>
          <a:ext cx="2195513" cy="957263"/>
        </p:xfrm>
        <a:graphic>
          <a:graphicData uri="http://schemas.openxmlformats.org/presentationml/2006/ole">
            <mc:AlternateContent xmlns:mc="http://schemas.openxmlformats.org/markup-compatibility/2006">
              <mc:Choice xmlns:v="urn:schemas-microsoft-com:vml" Requires="v">
                <p:oleObj spid="_x0000_s24228" name="Equation" r:id="rId19" imgW="901440" imgH="393480" progId="Equation.3">
                  <p:embed/>
                </p:oleObj>
              </mc:Choice>
              <mc:Fallback>
                <p:oleObj name="Equation" r:id="rId19" imgW="901440" imgH="393480" progId="Equation.3">
                  <p:embed/>
                  <p:pic>
                    <p:nvPicPr>
                      <p:cNvPr id="0" name=""/>
                      <p:cNvPicPr>
                        <a:picLocks noChangeAspect="1" noChangeArrowheads="1"/>
                      </p:cNvPicPr>
                      <p:nvPr/>
                    </p:nvPicPr>
                    <p:blipFill>
                      <a:blip r:embed="rId20"/>
                      <a:srcRect/>
                      <a:stretch>
                        <a:fillRect/>
                      </a:stretch>
                    </p:blipFill>
                    <p:spPr bwMode="auto">
                      <a:xfrm>
                        <a:off x="6464300" y="2133600"/>
                        <a:ext cx="2195513" cy="95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60" name="Text Box 32"/>
          <p:cNvSpPr txBox="1">
            <a:spLocks noChangeArrowheads="1"/>
          </p:cNvSpPr>
          <p:nvPr/>
        </p:nvSpPr>
        <p:spPr bwMode="auto">
          <a:xfrm>
            <a:off x="6248400" y="1905000"/>
            <a:ext cx="533400" cy="457200"/>
          </a:xfrm>
          <a:prstGeom prst="rect">
            <a:avLst/>
          </a:prstGeom>
          <a:noFill/>
          <a:ln w="9525">
            <a:noFill/>
            <a:miter lim="800000"/>
            <a:headEnd/>
            <a:tailEnd/>
          </a:ln>
        </p:spPr>
        <p:txBody>
          <a:bodyPr>
            <a:spAutoFit/>
          </a:bodyPr>
          <a:lstStyle/>
          <a:p>
            <a:pPr>
              <a:spcBef>
                <a:spcPct val="50000"/>
              </a:spcBef>
            </a:pPr>
            <a:r>
              <a:rPr lang="en-US"/>
              <a:t>or</a:t>
            </a:r>
          </a:p>
        </p:txBody>
      </p:sp>
      <p:pic>
        <p:nvPicPr>
          <p:cNvPr id="25" name="Picture 2" descr="Image result for I do 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797519" y="119063"/>
            <a:ext cx="902262" cy="47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71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22545"/>
                                        </p:tgtEl>
                                        <p:attrNameLst>
                                          <p:attrName>style.visibility</p:attrName>
                                        </p:attrNameLst>
                                      </p:cBhvr>
                                      <p:to>
                                        <p:strVal val="visible"/>
                                      </p:to>
                                    </p:set>
                                    <p:animEffect transition="in" filter="slide(fromLeft)">
                                      <p:cBhvr>
                                        <p:cTn id="13" dur="500"/>
                                        <p:tgtEl>
                                          <p:spTgt spid="2254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22546"/>
                                        </p:tgtEl>
                                        <p:attrNameLst>
                                          <p:attrName>style.visibility</p:attrName>
                                        </p:attrNameLst>
                                      </p:cBhvr>
                                      <p:to>
                                        <p:strVal val="visible"/>
                                      </p:to>
                                    </p:set>
                                    <p:animEffect transition="in" filter="slide(fromLeft)">
                                      <p:cBhvr>
                                        <p:cTn id="24" dur="500"/>
                                        <p:tgtEl>
                                          <p:spTgt spid="2254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1+#ppt_w/2"/>
                                          </p:val>
                                        </p:tav>
                                        <p:tav tm="100000">
                                          <p:val>
                                            <p:strVal val="#ppt_x"/>
                                          </p:val>
                                        </p:tav>
                                      </p:tavLst>
                                    </p:anim>
                                    <p:anim calcmode="lin" valueType="num">
                                      <p:cBhvr additive="base">
                                        <p:cTn id="3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nodeType="clickEffect">
                                  <p:stCondLst>
                                    <p:cond delay="0"/>
                                  </p:stCondLst>
                                  <p:childTnLst>
                                    <p:set>
                                      <p:cBhvr>
                                        <p:cTn id="34" dur="1" fill="hold">
                                          <p:stCondLst>
                                            <p:cond delay="0"/>
                                          </p:stCondLst>
                                        </p:cTn>
                                        <p:tgtEl>
                                          <p:spTgt spid="22547"/>
                                        </p:tgtEl>
                                        <p:attrNameLst>
                                          <p:attrName>style.visibility</p:attrName>
                                        </p:attrNameLst>
                                      </p:cBhvr>
                                      <p:to>
                                        <p:strVal val="visible"/>
                                      </p:to>
                                    </p:set>
                                    <p:animEffect transition="in" filter="slide(fromLeft)">
                                      <p:cBhvr>
                                        <p:cTn id="35" dur="500"/>
                                        <p:tgtEl>
                                          <p:spTgt spid="22547"/>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nodeType="clickEffect">
                                  <p:stCondLst>
                                    <p:cond delay="0"/>
                                  </p:stCondLst>
                                  <p:childTnLst>
                                    <p:set>
                                      <p:cBhvr>
                                        <p:cTn id="39" dur="1" fill="hold">
                                          <p:stCondLst>
                                            <p:cond delay="0"/>
                                          </p:stCondLst>
                                        </p:cTn>
                                        <p:tgtEl>
                                          <p:spTgt spid="22548"/>
                                        </p:tgtEl>
                                        <p:attrNameLst>
                                          <p:attrName>style.visibility</p:attrName>
                                        </p:attrNameLst>
                                      </p:cBhvr>
                                      <p:to>
                                        <p:strVal val="visible"/>
                                      </p:to>
                                    </p:set>
                                    <p:animEffect transition="in" filter="slide(fromLeft)">
                                      <p:cBhvr>
                                        <p:cTn id="40" dur="500"/>
                                        <p:tgtEl>
                                          <p:spTgt spid="22548"/>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1" fill="hold" nodeType="clickEffect">
                                  <p:stCondLst>
                                    <p:cond delay="0"/>
                                  </p:stCondLst>
                                  <p:childTnLst>
                                    <p:set>
                                      <p:cBhvr>
                                        <p:cTn id="44" dur="1" fill="hold">
                                          <p:stCondLst>
                                            <p:cond delay="0"/>
                                          </p:stCondLst>
                                        </p:cTn>
                                        <p:tgtEl>
                                          <p:spTgt spid="22549"/>
                                        </p:tgtEl>
                                        <p:attrNameLst>
                                          <p:attrName>style.visibility</p:attrName>
                                        </p:attrNameLst>
                                      </p:cBhvr>
                                      <p:to>
                                        <p:strVal val="visible"/>
                                      </p:to>
                                    </p:set>
                                    <p:animEffect transition="in" filter="slide(fromTop)">
                                      <p:cBhvr>
                                        <p:cTn id="45" dur="500"/>
                                        <p:tgtEl>
                                          <p:spTgt spid="22549"/>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1" fill="hold" nodeType="clickEffect">
                                  <p:stCondLst>
                                    <p:cond delay="0"/>
                                  </p:stCondLst>
                                  <p:childTnLst>
                                    <p:set>
                                      <p:cBhvr>
                                        <p:cTn id="49" dur="1" fill="hold">
                                          <p:stCondLst>
                                            <p:cond delay="0"/>
                                          </p:stCondLst>
                                        </p:cTn>
                                        <p:tgtEl>
                                          <p:spTgt spid="22551"/>
                                        </p:tgtEl>
                                        <p:attrNameLst>
                                          <p:attrName>style.visibility</p:attrName>
                                        </p:attrNameLst>
                                      </p:cBhvr>
                                      <p:to>
                                        <p:strVal val="visible"/>
                                      </p:to>
                                    </p:set>
                                    <p:animEffect transition="in" filter="slide(fromTop)">
                                      <p:cBhvr>
                                        <p:cTn id="50" dur="500"/>
                                        <p:tgtEl>
                                          <p:spTgt spid="22551"/>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3"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1+#ppt_w/2"/>
                                          </p:val>
                                        </p:tav>
                                        <p:tav tm="100000">
                                          <p:val>
                                            <p:strVal val="#ppt_x"/>
                                          </p:val>
                                        </p:tav>
                                      </p:tavLst>
                                    </p:anim>
                                    <p:anim calcmode="lin" valueType="num">
                                      <p:cBhvr additive="base">
                                        <p:cTn id="5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nodeType="clickEffect">
                                  <p:stCondLst>
                                    <p:cond delay="0"/>
                                  </p:stCondLst>
                                  <p:childTnLst>
                                    <p:set>
                                      <p:cBhvr>
                                        <p:cTn id="60" dur="1" fill="hold">
                                          <p:stCondLst>
                                            <p:cond delay="0"/>
                                          </p:stCondLst>
                                        </p:cTn>
                                        <p:tgtEl>
                                          <p:spTgt spid="22552"/>
                                        </p:tgtEl>
                                        <p:attrNameLst>
                                          <p:attrName>style.visibility</p:attrName>
                                        </p:attrNameLst>
                                      </p:cBhvr>
                                      <p:to>
                                        <p:strVal val="visible"/>
                                      </p:to>
                                    </p:set>
                                    <p:animEffect transition="in" filter="slide(fromLeft)">
                                      <p:cBhvr>
                                        <p:cTn id="61" dur="500"/>
                                        <p:tgtEl>
                                          <p:spTgt spid="22552"/>
                                        </p:tgtEl>
                                      </p:cBhvr>
                                    </p:animEffect>
                                  </p:childTnLst>
                                </p:cTn>
                              </p:par>
                            </p:childTnLst>
                          </p:cTn>
                        </p:par>
                        <p:par>
                          <p:cTn id="62" fill="hold">
                            <p:stCondLst>
                              <p:cond delay="500"/>
                            </p:stCondLst>
                            <p:childTnLst>
                              <p:par>
                                <p:cTn id="63" presetID="23" presetClass="entr" presetSubtype="16" fill="hold" grpId="0" nodeType="afterEffect">
                                  <p:stCondLst>
                                    <p:cond delay="0"/>
                                  </p:stCondLst>
                                  <p:childTnLst>
                                    <p:set>
                                      <p:cBhvr>
                                        <p:cTn id="64" dur="1" fill="hold">
                                          <p:stCondLst>
                                            <p:cond delay="0"/>
                                          </p:stCondLst>
                                        </p:cTn>
                                        <p:tgtEl>
                                          <p:spTgt spid="22560"/>
                                        </p:tgtEl>
                                        <p:attrNameLst>
                                          <p:attrName>style.visibility</p:attrName>
                                        </p:attrNameLst>
                                      </p:cBhvr>
                                      <p:to>
                                        <p:strVal val="visible"/>
                                      </p:to>
                                    </p:set>
                                    <p:anim calcmode="lin" valueType="num">
                                      <p:cBhvr>
                                        <p:cTn id="65" dur="500" fill="hold"/>
                                        <p:tgtEl>
                                          <p:spTgt spid="22560"/>
                                        </p:tgtEl>
                                        <p:attrNameLst>
                                          <p:attrName>ppt_w</p:attrName>
                                        </p:attrNameLst>
                                      </p:cBhvr>
                                      <p:tavLst>
                                        <p:tav tm="0">
                                          <p:val>
                                            <p:fltVal val="0"/>
                                          </p:val>
                                        </p:tav>
                                        <p:tav tm="100000">
                                          <p:val>
                                            <p:strVal val="#ppt_w"/>
                                          </p:val>
                                        </p:tav>
                                      </p:tavLst>
                                    </p:anim>
                                    <p:anim calcmode="lin" valueType="num">
                                      <p:cBhvr>
                                        <p:cTn id="66" dur="500" fill="hold"/>
                                        <p:tgtEl>
                                          <p:spTgt spid="22560"/>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2" presetClass="entr" presetSubtype="8" fill="hold" nodeType="clickEffect">
                                  <p:stCondLst>
                                    <p:cond delay="0"/>
                                  </p:stCondLst>
                                  <p:childTnLst>
                                    <p:set>
                                      <p:cBhvr>
                                        <p:cTn id="70" dur="1" fill="hold">
                                          <p:stCondLst>
                                            <p:cond delay="0"/>
                                          </p:stCondLst>
                                        </p:cTn>
                                        <p:tgtEl>
                                          <p:spTgt spid="22559"/>
                                        </p:tgtEl>
                                        <p:attrNameLst>
                                          <p:attrName>style.visibility</p:attrName>
                                        </p:attrNameLst>
                                      </p:cBhvr>
                                      <p:to>
                                        <p:strVal val="visible"/>
                                      </p:to>
                                    </p:set>
                                    <p:animEffect transition="in" filter="slide(fromLeft)">
                                      <p:cBhvr>
                                        <p:cTn id="71" dur="500"/>
                                        <p:tgtEl>
                                          <p:spTgt spid="22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0" grpId="0" autoUpdateAnimBg="0"/>
    </p:bldLst>
  </p:timing>
</p:sld>
</file>

<file path=ppt/theme/theme1.xml><?xml version="1.0" encoding="utf-8"?>
<a:theme xmlns:a="http://schemas.openxmlformats.org/drawingml/2006/main" name="Theme75">
  <a:themeElements>
    <a:clrScheme name="Office Theme 1">
      <a:dk1>
        <a:srgbClr val="000000"/>
      </a:dk1>
      <a:lt1>
        <a:srgbClr val="FFBE3B"/>
      </a:lt1>
      <a:dk2>
        <a:srgbClr val="000000"/>
      </a:dk2>
      <a:lt2>
        <a:srgbClr val="B2B2B2"/>
      </a:lt2>
      <a:accent1>
        <a:srgbClr val="FFD789"/>
      </a:accent1>
      <a:accent2>
        <a:srgbClr val="FFEBC6"/>
      </a:accent2>
      <a:accent3>
        <a:srgbClr val="FFDBAF"/>
      </a:accent3>
      <a:accent4>
        <a:srgbClr val="000000"/>
      </a:accent4>
      <a:accent5>
        <a:srgbClr val="FFE8C4"/>
      </a:accent5>
      <a:accent6>
        <a:srgbClr val="E7D5B3"/>
      </a:accent6>
      <a:hlink>
        <a:srgbClr val="E79B00"/>
      </a:hlink>
      <a:folHlink>
        <a:srgbClr val="9F6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BE3B"/>
        </a:lt1>
        <a:dk2>
          <a:srgbClr val="000000"/>
        </a:dk2>
        <a:lt2>
          <a:srgbClr val="B2B2B2"/>
        </a:lt2>
        <a:accent1>
          <a:srgbClr val="FFD789"/>
        </a:accent1>
        <a:accent2>
          <a:srgbClr val="FFEBC6"/>
        </a:accent2>
        <a:accent3>
          <a:srgbClr val="FFDBAF"/>
        </a:accent3>
        <a:accent4>
          <a:srgbClr val="000000"/>
        </a:accent4>
        <a:accent5>
          <a:srgbClr val="FFE8C4"/>
        </a:accent5>
        <a:accent6>
          <a:srgbClr val="E7D5B3"/>
        </a:accent6>
        <a:hlink>
          <a:srgbClr val="E79B00"/>
        </a:hlink>
        <a:folHlink>
          <a:srgbClr val="9F6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BE3B"/>
        </a:lt1>
        <a:dk2>
          <a:srgbClr val="000000"/>
        </a:dk2>
        <a:lt2>
          <a:srgbClr val="B2B2B2"/>
        </a:lt2>
        <a:accent1>
          <a:srgbClr val="D08E00"/>
        </a:accent1>
        <a:accent2>
          <a:srgbClr val="FF9537"/>
        </a:accent2>
        <a:accent3>
          <a:srgbClr val="FFDBAF"/>
        </a:accent3>
        <a:accent4>
          <a:srgbClr val="000000"/>
        </a:accent4>
        <a:accent5>
          <a:srgbClr val="E4C6AA"/>
        </a:accent5>
        <a:accent6>
          <a:srgbClr val="E78731"/>
        </a:accent6>
        <a:hlink>
          <a:srgbClr val="D0B900"/>
        </a:hlink>
        <a:folHlink>
          <a:srgbClr val="D062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BE3B"/>
        </a:lt1>
        <a:dk2>
          <a:srgbClr val="000000"/>
        </a:dk2>
        <a:lt2>
          <a:srgbClr val="B2B2B2"/>
        </a:lt2>
        <a:accent1>
          <a:srgbClr val="066BAB"/>
        </a:accent1>
        <a:accent2>
          <a:srgbClr val="E99F00"/>
        </a:accent2>
        <a:accent3>
          <a:srgbClr val="FFDBAF"/>
        </a:accent3>
        <a:accent4>
          <a:srgbClr val="000000"/>
        </a:accent4>
        <a:accent5>
          <a:srgbClr val="AABAD2"/>
        </a:accent5>
        <a:accent6>
          <a:srgbClr val="D39000"/>
        </a:accent6>
        <a:hlink>
          <a:srgbClr val="B77D00"/>
        </a:hlink>
        <a:folHlink>
          <a:srgbClr val="3106AD"/>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BE3B"/>
        </a:lt1>
        <a:dk2>
          <a:srgbClr val="000000"/>
        </a:dk2>
        <a:lt2>
          <a:srgbClr val="B2B2B2"/>
        </a:lt2>
        <a:accent1>
          <a:srgbClr val="062DAB"/>
        </a:accent1>
        <a:accent2>
          <a:srgbClr val="7EA60A"/>
        </a:accent2>
        <a:accent3>
          <a:srgbClr val="FFDBAF"/>
        </a:accent3>
        <a:accent4>
          <a:srgbClr val="000000"/>
        </a:accent4>
        <a:accent5>
          <a:srgbClr val="AAADD2"/>
        </a:accent5>
        <a:accent6>
          <a:srgbClr val="729608"/>
        </a:accent6>
        <a:hlink>
          <a:srgbClr val="D18E00"/>
        </a:hlink>
        <a:folHlink>
          <a:srgbClr val="C6075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FFD789"/>
        </a:accent1>
        <a:accent2>
          <a:srgbClr val="FFEBC6"/>
        </a:accent2>
        <a:accent3>
          <a:srgbClr val="FFFFFF"/>
        </a:accent3>
        <a:accent4>
          <a:srgbClr val="000000"/>
        </a:accent4>
        <a:accent5>
          <a:srgbClr val="FFE8C4"/>
        </a:accent5>
        <a:accent6>
          <a:srgbClr val="E7D5B3"/>
        </a:accent6>
        <a:hlink>
          <a:srgbClr val="E79B00"/>
        </a:hlink>
        <a:folHlink>
          <a:srgbClr val="9F6C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D08E00"/>
        </a:accent1>
        <a:accent2>
          <a:srgbClr val="FF9537"/>
        </a:accent2>
        <a:accent3>
          <a:srgbClr val="FFFFFF"/>
        </a:accent3>
        <a:accent4>
          <a:srgbClr val="000000"/>
        </a:accent4>
        <a:accent5>
          <a:srgbClr val="E4C6AA"/>
        </a:accent5>
        <a:accent6>
          <a:srgbClr val="E78731"/>
        </a:accent6>
        <a:hlink>
          <a:srgbClr val="D0B900"/>
        </a:hlink>
        <a:folHlink>
          <a:srgbClr val="D062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066BAB"/>
        </a:accent1>
        <a:accent2>
          <a:srgbClr val="E99F00"/>
        </a:accent2>
        <a:accent3>
          <a:srgbClr val="FFFFFF"/>
        </a:accent3>
        <a:accent4>
          <a:srgbClr val="000000"/>
        </a:accent4>
        <a:accent5>
          <a:srgbClr val="AABAD2"/>
        </a:accent5>
        <a:accent6>
          <a:srgbClr val="D39000"/>
        </a:accent6>
        <a:hlink>
          <a:srgbClr val="B77D00"/>
        </a:hlink>
        <a:folHlink>
          <a:srgbClr val="3106AD"/>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062DAB"/>
        </a:accent1>
        <a:accent2>
          <a:srgbClr val="7EA60A"/>
        </a:accent2>
        <a:accent3>
          <a:srgbClr val="FFFFFF"/>
        </a:accent3>
        <a:accent4>
          <a:srgbClr val="000000"/>
        </a:accent4>
        <a:accent5>
          <a:srgbClr val="AAADD2"/>
        </a:accent5>
        <a:accent6>
          <a:srgbClr val="729608"/>
        </a:accent6>
        <a:hlink>
          <a:srgbClr val="D18E00"/>
        </a:hlink>
        <a:folHlink>
          <a:srgbClr val="C607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Theme75</Template>
  <TotalTime>1683</TotalTime>
  <Words>1243</Words>
  <Application>Microsoft Office PowerPoint</Application>
  <PresentationFormat>On-screen Show (4:3)</PresentationFormat>
  <Paragraphs>238</Paragraphs>
  <Slides>47</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7" baseType="lpstr">
      <vt:lpstr>ＭＳ Ｐゴシック</vt:lpstr>
      <vt:lpstr>Arial</vt:lpstr>
      <vt:lpstr>Arial Black</vt:lpstr>
      <vt:lpstr>Calibri</vt:lpstr>
      <vt:lpstr>Cambria Math</vt:lpstr>
      <vt:lpstr>Comic Sans MS</vt:lpstr>
      <vt:lpstr>Symbol</vt:lpstr>
      <vt:lpstr>Times New Roman</vt:lpstr>
      <vt:lpstr>Theme75</vt:lpstr>
      <vt:lpstr>Equation</vt:lpstr>
      <vt:lpstr>Inverse Functions Objectives</vt:lpstr>
      <vt:lpstr>What does an inverse function look like?</vt:lpstr>
      <vt:lpstr>PowerPoint Presentation</vt:lpstr>
      <vt:lpstr>Inverses of Functions</vt:lpstr>
      <vt:lpstr>PowerPoint Presentation</vt:lpstr>
      <vt:lpstr>PowerPoint Presentation</vt:lpstr>
      <vt:lpstr>Finding the Inverse of a Function</vt:lpstr>
      <vt:lpstr>Finding the Inverse of a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Son &amp; Father Example</vt:lpstr>
      <vt:lpstr>One-to-One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 the Inverse of a Function</vt:lpstr>
      <vt:lpstr>Finding the Inverse of a Function</vt:lpstr>
      <vt:lpstr>PowerPoint Presentation</vt:lpstr>
      <vt:lpstr>PowerPoint Presentation</vt:lpstr>
      <vt:lpstr>PowerPoint Presentation</vt:lpstr>
      <vt:lpstr>PowerPoint Presentation</vt:lpstr>
      <vt:lpstr>PowerPoint Presentation</vt:lpstr>
      <vt:lpstr>Why are one-to-one functions important?</vt:lpstr>
      <vt:lpstr>PowerPoint Presentation</vt:lpstr>
      <vt:lpstr>PowerPoint Presentation</vt:lpstr>
      <vt:lpstr>PowerPoint Presentation</vt:lpstr>
      <vt:lpstr>Determine Inverse Function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 Inverse Functions</dc:title>
  <dc:creator>Bill</dc:creator>
  <cp:lastModifiedBy>Shaan Jagpal</cp:lastModifiedBy>
  <cp:revision>96</cp:revision>
  <dcterms:created xsi:type="dcterms:W3CDTF">2011-09-01T22:26:19Z</dcterms:created>
  <dcterms:modified xsi:type="dcterms:W3CDTF">2017-01-16T19:20:42Z</dcterms:modified>
</cp:coreProperties>
</file>