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7" r:id="rId2"/>
    <p:sldId id="256" r:id="rId3"/>
    <p:sldId id="285" r:id="rId4"/>
    <p:sldId id="276" r:id="rId5"/>
    <p:sldId id="270" r:id="rId6"/>
  </p:sldIdLst>
  <p:sldSz cx="7772400" cy="10058400"/>
  <p:notesSz cx="6934200" cy="92202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sto MT" panose="020406030505050303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MS PGothic" panose="020B0600070205080204" pitchFamily="34" charset="-128"/>
      <p:regular r:id="rId30"/>
    </p:embeddedFont>
    <p:embeddedFont>
      <p:font typeface="MS PGothic" panose="020B0600070205080204" pitchFamily="34" charset="-128"/>
      <p:regular r:id="rId30"/>
    </p:embeddedFont>
    <p:embeddedFont>
      <p:font typeface="MV Boli" panose="02000500030200090000" pitchFamily="2" charset="0"/>
      <p:regular r:id="rId31"/>
    </p:embeddedFont>
    <p:embeddedFont>
      <p:font typeface="Times" panose="02020603050405020304" pitchFamily="18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Wingdings 3" panose="05040102010807070707" pitchFamily="18" charset="2"/>
      <p:regular r:id="rId40"/>
    </p:embeddedFont>
  </p:embeddedFontLst>
  <p:custDataLst>
    <p:tags r:id="rId41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168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  <p15:guide id="5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C5"/>
    <a:srgbClr val="F3F19F"/>
    <a:srgbClr val="E8A102"/>
    <a:srgbClr val="D09E00"/>
    <a:srgbClr val="8EC000"/>
    <a:srgbClr val="508CD4"/>
    <a:srgbClr val="A2C2E8"/>
    <a:srgbClr val="087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2" autoAdjust="0"/>
    <p:restoredTop sz="96825" autoAdjust="0"/>
  </p:normalViewPr>
  <p:slideViewPr>
    <p:cSldViewPr showGuides="1">
      <p:cViewPr>
        <p:scale>
          <a:sx n="37" d="100"/>
          <a:sy n="37" d="100"/>
        </p:scale>
        <p:origin x="2930" y="626"/>
      </p:cViewPr>
      <p:guideLst>
        <p:guide orient="horz" pos="2746"/>
        <p:guide orient="horz" pos="3168"/>
        <p:guide pos="3623"/>
        <p:guide pos="479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font" Target="fonts/font31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42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font" Target="fonts/font29.fntdata"/><Relationship Id="rId40" Type="http://schemas.openxmlformats.org/officeDocument/2006/relationships/font" Target="fonts/font3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D48487-2EDC-48D7-A544-266B99A49E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A3706-758D-4DD1-A1B3-2C4AA9A7FC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A253-13B7-48F8-8469-AD81DC3F38C9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530B6-A93A-48FA-A4AE-0BA5C9ABA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2781C-BA30-4224-8209-C5DAD5B6FB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6BE25-2A0C-463A-B802-FB779403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EA04D4-7DCF-4633-B49A-A42098AF60F5}" type="datetimeFigureOut">
              <a:rPr lang="en-US"/>
              <a:pPr>
                <a:defRPr/>
              </a:pPr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B64CDE-F1FE-40F7-89A1-9A95C5A4CA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340D8-18DE-4EFA-8962-9DE798AA00F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15D13-3CAB-4370-BFF0-64F3247778B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692150"/>
            <a:ext cx="267335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0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692150"/>
            <a:ext cx="267335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6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692150"/>
            <a:ext cx="267335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4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65" y="9692589"/>
            <a:ext cx="786759" cy="31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7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65" y="9692589"/>
            <a:ext cx="799099" cy="31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246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950814" y="-1042916"/>
            <a:ext cx="5870774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3501" y="889210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349224" y="2367065"/>
            <a:ext cx="2231342" cy="1228491"/>
            <a:chOff x="6750050" y="3886200"/>
            <a:chExt cx="2190750" cy="1866017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2"/>
              <a:ext cx="2184400" cy="186601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Students, you already know how to use </a:t>
              </a:r>
              <a:r>
                <a:rPr lang="en-US" sz="12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guess-and-check</a:t>
              </a:r>
              <a:r>
                <a:rPr lang="en-US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method to solve equations. Now, we will learn how to solve an equation by </a:t>
              </a:r>
              <a:r>
                <a:rPr lang="en-US" sz="1200" b="1" i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working backward</a:t>
              </a:r>
              <a:r>
                <a:rPr lang="en-US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30169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90" b="1" dirty="0">
                  <a:latin typeface="Gill Sans MT" pitchFamily="34" charset="0"/>
                </a:rPr>
                <a:t>Make Connection</a:t>
              </a:r>
            </a:p>
          </p:txBody>
        </p:sp>
      </p:grpSp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5364959" y="3721688"/>
            <a:ext cx="2232557" cy="489828"/>
            <a:chOff x="6750050" y="5199063"/>
            <a:chExt cx="2190750" cy="79451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5199066"/>
              <a:ext cx="2184400" cy="79450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1200" baseline="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2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</a:rPr>
                <a:t>makes the equation true</a:t>
              </a:r>
              <a:endParaRPr lang="en-US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56400" y="5199063"/>
              <a:ext cx="2184400" cy="3389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2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3" name="Rectangle 130"/>
          <p:cNvSpPr/>
          <p:nvPr/>
        </p:nvSpPr>
        <p:spPr>
          <a:xfrm>
            <a:off x="13501" y="821741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037" y="2344816"/>
            <a:ext cx="6533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Use the </a:t>
            </a:r>
            <a:r>
              <a:rPr lang="en-US" sz="1200" b="1" i="1" dirty="0">
                <a:latin typeface="Arial Narrow" panose="020B0606020202030204" pitchFamily="34" charset="0"/>
              </a:rPr>
              <a:t>guess-and-check</a:t>
            </a:r>
            <a:r>
              <a:rPr lang="en-US" sz="1200" dirty="0">
                <a:latin typeface="Arial Narrow" panose="020B0606020202030204" pitchFamily="34" charset="0"/>
              </a:rPr>
              <a:t> method to find the solution of the equation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x - 6 = 4.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38" y="2557058"/>
            <a:ext cx="2366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Is </a:t>
            </a:r>
            <a:r>
              <a:rPr lang="en-US" sz="1200" b="1" i="1" dirty="0">
                <a:latin typeface="Arial Narrow" panose="020B0606020202030204" pitchFamily="34" charset="0"/>
              </a:rPr>
              <a:t>11</a:t>
            </a:r>
            <a:r>
              <a:rPr lang="en-US" sz="1200" dirty="0">
                <a:latin typeface="Arial Narrow" panose="020B0606020202030204" pitchFamily="34" charset="0"/>
              </a:rPr>
              <a:t> the solution of x - 6 = 4? Explain.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1157" y="2558421"/>
            <a:ext cx="27272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Is </a:t>
            </a:r>
            <a:r>
              <a:rPr lang="en-US" sz="1200" b="1" i="1" dirty="0">
                <a:latin typeface="Arial Narrow" panose="020B0606020202030204" pitchFamily="34" charset="0"/>
              </a:rPr>
              <a:t>10</a:t>
            </a:r>
            <a:r>
              <a:rPr lang="en-US" sz="1200" dirty="0">
                <a:latin typeface="Arial Narrow" panose="020B0606020202030204" pitchFamily="34" charset="0"/>
              </a:rPr>
              <a:t> the solution of x - 6 = 4? Explain.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705" y="1074403"/>
                <a:ext cx="746046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latin typeface="Arial" panose="020B0604020202020204" pitchFamily="34" charset="0"/>
                  </a:rPr>
                  <a:t>There are many ways to solve an equation. One way is by using a method called </a:t>
                </a:r>
                <a:r>
                  <a:rPr lang="en-US" sz="13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                          </a:t>
                </a:r>
                <a:r>
                  <a:rPr lang="en-US" sz="1300" dirty="0">
                    <a:latin typeface="Arial" panose="020B0604020202020204" pitchFamily="34" charset="0"/>
                  </a:rPr>
                  <a:t>. A guess- and-check method involves guessing a value for the variable in an equation and checking to see if it is the solution by ____________</a:t>
                </a:r>
                <a:r>
                  <a:rPr lang="en-US" sz="13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en-US" sz="1300" dirty="0">
                    <a:latin typeface="Arial" panose="020B0604020202020204" pitchFamily="34" charset="0"/>
                  </a:rPr>
                  <a:t>. the value in the equation. If the resulting equation is a ____________</a:t>
                </a:r>
                <a:r>
                  <a:rPr lang="en-US" sz="13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en-US" sz="1300" dirty="0">
                    <a:latin typeface="Arial" panose="020B0604020202020204" pitchFamily="34" charset="0"/>
                  </a:rPr>
                  <a:t>, then the value you guessed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300" dirty="0">
                            <a:latin typeface="Arial" panose="020B0604020202020204" pitchFamily="34" charset="0"/>
                          </a:rPr>
                          <m:t>____________</m:t>
                        </m:r>
                      </m:e>
                      <m:sub>
                        <m:r>
                          <a:rPr lang="en-US" sz="1300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300" dirty="0">
                    <a:latin typeface="Arial" panose="020B0604020202020204" pitchFamily="34" charset="0"/>
                  </a:rPr>
                  <a:t> of the equation. If the equation is not a true statement, then you adjust the value of your guess and try again, continuing until you find the solution.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" y="1074403"/>
                <a:ext cx="7460464" cy="1292662"/>
              </a:xfrm>
              <a:prstGeom prst="rect">
                <a:avLst/>
              </a:prstGeom>
              <a:blipFill>
                <a:blip r:embed="rId3"/>
                <a:stretch>
                  <a:fillRect l="-82" t="-472" r="-245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31554" y="3749851"/>
            <a:ext cx="2504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 Narrow" panose="020B0606020202030204" pitchFamily="34" charset="0"/>
              </a:rPr>
              <a:t>11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</a:t>
            </a:r>
            <a:r>
              <a:rPr lang="en-US" sz="1200" dirty="0">
                <a:latin typeface="Arial Narrow" panose="020B0606020202030204" pitchFamily="34" charset="0"/>
              </a:rPr>
              <a:t>the solution of x - 6 = 4 because it </a:t>
            </a: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 </a:t>
            </a:r>
            <a:r>
              <a:rPr lang="en-US" sz="1200" dirty="0">
                <a:latin typeface="Arial Narrow" panose="020B0606020202030204" pitchFamily="34" charset="0"/>
              </a:rPr>
              <a:t>make the equation true.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72005" y="3738701"/>
            <a:ext cx="2504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 Narrow" panose="020B0606020202030204" pitchFamily="34" charset="0"/>
              </a:rPr>
              <a:t>10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</a:t>
            </a:r>
            <a:r>
              <a:rPr lang="en-US" sz="1200" dirty="0">
                <a:latin typeface="Arial Narrow" panose="020B0606020202030204" pitchFamily="34" charset="0"/>
              </a:rPr>
              <a:t> the solution of x - 6 = 4 because it </a:t>
            </a: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</a:t>
            </a:r>
            <a:r>
              <a:rPr lang="en-US" sz="1200" dirty="0">
                <a:latin typeface="Arial Narrow" panose="020B0606020202030204" pitchFamily="34" charset="0"/>
              </a:rPr>
              <a:t> the equation true.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099" y="261956"/>
            <a:ext cx="5716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Lesson 1: 1.1 Solving One-Variable Two-Step Equations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2BDD2E-F16F-4F8A-BBEB-D81187648F19}"/>
              </a:ext>
            </a:extLst>
          </p:cNvPr>
          <p:cNvSpPr/>
          <p:nvPr/>
        </p:nvSpPr>
        <p:spPr>
          <a:xfrm>
            <a:off x="4938464" y="124120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Name:_______________________</a:t>
            </a: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Period:____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B332A7-AAFA-4780-A4B7-C289689BA53E}"/>
              </a:ext>
            </a:extLst>
          </p:cNvPr>
          <p:cNvSpPr/>
          <p:nvPr/>
        </p:nvSpPr>
        <p:spPr>
          <a:xfrm>
            <a:off x="83752" y="4499574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" name="Group 65">
            <a:extLst>
              <a:ext uri="{FF2B5EF4-FFF2-40B4-BE49-F238E27FC236}">
                <a16:creationId xmlns:a16="http://schemas.microsoft.com/office/drawing/2014/main" id="{D5A01826-EECA-429C-812E-630F05FE9A99}"/>
              </a:ext>
            </a:extLst>
          </p:cNvPr>
          <p:cNvGrpSpPr>
            <a:grpSpLocks/>
          </p:cNvGrpSpPr>
          <p:nvPr/>
        </p:nvGrpSpPr>
        <p:grpSpPr bwMode="auto">
          <a:xfrm>
            <a:off x="149113" y="5695909"/>
            <a:ext cx="7383780" cy="33735"/>
            <a:chOff x="312862" y="969963"/>
            <a:chExt cx="8471606" cy="396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66560A-E6E2-421F-9FC1-FD3B8747344B}"/>
                </a:ext>
              </a:extLst>
            </p:cNvPr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AF52EF-AEF1-41A6-A87F-1754E4DE493A}"/>
                </a:ext>
              </a:extLst>
            </p:cNvPr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1">
            <a:extLst>
              <a:ext uri="{FF2B5EF4-FFF2-40B4-BE49-F238E27FC236}">
                <a16:creationId xmlns:a16="http://schemas.microsoft.com/office/drawing/2014/main" id="{F7537D37-CBB0-4DF5-B345-746092EA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5" y="4635415"/>
            <a:ext cx="7760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Another way to solve an equation is by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_____________________</a:t>
            </a:r>
            <a:r>
              <a:rPr lang="en-US" sz="1200" dirty="0">
                <a:latin typeface="Arial Narrow" panose="020B0606020202030204" pitchFamily="34" charset="0"/>
              </a:rPr>
              <a:t>. In this method, you begin at the end and work backward toward the beginning. Using a guess-and-check method could take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_____________________ </a:t>
            </a:r>
            <a:r>
              <a:rPr lang="en-US" sz="1200" dirty="0">
                <a:latin typeface="Arial Narrow" panose="020B0606020202030204" pitchFamily="34" charset="0"/>
              </a:rPr>
              <a:t>to find the solution. Working backward seems more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_____________________</a:t>
            </a:r>
            <a:r>
              <a:rPr lang="en-US" sz="1200" dirty="0">
                <a:latin typeface="Arial Narrow" panose="020B0606020202030204" pitchFamily="34" charset="0"/>
              </a:rPr>
              <a:t> because it uses reasoning about the values. 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6" name="Rectangle 130">
            <a:extLst>
              <a:ext uri="{FF2B5EF4-FFF2-40B4-BE49-F238E27FC236}">
                <a16:creationId xmlns:a16="http://schemas.microsoft.com/office/drawing/2014/main" id="{0040A3D6-6092-4F6F-9D1D-524C0B954FAB}"/>
              </a:ext>
            </a:extLst>
          </p:cNvPr>
          <p:cNvSpPr/>
          <p:nvPr/>
        </p:nvSpPr>
        <p:spPr>
          <a:xfrm>
            <a:off x="185871" y="4396849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92E0EBF9-7B63-4FC6-A12B-D05F018D8CE7}"/>
              </a:ext>
            </a:extLst>
          </p:cNvPr>
          <p:cNvSpPr/>
          <p:nvPr/>
        </p:nvSpPr>
        <p:spPr bwMode="auto">
          <a:xfrm>
            <a:off x="620774" y="5318120"/>
            <a:ext cx="6580959" cy="310356"/>
          </a:xfrm>
          <a:custGeom>
            <a:avLst/>
            <a:gdLst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868" h="1695788">
                <a:moveTo>
                  <a:pt x="0" y="0"/>
                </a:moveTo>
                <a:lnTo>
                  <a:pt x="2148868" y="0"/>
                </a:lnTo>
                <a:cubicBezTo>
                  <a:pt x="2140903" y="626221"/>
                  <a:pt x="2138695" y="1048958"/>
                  <a:pt x="2148868" y="1694881"/>
                </a:cubicBezTo>
                <a:cubicBezTo>
                  <a:pt x="1440199" y="1672021"/>
                  <a:pt x="709966" y="1701157"/>
                  <a:pt x="0" y="1694881"/>
                </a:cubicBezTo>
                <a:cubicBezTo>
                  <a:pt x="7620" y="1129921"/>
                  <a:pt x="2593" y="748742"/>
                  <a:pt x="0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>
                  <a:lumMod val="95000"/>
                </a:schemeClr>
              </a:gs>
              <a:gs pos="50000">
                <a:schemeClr val="bg1"/>
              </a:gs>
              <a:gs pos="95000">
                <a:schemeClr val="bg1"/>
              </a:gs>
            </a:gsLst>
            <a:lin ang="2700000" scaled="1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_______________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an equation is a value for the variable that makes the equation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__________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1CAACF-327F-45BF-9373-2DA7DBF581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738" y="5961100"/>
            <a:ext cx="6380356" cy="378901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84F2056-D34F-4108-A4FF-856A81AA4EBA}"/>
              </a:ext>
            </a:extLst>
          </p:cNvPr>
          <p:cNvSpPr/>
          <p:nvPr/>
        </p:nvSpPr>
        <p:spPr>
          <a:xfrm>
            <a:off x="1706833" y="5706873"/>
            <a:ext cx="4754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To determine the solution of an equation, you will use the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Properties of Equality</a:t>
            </a:r>
            <a:r>
              <a:rPr lang="en-US" sz="1200" i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B3B1F53-780B-4B95-B24A-A21A1DE45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565" y="6718361"/>
            <a:ext cx="1088124" cy="5640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831C1D-D268-4495-9964-81607F3E3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524" y="6680058"/>
            <a:ext cx="1088124" cy="5640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154807-597A-4681-96D8-09F1AF283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565" y="7390411"/>
            <a:ext cx="1088124" cy="5640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A1658F1-C7B3-41DB-BFE8-0DCEFC4FF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315" y="7354904"/>
            <a:ext cx="1088124" cy="5640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C25A3F-5AB8-4AE2-BFA2-0B7072972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565" y="8106885"/>
            <a:ext cx="1088124" cy="5640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FDB189-AD06-436F-B0E9-8DE43E14D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829" y="8106885"/>
            <a:ext cx="1088124" cy="5640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7771B6B-262A-4AB1-8D37-574B4CF44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761" y="8861873"/>
            <a:ext cx="1088124" cy="8299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8C3AE1-4271-4BDB-963E-4E9B7F54C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27" y="8858865"/>
            <a:ext cx="1088124" cy="83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33" grpId="0"/>
      <p:bldP spid="27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FF1D65E-D3E5-4822-928F-223D694A64A9}"/>
              </a:ext>
            </a:extLst>
          </p:cNvPr>
          <p:cNvSpPr/>
          <p:nvPr/>
        </p:nvSpPr>
        <p:spPr bwMode="auto">
          <a:xfrm>
            <a:off x="328206" y="274372"/>
            <a:ext cx="6656871" cy="4663389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en-US" b="1" kern="0" dirty="0">
              <a:solidFill>
                <a:srgbClr val="20202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E96826BE-4DA5-4731-9E3E-279E8495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325445"/>
            <a:ext cx="5618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1970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</a:rPr>
              <a:t>A 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two-step equation 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contains</a:t>
            </a:r>
            <a:r>
              <a:rPr lang="en-US" sz="1200" baseline="-25000" dirty="0">
                <a:solidFill>
                  <a:srgbClr val="000000"/>
                </a:solidFill>
                <a:cs typeface="+mn-cs"/>
              </a:rPr>
              <a:t>2 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two operations.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22C9A1-27AE-49F0-8481-96D272EA36C2}"/>
              </a:ext>
            </a:extLst>
          </p:cNvPr>
          <p:cNvGrpSpPr>
            <a:grpSpLocks/>
          </p:cNvGrpSpPr>
          <p:nvPr/>
        </p:nvGrpSpPr>
        <p:grpSpPr bwMode="auto">
          <a:xfrm>
            <a:off x="1735962" y="544535"/>
            <a:ext cx="1514127" cy="677962"/>
            <a:chOff x="1498558" y="608845"/>
            <a:chExt cx="1816364" cy="814018"/>
          </a:xfrm>
        </p:grpSpPr>
        <p:sp>
          <p:nvSpPr>
            <p:cNvPr id="37" name="Text Box 120">
              <a:extLst>
                <a:ext uri="{FF2B5EF4-FFF2-40B4-BE49-F238E27FC236}">
                  <a16:creationId xmlns:a16="http://schemas.microsoft.com/office/drawing/2014/main" id="{03B00D68-CF08-461B-87B9-A97A55719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460" y="778290"/>
              <a:ext cx="1554462" cy="48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r>
                <a:rPr lang="en-US" altLang="en-US" sz="2000" i="1" dirty="0">
                  <a:solidFill>
                    <a:schemeClr val="accent1"/>
                  </a:solidFill>
                  <a:latin typeface="Calisto MT" panose="02040603050505030304" pitchFamily="18" charset="0"/>
                  <a:ea typeface="MS PGothic" panose="020B0600070205080204" pitchFamily="34" charset="-128"/>
                </a:rPr>
                <a:t>x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000" dirty="0">
                  <a:latin typeface="Symbol" panose="05050102010706020507" pitchFamily="18" charset="2"/>
                  <a:ea typeface="MS PGothic" panose="020B0600070205080204" pitchFamily="34" charset="-128"/>
                </a:rPr>
                <a:t>+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000" dirty="0">
                  <a:solidFill>
                    <a:schemeClr val="accent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000" dirty="0">
                  <a:latin typeface="Symbol" panose="05050102010706020507" pitchFamily="18" charset="2"/>
                  <a:ea typeface="MS PGothic" panose="020B0600070205080204" pitchFamily="34" charset="-128"/>
                </a:rPr>
                <a:t>=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7</a:t>
              </a:r>
            </a:p>
          </p:txBody>
        </p:sp>
        <p:sp>
          <p:nvSpPr>
            <p:cNvPr id="38" name="Text Box 126">
              <a:extLst>
                <a:ext uri="{FF2B5EF4-FFF2-40B4-BE49-F238E27FC236}">
                  <a16:creationId xmlns:a16="http://schemas.microsoft.com/office/drawing/2014/main" id="{CB74841A-042D-4342-A026-749BA12E4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558" y="608845"/>
              <a:ext cx="1103750" cy="28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multiplication</a:t>
              </a:r>
            </a:p>
          </p:txBody>
        </p:sp>
        <p:sp>
          <p:nvSpPr>
            <p:cNvPr id="39" name="Text Box 126">
              <a:extLst>
                <a:ext uri="{FF2B5EF4-FFF2-40B4-BE49-F238E27FC236}">
                  <a16:creationId xmlns:a16="http://schemas.microsoft.com/office/drawing/2014/main" id="{5C439A0F-F44A-4E87-BFB5-D2C65919E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309" y="1142549"/>
              <a:ext cx="971237" cy="28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accent2"/>
                  </a:solidFill>
                  <a:latin typeface="+mn-lt"/>
                  <a:ea typeface="ＭＳ Ｐゴシック" pitchFamily="34" charset="-128"/>
                </a:rPr>
                <a:t>addition</a:t>
              </a: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id="{CC455E48-7A34-4BF2-A563-404782A5DA7D}"/>
              </a:ext>
            </a:extLst>
          </p:cNvPr>
          <p:cNvGrpSpPr>
            <a:grpSpLocks/>
          </p:cNvGrpSpPr>
          <p:nvPr/>
        </p:nvGrpSpPr>
        <p:grpSpPr bwMode="auto">
          <a:xfrm>
            <a:off x="3443342" y="566637"/>
            <a:ext cx="1762069" cy="740801"/>
            <a:chOff x="3572320" y="632775"/>
            <a:chExt cx="2115362" cy="890089"/>
          </a:xfrm>
        </p:grpSpPr>
        <p:sp>
          <p:nvSpPr>
            <p:cNvPr id="41" name="Text Box 120">
              <a:extLst>
                <a:ext uri="{FF2B5EF4-FFF2-40B4-BE49-F238E27FC236}">
                  <a16:creationId xmlns:a16="http://schemas.microsoft.com/office/drawing/2014/main" id="{872A651C-7BF5-4739-9E26-56AB9B468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220" y="718101"/>
              <a:ext cx="1554462" cy="48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+mn-lt"/>
                  <a:ea typeface="MS PGothic" panose="020B0600070205080204" pitchFamily="34" charset="-128"/>
                </a:rPr>
                <a:t>- 5 = 1</a:t>
              </a:r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BEC13023-1CD0-45A4-A38E-BE6BC77D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410" y="653404"/>
              <a:ext cx="377569" cy="73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en-US" sz="2000" i="1" u="sng" dirty="0">
                  <a:solidFill>
                    <a:srgbClr val="000000"/>
                  </a:solidFill>
                  <a:latin typeface="+mn-lt"/>
                  <a:ea typeface="MS PGothic" panose="020B0600070205080204" pitchFamily="34" charset="-128"/>
                </a:rPr>
                <a:t>x</a:t>
              </a:r>
            </a:p>
            <a:p>
              <a:pPr>
                <a:lnSpc>
                  <a:spcPts val="2000"/>
                </a:lnSpc>
              </a:pPr>
              <a:r>
                <a:rPr lang="en-US" altLang="en-US" sz="2000" dirty="0">
                  <a:latin typeface="+mn-lt"/>
                </a:rPr>
                <a:t>4</a:t>
              </a:r>
            </a:p>
          </p:txBody>
        </p:sp>
        <p:sp>
          <p:nvSpPr>
            <p:cNvPr id="43" name="Text Box 126">
              <a:extLst>
                <a:ext uri="{FF2B5EF4-FFF2-40B4-BE49-F238E27FC236}">
                  <a16:creationId xmlns:a16="http://schemas.microsoft.com/office/drawing/2014/main" id="{35C40DD7-1ECD-43B2-9BA9-65E886AAC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7503" y="632775"/>
              <a:ext cx="971954" cy="28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tx2"/>
                  </a:solidFill>
                  <a:latin typeface="+mn-lt"/>
                  <a:ea typeface="ＭＳ Ｐゴシック" pitchFamily="34" charset="-128"/>
                </a:rPr>
                <a:t>subtraction</a:t>
              </a:r>
            </a:p>
          </p:txBody>
        </p:sp>
        <p:sp>
          <p:nvSpPr>
            <p:cNvPr id="44" name="Text Box 126">
              <a:extLst>
                <a:ext uri="{FF2B5EF4-FFF2-40B4-BE49-F238E27FC236}">
                  <a16:creationId xmlns:a16="http://schemas.microsoft.com/office/drawing/2014/main" id="{6683F8A0-C8EB-43F5-A81C-5FAA77FCC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320" y="1242354"/>
              <a:ext cx="970366" cy="28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division</a:t>
              </a:r>
            </a:p>
          </p:txBody>
        </p:sp>
      </p:grpSp>
      <p:sp>
        <p:nvSpPr>
          <p:cNvPr id="45" name="Text Box 347">
            <a:extLst>
              <a:ext uri="{FF2B5EF4-FFF2-40B4-BE49-F238E27FC236}">
                <a16:creationId xmlns:a16="http://schemas.microsoft.com/office/drawing/2014/main" id="{7D912F68-EDED-4695-9121-1B493C7A1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76" y="1143275"/>
            <a:ext cx="3438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Solving Two-Step Equations</a:t>
            </a:r>
          </a:p>
        </p:txBody>
      </p:sp>
      <p:sp>
        <p:nvSpPr>
          <p:cNvPr id="46" name="Rectangle 119">
            <a:extLst>
              <a:ext uri="{FF2B5EF4-FFF2-40B4-BE49-F238E27FC236}">
                <a16:creationId xmlns:a16="http://schemas.microsoft.com/office/drawing/2014/main" id="{050EAA66-2C78-4FDA-BEDF-2FC1AF906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10" y="1348412"/>
            <a:ext cx="657186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A </a:t>
            </a:r>
            <a:r>
              <a:rPr lang="en-US" sz="1200" b="1" dirty="0"/>
              <a:t>two-step equation</a:t>
            </a:r>
            <a:r>
              <a:rPr lang="en-US" sz="1200" dirty="0"/>
              <a:t> requires</a:t>
            </a:r>
            <a:r>
              <a:rPr lang="en-US" sz="1200" baseline="-25000" dirty="0"/>
              <a:t>3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FF0000"/>
                </a:solidFill>
              </a:rPr>
              <a:t>two inverse operations </a:t>
            </a:r>
            <a:r>
              <a:rPr lang="en-US" sz="1200" dirty="0"/>
              <a:t>to solve for the variable.</a:t>
            </a:r>
          </a:p>
          <a:p>
            <a:pPr marL="336007" indent="-238115">
              <a:buClr>
                <a:schemeClr val="tx2"/>
              </a:buClr>
              <a:buFont typeface="Wingdings 3" panose="05040102010807070707" pitchFamily="18" charset="2"/>
              <a:buChar char="}"/>
              <a:defRPr/>
            </a:pPr>
            <a:r>
              <a:rPr lang="en-US" sz="1200" dirty="0"/>
              <a:t>To keep an equation </a:t>
            </a:r>
            <a:r>
              <a:rPr lang="en-US" sz="1200" b="1" dirty="0"/>
              <a:t>balanced, </a:t>
            </a:r>
            <a:r>
              <a:rPr lang="en-US" sz="1200" b="1" dirty="0">
                <a:solidFill>
                  <a:srgbClr val="FF0000"/>
                </a:solidFill>
              </a:rPr>
              <a:t>inverse operations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must be done on both</a:t>
            </a:r>
            <a:r>
              <a:rPr lang="en-US" sz="1200" u="sng" dirty="0"/>
              <a:t> </a:t>
            </a:r>
            <a:r>
              <a:rPr lang="en-US" sz="1200" dirty="0"/>
              <a:t>sides of the equation.</a:t>
            </a:r>
          </a:p>
        </p:txBody>
      </p:sp>
      <p:sp>
        <p:nvSpPr>
          <p:cNvPr id="53" name="TextBox 66">
            <a:extLst>
              <a:ext uri="{FF2B5EF4-FFF2-40B4-BE49-F238E27FC236}">
                <a16:creationId xmlns:a16="http://schemas.microsoft.com/office/drawing/2014/main" id="{11E6F3F0-88AC-4DCF-8FB8-5C20810B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290" y="1694089"/>
            <a:ext cx="2284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dirty="0">
                <a:latin typeface="+mn-lt"/>
              </a:rPr>
              <a:t>2</a:t>
            </a:r>
            <a:r>
              <a:rPr lang="en-US" altLang="en-US" sz="2000" i="1" dirty="0">
                <a:latin typeface="+mn-lt"/>
              </a:rPr>
              <a:t>x</a:t>
            </a:r>
            <a:r>
              <a:rPr lang="en-US" altLang="en-US" sz="2000" dirty="0">
                <a:latin typeface="+mn-lt"/>
              </a:rPr>
              <a:t>  +  3  =  7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AEF81D-9AED-4C1B-86C9-F2CB1FEC7D91}"/>
              </a:ext>
            </a:extLst>
          </p:cNvPr>
          <p:cNvCxnSpPr/>
          <p:nvPr/>
        </p:nvCxnSpPr>
        <p:spPr bwMode="auto">
          <a:xfrm>
            <a:off x="2945493" y="2427225"/>
            <a:ext cx="18282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78379EE-7FCD-403F-8040-BCC90481A259}"/>
              </a:ext>
            </a:extLst>
          </p:cNvPr>
          <p:cNvSpPr txBox="1"/>
          <p:nvPr/>
        </p:nvSpPr>
        <p:spPr bwMode="auto">
          <a:xfrm>
            <a:off x="2357315" y="2026090"/>
            <a:ext cx="932125" cy="40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solidFill>
                  <a:srgbClr val="0070C0"/>
                </a:solidFill>
                <a:cs typeface="Arial" charset="0"/>
              </a:rPr>
              <a:t>Inverse Operation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B00125-4775-436F-92BC-3D4F4F6DF196}"/>
              </a:ext>
            </a:extLst>
          </p:cNvPr>
          <p:cNvSpPr txBox="1"/>
          <p:nvPr/>
        </p:nvSpPr>
        <p:spPr bwMode="auto">
          <a:xfrm>
            <a:off x="2293845" y="2657121"/>
            <a:ext cx="936064" cy="40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solidFill>
                  <a:srgbClr val="0070C0"/>
                </a:solidFill>
                <a:cs typeface="Arial" charset="0"/>
              </a:rPr>
              <a:t>Inverse Operation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ADE17F-9801-4FEB-85A4-14DB046D5D19}"/>
              </a:ext>
            </a:extLst>
          </p:cNvPr>
          <p:cNvSpPr txBox="1"/>
          <p:nvPr/>
        </p:nvSpPr>
        <p:spPr bwMode="auto">
          <a:xfrm>
            <a:off x="4359678" y="2105465"/>
            <a:ext cx="838729" cy="2472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cs typeface="Arial" charset="0"/>
              </a:rPr>
              <a:t>Balance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2CF99-82B1-489F-BFF2-4F8DB85541C6}"/>
              </a:ext>
            </a:extLst>
          </p:cNvPr>
          <p:cNvSpPr txBox="1"/>
          <p:nvPr/>
        </p:nvSpPr>
        <p:spPr bwMode="auto">
          <a:xfrm>
            <a:off x="4359678" y="2731205"/>
            <a:ext cx="838729" cy="2472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cs typeface="Arial" charset="0"/>
              </a:rPr>
              <a:t>Balance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DFDAC93-F9A2-4E99-BC11-096D9755C07B}"/>
              </a:ext>
            </a:extLst>
          </p:cNvPr>
          <p:cNvSpPr txBox="1"/>
          <p:nvPr/>
        </p:nvSpPr>
        <p:spPr bwMode="auto">
          <a:xfrm>
            <a:off x="3289440" y="3156458"/>
            <a:ext cx="1025260" cy="2472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b="1" i="1" dirty="0">
                <a:solidFill>
                  <a:schemeClr val="accent6"/>
                </a:solidFill>
                <a:cs typeface="Arial" charset="0"/>
              </a:rPr>
              <a:t>Solution</a:t>
            </a:r>
          </a:p>
        </p:txBody>
      </p:sp>
      <p:sp>
        <p:nvSpPr>
          <p:cNvPr id="66" name="Text Box 225">
            <a:extLst>
              <a:ext uri="{FF2B5EF4-FFF2-40B4-BE49-F238E27FC236}">
                <a16:creationId xmlns:a16="http://schemas.microsoft.com/office/drawing/2014/main" id="{9AEF75EA-3491-4C4A-9E8E-46BECD9F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53" y="3392227"/>
            <a:ext cx="3633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dirty="0">
                <a:latin typeface="+mn-lt"/>
                <a:ea typeface="MS PGothic" panose="020B0600070205080204" pitchFamily="34" charset="-128"/>
              </a:rPr>
              <a:t>Checking a Solution</a:t>
            </a:r>
          </a:p>
        </p:txBody>
      </p:sp>
      <p:sp>
        <p:nvSpPr>
          <p:cNvPr id="67" name="Rectangle 119">
            <a:extLst>
              <a:ext uri="{FF2B5EF4-FFF2-40B4-BE49-F238E27FC236}">
                <a16:creationId xmlns:a16="http://schemas.microsoft.com/office/drawing/2014/main" id="{412876C4-7CAE-4A39-8F7F-53D7B2505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10" y="3591919"/>
            <a:ext cx="6029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cs typeface="Arial" charset="0"/>
              </a:rPr>
              <a:t>The </a:t>
            </a:r>
            <a:r>
              <a:rPr lang="en-US" sz="1200" b="1" dirty="0">
                <a:solidFill>
                  <a:schemeClr val="accent6"/>
                </a:solidFill>
                <a:cs typeface="Arial" charset="0"/>
              </a:rPr>
              <a:t>solution</a:t>
            </a:r>
            <a:r>
              <a:rPr lang="en-US" sz="1200" dirty="0">
                <a:cs typeface="Arial" charset="0"/>
              </a:rPr>
              <a:t> is the value of the variable that makes the equation </a:t>
            </a:r>
            <a:r>
              <a:rPr lang="en-US" sz="1200" b="1" dirty="0">
                <a:cs typeface="Arial" charset="0"/>
              </a:rPr>
              <a:t>true</a:t>
            </a:r>
            <a:r>
              <a:rPr lang="en-US" sz="1200" dirty="0">
                <a:cs typeface="Arial" charset="0"/>
              </a:rPr>
              <a:t>.</a:t>
            </a:r>
          </a:p>
        </p:txBody>
      </p:sp>
      <p:grpSp>
        <p:nvGrpSpPr>
          <p:cNvPr id="68" name="Group 12">
            <a:extLst>
              <a:ext uri="{FF2B5EF4-FFF2-40B4-BE49-F238E27FC236}">
                <a16:creationId xmlns:a16="http://schemas.microsoft.com/office/drawing/2014/main" id="{196AD936-F480-4883-A3C1-3209441D3722}"/>
              </a:ext>
            </a:extLst>
          </p:cNvPr>
          <p:cNvGrpSpPr>
            <a:grpSpLocks/>
          </p:cNvGrpSpPr>
          <p:nvPr/>
        </p:nvGrpSpPr>
        <p:grpSpPr bwMode="auto">
          <a:xfrm>
            <a:off x="1433264" y="3756205"/>
            <a:ext cx="1721161" cy="1077714"/>
            <a:chOff x="3878646" y="3922047"/>
            <a:chExt cx="2064663" cy="129213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FB6B824-7902-4657-97E9-0BD6D722539F}"/>
                </a:ext>
              </a:extLst>
            </p:cNvPr>
            <p:cNvSpPr txBox="1"/>
            <p:nvPr/>
          </p:nvSpPr>
          <p:spPr>
            <a:xfrm>
              <a:off x="4748440" y="3922047"/>
              <a:ext cx="729992" cy="3566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333" i="1" dirty="0">
                  <a:latin typeface="Times" pitchFamily="18" charset="0"/>
                </a:rPr>
                <a:t>x</a:t>
              </a:r>
              <a:r>
                <a:rPr lang="en-US" sz="1333" dirty="0">
                  <a:latin typeface="Arial" pitchFamily="34" charset="0"/>
                </a:rPr>
                <a:t> </a:t>
              </a:r>
              <a:r>
                <a:rPr lang="en-US" sz="1333" dirty="0">
                  <a:latin typeface="Symbol" pitchFamily="18" charset="2"/>
                </a:rPr>
                <a:t>=</a:t>
              </a:r>
              <a:r>
                <a:rPr lang="en-US" sz="1333" dirty="0">
                  <a:latin typeface="Arial" pitchFamily="34" charset="0"/>
                </a:rPr>
                <a:t> </a:t>
              </a:r>
              <a:r>
                <a:rPr lang="en-US" sz="1333" dirty="0">
                  <a:solidFill>
                    <a:schemeClr val="accent6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70" name="TextBox 86">
              <a:extLst>
                <a:ext uri="{FF2B5EF4-FFF2-40B4-BE49-F238E27FC236}">
                  <a16:creationId xmlns:a16="http://schemas.microsoft.com/office/drawing/2014/main" id="{EAD21B5A-9BD9-45DD-8E67-964FC942E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646" y="4186102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Arial" panose="020B0604020202020204" pitchFamily="34" charset="0"/>
                </a:rPr>
                <a:t>2</a:t>
              </a:r>
              <a:r>
                <a:rPr lang="en-US" altLang="en-US" sz="1167" i="1" dirty="0">
                  <a:latin typeface="Times" panose="02020603050405020304" pitchFamily="18" charset="0"/>
                </a:rPr>
                <a:t>x</a:t>
              </a:r>
              <a:r>
                <a:rPr lang="en-US" altLang="en-US" sz="1167" dirty="0">
                  <a:latin typeface="Arial" panose="020B0604020202020204" pitchFamily="34" charset="0"/>
                </a:rPr>
                <a:t> </a:t>
              </a:r>
              <a:r>
                <a:rPr lang="en-US" altLang="en-US" sz="1167" dirty="0">
                  <a:latin typeface="Symbol" panose="05050102010706020507" pitchFamily="18" charset="2"/>
                </a:rPr>
                <a:t>+</a:t>
              </a:r>
              <a:r>
                <a:rPr lang="en-US" altLang="en-US" sz="1167" dirty="0">
                  <a:latin typeface="Arial" panose="020B0604020202020204" pitchFamily="34" charset="0"/>
                </a:rPr>
                <a:t> 3 </a:t>
              </a:r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3D0277F-A2F2-467C-8D27-2B1D06F1E50D}"/>
                </a:ext>
              </a:extLst>
            </p:cNvPr>
            <p:cNvSpPr txBox="1"/>
            <p:nvPr/>
          </p:nvSpPr>
          <p:spPr>
            <a:xfrm>
              <a:off x="3878798" y="4420088"/>
              <a:ext cx="1526635" cy="326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sz="1167" dirty="0">
                  <a:latin typeface="Arial" pitchFamily="34" charset="0"/>
                </a:rPr>
                <a:t>2(</a:t>
              </a:r>
              <a:r>
                <a:rPr lang="en-US" sz="1167" dirty="0">
                  <a:solidFill>
                    <a:schemeClr val="accent6"/>
                  </a:solidFill>
                  <a:latin typeface="Arial" pitchFamily="34" charset="0"/>
                </a:rPr>
                <a:t>  </a:t>
              </a:r>
              <a:r>
                <a:rPr lang="en-US" sz="1167" dirty="0">
                  <a:latin typeface="Arial" pitchFamily="34" charset="0"/>
                </a:rPr>
                <a:t>) </a:t>
              </a:r>
              <a:r>
                <a:rPr lang="en-US" sz="1167" dirty="0">
                  <a:latin typeface="Symbol" pitchFamily="18" charset="2"/>
                </a:rPr>
                <a:t>+</a:t>
              </a:r>
              <a:r>
                <a:rPr lang="en-US" sz="1167" dirty="0">
                  <a:latin typeface="Arial" pitchFamily="34" charset="0"/>
                </a:rPr>
                <a:t> 3 </a:t>
              </a:r>
              <a:r>
                <a:rPr lang="en-US" sz="1167" dirty="0">
                  <a:latin typeface="Symbol" pitchFamily="18" charset="2"/>
                </a:rPr>
                <a:t>=</a:t>
              </a:r>
              <a:r>
                <a:rPr lang="en-US" sz="1167" dirty="0">
                  <a:latin typeface="Arial" pitchFamily="34" charset="0"/>
                </a:rPr>
                <a:t> 7</a:t>
              </a:r>
            </a:p>
          </p:txBody>
        </p:sp>
        <p:sp>
          <p:nvSpPr>
            <p:cNvPr id="72" name="TextBox 88">
              <a:extLst>
                <a:ext uri="{FF2B5EF4-FFF2-40B4-BE49-F238E27FC236}">
                  <a16:creationId xmlns:a16="http://schemas.microsoft.com/office/drawing/2014/main" id="{3A349E9E-53F0-4B1F-8948-121F072C6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646" y="4654129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3" name="TextBox 89">
              <a:extLst>
                <a:ext uri="{FF2B5EF4-FFF2-40B4-BE49-F238E27FC236}">
                  <a16:creationId xmlns:a16="http://schemas.microsoft.com/office/drawing/2014/main" id="{23A48B0B-3753-458C-81A9-8499E6AB4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646" y="4888140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Arial" panose="020B0604020202020204" pitchFamily="34" charset="0"/>
                </a:rPr>
                <a:t> </a:t>
              </a:r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4" name="Rectangle 11">
              <a:extLst>
                <a:ext uri="{FF2B5EF4-FFF2-40B4-BE49-F238E27FC236}">
                  <a16:creationId xmlns:a16="http://schemas.microsoft.com/office/drawing/2014/main" id="{101F411C-28A2-4AE3-A74C-E7219CA33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798" y="4918897"/>
              <a:ext cx="731511" cy="29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 sz="10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40282B46-DC3D-4312-AC32-DDEC28A1800E}"/>
              </a:ext>
            </a:extLst>
          </p:cNvPr>
          <p:cNvGrpSpPr>
            <a:grpSpLocks/>
          </p:cNvGrpSpPr>
          <p:nvPr/>
        </p:nvGrpSpPr>
        <p:grpSpPr bwMode="auto">
          <a:xfrm>
            <a:off x="4108955" y="3767994"/>
            <a:ext cx="1753151" cy="1078306"/>
            <a:chOff x="3878428" y="3921335"/>
            <a:chExt cx="2102851" cy="1292842"/>
          </a:xfrm>
        </p:grpSpPr>
        <p:sp>
          <p:nvSpPr>
            <p:cNvPr id="76" name="TextBox 135">
              <a:extLst>
                <a:ext uri="{FF2B5EF4-FFF2-40B4-BE49-F238E27FC236}">
                  <a16:creationId xmlns:a16="http://schemas.microsoft.com/office/drawing/2014/main" id="{9740ECAB-CCFD-422E-B81D-0CC85985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907" y="3921335"/>
              <a:ext cx="730165" cy="35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33" i="1" dirty="0">
                  <a:latin typeface="Times" panose="02020603050405020304" pitchFamily="18" charset="0"/>
                </a:rPr>
                <a:t>x</a:t>
              </a:r>
              <a:r>
                <a:rPr lang="en-US" altLang="en-US" sz="1333" dirty="0">
                  <a:latin typeface="Arial" panose="020B0604020202020204" pitchFamily="34" charset="0"/>
                </a:rPr>
                <a:t> </a:t>
              </a:r>
              <a:r>
                <a:rPr lang="en-US" altLang="en-US" sz="1333" dirty="0">
                  <a:latin typeface="Symbol" panose="05050102010706020507" pitchFamily="18" charset="2"/>
                </a:rPr>
                <a:t>=</a:t>
              </a:r>
              <a:r>
                <a:rPr lang="en-US" altLang="en-US" sz="1333" dirty="0">
                  <a:latin typeface="Arial" panose="020B0604020202020204" pitchFamily="34" charset="0"/>
                </a:rPr>
                <a:t> </a:t>
              </a:r>
              <a:r>
                <a:rPr lang="en-US" altLang="en-US" sz="1333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77" name="TextBox 86">
              <a:extLst>
                <a:ext uri="{FF2B5EF4-FFF2-40B4-BE49-F238E27FC236}">
                  <a16:creationId xmlns:a16="http://schemas.microsoft.com/office/drawing/2014/main" id="{3404E30F-4551-422F-98B6-4CB7139B4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522" y="4186103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>
                  <a:latin typeface="Arial" panose="020B0604020202020204" pitchFamily="34" charset="0"/>
                </a:rPr>
                <a:t>2</a:t>
              </a:r>
              <a:r>
                <a:rPr lang="en-US" altLang="en-US" sz="1167" i="1">
                  <a:latin typeface="Times" panose="02020603050405020304" pitchFamily="18" charset="0"/>
                </a:rPr>
                <a:t>x</a:t>
              </a:r>
              <a:r>
                <a:rPr lang="en-US" altLang="en-US" sz="1167">
                  <a:latin typeface="Arial" panose="020B0604020202020204" pitchFamily="34" charset="0"/>
                </a:rPr>
                <a:t> </a:t>
              </a:r>
              <a:r>
                <a:rPr lang="en-US" altLang="en-US" sz="1167">
                  <a:latin typeface="Symbol" panose="05050102010706020507" pitchFamily="18" charset="2"/>
                </a:rPr>
                <a:t>+</a:t>
              </a:r>
              <a:r>
                <a:rPr lang="en-US" altLang="en-US" sz="1167">
                  <a:latin typeface="Arial" panose="020B0604020202020204" pitchFamily="34" charset="0"/>
                </a:rPr>
                <a:t> 3 </a:t>
              </a:r>
              <a:r>
                <a:rPr lang="en-US" altLang="en-US" sz="1167">
                  <a:latin typeface="Symbol" panose="05050102010706020507" pitchFamily="18" charset="2"/>
                </a:rPr>
                <a:t>=</a:t>
              </a:r>
              <a:r>
                <a:rPr lang="en-US" altLang="en-US" sz="1167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8" name="TextBox 137">
              <a:extLst>
                <a:ext uri="{FF2B5EF4-FFF2-40B4-BE49-F238E27FC236}">
                  <a16:creationId xmlns:a16="http://schemas.microsoft.com/office/drawing/2014/main" id="{16B5E855-E465-4B57-A145-183D06493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428" y="4420116"/>
              <a:ext cx="1526997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Arial" panose="020B0604020202020204" pitchFamily="34" charset="0"/>
                </a:rPr>
                <a:t>2(</a:t>
              </a:r>
              <a:r>
                <a:rPr lang="en-US" altLang="en-US" sz="1167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sz="1167" dirty="0">
                  <a:latin typeface="Arial" panose="020B0604020202020204" pitchFamily="34" charset="0"/>
                </a:rPr>
                <a:t>) </a:t>
              </a:r>
              <a:r>
                <a:rPr lang="en-US" altLang="en-US" sz="1167" dirty="0">
                  <a:latin typeface="Symbol" panose="05050102010706020507" pitchFamily="18" charset="2"/>
                </a:rPr>
                <a:t>+</a:t>
              </a:r>
              <a:r>
                <a:rPr lang="en-US" altLang="en-US" sz="1167" dirty="0">
                  <a:latin typeface="Arial" panose="020B0604020202020204" pitchFamily="34" charset="0"/>
                </a:rPr>
                <a:t> 3 </a:t>
              </a:r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9" name="TextBox 88">
              <a:extLst>
                <a:ext uri="{FF2B5EF4-FFF2-40B4-BE49-F238E27FC236}">
                  <a16:creationId xmlns:a16="http://schemas.microsoft.com/office/drawing/2014/main" id="{76F305BE-0650-42FB-986A-C5B7F3392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522" y="4654129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Arial" panose="020B0604020202020204" pitchFamily="34" charset="0"/>
                </a:rPr>
                <a:t> </a:t>
              </a:r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80" name="TextBox 89">
              <a:extLst>
                <a:ext uri="{FF2B5EF4-FFF2-40B4-BE49-F238E27FC236}">
                  <a16:creationId xmlns:a16="http://schemas.microsoft.com/office/drawing/2014/main" id="{63A57682-49C0-44AA-A887-4E05D394B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522" y="4888140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81" name="Rectangle 11">
              <a:extLst>
                <a:ext uri="{FF2B5EF4-FFF2-40B4-BE49-F238E27FC236}">
                  <a16:creationId xmlns:a16="http://schemas.microsoft.com/office/drawing/2014/main" id="{B6B3F0E1-4224-46B2-A1A5-80380444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768" y="4918896"/>
              <a:ext cx="731511" cy="29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False!</a:t>
              </a:r>
              <a:endParaRPr lang="en-US" altLang="en-US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4" name="Group 125">
            <a:extLst>
              <a:ext uri="{FF2B5EF4-FFF2-40B4-BE49-F238E27FC236}">
                <a16:creationId xmlns:a16="http://schemas.microsoft.com/office/drawing/2014/main" id="{CA5D546E-2B4C-4192-AD62-BBE5CDFEBB7C}"/>
              </a:ext>
            </a:extLst>
          </p:cNvPr>
          <p:cNvGrpSpPr>
            <a:grpSpLocks/>
          </p:cNvGrpSpPr>
          <p:nvPr/>
        </p:nvGrpSpPr>
        <p:grpSpPr bwMode="auto">
          <a:xfrm>
            <a:off x="5239103" y="70507"/>
            <a:ext cx="2122488" cy="1298575"/>
            <a:chOff x="6810596" y="45757"/>
            <a:chExt cx="2122949" cy="1298198"/>
          </a:xfrm>
        </p:grpSpPr>
        <p:grpSp>
          <p:nvGrpSpPr>
            <p:cNvPr id="85" name="Group 10">
              <a:extLst>
                <a:ext uri="{FF2B5EF4-FFF2-40B4-BE49-F238E27FC236}">
                  <a16:creationId xmlns:a16="http://schemas.microsoft.com/office/drawing/2014/main" id="{2469362F-466A-4BB2-B56F-00214B674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0596" y="155302"/>
              <a:ext cx="2122949" cy="1188653"/>
              <a:chOff x="4602832" y="915984"/>
              <a:chExt cx="4252048" cy="3272044"/>
            </a:xfrm>
          </p:grpSpPr>
          <p:sp>
            <p:nvSpPr>
              <p:cNvPr id="90" name="Rectangle 3">
                <a:extLst>
                  <a:ext uri="{FF2B5EF4-FFF2-40B4-BE49-F238E27FC236}">
                    <a16:creationId xmlns:a16="http://schemas.microsoft.com/office/drawing/2014/main" id="{3DAD6A06-67D0-4C40-9B7F-B6DAF957EFC9}"/>
                  </a:ext>
                </a:extLst>
              </p:cNvPr>
              <p:cNvSpPr/>
              <p:nvPr/>
            </p:nvSpPr>
            <p:spPr>
              <a:xfrm>
                <a:off x="4602832" y="1151642"/>
                <a:ext cx="4252048" cy="3036386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26131" y="1112336"/>
                      <a:pt x="3801626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91" name="Rectangle 21">
                <a:extLst>
                  <a:ext uri="{FF2B5EF4-FFF2-40B4-BE49-F238E27FC236}">
                    <a16:creationId xmlns:a16="http://schemas.microsoft.com/office/drawing/2014/main" id="{8F0EE730-B961-4DD3-B7ED-7D21B45797D3}"/>
                  </a:ext>
                </a:extLst>
              </p:cNvPr>
              <p:cNvSpPr/>
              <p:nvPr/>
            </p:nvSpPr>
            <p:spPr>
              <a:xfrm>
                <a:off x="4609193" y="915874"/>
                <a:ext cx="3994444" cy="2892076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86" name="Tape">
              <a:extLst>
                <a:ext uri="{FF2B5EF4-FFF2-40B4-BE49-F238E27FC236}">
                  <a16:creationId xmlns:a16="http://schemas.microsoft.com/office/drawing/2014/main" id="{A8BE1825-A59E-4101-A21A-50C24AD855E9}"/>
                </a:ext>
              </a:extLst>
            </p:cNvPr>
            <p:cNvSpPr/>
            <p:nvPr/>
          </p:nvSpPr>
          <p:spPr bwMode="auto">
            <a:xfrm rot="5400000">
              <a:off x="7695876" y="-110702"/>
              <a:ext cx="220598" cy="533516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3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7" name="Text Box 70">
              <a:extLst>
                <a:ext uri="{FF2B5EF4-FFF2-40B4-BE49-F238E27FC236}">
                  <a16:creationId xmlns:a16="http://schemas.microsoft.com/office/drawing/2014/main" id="{638161FA-257C-40C0-81AA-8BF115800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698" y="201287"/>
              <a:ext cx="1932407" cy="3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u="sng" kern="0" dirty="0">
                  <a:cs typeface="Arial" charset="0"/>
                </a:rPr>
                <a:t>Inverse Operations</a:t>
              </a:r>
            </a:p>
          </p:txBody>
        </p:sp>
        <p:sp>
          <p:nvSpPr>
            <p:cNvPr id="88" name="Text Box 71">
              <a:extLst>
                <a:ext uri="{FF2B5EF4-FFF2-40B4-BE49-F238E27FC236}">
                  <a16:creationId xmlns:a16="http://schemas.microsoft.com/office/drawing/2014/main" id="{57D89C44-B142-4E00-A669-DDDF69D39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2083" y="429820"/>
              <a:ext cx="1691055" cy="366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and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–</a:t>
              </a:r>
            </a:p>
          </p:txBody>
        </p:sp>
        <p:sp>
          <p:nvSpPr>
            <p:cNvPr id="89" name="Text Box 72">
              <a:extLst>
                <a:ext uri="{FF2B5EF4-FFF2-40B4-BE49-F238E27FC236}">
                  <a16:creationId xmlns:a16="http://schemas.microsoft.com/office/drawing/2014/main" id="{EF793ED2-AE92-48BC-9D2A-E2051B390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023" y="786904"/>
              <a:ext cx="1691054" cy="366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cs typeface="Arial" charset="0"/>
                  <a:sym typeface="Symbol"/>
                </a:rPr>
                <a:t>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800" b="1" kern="0" dirty="0">
                  <a:solidFill>
                    <a:srgbClr val="000000"/>
                  </a:solidFill>
                  <a:latin typeface="Arial"/>
                  <a:cs typeface="Arial"/>
                  <a:sym typeface="Symbol"/>
                </a:rPr>
                <a:t></a:t>
              </a:r>
              <a:endPara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405095A3-E528-4D45-AAC5-FBEEE61262A7}"/>
              </a:ext>
            </a:extLst>
          </p:cNvPr>
          <p:cNvSpPr/>
          <p:nvPr/>
        </p:nvSpPr>
        <p:spPr>
          <a:xfrm>
            <a:off x="203580" y="497482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6" name="Group 1">
            <a:extLst>
              <a:ext uri="{FF2B5EF4-FFF2-40B4-BE49-F238E27FC236}">
                <a16:creationId xmlns:a16="http://schemas.microsoft.com/office/drawing/2014/main" id="{8B3443E5-EA97-42B5-B8F0-44D0737C3B60}"/>
              </a:ext>
            </a:extLst>
          </p:cNvPr>
          <p:cNvGrpSpPr>
            <a:grpSpLocks/>
          </p:cNvGrpSpPr>
          <p:nvPr/>
        </p:nvGrpSpPr>
        <p:grpSpPr bwMode="auto">
          <a:xfrm>
            <a:off x="123757" y="5732854"/>
            <a:ext cx="6030357" cy="938074"/>
            <a:chOff x="93663" y="1050926"/>
            <a:chExt cx="7094537" cy="1103173"/>
          </a:xfrm>
        </p:grpSpPr>
        <p:pic>
          <p:nvPicPr>
            <p:cNvPr id="97" name="Picture 36">
              <a:extLst>
                <a:ext uri="{FF2B5EF4-FFF2-40B4-BE49-F238E27FC236}">
                  <a16:creationId xmlns:a16="http://schemas.microsoft.com/office/drawing/2014/main" id="{725AEC6D-D676-4639-BC47-C99836663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7AE90B3-5F6B-4787-82D7-76B80111A80B}"/>
                </a:ext>
              </a:extLst>
            </p:cNvPr>
            <p:cNvSpPr/>
            <p:nvPr/>
          </p:nvSpPr>
          <p:spPr bwMode="auto">
            <a:xfrm>
              <a:off x="464814" y="1382012"/>
              <a:ext cx="5514708" cy="75465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02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19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99" name="Rectangle 1112">
              <a:extLst>
                <a:ext uri="{FF2B5EF4-FFF2-40B4-BE49-F238E27FC236}">
                  <a16:creationId xmlns:a16="http://schemas.microsoft.com/office/drawing/2014/main" id="{3BFBA332-B89F-43FA-96FF-3A3DC9787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1101596"/>
              <a:ext cx="2621759" cy="32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799BEF5-488F-4202-86E7-E98CB9938353}"/>
                </a:ext>
              </a:extLst>
            </p:cNvPr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4D794A6-BEC8-4D67-9711-48A17F931B7B}"/>
                </a:ext>
              </a:extLst>
            </p:cNvPr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20A6BBF-8C17-47E6-A4BF-C5D07849DAFA}"/>
                </a:ext>
              </a:extLst>
            </p:cNvPr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103" name="Rectangle 144">
            <a:extLst>
              <a:ext uri="{FF2B5EF4-FFF2-40B4-BE49-F238E27FC236}">
                <a16:creationId xmlns:a16="http://schemas.microsoft.com/office/drawing/2014/main" id="{7A34DC68-340F-4184-91F8-60988755E82F}"/>
              </a:ext>
            </a:extLst>
          </p:cNvPr>
          <p:cNvSpPr/>
          <p:nvPr/>
        </p:nvSpPr>
        <p:spPr>
          <a:xfrm>
            <a:off x="123966" y="4870924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68C05EE-5789-44ED-BA31-FAB07EA630F0}"/>
              </a:ext>
            </a:extLst>
          </p:cNvPr>
          <p:cNvGrpSpPr/>
          <p:nvPr/>
        </p:nvGrpSpPr>
        <p:grpSpPr>
          <a:xfrm>
            <a:off x="5230978" y="5747232"/>
            <a:ext cx="2453523" cy="1123013"/>
            <a:chOff x="5799029" y="1051052"/>
            <a:chExt cx="2886498" cy="132119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CA2193-8546-444E-BB51-9D047018954D}"/>
                </a:ext>
              </a:extLst>
            </p:cNvPr>
            <p:cNvSpPr/>
            <p:nvPr/>
          </p:nvSpPr>
          <p:spPr bwMode="auto">
            <a:xfrm>
              <a:off x="5799029" y="1051052"/>
              <a:ext cx="2862911" cy="132119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34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51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D7264FD-D6DC-47D2-AC51-EB0C1779C511}"/>
                </a:ext>
              </a:extLst>
            </p:cNvPr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4E4C9B8-A2B8-451B-BF1E-08931FCAF076}"/>
                </a:ext>
              </a:extLst>
            </p:cNvPr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E0884B1-066E-4494-9CD5-1CB03C9BB430}"/>
                </a:ext>
              </a:extLst>
            </p:cNvPr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74118C-C94A-4B54-8C3F-CDD2BC713219}"/>
                </a:ext>
              </a:extLst>
            </p:cNvPr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1A6E54E-58A4-4D93-A833-B0E8EB948CCE}"/>
              </a:ext>
            </a:extLst>
          </p:cNvPr>
          <p:cNvGrpSpPr/>
          <p:nvPr/>
        </p:nvGrpSpPr>
        <p:grpSpPr>
          <a:xfrm>
            <a:off x="5348351" y="5062865"/>
            <a:ext cx="2480133" cy="743206"/>
            <a:chOff x="5991174" y="-77689"/>
            <a:chExt cx="2917804" cy="874360"/>
          </a:xfrm>
        </p:grpSpPr>
        <p:sp>
          <p:nvSpPr>
            <p:cNvPr id="111" name="Rectangle 3">
              <a:extLst>
                <a:ext uri="{FF2B5EF4-FFF2-40B4-BE49-F238E27FC236}">
                  <a16:creationId xmlns:a16="http://schemas.microsoft.com/office/drawing/2014/main" id="{2CACD2B7-FAA3-4396-9C1B-ED8786DFA2D7}"/>
                </a:ext>
              </a:extLst>
            </p:cNvPr>
            <p:cNvSpPr/>
            <p:nvPr/>
          </p:nvSpPr>
          <p:spPr bwMode="auto">
            <a:xfrm>
              <a:off x="5991174" y="-77689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2" name="Group 6">
              <a:extLst>
                <a:ext uri="{FF2B5EF4-FFF2-40B4-BE49-F238E27FC236}">
                  <a16:creationId xmlns:a16="http://schemas.microsoft.com/office/drawing/2014/main" id="{B84D4618-85C7-4159-840E-207827E99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1325" y="112838"/>
              <a:ext cx="2897653" cy="501114"/>
              <a:chOff x="3151961" y="2044444"/>
              <a:chExt cx="3932961" cy="343925"/>
            </a:xfrm>
          </p:grpSpPr>
          <p:sp>
            <p:nvSpPr>
              <p:cNvPr id="114" name="Rectangle 21">
                <a:extLst>
                  <a:ext uri="{FF2B5EF4-FFF2-40B4-BE49-F238E27FC236}">
                    <a16:creationId xmlns:a16="http://schemas.microsoft.com/office/drawing/2014/main" id="{D306F3B9-1150-4110-9C0F-3412D9CEF273}"/>
                  </a:ext>
                </a:extLst>
              </p:cNvPr>
              <p:cNvSpPr/>
              <p:nvPr/>
            </p:nvSpPr>
            <p:spPr bwMode="auto">
              <a:xfrm>
                <a:off x="3238593" y="2044444"/>
                <a:ext cx="3592499" cy="34392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15" name="Group 5">
                <a:extLst>
                  <a:ext uri="{FF2B5EF4-FFF2-40B4-BE49-F238E27FC236}">
                    <a16:creationId xmlns:a16="http://schemas.microsoft.com/office/drawing/2014/main" id="{79B0E919-5235-4ED4-BDA5-761E1E8E2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1961" y="2119712"/>
                <a:ext cx="3932961" cy="243540"/>
                <a:chOff x="3009702" y="2158648"/>
                <a:chExt cx="3932961" cy="243540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304A67A-5BB8-46CA-983D-5C0584092019}"/>
                    </a:ext>
                  </a:extLst>
                </p:cNvPr>
                <p:cNvSpPr/>
                <p:nvPr/>
              </p:nvSpPr>
              <p:spPr bwMode="auto">
                <a:xfrm>
                  <a:off x="3009702" y="2158648"/>
                  <a:ext cx="1501772" cy="243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B428CDD-6749-43C8-8DF4-269EDE324C00}"/>
                    </a:ext>
                  </a:extLst>
                </p:cNvPr>
                <p:cNvSpPr/>
                <p:nvPr/>
              </p:nvSpPr>
              <p:spPr bwMode="auto">
                <a:xfrm>
                  <a:off x="4077875" y="2166422"/>
                  <a:ext cx="2864788" cy="222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3" name="Tape">
              <a:extLst>
                <a:ext uri="{FF2B5EF4-FFF2-40B4-BE49-F238E27FC236}">
                  <a16:creationId xmlns:a16="http://schemas.microsoft.com/office/drawing/2014/main" id="{704DFCDC-6339-4333-B082-6AA304D90024}"/>
                </a:ext>
              </a:extLst>
            </p:cNvPr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3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C2D8AC9-F94C-4E75-A30E-FC068FA97C12}"/>
              </a:ext>
            </a:extLst>
          </p:cNvPr>
          <p:cNvGrpSpPr/>
          <p:nvPr/>
        </p:nvGrpSpPr>
        <p:grpSpPr>
          <a:xfrm>
            <a:off x="214537" y="5096492"/>
            <a:ext cx="2277877" cy="595160"/>
            <a:chOff x="5993825" y="-18078"/>
            <a:chExt cx="2679855" cy="700188"/>
          </a:xfrm>
        </p:grpSpPr>
        <p:sp>
          <p:nvSpPr>
            <p:cNvPr id="119" name="Rectangle 3">
              <a:extLst>
                <a:ext uri="{FF2B5EF4-FFF2-40B4-BE49-F238E27FC236}">
                  <a16:creationId xmlns:a16="http://schemas.microsoft.com/office/drawing/2014/main" id="{81C47DAF-258A-47D9-ADC1-90AD17F5D746}"/>
                </a:ext>
              </a:extLst>
            </p:cNvPr>
            <p:cNvSpPr/>
            <p:nvPr/>
          </p:nvSpPr>
          <p:spPr bwMode="auto">
            <a:xfrm>
              <a:off x="6011303" y="-18078"/>
              <a:ext cx="2662377" cy="700188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0" name="Group 6">
              <a:extLst>
                <a:ext uri="{FF2B5EF4-FFF2-40B4-BE49-F238E27FC236}">
                  <a16:creationId xmlns:a16="http://schemas.microsoft.com/office/drawing/2014/main" id="{07B68A64-2D8A-406C-8702-6106D101C0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3825" y="114179"/>
              <a:ext cx="2670401" cy="464917"/>
              <a:chOff x="3128210" y="2045364"/>
              <a:chExt cx="3624515" cy="319082"/>
            </a:xfrm>
          </p:grpSpPr>
          <p:sp>
            <p:nvSpPr>
              <p:cNvPr id="122" name="Rectangle 21">
                <a:extLst>
                  <a:ext uri="{FF2B5EF4-FFF2-40B4-BE49-F238E27FC236}">
                    <a16:creationId xmlns:a16="http://schemas.microsoft.com/office/drawing/2014/main" id="{50847FBC-8EB7-409F-9C3F-820EFB0FDBEE}"/>
                  </a:ext>
                </a:extLst>
              </p:cNvPr>
              <p:cNvSpPr/>
              <p:nvPr/>
            </p:nvSpPr>
            <p:spPr bwMode="auto">
              <a:xfrm>
                <a:off x="3160226" y="2045364"/>
                <a:ext cx="3592499" cy="31908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23" name="Group 5">
                <a:extLst>
                  <a:ext uri="{FF2B5EF4-FFF2-40B4-BE49-F238E27FC236}">
                    <a16:creationId xmlns:a16="http://schemas.microsoft.com/office/drawing/2014/main" id="{B220BEF9-E884-4CD9-9CE7-2794EC6240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8210" y="2078318"/>
                <a:ext cx="3371066" cy="243539"/>
                <a:chOff x="2985951" y="2117254"/>
                <a:chExt cx="3371066" cy="243539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CD463BE9-1D81-441C-A5A9-2D99A5A8090E}"/>
                    </a:ext>
                  </a:extLst>
                </p:cNvPr>
                <p:cNvSpPr/>
                <p:nvPr/>
              </p:nvSpPr>
              <p:spPr bwMode="auto">
                <a:xfrm>
                  <a:off x="2985951" y="2117254"/>
                  <a:ext cx="1501771" cy="2435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DFE6D6E5-5C3C-4F67-AEBE-64512E82E30A}"/>
                    </a:ext>
                  </a:extLst>
                </p:cNvPr>
                <p:cNvSpPr/>
                <p:nvPr/>
              </p:nvSpPr>
              <p:spPr bwMode="auto">
                <a:xfrm>
                  <a:off x="4059918" y="2133923"/>
                  <a:ext cx="2297099" cy="22241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21" name="Tape">
              <a:extLst>
                <a:ext uri="{FF2B5EF4-FFF2-40B4-BE49-F238E27FC236}">
                  <a16:creationId xmlns:a16="http://schemas.microsoft.com/office/drawing/2014/main" id="{93CEE2E6-5EE9-40F5-8E34-E87E5E07761C}"/>
                </a:ext>
              </a:extLst>
            </p:cNvPr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3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8CD24BA-CB67-4BF7-A562-9171EFBEE880}"/>
              </a:ext>
            </a:extLst>
          </p:cNvPr>
          <p:cNvGrpSpPr/>
          <p:nvPr/>
        </p:nvGrpSpPr>
        <p:grpSpPr>
          <a:xfrm>
            <a:off x="2588061" y="4897923"/>
            <a:ext cx="2644662" cy="905324"/>
            <a:chOff x="2853477" y="235076"/>
            <a:chExt cx="3111366" cy="1065087"/>
          </a:xfrm>
        </p:grpSpPr>
        <p:sp>
          <p:nvSpPr>
            <p:cNvPr id="127" name="Rectangle 3">
              <a:extLst>
                <a:ext uri="{FF2B5EF4-FFF2-40B4-BE49-F238E27FC236}">
                  <a16:creationId xmlns:a16="http://schemas.microsoft.com/office/drawing/2014/main" id="{862830E9-BFD4-4795-B7A3-99D5211771AA}"/>
                </a:ext>
              </a:extLst>
            </p:cNvPr>
            <p:cNvSpPr/>
            <p:nvPr/>
          </p:nvSpPr>
          <p:spPr bwMode="auto">
            <a:xfrm>
              <a:off x="2853477" y="235076"/>
              <a:ext cx="2999634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D5CFC07-74E5-4BFD-B4E8-62875950CDA2}"/>
                </a:ext>
              </a:extLst>
            </p:cNvPr>
            <p:cNvGrpSpPr/>
            <p:nvPr/>
          </p:nvGrpSpPr>
          <p:grpSpPr>
            <a:xfrm>
              <a:off x="2906675" y="330188"/>
              <a:ext cx="3058168" cy="776449"/>
              <a:chOff x="2841433" y="303737"/>
              <a:chExt cx="3058168" cy="776449"/>
            </a:xfrm>
          </p:grpSpPr>
          <p:sp>
            <p:nvSpPr>
              <p:cNvPr id="129" name="Rectangle 21">
                <a:extLst>
                  <a:ext uri="{FF2B5EF4-FFF2-40B4-BE49-F238E27FC236}">
                    <a16:creationId xmlns:a16="http://schemas.microsoft.com/office/drawing/2014/main" id="{DF28FB74-AD15-4159-8AE2-D92FEE0B4717}"/>
                  </a:ext>
                </a:extLst>
              </p:cNvPr>
              <p:cNvSpPr/>
              <p:nvPr/>
            </p:nvSpPr>
            <p:spPr bwMode="auto">
              <a:xfrm>
                <a:off x="2841433" y="419444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D4A6C05-FBF0-4FB7-A6B7-07A95D447DD6}"/>
                  </a:ext>
                </a:extLst>
              </p:cNvPr>
              <p:cNvSpPr/>
              <p:nvPr/>
            </p:nvSpPr>
            <p:spPr bwMode="auto">
              <a:xfrm>
                <a:off x="2944420" y="390337"/>
                <a:ext cx="2862878" cy="662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02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Tape">
                <a:extLst>
                  <a:ext uri="{FF2B5EF4-FFF2-40B4-BE49-F238E27FC236}">
                    <a16:creationId xmlns:a16="http://schemas.microsoft.com/office/drawing/2014/main" id="{527F41BF-790D-45E3-8D2D-382BFA888596}"/>
                  </a:ext>
                </a:extLst>
              </p:cNvPr>
              <p:cNvSpPr/>
              <p:nvPr/>
            </p:nvSpPr>
            <p:spPr bwMode="auto">
              <a:xfrm rot="5400000">
                <a:off x="4182754" y="18296"/>
                <a:ext cx="169987" cy="740869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79BFAE-B9E0-4686-93F3-95FF594840E9}"/>
              </a:ext>
            </a:extLst>
          </p:cNvPr>
          <p:cNvGrpSpPr/>
          <p:nvPr/>
        </p:nvGrpSpPr>
        <p:grpSpPr>
          <a:xfrm>
            <a:off x="354976" y="6759460"/>
            <a:ext cx="3123706" cy="2614237"/>
            <a:chOff x="106203" y="6680540"/>
            <a:chExt cx="3557372" cy="2993635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FFF37BB-D194-4E74-9A5F-04DD336FD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203" y="6680540"/>
              <a:ext cx="3557372" cy="2993635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C13835C1-B7BC-4DEB-A598-91AD13A9B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7440" y="7605526"/>
              <a:ext cx="2467467" cy="308473"/>
            </a:xfrm>
            <a:prstGeom prst="rect">
              <a:avLst/>
            </a:prstGeom>
          </p:spPr>
        </p:pic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D801D1C-B994-48F5-9218-984EF4B2E524}"/>
                </a:ext>
              </a:extLst>
            </p:cNvPr>
            <p:cNvSpPr/>
            <p:nvPr/>
          </p:nvSpPr>
          <p:spPr bwMode="auto">
            <a:xfrm>
              <a:off x="1379984" y="7910184"/>
              <a:ext cx="204854" cy="389513"/>
            </a:xfrm>
            <a:prstGeom prst="ellipse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DFE8524-5775-4212-A101-0E13993F7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019" y="7856093"/>
              <a:ext cx="2660192" cy="1696692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D15CB66-497F-4764-B8EB-01EBE7CE3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4767" y="8229646"/>
              <a:ext cx="2025443" cy="345387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3566C129-AAD7-4167-83D7-BC19E672A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2167" y="8672182"/>
              <a:ext cx="2025443" cy="333605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728AE480-ACD0-4173-ADFA-C4976C0EF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216" y="8979707"/>
              <a:ext cx="2577394" cy="424516"/>
            </a:xfrm>
            <a:prstGeom prst="rect">
              <a:avLst/>
            </a:prstGeom>
          </p:spPr>
        </p:pic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E043A1E2-0EF2-47EB-8630-B5E62DF933D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6596" y="7033667"/>
            <a:ext cx="3082583" cy="261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3" grpId="0"/>
      <p:bldP spid="60" grpId="0"/>
      <p:bldP spid="61" grpId="0"/>
      <p:bldP spid="62" grpId="0"/>
      <p:bldP spid="63" grpId="0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17396" y="285865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0" y="182933"/>
            <a:ext cx="3108960" cy="210503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68846" y="1160467"/>
            <a:ext cx="6030357" cy="938074"/>
            <a:chOff x="93663" y="1050926"/>
            <a:chExt cx="7094537" cy="1103173"/>
          </a:xfrm>
        </p:grpSpPr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Rectangle 82"/>
            <p:cNvSpPr/>
            <p:nvPr/>
          </p:nvSpPr>
          <p:spPr bwMode="auto">
            <a:xfrm>
              <a:off x="464814" y="1382012"/>
              <a:ext cx="5514708" cy="75465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02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19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84" name="Rectangle 1112"/>
            <p:cNvSpPr>
              <a:spLocks noChangeArrowheads="1"/>
            </p:cNvSpPr>
            <p:nvPr/>
          </p:nvSpPr>
          <p:spPr bwMode="auto">
            <a:xfrm>
              <a:off x="249238" y="1101596"/>
              <a:ext cx="2621759" cy="32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309276" y="1157410"/>
            <a:ext cx="2453523" cy="1123013"/>
            <a:chOff x="5799029" y="1051052"/>
            <a:chExt cx="2886498" cy="1321192"/>
          </a:xfrm>
        </p:grpSpPr>
        <p:sp>
          <p:nvSpPr>
            <p:cNvPr id="95" name="Rectangle 94"/>
            <p:cNvSpPr/>
            <p:nvPr/>
          </p:nvSpPr>
          <p:spPr bwMode="auto">
            <a:xfrm>
              <a:off x="5799029" y="1051052"/>
              <a:ext cx="2862911" cy="132119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34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51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312550" y="466622"/>
            <a:ext cx="2463006" cy="812684"/>
            <a:chOff x="5993826" y="27799"/>
            <a:chExt cx="2897654" cy="956099"/>
          </a:xfrm>
        </p:grpSpPr>
        <p:sp>
          <p:nvSpPr>
            <p:cNvPr id="108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9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111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12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43540"/>
                <a:chOff x="2985951" y="2192670"/>
                <a:chExt cx="3932962" cy="243540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2985951" y="2192670"/>
                  <a:ext cx="1501771" cy="243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054125" y="2200444"/>
                  <a:ext cx="2864788" cy="222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0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3781" y="465147"/>
            <a:ext cx="2269840" cy="824916"/>
            <a:chOff x="5993826" y="13409"/>
            <a:chExt cx="2670400" cy="970489"/>
          </a:xfrm>
        </p:grpSpPr>
        <p:sp>
          <p:nvSpPr>
            <p:cNvPr id="116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7" name="Group 6"/>
            <p:cNvGrpSpPr>
              <a:grpSpLocks/>
            </p:cNvGrpSpPr>
            <p:nvPr/>
          </p:nvGrpSpPr>
          <p:grpSpPr bwMode="auto">
            <a:xfrm>
              <a:off x="5993826" y="100521"/>
              <a:ext cx="2670400" cy="609611"/>
              <a:chOff x="3128210" y="2035988"/>
              <a:chExt cx="3624513" cy="418388"/>
            </a:xfrm>
          </p:grpSpPr>
          <p:sp>
            <p:nvSpPr>
              <p:cNvPr id="119" name="Rectangle 21"/>
              <p:cNvSpPr/>
              <p:nvPr/>
            </p:nvSpPr>
            <p:spPr bwMode="auto">
              <a:xfrm>
                <a:off x="3160224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20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43539"/>
                <a:chOff x="2985951" y="2192670"/>
                <a:chExt cx="3371066" cy="243539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2985951" y="2192670"/>
                  <a:ext cx="1501772" cy="2435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059917" y="2209338"/>
                  <a:ext cx="2297100" cy="22241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8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51581" y="271696"/>
            <a:ext cx="2622298" cy="905324"/>
            <a:chOff x="2853478" y="235076"/>
            <a:chExt cx="3085056" cy="1065087"/>
          </a:xfrm>
        </p:grpSpPr>
        <p:sp>
          <p:nvSpPr>
            <p:cNvPr id="124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2880366" y="330188"/>
              <a:ext cx="3058168" cy="843070"/>
              <a:chOff x="2815124" y="303737"/>
              <a:chExt cx="3058168" cy="843070"/>
            </a:xfrm>
          </p:grpSpPr>
          <p:sp>
            <p:nvSpPr>
              <p:cNvPr id="135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2912564" y="484182"/>
                <a:ext cx="2862877" cy="662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02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5010" y="2107987"/>
            <a:ext cx="2680971" cy="22752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A49EC8B-7008-4E34-AFB1-92BBC439823B}"/>
              </a:ext>
            </a:extLst>
          </p:cNvPr>
          <p:cNvGrpSpPr/>
          <p:nvPr/>
        </p:nvGrpSpPr>
        <p:grpSpPr>
          <a:xfrm>
            <a:off x="68846" y="2057094"/>
            <a:ext cx="2758927" cy="2210512"/>
            <a:chOff x="121444" y="2452932"/>
            <a:chExt cx="2987516" cy="24774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44" y="2452932"/>
              <a:ext cx="2987516" cy="247745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021" y="3188449"/>
              <a:ext cx="2467467" cy="13835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3115" y="3719242"/>
              <a:ext cx="152462" cy="46646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020" y="3691658"/>
              <a:ext cx="395808" cy="46646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12082" y="3680591"/>
              <a:ext cx="84782" cy="38111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38939" y="3660969"/>
              <a:ext cx="1292549" cy="466465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 bwMode="auto">
            <a:xfrm>
              <a:off x="652277" y="3866952"/>
              <a:ext cx="228143" cy="389513"/>
            </a:xfrm>
            <a:prstGeom prst="ellipse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24" y="3660970"/>
              <a:ext cx="1393776" cy="93898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143" y="4381877"/>
              <a:ext cx="2117933" cy="466465"/>
            </a:xfrm>
            <a:prstGeom prst="rect">
              <a:avLst/>
            </a:prstGeom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194B7B8-B9C4-4454-BFE0-6AA8E4623DBA}"/>
              </a:ext>
            </a:extLst>
          </p:cNvPr>
          <p:cNvSpPr/>
          <p:nvPr/>
        </p:nvSpPr>
        <p:spPr>
          <a:xfrm>
            <a:off x="277513" y="4494963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148">
            <a:extLst>
              <a:ext uri="{FF2B5EF4-FFF2-40B4-BE49-F238E27FC236}">
                <a16:creationId xmlns:a16="http://schemas.microsoft.com/office/drawing/2014/main" id="{647148FF-87AC-42B5-8F70-FF66ACCE935F}"/>
              </a:ext>
            </a:extLst>
          </p:cNvPr>
          <p:cNvSpPr/>
          <p:nvPr/>
        </p:nvSpPr>
        <p:spPr>
          <a:xfrm>
            <a:off x="10621" y="4401991"/>
            <a:ext cx="3108960" cy="210503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Independent Practice (Homework) 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1B8B514-2BFC-4D69-900A-E0BD23E35C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26" y="4678328"/>
            <a:ext cx="4328616" cy="667653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3DBC5A2C-A872-4D50-A9FD-01032CC1E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590" y="5327558"/>
            <a:ext cx="2490402" cy="240038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25F0EB68-8804-4F68-A5AF-E282806D0B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689" y="5396441"/>
            <a:ext cx="2035736" cy="2560475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FCF742D-EF89-469E-A9CD-25D5075EBE27}"/>
              </a:ext>
            </a:extLst>
          </p:cNvPr>
          <p:cNvGrpSpPr/>
          <p:nvPr/>
        </p:nvGrpSpPr>
        <p:grpSpPr>
          <a:xfrm>
            <a:off x="5233514" y="5420967"/>
            <a:ext cx="1763347" cy="373357"/>
            <a:chOff x="5246128" y="3250104"/>
            <a:chExt cx="2074526" cy="439243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E781F1E3-11F2-49D9-BEB3-D5449E6B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15359" y="3250104"/>
              <a:ext cx="1705295" cy="439243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5B0CAA5-0B28-4CD8-9788-0993FBA7F040}"/>
                </a:ext>
              </a:extLst>
            </p:cNvPr>
            <p:cNvSpPr/>
            <p:nvPr/>
          </p:nvSpPr>
          <p:spPr>
            <a:xfrm>
              <a:off x="5246128" y="3287969"/>
              <a:ext cx="543513" cy="398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5. </a:t>
              </a:r>
              <a:endParaRPr lang="en-US" sz="1600" dirty="0"/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0773F3F9-6C22-499D-A5CB-1336F2C26C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021" y="5797471"/>
            <a:ext cx="2222668" cy="193047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16E0AC8-913F-4ABF-9AA7-423449C694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4790" y="5850367"/>
            <a:ext cx="2222668" cy="2150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17396" y="285865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0" y="182933"/>
            <a:ext cx="3108960" cy="210503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Independent Practice (Homework) 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4115" y="1116325"/>
            <a:ext cx="6030357" cy="938074"/>
            <a:chOff x="93663" y="1050926"/>
            <a:chExt cx="7094537" cy="1103173"/>
          </a:xfrm>
        </p:grpSpPr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Rectangle 82"/>
            <p:cNvSpPr/>
            <p:nvPr/>
          </p:nvSpPr>
          <p:spPr bwMode="auto">
            <a:xfrm>
              <a:off x="464814" y="1382012"/>
              <a:ext cx="5514708" cy="75465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02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19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84" name="Rectangle 1112"/>
            <p:cNvSpPr>
              <a:spLocks noChangeArrowheads="1"/>
            </p:cNvSpPr>
            <p:nvPr/>
          </p:nvSpPr>
          <p:spPr bwMode="auto">
            <a:xfrm>
              <a:off x="249238" y="1101596"/>
              <a:ext cx="2621759" cy="32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73879" y="1157211"/>
            <a:ext cx="2453523" cy="1123013"/>
            <a:chOff x="5799029" y="1051052"/>
            <a:chExt cx="2886498" cy="1321192"/>
          </a:xfrm>
        </p:grpSpPr>
        <p:sp>
          <p:nvSpPr>
            <p:cNvPr id="95" name="Rectangle 94"/>
            <p:cNvSpPr/>
            <p:nvPr/>
          </p:nvSpPr>
          <p:spPr bwMode="auto">
            <a:xfrm>
              <a:off x="5799029" y="1051052"/>
              <a:ext cx="2862911" cy="132119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34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51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893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893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312550" y="466622"/>
            <a:ext cx="2463006" cy="812684"/>
            <a:chOff x="5993826" y="27799"/>
            <a:chExt cx="2897654" cy="956099"/>
          </a:xfrm>
        </p:grpSpPr>
        <p:sp>
          <p:nvSpPr>
            <p:cNvPr id="108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9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111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12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43540"/>
                <a:chOff x="2985951" y="2192670"/>
                <a:chExt cx="3932962" cy="243540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2985951" y="2192670"/>
                  <a:ext cx="1501771" cy="243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054125" y="2200444"/>
                  <a:ext cx="2864788" cy="222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0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3781" y="465147"/>
            <a:ext cx="2269840" cy="824916"/>
            <a:chOff x="5993826" y="13409"/>
            <a:chExt cx="2670400" cy="970489"/>
          </a:xfrm>
        </p:grpSpPr>
        <p:sp>
          <p:nvSpPr>
            <p:cNvPr id="116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7" name="Group 6"/>
            <p:cNvGrpSpPr>
              <a:grpSpLocks/>
            </p:cNvGrpSpPr>
            <p:nvPr/>
          </p:nvGrpSpPr>
          <p:grpSpPr bwMode="auto">
            <a:xfrm>
              <a:off x="5993826" y="100521"/>
              <a:ext cx="2670400" cy="609611"/>
              <a:chOff x="3128210" y="2035988"/>
              <a:chExt cx="3624513" cy="418388"/>
            </a:xfrm>
          </p:grpSpPr>
          <p:sp>
            <p:nvSpPr>
              <p:cNvPr id="119" name="Rectangle 21"/>
              <p:cNvSpPr/>
              <p:nvPr/>
            </p:nvSpPr>
            <p:spPr bwMode="auto">
              <a:xfrm>
                <a:off x="3160224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20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43539"/>
                <a:chOff x="2985951" y="2192670"/>
                <a:chExt cx="3371066" cy="243539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2985951" y="2192670"/>
                  <a:ext cx="1501772" cy="2435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059917" y="2209338"/>
                  <a:ext cx="2297100" cy="22241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8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51581" y="271696"/>
            <a:ext cx="2622298" cy="905324"/>
            <a:chOff x="2853478" y="235076"/>
            <a:chExt cx="3085056" cy="1065087"/>
          </a:xfrm>
        </p:grpSpPr>
        <p:sp>
          <p:nvSpPr>
            <p:cNvPr id="124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2880366" y="330188"/>
              <a:ext cx="3058168" cy="843070"/>
              <a:chOff x="2815124" y="303737"/>
              <a:chExt cx="3058168" cy="843070"/>
            </a:xfrm>
          </p:grpSpPr>
          <p:sp>
            <p:nvSpPr>
              <p:cNvPr id="135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2912564" y="484182"/>
                <a:ext cx="2862877" cy="662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02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090915-D9F1-4F19-A1DF-97851220230D}"/>
              </a:ext>
            </a:extLst>
          </p:cNvPr>
          <p:cNvGrpSpPr/>
          <p:nvPr/>
        </p:nvGrpSpPr>
        <p:grpSpPr>
          <a:xfrm>
            <a:off x="307144" y="2138030"/>
            <a:ext cx="7347243" cy="3475551"/>
            <a:chOff x="114222" y="2249510"/>
            <a:chExt cx="7347243" cy="34755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593" y="2249510"/>
              <a:ext cx="4328616" cy="6676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222" y="2929188"/>
              <a:ext cx="2687955" cy="19269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02177" y="2953733"/>
              <a:ext cx="2094424" cy="20262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96601" y="2784797"/>
              <a:ext cx="2487141" cy="2940264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592" y="3289692"/>
              <a:ext cx="2367585" cy="1930475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53701" y="3409996"/>
              <a:ext cx="2222668" cy="1930475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60027" y="3387490"/>
              <a:ext cx="2501438" cy="233757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3B9991-0D94-4057-BFE0-6E4968B46627}"/>
              </a:ext>
            </a:extLst>
          </p:cNvPr>
          <p:cNvGrpSpPr/>
          <p:nvPr/>
        </p:nvGrpSpPr>
        <p:grpSpPr>
          <a:xfrm>
            <a:off x="307144" y="5287842"/>
            <a:ext cx="7347243" cy="3654233"/>
            <a:chOff x="121966" y="5609148"/>
            <a:chExt cx="7347243" cy="3654233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2D1D791-EB90-410C-A546-954CC3C14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778" y="5609148"/>
              <a:ext cx="4328616" cy="667653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15E7B9A-CEE7-45F0-983F-C7C139C5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1966" y="6313371"/>
              <a:ext cx="2563479" cy="2542638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12CF32E-9DCD-4876-ABA6-1855A37A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65502" y="6385636"/>
              <a:ext cx="2130660" cy="2385068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EB0FDE7-40CD-4566-B1E5-BC5E1A80D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76218" y="6382214"/>
              <a:ext cx="2436971" cy="2380298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52A4B68-ADE3-4586-8829-FDFC50F96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9964" y="6887206"/>
              <a:ext cx="2501438" cy="2126278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D1A81B4B-1732-40B7-A174-9766E5BDE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4752" y="6781560"/>
              <a:ext cx="2501438" cy="2337571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EB7F7A9-F653-4A9A-92E7-8BF615A1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67771" y="6925810"/>
              <a:ext cx="2501438" cy="233757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16815" y="286835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662109" y="954114"/>
            <a:ext cx="7027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latin typeface="Gill Sans MT" panose="020B0502020104020203" pitchFamily="34" charset="0"/>
              </a:rPr>
              <a:t>Equations help us find solution to complex and real world problems in short time.</a:t>
            </a: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642580" y="3383298"/>
            <a:ext cx="70275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i="1" dirty="0">
                <a:latin typeface="Gill Sans MT" panose="020B0502020104020203" pitchFamily="34" charset="0"/>
              </a:rPr>
              <a:t>Knowing how to solve equations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320079" y="914445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20079" y="3334913"/>
            <a:ext cx="322501" cy="322501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137201" y="182933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2267" y="3698679"/>
            <a:ext cx="4643200" cy="2335769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</p:txBody>
      </p:sp>
      <p:grpSp>
        <p:nvGrpSpPr>
          <p:cNvPr id="11274" name="Group 1"/>
          <p:cNvGrpSpPr>
            <a:grpSpLocks/>
          </p:cNvGrpSpPr>
          <p:nvPr/>
        </p:nvGrpSpPr>
        <p:grpSpPr bwMode="auto">
          <a:xfrm>
            <a:off x="483428" y="3656849"/>
            <a:ext cx="4206194" cy="2428875"/>
            <a:chOff x="1434455" y="3543370"/>
            <a:chExt cx="2938162" cy="1848387"/>
          </a:xfrm>
        </p:grpSpPr>
        <p:pic>
          <p:nvPicPr>
            <p:cNvPr id="11323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81904"/>
              <a:ext cx="2938162" cy="7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457" y="4439184"/>
              <a:ext cx="1845918" cy="5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6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94610" y="4441653"/>
              <a:ext cx="1845918" cy="5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27320" y="257425"/>
            <a:ext cx="520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77240">
              <a:spcBef>
                <a:spcPts val="0"/>
              </a:spcBef>
              <a:tabLst>
                <a:tab pos="-48578" algn="l"/>
              </a:tabLst>
              <a:defRPr/>
            </a:pP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The words </a:t>
            </a:r>
            <a:r>
              <a:rPr lang="en-US" sz="1200" b="1" i="1" dirty="0">
                <a:latin typeface="Arial Narrow" panose="020B0606020202030204" pitchFamily="34" charset="0"/>
              </a:rPr>
              <a:t>___________</a:t>
            </a:r>
            <a:r>
              <a:rPr lang="en-US" sz="1200" b="1" dirty="0">
                <a:latin typeface="Arial Narrow" panose="020B0606020202030204" pitchFamily="34" charset="0"/>
              </a:rPr>
              <a:t>, </a:t>
            </a:r>
            <a:r>
              <a:rPr lang="en-US" sz="1200" b="1" i="1" dirty="0">
                <a:latin typeface="Arial Narrow" panose="020B0606020202030204" pitchFamily="34" charset="0"/>
              </a:rPr>
              <a:t>___________</a:t>
            </a:r>
            <a:r>
              <a:rPr lang="en-US" sz="1200" b="1" dirty="0">
                <a:latin typeface="Arial Narrow" panose="020B0606020202030204" pitchFamily="34" charset="0"/>
              </a:rPr>
              <a:t>, </a:t>
            </a:r>
            <a:r>
              <a:rPr lang="en-US" sz="1200" b="1" i="1" dirty="0">
                <a:latin typeface="Arial Narrow" panose="020B0606020202030204" pitchFamily="34" charset="0"/>
              </a:rPr>
              <a:t>___________</a:t>
            </a:r>
            <a:r>
              <a:rPr lang="en-US" sz="1200" b="1" dirty="0">
                <a:latin typeface="Arial Narrow" panose="020B0606020202030204" pitchFamily="34" charset="0"/>
              </a:rPr>
              <a:t>, </a:t>
            </a:r>
            <a:r>
              <a:rPr lang="en-US" sz="1200" dirty="0">
                <a:latin typeface="Arial Narrow" panose="020B0606020202030204" pitchFamily="34" charset="0"/>
              </a:rPr>
              <a:t>and </a:t>
            </a:r>
            <a:r>
              <a:rPr lang="en-US" sz="1200" b="1" i="1" dirty="0">
                <a:latin typeface="Arial Narrow" panose="020B0606020202030204" pitchFamily="34" charset="0"/>
              </a:rPr>
              <a:t>__________</a:t>
            </a:r>
            <a:r>
              <a:rPr lang="en-US" sz="1200" dirty="0">
                <a:latin typeface="Arial Narrow" panose="020B0606020202030204" pitchFamily="34" charset="0"/>
              </a:rPr>
              <a:t>all share the same root (</a:t>
            </a:r>
            <a:r>
              <a:rPr lang="en-US" sz="1200" b="1" i="1" dirty="0">
                <a:latin typeface="Arial Narrow" panose="020B0606020202030204" pitchFamily="34" charset="0"/>
              </a:rPr>
              <a:t>______</a:t>
            </a:r>
            <a:r>
              <a:rPr lang="en-US" sz="1200" dirty="0">
                <a:latin typeface="Arial Narrow" panose="020B0606020202030204" pitchFamily="34" charset="0"/>
              </a:rPr>
              <a:t>) and they all have to do with being </a:t>
            </a:r>
            <a:r>
              <a:rPr lang="en-US" sz="1200" b="1" i="1" dirty="0">
                <a:latin typeface="Arial Narrow" panose="020B0606020202030204" pitchFamily="34" charset="0"/>
              </a:rPr>
              <a:t>__________</a:t>
            </a:r>
            <a:r>
              <a:rPr lang="en-US" sz="1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200" b="1" i="1" dirty="0">
                <a:latin typeface="Arial Narrow" panose="020B0606020202030204" pitchFamily="34" charset="0"/>
              </a:rPr>
              <a:t>(=)</a:t>
            </a:r>
            <a:r>
              <a:rPr lang="en-US" sz="1200" dirty="0">
                <a:latin typeface="Arial Narrow" panose="020B0606020202030204" pitchFamily="34" charset="0"/>
              </a:rPr>
              <a:t>, or the same.</a:t>
            </a:r>
            <a:endParaRPr lang="en-US" sz="12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4" name="Rectangle 21"/>
          <p:cNvSpPr/>
          <p:nvPr/>
        </p:nvSpPr>
        <p:spPr bwMode="auto">
          <a:xfrm>
            <a:off x="2339414" y="1339976"/>
            <a:ext cx="4838590" cy="827738"/>
          </a:xfrm>
          <a:custGeom>
            <a:avLst/>
            <a:gdLst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868" h="1695788">
                <a:moveTo>
                  <a:pt x="0" y="0"/>
                </a:moveTo>
                <a:lnTo>
                  <a:pt x="2148868" y="0"/>
                </a:lnTo>
                <a:cubicBezTo>
                  <a:pt x="2140903" y="626221"/>
                  <a:pt x="2138695" y="1048958"/>
                  <a:pt x="2148868" y="1694881"/>
                </a:cubicBezTo>
                <a:cubicBezTo>
                  <a:pt x="1440199" y="1672021"/>
                  <a:pt x="709966" y="1701157"/>
                  <a:pt x="0" y="1694881"/>
                </a:cubicBezTo>
                <a:cubicBezTo>
                  <a:pt x="7620" y="1129921"/>
                  <a:pt x="2593" y="748742"/>
                  <a:pt x="0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>
                  <a:lumMod val="95000"/>
                </a:schemeClr>
              </a:gs>
              <a:gs pos="50000">
                <a:schemeClr val="bg1"/>
              </a:gs>
              <a:gs pos="95000">
                <a:schemeClr val="bg1"/>
              </a:gs>
            </a:gsLst>
            <a:lin ang="2700000" scaled="1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airplane </a:t>
            </a:r>
            <a:r>
              <a:rPr lang="en-US" sz="1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descends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altitude from 20,000 feet to 10,000 feet. A gauge at Radar Traffic Control reads that the airplane’s altitude drops 1.8939 miles. </a:t>
            </a:r>
            <a:r>
              <a:rPr lang="en-US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many feet a mile is the plan dropping?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418" y="214698"/>
            <a:ext cx="2492957" cy="905934"/>
            <a:chOff x="5043671" y="56018"/>
            <a:chExt cx="2932890" cy="1065805"/>
          </a:xfrm>
        </p:grpSpPr>
        <p:sp>
          <p:nvSpPr>
            <p:cNvPr id="69" name="Rectangle 3"/>
            <p:cNvSpPr/>
            <p:nvPr/>
          </p:nvSpPr>
          <p:spPr bwMode="auto">
            <a:xfrm>
              <a:off x="5043671" y="247463"/>
              <a:ext cx="281762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78906" y="56018"/>
              <a:ext cx="2897655" cy="970489"/>
              <a:chOff x="5078906" y="56018"/>
              <a:chExt cx="2897655" cy="970489"/>
            </a:xfrm>
          </p:grpSpPr>
          <p:sp>
            <p:nvSpPr>
              <p:cNvPr id="50" name="Rectangle 3"/>
              <p:cNvSpPr/>
              <p:nvPr/>
            </p:nvSpPr>
            <p:spPr bwMode="auto">
              <a:xfrm>
                <a:off x="5214487" y="152147"/>
                <a:ext cx="2608459" cy="874360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87062" y="1279048"/>
                      <a:pt x="3804209" y="2087161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4" name="Rectangle 21"/>
              <p:cNvSpPr/>
              <p:nvPr/>
            </p:nvSpPr>
            <p:spPr bwMode="auto">
              <a:xfrm>
                <a:off x="5214487" y="143131"/>
                <a:ext cx="2646813" cy="71479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55" name="Group 5"/>
              <p:cNvGrpSpPr>
                <a:grpSpLocks/>
              </p:cNvGrpSpPr>
              <p:nvPr/>
            </p:nvGrpSpPr>
            <p:grpSpPr bwMode="auto">
              <a:xfrm>
                <a:off x="5237271" y="240971"/>
                <a:ext cx="2483671" cy="354849"/>
                <a:chOff x="3048891" y="2142076"/>
                <a:chExt cx="3371068" cy="243540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048891" y="2142076"/>
                  <a:ext cx="1501772" cy="243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4122859" y="2158745"/>
                  <a:ext cx="2297100" cy="22241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52" name="Tape"/>
              <p:cNvSpPr/>
              <p:nvPr/>
            </p:nvSpPr>
            <p:spPr bwMode="auto">
              <a:xfrm rot="5400000">
                <a:off x="6291498" y="-253324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6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5078906" y="503079"/>
                <a:ext cx="1106447" cy="354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60" b="1" kern="0" dirty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</a:rPr>
                  <a:t>Solution</a:t>
                </a:r>
                <a:r>
                  <a:rPr lang="en-US" sz="1360" b="1" kern="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:r>
                  <a:rPr lang="en-US" sz="1360" kern="0" dirty="0">
                    <a:solidFill>
                      <a:srgbClr val="000000"/>
                    </a:solidFill>
                    <a:latin typeface="Arial Narrow" pitchFamily="34" charset="0"/>
                  </a:rPr>
                  <a:t>=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865898" y="514406"/>
                <a:ext cx="2110663" cy="32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90" b="1" kern="0" dirty="0">
                    <a:solidFill>
                      <a:srgbClr val="000000"/>
                    </a:solidFill>
                    <a:latin typeface="Arial Narrow" pitchFamily="34" charset="0"/>
                  </a:rPr>
                  <a:t>Makes the Equation True</a:t>
                </a:r>
                <a:endParaRPr lang="en-US" sz="1190" b="1" kern="0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endParaRPr>
              </a:p>
            </p:txBody>
          </p:sp>
        </p:grpSp>
      </p:grpSp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20030"/>
              </p:ext>
            </p:extLst>
          </p:nvPr>
        </p:nvGraphicFramePr>
        <p:xfrm>
          <a:off x="2281851" y="3839827"/>
          <a:ext cx="1265714" cy="63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787058" imgH="393529" progId="Equation.DSMT4">
                  <p:embed/>
                </p:oleObj>
              </mc:Choice>
              <mc:Fallback>
                <p:oleObj name="Equation" r:id="rId7" imgW="787058" imgH="393529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851" y="3839827"/>
                        <a:ext cx="1265714" cy="632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" y="1253232"/>
            <a:ext cx="2286684" cy="1139244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87AD098-805A-4C12-9A20-428C9CBEC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94768"/>
              </p:ext>
            </p:extLst>
          </p:nvPr>
        </p:nvGraphicFramePr>
        <p:xfrm>
          <a:off x="4730848" y="3504608"/>
          <a:ext cx="2939277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9277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185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 Concept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A 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two-step equation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contains two operations.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A 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two-step equation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requires two inverse operations to solve.</a:t>
                      </a:r>
                    </a:p>
                    <a:p>
                      <a:pPr marL="285750" indent="-171450" eaLnBrk="1" hangingPunct="1">
                        <a:buClr>
                          <a:schemeClr val="tx2"/>
                        </a:buClr>
                        <a:buFont typeface="Wingdings 3" panose="05040102010807070707" pitchFamily="18" charset="2"/>
                        <a:buChar char="}"/>
                        <a:defRPr/>
                      </a:pPr>
                      <a:r>
                        <a:rPr lang="en-US" sz="1400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 To keep an equation </a:t>
                      </a:r>
                      <a:r>
                        <a:rPr lang="en-US" sz="1400" b="1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balanced</a:t>
                      </a:r>
                      <a:r>
                        <a:rPr lang="en-US" sz="1400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, </a:t>
                      </a:r>
                      <a:r>
                        <a:rPr lang="en-US" sz="1400" b="1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inverse operations</a:t>
                      </a:r>
                      <a:r>
                        <a:rPr lang="en-US" sz="1400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 must be done on both sides of the equation.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The 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solution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is the value of the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 variable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that makes the equation true.</a:t>
                      </a:r>
                      <a:endParaRPr lang="en-US" sz="1400" i="1" u="none" dirty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3" name="Picture 2" descr="C:\Users\Stephen\Downloads\Light Bulb Icon.png">
            <a:extLst>
              <a:ext uri="{FF2B5EF4-FFF2-40B4-BE49-F238E27FC236}">
                <a16:creationId xmlns:a16="http://schemas.microsoft.com/office/drawing/2014/main" id="{BAA4BAD6-1FF9-494E-873E-31E0E761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83" y="3545175"/>
            <a:ext cx="268165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 Same Side Corner Rectangle 21">
            <a:extLst>
              <a:ext uri="{FF2B5EF4-FFF2-40B4-BE49-F238E27FC236}">
                <a16:creationId xmlns:a16="http://schemas.microsoft.com/office/drawing/2014/main" id="{DD9F780F-B3D1-4BF0-AE85-8FAC9A7559B1}"/>
              </a:ext>
            </a:extLst>
          </p:cNvPr>
          <p:cNvSpPr/>
          <p:nvPr/>
        </p:nvSpPr>
        <p:spPr bwMode="auto">
          <a:xfrm rot="16200000">
            <a:off x="2751920" y="5319888"/>
            <a:ext cx="256566" cy="5486003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3561" tIns="453390" rIns="0" bIns="33561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Essential Question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: How do you solve an equation in one variable?</a:t>
            </a:r>
            <a:endParaRPr lang="en-US"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5B8BED3-C1AF-47DA-A88B-B3442540CEE6}"/>
              </a:ext>
            </a:extLst>
          </p:cNvPr>
          <p:cNvSpPr/>
          <p:nvPr/>
        </p:nvSpPr>
        <p:spPr bwMode="auto">
          <a:xfrm>
            <a:off x="4334680" y="8591214"/>
            <a:ext cx="6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7675">
              <a:defRPr/>
            </a:pPr>
            <a:endParaRPr lang="en-US" sz="1275" kern="0" dirty="0">
              <a:latin typeface="Arial" pitchFamily="34" charset="0"/>
            </a:endParaRPr>
          </a:p>
        </p:txBody>
      </p:sp>
      <p:sp>
        <p:nvSpPr>
          <p:cNvPr id="48" name="Round Same Side Corner Rectangle 37">
            <a:extLst>
              <a:ext uri="{FF2B5EF4-FFF2-40B4-BE49-F238E27FC236}">
                <a16:creationId xmlns:a16="http://schemas.microsoft.com/office/drawing/2014/main" id="{996BA5B4-8131-42E6-BD62-EE3DAA7A9F35}"/>
              </a:ext>
            </a:extLst>
          </p:cNvPr>
          <p:cNvSpPr/>
          <p:nvPr/>
        </p:nvSpPr>
        <p:spPr bwMode="auto">
          <a:xfrm rot="16200000">
            <a:off x="-337239" y="8497289"/>
            <a:ext cx="1001208" cy="183554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>
            <a:spAutoFit/>
          </a:bodyPr>
          <a:lstStyle/>
          <a:p>
            <a:pPr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SUMMARY CLOSURE</a:t>
            </a: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540712B8-0ADD-4DDE-B4B2-9383508E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32" y="8206725"/>
            <a:ext cx="5622585" cy="9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300" dirty="0">
                <a:latin typeface="MV Boli" panose="02000500030200090000" pitchFamily="2" charset="0"/>
                <a:cs typeface="MV Boli" panose="02000500030200090000" pitchFamily="2" charset="0"/>
              </a:rPr>
              <a:t>To solve Two-Step equations, you __________________________ ____________________________________________________________ </a:t>
            </a:r>
          </a:p>
          <a:p>
            <a:pPr>
              <a:lnSpc>
                <a:spcPct val="150000"/>
              </a:lnSpc>
            </a:pPr>
            <a:r>
              <a:rPr lang="en-US" altLang="en-US" sz="1300" dirty="0">
                <a:latin typeface="MV Boli" panose="02000500030200090000" pitchFamily="2" charset="0"/>
                <a:cs typeface="MV Boli" panose="02000500030200090000" pitchFamily="2" charset="0"/>
              </a:rPr>
              <a:t>____________________________________________________________.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D41BB1-4916-42CF-866F-9A3103CF6D18}"/>
              </a:ext>
            </a:extLst>
          </p:cNvPr>
          <p:cNvSpPr/>
          <p:nvPr/>
        </p:nvSpPr>
        <p:spPr>
          <a:xfrm>
            <a:off x="175484" y="6188727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148">
            <a:extLst>
              <a:ext uri="{FF2B5EF4-FFF2-40B4-BE49-F238E27FC236}">
                <a16:creationId xmlns:a16="http://schemas.microsoft.com/office/drawing/2014/main" id="{22DC43A4-8894-41F5-A7DF-FE8C7D0CE50A}"/>
              </a:ext>
            </a:extLst>
          </p:cNvPr>
          <p:cNvSpPr/>
          <p:nvPr/>
        </p:nvSpPr>
        <p:spPr>
          <a:xfrm>
            <a:off x="58088" y="6085795"/>
            <a:ext cx="3108960" cy="210503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of Closure</a:t>
            </a:r>
          </a:p>
        </p:txBody>
      </p:sp>
      <p:grpSp>
        <p:nvGrpSpPr>
          <p:cNvPr id="64" name="Group 1">
            <a:extLst>
              <a:ext uri="{FF2B5EF4-FFF2-40B4-BE49-F238E27FC236}">
                <a16:creationId xmlns:a16="http://schemas.microsoft.com/office/drawing/2014/main" id="{4128B60C-6877-4776-88B4-E1B4209EF22E}"/>
              </a:ext>
            </a:extLst>
          </p:cNvPr>
          <p:cNvGrpSpPr>
            <a:grpSpLocks/>
          </p:cNvGrpSpPr>
          <p:nvPr/>
        </p:nvGrpSpPr>
        <p:grpSpPr bwMode="auto">
          <a:xfrm>
            <a:off x="80141" y="6909710"/>
            <a:ext cx="6030357" cy="938074"/>
            <a:chOff x="93663" y="1050926"/>
            <a:chExt cx="7094537" cy="1103173"/>
          </a:xfrm>
        </p:grpSpPr>
        <p:pic>
          <p:nvPicPr>
            <p:cNvPr id="65" name="Picture 36">
              <a:extLst>
                <a:ext uri="{FF2B5EF4-FFF2-40B4-BE49-F238E27FC236}">
                  <a16:creationId xmlns:a16="http://schemas.microsoft.com/office/drawing/2014/main" id="{92C2340F-9493-47B9-A635-5B294058A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3DAB9AD-7AFC-42A0-8135-BEF8CF9E77E8}"/>
                </a:ext>
              </a:extLst>
            </p:cNvPr>
            <p:cNvSpPr/>
            <p:nvPr/>
          </p:nvSpPr>
          <p:spPr bwMode="auto">
            <a:xfrm>
              <a:off x="464814" y="1382012"/>
              <a:ext cx="5514708" cy="75465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02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19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48285">
                <a:defRPr/>
              </a:pPr>
              <a:r>
                <a:rPr lang="en-US" sz="119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70" name="Rectangle 1112">
              <a:extLst>
                <a:ext uri="{FF2B5EF4-FFF2-40B4-BE49-F238E27FC236}">
                  <a16:creationId xmlns:a16="http://schemas.microsoft.com/office/drawing/2014/main" id="{87F56160-AF96-42DF-B5A7-DC534B5F1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1101596"/>
              <a:ext cx="2682107" cy="32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</a:t>
              </a:r>
              <a:r>
                <a:rPr lang="en-US" sz="1190" b="1" kern="0">
                  <a:solidFill>
                    <a:sysClr val="windowText" lastClr="000000"/>
                  </a:solidFill>
                  <a:latin typeface="Arial" pitchFamily="34" charset="0"/>
                </a:rPr>
                <a:t>Step Equations:</a:t>
              </a:r>
              <a:endParaRPr lang="en-US" sz="1190" b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512B49D-FE05-4747-A71D-0A5232017646}"/>
                </a:ext>
              </a:extLst>
            </p:cNvPr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D52F1D8-A768-4468-BC33-EE69CF1B51A0}"/>
                </a:ext>
              </a:extLst>
            </p:cNvPr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1980D64-9D0C-473D-8790-800940585F03}"/>
                </a:ext>
              </a:extLst>
            </p:cNvPr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2791C86-9B64-4023-9EF5-3C87866E8CA6}"/>
              </a:ext>
            </a:extLst>
          </p:cNvPr>
          <p:cNvGrpSpPr/>
          <p:nvPr/>
        </p:nvGrpSpPr>
        <p:grpSpPr>
          <a:xfrm>
            <a:off x="5252517" y="6242511"/>
            <a:ext cx="2471455" cy="743206"/>
            <a:chOff x="5984672" y="-56457"/>
            <a:chExt cx="2907594" cy="874360"/>
          </a:xfrm>
        </p:grpSpPr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0AA6AB34-E0FC-4C5A-9144-9009BC99E72C}"/>
                </a:ext>
              </a:extLst>
            </p:cNvPr>
            <p:cNvSpPr/>
            <p:nvPr/>
          </p:nvSpPr>
          <p:spPr bwMode="auto">
            <a:xfrm>
              <a:off x="5984672" y="-56457"/>
              <a:ext cx="2823394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83" name="Group 6">
              <a:extLst>
                <a:ext uri="{FF2B5EF4-FFF2-40B4-BE49-F238E27FC236}">
                  <a16:creationId xmlns:a16="http://schemas.microsoft.com/office/drawing/2014/main" id="{F0DD344E-ACDB-449B-91AF-DE2E3DA13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4612" y="112840"/>
              <a:ext cx="2897654" cy="421245"/>
              <a:chOff x="3129277" y="2044444"/>
              <a:chExt cx="3932962" cy="289109"/>
            </a:xfrm>
          </p:grpSpPr>
          <p:sp>
            <p:nvSpPr>
              <p:cNvPr id="86" name="Rectangle 21">
                <a:extLst>
                  <a:ext uri="{FF2B5EF4-FFF2-40B4-BE49-F238E27FC236}">
                    <a16:creationId xmlns:a16="http://schemas.microsoft.com/office/drawing/2014/main" id="{68983FC9-EA77-40D5-87E9-6453C04B7A3D}"/>
                  </a:ext>
                </a:extLst>
              </p:cNvPr>
              <p:cNvSpPr/>
              <p:nvPr/>
            </p:nvSpPr>
            <p:spPr bwMode="auto">
              <a:xfrm>
                <a:off x="3238593" y="2044444"/>
                <a:ext cx="3592499" cy="288646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87" name="Group 5">
                <a:extLst>
                  <a:ext uri="{FF2B5EF4-FFF2-40B4-BE49-F238E27FC236}">
                    <a16:creationId xmlns:a16="http://schemas.microsoft.com/office/drawing/2014/main" id="{2C339FE7-45DF-4E3B-AE7B-8113327232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9277" y="2090013"/>
                <a:ext cx="3932962" cy="243540"/>
                <a:chOff x="2987018" y="2128949"/>
                <a:chExt cx="3932962" cy="24354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E12E8F80-635D-41B9-84C5-1F7CA2FDA865}"/>
                    </a:ext>
                  </a:extLst>
                </p:cNvPr>
                <p:cNvSpPr/>
                <p:nvPr/>
              </p:nvSpPr>
              <p:spPr bwMode="auto">
                <a:xfrm>
                  <a:off x="2987018" y="2128949"/>
                  <a:ext cx="1501772" cy="243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55256C5C-6DA8-4331-BF58-AA9EF368BB1E}"/>
                    </a:ext>
                  </a:extLst>
                </p:cNvPr>
                <p:cNvSpPr/>
                <p:nvPr/>
              </p:nvSpPr>
              <p:spPr bwMode="auto">
                <a:xfrm>
                  <a:off x="4055192" y="2136723"/>
                  <a:ext cx="2864788" cy="222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85" name="Tape">
              <a:extLst>
                <a:ext uri="{FF2B5EF4-FFF2-40B4-BE49-F238E27FC236}">
                  <a16:creationId xmlns:a16="http://schemas.microsoft.com/office/drawing/2014/main" id="{13EDB7F5-56CD-49E4-A4CA-E3C6BF9166AE}"/>
                </a:ext>
              </a:extLst>
            </p:cNvPr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38882B7-3BB5-4514-995B-720128FEB1C5}"/>
              </a:ext>
            </a:extLst>
          </p:cNvPr>
          <p:cNvGrpSpPr/>
          <p:nvPr/>
        </p:nvGrpSpPr>
        <p:grpSpPr>
          <a:xfrm>
            <a:off x="159530" y="6293754"/>
            <a:ext cx="2217190" cy="743206"/>
            <a:chOff x="6002837" y="-73950"/>
            <a:chExt cx="2608458" cy="874360"/>
          </a:xfrm>
        </p:grpSpPr>
        <p:sp>
          <p:nvSpPr>
            <p:cNvPr id="91" name="Rectangle 3">
              <a:extLst>
                <a:ext uri="{FF2B5EF4-FFF2-40B4-BE49-F238E27FC236}">
                  <a16:creationId xmlns:a16="http://schemas.microsoft.com/office/drawing/2014/main" id="{62A1CFAB-F357-4F70-9D10-494D67A42C85}"/>
                </a:ext>
              </a:extLst>
            </p:cNvPr>
            <p:cNvSpPr/>
            <p:nvPr/>
          </p:nvSpPr>
          <p:spPr bwMode="auto">
            <a:xfrm>
              <a:off x="6002837" y="-73950"/>
              <a:ext cx="2608458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99" name="Group 6">
              <a:extLst>
                <a:ext uri="{FF2B5EF4-FFF2-40B4-BE49-F238E27FC236}">
                  <a16:creationId xmlns:a16="http://schemas.microsoft.com/office/drawing/2014/main" id="{8BC0C141-0E46-43EF-B444-EECAF0370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4983" y="100523"/>
              <a:ext cx="2494703" cy="491385"/>
              <a:chOff x="3143353" y="2035988"/>
              <a:chExt cx="3386041" cy="337247"/>
            </a:xfrm>
          </p:grpSpPr>
          <p:sp>
            <p:nvSpPr>
              <p:cNvPr id="101" name="Rectangle 21">
                <a:extLst>
                  <a:ext uri="{FF2B5EF4-FFF2-40B4-BE49-F238E27FC236}">
                    <a16:creationId xmlns:a16="http://schemas.microsoft.com/office/drawing/2014/main" id="{0D029085-2935-4588-843D-F647C29379F1}"/>
                  </a:ext>
                </a:extLst>
              </p:cNvPr>
              <p:cNvSpPr/>
              <p:nvPr/>
            </p:nvSpPr>
            <p:spPr bwMode="auto">
              <a:xfrm>
                <a:off x="3160223" y="2035988"/>
                <a:ext cx="3369171" cy="337247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02" name="Group 5">
                <a:extLst>
                  <a:ext uri="{FF2B5EF4-FFF2-40B4-BE49-F238E27FC236}">
                    <a16:creationId xmlns:a16="http://schemas.microsoft.com/office/drawing/2014/main" id="{81080C55-F70B-4D71-9F6C-199967C6F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43353" y="2093659"/>
                <a:ext cx="3355921" cy="243539"/>
                <a:chOff x="3001094" y="2132595"/>
                <a:chExt cx="3355921" cy="243539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41A959C-C1DE-4CE7-9C07-917E372B743D}"/>
                    </a:ext>
                  </a:extLst>
                </p:cNvPr>
                <p:cNvSpPr/>
                <p:nvPr/>
              </p:nvSpPr>
              <p:spPr bwMode="auto">
                <a:xfrm>
                  <a:off x="3001094" y="2132595"/>
                  <a:ext cx="1501772" cy="2435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6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36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36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A1BCB609-8247-43F9-9B59-2D64EEF90ED5}"/>
                    </a:ext>
                  </a:extLst>
                </p:cNvPr>
                <p:cNvSpPr/>
                <p:nvPr/>
              </p:nvSpPr>
              <p:spPr bwMode="auto">
                <a:xfrm>
                  <a:off x="4059915" y="2149773"/>
                  <a:ext cx="2297100" cy="22241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7772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9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19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00" name="Tape">
              <a:extLst>
                <a:ext uri="{FF2B5EF4-FFF2-40B4-BE49-F238E27FC236}">
                  <a16:creationId xmlns:a16="http://schemas.microsoft.com/office/drawing/2014/main" id="{7A86E604-97CF-4FB6-B7B2-7524DB0E6349}"/>
                </a:ext>
              </a:extLst>
            </p:cNvPr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F9C910-30F4-4CBF-AD9E-8B59FEDA1C5B}"/>
              </a:ext>
            </a:extLst>
          </p:cNvPr>
          <p:cNvGrpSpPr/>
          <p:nvPr/>
        </p:nvGrpSpPr>
        <p:grpSpPr>
          <a:xfrm>
            <a:off x="2553688" y="6179278"/>
            <a:ext cx="2622298" cy="905324"/>
            <a:chOff x="2853478" y="235076"/>
            <a:chExt cx="3085056" cy="1065087"/>
          </a:xfrm>
        </p:grpSpPr>
        <p:sp>
          <p:nvSpPr>
            <p:cNvPr id="106" name="Rectangle 3">
              <a:extLst>
                <a:ext uri="{FF2B5EF4-FFF2-40B4-BE49-F238E27FC236}">
                  <a16:creationId xmlns:a16="http://schemas.microsoft.com/office/drawing/2014/main" id="{4CC336E8-8465-4A29-AC25-FB55D7D6C5A3}"/>
                </a:ext>
              </a:extLst>
            </p:cNvPr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139F7BE-93B7-42FB-9E8D-E276296108CC}"/>
                </a:ext>
              </a:extLst>
            </p:cNvPr>
            <p:cNvGrpSpPr/>
            <p:nvPr/>
          </p:nvGrpSpPr>
          <p:grpSpPr>
            <a:xfrm>
              <a:off x="2880366" y="330188"/>
              <a:ext cx="3058168" cy="805459"/>
              <a:chOff x="2815124" y="303737"/>
              <a:chExt cx="3058168" cy="805459"/>
            </a:xfrm>
          </p:grpSpPr>
          <p:sp>
            <p:nvSpPr>
              <p:cNvPr id="108" name="Rectangle 21">
                <a:extLst>
                  <a:ext uri="{FF2B5EF4-FFF2-40B4-BE49-F238E27FC236}">
                    <a16:creationId xmlns:a16="http://schemas.microsoft.com/office/drawing/2014/main" id="{FB3C51FC-0062-4891-ACE5-3AE65B5914EA}"/>
                  </a:ext>
                </a:extLst>
              </p:cNvPr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955A9A8-0F9F-4180-8559-0495CF21FF70}"/>
                  </a:ext>
                </a:extLst>
              </p:cNvPr>
              <p:cNvSpPr/>
              <p:nvPr/>
            </p:nvSpPr>
            <p:spPr bwMode="auto">
              <a:xfrm>
                <a:off x="2891282" y="446571"/>
                <a:ext cx="2862877" cy="662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02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02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02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Tape">
                <a:extLst>
                  <a:ext uri="{FF2B5EF4-FFF2-40B4-BE49-F238E27FC236}">
                    <a16:creationId xmlns:a16="http://schemas.microsoft.com/office/drawing/2014/main" id="{184FD033-5689-4064-9FC4-593305DC6153}"/>
                  </a:ext>
                </a:extLst>
              </p:cNvPr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6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9" name="Group 17">
            <a:extLst>
              <a:ext uri="{FF2B5EF4-FFF2-40B4-BE49-F238E27FC236}">
                <a16:creationId xmlns:a16="http://schemas.microsoft.com/office/drawing/2014/main" id="{5B93FBB4-F022-490D-81A1-AE19C4495455}"/>
              </a:ext>
            </a:extLst>
          </p:cNvPr>
          <p:cNvGrpSpPr>
            <a:grpSpLocks/>
          </p:cNvGrpSpPr>
          <p:nvPr/>
        </p:nvGrpSpPr>
        <p:grpSpPr bwMode="auto">
          <a:xfrm>
            <a:off x="5662963" y="7565822"/>
            <a:ext cx="1356557" cy="312441"/>
            <a:chOff x="7594666" y="2289061"/>
            <a:chExt cx="2504947" cy="440979"/>
          </a:xfrm>
        </p:grpSpPr>
        <p:sp>
          <p:nvSpPr>
            <p:cNvPr id="56" name="Rectangle: Rounded Corners 1">
              <a:extLst>
                <a:ext uri="{FF2B5EF4-FFF2-40B4-BE49-F238E27FC236}">
                  <a16:creationId xmlns:a16="http://schemas.microsoft.com/office/drawing/2014/main" id="{196A217A-1C4B-42AE-B362-013E3A7C0CE2}"/>
                </a:ext>
              </a:extLst>
            </p:cNvPr>
            <p:cNvSpPr/>
            <p:nvPr/>
          </p:nvSpPr>
          <p:spPr bwMode="auto">
            <a:xfrm>
              <a:off x="7594666" y="2289061"/>
              <a:ext cx="2504947" cy="438036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 algn="ctr" defTabSz="647675">
                <a:defRPr/>
              </a:pPr>
              <a:endParaRPr lang="en-US" sz="1275" kern="0" dirty="0">
                <a:latin typeface="Arial" pitchFamily="34" charset="0"/>
              </a:endParaRPr>
            </a:p>
          </p:txBody>
        </p:sp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A79DEC3F-B166-431E-929E-889568345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6200" y="2295644"/>
              <a:ext cx="1422215" cy="43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/>
                <a:t>Word Bank</a:t>
              </a: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3A1257D-6104-47BF-950A-5C53BD8A5285}"/>
              </a:ext>
            </a:extLst>
          </p:cNvPr>
          <p:cNvSpPr/>
          <p:nvPr/>
        </p:nvSpPr>
        <p:spPr bwMode="auto">
          <a:xfrm>
            <a:off x="5805451" y="7895585"/>
            <a:ext cx="1750837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38115" indent="-238115" defTabSz="761970">
              <a:spcAft>
                <a:spcPts val="250"/>
              </a:spcAft>
              <a:buClr>
                <a:srgbClr val="0171AB"/>
              </a:buClr>
              <a:buFont typeface="Arial" panose="020B0604020202020204" pitchFamily="34" charset="0"/>
              <a:buChar char="►"/>
              <a:defRPr/>
            </a:pPr>
            <a:r>
              <a:rPr lang="en-US" sz="1200" kern="0" dirty="0">
                <a:latin typeface="Arial" panose="020B0604020202020204" pitchFamily="34" charset="0"/>
              </a:rPr>
              <a:t>Equations</a:t>
            </a:r>
          </a:p>
          <a:p>
            <a:pPr marL="238115" indent="-238115" defTabSz="761970">
              <a:spcAft>
                <a:spcPts val="250"/>
              </a:spcAft>
              <a:buClr>
                <a:srgbClr val="0171AB"/>
              </a:buClr>
              <a:buFont typeface="Arial" panose="020B0604020202020204" pitchFamily="34" charset="0"/>
              <a:buChar char="►"/>
              <a:defRPr/>
            </a:pPr>
            <a:r>
              <a:rPr lang="en-US" sz="1200" kern="0" dirty="0">
                <a:latin typeface="Arial" panose="020B0604020202020204" pitchFamily="34" charset="0"/>
              </a:rPr>
              <a:t>Solution</a:t>
            </a:r>
          </a:p>
          <a:p>
            <a:pPr marL="238115" indent="-238115" defTabSz="761970">
              <a:spcAft>
                <a:spcPts val="250"/>
              </a:spcAft>
              <a:buClr>
                <a:srgbClr val="0171AB"/>
              </a:buClr>
              <a:buFont typeface="Arial" panose="020B0604020202020204" pitchFamily="34" charset="0"/>
              <a:buChar char="►"/>
              <a:defRPr/>
            </a:pPr>
            <a:r>
              <a:rPr lang="en-US" sz="1200" kern="0" dirty="0">
                <a:latin typeface="Arial" panose="020B0604020202020204" pitchFamily="34" charset="0"/>
              </a:rPr>
              <a:t>Operation</a:t>
            </a:r>
          </a:p>
          <a:p>
            <a:pPr marL="238115" indent="-238115" defTabSz="761970">
              <a:spcAft>
                <a:spcPts val="250"/>
              </a:spcAft>
              <a:buClr>
                <a:srgbClr val="0171AB"/>
              </a:buClr>
              <a:buFont typeface="Arial" panose="020B0604020202020204" pitchFamily="34" charset="0"/>
              <a:buChar char="►"/>
              <a:defRPr/>
            </a:pPr>
            <a:r>
              <a:rPr lang="en-US" sz="1200" kern="0" dirty="0">
                <a:latin typeface="Arial" panose="020B0604020202020204" pitchFamily="34" charset="0"/>
              </a:rPr>
              <a:t>Isolate</a:t>
            </a:r>
          </a:p>
          <a:p>
            <a:pPr marL="238115" indent="-238115" defTabSz="761970">
              <a:spcAft>
                <a:spcPts val="250"/>
              </a:spcAft>
              <a:buClr>
                <a:srgbClr val="0171AB"/>
              </a:buClr>
              <a:buFont typeface="Arial" panose="020B0604020202020204" pitchFamily="34" charset="0"/>
              <a:buChar char="►"/>
              <a:defRPr/>
            </a:pPr>
            <a:r>
              <a:rPr lang="en-US" sz="1200" kern="0" dirty="0">
                <a:latin typeface="Arial" panose="020B0604020202020204" pitchFamily="34" charset="0"/>
              </a:rPr>
              <a:t>Inverse</a:t>
            </a:r>
          </a:p>
          <a:p>
            <a:pPr marL="238115" indent="-238115" defTabSz="761970">
              <a:spcAft>
                <a:spcPts val="250"/>
              </a:spcAft>
              <a:buClr>
                <a:srgbClr val="0171AB"/>
              </a:buClr>
              <a:buFont typeface="Arial" panose="020B0604020202020204" pitchFamily="34" charset="0"/>
              <a:buChar char="►"/>
              <a:defRPr/>
            </a:pPr>
            <a:r>
              <a:rPr lang="en-US" sz="1200" kern="0" dirty="0">
                <a:latin typeface="Arial" panose="020B0604020202020204" pitchFamily="34" charset="0"/>
              </a:rPr>
              <a:t>Properties of Equality.</a:t>
            </a:r>
          </a:p>
          <a:p>
            <a:pPr marL="238115" indent="-238115" defTabSz="761970">
              <a:spcAft>
                <a:spcPts val="250"/>
              </a:spcAft>
              <a:buClr>
                <a:srgbClr val="0171AB"/>
              </a:buClr>
              <a:buFont typeface="Arial" panose="020B0604020202020204" pitchFamily="34" charset="0"/>
              <a:buChar char="►"/>
              <a:defRPr/>
            </a:pPr>
            <a:endParaRPr lang="en-US" sz="1200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d68b7921acf0638dce9a2328ef99164bf19"/>
  <p:tag name="ISPRING_SCORM_RATE_SLIDES" val="0"/>
  <p:tag name="ISPRING_SCORM_PASSING_SCORE" val="0.000000"/>
  <p:tag name="ISPRING_ULTRA_SCORM_COURSE_ID" val="D0AA389E-3DE3-41AE-97FC-2F646A9B67DE"/>
  <p:tag name="ISPRINGONLINEFOLDERID" val="52"/>
  <p:tag name="ISPRINGONLINEFOLDERPATH" val="Content List/Lessons/ELA"/>
  <p:tag name="ISPRINGCLOUDFOLDERID" val="1"/>
  <p:tag name="ISPRINGCLOUDFOLDERPATH" val="Repository"/>
  <p:tag name="ISPRING_PRESENTATION_TITLE" val="Represent Outcomes for Compound Events (7.SP.8) [567]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GRm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BAZGZ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EBkZk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BAZGZ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BAZGZ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QWRmTKhcgS1/CgAALiMAABcAAAB1bml2ZXJzYWwvdW5pdmVyc2FsLnBuZ+2afVjS5xrHaVkrPemWR9OsXF5numX5clIUQ6i21toSuzr5slJZMvVgCnpQyRTs6Da3ZXg6tUxEqdXibPgywiBSNOeEpbzkCFEBUbkETRERBQmEw0/7c/+cc+1P/uB6eJ7f87mf7/Ny3891/e7f16cQx7e573QHgUDbTnz4/mkQyI0CAm0c2LLZ2bLzteu7ncUG3OnjR0Gtol0zzopbzpGEIyAQo9bDdn6Ts7614MNPcCCQZy/w28DH/uczECio98T7R85czNApI69koTOeTNg3E93glT8ZKkfuPzBs/iCgwxD8QUAi9NrTLx9kBnls3nf3renJze7vSZ6BSQfyD+ZJRqNYG6fsDXHqkUPYJBl3eXaUkyT28CqmizhaChvztplfhol/PHyVjVVlQCvstskRZo6eYLdonYJAC9vOwck3oxLQ8C5PRHhGZyrMH2iGfTb6G3jsdVpKW8YBvJuz4XIDmbcEi+WWmTGcjUCPXRfOSu5yxJiHbwI1UnTLzOD1kMSbARuctfFUCXlPCxh48OQHtxCgPF3pDRTv9mwFjJ3ZTiHajVSkbS4Hfg5j7QsnGojyHCqBpSB6w1d6vMKIi9ep+9lKXposKdkaiCIZGvXlOZxtgG3Yx5UStztfh3o3ebIJi09D9GxlsB+heTyKrxREEx1WleOlVWrnv0EBBqre54FQH4e/HIxhEfRlqrJundyPYgr29AltAK8pWjiV1TMjSYRzV+bx3dYAONUn0ZsS7KurGmy+RCaw/aLFSlbCvXqtUMxW66okiu9iQq+xtIIuuG3CS6U/qBmWMzTWrXAmQVScfursJpqOI2doDfahJ7MsMYtQQPZj62KILyVUIndd/NNKiS/SZJjmw+0GK6jIjxLcn3c+++cB2BnnKOo8VS3EbrKNsOBDeQ3GPFVizSgpXh4clXBvlIXM8qGwUlm7sXv04mKlyWlbx9SbOnuNwLoqQtAF5Ivttce8/x1sOvmVv1Vbo9vYZw79p8Yw0XWugJx01Co3ZRdLfL8BMwlldig2z4rURsQKGSEZOnP9rHJyuJql10bDqeOfJa0tyxv3etB7sNfQgVRTD7ojHZMpyKMebv+ivtCPyJuDW0UsQnv9qqb8XOpoHr1ZYzjf+bh/olRrgFZ0i4dbl4PlbD6qtew16ee01X0RwEZYg70Q8vwi769Yse1eCO80E/2GZ6/g/Io/zgYZs5V7nDUapfvucuVuNM42zMNKdMeQVz6cIsvu4CKKXnMamKdDYxNO1b/T7hB855w6wUytioKrqut7Fw6aJv7eNf+euNigAfegBdDg3HwVdq8uWN7mjkC1ztyXAY5XgFkcbyd0e+2zPvmrNeEvZALvF9rWGHlXoDuiWpW4MBKIzXxusvVq03OKxyCmNHnJHEQMi0hnE0gPN9FKyx+pPufoYoGFNp/YTiFFM7KCBLAxBU/RD+YHyHUl33vttgZrx0z+dN1apz7s27GAIxRUbEUADfd+zwlujAOOdfijAmB+b60D/9oOHFvQh/GXVl8uA8JBZ/5X9P8c0YW5MBfmwlyYC3NhLsyFuTAX5sJcmAtzYS7MhbkwF+bCXJgLc2F/OPbDcWqF3fJHvPEP2UTj1wYiO8sti5PChpgd+jFuxzv8XVjSIT7V2CzyArJFSOv8Qr4/7oB6ILwb+mOKoMtI0VlUNyNli5HygcGemafXQ3YgCcvSqSmCIlJbb2xpBXJ+jyqaYARyOOYH/tI3HJF0WS+E4aWnELuNHV1P00jFRQWXll9Ip95WCm85AfWzLqJvxa3ks06lT5TkYyEq03D7VVkbMlz7U4yV0ntLVcod106PF8myMCL2YxK3lvsil5T/vY9zoHIoc1itk7Pr9L+IUc0aBh6BIpqnKhvuVkmwqOZWlD4sOV1ZtNa1oJPTO63g5e4p04I10alC9Z/NQbHKvh/pDc3twFKRYqh7i0io6DouLkAC+1GMe7yjZ6aV90IB5CZnNOBWnEVxv5dBFo9BSJyHmOg6lFI+vjSd6MieSWyy86f28GulHOcULksaB16/0MbLhZVp47psiwNT5STD7UpJfqak5lUHILe6uNtcSpJSTKLSckPfjgGI8nnVVkSFLdxxiTO1xIiLWVNcuxqo1Wc2ax7iRWqWg+HocaOpLMZu7goNuSqbGpK8UmfQMCtFBKDbvBpM1RbpqySB9t62EM4VRPdLqoOrUK+8skix1Ny2RiTj5B1e6ufOKcp60FbBfcvjYzSVdaACColrEQHZR4WCmSMOU2Xh1W12Y0oK8YYo6vJIiTQ9UfInxKpAK7WZSLsDH9/85IxxqVsW2ptNMpat+KEymFJbKw5bJZnwiKpIZf48A2YPvbKXZkHOaLgOvWM5XBUeUe/HDPTOtk/XJd488GnQc6gZ75jUV6B6+hmo6G4uip/GTxOnyaCwtAhmul6w/FN+Hv6iUK9+bkmL1kSfE+rjzODYFl6nH41335+OAw5cTEoNYT/52QPkyME76CvhTHFIrUM3W8BsKRkNej6Hl35zp6HGqRrhj4u3XqDwrQtLOQ774uyvYGRbQ5l/U7KxQ1TljqAXCgKH1pdUqCw5eXmksv9F/GpeAFM1MXxUGGhTwitQy8/eBUTKSZ/ciZYdkhFis48IfZWe2O8bVANgmVQ/cYNBVhXvKSogv8A/asbwkui3k7VA1h8zr+zA1+kfJAZ4/83E7heqCRfJSfFWn8PWJJh3duvZ1aL+VCFWfyNSdlAGpR6Jl0FkHV4fSfazmgpjqy3xJz8lU9uIMTRSqXBN7TaEMVPoEWMaRHeJzPRX24sLz+h8VF5H6Ii8lpU5wOrPCRIQ59S/2QmOGkI7WUcbu8Qiq8YYqFZUK7o5c9D3jud7ozUjFSyfvboCwQUWIHzJnVZaqOkbtq+wdpR0Ia+uH1l1Z6lRs9hYclCzaktik/IL0cUxEt8WT7UwgZ+LKeOTOKTZzMGJXNrqLQs1rnaW15lM5xB+rXL8iVYayZpuZ+9c3yd+qW3F0JeCJBRbMNZyANXCNNFkWW4026t0oQfNO3N4LYrNi9YOYD5Vnyq8oFfwdyDLGRRZAnRlvJ2QfX0twuFnpwbq6vSPxLhmTbvTP6T0lDUv8kSk9AWvG+HJ2WxHeG53C+C1HJKlrYg29hG78GPlm6hiDJBkL0psgkLkYtxZYY4+jS+hJdYZITzuFgTeUA3RpjYGAKGs0dJ8G7eLzplrVF+02yz/COM7AwN6PtQ2rGaZw4DIkdJxxWxaThWi9IoPRmAkTwSeK9AFh16BmRY7ICbK+li3DRphwwB+UmWPpOLayb1jc7gwZ6yiQygvgNDWZ7hfnD8fbvOruIUTTI4dA9Rd0i6VImJmfLQPcmdR+9shcbHKqSvYLOAzCuh+5rRavqcRMxoq2ntbuEyo+QJ8/HWagZHsrav+FqAXIpTH8LHFu+Sh85I0UuHptevgMn3L794odo9dwJ9v0Qm1TfCKLsUWoMYnDy1NO2PrwFWgVtDsfBhGjM/ovMhQAHcKCJO7U1Jjdu7ZQF143SHA/JPqk+dGec6YwpuVtYU3xZexyrevfQECfDcy4+D39Tk25HzZV/2wbykNaD9xDPF+69FPK/8LUEsBAgAAFAACAAgASpnLRook4qj6AgAAsAgAABQAAAAAAAAAAQAAAAAAAAAAAHVuaXZlcnNhbC9wbGF5ZXIueG1sUEsBAgAAFAACAAgAQGRmTLwI/sDmBAAAcBIAAB0AAAAAAAAAAQAAAAAALAMAAHVuaXZlcnNhbC9jb21tb25fbWVzc2FnZXMubG5nUEsBAgAAFAACAAgAQGRmTCiKRNjyAwAAZxAAACcAAAAAAAAAAQAAAAAATQgAAHVuaXZlcnNhbC9mbGFzaF9wdWJsaXNoaW5nX3NldHRpbmdzLnhtbFBLAQIAABQAAgAIAEBkZkx8NYsP4wIAAJEKAAAhAAAAAAAAAAEAAAAAAIQMAAB1bml2ZXJzYWwvZmxhc2hfc2tpbl9zZXR0aW5ncy54bWxQSwECAAAUAAIACABAZGZMnCZQT9wDAAD4DwAAJgAAAAAAAAABAAAAAACmDwAAdW5pdmVyc2FsL2h0bWxfcHVibGlzaGluZ19zZXR0aW5ncy54bWxQSwECAAAUAAIACABAZGZMeSGyGZ4BAAAbBgAAHwAAAAAAAAABAAAAAADGEwAAdW5pdmVyc2FsL2h0bWxfc2tpbl9zZXR0aW5ncy5qc1BLAQIAABQAAgAIAEFkZkyoXIEtfwoAAC4jAAAXAAAAAAAAAAAAAAAAAKEVAAB1bml2ZXJzYWwvdW5pdmVyc2FsLnBuZ1BLBQYAAAAABwAHABcCAABVIAAAAAA=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Betty\Deskto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1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1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1107</Words>
  <Application>Microsoft Office PowerPoint</Application>
  <PresentationFormat>Custom</PresentationFormat>
  <Paragraphs>197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MV Boli</vt:lpstr>
      <vt:lpstr>Times</vt:lpstr>
      <vt:lpstr>MS PGothic</vt:lpstr>
      <vt:lpstr>MS PGothic</vt:lpstr>
      <vt:lpstr>Verdana</vt:lpstr>
      <vt:lpstr>Arial</vt:lpstr>
      <vt:lpstr>Calibri</vt:lpstr>
      <vt:lpstr>Wingdings 3</vt:lpstr>
      <vt:lpstr>Gill Sans MT</vt:lpstr>
      <vt:lpstr>Arial Narrow</vt:lpstr>
      <vt:lpstr>Cambria Math</vt:lpstr>
      <vt:lpstr>Calisto MT</vt:lpstr>
      <vt:lpstr>Times New Roman</vt:lpstr>
      <vt:lpstr>Symbol</vt:lpstr>
      <vt:lpstr>Century Gothic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 Outcomes for Compound Events (7.SP.8) [567]</dc:title>
  <dc:creator>Stephen</dc:creator>
  <cp:lastModifiedBy>Rupinder Jagpal</cp:lastModifiedBy>
  <cp:revision>273</cp:revision>
  <cp:lastPrinted>2012-11-21T16:24:13Z</cp:lastPrinted>
  <dcterms:created xsi:type="dcterms:W3CDTF">2012-04-12T14:57:33Z</dcterms:created>
  <dcterms:modified xsi:type="dcterms:W3CDTF">2018-09-08T20:27:15Z</dcterms:modified>
</cp:coreProperties>
</file>