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5"/>
  </p:notesMasterIdLst>
  <p:sldIdLst>
    <p:sldId id="283" r:id="rId2"/>
    <p:sldId id="284" r:id="rId3"/>
    <p:sldId id="257" r:id="rId4"/>
    <p:sldId id="256" r:id="rId5"/>
    <p:sldId id="275" r:id="rId6"/>
    <p:sldId id="328" r:id="rId7"/>
    <p:sldId id="274" r:id="rId8"/>
    <p:sldId id="285" r:id="rId9"/>
    <p:sldId id="286" r:id="rId10"/>
    <p:sldId id="276" r:id="rId11"/>
    <p:sldId id="287" r:id="rId12"/>
    <p:sldId id="270" r:id="rId13"/>
    <p:sldId id="262" r:id="rId14"/>
  </p:sldIdLst>
  <p:sldSz cx="9144000" cy="6858000" type="screen4x3"/>
  <p:notesSz cx="6934200" cy="9220200"/>
  <p:embeddedFontLst>
    <p:embeddedFont>
      <p:font typeface="MS PGothic" panose="020B0600070205080204" pitchFamily="34" charset="-128"/>
      <p:regular r:id="rId16"/>
    </p:embeddedFont>
    <p:embeddedFont>
      <p:font typeface="MS PGothic" panose="020B0600070205080204" pitchFamily="34" charset="-128"/>
      <p:regular r:id="rId16"/>
    </p:embeddedFon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Book Antiqua" panose="02040602050305030304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sto MT" panose="02040603050505030304" pitchFamily="18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Gill Sans MT" panose="020B0502020104020203" pitchFamily="34" charset="0"/>
      <p:regular r:id="rId38"/>
      <p:bold r:id="rId39"/>
      <p:italic r:id="rId40"/>
      <p:boldItalic r:id="rId41"/>
    </p:embeddedFont>
    <p:embeddedFont>
      <p:font typeface="Handlee" panose="02000000000000000000" pitchFamily="2" charset="0"/>
      <p:regular r:id="rId42"/>
    </p:embeddedFont>
    <p:embeddedFont>
      <p:font typeface="MV Boli" panose="02000500030200090000" pitchFamily="2" charset="0"/>
      <p:regular r:id="rId43"/>
    </p:embeddedFont>
    <p:embeddedFont>
      <p:font typeface="Palatino Linotype" panose="02040502050505030304" pitchFamily="18" charset="0"/>
      <p:regular r:id="rId44"/>
      <p:bold r:id="rId45"/>
      <p:italic r:id="rId46"/>
      <p:boldItalic r:id="rId47"/>
    </p:embeddedFont>
    <p:embeddedFont>
      <p:font typeface="Times" panose="02020603050405020304" pitchFamily="18" charset="0"/>
      <p:regular r:id="rId48"/>
      <p:bold r:id="rId49"/>
      <p:italic r:id="rId50"/>
      <p:boldItalic r:id="rId51"/>
    </p:embeddedFont>
    <p:embeddedFont>
      <p:font typeface="Verdana" panose="020B0604030504040204" pitchFamily="34" charset="0"/>
      <p:regular r:id="rId52"/>
      <p:bold r:id="rId53"/>
      <p:italic r:id="rId54"/>
      <p:boldItalic r:id="rId55"/>
    </p:embeddedFont>
    <p:embeddedFont>
      <p:font typeface="Wingdings 3" panose="05040102010807070707" pitchFamily="18" charset="2"/>
      <p:regular r:id="rId56"/>
    </p:embeddedFont>
  </p:embeddedFontLst>
  <p:custDataLst>
    <p:tags r:id="rId57"/>
  </p:custDataLst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4262">
          <p15:clr>
            <a:srgbClr val="A4A3A4"/>
          </p15:clr>
        </p15:guide>
        <p15:guide id="4" pos="5645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7C5"/>
    <a:srgbClr val="F3F19F"/>
    <a:srgbClr val="E8A102"/>
    <a:srgbClr val="D09E00"/>
    <a:srgbClr val="8EC000"/>
    <a:srgbClr val="508CD4"/>
    <a:srgbClr val="A2C2E8"/>
    <a:srgbClr val="087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2" autoAdjust="0"/>
    <p:restoredTop sz="96825" autoAdjust="0"/>
  </p:normalViewPr>
  <p:slideViewPr>
    <p:cSldViewPr showGuides="1">
      <p:cViewPr varScale="1">
        <p:scale>
          <a:sx n="81" d="100"/>
          <a:sy n="81" d="100"/>
        </p:scale>
        <p:origin x="1500" y="24"/>
      </p:cViewPr>
      <p:guideLst>
        <p:guide orient="horz" pos="1872"/>
        <p:guide orient="horz" pos="2160"/>
        <p:guide pos="4262"/>
        <p:guide pos="564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47" Type="http://schemas.openxmlformats.org/officeDocument/2006/relationships/font" Target="fonts/font32.fntdata"/><Relationship Id="rId50" Type="http://schemas.openxmlformats.org/officeDocument/2006/relationships/font" Target="fonts/font35.fntdata"/><Relationship Id="rId55" Type="http://schemas.openxmlformats.org/officeDocument/2006/relationships/font" Target="fonts/font4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font" Target="fonts/font26.fntdata"/><Relationship Id="rId54" Type="http://schemas.openxmlformats.org/officeDocument/2006/relationships/font" Target="fonts/font3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font" Target="fonts/font30.fntdata"/><Relationship Id="rId53" Type="http://schemas.openxmlformats.org/officeDocument/2006/relationships/font" Target="fonts/font38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49" Type="http://schemas.openxmlformats.org/officeDocument/2006/relationships/font" Target="fonts/font34.fntdata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font" Target="fonts/font29.fntdata"/><Relationship Id="rId52" Type="http://schemas.openxmlformats.org/officeDocument/2006/relationships/font" Target="fonts/font3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font" Target="fonts/font28.fntdata"/><Relationship Id="rId48" Type="http://schemas.openxmlformats.org/officeDocument/2006/relationships/font" Target="fonts/font33.fntdata"/><Relationship Id="rId56" Type="http://schemas.openxmlformats.org/officeDocument/2006/relationships/font" Target="fonts/font41.fntdata"/><Relationship Id="rId8" Type="http://schemas.openxmlformats.org/officeDocument/2006/relationships/slide" Target="slides/slide7.xml"/><Relationship Id="rId51" Type="http://schemas.openxmlformats.org/officeDocument/2006/relationships/font" Target="fonts/font3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font" Target="fonts/font31.fntdata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EA04D4-7DCF-4633-B49A-A42098AF60F5}" type="datetimeFigureOut">
              <a:rPr lang="en-US"/>
              <a:pPr>
                <a:defRPr/>
              </a:pPr>
              <a:t>9/8/2018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B64CDE-F1FE-40F7-89A1-9A95C5A4CA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94FA6EE-B55A-4179-9177-9CAF7CC11D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03C10A18-6808-4408-850D-E61538F6E0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EE9A1D2C-9145-48F5-92CC-DAC46704F5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AFBB05D-7B97-46EF-A745-516F8D258AE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110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4CDE-F1FE-40F7-89A1-9A95C5A4CA3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482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4CDE-F1FE-40F7-89A1-9A95C5A4CA3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949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4CDE-F1FE-40F7-89A1-9A95C5A4CA3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84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340D8-18DE-4EFA-8962-9DE798AA00F2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15D13-3CAB-4370-BFF0-64F3247778B3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E2623-6A6B-4783-8D5A-BD778F65491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92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9A2B4-EC87-4E8A-9813-36ED42D22A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27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4CDE-F1FE-40F7-89A1-9A95C5A4CA3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984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4CDE-F1FE-40F7-89A1-9A95C5A4CA3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02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4CDE-F1FE-40F7-89A1-9A95C5A4CA3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241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64CDE-F1FE-40F7-89A1-9A95C5A4CA3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26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89" y="6490186"/>
            <a:ext cx="940116" cy="331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872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89" y="6490186"/>
            <a:ext cx="940116" cy="331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246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8039866" y="6716750"/>
            <a:ext cx="1066830" cy="16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5090" rIns="0" bIns="350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en-US" altLang="en-US" sz="583" dirty="0">
                <a:solidFill>
                  <a:srgbClr val="B5B5B5">
                    <a:lumMod val="75000"/>
                  </a:srgbClr>
                </a:solidFill>
                <a:latin typeface="Century Gothic" pitchFamily="34" charset="0"/>
              </a:rPr>
              <a:t>©2017 All rights reserved.</a:t>
            </a:r>
            <a:endParaRPr lang="en-US" altLang="en-US" dirty="0">
              <a:solidFill>
                <a:srgbClr val="B5B5B5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4" name="Picture 2" descr="C:\Users\Stephen\Desktop\DataWorksWithGGSA_Dar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15"/>
          <a:stretch/>
        </p:blipFill>
        <p:spPr bwMode="auto">
          <a:xfrm>
            <a:off x="7506472" y="6667434"/>
            <a:ext cx="685793" cy="1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 Same Side Corner Rectangle 4"/>
          <p:cNvSpPr/>
          <p:nvPr userDrawn="1"/>
        </p:nvSpPr>
        <p:spPr bwMode="auto">
          <a:xfrm rot="16200000">
            <a:off x="1259199" y="-1165570"/>
            <a:ext cx="293123" cy="2808048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0ACC1"/>
          </a:solidFill>
          <a:ln>
            <a:noFill/>
          </a:ln>
          <a:effectLst/>
          <a:extLst/>
        </p:spPr>
        <p:txBody>
          <a:bodyPr vert="vert" wrap="none" lIns="39483" tIns="39483" rIns="39483" bIns="39483" rtlCol="0" anchor="t" anchorCtr="0">
            <a:spAutoFit/>
          </a:bodyPr>
          <a:lstStyle/>
          <a:p>
            <a:pPr>
              <a:defRPr/>
            </a:pPr>
            <a:r>
              <a:rPr lang="en-US" sz="1333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will solve two-step equations.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AF07C1-3C96-4409-BAA5-29CE21538A1C}"/>
              </a:ext>
            </a:extLst>
          </p:cNvPr>
          <p:cNvGrpSpPr/>
          <p:nvPr userDrawn="1"/>
        </p:nvGrpSpPr>
        <p:grpSpPr>
          <a:xfrm>
            <a:off x="1" y="6552214"/>
            <a:ext cx="1143028" cy="305787"/>
            <a:chOff x="1" y="6552213"/>
            <a:chExt cx="1371634" cy="30578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B4BA3B-D9C8-4AF3-93E9-E569AF25F6ED}"/>
                </a:ext>
              </a:extLst>
            </p:cNvPr>
            <p:cNvSpPr/>
            <p:nvPr userDrawn="1"/>
          </p:nvSpPr>
          <p:spPr bwMode="auto">
            <a:xfrm>
              <a:off x="1" y="6552213"/>
              <a:ext cx="1371634" cy="305787"/>
            </a:xfrm>
            <a:prstGeom prst="rect">
              <a:avLst/>
            </a:prstGeom>
            <a:solidFill>
              <a:srgbClr val="35B1BB"/>
            </a:solidFill>
            <a:ln w="28575" algn="ctr">
              <a:noFill/>
              <a:miter lim="800000"/>
              <a:headEnd/>
              <a:tailEnd/>
            </a:ln>
            <a:effectLst/>
            <a:extLst/>
          </p:spPr>
          <p:txBody>
            <a:bodyPr lIns="0" tIns="0" rIns="0" bIns="0" rtlCol="0" anchor="ctr"/>
            <a:lstStyle/>
            <a:p>
              <a:pPr algn="ctr"/>
              <a:endParaRPr lang="en-US" sz="1667" b="1" i="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4774B75-660C-43E6-B992-1603279010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7" y="6613666"/>
              <a:ext cx="1219202" cy="182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27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Placeholder 2"/>
          <p:cNvSpPr>
            <a:spLocks noGrp="1"/>
          </p:cNvSpPr>
          <p:nvPr>
            <p:ph type="title"/>
          </p:nvPr>
        </p:nvSpPr>
        <p:spPr bwMode="auto">
          <a:xfrm>
            <a:off x="1133475" y="-868363"/>
            <a:ext cx="6877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1.png"/><Relationship Id="rId5" Type="http://schemas.openxmlformats.org/officeDocument/2006/relationships/image" Target="../media/image23.png"/><Relationship Id="rId10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1.png"/><Relationship Id="rId5" Type="http://schemas.openxmlformats.org/officeDocument/2006/relationships/image" Target="../media/image23.png"/><Relationship Id="rId10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4.wmf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45.png"/><Relationship Id="rId15" Type="http://schemas.openxmlformats.org/officeDocument/2006/relationships/image" Target="../media/image48.png"/><Relationship Id="rId10" Type="http://schemas.openxmlformats.org/officeDocument/2006/relationships/image" Target="../media/image43.wmf"/><Relationship Id="rId4" Type="http://schemas.openxmlformats.org/officeDocument/2006/relationships/notesSlide" Target="../notesSlides/notesSlide11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11" Type="http://schemas.openxmlformats.org/officeDocument/2006/relationships/slide" Target="slide7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1.png"/><Relationship Id="rId11" Type="http://schemas.openxmlformats.org/officeDocument/2006/relationships/image" Target="../media/image11.png"/><Relationship Id="rId5" Type="http://schemas.openxmlformats.org/officeDocument/2006/relationships/image" Target="../media/image23.png"/><Relationship Id="rId10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14830E-46F8-4F81-B906-8B52D47FDC2C}"/>
              </a:ext>
            </a:extLst>
          </p:cNvPr>
          <p:cNvSpPr/>
          <p:nvPr/>
        </p:nvSpPr>
        <p:spPr>
          <a:xfrm>
            <a:off x="1417678" y="1234154"/>
            <a:ext cx="6948487" cy="1816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Be on Time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Wear ID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Chromebook Ready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SEE SOMETHING, SAY SOMETHING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1110C2-49D9-4887-99E8-3F73B0BB3C89}"/>
              </a:ext>
            </a:extLst>
          </p:cNvPr>
          <p:cNvSpPr/>
          <p:nvPr/>
        </p:nvSpPr>
        <p:spPr>
          <a:xfrm>
            <a:off x="914440" y="594391"/>
            <a:ext cx="7954963" cy="4619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ACT RESPONSIBLY &amp; SUPPORT the COMMUNITY.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53" y="3277266"/>
            <a:ext cx="593725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Image result for No cell phone or g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3" y="2962941"/>
            <a:ext cx="12604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Image result for no profanit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8" y="4434554"/>
            <a:ext cx="1462087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waste time">
            <a:extLst>
              <a:ext uri="{FF2B5EF4-FFF2-40B4-BE49-F238E27FC236}">
                <a16:creationId xmlns:a16="http://schemas.microsoft.com/office/drawing/2014/main" id="{54CA39DE-0806-47FB-8CCB-C23110D2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793" y="2905715"/>
            <a:ext cx="1680622" cy="175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28" y="4469479"/>
            <a:ext cx="20097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956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38113" y="121097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48"/>
          <p:cNvSpPr/>
          <p:nvPr/>
        </p:nvSpPr>
        <p:spPr>
          <a:xfrm>
            <a:off x="0" y="0"/>
            <a:ext cx="3657600" cy="247650"/>
          </a:xfrm>
          <a:custGeom>
            <a:avLst/>
            <a:gdLst/>
            <a:ahLst/>
            <a:cxnLst/>
            <a:rect l="l" t="t" r="r" b="b"/>
            <a:pathLst>
              <a:path w="3656487" h="247650">
                <a:moveTo>
                  <a:pt x="3555513" y="0"/>
                </a:moveTo>
                <a:lnTo>
                  <a:pt x="3555824" y="381"/>
                </a:lnTo>
                <a:lnTo>
                  <a:pt x="3555937" y="381"/>
                </a:lnTo>
                <a:lnTo>
                  <a:pt x="3555937" y="520"/>
                </a:lnTo>
                <a:lnTo>
                  <a:pt x="3656487" y="123825"/>
                </a:lnTo>
                <a:lnTo>
                  <a:pt x="3555937" y="247130"/>
                </a:lnTo>
                <a:lnTo>
                  <a:pt x="3555937" y="247269"/>
                </a:lnTo>
                <a:lnTo>
                  <a:pt x="3555824" y="247269"/>
                </a:lnTo>
                <a:lnTo>
                  <a:pt x="3555513" y="247650"/>
                </a:lnTo>
                <a:lnTo>
                  <a:pt x="3555513" y="247269"/>
                </a:lnTo>
                <a:lnTo>
                  <a:pt x="0" y="247269"/>
                </a:lnTo>
                <a:lnTo>
                  <a:pt x="0" y="381"/>
                </a:lnTo>
                <a:lnTo>
                  <a:pt x="3555513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(continued)</a:t>
            </a:r>
          </a:p>
        </p:txBody>
      </p:sp>
      <p:sp>
        <p:nvSpPr>
          <p:cNvPr id="823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Skill Development cont.</a:t>
            </a:r>
          </a:p>
        </p:txBody>
      </p:sp>
      <p:grpSp>
        <p:nvGrpSpPr>
          <p:cNvPr id="73" name="Group 1"/>
          <p:cNvGrpSpPr>
            <a:grpSpLocks/>
          </p:cNvGrpSpPr>
          <p:nvPr/>
        </p:nvGrpSpPr>
        <p:grpSpPr bwMode="auto">
          <a:xfrm>
            <a:off x="110331" y="1284626"/>
            <a:ext cx="7094538" cy="1103617"/>
            <a:chOff x="93663" y="1050926"/>
            <a:chExt cx="7094537" cy="1103173"/>
          </a:xfrm>
        </p:grpSpPr>
        <p:pic>
          <p:nvPicPr>
            <p:cNvPr id="76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6"/>
              <a:ext cx="7094537" cy="1103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" name="Rectangle 82"/>
            <p:cNvSpPr/>
            <p:nvPr/>
          </p:nvSpPr>
          <p:spPr bwMode="auto">
            <a:xfrm>
              <a:off x="464814" y="1382012"/>
              <a:ext cx="5477781" cy="738367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Inverse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 Operations: Add or Subtract Numeric value </a:t>
              </a:r>
              <a:r>
                <a:rPr lang="en-US" sz="1200" dirty="0">
                  <a:solidFill>
                    <a:srgbClr val="000000"/>
                  </a:solidFill>
                  <a:latin typeface="Arial Narrow" pitchFamily="34" charset="0"/>
                </a:rPr>
                <a:t>(Circle).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400" b="1" i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Inverse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 Operations: Multiple or Divide Numeric value </a:t>
              </a:r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(Circle).</a:t>
              </a:r>
            </a:p>
            <a:p>
              <a:pPr defTabSz="292100">
                <a:defRPr/>
              </a:pPr>
              <a:r>
                <a:rPr lang="en-US" sz="1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Check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 your solution.</a:t>
              </a:r>
            </a:p>
          </p:txBody>
        </p:sp>
        <p:sp>
          <p:nvSpPr>
            <p:cNvPr id="84" name="Rectangle 1112"/>
            <p:cNvSpPr>
              <a:spLocks noChangeArrowheads="1"/>
            </p:cNvSpPr>
            <p:nvPr/>
          </p:nvSpPr>
          <p:spPr bwMode="auto">
            <a:xfrm>
              <a:off x="249238" y="1109739"/>
              <a:ext cx="2589170" cy="307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Solving Two Step Equations</a:t>
              </a: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365126" y="1458351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365126" y="1642237"/>
              <a:ext cx="173038" cy="17296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365126" y="1850171"/>
              <a:ext cx="173038" cy="17455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200094" y="1190689"/>
            <a:ext cx="2886498" cy="1312667"/>
            <a:chOff x="5799029" y="1051052"/>
            <a:chExt cx="2886498" cy="1312667"/>
          </a:xfrm>
        </p:grpSpPr>
        <p:sp>
          <p:nvSpPr>
            <p:cNvPr id="95" name="Rectangle 94"/>
            <p:cNvSpPr/>
            <p:nvPr/>
          </p:nvSpPr>
          <p:spPr bwMode="auto">
            <a:xfrm>
              <a:off x="5799029" y="1051052"/>
              <a:ext cx="2862911" cy="1312667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4320" tIns="301752" rIns="45720"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How did I/you identify the Inverse of </a:t>
              </a:r>
              <a:r>
                <a:rPr lang="en-US" sz="105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Addition/Subtraction</a:t>
              </a: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40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How did I/you identify the Inverse of </a:t>
              </a:r>
              <a:r>
                <a:rPr lang="en-US" sz="105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Multiplication/Division</a:t>
              </a: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60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How did I/you “</a:t>
              </a:r>
              <a:r>
                <a:rPr lang="en-US" sz="105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Check the Solution”</a:t>
              </a: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5808596" y="1051052"/>
              <a:ext cx="2876931" cy="23177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5816870" y="1414974"/>
              <a:ext cx="226683" cy="18835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5826572" y="1788334"/>
              <a:ext cx="216981" cy="19349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5826572" y="2132854"/>
              <a:ext cx="217117" cy="191991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250059" y="333751"/>
            <a:ext cx="2897654" cy="956099"/>
            <a:chOff x="5993826" y="27799"/>
            <a:chExt cx="2897654" cy="956099"/>
          </a:xfrm>
        </p:grpSpPr>
        <p:sp>
          <p:nvSpPr>
            <p:cNvPr id="108" name="Rectangle 3"/>
            <p:cNvSpPr/>
            <p:nvPr/>
          </p:nvSpPr>
          <p:spPr bwMode="auto">
            <a:xfrm>
              <a:off x="6017413" y="109538"/>
              <a:ext cx="2608459" cy="874360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09" name="Group 6"/>
            <p:cNvGrpSpPr>
              <a:grpSpLocks/>
            </p:cNvGrpSpPr>
            <p:nvPr/>
          </p:nvGrpSpPr>
          <p:grpSpPr bwMode="auto">
            <a:xfrm>
              <a:off x="5993826" y="112838"/>
              <a:ext cx="2897654" cy="609610"/>
              <a:chOff x="3128210" y="2044444"/>
              <a:chExt cx="3932962" cy="418388"/>
            </a:xfrm>
          </p:grpSpPr>
          <p:sp>
            <p:nvSpPr>
              <p:cNvPr id="111" name="Rectangle 21"/>
              <p:cNvSpPr/>
              <p:nvPr/>
            </p:nvSpPr>
            <p:spPr bwMode="auto">
              <a:xfrm>
                <a:off x="3238593" y="2044444"/>
                <a:ext cx="3592499" cy="418388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grpSp>
            <p:nvGrpSpPr>
              <p:cNvPr id="112" name="Group 5"/>
              <p:cNvGrpSpPr>
                <a:grpSpLocks/>
              </p:cNvGrpSpPr>
              <p:nvPr/>
            </p:nvGrpSpPr>
            <p:grpSpPr bwMode="auto">
              <a:xfrm>
                <a:off x="3128210" y="2153734"/>
                <a:ext cx="3932962" cy="232357"/>
                <a:chOff x="2985951" y="2192670"/>
                <a:chExt cx="3932962" cy="232357"/>
              </a:xfrm>
            </p:grpSpPr>
            <p:sp>
              <p:nvSpPr>
                <p:cNvPr id="113" name="Rectangle 112"/>
                <p:cNvSpPr/>
                <p:nvPr/>
              </p:nvSpPr>
              <p:spPr bwMode="auto">
                <a:xfrm>
                  <a:off x="2985951" y="2192670"/>
                  <a:ext cx="1501771" cy="23235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kern="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</a:rPr>
                    <a:t>Solution</a:t>
                  </a:r>
                  <a:r>
                    <a:rPr lang="en-US" sz="16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en-US" sz="1600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=</a:t>
                  </a: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4054126" y="2200444"/>
                  <a:ext cx="2864787" cy="2112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Makes the Equation True</a:t>
                  </a:r>
                  <a:endParaRPr lang="en-US" sz="1400" b="1" kern="0" dirty="0">
                    <a:solidFill>
                      <a:schemeClr val="accent5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110" name="Tape"/>
            <p:cNvSpPr/>
            <p:nvPr/>
          </p:nvSpPr>
          <p:spPr bwMode="auto">
            <a:xfrm rot="5400000">
              <a:off x="7146705" y="-281543"/>
              <a:ext cx="208489" cy="827173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10331" y="332016"/>
            <a:ext cx="2670400" cy="970489"/>
            <a:chOff x="5993826" y="13409"/>
            <a:chExt cx="2670400" cy="970489"/>
          </a:xfrm>
        </p:grpSpPr>
        <p:sp>
          <p:nvSpPr>
            <p:cNvPr id="116" name="Rectangle 3"/>
            <p:cNvSpPr/>
            <p:nvPr/>
          </p:nvSpPr>
          <p:spPr bwMode="auto">
            <a:xfrm>
              <a:off x="6017413" y="109538"/>
              <a:ext cx="2608459" cy="874360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17" name="Group 6"/>
            <p:cNvGrpSpPr>
              <a:grpSpLocks/>
            </p:cNvGrpSpPr>
            <p:nvPr/>
          </p:nvGrpSpPr>
          <p:grpSpPr bwMode="auto">
            <a:xfrm>
              <a:off x="5993826" y="100521"/>
              <a:ext cx="2670400" cy="609611"/>
              <a:chOff x="3128210" y="2035988"/>
              <a:chExt cx="3624513" cy="418388"/>
            </a:xfrm>
          </p:grpSpPr>
          <p:sp>
            <p:nvSpPr>
              <p:cNvPr id="119" name="Rectangle 21"/>
              <p:cNvSpPr/>
              <p:nvPr/>
            </p:nvSpPr>
            <p:spPr bwMode="auto">
              <a:xfrm>
                <a:off x="3160224" y="2035988"/>
                <a:ext cx="3592499" cy="418388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grpSp>
            <p:nvGrpSpPr>
              <p:cNvPr id="120" name="Group 5"/>
              <p:cNvGrpSpPr>
                <a:grpSpLocks/>
              </p:cNvGrpSpPr>
              <p:nvPr/>
            </p:nvGrpSpPr>
            <p:grpSpPr bwMode="auto">
              <a:xfrm>
                <a:off x="3128210" y="2153734"/>
                <a:ext cx="3371066" cy="232357"/>
                <a:chOff x="2985951" y="2192670"/>
                <a:chExt cx="3371066" cy="232357"/>
              </a:xfrm>
            </p:grpSpPr>
            <p:sp>
              <p:nvSpPr>
                <p:cNvPr id="121" name="Rectangle 120"/>
                <p:cNvSpPr/>
                <p:nvPr/>
              </p:nvSpPr>
              <p:spPr bwMode="auto">
                <a:xfrm>
                  <a:off x="2985951" y="2192670"/>
                  <a:ext cx="1501771" cy="23235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kern="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</a:rPr>
                    <a:t>Solving</a:t>
                  </a:r>
                  <a:r>
                    <a:rPr lang="en-US" sz="16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en-US" sz="1600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=</a:t>
                  </a:r>
                </a:p>
              </p:txBody>
            </p:sp>
            <p:sp>
              <p:nvSpPr>
                <p:cNvPr id="122" name="Rectangle 121"/>
                <p:cNvSpPr/>
                <p:nvPr/>
              </p:nvSpPr>
              <p:spPr bwMode="auto">
                <a:xfrm>
                  <a:off x="4059917" y="2209338"/>
                  <a:ext cx="2297100" cy="21123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Isolate the variable</a:t>
                  </a:r>
                  <a:endParaRPr lang="en-US" sz="1400" b="1" kern="0" dirty="0">
                    <a:solidFill>
                      <a:schemeClr val="accent5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118" name="Tape"/>
            <p:cNvSpPr/>
            <p:nvPr/>
          </p:nvSpPr>
          <p:spPr bwMode="auto">
            <a:xfrm rot="5400000">
              <a:off x="7094424" y="-295933"/>
              <a:ext cx="208489" cy="827173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001860" y="104426"/>
            <a:ext cx="3085056" cy="1065087"/>
            <a:chOff x="2853478" y="235076"/>
            <a:chExt cx="3085056" cy="1065087"/>
          </a:xfrm>
        </p:grpSpPr>
        <p:sp>
          <p:nvSpPr>
            <p:cNvPr id="124" name="Rectangle 3"/>
            <p:cNvSpPr/>
            <p:nvPr/>
          </p:nvSpPr>
          <p:spPr bwMode="auto">
            <a:xfrm>
              <a:off x="2853478" y="235076"/>
              <a:ext cx="2999635" cy="1065087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2880366" y="330188"/>
              <a:ext cx="3058168" cy="826776"/>
              <a:chOff x="2815124" y="303737"/>
              <a:chExt cx="3058168" cy="826776"/>
            </a:xfrm>
          </p:grpSpPr>
          <p:sp>
            <p:nvSpPr>
              <p:cNvPr id="135" name="Rectangle 21"/>
              <p:cNvSpPr/>
              <p:nvPr/>
            </p:nvSpPr>
            <p:spPr bwMode="auto">
              <a:xfrm>
                <a:off x="2815124" y="420682"/>
                <a:ext cx="3058168" cy="660742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 bwMode="auto">
              <a:xfrm>
                <a:off x="2912564" y="484182"/>
                <a:ext cx="28628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What you do to </a:t>
                </a:r>
                <a:r>
                  <a:rPr lang="en-US" sz="1200" b="1" i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one side </a:t>
                </a:r>
                <a:r>
                  <a:rPr lang="en-US" sz="120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of an equation, you MUST do the same to the </a:t>
                </a:r>
                <a:r>
                  <a:rPr lang="en-US" sz="1200" b="1" i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other side </a:t>
                </a:r>
                <a:r>
                  <a:rPr lang="en-US" sz="120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of the "=" sign. </a:t>
                </a:r>
                <a:endParaRPr lang="en-US" sz="1200" kern="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Tape"/>
              <p:cNvSpPr/>
              <p:nvPr/>
            </p:nvSpPr>
            <p:spPr bwMode="auto">
              <a:xfrm rot="5400000">
                <a:off x="4206655" y="-5605"/>
                <a:ext cx="208489" cy="827173"/>
              </a:xfrm>
              <a:custGeom>
                <a:avLst/>
                <a:gdLst>
                  <a:gd name="connsiteX0" fmla="*/ 0 w 234247"/>
                  <a:gd name="connsiteY0" fmla="*/ 0 h 920626"/>
                  <a:gd name="connsiteX1" fmla="*/ 234247 w 234247"/>
                  <a:gd name="connsiteY1" fmla="*/ 0 h 920626"/>
                  <a:gd name="connsiteX2" fmla="*/ 234247 w 234247"/>
                  <a:gd name="connsiteY2" fmla="*/ 920626 h 920626"/>
                  <a:gd name="connsiteX3" fmla="*/ 0 w 234247"/>
                  <a:gd name="connsiteY3" fmla="*/ 920626 h 920626"/>
                  <a:gd name="connsiteX4" fmla="*/ 0 w 234247"/>
                  <a:gd name="connsiteY4" fmla="*/ 0 h 920626"/>
                  <a:gd name="connsiteX0" fmla="*/ 0 w 234247"/>
                  <a:gd name="connsiteY0" fmla="*/ 0 h 920626"/>
                  <a:gd name="connsiteX1" fmla="*/ 62185 w 234247"/>
                  <a:gd name="connsiteY1" fmla="*/ 4637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138385 w 234247"/>
                  <a:gd name="connsiteY2" fmla="*/ 14162 h 920626"/>
                  <a:gd name="connsiteX3" fmla="*/ 234247 w 234247"/>
                  <a:gd name="connsiteY3" fmla="*/ 0 h 920626"/>
                  <a:gd name="connsiteX4" fmla="*/ 234247 w 234247"/>
                  <a:gd name="connsiteY4" fmla="*/ 920626 h 920626"/>
                  <a:gd name="connsiteX5" fmla="*/ 0 w 234247"/>
                  <a:gd name="connsiteY5" fmla="*/ 920626 h 920626"/>
                  <a:gd name="connsiteX6" fmla="*/ 0 w 234247"/>
                  <a:gd name="connsiteY6" fmla="*/ 0 h 920626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234247 w 234247"/>
                  <a:gd name="connsiteY3" fmla="*/ 8066 h 928692"/>
                  <a:gd name="connsiteX4" fmla="*/ 234247 w 234247"/>
                  <a:gd name="connsiteY4" fmla="*/ 928692 h 928692"/>
                  <a:gd name="connsiteX5" fmla="*/ 0 w 234247"/>
                  <a:gd name="connsiteY5" fmla="*/ 928692 h 928692"/>
                  <a:gd name="connsiteX6" fmla="*/ 0 w 234247"/>
                  <a:gd name="connsiteY6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9660 w 234247"/>
                  <a:gd name="connsiteY3" fmla="*/ 3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91 w 234247"/>
                  <a:gd name="connsiteY3" fmla="*/ 6349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0 w 234250"/>
                  <a:gd name="connsiteY6" fmla="*/ 930154 h 930154"/>
                  <a:gd name="connsiteX7" fmla="*/ 0 w 234250"/>
                  <a:gd name="connsiteY7" fmla="*/ 9528 h 930154"/>
                  <a:gd name="connsiteX0" fmla="*/ 0 w 234250"/>
                  <a:gd name="connsiteY0" fmla="*/ 9528 h 931740"/>
                  <a:gd name="connsiteX1" fmla="*/ 65360 w 234250"/>
                  <a:gd name="connsiteY1" fmla="*/ 20511 h 931740"/>
                  <a:gd name="connsiteX2" fmla="*/ 112988 w 234250"/>
                  <a:gd name="connsiteY2" fmla="*/ 1462 h 931740"/>
                  <a:gd name="connsiteX3" fmla="*/ 176491 w 234250"/>
                  <a:gd name="connsiteY3" fmla="*/ 7811 h 931740"/>
                  <a:gd name="connsiteX4" fmla="*/ 234250 w 234250"/>
                  <a:gd name="connsiteY4" fmla="*/ 0 h 931740"/>
                  <a:gd name="connsiteX5" fmla="*/ 234247 w 234250"/>
                  <a:gd name="connsiteY5" fmla="*/ 930154 h 931740"/>
                  <a:gd name="connsiteX6" fmla="*/ 43134 w 234250"/>
                  <a:gd name="connsiteY6" fmla="*/ 931740 h 931740"/>
                  <a:gd name="connsiteX7" fmla="*/ 0 w 234250"/>
                  <a:gd name="connsiteY7" fmla="*/ 930154 h 931740"/>
                  <a:gd name="connsiteX8" fmla="*/ 0 w 234250"/>
                  <a:gd name="connsiteY8" fmla="*/ 9528 h 931740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43134 w 234250"/>
                  <a:gd name="connsiteY6" fmla="*/ 922215 h 930154"/>
                  <a:gd name="connsiteX7" fmla="*/ 0 w 234250"/>
                  <a:gd name="connsiteY7" fmla="*/ 930154 h 930154"/>
                  <a:gd name="connsiteX8" fmla="*/ 0 w 234250"/>
                  <a:gd name="connsiteY8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84409 w 234250"/>
                  <a:gd name="connsiteY6" fmla="*/ 925390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93934 w 234250"/>
                  <a:gd name="connsiteY6" fmla="*/ 928565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29359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9978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89978 w 234250"/>
                  <a:gd name="connsiteY7" fmla="*/ 924596 h 930154"/>
                  <a:gd name="connsiteX8" fmla="*/ 147115 w 234250"/>
                  <a:gd name="connsiteY8" fmla="*/ 919834 h 930154"/>
                  <a:gd name="connsiteX9" fmla="*/ 93934 w 234250"/>
                  <a:gd name="connsiteY9" fmla="*/ 928565 h 930154"/>
                  <a:gd name="connsiteX10" fmla="*/ 43134 w 234250"/>
                  <a:gd name="connsiteY10" fmla="*/ 922215 h 930154"/>
                  <a:gd name="connsiteX11" fmla="*/ 0 w 234250"/>
                  <a:gd name="connsiteY11" fmla="*/ 930154 h 930154"/>
                  <a:gd name="connsiteX12" fmla="*/ 0 w 234250"/>
                  <a:gd name="connsiteY12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0452 w 234250"/>
                  <a:gd name="connsiteY6" fmla="*/ 917452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3328"/>
                  <a:gd name="connsiteX1" fmla="*/ 65360 w 234250"/>
                  <a:gd name="connsiteY1" fmla="*/ 20511 h 933328"/>
                  <a:gd name="connsiteX2" fmla="*/ 112988 w 234250"/>
                  <a:gd name="connsiteY2" fmla="*/ 1462 h 933328"/>
                  <a:gd name="connsiteX3" fmla="*/ 176491 w 234250"/>
                  <a:gd name="connsiteY3" fmla="*/ 7811 h 933328"/>
                  <a:gd name="connsiteX4" fmla="*/ 234250 w 234250"/>
                  <a:gd name="connsiteY4" fmla="*/ 0 h 933328"/>
                  <a:gd name="connsiteX5" fmla="*/ 234247 w 234250"/>
                  <a:gd name="connsiteY5" fmla="*/ 930154 h 933328"/>
                  <a:gd name="connsiteX6" fmla="*/ 180452 w 234250"/>
                  <a:gd name="connsiteY6" fmla="*/ 917452 h 933328"/>
                  <a:gd name="connsiteX7" fmla="*/ 117747 w 234250"/>
                  <a:gd name="connsiteY7" fmla="*/ 933328 h 933328"/>
                  <a:gd name="connsiteX8" fmla="*/ 43134 w 234250"/>
                  <a:gd name="connsiteY8" fmla="*/ 922215 h 933328"/>
                  <a:gd name="connsiteX9" fmla="*/ 0 w 234250"/>
                  <a:gd name="connsiteY9" fmla="*/ 930154 h 933328"/>
                  <a:gd name="connsiteX10" fmla="*/ 0 w 234250"/>
                  <a:gd name="connsiteY10" fmla="*/ 9528 h 93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250" h="933328">
                    <a:moveTo>
                      <a:pt x="0" y="9528"/>
                    </a:moveTo>
                    <a:lnTo>
                      <a:pt x="65360" y="20511"/>
                    </a:lnTo>
                    <a:lnTo>
                      <a:pt x="112988" y="1462"/>
                    </a:lnTo>
                    <a:lnTo>
                      <a:pt x="176491" y="7811"/>
                    </a:lnTo>
                    <a:lnTo>
                      <a:pt x="234250" y="0"/>
                    </a:lnTo>
                    <a:cubicBezTo>
                      <a:pt x="234249" y="310051"/>
                      <a:pt x="234248" y="620103"/>
                      <a:pt x="234247" y="930154"/>
                    </a:cubicBezTo>
                    <a:lnTo>
                      <a:pt x="180452" y="917452"/>
                    </a:lnTo>
                    <a:lnTo>
                      <a:pt x="117747" y="933328"/>
                    </a:lnTo>
                    <a:lnTo>
                      <a:pt x="43134" y="922215"/>
                    </a:lnTo>
                    <a:lnTo>
                      <a:pt x="0" y="930154"/>
                    </a:lnTo>
                    <a:lnTo>
                      <a:pt x="0" y="9528"/>
                    </a:lnTo>
                    <a:close/>
                  </a:path>
                </a:pathLst>
              </a:custGeom>
              <a:blipFill dpi="0" rotWithShape="1">
                <a:blip r:embed="rId5">
                  <a:alphaModFix amt="55000"/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639" y="2431267"/>
            <a:ext cx="5092489" cy="7854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379" y="3230888"/>
            <a:ext cx="3162300" cy="2266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6679" y="3259765"/>
            <a:ext cx="2464028" cy="23838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0707" y="3061017"/>
            <a:ext cx="2926048" cy="3459134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285" y="3655010"/>
            <a:ext cx="2785394" cy="2271147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9648" y="3796544"/>
            <a:ext cx="2614903" cy="2271147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5326" y="3770067"/>
            <a:ext cx="2942868" cy="27500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38113" y="121097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48"/>
          <p:cNvSpPr/>
          <p:nvPr/>
        </p:nvSpPr>
        <p:spPr>
          <a:xfrm>
            <a:off x="0" y="0"/>
            <a:ext cx="3657600" cy="247650"/>
          </a:xfrm>
          <a:custGeom>
            <a:avLst/>
            <a:gdLst/>
            <a:ahLst/>
            <a:cxnLst/>
            <a:rect l="l" t="t" r="r" b="b"/>
            <a:pathLst>
              <a:path w="3656487" h="247650">
                <a:moveTo>
                  <a:pt x="3555513" y="0"/>
                </a:moveTo>
                <a:lnTo>
                  <a:pt x="3555824" y="381"/>
                </a:lnTo>
                <a:lnTo>
                  <a:pt x="3555937" y="381"/>
                </a:lnTo>
                <a:lnTo>
                  <a:pt x="3555937" y="520"/>
                </a:lnTo>
                <a:lnTo>
                  <a:pt x="3656487" y="123825"/>
                </a:lnTo>
                <a:lnTo>
                  <a:pt x="3555937" y="247130"/>
                </a:lnTo>
                <a:lnTo>
                  <a:pt x="3555937" y="247269"/>
                </a:lnTo>
                <a:lnTo>
                  <a:pt x="3555824" y="247269"/>
                </a:lnTo>
                <a:lnTo>
                  <a:pt x="3555513" y="247650"/>
                </a:lnTo>
                <a:lnTo>
                  <a:pt x="3555513" y="247269"/>
                </a:lnTo>
                <a:lnTo>
                  <a:pt x="0" y="247269"/>
                </a:lnTo>
                <a:lnTo>
                  <a:pt x="0" y="381"/>
                </a:lnTo>
                <a:lnTo>
                  <a:pt x="3555513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(continued)</a:t>
            </a:r>
          </a:p>
        </p:txBody>
      </p:sp>
      <p:sp>
        <p:nvSpPr>
          <p:cNvPr id="823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Skill Development cont.</a:t>
            </a:r>
          </a:p>
        </p:txBody>
      </p:sp>
      <p:grpSp>
        <p:nvGrpSpPr>
          <p:cNvPr id="73" name="Group 1"/>
          <p:cNvGrpSpPr>
            <a:grpSpLocks/>
          </p:cNvGrpSpPr>
          <p:nvPr/>
        </p:nvGrpSpPr>
        <p:grpSpPr bwMode="auto">
          <a:xfrm>
            <a:off x="110331" y="1284626"/>
            <a:ext cx="7094538" cy="1103617"/>
            <a:chOff x="93663" y="1050926"/>
            <a:chExt cx="7094537" cy="1103173"/>
          </a:xfrm>
        </p:grpSpPr>
        <p:pic>
          <p:nvPicPr>
            <p:cNvPr id="76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6"/>
              <a:ext cx="7094537" cy="1103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" name="Rectangle 82"/>
            <p:cNvSpPr/>
            <p:nvPr/>
          </p:nvSpPr>
          <p:spPr bwMode="auto">
            <a:xfrm>
              <a:off x="464814" y="1382012"/>
              <a:ext cx="5477781" cy="738367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Inverse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 Operations: Add or Subtract Numeric value </a:t>
              </a:r>
              <a:r>
                <a:rPr lang="en-US" sz="1200" dirty="0">
                  <a:solidFill>
                    <a:srgbClr val="000000"/>
                  </a:solidFill>
                  <a:latin typeface="Arial Narrow" pitchFamily="34" charset="0"/>
                </a:rPr>
                <a:t>(Circle).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400" b="1" i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Inverse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 Operations: Multiple or Divide Numeric value </a:t>
              </a:r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(Circle).</a:t>
              </a:r>
            </a:p>
            <a:p>
              <a:pPr defTabSz="292100">
                <a:defRPr/>
              </a:pPr>
              <a:r>
                <a:rPr lang="en-US" sz="1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Check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 your solution.</a:t>
              </a:r>
            </a:p>
          </p:txBody>
        </p:sp>
        <p:sp>
          <p:nvSpPr>
            <p:cNvPr id="84" name="Rectangle 1112"/>
            <p:cNvSpPr>
              <a:spLocks noChangeArrowheads="1"/>
            </p:cNvSpPr>
            <p:nvPr/>
          </p:nvSpPr>
          <p:spPr bwMode="auto">
            <a:xfrm>
              <a:off x="249238" y="1109739"/>
              <a:ext cx="2589170" cy="307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Solving Two Step Equations</a:t>
              </a: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365126" y="1458351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365126" y="1642237"/>
              <a:ext cx="173038" cy="17296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365126" y="1850171"/>
              <a:ext cx="173038" cy="17455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200094" y="1190689"/>
            <a:ext cx="2886498" cy="1312667"/>
            <a:chOff x="5799029" y="1051052"/>
            <a:chExt cx="2886498" cy="1312667"/>
          </a:xfrm>
        </p:grpSpPr>
        <p:sp>
          <p:nvSpPr>
            <p:cNvPr id="95" name="Rectangle 94"/>
            <p:cNvSpPr/>
            <p:nvPr/>
          </p:nvSpPr>
          <p:spPr bwMode="auto">
            <a:xfrm>
              <a:off x="5799029" y="1051052"/>
              <a:ext cx="2862911" cy="1312667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4320" tIns="301752" rIns="45720"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How did I/you identify the Inverse of </a:t>
              </a:r>
              <a:r>
                <a:rPr lang="en-US" sz="105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Addition/Subtraction</a:t>
              </a: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40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How did I/you identify the Inverse of </a:t>
              </a:r>
              <a:r>
                <a:rPr lang="en-US" sz="105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Multiplication/Division</a:t>
              </a: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60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How did I/you “</a:t>
              </a:r>
              <a:r>
                <a:rPr lang="en-US" sz="105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Check the Solution”</a:t>
              </a: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5808596" y="1051052"/>
              <a:ext cx="2876931" cy="23177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5816870" y="1414974"/>
              <a:ext cx="226683" cy="18835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5826572" y="1788334"/>
              <a:ext cx="216981" cy="19349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5826572" y="2132854"/>
              <a:ext cx="217117" cy="191991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250059" y="333751"/>
            <a:ext cx="2897654" cy="956099"/>
            <a:chOff x="5993826" y="27799"/>
            <a:chExt cx="2897654" cy="956099"/>
          </a:xfrm>
        </p:grpSpPr>
        <p:sp>
          <p:nvSpPr>
            <p:cNvPr id="108" name="Rectangle 3"/>
            <p:cNvSpPr/>
            <p:nvPr/>
          </p:nvSpPr>
          <p:spPr bwMode="auto">
            <a:xfrm>
              <a:off x="6017413" y="109538"/>
              <a:ext cx="2608459" cy="874360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09" name="Group 6"/>
            <p:cNvGrpSpPr>
              <a:grpSpLocks/>
            </p:cNvGrpSpPr>
            <p:nvPr/>
          </p:nvGrpSpPr>
          <p:grpSpPr bwMode="auto">
            <a:xfrm>
              <a:off x="5993826" y="112838"/>
              <a:ext cx="2897654" cy="609610"/>
              <a:chOff x="3128210" y="2044444"/>
              <a:chExt cx="3932962" cy="418388"/>
            </a:xfrm>
          </p:grpSpPr>
          <p:sp>
            <p:nvSpPr>
              <p:cNvPr id="111" name="Rectangle 21"/>
              <p:cNvSpPr/>
              <p:nvPr/>
            </p:nvSpPr>
            <p:spPr bwMode="auto">
              <a:xfrm>
                <a:off x="3238593" y="2044444"/>
                <a:ext cx="3592499" cy="418388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grpSp>
            <p:nvGrpSpPr>
              <p:cNvPr id="112" name="Group 5"/>
              <p:cNvGrpSpPr>
                <a:grpSpLocks/>
              </p:cNvGrpSpPr>
              <p:nvPr/>
            </p:nvGrpSpPr>
            <p:grpSpPr bwMode="auto">
              <a:xfrm>
                <a:off x="3128210" y="2153734"/>
                <a:ext cx="3932962" cy="232357"/>
                <a:chOff x="2985951" y="2192670"/>
                <a:chExt cx="3932962" cy="232357"/>
              </a:xfrm>
            </p:grpSpPr>
            <p:sp>
              <p:nvSpPr>
                <p:cNvPr id="113" name="Rectangle 112"/>
                <p:cNvSpPr/>
                <p:nvPr/>
              </p:nvSpPr>
              <p:spPr bwMode="auto">
                <a:xfrm>
                  <a:off x="2985951" y="2192670"/>
                  <a:ext cx="1501771" cy="23235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kern="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</a:rPr>
                    <a:t>Solution</a:t>
                  </a:r>
                  <a:r>
                    <a:rPr lang="en-US" sz="16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en-US" sz="1600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=</a:t>
                  </a: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4054126" y="2200444"/>
                  <a:ext cx="2864787" cy="2112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Makes the Equation True</a:t>
                  </a:r>
                  <a:endParaRPr lang="en-US" sz="1400" b="1" kern="0" dirty="0">
                    <a:solidFill>
                      <a:schemeClr val="accent5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110" name="Tape"/>
            <p:cNvSpPr/>
            <p:nvPr/>
          </p:nvSpPr>
          <p:spPr bwMode="auto">
            <a:xfrm rot="5400000">
              <a:off x="7146705" y="-281543"/>
              <a:ext cx="208489" cy="827173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10331" y="332016"/>
            <a:ext cx="2670400" cy="970489"/>
            <a:chOff x="5993826" y="13409"/>
            <a:chExt cx="2670400" cy="970489"/>
          </a:xfrm>
        </p:grpSpPr>
        <p:sp>
          <p:nvSpPr>
            <p:cNvPr id="116" name="Rectangle 3"/>
            <p:cNvSpPr/>
            <p:nvPr/>
          </p:nvSpPr>
          <p:spPr bwMode="auto">
            <a:xfrm>
              <a:off x="6017413" y="109538"/>
              <a:ext cx="2608459" cy="874360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17" name="Group 6"/>
            <p:cNvGrpSpPr>
              <a:grpSpLocks/>
            </p:cNvGrpSpPr>
            <p:nvPr/>
          </p:nvGrpSpPr>
          <p:grpSpPr bwMode="auto">
            <a:xfrm>
              <a:off x="5993826" y="100521"/>
              <a:ext cx="2670400" cy="609611"/>
              <a:chOff x="3128210" y="2035988"/>
              <a:chExt cx="3624513" cy="418388"/>
            </a:xfrm>
          </p:grpSpPr>
          <p:sp>
            <p:nvSpPr>
              <p:cNvPr id="119" name="Rectangle 21"/>
              <p:cNvSpPr/>
              <p:nvPr/>
            </p:nvSpPr>
            <p:spPr bwMode="auto">
              <a:xfrm>
                <a:off x="3160224" y="2035988"/>
                <a:ext cx="3592499" cy="418388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grpSp>
            <p:nvGrpSpPr>
              <p:cNvPr id="120" name="Group 5"/>
              <p:cNvGrpSpPr>
                <a:grpSpLocks/>
              </p:cNvGrpSpPr>
              <p:nvPr/>
            </p:nvGrpSpPr>
            <p:grpSpPr bwMode="auto">
              <a:xfrm>
                <a:off x="3128210" y="2153734"/>
                <a:ext cx="3371066" cy="232357"/>
                <a:chOff x="2985951" y="2192670"/>
                <a:chExt cx="3371066" cy="232357"/>
              </a:xfrm>
            </p:grpSpPr>
            <p:sp>
              <p:nvSpPr>
                <p:cNvPr id="121" name="Rectangle 120"/>
                <p:cNvSpPr/>
                <p:nvPr/>
              </p:nvSpPr>
              <p:spPr bwMode="auto">
                <a:xfrm>
                  <a:off x="2985951" y="2192670"/>
                  <a:ext cx="1501771" cy="23235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kern="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</a:rPr>
                    <a:t>Solving</a:t>
                  </a:r>
                  <a:r>
                    <a:rPr lang="en-US" sz="16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en-US" sz="1600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=</a:t>
                  </a:r>
                </a:p>
              </p:txBody>
            </p:sp>
            <p:sp>
              <p:nvSpPr>
                <p:cNvPr id="122" name="Rectangle 121"/>
                <p:cNvSpPr/>
                <p:nvPr/>
              </p:nvSpPr>
              <p:spPr bwMode="auto">
                <a:xfrm>
                  <a:off x="4059917" y="2209338"/>
                  <a:ext cx="2297100" cy="21123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Isolate the variable</a:t>
                  </a:r>
                  <a:endParaRPr lang="en-US" sz="1400" b="1" kern="0" dirty="0">
                    <a:solidFill>
                      <a:schemeClr val="accent5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118" name="Tape"/>
            <p:cNvSpPr/>
            <p:nvPr/>
          </p:nvSpPr>
          <p:spPr bwMode="auto">
            <a:xfrm rot="5400000">
              <a:off x="7094424" y="-295933"/>
              <a:ext cx="208489" cy="827173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001860" y="104426"/>
            <a:ext cx="3085056" cy="1065087"/>
            <a:chOff x="2853478" y="235076"/>
            <a:chExt cx="3085056" cy="1065087"/>
          </a:xfrm>
        </p:grpSpPr>
        <p:sp>
          <p:nvSpPr>
            <p:cNvPr id="124" name="Rectangle 3"/>
            <p:cNvSpPr/>
            <p:nvPr/>
          </p:nvSpPr>
          <p:spPr bwMode="auto">
            <a:xfrm>
              <a:off x="2853478" y="235076"/>
              <a:ext cx="2999635" cy="1065087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2880366" y="330188"/>
              <a:ext cx="3058168" cy="826776"/>
              <a:chOff x="2815124" y="303737"/>
              <a:chExt cx="3058168" cy="826776"/>
            </a:xfrm>
          </p:grpSpPr>
          <p:sp>
            <p:nvSpPr>
              <p:cNvPr id="135" name="Rectangle 21"/>
              <p:cNvSpPr/>
              <p:nvPr/>
            </p:nvSpPr>
            <p:spPr bwMode="auto">
              <a:xfrm>
                <a:off x="2815124" y="420682"/>
                <a:ext cx="3058168" cy="660742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 bwMode="auto">
              <a:xfrm>
                <a:off x="2912564" y="484182"/>
                <a:ext cx="28628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What you do to </a:t>
                </a:r>
                <a:r>
                  <a:rPr lang="en-US" sz="1200" b="1" i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one side </a:t>
                </a:r>
                <a:r>
                  <a:rPr lang="en-US" sz="120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of an equation, you MUST do the same to the </a:t>
                </a:r>
                <a:r>
                  <a:rPr lang="en-US" sz="1200" b="1" i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other side </a:t>
                </a:r>
                <a:r>
                  <a:rPr lang="en-US" sz="120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of the "=" sign. </a:t>
                </a:r>
                <a:endParaRPr lang="en-US" sz="1200" kern="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Tape"/>
              <p:cNvSpPr/>
              <p:nvPr/>
            </p:nvSpPr>
            <p:spPr bwMode="auto">
              <a:xfrm rot="5400000">
                <a:off x="4206655" y="-5605"/>
                <a:ext cx="208489" cy="827173"/>
              </a:xfrm>
              <a:custGeom>
                <a:avLst/>
                <a:gdLst>
                  <a:gd name="connsiteX0" fmla="*/ 0 w 234247"/>
                  <a:gd name="connsiteY0" fmla="*/ 0 h 920626"/>
                  <a:gd name="connsiteX1" fmla="*/ 234247 w 234247"/>
                  <a:gd name="connsiteY1" fmla="*/ 0 h 920626"/>
                  <a:gd name="connsiteX2" fmla="*/ 234247 w 234247"/>
                  <a:gd name="connsiteY2" fmla="*/ 920626 h 920626"/>
                  <a:gd name="connsiteX3" fmla="*/ 0 w 234247"/>
                  <a:gd name="connsiteY3" fmla="*/ 920626 h 920626"/>
                  <a:gd name="connsiteX4" fmla="*/ 0 w 234247"/>
                  <a:gd name="connsiteY4" fmla="*/ 0 h 920626"/>
                  <a:gd name="connsiteX0" fmla="*/ 0 w 234247"/>
                  <a:gd name="connsiteY0" fmla="*/ 0 h 920626"/>
                  <a:gd name="connsiteX1" fmla="*/ 62185 w 234247"/>
                  <a:gd name="connsiteY1" fmla="*/ 4637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138385 w 234247"/>
                  <a:gd name="connsiteY2" fmla="*/ 14162 h 920626"/>
                  <a:gd name="connsiteX3" fmla="*/ 234247 w 234247"/>
                  <a:gd name="connsiteY3" fmla="*/ 0 h 920626"/>
                  <a:gd name="connsiteX4" fmla="*/ 234247 w 234247"/>
                  <a:gd name="connsiteY4" fmla="*/ 920626 h 920626"/>
                  <a:gd name="connsiteX5" fmla="*/ 0 w 234247"/>
                  <a:gd name="connsiteY5" fmla="*/ 920626 h 920626"/>
                  <a:gd name="connsiteX6" fmla="*/ 0 w 234247"/>
                  <a:gd name="connsiteY6" fmla="*/ 0 h 920626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234247 w 234247"/>
                  <a:gd name="connsiteY3" fmla="*/ 8066 h 928692"/>
                  <a:gd name="connsiteX4" fmla="*/ 234247 w 234247"/>
                  <a:gd name="connsiteY4" fmla="*/ 928692 h 928692"/>
                  <a:gd name="connsiteX5" fmla="*/ 0 w 234247"/>
                  <a:gd name="connsiteY5" fmla="*/ 928692 h 928692"/>
                  <a:gd name="connsiteX6" fmla="*/ 0 w 234247"/>
                  <a:gd name="connsiteY6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9660 w 234247"/>
                  <a:gd name="connsiteY3" fmla="*/ 3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91 w 234247"/>
                  <a:gd name="connsiteY3" fmla="*/ 6349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0 w 234250"/>
                  <a:gd name="connsiteY6" fmla="*/ 930154 h 930154"/>
                  <a:gd name="connsiteX7" fmla="*/ 0 w 234250"/>
                  <a:gd name="connsiteY7" fmla="*/ 9528 h 930154"/>
                  <a:gd name="connsiteX0" fmla="*/ 0 w 234250"/>
                  <a:gd name="connsiteY0" fmla="*/ 9528 h 931740"/>
                  <a:gd name="connsiteX1" fmla="*/ 65360 w 234250"/>
                  <a:gd name="connsiteY1" fmla="*/ 20511 h 931740"/>
                  <a:gd name="connsiteX2" fmla="*/ 112988 w 234250"/>
                  <a:gd name="connsiteY2" fmla="*/ 1462 h 931740"/>
                  <a:gd name="connsiteX3" fmla="*/ 176491 w 234250"/>
                  <a:gd name="connsiteY3" fmla="*/ 7811 h 931740"/>
                  <a:gd name="connsiteX4" fmla="*/ 234250 w 234250"/>
                  <a:gd name="connsiteY4" fmla="*/ 0 h 931740"/>
                  <a:gd name="connsiteX5" fmla="*/ 234247 w 234250"/>
                  <a:gd name="connsiteY5" fmla="*/ 930154 h 931740"/>
                  <a:gd name="connsiteX6" fmla="*/ 43134 w 234250"/>
                  <a:gd name="connsiteY6" fmla="*/ 931740 h 931740"/>
                  <a:gd name="connsiteX7" fmla="*/ 0 w 234250"/>
                  <a:gd name="connsiteY7" fmla="*/ 930154 h 931740"/>
                  <a:gd name="connsiteX8" fmla="*/ 0 w 234250"/>
                  <a:gd name="connsiteY8" fmla="*/ 9528 h 931740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43134 w 234250"/>
                  <a:gd name="connsiteY6" fmla="*/ 922215 h 930154"/>
                  <a:gd name="connsiteX7" fmla="*/ 0 w 234250"/>
                  <a:gd name="connsiteY7" fmla="*/ 930154 h 930154"/>
                  <a:gd name="connsiteX8" fmla="*/ 0 w 234250"/>
                  <a:gd name="connsiteY8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84409 w 234250"/>
                  <a:gd name="connsiteY6" fmla="*/ 925390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93934 w 234250"/>
                  <a:gd name="connsiteY6" fmla="*/ 928565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29359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9978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89978 w 234250"/>
                  <a:gd name="connsiteY7" fmla="*/ 924596 h 930154"/>
                  <a:gd name="connsiteX8" fmla="*/ 147115 w 234250"/>
                  <a:gd name="connsiteY8" fmla="*/ 919834 h 930154"/>
                  <a:gd name="connsiteX9" fmla="*/ 93934 w 234250"/>
                  <a:gd name="connsiteY9" fmla="*/ 928565 h 930154"/>
                  <a:gd name="connsiteX10" fmla="*/ 43134 w 234250"/>
                  <a:gd name="connsiteY10" fmla="*/ 922215 h 930154"/>
                  <a:gd name="connsiteX11" fmla="*/ 0 w 234250"/>
                  <a:gd name="connsiteY11" fmla="*/ 930154 h 930154"/>
                  <a:gd name="connsiteX12" fmla="*/ 0 w 234250"/>
                  <a:gd name="connsiteY12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0452 w 234250"/>
                  <a:gd name="connsiteY6" fmla="*/ 917452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3328"/>
                  <a:gd name="connsiteX1" fmla="*/ 65360 w 234250"/>
                  <a:gd name="connsiteY1" fmla="*/ 20511 h 933328"/>
                  <a:gd name="connsiteX2" fmla="*/ 112988 w 234250"/>
                  <a:gd name="connsiteY2" fmla="*/ 1462 h 933328"/>
                  <a:gd name="connsiteX3" fmla="*/ 176491 w 234250"/>
                  <a:gd name="connsiteY3" fmla="*/ 7811 h 933328"/>
                  <a:gd name="connsiteX4" fmla="*/ 234250 w 234250"/>
                  <a:gd name="connsiteY4" fmla="*/ 0 h 933328"/>
                  <a:gd name="connsiteX5" fmla="*/ 234247 w 234250"/>
                  <a:gd name="connsiteY5" fmla="*/ 930154 h 933328"/>
                  <a:gd name="connsiteX6" fmla="*/ 180452 w 234250"/>
                  <a:gd name="connsiteY6" fmla="*/ 917452 h 933328"/>
                  <a:gd name="connsiteX7" fmla="*/ 117747 w 234250"/>
                  <a:gd name="connsiteY7" fmla="*/ 933328 h 933328"/>
                  <a:gd name="connsiteX8" fmla="*/ 43134 w 234250"/>
                  <a:gd name="connsiteY8" fmla="*/ 922215 h 933328"/>
                  <a:gd name="connsiteX9" fmla="*/ 0 w 234250"/>
                  <a:gd name="connsiteY9" fmla="*/ 930154 h 933328"/>
                  <a:gd name="connsiteX10" fmla="*/ 0 w 234250"/>
                  <a:gd name="connsiteY10" fmla="*/ 9528 h 93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250" h="933328">
                    <a:moveTo>
                      <a:pt x="0" y="9528"/>
                    </a:moveTo>
                    <a:lnTo>
                      <a:pt x="65360" y="20511"/>
                    </a:lnTo>
                    <a:lnTo>
                      <a:pt x="112988" y="1462"/>
                    </a:lnTo>
                    <a:lnTo>
                      <a:pt x="176491" y="7811"/>
                    </a:lnTo>
                    <a:lnTo>
                      <a:pt x="234250" y="0"/>
                    </a:lnTo>
                    <a:cubicBezTo>
                      <a:pt x="234249" y="310051"/>
                      <a:pt x="234248" y="620103"/>
                      <a:pt x="234247" y="930154"/>
                    </a:cubicBezTo>
                    <a:lnTo>
                      <a:pt x="180452" y="917452"/>
                    </a:lnTo>
                    <a:lnTo>
                      <a:pt x="117747" y="933328"/>
                    </a:lnTo>
                    <a:lnTo>
                      <a:pt x="43134" y="922215"/>
                    </a:lnTo>
                    <a:lnTo>
                      <a:pt x="0" y="930154"/>
                    </a:lnTo>
                    <a:lnTo>
                      <a:pt x="0" y="9528"/>
                    </a:lnTo>
                    <a:close/>
                  </a:path>
                </a:pathLst>
              </a:custGeom>
              <a:blipFill dpi="0" rotWithShape="1">
                <a:blip r:embed="rId5">
                  <a:alphaModFix amt="55000"/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639" y="2431267"/>
            <a:ext cx="5092489" cy="7854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30" y="3259764"/>
            <a:ext cx="3015858" cy="2991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0372" y="3344782"/>
            <a:ext cx="2506659" cy="2805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1215" y="3340757"/>
            <a:ext cx="2867025" cy="28003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270" y="3934865"/>
            <a:ext cx="2942868" cy="250150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1255" y="3810575"/>
            <a:ext cx="2942868" cy="275008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8392" y="3959418"/>
            <a:ext cx="2942868" cy="27500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510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7" name="Rectangle 14"/>
          <p:cNvSpPr>
            <a:spLocks noChangeArrowheads="1"/>
          </p:cNvSpPr>
          <p:nvPr/>
        </p:nvSpPr>
        <p:spPr bwMode="auto">
          <a:xfrm>
            <a:off x="688975" y="1169988"/>
            <a:ext cx="8267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dirty="0">
                <a:latin typeface="Gill Sans MT" panose="020B0502020104020203" pitchFamily="34" charset="0"/>
              </a:rPr>
              <a:t>Equations help us find solution to complex and </a:t>
            </a:r>
            <a:r>
              <a:rPr lang="en-US" altLang="en-US" sz="2200" i="1" dirty="0">
                <a:latin typeface="Gill Sans MT" panose="020B0502020104020203" pitchFamily="34" charset="0"/>
              </a:rPr>
              <a:t>real world problems in short time.</a:t>
            </a:r>
          </a:p>
        </p:txBody>
      </p:sp>
      <p:sp>
        <p:nvSpPr>
          <p:cNvPr id="11268" name="Rectangle 14"/>
          <p:cNvSpPr>
            <a:spLocks noChangeArrowheads="1"/>
          </p:cNvSpPr>
          <p:nvPr/>
        </p:nvSpPr>
        <p:spPr bwMode="auto">
          <a:xfrm>
            <a:off x="688975" y="3144838"/>
            <a:ext cx="826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dirty="0">
                <a:latin typeface="Gill Sans MT" panose="020B0502020104020203" pitchFamily="34" charset="0"/>
              </a:rPr>
              <a:t>Knowing how to solve equations will help you do well on tests.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238125" y="1195388"/>
            <a:ext cx="379413" cy="379412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Gill Sans MT" pitchFamily="34" charset="0"/>
              </a:rPr>
              <a:t>1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238125" y="3155950"/>
            <a:ext cx="379413" cy="379413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Gill Sans MT" pitchFamily="34" charset="0"/>
              </a:rPr>
              <a:t>2</a:t>
            </a:r>
          </a:p>
        </p:txBody>
      </p:sp>
      <p:sp>
        <p:nvSpPr>
          <p:cNvPr id="25" name="Rectangle 126"/>
          <p:cNvSpPr/>
          <p:nvPr/>
        </p:nvSpPr>
        <p:spPr>
          <a:xfrm>
            <a:off x="0" y="0"/>
            <a:ext cx="1735138" cy="247650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Relevance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690400" y="3563365"/>
            <a:ext cx="5462588" cy="2747963"/>
          </a:xfrm>
          <a:prstGeom prst="roundRect">
            <a:avLst>
              <a:gd name="adj" fmla="val 7407"/>
            </a:avLst>
          </a:prstGeom>
          <a:noFill/>
          <a:ln w="19050" algn="ctr">
            <a:noFill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Arial" pitchFamily="34" charset="0"/>
              </a:rPr>
              <a:t>Sample Test Question:</a:t>
            </a:r>
          </a:p>
        </p:txBody>
      </p:sp>
      <p:grpSp>
        <p:nvGrpSpPr>
          <p:cNvPr id="11274" name="Group 1"/>
          <p:cNvGrpSpPr>
            <a:grpSpLocks/>
          </p:cNvGrpSpPr>
          <p:nvPr/>
        </p:nvGrpSpPr>
        <p:grpSpPr bwMode="auto">
          <a:xfrm>
            <a:off x="409413" y="3514153"/>
            <a:ext cx="5857875" cy="2857500"/>
            <a:chOff x="1434455" y="3543370"/>
            <a:chExt cx="2938162" cy="1848387"/>
          </a:xfrm>
        </p:grpSpPr>
        <p:pic>
          <p:nvPicPr>
            <p:cNvPr id="11323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455" y="3557274"/>
              <a:ext cx="2938162" cy="7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4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455" y="5281904"/>
              <a:ext cx="2938162" cy="75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5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4457" y="4439184"/>
              <a:ext cx="1845918" cy="54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6" name="Picture 66" descr="C:\Documents and Settings\jim\Desktop\My Stuff\Graphics\hd-blogshapes\line-horiz-black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94610" y="4441653"/>
              <a:ext cx="1845918" cy="54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6350" y="144463"/>
            <a:ext cx="91440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spcBef>
                <a:spcPts val="0"/>
              </a:spcBef>
              <a:tabLst>
                <a:tab pos="-57150" algn="l"/>
              </a:tabLst>
              <a:defRPr/>
            </a:pPr>
            <a:endParaRPr lang="en-US" sz="400" dirty="0">
              <a:solidFill>
                <a:srgbClr val="0000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The words </a:t>
            </a:r>
            <a:r>
              <a:rPr lang="en-US" b="1" i="1" dirty="0">
                <a:latin typeface="Arial Narrow" panose="020B0606020202030204" pitchFamily="34" charset="0"/>
              </a:rPr>
              <a:t>equation</a:t>
            </a:r>
            <a:r>
              <a:rPr lang="en-US" b="1" dirty="0">
                <a:latin typeface="Arial Narrow" panose="020B0606020202030204" pitchFamily="34" charset="0"/>
              </a:rPr>
              <a:t>, </a:t>
            </a:r>
            <a:r>
              <a:rPr lang="en-US" b="1" i="1" dirty="0">
                <a:latin typeface="Arial Narrow" panose="020B0606020202030204" pitchFamily="34" charset="0"/>
              </a:rPr>
              <a:t>equal</a:t>
            </a:r>
            <a:r>
              <a:rPr lang="en-US" b="1" dirty="0">
                <a:latin typeface="Arial Narrow" panose="020B0606020202030204" pitchFamily="34" charset="0"/>
              </a:rPr>
              <a:t>, </a:t>
            </a:r>
            <a:r>
              <a:rPr lang="en-US" b="1" i="1" dirty="0">
                <a:latin typeface="Arial Narrow" panose="020B0606020202030204" pitchFamily="34" charset="0"/>
              </a:rPr>
              <a:t>equality</a:t>
            </a:r>
            <a:r>
              <a:rPr lang="en-US" b="1" dirty="0">
                <a:latin typeface="Arial Narrow" panose="020B0606020202030204" pitchFamily="34" charset="0"/>
              </a:rPr>
              <a:t>, </a:t>
            </a:r>
            <a:r>
              <a:rPr lang="en-US" dirty="0">
                <a:latin typeface="Arial Narrow" panose="020B0606020202030204" pitchFamily="34" charset="0"/>
              </a:rPr>
              <a:t>and </a:t>
            </a:r>
            <a:r>
              <a:rPr lang="en-US" b="1" i="1" dirty="0">
                <a:latin typeface="Arial Narrow" panose="020B0606020202030204" pitchFamily="34" charset="0"/>
              </a:rPr>
              <a:t>equivalent </a:t>
            </a:r>
          </a:p>
          <a:p>
            <a:r>
              <a:rPr lang="en-US" dirty="0">
                <a:latin typeface="Arial Narrow" panose="020B0606020202030204" pitchFamily="34" charset="0"/>
              </a:rPr>
              <a:t>all share the same root (</a:t>
            </a:r>
            <a:r>
              <a:rPr lang="en-US" b="1" i="1" dirty="0" err="1">
                <a:latin typeface="Arial Narrow" panose="020B0606020202030204" pitchFamily="34" charset="0"/>
              </a:rPr>
              <a:t>equ</a:t>
            </a:r>
            <a:r>
              <a:rPr lang="en-US" dirty="0">
                <a:latin typeface="Arial Narrow" panose="020B0606020202030204" pitchFamily="34" charset="0"/>
              </a:rPr>
              <a:t>) and they all have to do </a:t>
            </a:r>
          </a:p>
          <a:p>
            <a:r>
              <a:rPr lang="en-US" dirty="0">
                <a:latin typeface="Arial Narrow" panose="020B0606020202030204" pitchFamily="34" charset="0"/>
              </a:rPr>
              <a:t>with being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equal </a:t>
            </a:r>
            <a:r>
              <a:rPr lang="en-US" b="1" i="1" dirty="0">
                <a:latin typeface="Arial Narrow" panose="020B0606020202030204" pitchFamily="34" charset="0"/>
              </a:rPr>
              <a:t>(=)</a:t>
            </a:r>
            <a:r>
              <a:rPr lang="en-US" dirty="0">
                <a:latin typeface="Arial Narrow" panose="020B0606020202030204" pitchFamily="34" charset="0"/>
              </a:rPr>
              <a:t>, or the same.</a:t>
            </a:r>
            <a:endParaRPr lang="en-US" sz="14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84" name="Rectangle 21"/>
          <p:cNvSpPr/>
          <p:nvPr/>
        </p:nvSpPr>
        <p:spPr bwMode="auto">
          <a:xfrm>
            <a:off x="2723009" y="1828677"/>
            <a:ext cx="6010275" cy="973809"/>
          </a:xfrm>
          <a:custGeom>
            <a:avLst/>
            <a:gdLst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5788"/>
              <a:gd name="connsiteX1" fmla="*/ 2148868 w 2148868"/>
              <a:gd name="connsiteY1" fmla="*/ 0 h 1695788"/>
              <a:gd name="connsiteX2" fmla="*/ 2148868 w 2148868"/>
              <a:gd name="connsiteY2" fmla="*/ 1694881 h 1695788"/>
              <a:gd name="connsiteX3" fmla="*/ 0 w 2148868"/>
              <a:gd name="connsiteY3" fmla="*/ 1694881 h 1695788"/>
              <a:gd name="connsiteX4" fmla="*/ 0 w 2148868"/>
              <a:gd name="connsiteY4" fmla="*/ 0 h 1695788"/>
              <a:gd name="connsiteX0" fmla="*/ 0 w 2148868"/>
              <a:gd name="connsiteY0" fmla="*/ 0 h 1695788"/>
              <a:gd name="connsiteX1" fmla="*/ 2148868 w 2148868"/>
              <a:gd name="connsiteY1" fmla="*/ 0 h 1695788"/>
              <a:gd name="connsiteX2" fmla="*/ 2148868 w 2148868"/>
              <a:gd name="connsiteY2" fmla="*/ 1694881 h 1695788"/>
              <a:gd name="connsiteX3" fmla="*/ 0 w 2148868"/>
              <a:gd name="connsiteY3" fmla="*/ 1694881 h 1695788"/>
              <a:gd name="connsiteX4" fmla="*/ 0 w 2148868"/>
              <a:gd name="connsiteY4" fmla="*/ 0 h 1695788"/>
              <a:gd name="connsiteX0" fmla="*/ 0 w 2148868"/>
              <a:gd name="connsiteY0" fmla="*/ 0 h 1695788"/>
              <a:gd name="connsiteX1" fmla="*/ 2148868 w 2148868"/>
              <a:gd name="connsiteY1" fmla="*/ 0 h 1695788"/>
              <a:gd name="connsiteX2" fmla="*/ 2148868 w 2148868"/>
              <a:gd name="connsiteY2" fmla="*/ 1694881 h 1695788"/>
              <a:gd name="connsiteX3" fmla="*/ 0 w 2148868"/>
              <a:gd name="connsiteY3" fmla="*/ 1694881 h 1695788"/>
              <a:gd name="connsiteX4" fmla="*/ 0 w 2148868"/>
              <a:gd name="connsiteY4" fmla="*/ 0 h 169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868" h="1695788">
                <a:moveTo>
                  <a:pt x="0" y="0"/>
                </a:moveTo>
                <a:lnTo>
                  <a:pt x="2148868" y="0"/>
                </a:lnTo>
                <a:cubicBezTo>
                  <a:pt x="2140903" y="626221"/>
                  <a:pt x="2138695" y="1048958"/>
                  <a:pt x="2148868" y="1694881"/>
                </a:cubicBezTo>
                <a:cubicBezTo>
                  <a:pt x="1440199" y="1672021"/>
                  <a:pt x="709966" y="1701157"/>
                  <a:pt x="0" y="1694881"/>
                </a:cubicBezTo>
                <a:cubicBezTo>
                  <a:pt x="7620" y="1129921"/>
                  <a:pt x="2593" y="748742"/>
                  <a:pt x="0" y="0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>
                  <a:lumMod val="95000"/>
                </a:schemeClr>
              </a:gs>
              <a:gs pos="50000">
                <a:schemeClr val="bg1"/>
              </a:gs>
              <a:gs pos="95000">
                <a:schemeClr val="bg1"/>
              </a:gs>
            </a:gsLst>
            <a:lin ang="2700000" scaled="1"/>
            <a:tileRect/>
          </a:gra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airplane </a:t>
            </a:r>
            <a:r>
              <a:rPr lang="en-U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descends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altitude from 20,000 feet to 10,000 feet. A gauge at Radar Traffic Control reads that the airplane’s altitude drops 1.8939 miles. 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many feet a mile is the plan dropping?</a:t>
            </a:r>
          </a:p>
        </p:txBody>
      </p:sp>
      <p:sp>
        <p:nvSpPr>
          <p:cNvPr id="1130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Lesson Relevance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77448" y="69481"/>
            <a:ext cx="2897654" cy="1206697"/>
            <a:chOff x="5112871" y="56018"/>
            <a:chExt cx="2897654" cy="1206697"/>
          </a:xfrm>
        </p:grpSpPr>
        <p:sp>
          <p:nvSpPr>
            <p:cNvPr id="69" name="Rectangle 3"/>
            <p:cNvSpPr/>
            <p:nvPr/>
          </p:nvSpPr>
          <p:spPr bwMode="auto">
            <a:xfrm>
              <a:off x="5115264" y="388355"/>
              <a:ext cx="2746036" cy="874360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112871" y="56018"/>
              <a:ext cx="2897654" cy="991732"/>
              <a:chOff x="5112871" y="56018"/>
              <a:chExt cx="2897654" cy="991732"/>
            </a:xfrm>
          </p:grpSpPr>
          <p:sp>
            <p:nvSpPr>
              <p:cNvPr id="50" name="Rectangle 3"/>
              <p:cNvSpPr/>
              <p:nvPr/>
            </p:nvSpPr>
            <p:spPr bwMode="auto">
              <a:xfrm>
                <a:off x="5214487" y="152147"/>
                <a:ext cx="2608459" cy="874360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787062" y="1279048"/>
                      <a:pt x="3804209" y="2087161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54" name="Rectangle 21"/>
              <p:cNvSpPr/>
              <p:nvPr/>
            </p:nvSpPr>
            <p:spPr bwMode="auto">
              <a:xfrm>
                <a:off x="5214487" y="143130"/>
                <a:ext cx="2646813" cy="904620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grpSp>
            <p:nvGrpSpPr>
              <p:cNvPr id="55" name="Group 5"/>
              <p:cNvGrpSpPr>
                <a:grpSpLocks/>
              </p:cNvGrpSpPr>
              <p:nvPr/>
            </p:nvGrpSpPr>
            <p:grpSpPr bwMode="auto">
              <a:xfrm>
                <a:off x="5190900" y="314691"/>
                <a:ext cx="2483670" cy="338555"/>
                <a:chOff x="2985951" y="2192670"/>
                <a:chExt cx="3371066" cy="232357"/>
              </a:xfrm>
            </p:grpSpPr>
            <p:sp>
              <p:nvSpPr>
                <p:cNvPr id="60" name="Rectangle 59"/>
                <p:cNvSpPr/>
                <p:nvPr/>
              </p:nvSpPr>
              <p:spPr bwMode="auto">
                <a:xfrm>
                  <a:off x="2985951" y="2192670"/>
                  <a:ext cx="1501771" cy="23235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kern="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</a:rPr>
                    <a:t>Solving</a:t>
                  </a:r>
                  <a:r>
                    <a:rPr lang="en-US" sz="16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en-US" sz="1600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=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4059917" y="2209338"/>
                  <a:ext cx="2297100" cy="21123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Isolate the variable</a:t>
                  </a:r>
                  <a:endParaRPr lang="en-US" sz="1400" b="1" kern="0" dirty="0">
                    <a:solidFill>
                      <a:schemeClr val="accent5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</p:grpSp>
          <p:sp>
            <p:nvSpPr>
              <p:cNvPr id="52" name="Tape"/>
              <p:cNvSpPr/>
              <p:nvPr/>
            </p:nvSpPr>
            <p:spPr bwMode="auto">
              <a:xfrm rot="5400000">
                <a:off x="6291498" y="-253324"/>
                <a:ext cx="208489" cy="827173"/>
              </a:xfrm>
              <a:custGeom>
                <a:avLst/>
                <a:gdLst>
                  <a:gd name="connsiteX0" fmla="*/ 0 w 234247"/>
                  <a:gd name="connsiteY0" fmla="*/ 0 h 920626"/>
                  <a:gd name="connsiteX1" fmla="*/ 234247 w 234247"/>
                  <a:gd name="connsiteY1" fmla="*/ 0 h 920626"/>
                  <a:gd name="connsiteX2" fmla="*/ 234247 w 234247"/>
                  <a:gd name="connsiteY2" fmla="*/ 920626 h 920626"/>
                  <a:gd name="connsiteX3" fmla="*/ 0 w 234247"/>
                  <a:gd name="connsiteY3" fmla="*/ 920626 h 920626"/>
                  <a:gd name="connsiteX4" fmla="*/ 0 w 234247"/>
                  <a:gd name="connsiteY4" fmla="*/ 0 h 920626"/>
                  <a:gd name="connsiteX0" fmla="*/ 0 w 234247"/>
                  <a:gd name="connsiteY0" fmla="*/ 0 h 920626"/>
                  <a:gd name="connsiteX1" fmla="*/ 62185 w 234247"/>
                  <a:gd name="connsiteY1" fmla="*/ 4637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138385 w 234247"/>
                  <a:gd name="connsiteY2" fmla="*/ 14162 h 920626"/>
                  <a:gd name="connsiteX3" fmla="*/ 234247 w 234247"/>
                  <a:gd name="connsiteY3" fmla="*/ 0 h 920626"/>
                  <a:gd name="connsiteX4" fmla="*/ 234247 w 234247"/>
                  <a:gd name="connsiteY4" fmla="*/ 920626 h 920626"/>
                  <a:gd name="connsiteX5" fmla="*/ 0 w 234247"/>
                  <a:gd name="connsiteY5" fmla="*/ 920626 h 920626"/>
                  <a:gd name="connsiteX6" fmla="*/ 0 w 234247"/>
                  <a:gd name="connsiteY6" fmla="*/ 0 h 920626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234247 w 234247"/>
                  <a:gd name="connsiteY3" fmla="*/ 8066 h 928692"/>
                  <a:gd name="connsiteX4" fmla="*/ 234247 w 234247"/>
                  <a:gd name="connsiteY4" fmla="*/ 928692 h 928692"/>
                  <a:gd name="connsiteX5" fmla="*/ 0 w 234247"/>
                  <a:gd name="connsiteY5" fmla="*/ 928692 h 928692"/>
                  <a:gd name="connsiteX6" fmla="*/ 0 w 234247"/>
                  <a:gd name="connsiteY6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9660 w 234247"/>
                  <a:gd name="connsiteY3" fmla="*/ 3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91 w 234247"/>
                  <a:gd name="connsiteY3" fmla="*/ 6349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0 w 234250"/>
                  <a:gd name="connsiteY6" fmla="*/ 930154 h 930154"/>
                  <a:gd name="connsiteX7" fmla="*/ 0 w 234250"/>
                  <a:gd name="connsiteY7" fmla="*/ 9528 h 930154"/>
                  <a:gd name="connsiteX0" fmla="*/ 0 w 234250"/>
                  <a:gd name="connsiteY0" fmla="*/ 9528 h 931740"/>
                  <a:gd name="connsiteX1" fmla="*/ 65360 w 234250"/>
                  <a:gd name="connsiteY1" fmla="*/ 20511 h 931740"/>
                  <a:gd name="connsiteX2" fmla="*/ 112988 w 234250"/>
                  <a:gd name="connsiteY2" fmla="*/ 1462 h 931740"/>
                  <a:gd name="connsiteX3" fmla="*/ 176491 w 234250"/>
                  <a:gd name="connsiteY3" fmla="*/ 7811 h 931740"/>
                  <a:gd name="connsiteX4" fmla="*/ 234250 w 234250"/>
                  <a:gd name="connsiteY4" fmla="*/ 0 h 931740"/>
                  <a:gd name="connsiteX5" fmla="*/ 234247 w 234250"/>
                  <a:gd name="connsiteY5" fmla="*/ 930154 h 931740"/>
                  <a:gd name="connsiteX6" fmla="*/ 43134 w 234250"/>
                  <a:gd name="connsiteY6" fmla="*/ 931740 h 931740"/>
                  <a:gd name="connsiteX7" fmla="*/ 0 w 234250"/>
                  <a:gd name="connsiteY7" fmla="*/ 930154 h 931740"/>
                  <a:gd name="connsiteX8" fmla="*/ 0 w 234250"/>
                  <a:gd name="connsiteY8" fmla="*/ 9528 h 931740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43134 w 234250"/>
                  <a:gd name="connsiteY6" fmla="*/ 922215 h 930154"/>
                  <a:gd name="connsiteX7" fmla="*/ 0 w 234250"/>
                  <a:gd name="connsiteY7" fmla="*/ 930154 h 930154"/>
                  <a:gd name="connsiteX8" fmla="*/ 0 w 234250"/>
                  <a:gd name="connsiteY8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84409 w 234250"/>
                  <a:gd name="connsiteY6" fmla="*/ 925390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93934 w 234250"/>
                  <a:gd name="connsiteY6" fmla="*/ 928565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29359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9978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89978 w 234250"/>
                  <a:gd name="connsiteY7" fmla="*/ 924596 h 930154"/>
                  <a:gd name="connsiteX8" fmla="*/ 147115 w 234250"/>
                  <a:gd name="connsiteY8" fmla="*/ 919834 h 930154"/>
                  <a:gd name="connsiteX9" fmla="*/ 93934 w 234250"/>
                  <a:gd name="connsiteY9" fmla="*/ 928565 h 930154"/>
                  <a:gd name="connsiteX10" fmla="*/ 43134 w 234250"/>
                  <a:gd name="connsiteY10" fmla="*/ 922215 h 930154"/>
                  <a:gd name="connsiteX11" fmla="*/ 0 w 234250"/>
                  <a:gd name="connsiteY11" fmla="*/ 930154 h 930154"/>
                  <a:gd name="connsiteX12" fmla="*/ 0 w 234250"/>
                  <a:gd name="connsiteY12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0452 w 234250"/>
                  <a:gd name="connsiteY6" fmla="*/ 917452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3328"/>
                  <a:gd name="connsiteX1" fmla="*/ 65360 w 234250"/>
                  <a:gd name="connsiteY1" fmla="*/ 20511 h 933328"/>
                  <a:gd name="connsiteX2" fmla="*/ 112988 w 234250"/>
                  <a:gd name="connsiteY2" fmla="*/ 1462 h 933328"/>
                  <a:gd name="connsiteX3" fmla="*/ 176491 w 234250"/>
                  <a:gd name="connsiteY3" fmla="*/ 7811 h 933328"/>
                  <a:gd name="connsiteX4" fmla="*/ 234250 w 234250"/>
                  <a:gd name="connsiteY4" fmla="*/ 0 h 933328"/>
                  <a:gd name="connsiteX5" fmla="*/ 234247 w 234250"/>
                  <a:gd name="connsiteY5" fmla="*/ 930154 h 933328"/>
                  <a:gd name="connsiteX6" fmla="*/ 180452 w 234250"/>
                  <a:gd name="connsiteY6" fmla="*/ 917452 h 933328"/>
                  <a:gd name="connsiteX7" fmla="*/ 117747 w 234250"/>
                  <a:gd name="connsiteY7" fmla="*/ 933328 h 933328"/>
                  <a:gd name="connsiteX8" fmla="*/ 43134 w 234250"/>
                  <a:gd name="connsiteY8" fmla="*/ 922215 h 933328"/>
                  <a:gd name="connsiteX9" fmla="*/ 0 w 234250"/>
                  <a:gd name="connsiteY9" fmla="*/ 930154 h 933328"/>
                  <a:gd name="connsiteX10" fmla="*/ 0 w 234250"/>
                  <a:gd name="connsiteY10" fmla="*/ 9528 h 93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250" h="933328">
                    <a:moveTo>
                      <a:pt x="0" y="9528"/>
                    </a:moveTo>
                    <a:lnTo>
                      <a:pt x="65360" y="20511"/>
                    </a:lnTo>
                    <a:lnTo>
                      <a:pt x="112988" y="1462"/>
                    </a:lnTo>
                    <a:lnTo>
                      <a:pt x="176491" y="7811"/>
                    </a:lnTo>
                    <a:lnTo>
                      <a:pt x="234250" y="0"/>
                    </a:lnTo>
                    <a:cubicBezTo>
                      <a:pt x="234249" y="310051"/>
                      <a:pt x="234248" y="620103"/>
                      <a:pt x="234247" y="930154"/>
                    </a:cubicBezTo>
                    <a:lnTo>
                      <a:pt x="180452" y="917452"/>
                    </a:lnTo>
                    <a:lnTo>
                      <a:pt x="117747" y="933328"/>
                    </a:lnTo>
                    <a:lnTo>
                      <a:pt x="43134" y="922215"/>
                    </a:lnTo>
                    <a:lnTo>
                      <a:pt x="0" y="930154"/>
                    </a:lnTo>
                    <a:lnTo>
                      <a:pt x="0" y="9528"/>
                    </a:lnTo>
                    <a:close/>
                  </a:path>
                </a:pathLst>
              </a:custGeom>
              <a:blipFill dpi="0" rotWithShape="1">
                <a:blip r:embed="rId6">
                  <a:alphaModFix amt="55000"/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5112871" y="591117"/>
                <a:ext cx="1106447" cy="338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kern="0" dirty="0">
                    <a:solidFill>
                      <a:schemeClr val="accent6">
                        <a:lumMod val="75000"/>
                      </a:schemeClr>
                    </a:solidFill>
                    <a:latin typeface="Arial Narrow" pitchFamily="34" charset="0"/>
                  </a:rPr>
                  <a:t>Solution</a:t>
                </a:r>
                <a:r>
                  <a:rPr lang="en-US" sz="1600" b="1" kern="0" dirty="0">
                    <a:solidFill>
                      <a:srgbClr val="000000"/>
                    </a:solidFill>
                    <a:latin typeface="Arial Narrow" pitchFamily="34" charset="0"/>
                  </a:rPr>
                  <a:t> </a:t>
                </a:r>
                <a:r>
                  <a:rPr lang="en-US" sz="1600" kern="0" dirty="0">
                    <a:solidFill>
                      <a:srgbClr val="000000"/>
                    </a:solidFill>
                    <a:latin typeface="Arial Narrow" pitchFamily="34" charset="0"/>
                  </a:rPr>
                  <a:t>=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5899861" y="602444"/>
                <a:ext cx="2110664" cy="307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dirty="0">
                    <a:solidFill>
                      <a:srgbClr val="000000"/>
                    </a:solidFill>
                    <a:latin typeface="Arial Narrow" pitchFamily="34" charset="0"/>
                  </a:rPr>
                  <a:t>Makes the Equation True</a:t>
                </a:r>
                <a:endParaRPr lang="en-US" sz="1400" b="1" kern="0" dirty="0">
                  <a:solidFill>
                    <a:schemeClr val="accent5">
                      <a:lumMod val="50000"/>
                    </a:schemeClr>
                  </a:solidFill>
                  <a:latin typeface="Arial Narrow" pitchFamily="34" charset="0"/>
                </a:endParaRPr>
              </a:p>
            </p:txBody>
          </p:sp>
        </p:grpSp>
      </p:grpSp>
      <p:graphicFrame>
        <p:nvGraphicFramePr>
          <p:cNvPr id="7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621101"/>
              </p:ext>
            </p:extLst>
          </p:nvPr>
        </p:nvGraphicFramePr>
        <p:xfrm>
          <a:off x="2677156" y="3639336"/>
          <a:ext cx="14890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7" imgW="787058" imgH="393529" progId="Equation.DSMT4">
                  <p:embed/>
                </p:oleObj>
              </mc:Choice>
              <mc:Fallback>
                <p:oleObj name="Equation" r:id="rId7" imgW="787058" imgH="393529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156" y="3639336"/>
                        <a:ext cx="1489075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105895"/>
              </p:ext>
            </p:extLst>
          </p:nvPr>
        </p:nvGraphicFramePr>
        <p:xfrm>
          <a:off x="1345545" y="4360290"/>
          <a:ext cx="2663221" cy="68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9" imgW="1524000" imgH="393700" progId="Equation.DSMT4">
                  <p:embed/>
                </p:oleObj>
              </mc:Choice>
              <mc:Fallback>
                <p:oleObj name="Equation" r:id="rId9" imgW="1524000" imgH="39370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5545" y="4360290"/>
                        <a:ext cx="2663221" cy="68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966403" y="4567889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chemeClr val="accent2"/>
                </a:solidFill>
                <a:latin typeface="Arial" panose="020B0604020202020204" pitchFamily="34" charset="0"/>
              </a:rPr>
              <a:t>Multiply by LCD </a:t>
            </a:r>
            <a:endParaRPr lang="en-US" dirty="0"/>
          </a:p>
        </p:txBody>
      </p:sp>
      <p:graphicFrame>
        <p:nvGraphicFramePr>
          <p:cNvPr id="9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191043"/>
              </p:ext>
            </p:extLst>
          </p:nvPr>
        </p:nvGraphicFramePr>
        <p:xfrm>
          <a:off x="2146288" y="5000615"/>
          <a:ext cx="1377224" cy="385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11" imgW="634449" imgH="177646" progId="Equation.DSMT4">
                  <p:embed/>
                </p:oleObj>
              </mc:Choice>
              <mc:Fallback>
                <p:oleObj name="Equation" r:id="rId11" imgW="634449" imgH="177646" progId="Equation.DSMT4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288" y="5000615"/>
                        <a:ext cx="1377224" cy="385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4" name="Group 33"/>
          <p:cNvGrpSpPr>
            <a:grpSpLocks/>
          </p:cNvGrpSpPr>
          <p:nvPr/>
        </p:nvGrpSpPr>
        <p:grpSpPr bwMode="auto">
          <a:xfrm>
            <a:off x="2187514" y="5215826"/>
            <a:ext cx="2175423" cy="415171"/>
            <a:chOff x="912" y="3497"/>
            <a:chExt cx="1607" cy="271"/>
          </a:xfrm>
        </p:grpSpPr>
        <p:sp>
          <p:nvSpPr>
            <p:cNvPr id="95" name="Text Box 30"/>
            <p:cNvSpPr txBox="1">
              <a:spLocks noChangeArrowheads="1"/>
            </p:cNvSpPr>
            <p:nvPr/>
          </p:nvSpPr>
          <p:spPr bwMode="auto">
            <a:xfrm>
              <a:off x="1175" y="3497"/>
              <a:ext cx="1344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l"/>
              <a:r>
                <a:rPr lang="en-US" altLang="en-US" sz="1800" b="0" dirty="0">
                  <a:solidFill>
                    <a:srgbClr val="FF3300"/>
                  </a:solidFill>
                </a:rPr>
                <a:t>+2  +2</a:t>
              </a:r>
              <a:r>
                <a:rPr lang="en-US" altLang="en-US" sz="1800" b="0" dirty="0"/>
                <a:t> </a:t>
              </a:r>
            </a:p>
          </p:txBody>
        </p:sp>
        <p:sp>
          <p:nvSpPr>
            <p:cNvPr id="96" name="Line 31"/>
            <p:cNvSpPr>
              <a:spLocks noChangeShapeType="1"/>
            </p:cNvSpPr>
            <p:nvPr/>
          </p:nvSpPr>
          <p:spPr bwMode="auto">
            <a:xfrm>
              <a:off x="912" y="3768"/>
              <a:ext cx="67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400"/>
            </a:p>
          </p:txBody>
        </p:sp>
        <p:sp>
          <p:nvSpPr>
            <p:cNvPr id="97" name="Line 32"/>
            <p:cNvSpPr>
              <a:spLocks noChangeShapeType="1"/>
            </p:cNvSpPr>
            <p:nvPr/>
          </p:nvSpPr>
          <p:spPr bwMode="auto">
            <a:xfrm>
              <a:off x="1680" y="3768"/>
              <a:ext cx="38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400"/>
            </a:p>
          </p:txBody>
        </p:sp>
      </p:grpSp>
      <p:sp>
        <p:nvSpPr>
          <p:cNvPr id="98" name="Text Box 34"/>
          <p:cNvSpPr txBox="1">
            <a:spLocks noChangeArrowheads="1"/>
          </p:cNvSpPr>
          <p:nvPr/>
        </p:nvSpPr>
        <p:spPr bwMode="auto">
          <a:xfrm>
            <a:off x="2548284" y="5585855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en-US" sz="2000" b="0" u="sng" dirty="0"/>
              <a:t>4x</a:t>
            </a:r>
            <a:r>
              <a:rPr lang="en-US" sz="2000" b="0" dirty="0"/>
              <a:t> = </a:t>
            </a:r>
            <a:r>
              <a:rPr lang="en-US" sz="2000" b="0" u="sng" dirty="0"/>
              <a:t>5</a:t>
            </a:r>
          </a:p>
          <a:p>
            <a:pPr marL="457200" indent="-457200" algn="l">
              <a:spcBef>
                <a:spcPts val="0"/>
              </a:spcBef>
              <a:buFontTx/>
              <a:buAutoNum type="arabicPlain" startAt="4"/>
              <a:defRPr/>
            </a:pPr>
            <a:r>
              <a:rPr lang="en-US" sz="2000" b="0" dirty="0"/>
              <a:t>  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592617" y="5263519"/>
                <a:ext cx="819455" cy="707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dirty="0">
                    <a:latin typeface="Arial Narrow" panose="020B0606020202030204" pitchFamily="34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>
                  <a:latin typeface="Arial Narrow" panose="020B060602020203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617" y="5263519"/>
                <a:ext cx="819455" cy="707758"/>
              </a:xfrm>
              <a:prstGeom prst="rect">
                <a:avLst/>
              </a:prstGeom>
              <a:blipFill>
                <a:blip r:embed="rId13"/>
                <a:stretch>
                  <a:fillRect l="-14815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70" y="1600875"/>
            <a:ext cx="2690217" cy="1340287"/>
          </a:xfrm>
          <a:prstGeom prst="rect">
            <a:avLst/>
          </a:prstGeom>
        </p:spPr>
      </p:pic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748C2ABC-345F-4CF5-B195-F48D99F07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672997"/>
              </p:ext>
            </p:extLst>
          </p:nvPr>
        </p:nvGraphicFramePr>
        <p:xfrm>
          <a:off x="6250990" y="3613104"/>
          <a:ext cx="2522855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2855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131854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Remember the Concept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131854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en-US" sz="1400" u="none" dirty="0">
                          <a:latin typeface="+mn-lt"/>
                          <a:cs typeface="Arial" charset="0"/>
                        </a:rPr>
                        <a:t>A </a:t>
                      </a:r>
                      <a:r>
                        <a:rPr lang="en-US" sz="1400" b="1" u="none" dirty="0">
                          <a:latin typeface="+mn-lt"/>
                          <a:cs typeface="Arial" charset="0"/>
                        </a:rPr>
                        <a:t>two-step equation</a:t>
                      </a:r>
                      <a:r>
                        <a:rPr lang="en-US" sz="1400" u="none" dirty="0">
                          <a:latin typeface="+mn-lt"/>
                          <a:cs typeface="Arial" charset="0"/>
                        </a:rPr>
                        <a:t> contains two operations.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1400" u="none" dirty="0">
                          <a:latin typeface="+mn-lt"/>
                          <a:cs typeface="Arial" charset="0"/>
                        </a:rPr>
                        <a:t>A </a:t>
                      </a:r>
                      <a:r>
                        <a:rPr lang="en-US" sz="1400" b="1" u="none" dirty="0">
                          <a:latin typeface="+mn-lt"/>
                          <a:cs typeface="Arial" charset="0"/>
                        </a:rPr>
                        <a:t>two-step equation</a:t>
                      </a:r>
                      <a:r>
                        <a:rPr lang="en-US" sz="1400" u="none" dirty="0">
                          <a:latin typeface="+mn-lt"/>
                          <a:cs typeface="Arial" charset="0"/>
                        </a:rPr>
                        <a:t> requires two inverse operations to solve.</a:t>
                      </a:r>
                    </a:p>
                    <a:p>
                      <a:pPr marL="285750" indent="-171450" eaLnBrk="1" hangingPunct="1">
                        <a:buClr>
                          <a:schemeClr val="tx2"/>
                        </a:buClr>
                        <a:buFont typeface="Wingdings 3" panose="05040102010807070707" pitchFamily="18" charset="2"/>
                        <a:buChar char="}"/>
                        <a:defRPr/>
                      </a:pPr>
                      <a:r>
                        <a:rPr lang="en-US" sz="1400" i="1" u="none" dirty="0">
                          <a:solidFill>
                            <a:prstClr val="black"/>
                          </a:solidFill>
                          <a:latin typeface="+mn-lt"/>
                          <a:cs typeface="Arial" charset="0"/>
                        </a:rPr>
                        <a:t> To keep an equation </a:t>
                      </a:r>
                      <a:r>
                        <a:rPr lang="en-US" sz="1400" b="1" i="1" u="none" dirty="0">
                          <a:solidFill>
                            <a:prstClr val="black"/>
                          </a:solidFill>
                          <a:latin typeface="+mn-lt"/>
                          <a:cs typeface="Arial" charset="0"/>
                        </a:rPr>
                        <a:t>balanced</a:t>
                      </a:r>
                      <a:r>
                        <a:rPr lang="en-US" sz="1400" i="1" u="none" dirty="0">
                          <a:solidFill>
                            <a:prstClr val="black"/>
                          </a:solidFill>
                          <a:latin typeface="+mn-lt"/>
                          <a:cs typeface="Arial" charset="0"/>
                        </a:rPr>
                        <a:t>, </a:t>
                      </a:r>
                      <a:r>
                        <a:rPr lang="en-US" sz="1400" b="1" i="1" u="none" dirty="0">
                          <a:solidFill>
                            <a:prstClr val="black"/>
                          </a:solidFill>
                          <a:latin typeface="+mn-lt"/>
                          <a:cs typeface="Arial" charset="0"/>
                        </a:rPr>
                        <a:t>inverse operations</a:t>
                      </a:r>
                      <a:r>
                        <a:rPr lang="en-US" sz="1400" i="1" u="none" dirty="0">
                          <a:solidFill>
                            <a:prstClr val="black"/>
                          </a:solidFill>
                          <a:latin typeface="+mn-lt"/>
                          <a:cs typeface="Arial" charset="0"/>
                        </a:rPr>
                        <a:t> must be done on both sides of the equation.</a:t>
                      </a:r>
                    </a:p>
                    <a:p>
                      <a:pPr eaLnBrk="1" hangingPunct="1">
                        <a:defRPr/>
                      </a:pPr>
                      <a:r>
                        <a:rPr lang="en-US" sz="1400" u="none" dirty="0">
                          <a:latin typeface="+mn-lt"/>
                          <a:cs typeface="Arial" charset="0"/>
                        </a:rPr>
                        <a:t>The </a:t>
                      </a:r>
                      <a:r>
                        <a:rPr lang="en-US" sz="1400" b="1" u="none" dirty="0">
                          <a:latin typeface="+mn-lt"/>
                          <a:cs typeface="Arial" charset="0"/>
                        </a:rPr>
                        <a:t>solution</a:t>
                      </a:r>
                      <a:r>
                        <a:rPr lang="en-US" sz="1400" u="none" dirty="0">
                          <a:latin typeface="+mn-lt"/>
                          <a:cs typeface="Arial" charset="0"/>
                        </a:rPr>
                        <a:t> is the value of the</a:t>
                      </a:r>
                      <a:r>
                        <a:rPr lang="en-US" sz="1400" b="1" u="none" dirty="0">
                          <a:latin typeface="+mn-lt"/>
                          <a:cs typeface="Arial" charset="0"/>
                        </a:rPr>
                        <a:t> variable</a:t>
                      </a:r>
                      <a:r>
                        <a:rPr lang="en-US" sz="1400" u="none" dirty="0">
                          <a:latin typeface="+mn-lt"/>
                          <a:cs typeface="Arial" charset="0"/>
                        </a:rPr>
                        <a:t> that makes the equation true.</a:t>
                      </a:r>
                      <a:endParaRPr lang="en-US" sz="1400" i="1" u="none" dirty="0">
                        <a:latin typeface="+mn-lt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43" name="Picture 2" descr="C:\Users\Stephen\Downloads\Light Bulb Icon.png">
            <a:extLst>
              <a:ext uri="{FF2B5EF4-FFF2-40B4-BE49-F238E27FC236}">
                <a16:creationId xmlns:a16="http://schemas.microsoft.com/office/drawing/2014/main" id="{A10E3FAB-4428-4833-9053-371F8E3AB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08" y="3636903"/>
            <a:ext cx="230173" cy="2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6" grpId="0"/>
      <p:bldP spid="9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Exit Activity &amp; Closure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95A05AE-84BA-4CEB-9BCD-FF2A351FA668}"/>
              </a:ext>
            </a:extLst>
          </p:cNvPr>
          <p:cNvGrpSpPr/>
          <p:nvPr/>
        </p:nvGrpSpPr>
        <p:grpSpPr>
          <a:xfrm>
            <a:off x="145560" y="2928334"/>
            <a:ext cx="8774890" cy="3111286"/>
            <a:chOff x="-7636" y="3611878"/>
            <a:chExt cx="8774890" cy="3111286"/>
          </a:xfrm>
        </p:grpSpPr>
        <p:sp>
          <p:nvSpPr>
            <p:cNvPr id="125" name="Round Same Side Corner Rectangle 21">
              <a:extLst>
                <a:ext uri="{FF2B5EF4-FFF2-40B4-BE49-F238E27FC236}">
                  <a16:creationId xmlns:a16="http://schemas.microsoft.com/office/drawing/2014/main" id="{57DC1209-C4D9-4307-BA9F-CD531BF45181}"/>
                </a:ext>
              </a:extLst>
            </p:cNvPr>
            <p:cNvSpPr/>
            <p:nvPr/>
          </p:nvSpPr>
          <p:spPr bwMode="auto">
            <a:xfrm rot="16200000">
              <a:off x="2774950" y="829342"/>
              <a:ext cx="927803" cy="6492875"/>
            </a:xfrm>
            <a:prstGeom prst="round2SameRect">
              <a:avLst>
                <a:gd name="adj1" fmla="val 0"/>
                <a:gd name="adj2" fmla="val 5466"/>
              </a:avLst>
            </a:prstGeom>
            <a:solidFill>
              <a:srgbClr val="0171AB"/>
            </a:solidFill>
            <a:ln>
              <a:noFill/>
            </a:ln>
            <a:effectLst/>
            <a:extLst/>
          </p:spPr>
          <p:txBody>
            <a:bodyPr vert="vert" lIns="39483" tIns="533400" rIns="0" bIns="39483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FF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Essential Question</a:t>
              </a:r>
              <a:r>
                <a:rPr lang="en-US" sz="2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: How do you solve an equation in one variable?</a:t>
              </a:r>
              <a:endParaRPr lang="en-US" sz="2800" b="1" i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0DDD1A1-4C6E-4129-BEC1-0DF784F83E65}"/>
                </a:ext>
              </a:extLst>
            </p:cNvPr>
            <p:cNvSpPr/>
            <p:nvPr/>
          </p:nvSpPr>
          <p:spPr bwMode="auto">
            <a:xfrm>
              <a:off x="4940652" y="4619498"/>
              <a:ext cx="0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 defTabSz="761970">
                <a:defRPr/>
              </a:pPr>
              <a:endParaRPr lang="en-US" sz="1500" kern="0" dirty="0">
                <a:latin typeface="Arial" pitchFamily="34" charset="0"/>
              </a:endParaRPr>
            </a:p>
          </p:txBody>
        </p:sp>
        <p:sp>
          <p:nvSpPr>
            <p:cNvPr id="127" name="Round Same Side Corner Rectangle 37">
              <a:extLst>
                <a:ext uri="{FF2B5EF4-FFF2-40B4-BE49-F238E27FC236}">
                  <a16:creationId xmlns:a16="http://schemas.microsoft.com/office/drawing/2014/main" id="{AFB070A4-4D6D-4827-B492-CFD1EAF2E313}"/>
                </a:ext>
              </a:extLst>
            </p:cNvPr>
            <p:cNvSpPr/>
            <p:nvPr/>
          </p:nvSpPr>
          <p:spPr bwMode="auto">
            <a:xfrm rot="16200000">
              <a:off x="-491030" y="5150516"/>
              <a:ext cx="1182687" cy="215900"/>
            </a:xfrm>
            <a:prstGeom prst="round2SameRect">
              <a:avLst>
                <a:gd name="adj1" fmla="val 0"/>
                <a:gd name="adj2" fmla="val 15814"/>
              </a:avLst>
            </a:prstGeom>
            <a:solidFill>
              <a:srgbClr val="FFFFFF"/>
            </a:solidFill>
            <a:ln w="6350">
              <a:noFill/>
            </a:ln>
            <a:effectLst>
              <a:outerShdw blurRad="50800" algn="ctr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lIns="76200" tIns="39483" rIns="76200" bIns="39483">
              <a:spAutoFit/>
            </a:bodyPr>
            <a:lstStyle/>
            <a:p>
              <a:pPr>
                <a:defRPr/>
              </a:pPr>
              <a:r>
                <a:rPr lang="en-US" sz="833" b="1" dirty="0">
                  <a:solidFill>
                    <a:srgbClr val="0171AB"/>
                  </a:solidFill>
                  <a:latin typeface="Century Gothic" panose="020B0502020202020204" pitchFamily="34" charset="0"/>
                </a:rPr>
                <a:t>SUMMARY CLOSURE</a:t>
              </a:r>
            </a:p>
          </p:txBody>
        </p:sp>
        <p:grpSp>
          <p:nvGrpSpPr>
            <p:cNvPr id="128" name="Group 17">
              <a:extLst>
                <a:ext uri="{FF2B5EF4-FFF2-40B4-BE49-F238E27FC236}">
                  <a16:creationId xmlns:a16="http://schemas.microsoft.com/office/drawing/2014/main" id="{BDB7465C-8B8C-4C17-88F1-042A13F07C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79689" y="3787018"/>
              <a:ext cx="2087565" cy="2936146"/>
              <a:chOff x="7594666" y="2245258"/>
              <a:chExt cx="2504947" cy="3522462"/>
            </a:xfrm>
          </p:grpSpPr>
          <p:sp>
            <p:nvSpPr>
              <p:cNvPr id="131" name="Rectangle: Rounded Corners 1">
                <a:extLst>
                  <a:ext uri="{FF2B5EF4-FFF2-40B4-BE49-F238E27FC236}">
                    <a16:creationId xmlns:a16="http://schemas.microsoft.com/office/drawing/2014/main" id="{AF7036E3-D7A7-489B-831D-812DCB9A495F}"/>
                  </a:ext>
                </a:extLst>
              </p:cNvPr>
              <p:cNvSpPr/>
              <p:nvPr/>
            </p:nvSpPr>
            <p:spPr bwMode="auto">
              <a:xfrm>
                <a:off x="7594666" y="2289061"/>
                <a:ext cx="2504947" cy="438036"/>
              </a:xfrm>
              <a:prstGeom prst="roundRect">
                <a:avLst>
                  <a:gd name="adj" fmla="val 50000"/>
                </a:avLst>
              </a:prstGeom>
              <a:solidFill>
                <a:srgbClr val="0171AB">
                  <a:alpha val="58039"/>
                </a:srgbClr>
              </a:solidFill>
              <a:ln>
                <a:noFill/>
              </a:ln>
              <a:effectLst/>
              <a:extLst/>
            </p:spPr>
            <p:txBody>
              <a:bodyPr lIns="0" tIns="0" rIns="0" bIns="0" anchor="ctr"/>
              <a:lstStyle/>
              <a:p>
                <a:pPr algn="ctr" defTabSz="761970">
                  <a:defRPr/>
                </a:pPr>
                <a:endParaRPr lang="en-US" sz="1500" kern="0" dirty="0">
                  <a:latin typeface="Arial" pitchFamily="34" charset="0"/>
                </a:endParaRPr>
              </a:p>
            </p:txBody>
          </p:sp>
          <p:sp>
            <p:nvSpPr>
              <p:cNvPr id="132" name="TextBox 3">
                <a:extLst>
                  <a:ext uri="{FF2B5EF4-FFF2-40B4-BE49-F238E27FC236}">
                    <a16:creationId xmlns:a16="http://schemas.microsoft.com/office/drawing/2014/main" id="{8C448793-1A67-4797-A0E5-25534BDAA5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90986" y="2245258"/>
                <a:ext cx="1912339" cy="553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/>
                  <a:t>Word Bank</a:t>
                </a: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1D7A7E8C-150F-496B-8977-C8F00AE6ACBE}"/>
                  </a:ext>
                </a:extLst>
              </p:cNvPr>
              <p:cNvSpPr/>
              <p:nvPr/>
            </p:nvSpPr>
            <p:spPr bwMode="auto">
              <a:xfrm>
                <a:off x="7785157" y="2786138"/>
                <a:ext cx="1931197" cy="2981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Equations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Solution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Operation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Isolate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Inverse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Properties of </a:t>
                </a:r>
              </a:p>
              <a:p>
                <a:pPr defTabSz="761970">
                  <a:spcAft>
                    <a:spcPts val="250"/>
                  </a:spcAft>
                  <a:buClr>
                    <a:srgbClr val="0171AB"/>
                  </a:buClr>
                  <a:defRPr/>
                </a:pPr>
                <a:r>
                  <a:rPr lang="en-US" kern="0" dirty="0">
                    <a:latin typeface="Book Antiqua" panose="02040602050305030304" pitchFamily="18" charset="0"/>
                  </a:rPr>
                  <a:t>     Equality.</a:t>
                </a:r>
              </a:p>
              <a:p>
                <a:pPr marL="238115" indent="-238115" defTabSz="761970">
                  <a:spcAft>
                    <a:spcPts val="250"/>
                  </a:spcAft>
                  <a:buClr>
                    <a:srgbClr val="0171AB"/>
                  </a:buClr>
                  <a:buFont typeface="Arial" panose="020B0604020202020204" pitchFamily="34" charset="0"/>
                  <a:buChar char="►"/>
                  <a:defRPr/>
                </a:pPr>
                <a:endParaRPr lang="en-US" dirty="0"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129" name="Rectangle 4">
              <a:extLst>
                <a:ext uri="{FF2B5EF4-FFF2-40B4-BE49-F238E27FC236}">
                  <a16:creationId xmlns:a16="http://schemas.microsoft.com/office/drawing/2014/main" id="{A1FFFF94-754D-42CB-95A5-56858D384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45" y="4667122"/>
              <a:ext cx="625157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To solve Two-Step equations, you______</a:t>
              </a:r>
            </a:p>
            <a:p>
              <a:r>
                <a:rPr lang="en-US" alt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_________________________________________________________________________________</a:t>
              </a:r>
            </a:p>
            <a:p>
              <a:r>
                <a:rPr lang="en-US" altLang="en-US" sz="2400" dirty="0">
                  <a:latin typeface="MV Boli" panose="02000500030200090000" pitchFamily="2" charset="0"/>
                  <a:cs typeface="MV Boli" panose="02000500030200090000" pitchFamily="2" charset="0"/>
                </a:rPr>
                <a:t>________________________________________.</a:t>
              </a:r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176453" y="214856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Rectangle 148"/>
          <p:cNvSpPr/>
          <p:nvPr/>
        </p:nvSpPr>
        <p:spPr>
          <a:xfrm>
            <a:off x="38340" y="93759"/>
            <a:ext cx="3657600" cy="247650"/>
          </a:xfrm>
          <a:custGeom>
            <a:avLst/>
            <a:gdLst/>
            <a:ahLst/>
            <a:cxnLst/>
            <a:rect l="l" t="t" r="r" b="b"/>
            <a:pathLst>
              <a:path w="3656487" h="247650">
                <a:moveTo>
                  <a:pt x="3555513" y="0"/>
                </a:moveTo>
                <a:lnTo>
                  <a:pt x="3555824" y="381"/>
                </a:lnTo>
                <a:lnTo>
                  <a:pt x="3555937" y="381"/>
                </a:lnTo>
                <a:lnTo>
                  <a:pt x="3555937" y="520"/>
                </a:lnTo>
                <a:lnTo>
                  <a:pt x="3656487" y="123825"/>
                </a:lnTo>
                <a:lnTo>
                  <a:pt x="3555937" y="247130"/>
                </a:lnTo>
                <a:lnTo>
                  <a:pt x="3555937" y="247269"/>
                </a:lnTo>
                <a:lnTo>
                  <a:pt x="3555824" y="247269"/>
                </a:lnTo>
                <a:lnTo>
                  <a:pt x="3555513" y="247650"/>
                </a:lnTo>
                <a:lnTo>
                  <a:pt x="3555513" y="247269"/>
                </a:lnTo>
                <a:lnTo>
                  <a:pt x="0" y="247269"/>
                </a:lnTo>
                <a:lnTo>
                  <a:pt x="0" y="381"/>
                </a:lnTo>
                <a:lnTo>
                  <a:pt x="3555513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Summary of </a:t>
            </a:r>
            <a:r>
              <a:rPr lang="en-US" sz="1200" b="1" dirty="0" err="1">
                <a:solidFill>
                  <a:schemeClr val="bg1"/>
                </a:solidFill>
                <a:latin typeface="Gill Sans MT" pitchFamily="34" charset="0"/>
              </a:rPr>
              <a:t>Closur</a:t>
            </a:r>
            <a:endParaRPr lang="en-US" sz="12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grpSp>
        <p:nvGrpSpPr>
          <p:cNvPr id="171" name="Group 1"/>
          <p:cNvGrpSpPr>
            <a:grpSpLocks/>
          </p:cNvGrpSpPr>
          <p:nvPr/>
        </p:nvGrpSpPr>
        <p:grpSpPr bwMode="auto">
          <a:xfrm>
            <a:off x="148671" y="1378385"/>
            <a:ext cx="7094538" cy="1103617"/>
            <a:chOff x="93663" y="1050926"/>
            <a:chExt cx="7094537" cy="1103173"/>
          </a:xfrm>
        </p:grpSpPr>
        <p:pic>
          <p:nvPicPr>
            <p:cNvPr id="172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6"/>
              <a:ext cx="7094537" cy="1103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3" name="Rectangle 172"/>
            <p:cNvSpPr/>
            <p:nvPr/>
          </p:nvSpPr>
          <p:spPr bwMode="auto">
            <a:xfrm>
              <a:off x="464814" y="1382012"/>
              <a:ext cx="5477781" cy="738367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Inverse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 Operations: Add or Subtract Numeric value </a:t>
              </a:r>
              <a:r>
                <a:rPr lang="en-US" sz="1200" dirty="0">
                  <a:solidFill>
                    <a:srgbClr val="000000"/>
                  </a:solidFill>
                  <a:latin typeface="Arial Narrow" pitchFamily="34" charset="0"/>
                </a:rPr>
                <a:t>(Circle).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400" b="1" i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Inverse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 Operations: Multiple or Divide Numeric value </a:t>
              </a:r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(Circle).</a:t>
              </a:r>
            </a:p>
            <a:p>
              <a:pPr defTabSz="292100">
                <a:defRPr/>
              </a:pPr>
              <a:r>
                <a:rPr lang="en-US" sz="1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Check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 your solution.</a:t>
              </a:r>
            </a:p>
          </p:txBody>
        </p:sp>
        <p:sp>
          <p:nvSpPr>
            <p:cNvPr id="174" name="Rectangle 1112"/>
            <p:cNvSpPr>
              <a:spLocks noChangeArrowheads="1"/>
            </p:cNvSpPr>
            <p:nvPr/>
          </p:nvSpPr>
          <p:spPr bwMode="auto">
            <a:xfrm>
              <a:off x="249238" y="1109739"/>
              <a:ext cx="2648482" cy="307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Solving Two </a:t>
              </a:r>
              <a:r>
                <a:rPr lang="en-US" sz="1400" b="1" kern="0">
                  <a:solidFill>
                    <a:sysClr val="windowText" lastClr="000000"/>
                  </a:solidFill>
                  <a:latin typeface="Arial" pitchFamily="34" charset="0"/>
                </a:rPr>
                <a:t>Step Equations:</a:t>
              </a:r>
              <a:endParaRPr lang="en-US" sz="1400" b="1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365126" y="1458351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365126" y="1642237"/>
              <a:ext cx="173038" cy="17296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365126" y="1850171"/>
              <a:ext cx="173038" cy="17455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6027405" y="1348747"/>
            <a:ext cx="2886498" cy="1312667"/>
            <a:chOff x="5799029" y="1051052"/>
            <a:chExt cx="2886498" cy="1312667"/>
          </a:xfrm>
        </p:grpSpPr>
        <p:sp>
          <p:nvSpPr>
            <p:cNvPr id="179" name="Rectangle 178"/>
            <p:cNvSpPr/>
            <p:nvPr/>
          </p:nvSpPr>
          <p:spPr bwMode="auto">
            <a:xfrm>
              <a:off x="5799029" y="1051052"/>
              <a:ext cx="2862911" cy="1312667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4320" tIns="301752" rIns="45720"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How did I/you identify the Inverse of </a:t>
              </a:r>
              <a:r>
                <a:rPr lang="en-US" sz="105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Addition/Subtraction</a:t>
              </a: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40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How did I/you identify the Inverse of </a:t>
              </a:r>
              <a:r>
                <a:rPr lang="en-US" sz="105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Multiplication/Division</a:t>
              </a: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60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How did I/you “</a:t>
              </a:r>
              <a:r>
                <a:rPr lang="en-US" sz="105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Check the Solution”</a:t>
              </a: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5808596" y="1051052"/>
              <a:ext cx="2876931" cy="23177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5816870" y="1414974"/>
              <a:ext cx="226683" cy="18835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5826572" y="1788334"/>
              <a:ext cx="216981" cy="19349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5826572" y="2132854"/>
              <a:ext cx="217117" cy="191991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6158587" y="362386"/>
            <a:ext cx="2897654" cy="956099"/>
            <a:chOff x="5993826" y="27799"/>
            <a:chExt cx="2897654" cy="956099"/>
          </a:xfrm>
        </p:grpSpPr>
        <p:sp>
          <p:nvSpPr>
            <p:cNvPr id="185" name="Rectangle 3"/>
            <p:cNvSpPr/>
            <p:nvPr/>
          </p:nvSpPr>
          <p:spPr bwMode="auto">
            <a:xfrm>
              <a:off x="6017413" y="109538"/>
              <a:ext cx="2608459" cy="874360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86" name="Group 6"/>
            <p:cNvGrpSpPr>
              <a:grpSpLocks/>
            </p:cNvGrpSpPr>
            <p:nvPr/>
          </p:nvGrpSpPr>
          <p:grpSpPr bwMode="auto">
            <a:xfrm>
              <a:off x="5993826" y="112838"/>
              <a:ext cx="2897654" cy="609610"/>
              <a:chOff x="3128210" y="2044444"/>
              <a:chExt cx="3932962" cy="418388"/>
            </a:xfrm>
          </p:grpSpPr>
          <p:sp>
            <p:nvSpPr>
              <p:cNvPr id="188" name="Rectangle 21"/>
              <p:cNvSpPr/>
              <p:nvPr/>
            </p:nvSpPr>
            <p:spPr bwMode="auto">
              <a:xfrm>
                <a:off x="3238593" y="2044444"/>
                <a:ext cx="3592499" cy="418388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grpSp>
            <p:nvGrpSpPr>
              <p:cNvPr id="189" name="Group 5"/>
              <p:cNvGrpSpPr>
                <a:grpSpLocks/>
              </p:cNvGrpSpPr>
              <p:nvPr/>
            </p:nvGrpSpPr>
            <p:grpSpPr bwMode="auto">
              <a:xfrm>
                <a:off x="3128210" y="2153734"/>
                <a:ext cx="3932962" cy="232357"/>
                <a:chOff x="2985951" y="2192670"/>
                <a:chExt cx="3932962" cy="232357"/>
              </a:xfrm>
            </p:grpSpPr>
            <p:sp>
              <p:nvSpPr>
                <p:cNvPr id="190" name="Rectangle 189"/>
                <p:cNvSpPr/>
                <p:nvPr/>
              </p:nvSpPr>
              <p:spPr bwMode="auto">
                <a:xfrm>
                  <a:off x="2985951" y="2192670"/>
                  <a:ext cx="1501771" cy="23235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kern="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</a:rPr>
                    <a:t>Solution</a:t>
                  </a:r>
                  <a:r>
                    <a:rPr lang="en-US" sz="16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en-US" sz="1600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=</a:t>
                  </a:r>
                </a:p>
              </p:txBody>
            </p:sp>
            <p:sp>
              <p:nvSpPr>
                <p:cNvPr id="191" name="Rectangle 190"/>
                <p:cNvSpPr/>
                <p:nvPr/>
              </p:nvSpPr>
              <p:spPr bwMode="auto">
                <a:xfrm>
                  <a:off x="4054126" y="2200444"/>
                  <a:ext cx="2864787" cy="2112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Makes the Equation True</a:t>
                  </a:r>
                  <a:endParaRPr lang="en-US" sz="1400" b="1" kern="0" dirty="0">
                    <a:solidFill>
                      <a:schemeClr val="accent5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187" name="Tape"/>
            <p:cNvSpPr/>
            <p:nvPr/>
          </p:nvSpPr>
          <p:spPr bwMode="auto">
            <a:xfrm rot="5400000">
              <a:off x="7146705" y="-281543"/>
              <a:ext cx="208489" cy="827173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148671" y="425775"/>
            <a:ext cx="2670400" cy="970489"/>
            <a:chOff x="5993826" y="13409"/>
            <a:chExt cx="2670400" cy="970489"/>
          </a:xfrm>
        </p:grpSpPr>
        <p:sp>
          <p:nvSpPr>
            <p:cNvPr id="193" name="Rectangle 3"/>
            <p:cNvSpPr/>
            <p:nvPr/>
          </p:nvSpPr>
          <p:spPr bwMode="auto">
            <a:xfrm>
              <a:off x="6017413" y="109538"/>
              <a:ext cx="2608459" cy="874360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94" name="Group 6"/>
            <p:cNvGrpSpPr>
              <a:grpSpLocks/>
            </p:cNvGrpSpPr>
            <p:nvPr/>
          </p:nvGrpSpPr>
          <p:grpSpPr bwMode="auto">
            <a:xfrm>
              <a:off x="5993826" y="100521"/>
              <a:ext cx="2670400" cy="609611"/>
              <a:chOff x="3128210" y="2035988"/>
              <a:chExt cx="3624513" cy="418388"/>
            </a:xfrm>
          </p:grpSpPr>
          <p:sp>
            <p:nvSpPr>
              <p:cNvPr id="196" name="Rectangle 21"/>
              <p:cNvSpPr/>
              <p:nvPr/>
            </p:nvSpPr>
            <p:spPr bwMode="auto">
              <a:xfrm>
                <a:off x="3160224" y="2035988"/>
                <a:ext cx="3592499" cy="418388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grpSp>
            <p:nvGrpSpPr>
              <p:cNvPr id="197" name="Group 5"/>
              <p:cNvGrpSpPr>
                <a:grpSpLocks/>
              </p:cNvGrpSpPr>
              <p:nvPr/>
            </p:nvGrpSpPr>
            <p:grpSpPr bwMode="auto">
              <a:xfrm>
                <a:off x="3128210" y="2153734"/>
                <a:ext cx="3371066" cy="232357"/>
                <a:chOff x="2985951" y="2192670"/>
                <a:chExt cx="3371066" cy="232357"/>
              </a:xfrm>
            </p:grpSpPr>
            <p:sp>
              <p:nvSpPr>
                <p:cNvPr id="198" name="Rectangle 197"/>
                <p:cNvSpPr/>
                <p:nvPr/>
              </p:nvSpPr>
              <p:spPr bwMode="auto">
                <a:xfrm>
                  <a:off x="2985951" y="2192670"/>
                  <a:ext cx="1501771" cy="23235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kern="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</a:rPr>
                    <a:t>Solving</a:t>
                  </a:r>
                  <a:r>
                    <a:rPr lang="en-US" sz="16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en-US" sz="1600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=</a:t>
                  </a:r>
                </a:p>
              </p:txBody>
            </p:sp>
            <p:sp>
              <p:nvSpPr>
                <p:cNvPr id="199" name="Rectangle 198"/>
                <p:cNvSpPr/>
                <p:nvPr/>
              </p:nvSpPr>
              <p:spPr bwMode="auto">
                <a:xfrm>
                  <a:off x="4059917" y="2209338"/>
                  <a:ext cx="2297100" cy="21123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Isolate the variable</a:t>
                  </a:r>
                  <a:endParaRPr lang="en-US" sz="1400" b="1" kern="0" dirty="0">
                    <a:solidFill>
                      <a:schemeClr val="accent5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195" name="Tape"/>
            <p:cNvSpPr/>
            <p:nvPr/>
          </p:nvSpPr>
          <p:spPr bwMode="auto">
            <a:xfrm rot="5400000">
              <a:off x="7094424" y="-295933"/>
              <a:ext cx="208489" cy="827173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2974340" y="203738"/>
            <a:ext cx="3085056" cy="1065087"/>
            <a:chOff x="2853478" y="235076"/>
            <a:chExt cx="3085056" cy="1065087"/>
          </a:xfrm>
        </p:grpSpPr>
        <p:sp>
          <p:nvSpPr>
            <p:cNvPr id="201" name="Rectangle 3"/>
            <p:cNvSpPr/>
            <p:nvPr/>
          </p:nvSpPr>
          <p:spPr bwMode="auto">
            <a:xfrm>
              <a:off x="2853478" y="235076"/>
              <a:ext cx="2999635" cy="1065087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2880366" y="330188"/>
              <a:ext cx="3058168" cy="826776"/>
              <a:chOff x="2815124" y="303737"/>
              <a:chExt cx="3058168" cy="826776"/>
            </a:xfrm>
          </p:grpSpPr>
          <p:sp>
            <p:nvSpPr>
              <p:cNvPr id="203" name="Rectangle 21"/>
              <p:cNvSpPr/>
              <p:nvPr/>
            </p:nvSpPr>
            <p:spPr bwMode="auto">
              <a:xfrm>
                <a:off x="2815124" y="420682"/>
                <a:ext cx="3058168" cy="660742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2912564" y="484182"/>
                <a:ext cx="28628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What you do to </a:t>
                </a:r>
                <a:r>
                  <a:rPr lang="en-US" sz="1200" b="1" i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one side </a:t>
                </a:r>
                <a:r>
                  <a:rPr lang="en-US" sz="120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of an equation, you MUST do the same to the </a:t>
                </a:r>
                <a:r>
                  <a:rPr lang="en-US" sz="1200" b="1" i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other side </a:t>
                </a:r>
                <a:r>
                  <a:rPr lang="en-US" sz="120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of the "=" sign. </a:t>
                </a:r>
                <a:endParaRPr lang="en-US" sz="1200" kern="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Tape"/>
              <p:cNvSpPr/>
              <p:nvPr/>
            </p:nvSpPr>
            <p:spPr bwMode="auto">
              <a:xfrm rot="5400000">
                <a:off x="4206655" y="-5605"/>
                <a:ext cx="208489" cy="827173"/>
              </a:xfrm>
              <a:custGeom>
                <a:avLst/>
                <a:gdLst>
                  <a:gd name="connsiteX0" fmla="*/ 0 w 234247"/>
                  <a:gd name="connsiteY0" fmla="*/ 0 h 920626"/>
                  <a:gd name="connsiteX1" fmla="*/ 234247 w 234247"/>
                  <a:gd name="connsiteY1" fmla="*/ 0 h 920626"/>
                  <a:gd name="connsiteX2" fmla="*/ 234247 w 234247"/>
                  <a:gd name="connsiteY2" fmla="*/ 920626 h 920626"/>
                  <a:gd name="connsiteX3" fmla="*/ 0 w 234247"/>
                  <a:gd name="connsiteY3" fmla="*/ 920626 h 920626"/>
                  <a:gd name="connsiteX4" fmla="*/ 0 w 234247"/>
                  <a:gd name="connsiteY4" fmla="*/ 0 h 920626"/>
                  <a:gd name="connsiteX0" fmla="*/ 0 w 234247"/>
                  <a:gd name="connsiteY0" fmla="*/ 0 h 920626"/>
                  <a:gd name="connsiteX1" fmla="*/ 62185 w 234247"/>
                  <a:gd name="connsiteY1" fmla="*/ 4637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138385 w 234247"/>
                  <a:gd name="connsiteY2" fmla="*/ 14162 h 920626"/>
                  <a:gd name="connsiteX3" fmla="*/ 234247 w 234247"/>
                  <a:gd name="connsiteY3" fmla="*/ 0 h 920626"/>
                  <a:gd name="connsiteX4" fmla="*/ 234247 w 234247"/>
                  <a:gd name="connsiteY4" fmla="*/ 920626 h 920626"/>
                  <a:gd name="connsiteX5" fmla="*/ 0 w 234247"/>
                  <a:gd name="connsiteY5" fmla="*/ 920626 h 920626"/>
                  <a:gd name="connsiteX6" fmla="*/ 0 w 234247"/>
                  <a:gd name="connsiteY6" fmla="*/ 0 h 920626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234247 w 234247"/>
                  <a:gd name="connsiteY3" fmla="*/ 8066 h 928692"/>
                  <a:gd name="connsiteX4" fmla="*/ 234247 w 234247"/>
                  <a:gd name="connsiteY4" fmla="*/ 928692 h 928692"/>
                  <a:gd name="connsiteX5" fmla="*/ 0 w 234247"/>
                  <a:gd name="connsiteY5" fmla="*/ 928692 h 928692"/>
                  <a:gd name="connsiteX6" fmla="*/ 0 w 234247"/>
                  <a:gd name="connsiteY6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9660 w 234247"/>
                  <a:gd name="connsiteY3" fmla="*/ 3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91 w 234247"/>
                  <a:gd name="connsiteY3" fmla="*/ 6349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0 w 234250"/>
                  <a:gd name="connsiteY6" fmla="*/ 930154 h 930154"/>
                  <a:gd name="connsiteX7" fmla="*/ 0 w 234250"/>
                  <a:gd name="connsiteY7" fmla="*/ 9528 h 930154"/>
                  <a:gd name="connsiteX0" fmla="*/ 0 w 234250"/>
                  <a:gd name="connsiteY0" fmla="*/ 9528 h 931740"/>
                  <a:gd name="connsiteX1" fmla="*/ 65360 w 234250"/>
                  <a:gd name="connsiteY1" fmla="*/ 20511 h 931740"/>
                  <a:gd name="connsiteX2" fmla="*/ 112988 w 234250"/>
                  <a:gd name="connsiteY2" fmla="*/ 1462 h 931740"/>
                  <a:gd name="connsiteX3" fmla="*/ 176491 w 234250"/>
                  <a:gd name="connsiteY3" fmla="*/ 7811 h 931740"/>
                  <a:gd name="connsiteX4" fmla="*/ 234250 w 234250"/>
                  <a:gd name="connsiteY4" fmla="*/ 0 h 931740"/>
                  <a:gd name="connsiteX5" fmla="*/ 234247 w 234250"/>
                  <a:gd name="connsiteY5" fmla="*/ 930154 h 931740"/>
                  <a:gd name="connsiteX6" fmla="*/ 43134 w 234250"/>
                  <a:gd name="connsiteY6" fmla="*/ 931740 h 931740"/>
                  <a:gd name="connsiteX7" fmla="*/ 0 w 234250"/>
                  <a:gd name="connsiteY7" fmla="*/ 930154 h 931740"/>
                  <a:gd name="connsiteX8" fmla="*/ 0 w 234250"/>
                  <a:gd name="connsiteY8" fmla="*/ 9528 h 931740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43134 w 234250"/>
                  <a:gd name="connsiteY6" fmla="*/ 922215 h 930154"/>
                  <a:gd name="connsiteX7" fmla="*/ 0 w 234250"/>
                  <a:gd name="connsiteY7" fmla="*/ 930154 h 930154"/>
                  <a:gd name="connsiteX8" fmla="*/ 0 w 234250"/>
                  <a:gd name="connsiteY8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84409 w 234250"/>
                  <a:gd name="connsiteY6" fmla="*/ 925390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93934 w 234250"/>
                  <a:gd name="connsiteY6" fmla="*/ 928565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29359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9978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89978 w 234250"/>
                  <a:gd name="connsiteY7" fmla="*/ 924596 h 930154"/>
                  <a:gd name="connsiteX8" fmla="*/ 147115 w 234250"/>
                  <a:gd name="connsiteY8" fmla="*/ 919834 h 930154"/>
                  <a:gd name="connsiteX9" fmla="*/ 93934 w 234250"/>
                  <a:gd name="connsiteY9" fmla="*/ 928565 h 930154"/>
                  <a:gd name="connsiteX10" fmla="*/ 43134 w 234250"/>
                  <a:gd name="connsiteY10" fmla="*/ 922215 h 930154"/>
                  <a:gd name="connsiteX11" fmla="*/ 0 w 234250"/>
                  <a:gd name="connsiteY11" fmla="*/ 930154 h 930154"/>
                  <a:gd name="connsiteX12" fmla="*/ 0 w 234250"/>
                  <a:gd name="connsiteY12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0452 w 234250"/>
                  <a:gd name="connsiteY6" fmla="*/ 917452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3328"/>
                  <a:gd name="connsiteX1" fmla="*/ 65360 w 234250"/>
                  <a:gd name="connsiteY1" fmla="*/ 20511 h 933328"/>
                  <a:gd name="connsiteX2" fmla="*/ 112988 w 234250"/>
                  <a:gd name="connsiteY2" fmla="*/ 1462 h 933328"/>
                  <a:gd name="connsiteX3" fmla="*/ 176491 w 234250"/>
                  <a:gd name="connsiteY3" fmla="*/ 7811 h 933328"/>
                  <a:gd name="connsiteX4" fmla="*/ 234250 w 234250"/>
                  <a:gd name="connsiteY4" fmla="*/ 0 h 933328"/>
                  <a:gd name="connsiteX5" fmla="*/ 234247 w 234250"/>
                  <a:gd name="connsiteY5" fmla="*/ 930154 h 933328"/>
                  <a:gd name="connsiteX6" fmla="*/ 180452 w 234250"/>
                  <a:gd name="connsiteY6" fmla="*/ 917452 h 933328"/>
                  <a:gd name="connsiteX7" fmla="*/ 117747 w 234250"/>
                  <a:gd name="connsiteY7" fmla="*/ 933328 h 933328"/>
                  <a:gd name="connsiteX8" fmla="*/ 43134 w 234250"/>
                  <a:gd name="connsiteY8" fmla="*/ 922215 h 933328"/>
                  <a:gd name="connsiteX9" fmla="*/ 0 w 234250"/>
                  <a:gd name="connsiteY9" fmla="*/ 930154 h 933328"/>
                  <a:gd name="connsiteX10" fmla="*/ 0 w 234250"/>
                  <a:gd name="connsiteY10" fmla="*/ 9528 h 93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250" h="933328">
                    <a:moveTo>
                      <a:pt x="0" y="9528"/>
                    </a:moveTo>
                    <a:lnTo>
                      <a:pt x="65360" y="20511"/>
                    </a:lnTo>
                    <a:lnTo>
                      <a:pt x="112988" y="1462"/>
                    </a:lnTo>
                    <a:lnTo>
                      <a:pt x="176491" y="7811"/>
                    </a:lnTo>
                    <a:lnTo>
                      <a:pt x="234250" y="0"/>
                    </a:lnTo>
                    <a:cubicBezTo>
                      <a:pt x="234249" y="310051"/>
                      <a:pt x="234248" y="620103"/>
                      <a:pt x="234247" y="930154"/>
                    </a:cubicBezTo>
                    <a:lnTo>
                      <a:pt x="180452" y="917452"/>
                    </a:lnTo>
                    <a:lnTo>
                      <a:pt x="117747" y="933328"/>
                    </a:lnTo>
                    <a:lnTo>
                      <a:pt x="43134" y="922215"/>
                    </a:lnTo>
                    <a:lnTo>
                      <a:pt x="0" y="930154"/>
                    </a:lnTo>
                    <a:lnTo>
                      <a:pt x="0" y="9528"/>
                    </a:lnTo>
                    <a:close/>
                  </a:path>
                </a:pathLst>
              </a:custGeom>
              <a:blipFill dpi="0" rotWithShape="1">
                <a:blip r:embed="rId5">
                  <a:alphaModFix amt="55000"/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206" name="Rectangle 205"/>
          <p:cNvSpPr/>
          <p:nvPr/>
        </p:nvSpPr>
        <p:spPr>
          <a:xfrm>
            <a:off x="145559" y="278382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21">
            <a:extLst>
              <a:ext uri="{FF2B5EF4-FFF2-40B4-BE49-F238E27FC236}">
                <a16:creationId xmlns:a16="http://schemas.microsoft.com/office/drawing/2014/main" id="{4265ADC7-AFCF-4EFC-8116-F9CE07B618F8}"/>
              </a:ext>
            </a:extLst>
          </p:cNvPr>
          <p:cNvSpPr/>
          <p:nvPr/>
        </p:nvSpPr>
        <p:spPr bwMode="auto">
          <a:xfrm rot="16200000">
            <a:off x="3416566" y="-1495092"/>
            <a:ext cx="1054485" cy="7839994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wrap="square" lIns="39483" tIns="533400" rIns="0" bIns="39483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will determine</a:t>
            </a:r>
            <a:r>
              <a:rPr lang="en-US" sz="3200" b="1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how to Solve Two-Step Equations in One-Variable.</a:t>
            </a:r>
          </a:p>
        </p:txBody>
      </p:sp>
      <p:sp>
        <p:nvSpPr>
          <p:cNvPr id="3" name="Round Same Side Corner Rectangle 37">
            <a:extLst>
              <a:ext uri="{FF2B5EF4-FFF2-40B4-BE49-F238E27FC236}">
                <a16:creationId xmlns:a16="http://schemas.microsoft.com/office/drawing/2014/main" id="{9076F66B-4B38-4709-A460-8B19926042AE}"/>
              </a:ext>
            </a:extLst>
          </p:cNvPr>
          <p:cNvSpPr/>
          <p:nvPr/>
        </p:nvSpPr>
        <p:spPr bwMode="auto">
          <a:xfrm rot="16200000">
            <a:off x="-523875" y="2316163"/>
            <a:ext cx="1266825" cy="215900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 w="6350">
            <a:noFill/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>
            <a:spAutoFit/>
          </a:bodyPr>
          <a:lstStyle/>
          <a:p>
            <a:pPr>
              <a:defRPr/>
            </a:pPr>
            <a:r>
              <a:rPr lang="en-US" sz="833" b="1" dirty="0">
                <a:solidFill>
                  <a:srgbClr val="0171AB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9F45F3-37E8-4E0F-BC6E-6F29A78AE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380821"/>
              </p:ext>
            </p:extLst>
          </p:nvPr>
        </p:nvGraphicFramePr>
        <p:xfrm>
          <a:off x="6851615" y="3681479"/>
          <a:ext cx="1841500" cy="641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Definition</a:t>
                      </a:r>
                    </a:p>
                  </a:txBody>
                  <a:tcPr marL="76200" marR="76200" marT="38176" marB="38176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defTabSz="914400">
                        <a:defRPr/>
                      </a:pP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 figure out</a:t>
                      </a:r>
                    </a:p>
                  </a:txBody>
                  <a:tcPr marL="76200" marR="76200" marT="38176" marB="38176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grpSp>
        <p:nvGrpSpPr>
          <p:cNvPr id="6157" name="Group 4">
            <a:extLst>
              <a:ext uri="{FF2B5EF4-FFF2-40B4-BE49-F238E27FC236}">
                <a16:creationId xmlns:a16="http://schemas.microsoft.com/office/drawing/2014/main" id="{C7DC6019-5E77-450F-A901-B8EAD27DBF35}"/>
              </a:ext>
            </a:extLst>
          </p:cNvPr>
          <p:cNvGrpSpPr>
            <a:grpSpLocks/>
          </p:cNvGrpSpPr>
          <p:nvPr/>
        </p:nvGrpSpPr>
        <p:grpSpPr bwMode="auto">
          <a:xfrm>
            <a:off x="73641" y="3582794"/>
            <a:ext cx="3525837" cy="858837"/>
            <a:chOff x="6748463" y="461533"/>
            <a:chExt cx="2185987" cy="86089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654594-D7EF-4DAA-B6D6-53C5DB0E8568}"/>
                </a:ext>
              </a:extLst>
            </p:cNvPr>
            <p:cNvSpPr/>
            <p:nvPr/>
          </p:nvSpPr>
          <p:spPr bwMode="auto">
            <a:xfrm>
              <a:off x="6749447" y="523593"/>
              <a:ext cx="2185003" cy="798833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9144">
              <a:spAutoFit/>
            </a:bodyPr>
            <a:lstStyle/>
            <a:p>
              <a:pPr defTabSz="914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rPr>
                <a:t>What are we going to learn today?</a:t>
              </a:r>
            </a:p>
            <a:p>
              <a:pPr defTabSz="914293" eaLnBrk="1" fontAlgn="auto" hangingPunct="1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rPr>
                <a:t>What is </a:t>
              </a:r>
              <a:r>
                <a:rPr lang="en-US" sz="1200" b="1" i="1" dirty="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rPr>
                <a:t>Determine </a:t>
              </a:r>
              <a:r>
                <a:rPr lang="en-US" sz="1200" b="1" dirty="0"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rPr>
                <a:t>means?_______.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F13AC1-E63D-455E-A860-7082B02B4C20}"/>
                </a:ext>
              </a:extLst>
            </p:cNvPr>
            <p:cNvSpPr/>
            <p:nvPr/>
          </p:nvSpPr>
          <p:spPr bwMode="auto">
            <a:xfrm>
              <a:off x="6748463" y="461533"/>
              <a:ext cx="2185003" cy="30075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1200" b="1" dirty="0">
                  <a:latin typeface="Gill Sans MT" pitchFamily="34" charset="0"/>
                </a:rPr>
                <a:t>CFU</a:t>
              </a:r>
            </a:p>
          </p:txBody>
        </p:sp>
      </p:grpSp>
      <p:sp>
        <p:nvSpPr>
          <p:cNvPr id="10" name="Heading">
            <a:extLst>
              <a:ext uri="{FF2B5EF4-FFF2-40B4-BE49-F238E27FC236}">
                <a16:creationId xmlns:a16="http://schemas.microsoft.com/office/drawing/2014/main" id="{9DCF4875-566F-4DE5-8F9E-31513396353D}"/>
              </a:ext>
            </a:extLst>
          </p:cNvPr>
          <p:cNvSpPr/>
          <p:nvPr/>
        </p:nvSpPr>
        <p:spPr bwMode="auto">
          <a:xfrm>
            <a:off x="0" y="695325"/>
            <a:ext cx="1736725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Learning Objective</a:t>
            </a:r>
          </a:p>
        </p:txBody>
      </p:sp>
      <p:pic>
        <p:nvPicPr>
          <p:cNvPr id="11" name="Picture 6" descr="C:\Users\Stephen\Downloads\Voc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265" y="3746566"/>
            <a:ext cx="2952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Stephen\Downloads\CFU 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3" y="3630419"/>
            <a:ext cx="22383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6838" y="4710023"/>
            <a:ext cx="4338618" cy="1185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249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93663" y="1730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6294119" y="3493902"/>
            <a:ext cx="2625108" cy="1605259"/>
            <a:chOff x="6750050" y="3886200"/>
            <a:chExt cx="2190750" cy="2072562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750050" y="3886200"/>
              <a:ext cx="2184400" cy="2072562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Students, you already know how to use </a:t>
              </a:r>
              <a:r>
                <a:rPr lang="en-US" sz="16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guess-and-check</a:t>
              </a:r>
              <a:r>
                <a:rPr lang="en-US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method to solve equations. Now, we will learn how to solve an equation by </a:t>
              </a:r>
              <a:r>
                <a:rPr lang="en-US" sz="1600" b="1" i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working backward</a:t>
              </a:r>
              <a:r>
                <a:rPr lang="en-US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756400" y="3886200"/>
              <a:ext cx="2184400" cy="30169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>
                  <a:latin typeface="Gill Sans MT" pitchFamily="34" charset="0"/>
                </a:rPr>
                <a:t>Make Connection</a:t>
              </a:r>
            </a:p>
          </p:txBody>
        </p:sp>
      </p:grpSp>
      <p:grpSp>
        <p:nvGrpSpPr>
          <p:cNvPr id="6149" name="Group 3"/>
          <p:cNvGrpSpPr>
            <a:grpSpLocks/>
          </p:cNvGrpSpPr>
          <p:nvPr/>
        </p:nvGrpSpPr>
        <p:grpSpPr bwMode="auto">
          <a:xfrm>
            <a:off x="6285080" y="5479165"/>
            <a:ext cx="2626538" cy="611576"/>
            <a:chOff x="6750050" y="5199063"/>
            <a:chExt cx="2190750" cy="84319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6750050" y="5199063"/>
              <a:ext cx="2184400" cy="84319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 defTabSz="914400">
                <a:defRPr/>
              </a:pPr>
              <a:r>
                <a:rPr lang="en-US" sz="1600" baseline="300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1</a:t>
              </a:r>
              <a:r>
                <a:rPr lang="en-US" sz="1600" dirty="0">
                  <a:solidFill>
                    <a:schemeClr val="tx1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</a:rPr>
                <a:t>makes the equation true</a:t>
              </a:r>
              <a:endParaRPr lang="en-US" sz="1600" dirty="0">
                <a:solidFill>
                  <a:schemeClr val="tx1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56400" y="5199063"/>
              <a:ext cx="2184400" cy="3389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Gill Sans MT" pitchFamily="34" charset="0"/>
                </a:rPr>
                <a:t>Vocabulary</a:t>
              </a:r>
            </a:p>
          </p:txBody>
        </p:sp>
      </p:grpSp>
      <p:sp>
        <p:nvSpPr>
          <p:cNvPr id="53" name="Rectangle 130"/>
          <p:cNvSpPr/>
          <p:nvPr/>
        </p:nvSpPr>
        <p:spPr>
          <a:xfrm>
            <a:off x="93663" y="93663"/>
            <a:ext cx="2214563" cy="247650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p:sp>
        <p:nvSpPr>
          <p:cNvPr id="6157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Objective &amp; Prior Knowledge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432" y="2557174"/>
            <a:ext cx="7687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Use the </a:t>
            </a:r>
            <a:r>
              <a:rPr lang="en-US" b="1" i="1" dirty="0">
                <a:latin typeface="Arial Narrow" panose="020B0606020202030204" pitchFamily="34" charset="0"/>
              </a:rPr>
              <a:t>guess-and-check</a:t>
            </a:r>
            <a:r>
              <a:rPr lang="en-US" dirty="0">
                <a:latin typeface="Arial Narrow" panose="020B0606020202030204" pitchFamily="34" charset="0"/>
              </a:rPr>
              <a:t> method to find the solution of the equation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x - 6 = 4.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45" y="3063945"/>
            <a:ext cx="2468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Is </a:t>
            </a:r>
            <a:r>
              <a:rPr lang="en-US" b="1" i="1" dirty="0">
                <a:latin typeface="Arial Narrow" panose="020B0606020202030204" pitchFamily="34" charset="0"/>
              </a:rPr>
              <a:t>11</a:t>
            </a:r>
            <a:r>
              <a:rPr lang="en-US" dirty="0">
                <a:latin typeface="Arial Narrow" panose="020B0606020202030204" pitchFamily="34" charset="0"/>
              </a:rPr>
              <a:t> the solution</a:t>
            </a:r>
          </a:p>
          <a:p>
            <a:r>
              <a:rPr lang="en-US" dirty="0">
                <a:latin typeface="Arial Narrow" panose="020B0606020202030204" pitchFamily="34" charset="0"/>
              </a:rPr>
              <a:t>of x - 6 = 4? Explain.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00934" y="3086301"/>
            <a:ext cx="2449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Is </a:t>
            </a:r>
            <a:r>
              <a:rPr lang="en-US" b="1" i="1" dirty="0">
                <a:latin typeface="Arial Narrow" panose="020B0606020202030204" pitchFamily="34" charset="0"/>
              </a:rPr>
              <a:t>10</a:t>
            </a:r>
            <a:r>
              <a:rPr lang="en-US" dirty="0">
                <a:latin typeface="Arial Narrow" panose="020B0606020202030204" pitchFamily="34" charset="0"/>
              </a:rPr>
              <a:t> the solution</a:t>
            </a:r>
          </a:p>
          <a:p>
            <a:r>
              <a:rPr lang="en-US" dirty="0">
                <a:latin typeface="Arial Narrow" panose="020B0606020202030204" pitchFamily="34" charset="0"/>
              </a:rPr>
              <a:t>of x - 6 = 4? Explain.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7432" y="390912"/>
                <a:ext cx="8777017" cy="2076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</a:rPr>
                  <a:t>There are many ways to solve an equation. One way is by using a method called </a:t>
                </a:r>
                <a:r>
                  <a:rPr lang="en-US" b="1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guess-and-check</a:t>
                </a:r>
                <a:r>
                  <a:rPr lang="en-US" dirty="0">
                    <a:latin typeface="Arial" panose="020B0604020202020204" pitchFamily="34" charset="0"/>
                  </a:rPr>
                  <a:t>. A guess- and-check method involves guessing a value for the variable in an equation and checking to see if it is the solution by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1" i="1" u="sng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</a:rPr>
                          <m:t>substituting</m:t>
                        </m:r>
                      </m:e>
                    </m:acc>
                  </m:oMath>
                </a14:m>
                <a:r>
                  <a:rPr lang="en-US" dirty="0">
                    <a:latin typeface="Arial" panose="020B0604020202020204" pitchFamily="34" charset="0"/>
                  </a:rPr>
                  <a:t> the value in the equation. If the resulting equation is a </a:t>
                </a:r>
                <a:r>
                  <a:rPr lang="en-US" b="1" i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true statement</a:t>
                </a:r>
                <a:r>
                  <a:rPr lang="en-US" dirty="0">
                    <a:latin typeface="Arial" panose="020B0604020202020204" pitchFamily="34" charset="0"/>
                  </a:rPr>
                  <a:t>, then the value you guessed is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1" i="1" u="sng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Arial" panose="020B0604020202020204" pitchFamily="34" charset="0"/>
                          </a:rPr>
                          <m:t>solution</m:t>
                        </m:r>
                      </m:e>
                      <m:sub>
                        <m:r>
                          <a:rPr lang="en-US" b="1" i="1" u="sng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</a:rPr>
                  <a:t> of the equation. If the equation is not a true statement, then you adjust the value of your guess and try again, continuing until you find the solution.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32" y="390912"/>
                <a:ext cx="8777017" cy="2076146"/>
              </a:xfrm>
              <a:prstGeom prst="rect">
                <a:avLst/>
              </a:prstGeom>
              <a:blipFill>
                <a:blip r:embed="rId3"/>
                <a:stretch>
                  <a:fillRect l="-625" t="-1466" r="-903" b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02" y="3772811"/>
            <a:ext cx="1786884" cy="1546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934" y="3735386"/>
            <a:ext cx="1727067" cy="16606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3663" y="5404717"/>
            <a:ext cx="2945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Arial Narrow" panose="020B0606020202030204" pitchFamily="34" charset="0"/>
              </a:rPr>
              <a:t>11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_____</a:t>
            </a:r>
            <a:r>
              <a:rPr lang="en-US" dirty="0">
                <a:latin typeface="Arial Narrow" panose="020B0606020202030204" pitchFamily="34" charset="0"/>
              </a:rPr>
              <a:t>the solution of x - 6 = 4 because it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_____ </a:t>
            </a:r>
            <a:r>
              <a:rPr lang="en-US" dirty="0">
                <a:latin typeface="Arial Narrow" panose="020B0606020202030204" pitchFamily="34" charset="0"/>
              </a:rPr>
              <a:t>make the equation true.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00076" y="5391599"/>
            <a:ext cx="2945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Arial Narrow" panose="020B0606020202030204" pitchFamily="34" charset="0"/>
              </a:rPr>
              <a:t>10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_____</a:t>
            </a:r>
            <a:r>
              <a:rPr lang="en-US" dirty="0">
                <a:latin typeface="Arial Narrow" panose="020B0606020202030204" pitchFamily="34" charset="0"/>
              </a:rPr>
              <a:t> the solution of x - 6 = 4 because it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_____</a:t>
            </a:r>
            <a:r>
              <a:rPr lang="en-US" dirty="0">
                <a:latin typeface="Arial Narrow" panose="020B0606020202030204" pitchFamily="34" charset="0"/>
              </a:rPr>
              <a:t> the equation true.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31" name="Group 65"/>
          <p:cNvGrpSpPr>
            <a:grpSpLocks/>
          </p:cNvGrpSpPr>
          <p:nvPr/>
        </p:nvGrpSpPr>
        <p:grpSpPr bwMode="auto">
          <a:xfrm>
            <a:off x="174625" y="1768475"/>
            <a:ext cx="8686800" cy="39688"/>
            <a:chOff x="312862" y="969963"/>
            <a:chExt cx="8471606" cy="39687"/>
          </a:xfrm>
        </p:grpSpPr>
        <p:cxnSp>
          <p:nvCxnSpPr>
            <p:cNvPr id="194" name="Straight Connector 193"/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1533" y="247750"/>
            <a:ext cx="91301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Another way to solve an equation is by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working backward</a:t>
            </a:r>
            <a:r>
              <a:rPr lang="en-US" dirty="0">
                <a:latin typeface="Arial Narrow" panose="020B0606020202030204" pitchFamily="34" charset="0"/>
              </a:rPr>
              <a:t>. In this method, you begin at the end and work backward toward the beginning. Using a guess-and-check method could take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many guesses </a:t>
            </a:r>
            <a:r>
              <a:rPr lang="en-US" dirty="0">
                <a:latin typeface="Arial Narrow" panose="020B0606020202030204" pitchFamily="34" charset="0"/>
              </a:rPr>
              <a:t>to find the solution. Working backward seems more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efficient</a:t>
            </a:r>
            <a:r>
              <a:rPr lang="en-US" dirty="0">
                <a:latin typeface="Arial Narrow" panose="020B0606020202030204" pitchFamily="34" charset="0"/>
              </a:rPr>
              <a:t> because it uses reasoning about the values. </a:t>
            </a:r>
            <a:endParaRPr lang="en-US" sz="1600" dirty="0">
              <a:solidFill>
                <a:srgbClr val="00000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55" name="Rectangle 130"/>
          <p:cNvSpPr/>
          <p:nvPr/>
        </p:nvSpPr>
        <p:spPr>
          <a:xfrm>
            <a:off x="0" y="0"/>
            <a:ext cx="2214563" cy="247650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sp>
        <p:nvSpPr>
          <p:cNvPr id="64" name="Rectangle 21"/>
          <p:cNvSpPr/>
          <p:nvPr/>
        </p:nvSpPr>
        <p:spPr bwMode="auto">
          <a:xfrm>
            <a:off x="352424" y="1245612"/>
            <a:ext cx="7593013" cy="365125"/>
          </a:xfrm>
          <a:custGeom>
            <a:avLst/>
            <a:gdLst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4881"/>
              <a:gd name="connsiteX1" fmla="*/ 2148868 w 2148868"/>
              <a:gd name="connsiteY1" fmla="*/ 0 h 1694881"/>
              <a:gd name="connsiteX2" fmla="*/ 2148868 w 2148868"/>
              <a:gd name="connsiteY2" fmla="*/ 1694881 h 1694881"/>
              <a:gd name="connsiteX3" fmla="*/ 0 w 2148868"/>
              <a:gd name="connsiteY3" fmla="*/ 1694881 h 1694881"/>
              <a:gd name="connsiteX4" fmla="*/ 0 w 2148868"/>
              <a:gd name="connsiteY4" fmla="*/ 0 h 1694881"/>
              <a:gd name="connsiteX0" fmla="*/ 0 w 2148868"/>
              <a:gd name="connsiteY0" fmla="*/ 0 h 1695788"/>
              <a:gd name="connsiteX1" fmla="*/ 2148868 w 2148868"/>
              <a:gd name="connsiteY1" fmla="*/ 0 h 1695788"/>
              <a:gd name="connsiteX2" fmla="*/ 2148868 w 2148868"/>
              <a:gd name="connsiteY2" fmla="*/ 1694881 h 1695788"/>
              <a:gd name="connsiteX3" fmla="*/ 0 w 2148868"/>
              <a:gd name="connsiteY3" fmla="*/ 1694881 h 1695788"/>
              <a:gd name="connsiteX4" fmla="*/ 0 w 2148868"/>
              <a:gd name="connsiteY4" fmla="*/ 0 h 1695788"/>
              <a:gd name="connsiteX0" fmla="*/ 0 w 2148868"/>
              <a:gd name="connsiteY0" fmla="*/ 0 h 1695788"/>
              <a:gd name="connsiteX1" fmla="*/ 2148868 w 2148868"/>
              <a:gd name="connsiteY1" fmla="*/ 0 h 1695788"/>
              <a:gd name="connsiteX2" fmla="*/ 2148868 w 2148868"/>
              <a:gd name="connsiteY2" fmla="*/ 1694881 h 1695788"/>
              <a:gd name="connsiteX3" fmla="*/ 0 w 2148868"/>
              <a:gd name="connsiteY3" fmla="*/ 1694881 h 1695788"/>
              <a:gd name="connsiteX4" fmla="*/ 0 w 2148868"/>
              <a:gd name="connsiteY4" fmla="*/ 0 h 1695788"/>
              <a:gd name="connsiteX0" fmla="*/ 0 w 2148868"/>
              <a:gd name="connsiteY0" fmla="*/ 0 h 1695788"/>
              <a:gd name="connsiteX1" fmla="*/ 2148868 w 2148868"/>
              <a:gd name="connsiteY1" fmla="*/ 0 h 1695788"/>
              <a:gd name="connsiteX2" fmla="*/ 2148868 w 2148868"/>
              <a:gd name="connsiteY2" fmla="*/ 1694881 h 1695788"/>
              <a:gd name="connsiteX3" fmla="*/ 0 w 2148868"/>
              <a:gd name="connsiteY3" fmla="*/ 1694881 h 1695788"/>
              <a:gd name="connsiteX4" fmla="*/ 0 w 2148868"/>
              <a:gd name="connsiteY4" fmla="*/ 0 h 169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8868" h="1695788">
                <a:moveTo>
                  <a:pt x="0" y="0"/>
                </a:moveTo>
                <a:lnTo>
                  <a:pt x="2148868" y="0"/>
                </a:lnTo>
                <a:cubicBezTo>
                  <a:pt x="2140903" y="626221"/>
                  <a:pt x="2138695" y="1048958"/>
                  <a:pt x="2148868" y="1694881"/>
                </a:cubicBezTo>
                <a:cubicBezTo>
                  <a:pt x="1440199" y="1672021"/>
                  <a:pt x="709966" y="1701157"/>
                  <a:pt x="0" y="1694881"/>
                </a:cubicBezTo>
                <a:cubicBezTo>
                  <a:pt x="7620" y="1129921"/>
                  <a:pt x="2593" y="748742"/>
                  <a:pt x="0" y="0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>
                  <a:lumMod val="95000"/>
                </a:schemeClr>
              </a:gs>
              <a:gs pos="50000">
                <a:schemeClr val="bg1"/>
              </a:gs>
              <a:gs pos="95000">
                <a:schemeClr val="bg1"/>
              </a:gs>
            </a:gsLst>
            <a:lin ang="2700000" scaled="1"/>
            <a:tileRect/>
          </a:gra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solution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an equation is a value for the variable that makes the equation </a:t>
            </a: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9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Concept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9136" y="2057415"/>
            <a:ext cx="7506301" cy="44576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2636" y="1762615"/>
            <a:ext cx="7587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rial Narrow" panose="020B0606020202030204" pitchFamily="34" charset="0"/>
              </a:rPr>
              <a:t>To determine the solution of an equation, you will use the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Properties of Equality</a:t>
            </a:r>
            <a:r>
              <a:rPr lang="en-US" i="1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56" y="2948311"/>
            <a:ext cx="1280146" cy="663568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120" y="2903248"/>
            <a:ext cx="1280146" cy="663568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56" y="3738958"/>
            <a:ext cx="1280146" cy="663568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168" y="3697185"/>
            <a:ext cx="1280146" cy="663568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56" y="4581868"/>
            <a:ext cx="1280146" cy="663568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596" y="4581868"/>
            <a:ext cx="1280146" cy="663568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575" y="5470089"/>
            <a:ext cx="1280146" cy="976398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006" y="5466551"/>
            <a:ext cx="1280146" cy="979936"/>
          </a:xfrm>
          <a:prstGeom prst="rect">
            <a:avLst/>
          </a:prstGeom>
        </p:spPr>
      </p:pic>
      <p:grpSp>
        <p:nvGrpSpPr>
          <p:cNvPr id="152" name="Group 1"/>
          <p:cNvGrpSpPr>
            <a:grpSpLocks/>
          </p:cNvGrpSpPr>
          <p:nvPr/>
        </p:nvGrpSpPr>
        <p:grpSpPr bwMode="auto">
          <a:xfrm>
            <a:off x="5920277" y="3666851"/>
            <a:ext cx="3126726" cy="1220577"/>
            <a:chOff x="6750050" y="1057275"/>
            <a:chExt cx="2197100" cy="1220003"/>
          </a:xfrm>
        </p:grpSpPr>
        <p:sp>
          <p:nvSpPr>
            <p:cNvPr id="157" name="Rectangle 156"/>
            <p:cNvSpPr/>
            <p:nvPr/>
          </p:nvSpPr>
          <p:spPr bwMode="auto">
            <a:xfrm>
              <a:off x="6750050" y="1065208"/>
              <a:ext cx="2190750" cy="1212070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 defTabSz="914400">
                <a:spcBef>
                  <a:spcPts val="300"/>
                </a:spcBef>
                <a:defRPr/>
              </a:pPr>
              <a:r>
                <a:rPr lang="en-US" sz="14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What determines whether you use the Addition or Subtraction Property of Equality to solve an equation?</a:t>
              </a: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6756400" y="1057275"/>
              <a:ext cx="2190750" cy="22055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100" b="1" dirty="0">
                  <a:solidFill>
                    <a:prstClr val="white"/>
                  </a:solidFill>
                  <a:latin typeface="Gill Sans MT" pitchFamily="34" charset="0"/>
                </a:rPr>
                <a:t>CFU: Pair Share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07976" y="3030326"/>
            <a:ext cx="1645514" cy="1341818"/>
            <a:chOff x="3007976" y="3030326"/>
            <a:chExt cx="1645514" cy="134181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39684" y="3611879"/>
              <a:ext cx="1213806" cy="32025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cxnSp>
          <p:nvCxnSpPr>
            <p:cNvPr id="11" name="Curved Connector 10"/>
            <p:cNvCxnSpPr/>
            <p:nvPr/>
          </p:nvCxnSpPr>
          <p:spPr>
            <a:xfrm rot="10800000">
              <a:off x="3054323" y="3030326"/>
              <a:ext cx="992264" cy="456183"/>
            </a:xfrm>
            <a:prstGeom prst="curvedConnector3">
              <a:avLst>
                <a:gd name="adj1" fmla="val -1661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urved Connector 162"/>
            <p:cNvCxnSpPr/>
            <p:nvPr/>
          </p:nvCxnSpPr>
          <p:spPr>
            <a:xfrm rot="10800000" flipV="1">
              <a:off x="3007976" y="3915961"/>
              <a:ext cx="992264" cy="456183"/>
            </a:xfrm>
            <a:prstGeom prst="curvedConnector3">
              <a:avLst>
                <a:gd name="adj1" fmla="val -1661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346993" y="4738350"/>
            <a:ext cx="1306497" cy="1320324"/>
            <a:chOff x="3346993" y="4738350"/>
            <a:chExt cx="1306497" cy="1320324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46993" y="5257780"/>
              <a:ext cx="1306497" cy="34471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cxnSp>
          <p:nvCxnSpPr>
            <p:cNvPr id="162" name="Curved Connector 161"/>
            <p:cNvCxnSpPr/>
            <p:nvPr/>
          </p:nvCxnSpPr>
          <p:spPr>
            <a:xfrm rot="10800000">
              <a:off x="3504109" y="4738350"/>
              <a:ext cx="992264" cy="456183"/>
            </a:xfrm>
            <a:prstGeom prst="curvedConnector3">
              <a:avLst>
                <a:gd name="adj1" fmla="val -1661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urved Connector 163"/>
            <p:cNvCxnSpPr/>
            <p:nvPr/>
          </p:nvCxnSpPr>
          <p:spPr>
            <a:xfrm rot="10800000" flipV="1">
              <a:off x="3431929" y="5602491"/>
              <a:ext cx="992264" cy="456183"/>
            </a:xfrm>
            <a:prstGeom prst="curvedConnector3">
              <a:avLst>
                <a:gd name="adj1" fmla="val -1661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65"/>
          <p:cNvGrpSpPr>
            <a:grpSpLocks/>
          </p:cNvGrpSpPr>
          <p:nvPr/>
        </p:nvGrpSpPr>
        <p:grpSpPr bwMode="auto">
          <a:xfrm>
            <a:off x="169863" y="1325563"/>
            <a:ext cx="8686800" cy="39687"/>
            <a:chOff x="312862" y="969963"/>
            <a:chExt cx="8471606" cy="39687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93663" y="111125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172" name="Group 30"/>
          <p:cNvGrpSpPr>
            <a:grpSpLocks/>
          </p:cNvGrpSpPr>
          <p:nvPr/>
        </p:nvGrpSpPr>
        <p:grpSpPr bwMode="auto">
          <a:xfrm>
            <a:off x="6764338" y="3903663"/>
            <a:ext cx="2190750" cy="1012825"/>
            <a:chOff x="6750050" y="1057275"/>
            <a:chExt cx="2190750" cy="1012625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750050" y="1057275"/>
              <a:ext cx="2190750" cy="1012625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45720">
              <a:spAutoFit/>
            </a:bodyPr>
            <a:lstStyle/>
            <a:p>
              <a:pPr defTabSz="914400">
                <a:defRPr/>
              </a:pPr>
              <a:r>
                <a:rPr lang="en-US" sz="1000" dirty="0">
                  <a:solidFill>
                    <a:srgbClr val="808080"/>
                  </a:solidFill>
                  <a:latin typeface="Verdana" pitchFamily="34" charset="0"/>
                  <a:cs typeface="Arial" charset="0"/>
                </a:rPr>
                <a:t>Why is </a:t>
              </a:r>
              <a:r>
                <a:rPr lang="en-US" sz="11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2</a:t>
              </a:r>
              <a:r>
                <a:rPr lang="en-US" sz="1000" dirty="0">
                  <a:solidFill>
                    <a:srgbClr val="808080"/>
                  </a:solidFill>
                  <a:latin typeface="Verdana" pitchFamily="34" charset="0"/>
                  <a:cs typeface="Arial" charset="0"/>
                </a:rPr>
                <a:t> subtracted on both sides of the equation?</a:t>
              </a:r>
            </a:p>
            <a:p>
              <a:pPr defTabSz="914400">
                <a:defRPr/>
              </a:pPr>
              <a:r>
                <a:rPr lang="en-US" sz="1000" dirty="0">
                  <a:solidFill>
                    <a:srgbClr val="808080"/>
                  </a:solidFill>
                  <a:latin typeface="Verdana" pitchFamily="34" charset="0"/>
                  <a:cs typeface="Arial" charset="0"/>
                </a:rPr>
                <a:t>Why is </a:t>
              </a:r>
              <a:r>
                <a:rPr lang="en-US" sz="1100" dirty="0">
                  <a:solidFill>
                    <a:schemeClr val="tx1"/>
                  </a:solidFill>
                  <a:latin typeface="Verdana" pitchFamily="34" charset="0"/>
                  <a:cs typeface="Arial" charset="0"/>
                </a:rPr>
                <a:t>3</a:t>
              </a:r>
              <a:r>
                <a:rPr lang="en-US" sz="1000" dirty="0">
                  <a:solidFill>
                    <a:srgbClr val="808080"/>
                  </a:solidFill>
                  <a:latin typeface="Verdana" pitchFamily="34" charset="0"/>
                  <a:cs typeface="Arial" charset="0"/>
                </a:rPr>
                <a:t> the solution to the equation </a:t>
              </a:r>
              <a:r>
                <a:rPr lang="en-US" sz="1100" b="1" i="1" dirty="0">
                  <a:solidFill>
                    <a:schemeClr val="tx1"/>
                  </a:solidFill>
                  <a:latin typeface="Palatino Linotype" pitchFamily="18" charset="0"/>
                  <a:cs typeface="Arial" charset="0"/>
                </a:rPr>
                <a:t>x</a:t>
              </a:r>
              <a:r>
                <a:rPr lang="en-US" sz="1100" b="1" dirty="0">
                  <a:solidFill>
                    <a:schemeClr val="tx1"/>
                  </a:solidFill>
                  <a:latin typeface="Palatino Linotype" pitchFamily="18" charset="0"/>
                  <a:cs typeface="Arial" charset="0"/>
                </a:rPr>
                <a:t> </a:t>
              </a:r>
              <a:r>
                <a:rPr lang="en-US" sz="1100" b="1" dirty="0">
                  <a:solidFill>
                    <a:schemeClr val="tx1"/>
                  </a:solidFill>
                  <a:latin typeface="Symbol" pitchFamily="18" charset="2"/>
                  <a:cs typeface="Arial" charset="0"/>
                </a:rPr>
                <a:t>+</a:t>
              </a:r>
              <a:r>
                <a:rPr lang="en-US" sz="1100" b="1" dirty="0">
                  <a:solidFill>
                    <a:schemeClr val="tx1"/>
                  </a:solidFill>
                  <a:latin typeface="Palatino Linotype" pitchFamily="18" charset="0"/>
                  <a:cs typeface="Arial" charset="0"/>
                </a:rPr>
                <a:t> 2 </a:t>
              </a:r>
              <a:r>
                <a:rPr lang="en-US" sz="1100" b="1" dirty="0">
                  <a:solidFill>
                    <a:schemeClr val="tx1"/>
                  </a:solidFill>
                  <a:latin typeface="Symbol" pitchFamily="18" charset="2"/>
                  <a:cs typeface="Arial" charset="0"/>
                </a:rPr>
                <a:t>=</a:t>
              </a:r>
              <a:r>
                <a:rPr lang="en-US" sz="1100" b="1" dirty="0">
                  <a:solidFill>
                    <a:schemeClr val="tx1"/>
                  </a:solidFill>
                  <a:latin typeface="Palatino Linotype" pitchFamily="18" charset="0"/>
                  <a:cs typeface="Arial" charset="0"/>
                </a:rPr>
                <a:t> 5</a:t>
              </a:r>
              <a:r>
                <a:rPr lang="en-US" sz="1000" dirty="0">
                  <a:solidFill>
                    <a:srgbClr val="808080"/>
                  </a:solidFill>
                  <a:latin typeface="Verdana" pitchFamily="34" charset="0"/>
                  <a:cs typeface="Arial" charset="0"/>
                </a:rPr>
                <a:t>?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50050" y="1057275"/>
              <a:ext cx="2190750" cy="22061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CFU</a:t>
              </a:r>
            </a:p>
          </p:txBody>
        </p:sp>
      </p:grpSp>
      <p:sp>
        <p:nvSpPr>
          <p:cNvPr id="69" name="Rectangle 21"/>
          <p:cNvSpPr>
            <a:spLocks noChangeArrowheads="1"/>
          </p:cNvSpPr>
          <p:nvPr/>
        </p:nvSpPr>
        <p:spPr bwMode="auto">
          <a:xfrm>
            <a:off x="80963" y="228600"/>
            <a:ext cx="65944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A </a:t>
            </a:r>
            <a:r>
              <a:rPr lang="en-US" sz="1400" b="1" u="sng" dirty="0">
                <a:solidFill>
                  <a:srgbClr val="000000"/>
                </a:solidFill>
                <a:latin typeface="Arial" charset="0"/>
                <a:cs typeface="+mn-cs"/>
              </a:rPr>
              <a:t>one-step equation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 requires </a:t>
            </a:r>
            <a:r>
              <a:rPr lang="en-US" sz="1400" u="sng" dirty="0">
                <a:solidFill>
                  <a:srgbClr val="000000"/>
                </a:solidFill>
                <a:latin typeface="Arial" charset="0"/>
                <a:cs typeface="+mn-cs"/>
              </a:rPr>
              <a:t>one inverse operation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+mn-cs"/>
              </a:rPr>
              <a:t> to solve for the variable.</a:t>
            </a:r>
          </a:p>
          <a:p>
            <a:pPr marL="285750" indent="-176213" defTabSz="914400">
              <a:defRPr/>
            </a:pPr>
            <a:r>
              <a:rPr lang="en-US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en-US" sz="1600" i="1" dirty="0">
                <a:solidFill>
                  <a:srgbClr val="000000"/>
                </a:solidFill>
                <a:latin typeface="Gill Sans MT" pitchFamily="34" charset="0"/>
                <a:cs typeface="+mn-cs"/>
              </a:rPr>
              <a:t>To keep an equation </a:t>
            </a:r>
            <a:r>
              <a:rPr lang="en-US" sz="1600" b="1" i="1" u="sng" dirty="0">
                <a:solidFill>
                  <a:srgbClr val="000000"/>
                </a:solidFill>
                <a:latin typeface="Gill Sans MT" pitchFamily="34" charset="0"/>
                <a:cs typeface="+mn-cs"/>
              </a:rPr>
              <a:t>balanced</a:t>
            </a:r>
            <a:r>
              <a:rPr lang="en-US" sz="1600" i="1" dirty="0">
                <a:solidFill>
                  <a:srgbClr val="000000"/>
                </a:solidFill>
                <a:latin typeface="Gill Sans MT" pitchFamily="34" charset="0"/>
                <a:cs typeface="+mn-cs"/>
              </a:rPr>
              <a:t>, </a:t>
            </a:r>
            <a:r>
              <a:rPr lang="en-US" sz="1600" b="1" i="1" dirty="0">
                <a:solidFill>
                  <a:srgbClr val="000000"/>
                </a:solidFill>
                <a:latin typeface="Gill Sans MT" pitchFamily="34" charset="0"/>
                <a:cs typeface="+mn-cs"/>
              </a:rPr>
              <a:t>inverse operations </a:t>
            </a:r>
            <a:r>
              <a:rPr lang="en-US" sz="1600" i="1" dirty="0">
                <a:solidFill>
                  <a:srgbClr val="000000"/>
                </a:solidFill>
                <a:latin typeface="Gill Sans MT" pitchFamily="34" charset="0"/>
                <a:cs typeface="+mn-cs"/>
              </a:rPr>
              <a:t>must be done on </a:t>
            </a:r>
            <a:r>
              <a:rPr lang="en-US" sz="1600" i="1" u="sng" dirty="0">
                <a:solidFill>
                  <a:srgbClr val="000000"/>
                </a:solidFill>
                <a:latin typeface="Gill Sans MT" pitchFamily="34" charset="0"/>
                <a:cs typeface="+mn-cs"/>
              </a:rPr>
              <a:t>both sides </a:t>
            </a:r>
            <a:r>
              <a:rPr lang="en-US" sz="1600" i="1" dirty="0">
                <a:solidFill>
                  <a:srgbClr val="000000"/>
                </a:solidFill>
                <a:latin typeface="Gill Sans MT" pitchFamily="34" charset="0"/>
                <a:cs typeface="+mn-cs"/>
              </a:rPr>
              <a:t>of the equation.</a:t>
            </a:r>
          </a:p>
        </p:txBody>
      </p:sp>
      <p:sp>
        <p:nvSpPr>
          <p:cNvPr id="7174" name="Rectangle 21"/>
          <p:cNvSpPr>
            <a:spLocks noChangeArrowheads="1"/>
          </p:cNvSpPr>
          <p:nvPr/>
        </p:nvSpPr>
        <p:spPr bwMode="auto">
          <a:xfrm>
            <a:off x="90488" y="912813"/>
            <a:ext cx="7132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-571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Arial" panose="020B0604020202020204" pitchFamily="34" charset="0"/>
              </a:rPr>
              <a:t>The </a:t>
            </a:r>
            <a:r>
              <a:rPr lang="en-US" altLang="en-US" sz="1600" b="1" u="sng">
                <a:solidFill>
                  <a:srgbClr val="DC9902"/>
                </a:solidFill>
                <a:latin typeface="Arial" panose="020B0604020202020204" pitchFamily="34" charset="0"/>
              </a:rPr>
              <a:t>solution</a:t>
            </a:r>
            <a:r>
              <a:rPr lang="en-US" altLang="en-US" sz="1600">
                <a:solidFill>
                  <a:srgbClr val="DC990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>
                <a:latin typeface="Arial" panose="020B0604020202020204" pitchFamily="34" charset="0"/>
              </a:rPr>
              <a:t>is the value of the</a:t>
            </a:r>
            <a:r>
              <a:rPr lang="en-US" altLang="en-US" sz="1600" b="1">
                <a:latin typeface="Arial" panose="020B0604020202020204" pitchFamily="34" charset="0"/>
              </a:rPr>
              <a:t> variable</a:t>
            </a:r>
            <a:r>
              <a:rPr lang="en-US" altLang="en-US" sz="1600">
                <a:latin typeface="Arial" panose="020B0604020202020204" pitchFamily="34" charset="0"/>
              </a:rPr>
              <a:t> that makes the equation </a:t>
            </a:r>
            <a:r>
              <a:rPr lang="en-US" altLang="en-US" sz="1600" u="sng">
                <a:latin typeface="Arial" panose="020B0604020202020204" pitchFamily="34" charset="0"/>
              </a:rPr>
              <a:t>true</a:t>
            </a:r>
            <a:r>
              <a:rPr lang="en-US" altLang="en-US" sz="1600">
                <a:latin typeface="Arial" panose="020B0604020202020204" pitchFamily="34" charset="0"/>
              </a:rPr>
              <a:t>.</a:t>
            </a:r>
            <a:endParaRPr lang="en-US" altLang="en-US" sz="800" i="1">
              <a:latin typeface="Arial" panose="020B0604020202020204" pitchFamily="34" charset="0"/>
            </a:endParaRPr>
          </a:p>
        </p:txBody>
      </p:sp>
      <p:grpSp>
        <p:nvGrpSpPr>
          <p:cNvPr id="90" name="Beginning animation"/>
          <p:cNvGrpSpPr>
            <a:grpSpLocks/>
          </p:cNvGrpSpPr>
          <p:nvPr/>
        </p:nvGrpSpPr>
        <p:grpSpPr bwMode="auto">
          <a:xfrm>
            <a:off x="784225" y="3219450"/>
            <a:ext cx="5508625" cy="812800"/>
            <a:chOff x="1847850" y="4371975"/>
            <a:chExt cx="5508625" cy="812800"/>
          </a:xfrm>
        </p:grpSpPr>
        <p:pic>
          <p:nvPicPr>
            <p:cNvPr id="7235" name="Picture 130" descr="Red_Cub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75" y="4371975"/>
              <a:ext cx="323850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6" name="TextBox 74"/>
            <p:cNvSpPr txBox="1">
              <a:spLocks noChangeArrowheads="1"/>
            </p:cNvSpPr>
            <p:nvPr/>
          </p:nvSpPr>
          <p:spPr bwMode="auto">
            <a:xfrm>
              <a:off x="1857375" y="4540250"/>
              <a:ext cx="3238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  <p:pic>
          <p:nvPicPr>
            <p:cNvPr id="7237" name="Picture 129" descr="Green_Sphe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338" y="4648200"/>
              <a:ext cx="1841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38" name="Picture 38" descr="T:\Research_Dept\Istock Photos\Math\TeeterTotter_Plank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850" y="4975225"/>
              <a:ext cx="550862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39" name="Picture 129" descr="Green_Sphe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338" y="4857750"/>
              <a:ext cx="1841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40" name="Picture 129" descr="Green_Sphe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688" y="4648200"/>
              <a:ext cx="1841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41" name="Picture 129" descr="Green_Sphe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688" y="4838700"/>
              <a:ext cx="1841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42" name="Picture 129" descr="Green_Sphe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4838700"/>
              <a:ext cx="1841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43" name="Picture 129" descr="Green_Sphe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4648200"/>
              <a:ext cx="1841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44" name="Picture 129" descr="Green_Sphe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4457700"/>
              <a:ext cx="1841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Balanced end of equation"/>
          <p:cNvGrpSpPr>
            <a:grpSpLocks/>
          </p:cNvGrpSpPr>
          <p:nvPr/>
        </p:nvGrpSpPr>
        <p:grpSpPr bwMode="auto">
          <a:xfrm>
            <a:off x="785813" y="3295650"/>
            <a:ext cx="5508625" cy="736600"/>
            <a:chOff x="3133725" y="5819775"/>
            <a:chExt cx="5508625" cy="736600"/>
          </a:xfrm>
        </p:grpSpPr>
        <p:pic>
          <p:nvPicPr>
            <p:cNvPr id="7228" name="Picture 38" descr="T:\Research_Dept\Istock Photos\Math\TeeterTotter_Plank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725" y="6346825"/>
              <a:ext cx="550862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9" name="Picture 129" descr="Green_Sphe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3588" y="6210300"/>
              <a:ext cx="1841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30" name="Picture 129" descr="Green_Sphe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3588" y="6019800"/>
              <a:ext cx="1841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31" name="Picture 129" descr="Green_Sphe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3588" y="5829300"/>
              <a:ext cx="1841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32" name="Picture 129" descr="Green_Sphe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938" y="6200775"/>
              <a:ext cx="1841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33" name="Picture 129" descr="Green_Sphe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938" y="6010275"/>
              <a:ext cx="1841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34" name="Picture 129" descr="Green_Sphe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938" y="5819775"/>
              <a:ext cx="1841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9" name="Moving x box"/>
          <p:cNvGrpSpPr>
            <a:grpSpLocks/>
          </p:cNvGrpSpPr>
          <p:nvPr/>
        </p:nvGrpSpPr>
        <p:grpSpPr bwMode="auto">
          <a:xfrm>
            <a:off x="795338" y="3216275"/>
            <a:ext cx="323850" cy="657225"/>
            <a:chOff x="1428750" y="5972175"/>
            <a:chExt cx="323850" cy="657225"/>
          </a:xfrm>
        </p:grpSpPr>
        <p:pic>
          <p:nvPicPr>
            <p:cNvPr id="7226" name="Picture 130" descr="Red_Cub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0" y="5972175"/>
              <a:ext cx="323850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7" name="TextBox 74"/>
            <p:cNvSpPr txBox="1">
              <a:spLocks noChangeArrowheads="1"/>
            </p:cNvSpPr>
            <p:nvPr/>
          </p:nvSpPr>
          <p:spPr bwMode="auto">
            <a:xfrm>
              <a:off x="1428750" y="6140450"/>
              <a:ext cx="3238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112" name="Missing left rotation 1"/>
          <p:cNvGrpSpPr>
            <a:grpSpLocks/>
          </p:cNvGrpSpPr>
          <p:nvPr/>
        </p:nvGrpSpPr>
        <p:grpSpPr bwMode="auto">
          <a:xfrm>
            <a:off x="785813" y="3216275"/>
            <a:ext cx="5508625" cy="812800"/>
            <a:chOff x="3133725" y="5743575"/>
            <a:chExt cx="5508625" cy="812800"/>
          </a:xfrm>
        </p:grpSpPr>
        <p:pic>
          <p:nvPicPr>
            <p:cNvPr id="7218" name="Picture 130" descr="Red_Cub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5743575"/>
              <a:ext cx="323850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9" name="TextBox 74"/>
            <p:cNvSpPr txBox="1">
              <a:spLocks noChangeArrowheads="1"/>
            </p:cNvSpPr>
            <p:nvPr/>
          </p:nvSpPr>
          <p:spPr bwMode="auto">
            <a:xfrm>
              <a:off x="3143250" y="5911850"/>
              <a:ext cx="3238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  <p:pic>
          <p:nvPicPr>
            <p:cNvPr id="7220" name="Picture 38" descr="T:\Research_Dept\Istock Photos\Math\TeeterTotter_Plank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725" y="6346825"/>
              <a:ext cx="550862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1" name="Picture 129" descr="Green_Sphe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3563" y="6019800"/>
              <a:ext cx="1841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2" name="Picture 129" descr="Green_Sphe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3563" y="6210300"/>
              <a:ext cx="1841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3" name="Picture 129" descr="Green_Sphe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3588" y="6210300"/>
              <a:ext cx="1841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4" name="Picture 129" descr="Green_Sphe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3588" y="6019800"/>
              <a:ext cx="1841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5" name="Picture 129" descr="Green_Sphe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3588" y="5829300"/>
              <a:ext cx="1841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1" name="Tilted right w/out balls"/>
          <p:cNvGrpSpPr>
            <a:grpSpLocks/>
          </p:cNvGrpSpPr>
          <p:nvPr/>
        </p:nvGrpSpPr>
        <p:grpSpPr bwMode="auto">
          <a:xfrm rot="900000">
            <a:off x="784225" y="3219450"/>
            <a:ext cx="5508625" cy="812800"/>
            <a:chOff x="3133725" y="5743575"/>
            <a:chExt cx="5508625" cy="812800"/>
          </a:xfrm>
        </p:grpSpPr>
        <p:pic>
          <p:nvPicPr>
            <p:cNvPr id="7212" name="Picture 130" descr="Red_Cub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5743575"/>
              <a:ext cx="323850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3" name="TextBox 74"/>
            <p:cNvSpPr txBox="1">
              <a:spLocks noChangeArrowheads="1"/>
            </p:cNvSpPr>
            <p:nvPr/>
          </p:nvSpPr>
          <p:spPr bwMode="auto">
            <a:xfrm>
              <a:off x="3143250" y="5911850"/>
              <a:ext cx="3238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  <p:pic>
          <p:nvPicPr>
            <p:cNvPr id="7214" name="Picture 38" descr="T:\Research_Dept\Istock Photos\Math\TeeterTotter_Plank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725" y="6346825"/>
              <a:ext cx="550862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5" name="Picture 129" descr="Green_Sphe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3588" y="6210300"/>
              <a:ext cx="1841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6" name="Picture 129" descr="Green_Sphe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3588" y="6019800"/>
              <a:ext cx="1841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7" name="Picture 129" descr="Green_Spher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3588" y="5829300"/>
              <a:ext cx="1841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8" name="Falling ball left 2" descr="Green_Sphe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3498850"/>
            <a:ext cx="184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Falling ball left 1" descr="Green_Sphe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3700463"/>
            <a:ext cx="184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Falling ball right 2" descr="Green_Sphe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4097338"/>
            <a:ext cx="184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Falling ball right 1" descr="Green_Sphe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4281488"/>
            <a:ext cx="184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Equation line"/>
          <p:cNvSpPr>
            <a:spLocks noChangeShapeType="1"/>
          </p:cNvSpPr>
          <p:nvPr/>
        </p:nvSpPr>
        <p:spPr bwMode="auto">
          <a:xfrm>
            <a:off x="1900238" y="2149475"/>
            <a:ext cx="152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5" name="Base 1" descr="T:\Research_Dept\Istock Photos\Math\TeeterTotter_Bas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3781425"/>
            <a:ext cx="9540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7" name="Group 136"/>
          <p:cNvGrpSpPr>
            <a:grpSpLocks/>
          </p:cNvGrpSpPr>
          <p:nvPr/>
        </p:nvGrpSpPr>
        <p:grpSpPr bwMode="auto">
          <a:xfrm>
            <a:off x="274638" y="2332038"/>
            <a:ext cx="6019800" cy="2833687"/>
            <a:chOff x="338138" y="4712494"/>
            <a:chExt cx="6019800" cy="2833688"/>
          </a:xfrm>
        </p:grpSpPr>
        <p:pic>
          <p:nvPicPr>
            <p:cNvPr id="7210" name="Picture 8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16" t="-68475" r="2" b="-48637"/>
            <a:stretch>
              <a:fillRect/>
            </a:stretch>
          </p:blipFill>
          <p:spPr bwMode="auto">
            <a:xfrm>
              <a:off x="338138" y="4712494"/>
              <a:ext cx="6019800" cy="2833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1" name="Picture 6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562" y="6165448"/>
              <a:ext cx="950913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0" name="Falling ball left 2" descr="Green_Sphe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3490913"/>
            <a:ext cx="184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Falling ball left 1" descr="Green_Sphe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3692525"/>
            <a:ext cx="184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x = 3"/>
          <p:cNvSpPr txBox="1">
            <a:spLocks noChangeArrowheads="1"/>
          </p:cNvSpPr>
          <p:nvPr/>
        </p:nvSpPr>
        <p:spPr bwMode="auto">
          <a:xfrm>
            <a:off x="2046288" y="2116138"/>
            <a:ext cx="12668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300" i="1">
                <a:latin typeface="Palatino Linotype" panose="02040502050505030304" pitchFamily="18" charset="0"/>
              </a:rPr>
              <a:t>x</a:t>
            </a:r>
            <a:r>
              <a:rPr lang="en-US" altLang="en-US" sz="2300">
                <a:latin typeface="Palatino Linotype" panose="02040502050505030304" pitchFamily="18" charset="0"/>
              </a:rPr>
              <a:t>      </a:t>
            </a:r>
            <a:r>
              <a:rPr lang="en-US" altLang="en-US" sz="2000">
                <a:latin typeface="Palatino Linotype" panose="02040502050505030304" pitchFamily="18" charset="0"/>
              </a:rPr>
              <a:t> </a:t>
            </a:r>
            <a:r>
              <a:rPr lang="en-US" altLang="en-US" sz="2300">
                <a:latin typeface="Arial" panose="020B0604020202020204" pitchFamily="34" charset="0"/>
              </a:rPr>
              <a:t> </a:t>
            </a:r>
            <a:r>
              <a:rPr lang="en-US" altLang="en-US" sz="2300">
                <a:latin typeface="Symbol" panose="05050102010706020507" pitchFamily="18" charset="2"/>
              </a:rPr>
              <a:t>=</a:t>
            </a:r>
            <a:r>
              <a:rPr lang="en-US" altLang="en-US" sz="2300">
                <a:latin typeface="Palatino Linotype" panose="02040502050505030304" pitchFamily="18" charset="0"/>
              </a:rPr>
              <a:t>   3</a:t>
            </a:r>
          </a:p>
        </p:txBody>
      </p:sp>
      <p:grpSp>
        <p:nvGrpSpPr>
          <p:cNvPr id="7190" name="Group 125"/>
          <p:cNvGrpSpPr>
            <a:grpSpLocks/>
          </p:cNvGrpSpPr>
          <p:nvPr/>
        </p:nvGrpSpPr>
        <p:grpSpPr bwMode="auto">
          <a:xfrm>
            <a:off x="6765925" y="46038"/>
            <a:ext cx="2122488" cy="1298575"/>
            <a:chOff x="6810596" y="45757"/>
            <a:chExt cx="2122949" cy="1298198"/>
          </a:xfrm>
        </p:grpSpPr>
        <p:grpSp>
          <p:nvGrpSpPr>
            <p:cNvPr id="7201" name="Group 10"/>
            <p:cNvGrpSpPr>
              <a:grpSpLocks/>
            </p:cNvGrpSpPr>
            <p:nvPr/>
          </p:nvGrpSpPr>
          <p:grpSpPr bwMode="auto">
            <a:xfrm>
              <a:off x="6810596" y="155302"/>
              <a:ext cx="2122949" cy="1188653"/>
              <a:chOff x="4602832" y="915984"/>
              <a:chExt cx="4252048" cy="3272044"/>
            </a:xfrm>
          </p:grpSpPr>
          <p:sp>
            <p:nvSpPr>
              <p:cNvPr id="91" name="Rectangle 3"/>
              <p:cNvSpPr/>
              <p:nvPr/>
            </p:nvSpPr>
            <p:spPr>
              <a:xfrm>
                <a:off x="4602832" y="1151642"/>
                <a:ext cx="4252048" cy="3036386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726131" y="1112336"/>
                      <a:pt x="3801626" y="2237200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92" name="Rectangle 21"/>
              <p:cNvSpPr/>
              <p:nvPr/>
            </p:nvSpPr>
            <p:spPr>
              <a:xfrm>
                <a:off x="4609193" y="915874"/>
                <a:ext cx="3994444" cy="2892076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</p:grpSp>
        <p:sp>
          <p:nvSpPr>
            <p:cNvPr id="86" name="Tape"/>
            <p:cNvSpPr/>
            <p:nvPr/>
          </p:nvSpPr>
          <p:spPr bwMode="auto">
            <a:xfrm rot="5400000">
              <a:off x="7695876" y="-110702"/>
              <a:ext cx="220598" cy="533516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10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7" name="Text Box 70"/>
            <p:cNvSpPr txBox="1">
              <a:spLocks noChangeArrowheads="1"/>
            </p:cNvSpPr>
            <p:nvPr/>
          </p:nvSpPr>
          <p:spPr bwMode="auto">
            <a:xfrm>
              <a:off x="6875698" y="201287"/>
              <a:ext cx="1932407" cy="3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1" u="sng" kern="0" dirty="0">
                  <a:cs typeface="Arial" charset="0"/>
                </a:rPr>
                <a:t>Inverse Operations</a:t>
              </a:r>
            </a:p>
          </p:txBody>
        </p:sp>
        <p:sp>
          <p:nvSpPr>
            <p:cNvPr id="88" name="Text Box 71"/>
            <p:cNvSpPr txBox="1">
              <a:spLocks noChangeArrowheads="1"/>
            </p:cNvSpPr>
            <p:nvPr/>
          </p:nvSpPr>
          <p:spPr bwMode="auto">
            <a:xfrm>
              <a:off x="6982083" y="429820"/>
              <a:ext cx="1691055" cy="366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+  </a:t>
              </a:r>
              <a:r>
                <a:rPr lang="en-US" sz="1800" kern="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and</a:t>
              </a:r>
              <a:r>
                <a:rPr lang="en-US" sz="1800" b="1" kern="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–</a:t>
              </a:r>
            </a:p>
          </p:txBody>
        </p:sp>
        <p:sp>
          <p:nvSpPr>
            <p:cNvPr id="89" name="Text Box 72"/>
            <p:cNvSpPr txBox="1">
              <a:spLocks noChangeArrowheads="1"/>
            </p:cNvSpPr>
            <p:nvPr/>
          </p:nvSpPr>
          <p:spPr bwMode="auto">
            <a:xfrm>
              <a:off x="6990023" y="786904"/>
              <a:ext cx="1691054" cy="366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cs typeface="Arial" charset="0"/>
                  <a:sym typeface="Symbol"/>
                </a:rPr>
                <a:t></a:t>
              </a:r>
              <a:r>
                <a:rPr lang="en-US" sz="1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18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and</a:t>
              </a:r>
              <a:r>
                <a:rPr lang="en-US" sz="1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1800" b="1" kern="0" dirty="0">
                  <a:solidFill>
                    <a:srgbClr val="000000"/>
                  </a:solidFill>
                  <a:latin typeface="Arial"/>
                  <a:cs typeface="Arial"/>
                  <a:sym typeface="Symbol"/>
                </a:rPr>
                <a:t></a:t>
              </a:r>
              <a:endParaRPr lang="en-US" sz="1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6" name="-2 left"/>
          <p:cNvSpPr txBox="1">
            <a:spLocks noChangeArrowheads="1"/>
          </p:cNvSpPr>
          <p:nvPr/>
        </p:nvSpPr>
        <p:spPr bwMode="auto">
          <a:xfrm>
            <a:off x="2286000" y="1782763"/>
            <a:ext cx="4572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300">
                <a:latin typeface="Symbol" panose="05050102010706020507" pitchFamily="18" charset="2"/>
              </a:rPr>
              <a:t>-</a:t>
            </a:r>
            <a:r>
              <a:rPr lang="en-US" altLang="en-US" sz="2300">
                <a:latin typeface="Palatino Linotype" panose="02040502050505030304" pitchFamily="18" charset="0"/>
              </a:rPr>
              <a:t> 2 </a:t>
            </a:r>
          </a:p>
        </p:txBody>
      </p:sp>
      <p:sp>
        <p:nvSpPr>
          <p:cNvPr id="77" name="-2 left"/>
          <p:cNvSpPr txBox="1">
            <a:spLocks noChangeArrowheads="1"/>
          </p:cNvSpPr>
          <p:nvPr/>
        </p:nvSpPr>
        <p:spPr bwMode="auto">
          <a:xfrm>
            <a:off x="2925763" y="1782763"/>
            <a:ext cx="4572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300">
                <a:latin typeface="Symbol" panose="05050102010706020507" pitchFamily="18" charset="2"/>
              </a:rPr>
              <a:t>-</a:t>
            </a:r>
            <a:r>
              <a:rPr lang="en-US" altLang="en-US" sz="2300">
                <a:latin typeface="Palatino Linotype" panose="02040502050505030304" pitchFamily="18" charset="0"/>
              </a:rPr>
              <a:t> 2 </a:t>
            </a:r>
          </a:p>
        </p:txBody>
      </p:sp>
      <p:sp>
        <p:nvSpPr>
          <p:cNvPr id="7193" name="-2 left"/>
          <p:cNvSpPr txBox="1">
            <a:spLocks noChangeArrowheads="1"/>
          </p:cNvSpPr>
          <p:nvPr/>
        </p:nvSpPr>
        <p:spPr bwMode="auto">
          <a:xfrm>
            <a:off x="2074863" y="1508125"/>
            <a:ext cx="12128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300" i="1">
                <a:latin typeface="Palatino Linotype" panose="02040502050505030304" pitchFamily="18" charset="0"/>
              </a:rPr>
              <a:t>x</a:t>
            </a:r>
            <a:r>
              <a:rPr lang="en-US" altLang="en-US" sz="2300">
                <a:latin typeface="Palatino Linotype" panose="02040502050505030304" pitchFamily="18" charset="0"/>
              </a:rPr>
              <a:t> </a:t>
            </a:r>
            <a:r>
              <a:rPr lang="en-US" altLang="en-US" sz="2300">
                <a:latin typeface="Symbol" panose="05050102010706020507" pitchFamily="18" charset="2"/>
              </a:rPr>
              <a:t>+</a:t>
            </a:r>
            <a:r>
              <a:rPr lang="en-US" altLang="en-US" sz="2300">
                <a:latin typeface="Palatino Linotype" panose="02040502050505030304" pitchFamily="18" charset="0"/>
              </a:rPr>
              <a:t> 2 </a:t>
            </a:r>
            <a:r>
              <a:rPr lang="en-US" altLang="en-US" sz="2300">
                <a:latin typeface="Symbol" panose="05050102010706020507" pitchFamily="18" charset="2"/>
              </a:rPr>
              <a:t>=</a:t>
            </a:r>
            <a:r>
              <a:rPr lang="en-US" altLang="en-US" sz="2300">
                <a:latin typeface="Palatino Linotype" panose="02040502050505030304" pitchFamily="18" charset="0"/>
              </a:rPr>
              <a:t>   5</a:t>
            </a:r>
          </a:p>
        </p:txBody>
      </p:sp>
      <p:sp>
        <p:nvSpPr>
          <p:cNvPr id="79" name="x = 3"/>
          <p:cNvSpPr txBox="1">
            <a:spLocks noChangeArrowheads="1"/>
          </p:cNvSpPr>
          <p:nvPr/>
        </p:nvSpPr>
        <p:spPr bwMode="auto">
          <a:xfrm>
            <a:off x="2763838" y="2341563"/>
            <a:ext cx="1619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300">
                <a:latin typeface="Symbol" panose="05050102010706020507" pitchFamily="18" charset="2"/>
              </a:rPr>
              <a:t>=</a:t>
            </a:r>
            <a:endParaRPr lang="en-US" altLang="en-US" sz="2300">
              <a:latin typeface="Palatino Linotype" panose="02040502050505030304" pitchFamily="18" charset="0"/>
            </a:endParaRPr>
          </a:p>
        </p:txBody>
      </p:sp>
      <p:sp>
        <p:nvSpPr>
          <p:cNvPr id="80" name="x = 3"/>
          <p:cNvSpPr txBox="1">
            <a:spLocks noChangeArrowheads="1"/>
          </p:cNvSpPr>
          <p:nvPr/>
        </p:nvSpPr>
        <p:spPr bwMode="auto">
          <a:xfrm>
            <a:off x="731838" y="2332038"/>
            <a:ext cx="6127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300">
                <a:latin typeface="Palatino Linotype" panose="02040502050505030304" pitchFamily="18" charset="0"/>
              </a:rPr>
              <a:t>3</a:t>
            </a:r>
            <a:r>
              <a:rPr lang="en-US" altLang="en-US" sz="2300">
                <a:latin typeface="Arial" panose="020B0604020202020204" pitchFamily="34" charset="0"/>
              </a:rPr>
              <a:t> </a:t>
            </a:r>
            <a:r>
              <a:rPr lang="en-US" altLang="en-US" sz="2300">
                <a:latin typeface="Symbol" panose="05050102010706020507" pitchFamily="18" charset="2"/>
              </a:rPr>
              <a:t>+</a:t>
            </a:r>
            <a:r>
              <a:rPr lang="en-US" altLang="en-US" sz="2300">
                <a:latin typeface="Palatino Linotype" panose="02040502050505030304" pitchFamily="18" charset="0"/>
              </a:rPr>
              <a:t> 2</a:t>
            </a:r>
          </a:p>
        </p:txBody>
      </p:sp>
      <p:sp>
        <p:nvSpPr>
          <p:cNvPr id="81" name="x = 3"/>
          <p:cNvSpPr txBox="1">
            <a:spLocks noChangeArrowheads="1"/>
          </p:cNvSpPr>
          <p:nvPr/>
        </p:nvSpPr>
        <p:spPr bwMode="auto">
          <a:xfrm>
            <a:off x="5668963" y="2343150"/>
            <a:ext cx="1476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300">
                <a:latin typeface="Palatino Linotype" panose="02040502050505030304" pitchFamily="18" charset="0"/>
              </a:rPr>
              <a:t>5</a:t>
            </a:r>
          </a:p>
        </p:txBody>
      </p:sp>
      <p:sp>
        <p:nvSpPr>
          <p:cNvPr id="78" name="Pentagon 77"/>
          <p:cNvSpPr/>
          <p:nvPr/>
        </p:nvSpPr>
        <p:spPr bwMode="auto">
          <a:xfrm>
            <a:off x="0" y="0"/>
            <a:ext cx="3657600" cy="247650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Concept Development (Clarification and CFU)</a:t>
            </a:r>
          </a:p>
        </p:txBody>
      </p:sp>
      <p:grpSp>
        <p:nvGrpSpPr>
          <p:cNvPr id="7198" name="Group 18"/>
          <p:cNvGrpSpPr>
            <a:grpSpLocks/>
          </p:cNvGrpSpPr>
          <p:nvPr/>
        </p:nvGrpSpPr>
        <p:grpSpPr bwMode="auto">
          <a:xfrm>
            <a:off x="7040563" y="4951413"/>
            <a:ext cx="1441450" cy="428625"/>
            <a:chOff x="6170723" y="1239916"/>
            <a:chExt cx="1441623" cy="428632"/>
          </a:xfrm>
        </p:grpSpPr>
        <p:pic>
          <p:nvPicPr>
            <p:cNvPr id="7199" name="Picture 2">
              <a:hlinkClick r:id="rId11" action="ppaction://hlinksldjump"/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723" y="1239916"/>
              <a:ext cx="428631" cy="428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00" name="Rectangle 20"/>
            <p:cNvSpPr>
              <a:spLocks noChangeArrowheads="1"/>
            </p:cNvSpPr>
            <p:nvPr/>
          </p:nvSpPr>
          <p:spPr bwMode="auto">
            <a:xfrm>
              <a:off x="6593711" y="1269565"/>
              <a:ext cx="10186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b="1" i="1">
                  <a:solidFill>
                    <a:srgbClr val="7F7F7F"/>
                  </a:solidFill>
                  <a:latin typeface="Gill Sans MT" panose="020B0502020104020203" pitchFamily="34" charset="0"/>
                </a:rPr>
                <a:t>Go to</a:t>
              </a:r>
            </a:p>
            <a:p>
              <a:pPr eaLnBrk="1" hangingPunct="1"/>
              <a:r>
                <a:rPr lang="en-US" altLang="en-US" sz="900" b="1" i="1">
                  <a:solidFill>
                    <a:srgbClr val="7F7F7F"/>
                  </a:solidFill>
                  <a:latin typeface="Gill Sans MT" panose="020B0502020104020203" pitchFamily="34" charset="0"/>
                </a:rPr>
                <a:t>Skill Dev 1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25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5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03125 -0.09144 C -0.03768 -0.11227 -0.0474 -0.12269 -0.05764 -0.12269 C -0.06928 -0.12269 -0.07848 -0.11227 -0.0849 -0.09144 L -0.11598 4.44444E-6 " pathEditMode="relative" rAng="0" ptsTypes="FffFF">
                                      <p:cBhvr>
                                        <p:cTn id="6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-613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76" grpId="0"/>
      <p:bldP spid="77" grpId="0"/>
      <p:bldP spid="79" grpId="0"/>
      <p:bldP spid="80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3D1B942-5838-46A7-AAFB-513EEC2D9052}"/>
              </a:ext>
            </a:extLst>
          </p:cNvPr>
          <p:cNvSpPr/>
          <p:nvPr/>
        </p:nvSpPr>
        <p:spPr bwMode="auto">
          <a:xfrm>
            <a:off x="282605" y="1073683"/>
            <a:ext cx="6754520" cy="4959091"/>
          </a:xfrm>
          <a:prstGeom prst="rect">
            <a:avLst/>
          </a:prstGeom>
          <a:solidFill>
            <a:srgbClr val="FFFFFF"/>
          </a:solidFill>
          <a:ln w="6350" algn="ctr">
            <a:solidFill>
              <a:schemeClr val="bg2"/>
            </a:solidFill>
            <a:miter lim="800000"/>
            <a:headEnd/>
            <a:tailEnd/>
          </a:ln>
          <a:effectLst>
            <a:outerShdw blurRad="508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none" lIns="38100" tIns="38100" rIns="381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</a:pPr>
            <a:endParaRPr lang="en-US" b="1" kern="0" dirty="0">
              <a:solidFill>
                <a:srgbClr val="20202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Round Same Side Corner Rectangle 59"/>
          <p:cNvSpPr/>
          <p:nvPr/>
        </p:nvSpPr>
        <p:spPr bwMode="auto">
          <a:xfrm rot="16200000">
            <a:off x="-629728" y="3317001"/>
            <a:ext cx="1441196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 w="6350">
            <a:solidFill>
              <a:schemeClr val="tx2"/>
            </a:solidFill>
          </a:ln>
          <a:effectLst>
            <a:outerShdw blurRad="50800" algn="ctr" rotWithShape="0">
              <a:prstClr val="black">
                <a:alpha val="40000"/>
              </a:prstClr>
            </a:outerShdw>
          </a:effectLst>
          <a:extLst/>
        </p:spPr>
        <p:txBody>
          <a:bodyPr wrap="none" lIns="76200" tIns="39483" rIns="76200" bIns="39483" rtlCol="0" anchor="ctr" anchorCtr="0">
            <a:spAutoFit/>
          </a:bodyPr>
          <a:lstStyle/>
          <a:p>
            <a:pPr algn="ctr">
              <a:defRPr/>
            </a:pPr>
            <a:r>
              <a:rPr lang="en-US" sz="833" b="1" dirty="0">
                <a:solidFill>
                  <a:schemeClr val="tx2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7207250" y="1993886"/>
          <a:ext cx="1841500" cy="298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Check for Understanding</a:t>
                      </a:r>
                      <a:endParaRPr lang="en-US" sz="1000" b="1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2768600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Which of the following is an example of a two-step equation? How do you know?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FF9800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A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5x = 6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  <a:p>
                      <a:pPr marL="173038" marR="0" indent="-173038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FF9800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B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5x - 4 = 6 </a:t>
                      </a:r>
                    </a:p>
                    <a:p>
                      <a:pPr marL="173038" marR="0" indent="-173038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3038" marR="0" lvl="0" indent="-173038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98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C </a:t>
                      </a: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0202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x - 4 = 6 </a:t>
                      </a:r>
                    </a:p>
                    <a:p>
                      <a:pPr marL="173038" marR="0" indent="-173038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37" name="Picture 4" descr="C:\Users\Stephen\Downloads\CFU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39" y="2026803"/>
            <a:ext cx="153167" cy="152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3">
            <a:extLst>
              <a:ext uri="{FF2B5EF4-FFF2-40B4-BE49-F238E27FC236}">
                <a16:creationId xmlns:a16="http://schemas.microsoft.com/office/drawing/2014/main" id="{AA048649-40AC-4E93-9202-D0196BCF7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739" y="3890275"/>
            <a:ext cx="1255261" cy="402762"/>
          </a:xfrm>
          <a:prstGeom prst="roundRect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33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6C724364-BED3-454E-9B14-DBC414CE5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647" y="1124756"/>
            <a:ext cx="56184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61970">
              <a:defRPr/>
            </a:pPr>
            <a:r>
              <a:rPr lang="en-US" sz="1600" dirty="0">
                <a:solidFill>
                  <a:srgbClr val="000000"/>
                </a:solidFill>
                <a:cs typeface="+mn-cs"/>
              </a:rPr>
              <a:t>A </a:t>
            </a:r>
            <a:r>
              <a:rPr lang="en-US" sz="1600" b="1" dirty="0">
                <a:solidFill>
                  <a:srgbClr val="000000"/>
                </a:solidFill>
                <a:cs typeface="+mn-cs"/>
              </a:rPr>
              <a:t>two-step equation </a:t>
            </a:r>
            <a:r>
              <a:rPr lang="en-US" sz="1600" dirty="0">
                <a:solidFill>
                  <a:srgbClr val="000000"/>
                </a:solidFill>
                <a:cs typeface="+mn-cs"/>
              </a:rPr>
              <a:t>contains</a:t>
            </a:r>
            <a:r>
              <a:rPr lang="en-US" sz="1600" baseline="-25000" dirty="0">
                <a:solidFill>
                  <a:srgbClr val="000000"/>
                </a:solidFill>
                <a:cs typeface="+mn-cs"/>
              </a:rPr>
              <a:t>2 </a:t>
            </a:r>
            <a:r>
              <a:rPr lang="en-US" sz="1600" dirty="0">
                <a:solidFill>
                  <a:srgbClr val="000000"/>
                </a:solidFill>
                <a:cs typeface="+mn-cs"/>
              </a:rPr>
              <a:t>two operations.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94DC07-2F33-41A3-B595-D234AFCC71DD}"/>
              </a:ext>
            </a:extLst>
          </p:cNvPr>
          <p:cNvGrpSpPr>
            <a:grpSpLocks/>
          </p:cNvGrpSpPr>
          <p:nvPr/>
        </p:nvGrpSpPr>
        <p:grpSpPr bwMode="auto">
          <a:xfrm>
            <a:off x="1610927" y="1405525"/>
            <a:ext cx="1514127" cy="677962"/>
            <a:chOff x="1498558" y="608845"/>
            <a:chExt cx="1816364" cy="814018"/>
          </a:xfrm>
        </p:grpSpPr>
        <p:sp>
          <p:nvSpPr>
            <p:cNvPr id="12" name="Text Box 120">
              <a:extLst>
                <a:ext uri="{FF2B5EF4-FFF2-40B4-BE49-F238E27FC236}">
                  <a16:creationId xmlns:a16="http://schemas.microsoft.com/office/drawing/2014/main" id="{658640BA-E723-4E5E-9EDF-C3B98C0CA8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0460" y="778290"/>
              <a:ext cx="1554462" cy="480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accent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2</a:t>
              </a:r>
              <a:r>
                <a:rPr lang="en-US" altLang="en-US" sz="2000" i="1" dirty="0">
                  <a:solidFill>
                    <a:schemeClr val="accent1"/>
                  </a:solidFill>
                  <a:latin typeface="Calisto MT" panose="02040603050505030304" pitchFamily="18" charset="0"/>
                  <a:ea typeface="MS PGothic" panose="020B0600070205080204" pitchFamily="34" charset="-128"/>
                </a:rPr>
                <a:t>x</a:t>
              </a:r>
              <a:r>
                <a:rPr lang="en-US" altLang="en-US" sz="2000" dirty="0"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000" dirty="0">
                  <a:latin typeface="Symbol" panose="05050102010706020507" pitchFamily="18" charset="2"/>
                  <a:ea typeface="MS PGothic" panose="020B0600070205080204" pitchFamily="34" charset="-128"/>
                </a:rPr>
                <a:t>+</a:t>
              </a:r>
              <a:r>
                <a:rPr lang="en-US" altLang="en-US" sz="2000" dirty="0"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000" dirty="0">
                  <a:solidFill>
                    <a:schemeClr val="accent2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3</a:t>
              </a:r>
              <a:r>
                <a:rPr lang="en-US" altLang="en-US" sz="2000" dirty="0">
                  <a:latin typeface="Arial" panose="020B0604020202020204" pitchFamily="34" charset="0"/>
                  <a:ea typeface="MS PGothic" panose="020B0600070205080204" pitchFamily="34" charset="-128"/>
                </a:rPr>
                <a:t> </a:t>
              </a:r>
              <a:r>
                <a:rPr lang="en-US" altLang="en-US" sz="2000" dirty="0">
                  <a:latin typeface="Symbol" panose="05050102010706020507" pitchFamily="18" charset="2"/>
                  <a:ea typeface="MS PGothic" panose="020B0600070205080204" pitchFamily="34" charset="-128"/>
                </a:rPr>
                <a:t>=</a:t>
              </a:r>
              <a:r>
                <a:rPr lang="en-US" altLang="en-US" sz="2000" dirty="0">
                  <a:latin typeface="Arial" panose="020B0604020202020204" pitchFamily="34" charset="0"/>
                  <a:ea typeface="MS PGothic" panose="020B0600070205080204" pitchFamily="34" charset="-128"/>
                </a:rPr>
                <a:t> 7</a:t>
              </a:r>
            </a:p>
          </p:txBody>
        </p:sp>
        <p:sp>
          <p:nvSpPr>
            <p:cNvPr id="13" name="Text Box 126">
              <a:extLst>
                <a:ext uri="{FF2B5EF4-FFF2-40B4-BE49-F238E27FC236}">
                  <a16:creationId xmlns:a16="http://schemas.microsoft.com/office/drawing/2014/main" id="{DCFB15B9-DC63-47C6-9F74-F13870A6C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8558" y="608845"/>
              <a:ext cx="1103750" cy="280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917" b="1" dirty="0">
                  <a:solidFill>
                    <a:schemeClr val="accent1"/>
                  </a:solidFill>
                  <a:latin typeface="+mn-lt"/>
                  <a:ea typeface="ＭＳ Ｐゴシック" pitchFamily="34" charset="-128"/>
                </a:rPr>
                <a:t>multiplication</a:t>
              </a:r>
            </a:p>
          </p:txBody>
        </p:sp>
        <p:sp>
          <p:nvSpPr>
            <p:cNvPr id="14" name="Text Box 126">
              <a:extLst>
                <a:ext uri="{FF2B5EF4-FFF2-40B4-BE49-F238E27FC236}">
                  <a16:creationId xmlns:a16="http://schemas.microsoft.com/office/drawing/2014/main" id="{2D35ED45-91FA-49D3-8E31-23CA16ABE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9309" y="1142549"/>
              <a:ext cx="971237" cy="280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917" b="1" dirty="0">
                  <a:solidFill>
                    <a:schemeClr val="accent2"/>
                  </a:solidFill>
                  <a:latin typeface="+mn-lt"/>
                  <a:ea typeface="ＭＳ Ｐゴシック" pitchFamily="34" charset="-128"/>
                </a:rPr>
                <a:t>addition</a:t>
              </a:r>
            </a:p>
          </p:txBody>
        </p:sp>
      </p:grpSp>
      <p:grpSp>
        <p:nvGrpSpPr>
          <p:cNvPr id="15" name="Group 7">
            <a:extLst>
              <a:ext uri="{FF2B5EF4-FFF2-40B4-BE49-F238E27FC236}">
                <a16:creationId xmlns:a16="http://schemas.microsoft.com/office/drawing/2014/main" id="{4F0DCBD8-4454-4954-8841-A16FF6415CC5}"/>
              </a:ext>
            </a:extLst>
          </p:cNvPr>
          <p:cNvGrpSpPr>
            <a:grpSpLocks/>
          </p:cNvGrpSpPr>
          <p:nvPr/>
        </p:nvGrpSpPr>
        <p:grpSpPr bwMode="auto">
          <a:xfrm>
            <a:off x="3318307" y="1427627"/>
            <a:ext cx="1762069" cy="740801"/>
            <a:chOff x="3572320" y="632775"/>
            <a:chExt cx="2115362" cy="890089"/>
          </a:xfrm>
        </p:grpSpPr>
        <p:sp>
          <p:nvSpPr>
            <p:cNvPr id="18" name="Text Box 120">
              <a:extLst>
                <a:ext uri="{FF2B5EF4-FFF2-40B4-BE49-F238E27FC236}">
                  <a16:creationId xmlns:a16="http://schemas.microsoft.com/office/drawing/2014/main" id="{A7819CD4-04A2-41C8-A311-0AC61DC70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3220" y="718101"/>
              <a:ext cx="1554462" cy="480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latin typeface="+mn-lt"/>
                  <a:ea typeface="MS PGothic" panose="020B0600070205080204" pitchFamily="34" charset="-128"/>
                </a:rPr>
                <a:t>- 5 = 1</a:t>
              </a:r>
            </a:p>
          </p:txBody>
        </p:sp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070E73CC-E381-4926-B6BC-AE77B0C6B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410" y="653404"/>
              <a:ext cx="377569" cy="731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altLang="en-US" sz="2000" i="1" u="sng" dirty="0">
                  <a:solidFill>
                    <a:srgbClr val="000000"/>
                  </a:solidFill>
                  <a:latin typeface="+mn-lt"/>
                  <a:ea typeface="MS PGothic" panose="020B0600070205080204" pitchFamily="34" charset="-128"/>
                </a:rPr>
                <a:t>x</a:t>
              </a:r>
            </a:p>
            <a:p>
              <a:pPr>
                <a:lnSpc>
                  <a:spcPts val="2000"/>
                </a:lnSpc>
              </a:pPr>
              <a:r>
                <a:rPr lang="en-US" altLang="en-US" sz="2000" dirty="0">
                  <a:latin typeface="+mn-lt"/>
                </a:rPr>
                <a:t>4</a:t>
              </a:r>
            </a:p>
          </p:txBody>
        </p:sp>
        <p:sp>
          <p:nvSpPr>
            <p:cNvPr id="21" name="Text Box 126">
              <a:extLst>
                <a:ext uri="{FF2B5EF4-FFF2-40B4-BE49-F238E27FC236}">
                  <a16:creationId xmlns:a16="http://schemas.microsoft.com/office/drawing/2014/main" id="{BD02BE0B-2CF1-4AFD-8EE2-1B9D9559B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7503" y="632775"/>
              <a:ext cx="971954" cy="28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sz="917" b="1" dirty="0">
                  <a:solidFill>
                    <a:schemeClr val="tx2"/>
                  </a:solidFill>
                  <a:latin typeface="+mn-lt"/>
                  <a:ea typeface="ＭＳ Ｐゴシック" pitchFamily="34" charset="-128"/>
                </a:rPr>
                <a:t>subtraction</a:t>
              </a:r>
            </a:p>
          </p:txBody>
        </p:sp>
        <p:sp>
          <p:nvSpPr>
            <p:cNvPr id="22" name="Text Box 126">
              <a:extLst>
                <a:ext uri="{FF2B5EF4-FFF2-40B4-BE49-F238E27FC236}">
                  <a16:creationId xmlns:a16="http://schemas.microsoft.com/office/drawing/2014/main" id="{DF402F60-945B-4A83-8F39-D17D882C6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320" y="1242354"/>
              <a:ext cx="970366" cy="28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917" b="1" dirty="0">
                  <a:solidFill>
                    <a:schemeClr val="accent4"/>
                  </a:solidFill>
                  <a:latin typeface="+mn-lt"/>
                  <a:ea typeface="ＭＳ Ｐゴシック" pitchFamily="34" charset="-128"/>
                </a:rPr>
                <a:t>division</a:t>
              </a:r>
            </a:p>
          </p:txBody>
        </p:sp>
      </p:grpSp>
      <p:sp>
        <p:nvSpPr>
          <p:cNvPr id="27" name="Text Box 347">
            <a:extLst>
              <a:ext uri="{FF2B5EF4-FFF2-40B4-BE49-F238E27FC236}">
                <a16:creationId xmlns:a16="http://schemas.microsoft.com/office/drawing/2014/main" id="{6761D5AD-9E28-44B8-9FEC-B7F26FEB5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75" y="2081678"/>
            <a:ext cx="34380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619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Solving Two-Step Equations</a:t>
            </a:r>
          </a:p>
        </p:txBody>
      </p:sp>
      <p:sp>
        <p:nvSpPr>
          <p:cNvPr id="28" name="Rectangle 119">
            <a:extLst>
              <a:ext uri="{FF2B5EF4-FFF2-40B4-BE49-F238E27FC236}">
                <a16:creationId xmlns:a16="http://schemas.microsoft.com/office/drawing/2014/main" id="{794B9F96-F5AF-4726-9757-67F627174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563" y="2310543"/>
            <a:ext cx="6571867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400" dirty="0"/>
              <a:t>A </a:t>
            </a:r>
            <a:r>
              <a:rPr lang="en-US" sz="1400" b="1" dirty="0"/>
              <a:t>two-step equation</a:t>
            </a:r>
            <a:r>
              <a:rPr lang="en-US" sz="1400" dirty="0"/>
              <a:t> requires</a:t>
            </a:r>
            <a:r>
              <a:rPr lang="en-US" sz="1400" baseline="-25000" dirty="0"/>
              <a:t>3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FF0000"/>
                </a:solidFill>
              </a:rPr>
              <a:t>two inverse operations </a:t>
            </a:r>
            <a:r>
              <a:rPr lang="en-US" sz="1400" dirty="0"/>
              <a:t>to solve for the variable.</a:t>
            </a:r>
          </a:p>
          <a:p>
            <a:pPr marL="336007" indent="-238115">
              <a:buClr>
                <a:schemeClr val="tx2"/>
              </a:buClr>
              <a:buFont typeface="Wingdings 3" panose="05040102010807070707" pitchFamily="18" charset="2"/>
              <a:buChar char="}"/>
              <a:defRPr/>
            </a:pPr>
            <a:r>
              <a:rPr lang="en-US" sz="1400" dirty="0"/>
              <a:t>To keep an equation </a:t>
            </a:r>
            <a:r>
              <a:rPr lang="en-US" sz="1400" b="1" dirty="0"/>
              <a:t>balanced, </a:t>
            </a:r>
            <a:r>
              <a:rPr lang="en-US" sz="1400" b="1" dirty="0">
                <a:solidFill>
                  <a:srgbClr val="FF0000"/>
                </a:solidFill>
              </a:rPr>
              <a:t>inverse operations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must be done on both</a:t>
            </a:r>
            <a:r>
              <a:rPr lang="en-US" sz="1400" u="sng" dirty="0"/>
              <a:t> </a:t>
            </a:r>
            <a:r>
              <a:rPr lang="en-US" sz="1400" dirty="0"/>
              <a:t>sides of the equation.</a:t>
            </a:r>
          </a:p>
        </p:txBody>
      </p:sp>
      <p:grpSp>
        <p:nvGrpSpPr>
          <p:cNvPr id="31" name="Group 11">
            <a:extLst>
              <a:ext uri="{FF2B5EF4-FFF2-40B4-BE49-F238E27FC236}">
                <a16:creationId xmlns:a16="http://schemas.microsoft.com/office/drawing/2014/main" id="{D313C5DC-84C1-4D62-A703-4969307C6E70}"/>
              </a:ext>
            </a:extLst>
          </p:cNvPr>
          <p:cNvGrpSpPr>
            <a:grpSpLocks/>
          </p:cNvGrpSpPr>
          <p:nvPr/>
        </p:nvGrpSpPr>
        <p:grpSpPr bwMode="auto">
          <a:xfrm>
            <a:off x="4149761" y="3789347"/>
            <a:ext cx="371739" cy="400110"/>
            <a:chOff x="5521825" y="4088121"/>
            <a:chExt cx="446124" cy="48010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3563BC4-0D18-43B3-BF04-E2578CFE4CC3}"/>
                </a:ext>
              </a:extLst>
            </p:cNvPr>
            <p:cNvCxnSpPr/>
            <p:nvPr/>
          </p:nvCxnSpPr>
          <p:spPr>
            <a:xfrm>
              <a:off x="5521825" y="4166782"/>
              <a:ext cx="4461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74">
              <a:extLst>
                <a:ext uri="{FF2B5EF4-FFF2-40B4-BE49-F238E27FC236}">
                  <a16:creationId xmlns:a16="http://schemas.microsoft.com/office/drawing/2014/main" id="{8B4A95C7-5F1A-4007-BBEC-FB7B829A9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6612" y="4088121"/>
              <a:ext cx="377443" cy="480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chemeClr val="accent5"/>
                  </a:solidFill>
                  <a:latin typeface="+mn-lt"/>
                </a:rPr>
                <a:t>2</a:t>
              </a:r>
              <a:endParaRPr lang="en-US" altLang="en-US" sz="1333" dirty="0">
                <a:solidFill>
                  <a:schemeClr val="accent5"/>
                </a:solidFill>
                <a:latin typeface="+mn-lt"/>
              </a:endParaRPr>
            </a:p>
          </p:txBody>
        </p:sp>
      </p:grpSp>
      <p:grpSp>
        <p:nvGrpSpPr>
          <p:cNvPr id="32" name="Group 10">
            <a:extLst>
              <a:ext uri="{FF2B5EF4-FFF2-40B4-BE49-F238E27FC236}">
                <a16:creationId xmlns:a16="http://schemas.microsoft.com/office/drawing/2014/main" id="{B5F4D5D6-5E2F-4232-8AE0-6B7211C15CEE}"/>
              </a:ext>
            </a:extLst>
          </p:cNvPr>
          <p:cNvGrpSpPr>
            <a:grpSpLocks/>
          </p:cNvGrpSpPr>
          <p:nvPr/>
        </p:nvGrpSpPr>
        <p:grpSpPr bwMode="auto">
          <a:xfrm>
            <a:off x="3513438" y="3789347"/>
            <a:ext cx="373063" cy="400110"/>
            <a:chOff x="4758174" y="4071868"/>
            <a:chExt cx="447713" cy="48010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288B4B2-6E6B-4BE0-BDF6-2C04D4445EA2}"/>
                </a:ext>
              </a:extLst>
            </p:cNvPr>
            <p:cNvCxnSpPr/>
            <p:nvPr/>
          </p:nvCxnSpPr>
          <p:spPr>
            <a:xfrm>
              <a:off x="4758174" y="4150529"/>
              <a:ext cx="44771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74">
              <a:extLst>
                <a:ext uri="{FF2B5EF4-FFF2-40B4-BE49-F238E27FC236}">
                  <a16:creationId xmlns:a16="http://schemas.microsoft.com/office/drawing/2014/main" id="{24F24534-CF8A-4927-817D-572C7B9A7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895" y="4071868"/>
              <a:ext cx="377444" cy="480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70C0"/>
                  </a:solidFill>
                  <a:latin typeface="+mn-lt"/>
                </a:rPr>
                <a:t>2</a:t>
              </a:r>
              <a:endParaRPr lang="en-US" altLang="en-US" sz="1333" dirty="0">
                <a:solidFill>
                  <a:srgbClr val="0070C0"/>
                </a:solidFill>
                <a:latin typeface="+mn-lt"/>
              </a:endParaRPr>
            </a:p>
          </p:txBody>
        </p:sp>
      </p:grpSp>
      <p:sp>
        <p:nvSpPr>
          <p:cNvPr id="39" name="TextBox 66">
            <a:extLst>
              <a:ext uri="{FF2B5EF4-FFF2-40B4-BE49-F238E27FC236}">
                <a16:creationId xmlns:a16="http://schemas.microsoft.com/office/drawing/2014/main" id="{94FFFD63-7BF8-40E4-BE01-C1286AF17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41" y="2857421"/>
            <a:ext cx="22844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dirty="0">
                <a:latin typeface="+mn-lt"/>
              </a:rPr>
              <a:t>2</a:t>
            </a:r>
            <a:r>
              <a:rPr lang="en-US" altLang="en-US" sz="2000" i="1" dirty="0">
                <a:latin typeface="+mn-lt"/>
              </a:rPr>
              <a:t>x</a:t>
            </a:r>
            <a:r>
              <a:rPr lang="en-US" altLang="en-US" sz="2000" dirty="0">
                <a:latin typeface="+mn-lt"/>
              </a:rPr>
              <a:t>  +  3  =  7</a:t>
            </a:r>
          </a:p>
        </p:txBody>
      </p:sp>
      <p:sp>
        <p:nvSpPr>
          <p:cNvPr id="40" name="TextBox 67">
            <a:extLst>
              <a:ext uri="{FF2B5EF4-FFF2-40B4-BE49-F238E27FC236}">
                <a16:creationId xmlns:a16="http://schemas.microsoft.com/office/drawing/2014/main" id="{072847A6-EA09-413C-99DA-A35236DFB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354" y="3171788"/>
            <a:ext cx="8386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-  3</a:t>
            </a:r>
          </a:p>
        </p:txBody>
      </p:sp>
      <p:sp>
        <p:nvSpPr>
          <p:cNvPr id="41" name="TextBox 68">
            <a:extLst>
              <a:ext uri="{FF2B5EF4-FFF2-40B4-BE49-F238E27FC236}">
                <a16:creationId xmlns:a16="http://schemas.microsoft.com/office/drawing/2014/main" id="{62A23CDF-CCD9-4418-8DC9-872D69448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710" y="3171788"/>
            <a:ext cx="574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- 3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F058816-980A-42EF-AEC7-168783609DEA}"/>
              </a:ext>
            </a:extLst>
          </p:cNvPr>
          <p:cNvCxnSpPr/>
          <p:nvPr/>
        </p:nvCxnSpPr>
        <p:spPr bwMode="auto">
          <a:xfrm>
            <a:off x="2596657" y="3555921"/>
            <a:ext cx="182827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69">
            <a:extLst>
              <a:ext uri="{FF2B5EF4-FFF2-40B4-BE49-F238E27FC236}">
                <a16:creationId xmlns:a16="http://schemas.microsoft.com/office/drawing/2014/main" id="{EB1BB16B-5C50-4E4A-84F3-5115EBFC8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064" y="3565312"/>
            <a:ext cx="2284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dirty="0">
                <a:latin typeface="+mn-lt"/>
              </a:rPr>
              <a:t>2</a:t>
            </a:r>
            <a:r>
              <a:rPr lang="en-US" altLang="en-US" sz="2000" i="1" dirty="0">
                <a:latin typeface="+mn-lt"/>
              </a:rPr>
              <a:t>x</a:t>
            </a:r>
            <a:r>
              <a:rPr lang="en-US" altLang="en-US" sz="2000" dirty="0">
                <a:latin typeface="+mn-lt"/>
              </a:rPr>
              <a:t>  =  4</a:t>
            </a:r>
          </a:p>
        </p:txBody>
      </p:sp>
      <p:sp>
        <p:nvSpPr>
          <p:cNvPr id="44" name="TextBox 75">
            <a:extLst>
              <a:ext uri="{FF2B5EF4-FFF2-40B4-BE49-F238E27FC236}">
                <a16:creationId xmlns:a16="http://schemas.microsoft.com/office/drawing/2014/main" id="{5BE11D3F-386A-4BAA-BFEE-86B2C0963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221" y="4066372"/>
            <a:ext cx="22858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2000" i="1" dirty="0">
                <a:solidFill>
                  <a:srgbClr val="7030A0"/>
                </a:solidFill>
                <a:latin typeface="+mn-lt"/>
              </a:rPr>
              <a:t>x</a:t>
            </a:r>
            <a:r>
              <a:rPr lang="en-US" altLang="en-US" sz="2000" dirty="0">
                <a:solidFill>
                  <a:srgbClr val="7030A0"/>
                </a:solidFill>
                <a:latin typeface="+mn-lt"/>
              </a:rPr>
              <a:t>  = 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39467A-61F4-44B9-974C-5CE40B1EA52C}"/>
              </a:ext>
            </a:extLst>
          </p:cNvPr>
          <p:cNvSpPr txBox="1"/>
          <p:nvPr/>
        </p:nvSpPr>
        <p:spPr bwMode="auto">
          <a:xfrm>
            <a:off x="2426533" y="3163015"/>
            <a:ext cx="932125" cy="40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167"/>
              </a:lnSpc>
              <a:defRPr/>
            </a:pPr>
            <a:r>
              <a:rPr lang="en-US" sz="1167" i="1" dirty="0">
                <a:solidFill>
                  <a:srgbClr val="0070C0"/>
                </a:solidFill>
                <a:cs typeface="Arial" charset="0"/>
              </a:rPr>
              <a:t>Inverse Operation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7D0E42D-15CD-4767-92E2-BE1C955B7B6C}"/>
              </a:ext>
            </a:extLst>
          </p:cNvPr>
          <p:cNvSpPr txBox="1"/>
          <p:nvPr/>
        </p:nvSpPr>
        <p:spPr bwMode="auto">
          <a:xfrm>
            <a:off x="2363063" y="3794046"/>
            <a:ext cx="936064" cy="40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167"/>
              </a:lnSpc>
              <a:defRPr/>
            </a:pPr>
            <a:r>
              <a:rPr lang="en-US" sz="1167" i="1" dirty="0">
                <a:solidFill>
                  <a:srgbClr val="0070C0"/>
                </a:solidFill>
                <a:cs typeface="Arial" charset="0"/>
              </a:rPr>
              <a:t>Inverse Operation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EC32472-475C-49AE-8BAE-127B85EB665D}"/>
              </a:ext>
            </a:extLst>
          </p:cNvPr>
          <p:cNvSpPr txBox="1"/>
          <p:nvPr/>
        </p:nvSpPr>
        <p:spPr bwMode="auto">
          <a:xfrm>
            <a:off x="4428896" y="3242390"/>
            <a:ext cx="838729" cy="2472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167"/>
              </a:lnSpc>
              <a:defRPr/>
            </a:pPr>
            <a:r>
              <a:rPr lang="en-US" sz="1167" i="1" dirty="0">
                <a:cs typeface="Arial" charset="0"/>
              </a:rPr>
              <a:t>Balance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20ED390-B57A-48CA-80E9-D6BBEF733FEC}"/>
              </a:ext>
            </a:extLst>
          </p:cNvPr>
          <p:cNvSpPr txBox="1"/>
          <p:nvPr/>
        </p:nvSpPr>
        <p:spPr bwMode="auto">
          <a:xfrm>
            <a:off x="4428896" y="3868130"/>
            <a:ext cx="838729" cy="2472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167"/>
              </a:lnSpc>
              <a:defRPr/>
            </a:pPr>
            <a:r>
              <a:rPr lang="en-US" sz="1167" i="1" dirty="0">
                <a:cs typeface="Arial" charset="0"/>
              </a:rPr>
              <a:t>Balance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1DD55A-DF6A-4016-AFDA-7CEAA32AD76A}"/>
              </a:ext>
            </a:extLst>
          </p:cNvPr>
          <p:cNvSpPr txBox="1"/>
          <p:nvPr/>
        </p:nvSpPr>
        <p:spPr bwMode="auto">
          <a:xfrm>
            <a:off x="3517407" y="4477995"/>
            <a:ext cx="1025260" cy="2472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167"/>
              </a:lnSpc>
              <a:defRPr/>
            </a:pPr>
            <a:r>
              <a:rPr lang="en-US" sz="1167" b="1" i="1" dirty="0">
                <a:solidFill>
                  <a:schemeClr val="accent6"/>
                </a:solidFill>
                <a:cs typeface="Arial" charset="0"/>
              </a:rPr>
              <a:t>Solution</a:t>
            </a:r>
          </a:p>
        </p:txBody>
      </p:sp>
      <p:sp>
        <p:nvSpPr>
          <p:cNvPr id="56" name="Text Box 225">
            <a:extLst>
              <a:ext uri="{FF2B5EF4-FFF2-40B4-BE49-F238E27FC236}">
                <a16:creationId xmlns:a16="http://schemas.microsoft.com/office/drawing/2014/main" id="{8FD56B67-1EDA-451A-AFD0-9B02AD9B5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281" y="4492683"/>
            <a:ext cx="3633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+mn-lt"/>
                <a:ea typeface="MS PGothic" panose="020B0600070205080204" pitchFamily="34" charset="-128"/>
              </a:rPr>
              <a:t>Checking a Solution</a:t>
            </a:r>
          </a:p>
        </p:txBody>
      </p:sp>
      <p:sp>
        <p:nvSpPr>
          <p:cNvPr id="57" name="Rectangle 119">
            <a:extLst>
              <a:ext uri="{FF2B5EF4-FFF2-40B4-BE49-F238E27FC236}">
                <a16:creationId xmlns:a16="http://schemas.microsoft.com/office/drawing/2014/main" id="{6277AA0E-B7C3-4C20-9EEF-28E11C1FA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563" y="4725517"/>
            <a:ext cx="60292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dirty="0">
                <a:cs typeface="Arial" charset="0"/>
              </a:rPr>
              <a:t>The </a:t>
            </a:r>
            <a:r>
              <a:rPr lang="en-US" sz="1600" b="1" dirty="0">
                <a:solidFill>
                  <a:schemeClr val="accent6"/>
                </a:solidFill>
                <a:cs typeface="Arial" charset="0"/>
              </a:rPr>
              <a:t>solution</a:t>
            </a:r>
            <a:r>
              <a:rPr lang="en-US" sz="1600" dirty="0">
                <a:cs typeface="Arial" charset="0"/>
              </a:rPr>
              <a:t> is the value of the variable that makes the equation </a:t>
            </a:r>
            <a:r>
              <a:rPr lang="en-US" sz="1600" b="1" dirty="0">
                <a:cs typeface="Arial" charset="0"/>
              </a:rPr>
              <a:t>true</a:t>
            </a:r>
            <a:r>
              <a:rPr lang="en-US" sz="1600" dirty="0">
                <a:cs typeface="Arial" charset="0"/>
              </a:rPr>
              <a:t>.</a:t>
            </a:r>
          </a:p>
        </p:txBody>
      </p:sp>
      <p:grpSp>
        <p:nvGrpSpPr>
          <p:cNvPr id="58" name="Group 12">
            <a:extLst>
              <a:ext uri="{FF2B5EF4-FFF2-40B4-BE49-F238E27FC236}">
                <a16:creationId xmlns:a16="http://schemas.microsoft.com/office/drawing/2014/main" id="{54CA23AF-9505-461B-AE6E-371EED968FA9}"/>
              </a:ext>
            </a:extLst>
          </p:cNvPr>
          <p:cNvGrpSpPr>
            <a:grpSpLocks/>
          </p:cNvGrpSpPr>
          <p:nvPr/>
        </p:nvGrpSpPr>
        <p:grpSpPr bwMode="auto">
          <a:xfrm>
            <a:off x="1131636" y="4924682"/>
            <a:ext cx="1721161" cy="1077714"/>
            <a:chOff x="3878646" y="3922047"/>
            <a:chExt cx="2064663" cy="1292130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1A78E86-1012-4712-9ABC-4E6333FE54CD}"/>
                </a:ext>
              </a:extLst>
            </p:cNvPr>
            <p:cNvSpPr txBox="1"/>
            <p:nvPr/>
          </p:nvSpPr>
          <p:spPr>
            <a:xfrm>
              <a:off x="4748440" y="3922047"/>
              <a:ext cx="729992" cy="3566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333" i="1" dirty="0">
                  <a:latin typeface="Times" pitchFamily="18" charset="0"/>
                </a:rPr>
                <a:t>x</a:t>
              </a:r>
              <a:r>
                <a:rPr lang="en-US" sz="1333" dirty="0">
                  <a:latin typeface="Arial" pitchFamily="34" charset="0"/>
                </a:rPr>
                <a:t> </a:t>
              </a:r>
              <a:r>
                <a:rPr lang="en-US" sz="1333" dirty="0">
                  <a:latin typeface="Symbol" pitchFamily="18" charset="2"/>
                </a:rPr>
                <a:t>=</a:t>
              </a:r>
              <a:r>
                <a:rPr lang="en-US" sz="1333" dirty="0">
                  <a:latin typeface="Arial" pitchFamily="34" charset="0"/>
                </a:rPr>
                <a:t> </a:t>
              </a:r>
              <a:r>
                <a:rPr lang="en-US" sz="1333" dirty="0">
                  <a:solidFill>
                    <a:schemeClr val="accent6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61" name="TextBox 86">
              <a:extLst>
                <a:ext uri="{FF2B5EF4-FFF2-40B4-BE49-F238E27FC236}">
                  <a16:creationId xmlns:a16="http://schemas.microsoft.com/office/drawing/2014/main" id="{B0B60394-92E0-4538-B24A-B2655363B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646" y="4186102"/>
              <a:ext cx="1527479" cy="32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167" dirty="0">
                  <a:latin typeface="Arial" panose="020B0604020202020204" pitchFamily="34" charset="0"/>
                </a:rPr>
                <a:t>2</a:t>
              </a:r>
              <a:r>
                <a:rPr lang="en-US" altLang="en-US" sz="1167" i="1" dirty="0">
                  <a:latin typeface="Times" panose="02020603050405020304" pitchFamily="18" charset="0"/>
                </a:rPr>
                <a:t>x</a:t>
              </a:r>
              <a:r>
                <a:rPr lang="en-US" altLang="en-US" sz="1167" dirty="0">
                  <a:latin typeface="Arial" panose="020B0604020202020204" pitchFamily="34" charset="0"/>
                </a:rPr>
                <a:t> </a:t>
              </a:r>
              <a:r>
                <a:rPr lang="en-US" altLang="en-US" sz="1167" dirty="0">
                  <a:latin typeface="Symbol" panose="05050102010706020507" pitchFamily="18" charset="2"/>
                </a:rPr>
                <a:t>+</a:t>
              </a:r>
              <a:r>
                <a:rPr lang="en-US" altLang="en-US" sz="1167" dirty="0">
                  <a:latin typeface="Arial" panose="020B0604020202020204" pitchFamily="34" charset="0"/>
                </a:rPr>
                <a:t> 3 </a:t>
              </a:r>
              <a:r>
                <a:rPr lang="en-US" altLang="en-US" sz="1167" dirty="0">
                  <a:latin typeface="Symbol" panose="05050102010706020507" pitchFamily="18" charset="2"/>
                </a:rPr>
                <a:t>=</a:t>
              </a:r>
              <a:r>
                <a:rPr lang="en-US" altLang="en-US" sz="1167" dirty="0">
                  <a:latin typeface="Arial" panose="020B0604020202020204" pitchFamily="34" charset="0"/>
                </a:rPr>
                <a:t> 7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23E79A9-C6DE-4EF2-A4BA-145850AB2112}"/>
                </a:ext>
              </a:extLst>
            </p:cNvPr>
            <p:cNvSpPr txBox="1"/>
            <p:nvPr/>
          </p:nvSpPr>
          <p:spPr>
            <a:xfrm>
              <a:off x="3878798" y="4420088"/>
              <a:ext cx="1526635" cy="326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sz="1167" dirty="0">
                  <a:latin typeface="Arial" pitchFamily="34" charset="0"/>
                </a:rPr>
                <a:t>2(</a:t>
              </a:r>
              <a:r>
                <a:rPr lang="en-US" sz="1167" dirty="0">
                  <a:solidFill>
                    <a:schemeClr val="accent6"/>
                  </a:solidFill>
                  <a:latin typeface="Arial" pitchFamily="34" charset="0"/>
                </a:rPr>
                <a:t>2</a:t>
              </a:r>
              <a:r>
                <a:rPr lang="en-US" sz="1167" dirty="0">
                  <a:latin typeface="Arial" pitchFamily="34" charset="0"/>
                </a:rPr>
                <a:t>) </a:t>
              </a:r>
              <a:r>
                <a:rPr lang="en-US" sz="1167" dirty="0">
                  <a:latin typeface="Symbol" pitchFamily="18" charset="2"/>
                </a:rPr>
                <a:t>+</a:t>
              </a:r>
              <a:r>
                <a:rPr lang="en-US" sz="1167" dirty="0">
                  <a:latin typeface="Arial" pitchFamily="34" charset="0"/>
                </a:rPr>
                <a:t> 3 </a:t>
              </a:r>
              <a:r>
                <a:rPr lang="en-US" sz="1167" dirty="0">
                  <a:latin typeface="Symbol" pitchFamily="18" charset="2"/>
                </a:rPr>
                <a:t>=</a:t>
              </a:r>
              <a:r>
                <a:rPr lang="en-US" sz="1167" dirty="0">
                  <a:latin typeface="Arial" pitchFamily="34" charset="0"/>
                </a:rPr>
                <a:t> 7</a:t>
              </a:r>
            </a:p>
          </p:txBody>
        </p:sp>
        <p:sp>
          <p:nvSpPr>
            <p:cNvPr id="63" name="TextBox 88">
              <a:extLst>
                <a:ext uri="{FF2B5EF4-FFF2-40B4-BE49-F238E27FC236}">
                  <a16:creationId xmlns:a16="http://schemas.microsoft.com/office/drawing/2014/main" id="{432FE2C6-5153-42FC-A9EC-59194D68E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646" y="4654129"/>
              <a:ext cx="1527479" cy="32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167">
                  <a:latin typeface="Arial" panose="020B0604020202020204" pitchFamily="34" charset="0"/>
                </a:rPr>
                <a:t>4 </a:t>
              </a:r>
              <a:r>
                <a:rPr lang="en-US" altLang="en-US" sz="1167">
                  <a:latin typeface="Symbol" panose="05050102010706020507" pitchFamily="18" charset="2"/>
                </a:rPr>
                <a:t>+</a:t>
              </a:r>
              <a:r>
                <a:rPr lang="en-US" altLang="en-US" sz="1167">
                  <a:latin typeface="Arial" panose="020B0604020202020204" pitchFamily="34" charset="0"/>
                </a:rPr>
                <a:t> 3 </a:t>
              </a:r>
              <a:r>
                <a:rPr lang="en-US" altLang="en-US" sz="1167">
                  <a:latin typeface="Symbol" panose="05050102010706020507" pitchFamily="18" charset="2"/>
                </a:rPr>
                <a:t>=</a:t>
              </a:r>
              <a:r>
                <a:rPr lang="en-US" altLang="en-US" sz="1167">
                  <a:latin typeface="Arial" panose="020B0604020202020204" pitchFamily="34" charset="0"/>
                </a:rPr>
                <a:t> 7</a:t>
              </a:r>
            </a:p>
          </p:txBody>
        </p:sp>
        <p:sp>
          <p:nvSpPr>
            <p:cNvPr id="64" name="TextBox 89">
              <a:extLst>
                <a:ext uri="{FF2B5EF4-FFF2-40B4-BE49-F238E27FC236}">
                  <a16:creationId xmlns:a16="http://schemas.microsoft.com/office/drawing/2014/main" id="{1EDA29D0-D20F-42B6-B928-03F134C8A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646" y="4888140"/>
              <a:ext cx="1527479" cy="32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167">
                  <a:latin typeface="Arial" panose="020B0604020202020204" pitchFamily="34" charset="0"/>
                </a:rPr>
                <a:t>7 </a:t>
              </a:r>
              <a:r>
                <a:rPr lang="en-US" altLang="en-US" sz="1167">
                  <a:latin typeface="Symbol" panose="05050102010706020507" pitchFamily="18" charset="2"/>
                </a:rPr>
                <a:t>=</a:t>
              </a:r>
              <a:r>
                <a:rPr lang="en-US" altLang="en-US" sz="1167">
                  <a:latin typeface="Arial" panose="020B0604020202020204" pitchFamily="34" charset="0"/>
                </a:rPr>
                <a:t> 7</a:t>
              </a:r>
            </a:p>
          </p:txBody>
        </p:sp>
        <p:sp>
          <p:nvSpPr>
            <p:cNvPr id="65" name="Rectangle 11">
              <a:extLst>
                <a:ext uri="{FF2B5EF4-FFF2-40B4-BE49-F238E27FC236}">
                  <a16:creationId xmlns:a16="http://schemas.microsoft.com/office/drawing/2014/main" id="{963CE815-D381-4DA8-B555-892797321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1798" y="4918897"/>
              <a:ext cx="731511" cy="295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000" b="1" dirty="0">
                  <a:solidFill>
                    <a:schemeClr val="accent6"/>
                  </a:solidFill>
                  <a:latin typeface="Arial" panose="020B0604020202020204" pitchFamily="34" charset="0"/>
                </a:rPr>
                <a:t>True!</a:t>
              </a:r>
              <a:endParaRPr lang="en-US" altLang="en-US" sz="10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66" name="Group 12">
            <a:extLst>
              <a:ext uri="{FF2B5EF4-FFF2-40B4-BE49-F238E27FC236}">
                <a16:creationId xmlns:a16="http://schemas.microsoft.com/office/drawing/2014/main" id="{14613A78-CBCD-488C-887A-83F1D46F2F38}"/>
              </a:ext>
            </a:extLst>
          </p:cNvPr>
          <p:cNvGrpSpPr>
            <a:grpSpLocks/>
          </p:cNvGrpSpPr>
          <p:nvPr/>
        </p:nvGrpSpPr>
        <p:grpSpPr bwMode="auto">
          <a:xfrm>
            <a:off x="3825350" y="4959573"/>
            <a:ext cx="1753151" cy="1078306"/>
            <a:chOff x="3878428" y="3921335"/>
            <a:chExt cx="2102851" cy="1292842"/>
          </a:xfrm>
        </p:grpSpPr>
        <p:sp>
          <p:nvSpPr>
            <p:cNvPr id="68" name="TextBox 135">
              <a:extLst>
                <a:ext uri="{FF2B5EF4-FFF2-40B4-BE49-F238E27FC236}">
                  <a16:creationId xmlns:a16="http://schemas.microsoft.com/office/drawing/2014/main" id="{4DB139CE-2635-4E05-8DCB-FC44540E65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8907" y="3921335"/>
              <a:ext cx="730165" cy="356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333" i="1" dirty="0">
                  <a:latin typeface="Times" panose="02020603050405020304" pitchFamily="18" charset="0"/>
                </a:rPr>
                <a:t>x</a:t>
              </a:r>
              <a:r>
                <a:rPr lang="en-US" altLang="en-US" sz="1333" dirty="0">
                  <a:latin typeface="Arial" panose="020B0604020202020204" pitchFamily="34" charset="0"/>
                </a:rPr>
                <a:t> </a:t>
              </a:r>
              <a:r>
                <a:rPr lang="en-US" altLang="en-US" sz="1333" dirty="0">
                  <a:latin typeface="Symbol" panose="05050102010706020507" pitchFamily="18" charset="2"/>
                </a:rPr>
                <a:t>=</a:t>
              </a:r>
              <a:r>
                <a:rPr lang="en-US" altLang="en-US" sz="1333" dirty="0">
                  <a:latin typeface="Arial" panose="020B0604020202020204" pitchFamily="34" charset="0"/>
                </a:rPr>
                <a:t> </a:t>
              </a:r>
              <a:r>
                <a:rPr lang="en-US" altLang="en-US" sz="1333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69" name="TextBox 86">
              <a:extLst>
                <a:ext uri="{FF2B5EF4-FFF2-40B4-BE49-F238E27FC236}">
                  <a16:creationId xmlns:a16="http://schemas.microsoft.com/office/drawing/2014/main" id="{3B4D576A-762C-4971-B9E1-E4A67ECA0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522" y="4186103"/>
              <a:ext cx="1527479" cy="32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167">
                  <a:latin typeface="Arial" panose="020B0604020202020204" pitchFamily="34" charset="0"/>
                </a:rPr>
                <a:t>2</a:t>
              </a:r>
              <a:r>
                <a:rPr lang="en-US" altLang="en-US" sz="1167" i="1">
                  <a:latin typeface="Times" panose="02020603050405020304" pitchFamily="18" charset="0"/>
                </a:rPr>
                <a:t>x</a:t>
              </a:r>
              <a:r>
                <a:rPr lang="en-US" altLang="en-US" sz="1167">
                  <a:latin typeface="Arial" panose="020B0604020202020204" pitchFamily="34" charset="0"/>
                </a:rPr>
                <a:t> </a:t>
              </a:r>
              <a:r>
                <a:rPr lang="en-US" altLang="en-US" sz="1167">
                  <a:latin typeface="Symbol" panose="05050102010706020507" pitchFamily="18" charset="2"/>
                </a:rPr>
                <a:t>+</a:t>
              </a:r>
              <a:r>
                <a:rPr lang="en-US" altLang="en-US" sz="1167">
                  <a:latin typeface="Arial" panose="020B0604020202020204" pitchFamily="34" charset="0"/>
                </a:rPr>
                <a:t> 3 </a:t>
              </a:r>
              <a:r>
                <a:rPr lang="en-US" altLang="en-US" sz="1167">
                  <a:latin typeface="Symbol" panose="05050102010706020507" pitchFamily="18" charset="2"/>
                </a:rPr>
                <a:t>=</a:t>
              </a:r>
              <a:r>
                <a:rPr lang="en-US" altLang="en-US" sz="1167">
                  <a:latin typeface="Arial" panose="020B0604020202020204" pitchFamily="34" charset="0"/>
                </a:rPr>
                <a:t> 7</a:t>
              </a:r>
            </a:p>
          </p:txBody>
        </p:sp>
        <p:sp>
          <p:nvSpPr>
            <p:cNvPr id="70" name="TextBox 137">
              <a:extLst>
                <a:ext uri="{FF2B5EF4-FFF2-40B4-BE49-F238E27FC236}">
                  <a16:creationId xmlns:a16="http://schemas.microsoft.com/office/drawing/2014/main" id="{D3922BBB-6D7E-432A-9F2F-B517C96F91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428" y="4420116"/>
              <a:ext cx="1526997" cy="32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167" dirty="0">
                  <a:latin typeface="Arial" panose="020B0604020202020204" pitchFamily="34" charset="0"/>
                </a:rPr>
                <a:t>2(</a:t>
              </a:r>
              <a:r>
                <a:rPr lang="en-US" altLang="en-US" sz="1167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en-US" sz="1167" dirty="0">
                  <a:latin typeface="Arial" panose="020B0604020202020204" pitchFamily="34" charset="0"/>
                </a:rPr>
                <a:t>) </a:t>
              </a:r>
              <a:r>
                <a:rPr lang="en-US" altLang="en-US" sz="1167" dirty="0">
                  <a:latin typeface="Symbol" panose="05050102010706020507" pitchFamily="18" charset="2"/>
                </a:rPr>
                <a:t>+</a:t>
              </a:r>
              <a:r>
                <a:rPr lang="en-US" altLang="en-US" sz="1167" dirty="0">
                  <a:latin typeface="Arial" panose="020B0604020202020204" pitchFamily="34" charset="0"/>
                </a:rPr>
                <a:t> 3 </a:t>
              </a:r>
              <a:r>
                <a:rPr lang="en-US" altLang="en-US" sz="1167" dirty="0">
                  <a:latin typeface="Symbol" panose="05050102010706020507" pitchFamily="18" charset="2"/>
                </a:rPr>
                <a:t>=</a:t>
              </a:r>
              <a:r>
                <a:rPr lang="en-US" altLang="en-US" sz="1167" dirty="0">
                  <a:latin typeface="Arial" panose="020B0604020202020204" pitchFamily="34" charset="0"/>
                </a:rPr>
                <a:t> 7</a:t>
              </a:r>
            </a:p>
          </p:txBody>
        </p:sp>
        <p:sp>
          <p:nvSpPr>
            <p:cNvPr id="71" name="TextBox 88">
              <a:extLst>
                <a:ext uri="{FF2B5EF4-FFF2-40B4-BE49-F238E27FC236}">
                  <a16:creationId xmlns:a16="http://schemas.microsoft.com/office/drawing/2014/main" id="{5EA277A5-D1AB-4F36-97C3-8F57B59911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522" y="4654129"/>
              <a:ext cx="1527479" cy="32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167">
                  <a:latin typeface="Arial" panose="020B0604020202020204" pitchFamily="34" charset="0"/>
                </a:rPr>
                <a:t>8 </a:t>
              </a:r>
              <a:r>
                <a:rPr lang="en-US" altLang="en-US" sz="1167">
                  <a:latin typeface="Symbol" panose="05050102010706020507" pitchFamily="18" charset="2"/>
                </a:rPr>
                <a:t>+</a:t>
              </a:r>
              <a:r>
                <a:rPr lang="en-US" altLang="en-US" sz="1167">
                  <a:latin typeface="Arial" panose="020B0604020202020204" pitchFamily="34" charset="0"/>
                </a:rPr>
                <a:t> 3 </a:t>
              </a:r>
              <a:r>
                <a:rPr lang="en-US" altLang="en-US" sz="1167">
                  <a:latin typeface="Symbol" panose="05050102010706020507" pitchFamily="18" charset="2"/>
                </a:rPr>
                <a:t>=</a:t>
              </a:r>
              <a:r>
                <a:rPr lang="en-US" altLang="en-US" sz="1167">
                  <a:latin typeface="Arial" panose="020B0604020202020204" pitchFamily="34" charset="0"/>
                </a:rPr>
                <a:t> 7</a:t>
              </a:r>
            </a:p>
          </p:txBody>
        </p:sp>
        <p:sp>
          <p:nvSpPr>
            <p:cNvPr id="72" name="TextBox 89">
              <a:extLst>
                <a:ext uri="{FF2B5EF4-FFF2-40B4-BE49-F238E27FC236}">
                  <a16:creationId xmlns:a16="http://schemas.microsoft.com/office/drawing/2014/main" id="{8A255EB6-F6B0-4FF8-9C28-21186BD45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522" y="4888140"/>
              <a:ext cx="1527479" cy="32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167">
                  <a:latin typeface="Arial" panose="020B0604020202020204" pitchFamily="34" charset="0"/>
                </a:rPr>
                <a:t>11 </a:t>
              </a:r>
              <a:r>
                <a:rPr lang="en-US" altLang="en-US" sz="1167">
                  <a:latin typeface="Symbol" panose="05050102010706020507" pitchFamily="18" charset="2"/>
                </a:rPr>
                <a:t>=</a:t>
              </a:r>
              <a:r>
                <a:rPr lang="en-US" altLang="en-US" sz="1167">
                  <a:latin typeface="Arial" panose="020B0604020202020204" pitchFamily="34" charset="0"/>
                </a:rPr>
                <a:t> 7</a:t>
              </a:r>
            </a:p>
          </p:txBody>
        </p:sp>
        <p:sp>
          <p:nvSpPr>
            <p:cNvPr id="73" name="Rectangle 11">
              <a:extLst>
                <a:ext uri="{FF2B5EF4-FFF2-40B4-BE49-F238E27FC236}">
                  <a16:creationId xmlns:a16="http://schemas.microsoft.com/office/drawing/2014/main" id="{0C390920-4588-4F23-B17A-A613F975D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768" y="4918896"/>
              <a:ext cx="731511" cy="295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0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</a:rPr>
                <a:t>False!</a:t>
              </a:r>
              <a:endParaRPr lang="en-US" altLang="en-US" sz="1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E611EAA3-3172-4B4A-A6AF-800DB1C6FE1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07250" y="5427458"/>
          <a:ext cx="18415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Definition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defTabSz="914400">
                        <a:defRPr/>
                      </a:pPr>
                      <a:r>
                        <a:rPr lang="en-US" sz="1000" kern="1200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 has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 needs (synonym)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77" name="Picture 6" descr="C:\Users\Stephen\Downloads\Vocab.png">
            <a:extLst>
              <a:ext uri="{FF2B5EF4-FFF2-40B4-BE49-F238E27FC236}">
                <a16:creationId xmlns:a16="http://schemas.microsoft.com/office/drawing/2014/main" id="{08F175C6-A53E-4896-BCB9-60DC80BE2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003" y="5483159"/>
            <a:ext cx="182880" cy="12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Group 125">
            <a:extLst>
              <a:ext uri="{FF2B5EF4-FFF2-40B4-BE49-F238E27FC236}">
                <a16:creationId xmlns:a16="http://schemas.microsoft.com/office/drawing/2014/main" id="{854F69D8-5922-4CCB-9D02-2E6272C1303B}"/>
              </a:ext>
            </a:extLst>
          </p:cNvPr>
          <p:cNvGrpSpPr>
            <a:grpSpLocks/>
          </p:cNvGrpSpPr>
          <p:nvPr/>
        </p:nvGrpSpPr>
        <p:grpSpPr bwMode="auto">
          <a:xfrm>
            <a:off x="7027805" y="642353"/>
            <a:ext cx="2122488" cy="1298575"/>
            <a:chOff x="6810596" y="45757"/>
            <a:chExt cx="2122949" cy="1298198"/>
          </a:xfrm>
        </p:grpSpPr>
        <p:grpSp>
          <p:nvGrpSpPr>
            <p:cNvPr id="74" name="Group 10">
              <a:extLst>
                <a:ext uri="{FF2B5EF4-FFF2-40B4-BE49-F238E27FC236}">
                  <a16:creationId xmlns:a16="http://schemas.microsoft.com/office/drawing/2014/main" id="{F43AD5DE-7954-4CD3-B5A2-294B2AAC8B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10596" y="155302"/>
              <a:ext cx="2122949" cy="1188653"/>
              <a:chOff x="4602832" y="915984"/>
              <a:chExt cx="4252048" cy="3272044"/>
            </a:xfrm>
          </p:grpSpPr>
          <p:sp>
            <p:nvSpPr>
              <p:cNvPr id="82" name="Rectangle 3">
                <a:extLst>
                  <a:ext uri="{FF2B5EF4-FFF2-40B4-BE49-F238E27FC236}">
                    <a16:creationId xmlns:a16="http://schemas.microsoft.com/office/drawing/2014/main" id="{95D95E06-E6A5-469D-B6DA-8866D7F6E45F}"/>
                  </a:ext>
                </a:extLst>
              </p:cNvPr>
              <p:cNvSpPr/>
              <p:nvPr/>
            </p:nvSpPr>
            <p:spPr>
              <a:xfrm>
                <a:off x="4602832" y="1151642"/>
                <a:ext cx="4252048" cy="3036386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726131" y="1112336"/>
                      <a:pt x="3801626" y="2237200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83" name="Rectangle 21">
                <a:extLst>
                  <a:ext uri="{FF2B5EF4-FFF2-40B4-BE49-F238E27FC236}">
                    <a16:creationId xmlns:a16="http://schemas.microsoft.com/office/drawing/2014/main" id="{CD56F26E-3C13-4016-B909-AF42F69D43EE}"/>
                  </a:ext>
                </a:extLst>
              </p:cNvPr>
              <p:cNvSpPr/>
              <p:nvPr/>
            </p:nvSpPr>
            <p:spPr>
              <a:xfrm>
                <a:off x="4609193" y="915874"/>
                <a:ext cx="3994444" cy="2892076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</p:grpSp>
        <p:sp>
          <p:nvSpPr>
            <p:cNvPr id="78" name="Tape">
              <a:extLst>
                <a:ext uri="{FF2B5EF4-FFF2-40B4-BE49-F238E27FC236}">
                  <a16:creationId xmlns:a16="http://schemas.microsoft.com/office/drawing/2014/main" id="{D61767B4-D083-47B1-A2B1-524AFB351CF1}"/>
                </a:ext>
              </a:extLst>
            </p:cNvPr>
            <p:cNvSpPr/>
            <p:nvPr/>
          </p:nvSpPr>
          <p:spPr bwMode="auto">
            <a:xfrm rot="5400000">
              <a:off x="7695876" y="-110702"/>
              <a:ext cx="220598" cy="533516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6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9" name="Text Box 70">
              <a:extLst>
                <a:ext uri="{FF2B5EF4-FFF2-40B4-BE49-F238E27FC236}">
                  <a16:creationId xmlns:a16="http://schemas.microsoft.com/office/drawing/2014/main" id="{01223E63-1D43-4182-A91F-006187CE8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5698" y="201287"/>
              <a:ext cx="1932407" cy="3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1" u="sng" kern="0" dirty="0">
                  <a:cs typeface="Arial" charset="0"/>
                </a:rPr>
                <a:t>Inverse Operations</a:t>
              </a:r>
            </a:p>
          </p:txBody>
        </p:sp>
        <p:sp>
          <p:nvSpPr>
            <p:cNvPr id="80" name="Text Box 71">
              <a:extLst>
                <a:ext uri="{FF2B5EF4-FFF2-40B4-BE49-F238E27FC236}">
                  <a16:creationId xmlns:a16="http://schemas.microsoft.com/office/drawing/2014/main" id="{AE6700D4-D9BE-4440-A705-ED828B588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2083" y="429820"/>
              <a:ext cx="1691055" cy="366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+  </a:t>
              </a:r>
              <a:r>
                <a:rPr lang="en-US" sz="1800" kern="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and</a:t>
              </a:r>
              <a:r>
                <a:rPr lang="en-US" sz="1800" b="1" kern="0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–</a:t>
              </a:r>
            </a:p>
          </p:txBody>
        </p:sp>
        <p:sp>
          <p:nvSpPr>
            <p:cNvPr id="81" name="Text Box 72">
              <a:extLst>
                <a:ext uri="{FF2B5EF4-FFF2-40B4-BE49-F238E27FC236}">
                  <a16:creationId xmlns:a16="http://schemas.microsoft.com/office/drawing/2014/main" id="{EAA42F11-93AC-43F9-826D-C8D0F4E9DB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0023" y="786904"/>
              <a:ext cx="1691054" cy="366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cs typeface="Arial" charset="0"/>
                  <a:sym typeface="Symbol"/>
                </a:rPr>
                <a:t></a:t>
              </a:r>
              <a:r>
                <a:rPr lang="en-US" sz="1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18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and</a:t>
              </a:r>
              <a:r>
                <a:rPr lang="en-US" sz="18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1800" b="1" kern="0" dirty="0">
                  <a:solidFill>
                    <a:srgbClr val="000000"/>
                  </a:solidFill>
                  <a:latin typeface="Arial"/>
                  <a:cs typeface="Arial"/>
                  <a:sym typeface="Symbol"/>
                </a:rPr>
                <a:t></a:t>
              </a:r>
              <a:endParaRPr lang="en-US" sz="1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85BFF43B-738D-402A-B5C1-98E6EDDE6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228932"/>
              </p:ext>
            </p:extLst>
          </p:nvPr>
        </p:nvGraphicFramePr>
        <p:xfrm>
          <a:off x="6825911" y="1980564"/>
          <a:ext cx="2209800" cy="3260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248404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Check for Understanding</a:t>
                      </a:r>
                      <a:endParaRPr lang="en-US" sz="1200" b="1" dirty="0">
                        <a:solidFill>
                          <a:srgbClr val="FFFFFF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1446590">
                <a:tc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Which two inverse operations would be used to solve the two-step equation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5x - 4 = 6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itchFamily="18" charset="0"/>
                        </a:rPr>
                        <a:t>How do you know?</a:t>
                      </a:r>
                    </a:p>
                  </a:txBody>
                  <a:tcPr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  <a:tr h="1446590">
                <a:tc>
                  <a:txBody>
                    <a:bodyPr/>
                    <a:lstStyle/>
                    <a:p>
                      <a:pPr defTabSz="914400">
                        <a:tabLst>
                          <a:tab pos="-57150" algn="l"/>
                        </a:tabLst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charset="0"/>
                        </a:rPr>
                        <a:t>What is the difference between the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solution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charset="0"/>
                        </a:rPr>
                        <a:t>(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charset="0"/>
                        </a:rPr>
                        <a:t>x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charset="0"/>
                        </a:rPr>
                        <a:t> = 2)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charset="0"/>
                        </a:rPr>
                        <a:t> and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itchFamily="34" charset="0"/>
                        </a:rPr>
                        <a:t>non-solution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charset="0"/>
                        </a:rPr>
                        <a:t> </a:t>
                      </a:r>
                    </a:p>
                    <a:p>
                      <a:pPr defTabSz="914400">
                        <a:tabLst>
                          <a:tab pos="-57150" algn="l"/>
                        </a:tabLst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charset="0"/>
                        </a:rPr>
                        <a:t>(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charset="0"/>
                        </a:rPr>
                        <a:t>x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charset="0"/>
                        </a:rPr>
                        <a:t> = 4)?</a:t>
                      </a:r>
                    </a:p>
                  </a:txBody>
                  <a:tcPr>
                    <a:lnL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770317"/>
                  </a:ext>
                </a:extLst>
              </a:tr>
            </a:tbl>
          </a:graphicData>
        </a:graphic>
      </p:graphicFrame>
      <p:pic>
        <p:nvPicPr>
          <p:cNvPr id="85" name="Picture 4" descr="C:\Users\Stephen\Downloads\CFU Icon.png">
            <a:extLst>
              <a:ext uri="{FF2B5EF4-FFF2-40B4-BE49-F238E27FC236}">
                <a16:creationId xmlns:a16="http://schemas.microsoft.com/office/drawing/2014/main" id="{A1164CBD-B032-422E-A30B-C41BE2244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698" y="2020064"/>
            <a:ext cx="183800" cy="1828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7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/>
      <p:bldP spid="2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63" y="2509811"/>
            <a:ext cx="4185143" cy="3521924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93663" y="1222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171" name="Group 1"/>
          <p:cNvGrpSpPr>
            <a:grpSpLocks/>
          </p:cNvGrpSpPr>
          <p:nvPr/>
        </p:nvGrpSpPr>
        <p:grpSpPr bwMode="auto">
          <a:xfrm>
            <a:off x="36400" y="1233958"/>
            <a:ext cx="7094538" cy="1103617"/>
            <a:chOff x="93663" y="1050926"/>
            <a:chExt cx="7094537" cy="1103173"/>
          </a:xfrm>
        </p:grpSpPr>
        <p:pic>
          <p:nvPicPr>
            <p:cNvPr id="7227" name="Picture 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6"/>
              <a:ext cx="7094537" cy="1103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Rectangle 65"/>
            <p:cNvSpPr/>
            <p:nvPr/>
          </p:nvSpPr>
          <p:spPr bwMode="auto">
            <a:xfrm>
              <a:off x="464814" y="1382012"/>
              <a:ext cx="5477781" cy="738367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Inverse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 Operations: Add or Subtract Numeric value </a:t>
              </a:r>
              <a:r>
                <a:rPr lang="en-US" sz="1200" dirty="0">
                  <a:solidFill>
                    <a:srgbClr val="000000"/>
                  </a:solidFill>
                  <a:latin typeface="Arial Narrow" pitchFamily="34" charset="0"/>
                </a:rPr>
                <a:t>(Circle).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400" b="1" i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Inverse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 Operations: Multiple or Divide Numeric value </a:t>
              </a:r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(Circle).</a:t>
              </a:r>
            </a:p>
            <a:p>
              <a:pPr defTabSz="292100">
                <a:defRPr/>
              </a:pPr>
              <a:r>
                <a:rPr lang="en-US" sz="1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Check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 your solution.</a:t>
              </a:r>
            </a:p>
          </p:txBody>
        </p:sp>
        <p:sp>
          <p:nvSpPr>
            <p:cNvPr id="67" name="Rectangle 1112"/>
            <p:cNvSpPr>
              <a:spLocks noChangeArrowheads="1"/>
            </p:cNvSpPr>
            <p:nvPr/>
          </p:nvSpPr>
          <p:spPr bwMode="auto">
            <a:xfrm>
              <a:off x="249238" y="1109739"/>
              <a:ext cx="2589170" cy="307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Solving Two Step Equations</a:t>
              </a: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65126" y="1458351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365126" y="1642237"/>
              <a:ext cx="173038" cy="17296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65126" y="1850171"/>
              <a:ext cx="173038" cy="17455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</p:grpSp>
      <p:sp>
        <p:nvSpPr>
          <p:cNvPr id="38" name="Rectangle 144"/>
          <p:cNvSpPr/>
          <p:nvPr/>
        </p:nvSpPr>
        <p:spPr>
          <a:xfrm>
            <a:off x="0" y="0"/>
            <a:ext cx="2743200" cy="247650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17808" y="1191515"/>
            <a:ext cx="2886498" cy="1312667"/>
            <a:chOff x="5799029" y="1051052"/>
            <a:chExt cx="2886498" cy="1312667"/>
          </a:xfrm>
        </p:grpSpPr>
        <p:sp>
          <p:nvSpPr>
            <p:cNvPr id="42" name="Rectangle 41"/>
            <p:cNvSpPr/>
            <p:nvPr/>
          </p:nvSpPr>
          <p:spPr bwMode="auto">
            <a:xfrm>
              <a:off x="5799029" y="1051052"/>
              <a:ext cx="2862911" cy="1312667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4320" tIns="301752" rIns="45720"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How did I/you identify the Inverse of </a:t>
              </a:r>
              <a:r>
                <a:rPr lang="en-US" sz="105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Addition/Subtraction</a:t>
              </a: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40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How did I/you identify the Inverse of </a:t>
              </a:r>
              <a:r>
                <a:rPr lang="en-US" sz="105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Multiplication/Division</a:t>
              </a: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60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How did I/you “</a:t>
              </a:r>
              <a:r>
                <a:rPr lang="en-US" sz="105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Check the Solution”</a:t>
              </a: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5808596" y="1051052"/>
              <a:ext cx="2876931" cy="23177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5816870" y="1414974"/>
              <a:ext cx="226683" cy="18835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5826572" y="1788334"/>
              <a:ext cx="216981" cy="19349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826572" y="2132854"/>
              <a:ext cx="217117" cy="191991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</p:grpSp>
      <p:sp>
        <p:nvSpPr>
          <p:cNvPr id="720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Skill Development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48990" y="331300"/>
            <a:ext cx="2897654" cy="888491"/>
            <a:chOff x="5993826" y="27799"/>
            <a:chExt cx="2897654" cy="888491"/>
          </a:xfrm>
        </p:grpSpPr>
        <p:sp>
          <p:nvSpPr>
            <p:cNvPr id="80" name="Rectangle 3"/>
            <p:cNvSpPr/>
            <p:nvPr/>
          </p:nvSpPr>
          <p:spPr bwMode="auto">
            <a:xfrm>
              <a:off x="6043997" y="41930"/>
              <a:ext cx="2608459" cy="874360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85" name="Group 6"/>
            <p:cNvGrpSpPr>
              <a:grpSpLocks/>
            </p:cNvGrpSpPr>
            <p:nvPr/>
          </p:nvGrpSpPr>
          <p:grpSpPr bwMode="auto">
            <a:xfrm>
              <a:off x="5993826" y="112838"/>
              <a:ext cx="2897654" cy="609610"/>
              <a:chOff x="3128210" y="2044444"/>
              <a:chExt cx="3932962" cy="418388"/>
            </a:xfrm>
          </p:grpSpPr>
          <p:sp>
            <p:nvSpPr>
              <p:cNvPr id="86" name="Rectangle 21"/>
              <p:cNvSpPr/>
              <p:nvPr/>
            </p:nvSpPr>
            <p:spPr bwMode="auto">
              <a:xfrm>
                <a:off x="3238593" y="2044444"/>
                <a:ext cx="3592499" cy="418388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grpSp>
            <p:nvGrpSpPr>
              <p:cNvPr id="87" name="Group 5"/>
              <p:cNvGrpSpPr>
                <a:grpSpLocks/>
              </p:cNvGrpSpPr>
              <p:nvPr/>
            </p:nvGrpSpPr>
            <p:grpSpPr bwMode="auto">
              <a:xfrm>
                <a:off x="3128210" y="2153734"/>
                <a:ext cx="3932962" cy="232357"/>
                <a:chOff x="2985951" y="2192670"/>
                <a:chExt cx="3932962" cy="232357"/>
              </a:xfrm>
            </p:grpSpPr>
            <p:sp>
              <p:nvSpPr>
                <p:cNvPr id="88" name="Rectangle 87"/>
                <p:cNvSpPr/>
                <p:nvPr/>
              </p:nvSpPr>
              <p:spPr bwMode="auto">
                <a:xfrm>
                  <a:off x="2985951" y="2192670"/>
                  <a:ext cx="1501771" cy="23235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kern="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</a:rPr>
                    <a:t>Solution</a:t>
                  </a:r>
                  <a:r>
                    <a:rPr lang="en-US" sz="16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en-US" sz="1600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=</a:t>
                  </a: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4054126" y="2200444"/>
                  <a:ext cx="2864787" cy="2112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Makes the Equation True</a:t>
                  </a:r>
                  <a:endParaRPr lang="en-US" sz="1400" b="1" kern="0" dirty="0">
                    <a:solidFill>
                      <a:schemeClr val="accent5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79" name="Tape"/>
            <p:cNvSpPr/>
            <p:nvPr/>
          </p:nvSpPr>
          <p:spPr bwMode="auto">
            <a:xfrm rot="5400000">
              <a:off x="7146705" y="-281543"/>
              <a:ext cx="208489" cy="827173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6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06554" y="296861"/>
            <a:ext cx="2670400" cy="970489"/>
            <a:chOff x="5993825" y="13409"/>
            <a:chExt cx="2670400" cy="970489"/>
          </a:xfrm>
        </p:grpSpPr>
        <p:sp>
          <p:nvSpPr>
            <p:cNvPr id="91" name="Rectangle 3"/>
            <p:cNvSpPr/>
            <p:nvPr/>
          </p:nvSpPr>
          <p:spPr bwMode="auto">
            <a:xfrm>
              <a:off x="6017413" y="109538"/>
              <a:ext cx="2608459" cy="874360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92" name="Group 6"/>
            <p:cNvGrpSpPr>
              <a:grpSpLocks/>
            </p:cNvGrpSpPr>
            <p:nvPr/>
          </p:nvGrpSpPr>
          <p:grpSpPr bwMode="auto">
            <a:xfrm>
              <a:off x="5993825" y="100521"/>
              <a:ext cx="2670400" cy="609611"/>
              <a:chOff x="3128210" y="2035988"/>
              <a:chExt cx="3624514" cy="418388"/>
            </a:xfrm>
          </p:grpSpPr>
          <p:sp>
            <p:nvSpPr>
              <p:cNvPr id="94" name="Rectangle 21"/>
              <p:cNvSpPr/>
              <p:nvPr/>
            </p:nvSpPr>
            <p:spPr bwMode="auto">
              <a:xfrm>
                <a:off x="3160225" y="2035988"/>
                <a:ext cx="3592499" cy="418388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grpSp>
            <p:nvGrpSpPr>
              <p:cNvPr id="95" name="Group 5"/>
              <p:cNvGrpSpPr>
                <a:grpSpLocks/>
              </p:cNvGrpSpPr>
              <p:nvPr/>
            </p:nvGrpSpPr>
            <p:grpSpPr bwMode="auto">
              <a:xfrm>
                <a:off x="3128210" y="2153734"/>
                <a:ext cx="3371066" cy="232357"/>
                <a:chOff x="2985951" y="2192670"/>
                <a:chExt cx="3371066" cy="232357"/>
              </a:xfrm>
            </p:grpSpPr>
            <p:sp>
              <p:nvSpPr>
                <p:cNvPr id="96" name="Rectangle 95"/>
                <p:cNvSpPr/>
                <p:nvPr/>
              </p:nvSpPr>
              <p:spPr bwMode="auto">
                <a:xfrm>
                  <a:off x="2985951" y="2192670"/>
                  <a:ext cx="1501771" cy="23235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kern="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</a:rPr>
                    <a:t>Solving</a:t>
                  </a:r>
                  <a:r>
                    <a:rPr lang="en-US" sz="16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en-US" sz="1600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=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4059917" y="2209338"/>
                  <a:ext cx="2297100" cy="21123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Isolate the variable</a:t>
                  </a:r>
                  <a:endParaRPr lang="en-US" sz="1400" b="1" kern="0" dirty="0">
                    <a:solidFill>
                      <a:schemeClr val="accent5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93" name="Tape"/>
            <p:cNvSpPr/>
            <p:nvPr/>
          </p:nvSpPr>
          <p:spPr bwMode="auto">
            <a:xfrm rot="5400000">
              <a:off x="7094424" y="-295933"/>
              <a:ext cx="208489" cy="827173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6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98936" y="31763"/>
            <a:ext cx="3085056" cy="1065087"/>
            <a:chOff x="2853478" y="235076"/>
            <a:chExt cx="3085056" cy="1065087"/>
          </a:xfrm>
        </p:grpSpPr>
        <p:sp>
          <p:nvSpPr>
            <p:cNvPr id="99" name="Rectangle 3"/>
            <p:cNvSpPr/>
            <p:nvPr/>
          </p:nvSpPr>
          <p:spPr bwMode="auto">
            <a:xfrm>
              <a:off x="2853478" y="235076"/>
              <a:ext cx="2999635" cy="1065087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880366" y="330188"/>
              <a:ext cx="3058168" cy="826776"/>
              <a:chOff x="2815124" y="303737"/>
              <a:chExt cx="3058168" cy="826776"/>
            </a:xfrm>
          </p:grpSpPr>
          <p:sp>
            <p:nvSpPr>
              <p:cNvPr id="102" name="Rectangle 21"/>
              <p:cNvSpPr/>
              <p:nvPr/>
            </p:nvSpPr>
            <p:spPr bwMode="auto">
              <a:xfrm>
                <a:off x="2815124" y="420682"/>
                <a:ext cx="3058168" cy="660742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2912564" y="484182"/>
                <a:ext cx="28628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What you do to </a:t>
                </a:r>
                <a:r>
                  <a:rPr lang="en-US" sz="1200" b="1" i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one side </a:t>
                </a:r>
                <a:r>
                  <a:rPr lang="en-US" sz="120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of an equation, you MUST do the same to the </a:t>
                </a:r>
                <a:r>
                  <a:rPr lang="en-US" sz="1200" b="1" i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other side </a:t>
                </a:r>
                <a:r>
                  <a:rPr lang="en-US" sz="120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of the "=" sign. </a:t>
                </a:r>
                <a:endParaRPr lang="en-US" sz="1200" kern="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Tape"/>
              <p:cNvSpPr/>
              <p:nvPr/>
            </p:nvSpPr>
            <p:spPr bwMode="auto">
              <a:xfrm rot="5400000">
                <a:off x="4206655" y="-5605"/>
                <a:ext cx="208489" cy="827173"/>
              </a:xfrm>
              <a:custGeom>
                <a:avLst/>
                <a:gdLst>
                  <a:gd name="connsiteX0" fmla="*/ 0 w 234247"/>
                  <a:gd name="connsiteY0" fmla="*/ 0 h 920626"/>
                  <a:gd name="connsiteX1" fmla="*/ 234247 w 234247"/>
                  <a:gd name="connsiteY1" fmla="*/ 0 h 920626"/>
                  <a:gd name="connsiteX2" fmla="*/ 234247 w 234247"/>
                  <a:gd name="connsiteY2" fmla="*/ 920626 h 920626"/>
                  <a:gd name="connsiteX3" fmla="*/ 0 w 234247"/>
                  <a:gd name="connsiteY3" fmla="*/ 920626 h 920626"/>
                  <a:gd name="connsiteX4" fmla="*/ 0 w 234247"/>
                  <a:gd name="connsiteY4" fmla="*/ 0 h 920626"/>
                  <a:gd name="connsiteX0" fmla="*/ 0 w 234247"/>
                  <a:gd name="connsiteY0" fmla="*/ 0 h 920626"/>
                  <a:gd name="connsiteX1" fmla="*/ 62185 w 234247"/>
                  <a:gd name="connsiteY1" fmla="*/ 4637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138385 w 234247"/>
                  <a:gd name="connsiteY2" fmla="*/ 14162 h 920626"/>
                  <a:gd name="connsiteX3" fmla="*/ 234247 w 234247"/>
                  <a:gd name="connsiteY3" fmla="*/ 0 h 920626"/>
                  <a:gd name="connsiteX4" fmla="*/ 234247 w 234247"/>
                  <a:gd name="connsiteY4" fmla="*/ 920626 h 920626"/>
                  <a:gd name="connsiteX5" fmla="*/ 0 w 234247"/>
                  <a:gd name="connsiteY5" fmla="*/ 920626 h 920626"/>
                  <a:gd name="connsiteX6" fmla="*/ 0 w 234247"/>
                  <a:gd name="connsiteY6" fmla="*/ 0 h 920626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234247 w 234247"/>
                  <a:gd name="connsiteY3" fmla="*/ 8066 h 928692"/>
                  <a:gd name="connsiteX4" fmla="*/ 234247 w 234247"/>
                  <a:gd name="connsiteY4" fmla="*/ 928692 h 928692"/>
                  <a:gd name="connsiteX5" fmla="*/ 0 w 234247"/>
                  <a:gd name="connsiteY5" fmla="*/ 928692 h 928692"/>
                  <a:gd name="connsiteX6" fmla="*/ 0 w 234247"/>
                  <a:gd name="connsiteY6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9660 w 234247"/>
                  <a:gd name="connsiteY3" fmla="*/ 3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91 w 234247"/>
                  <a:gd name="connsiteY3" fmla="*/ 6349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0 w 234250"/>
                  <a:gd name="connsiteY6" fmla="*/ 930154 h 930154"/>
                  <a:gd name="connsiteX7" fmla="*/ 0 w 234250"/>
                  <a:gd name="connsiteY7" fmla="*/ 9528 h 930154"/>
                  <a:gd name="connsiteX0" fmla="*/ 0 w 234250"/>
                  <a:gd name="connsiteY0" fmla="*/ 9528 h 931740"/>
                  <a:gd name="connsiteX1" fmla="*/ 65360 w 234250"/>
                  <a:gd name="connsiteY1" fmla="*/ 20511 h 931740"/>
                  <a:gd name="connsiteX2" fmla="*/ 112988 w 234250"/>
                  <a:gd name="connsiteY2" fmla="*/ 1462 h 931740"/>
                  <a:gd name="connsiteX3" fmla="*/ 176491 w 234250"/>
                  <a:gd name="connsiteY3" fmla="*/ 7811 h 931740"/>
                  <a:gd name="connsiteX4" fmla="*/ 234250 w 234250"/>
                  <a:gd name="connsiteY4" fmla="*/ 0 h 931740"/>
                  <a:gd name="connsiteX5" fmla="*/ 234247 w 234250"/>
                  <a:gd name="connsiteY5" fmla="*/ 930154 h 931740"/>
                  <a:gd name="connsiteX6" fmla="*/ 43134 w 234250"/>
                  <a:gd name="connsiteY6" fmla="*/ 931740 h 931740"/>
                  <a:gd name="connsiteX7" fmla="*/ 0 w 234250"/>
                  <a:gd name="connsiteY7" fmla="*/ 930154 h 931740"/>
                  <a:gd name="connsiteX8" fmla="*/ 0 w 234250"/>
                  <a:gd name="connsiteY8" fmla="*/ 9528 h 931740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43134 w 234250"/>
                  <a:gd name="connsiteY6" fmla="*/ 922215 h 930154"/>
                  <a:gd name="connsiteX7" fmla="*/ 0 w 234250"/>
                  <a:gd name="connsiteY7" fmla="*/ 930154 h 930154"/>
                  <a:gd name="connsiteX8" fmla="*/ 0 w 234250"/>
                  <a:gd name="connsiteY8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84409 w 234250"/>
                  <a:gd name="connsiteY6" fmla="*/ 925390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93934 w 234250"/>
                  <a:gd name="connsiteY6" fmla="*/ 928565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29359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9978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89978 w 234250"/>
                  <a:gd name="connsiteY7" fmla="*/ 924596 h 930154"/>
                  <a:gd name="connsiteX8" fmla="*/ 147115 w 234250"/>
                  <a:gd name="connsiteY8" fmla="*/ 919834 h 930154"/>
                  <a:gd name="connsiteX9" fmla="*/ 93934 w 234250"/>
                  <a:gd name="connsiteY9" fmla="*/ 928565 h 930154"/>
                  <a:gd name="connsiteX10" fmla="*/ 43134 w 234250"/>
                  <a:gd name="connsiteY10" fmla="*/ 922215 h 930154"/>
                  <a:gd name="connsiteX11" fmla="*/ 0 w 234250"/>
                  <a:gd name="connsiteY11" fmla="*/ 930154 h 930154"/>
                  <a:gd name="connsiteX12" fmla="*/ 0 w 234250"/>
                  <a:gd name="connsiteY12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0452 w 234250"/>
                  <a:gd name="connsiteY6" fmla="*/ 917452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3328"/>
                  <a:gd name="connsiteX1" fmla="*/ 65360 w 234250"/>
                  <a:gd name="connsiteY1" fmla="*/ 20511 h 933328"/>
                  <a:gd name="connsiteX2" fmla="*/ 112988 w 234250"/>
                  <a:gd name="connsiteY2" fmla="*/ 1462 h 933328"/>
                  <a:gd name="connsiteX3" fmla="*/ 176491 w 234250"/>
                  <a:gd name="connsiteY3" fmla="*/ 7811 h 933328"/>
                  <a:gd name="connsiteX4" fmla="*/ 234250 w 234250"/>
                  <a:gd name="connsiteY4" fmla="*/ 0 h 933328"/>
                  <a:gd name="connsiteX5" fmla="*/ 234247 w 234250"/>
                  <a:gd name="connsiteY5" fmla="*/ 930154 h 933328"/>
                  <a:gd name="connsiteX6" fmla="*/ 180452 w 234250"/>
                  <a:gd name="connsiteY6" fmla="*/ 917452 h 933328"/>
                  <a:gd name="connsiteX7" fmla="*/ 117747 w 234250"/>
                  <a:gd name="connsiteY7" fmla="*/ 933328 h 933328"/>
                  <a:gd name="connsiteX8" fmla="*/ 43134 w 234250"/>
                  <a:gd name="connsiteY8" fmla="*/ 922215 h 933328"/>
                  <a:gd name="connsiteX9" fmla="*/ 0 w 234250"/>
                  <a:gd name="connsiteY9" fmla="*/ 930154 h 933328"/>
                  <a:gd name="connsiteX10" fmla="*/ 0 w 234250"/>
                  <a:gd name="connsiteY10" fmla="*/ 9528 h 93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250" h="933328">
                    <a:moveTo>
                      <a:pt x="0" y="9528"/>
                    </a:moveTo>
                    <a:lnTo>
                      <a:pt x="65360" y="20511"/>
                    </a:lnTo>
                    <a:lnTo>
                      <a:pt x="112988" y="1462"/>
                    </a:lnTo>
                    <a:lnTo>
                      <a:pt x="176491" y="7811"/>
                    </a:lnTo>
                    <a:lnTo>
                      <a:pt x="234250" y="0"/>
                    </a:lnTo>
                    <a:cubicBezTo>
                      <a:pt x="234249" y="310051"/>
                      <a:pt x="234248" y="620103"/>
                      <a:pt x="234247" y="930154"/>
                    </a:cubicBezTo>
                    <a:lnTo>
                      <a:pt x="180452" y="917452"/>
                    </a:lnTo>
                    <a:lnTo>
                      <a:pt x="117747" y="933328"/>
                    </a:lnTo>
                    <a:lnTo>
                      <a:pt x="43134" y="922215"/>
                    </a:lnTo>
                    <a:lnTo>
                      <a:pt x="0" y="930154"/>
                    </a:lnTo>
                    <a:lnTo>
                      <a:pt x="0" y="9528"/>
                    </a:lnTo>
                    <a:close/>
                  </a:path>
                </a:pathLst>
              </a:custGeom>
              <a:blipFill dpi="0" rotWithShape="1">
                <a:blip r:embed="rId6">
                  <a:alphaModFix amt="55000"/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7" name="Oval 6"/>
          <p:cNvSpPr/>
          <p:nvPr/>
        </p:nvSpPr>
        <p:spPr bwMode="auto">
          <a:xfrm>
            <a:off x="1958573" y="3210535"/>
            <a:ext cx="241005" cy="274317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789" y="3598030"/>
            <a:ext cx="2902902" cy="362909"/>
          </a:xfrm>
          <a:prstGeom prst="rect">
            <a:avLst/>
          </a:prstGeom>
        </p:spPr>
      </p:pic>
      <p:sp>
        <p:nvSpPr>
          <p:cNvPr id="108" name="Oval 107"/>
          <p:cNvSpPr/>
          <p:nvPr/>
        </p:nvSpPr>
        <p:spPr bwMode="auto">
          <a:xfrm>
            <a:off x="1806429" y="4048417"/>
            <a:ext cx="241005" cy="274317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3821" y="3892814"/>
            <a:ext cx="2382874" cy="392477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3821" y="4332289"/>
            <a:ext cx="2382874" cy="40633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5468" y="4852919"/>
            <a:ext cx="2382874" cy="39247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14" y="5214714"/>
            <a:ext cx="3032228" cy="4994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75635" y="2492421"/>
            <a:ext cx="4171357" cy="35375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38113" y="121097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48"/>
          <p:cNvSpPr/>
          <p:nvPr/>
        </p:nvSpPr>
        <p:spPr>
          <a:xfrm>
            <a:off x="0" y="0"/>
            <a:ext cx="3657600" cy="247650"/>
          </a:xfrm>
          <a:custGeom>
            <a:avLst/>
            <a:gdLst/>
            <a:ahLst/>
            <a:cxnLst/>
            <a:rect l="l" t="t" r="r" b="b"/>
            <a:pathLst>
              <a:path w="3656487" h="247650">
                <a:moveTo>
                  <a:pt x="3555513" y="0"/>
                </a:moveTo>
                <a:lnTo>
                  <a:pt x="3555824" y="381"/>
                </a:lnTo>
                <a:lnTo>
                  <a:pt x="3555937" y="381"/>
                </a:lnTo>
                <a:lnTo>
                  <a:pt x="3555937" y="520"/>
                </a:lnTo>
                <a:lnTo>
                  <a:pt x="3656487" y="123825"/>
                </a:lnTo>
                <a:lnTo>
                  <a:pt x="3555937" y="247130"/>
                </a:lnTo>
                <a:lnTo>
                  <a:pt x="3555937" y="247269"/>
                </a:lnTo>
                <a:lnTo>
                  <a:pt x="3555824" y="247269"/>
                </a:lnTo>
                <a:lnTo>
                  <a:pt x="3555513" y="247650"/>
                </a:lnTo>
                <a:lnTo>
                  <a:pt x="3555513" y="247269"/>
                </a:lnTo>
                <a:lnTo>
                  <a:pt x="0" y="247269"/>
                </a:lnTo>
                <a:lnTo>
                  <a:pt x="0" y="381"/>
                </a:lnTo>
                <a:lnTo>
                  <a:pt x="3555513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(continued)</a:t>
            </a:r>
          </a:p>
        </p:txBody>
      </p:sp>
      <p:sp>
        <p:nvSpPr>
          <p:cNvPr id="823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Skill Development cont.</a:t>
            </a:r>
          </a:p>
        </p:txBody>
      </p:sp>
      <p:grpSp>
        <p:nvGrpSpPr>
          <p:cNvPr id="73" name="Group 1"/>
          <p:cNvGrpSpPr>
            <a:grpSpLocks/>
          </p:cNvGrpSpPr>
          <p:nvPr/>
        </p:nvGrpSpPr>
        <p:grpSpPr bwMode="auto">
          <a:xfrm>
            <a:off x="110331" y="1284626"/>
            <a:ext cx="7094538" cy="1103617"/>
            <a:chOff x="93663" y="1050926"/>
            <a:chExt cx="7094537" cy="1103173"/>
          </a:xfrm>
        </p:grpSpPr>
        <p:pic>
          <p:nvPicPr>
            <p:cNvPr id="76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6"/>
              <a:ext cx="7094537" cy="1103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" name="Rectangle 82"/>
            <p:cNvSpPr/>
            <p:nvPr/>
          </p:nvSpPr>
          <p:spPr bwMode="auto">
            <a:xfrm>
              <a:off x="464814" y="1382012"/>
              <a:ext cx="5477781" cy="738367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Inverse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 Operations: Add or Subtract Numeric value </a:t>
              </a:r>
              <a:r>
                <a:rPr lang="en-US" sz="1200" dirty="0">
                  <a:solidFill>
                    <a:srgbClr val="000000"/>
                  </a:solidFill>
                  <a:latin typeface="Arial Narrow" pitchFamily="34" charset="0"/>
                </a:rPr>
                <a:t>(Circle).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400" b="1" i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Inverse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 Operations: Multiple or Divide Numeric value </a:t>
              </a:r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(Circle).</a:t>
              </a:r>
            </a:p>
            <a:p>
              <a:pPr defTabSz="292100">
                <a:defRPr/>
              </a:pPr>
              <a:r>
                <a:rPr lang="en-US" sz="1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Check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 your solution.</a:t>
              </a:r>
            </a:p>
          </p:txBody>
        </p:sp>
        <p:sp>
          <p:nvSpPr>
            <p:cNvPr id="84" name="Rectangle 1112"/>
            <p:cNvSpPr>
              <a:spLocks noChangeArrowheads="1"/>
            </p:cNvSpPr>
            <p:nvPr/>
          </p:nvSpPr>
          <p:spPr bwMode="auto">
            <a:xfrm>
              <a:off x="249238" y="1109739"/>
              <a:ext cx="2589170" cy="307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Solving Two Step Equations</a:t>
              </a: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365126" y="1458351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365126" y="1642237"/>
              <a:ext cx="173038" cy="17296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365126" y="1850171"/>
              <a:ext cx="173038" cy="17455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200094" y="1190689"/>
            <a:ext cx="2886498" cy="1312667"/>
            <a:chOff x="5799029" y="1051052"/>
            <a:chExt cx="2886498" cy="1312667"/>
          </a:xfrm>
        </p:grpSpPr>
        <p:sp>
          <p:nvSpPr>
            <p:cNvPr id="95" name="Rectangle 94"/>
            <p:cNvSpPr/>
            <p:nvPr/>
          </p:nvSpPr>
          <p:spPr bwMode="auto">
            <a:xfrm>
              <a:off x="5799029" y="1051052"/>
              <a:ext cx="2862911" cy="1312667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4320" tIns="301752" rIns="45720"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How did I/you identify the Inverse of </a:t>
              </a:r>
              <a:r>
                <a:rPr lang="en-US" sz="105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Addition/Subtraction</a:t>
              </a: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40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How did I/you identify the Inverse of </a:t>
              </a:r>
              <a:r>
                <a:rPr lang="en-US" sz="105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Multiplication/Division</a:t>
              </a: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60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How did I/you “</a:t>
              </a:r>
              <a:r>
                <a:rPr lang="en-US" sz="105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Check the Solution”</a:t>
              </a: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5808596" y="1051052"/>
              <a:ext cx="2876931" cy="23177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5816870" y="1414974"/>
              <a:ext cx="226683" cy="18835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5826572" y="1788334"/>
              <a:ext cx="216981" cy="19349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5826572" y="2132854"/>
              <a:ext cx="217117" cy="191991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250059" y="333751"/>
            <a:ext cx="2897654" cy="956099"/>
            <a:chOff x="5993826" y="27799"/>
            <a:chExt cx="2897654" cy="956099"/>
          </a:xfrm>
        </p:grpSpPr>
        <p:sp>
          <p:nvSpPr>
            <p:cNvPr id="108" name="Rectangle 3"/>
            <p:cNvSpPr/>
            <p:nvPr/>
          </p:nvSpPr>
          <p:spPr bwMode="auto">
            <a:xfrm>
              <a:off x="6017413" y="109538"/>
              <a:ext cx="2608459" cy="874360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09" name="Group 6"/>
            <p:cNvGrpSpPr>
              <a:grpSpLocks/>
            </p:cNvGrpSpPr>
            <p:nvPr/>
          </p:nvGrpSpPr>
          <p:grpSpPr bwMode="auto">
            <a:xfrm>
              <a:off x="5993826" y="112838"/>
              <a:ext cx="2897654" cy="609610"/>
              <a:chOff x="3128210" y="2044444"/>
              <a:chExt cx="3932962" cy="418388"/>
            </a:xfrm>
          </p:grpSpPr>
          <p:sp>
            <p:nvSpPr>
              <p:cNvPr id="111" name="Rectangle 21"/>
              <p:cNvSpPr/>
              <p:nvPr/>
            </p:nvSpPr>
            <p:spPr bwMode="auto">
              <a:xfrm>
                <a:off x="3238593" y="2044444"/>
                <a:ext cx="3592499" cy="418388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grpSp>
            <p:nvGrpSpPr>
              <p:cNvPr id="112" name="Group 5"/>
              <p:cNvGrpSpPr>
                <a:grpSpLocks/>
              </p:cNvGrpSpPr>
              <p:nvPr/>
            </p:nvGrpSpPr>
            <p:grpSpPr bwMode="auto">
              <a:xfrm>
                <a:off x="3128210" y="2153734"/>
                <a:ext cx="3932962" cy="232357"/>
                <a:chOff x="2985951" y="2192670"/>
                <a:chExt cx="3932962" cy="232357"/>
              </a:xfrm>
            </p:grpSpPr>
            <p:sp>
              <p:nvSpPr>
                <p:cNvPr id="113" name="Rectangle 112"/>
                <p:cNvSpPr/>
                <p:nvPr/>
              </p:nvSpPr>
              <p:spPr bwMode="auto">
                <a:xfrm>
                  <a:off x="2985951" y="2192670"/>
                  <a:ext cx="1501771" cy="23235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kern="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</a:rPr>
                    <a:t>Solution</a:t>
                  </a:r>
                  <a:r>
                    <a:rPr lang="en-US" sz="16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en-US" sz="1600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=</a:t>
                  </a: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4054126" y="2200444"/>
                  <a:ext cx="2864787" cy="2112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Makes the Equation True</a:t>
                  </a:r>
                  <a:endParaRPr lang="en-US" sz="1400" b="1" kern="0" dirty="0">
                    <a:solidFill>
                      <a:schemeClr val="accent5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110" name="Tape"/>
            <p:cNvSpPr/>
            <p:nvPr/>
          </p:nvSpPr>
          <p:spPr bwMode="auto">
            <a:xfrm rot="5400000">
              <a:off x="7146705" y="-281543"/>
              <a:ext cx="208489" cy="827173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10331" y="332016"/>
            <a:ext cx="2670400" cy="970489"/>
            <a:chOff x="5993826" y="13409"/>
            <a:chExt cx="2670400" cy="970489"/>
          </a:xfrm>
        </p:grpSpPr>
        <p:sp>
          <p:nvSpPr>
            <p:cNvPr id="116" name="Rectangle 3"/>
            <p:cNvSpPr/>
            <p:nvPr/>
          </p:nvSpPr>
          <p:spPr bwMode="auto">
            <a:xfrm>
              <a:off x="6017413" y="109538"/>
              <a:ext cx="2608459" cy="874360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17" name="Group 6"/>
            <p:cNvGrpSpPr>
              <a:grpSpLocks/>
            </p:cNvGrpSpPr>
            <p:nvPr/>
          </p:nvGrpSpPr>
          <p:grpSpPr bwMode="auto">
            <a:xfrm>
              <a:off x="5993826" y="100521"/>
              <a:ext cx="2670400" cy="609611"/>
              <a:chOff x="3128210" y="2035988"/>
              <a:chExt cx="3624513" cy="418388"/>
            </a:xfrm>
          </p:grpSpPr>
          <p:sp>
            <p:nvSpPr>
              <p:cNvPr id="119" name="Rectangle 21"/>
              <p:cNvSpPr/>
              <p:nvPr/>
            </p:nvSpPr>
            <p:spPr bwMode="auto">
              <a:xfrm>
                <a:off x="3160224" y="2035988"/>
                <a:ext cx="3592499" cy="418388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grpSp>
            <p:nvGrpSpPr>
              <p:cNvPr id="120" name="Group 5"/>
              <p:cNvGrpSpPr>
                <a:grpSpLocks/>
              </p:cNvGrpSpPr>
              <p:nvPr/>
            </p:nvGrpSpPr>
            <p:grpSpPr bwMode="auto">
              <a:xfrm>
                <a:off x="3128210" y="2153734"/>
                <a:ext cx="3371066" cy="232357"/>
                <a:chOff x="2985951" y="2192670"/>
                <a:chExt cx="3371066" cy="232357"/>
              </a:xfrm>
            </p:grpSpPr>
            <p:sp>
              <p:nvSpPr>
                <p:cNvPr id="121" name="Rectangle 120"/>
                <p:cNvSpPr/>
                <p:nvPr/>
              </p:nvSpPr>
              <p:spPr bwMode="auto">
                <a:xfrm>
                  <a:off x="2985951" y="2192670"/>
                  <a:ext cx="1501771" cy="23235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kern="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</a:rPr>
                    <a:t>Solving</a:t>
                  </a:r>
                  <a:r>
                    <a:rPr lang="en-US" sz="16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en-US" sz="1600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=</a:t>
                  </a:r>
                </a:p>
              </p:txBody>
            </p:sp>
            <p:sp>
              <p:nvSpPr>
                <p:cNvPr id="122" name="Rectangle 121"/>
                <p:cNvSpPr/>
                <p:nvPr/>
              </p:nvSpPr>
              <p:spPr bwMode="auto">
                <a:xfrm>
                  <a:off x="4059917" y="2209338"/>
                  <a:ext cx="2297100" cy="21123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Isolate the variable</a:t>
                  </a:r>
                  <a:endParaRPr lang="en-US" sz="1400" b="1" kern="0" dirty="0">
                    <a:solidFill>
                      <a:schemeClr val="accent5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118" name="Tape"/>
            <p:cNvSpPr/>
            <p:nvPr/>
          </p:nvSpPr>
          <p:spPr bwMode="auto">
            <a:xfrm rot="5400000">
              <a:off x="7094424" y="-295933"/>
              <a:ext cx="208489" cy="827173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001860" y="104426"/>
            <a:ext cx="3085056" cy="1065087"/>
            <a:chOff x="2853478" y="235076"/>
            <a:chExt cx="3085056" cy="1065087"/>
          </a:xfrm>
        </p:grpSpPr>
        <p:sp>
          <p:nvSpPr>
            <p:cNvPr id="124" name="Rectangle 3"/>
            <p:cNvSpPr/>
            <p:nvPr/>
          </p:nvSpPr>
          <p:spPr bwMode="auto">
            <a:xfrm>
              <a:off x="2853478" y="235076"/>
              <a:ext cx="2999635" cy="1065087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2880366" y="330188"/>
              <a:ext cx="3058168" cy="826776"/>
              <a:chOff x="2815124" y="303737"/>
              <a:chExt cx="3058168" cy="826776"/>
            </a:xfrm>
          </p:grpSpPr>
          <p:sp>
            <p:nvSpPr>
              <p:cNvPr id="135" name="Rectangle 21"/>
              <p:cNvSpPr/>
              <p:nvPr/>
            </p:nvSpPr>
            <p:spPr bwMode="auto">
              <a:xfrm>
                <a:off x="2815124" y="420682"/>
                <a:ext cx="3058168" cy="660742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 bwMode="auto">
              <a:xfrm>
                <a:off x="2912564" y="484182"/>
                <a:ext cx="28628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What you do to </a:t>
                </a:r>
                <a:r>
                  <a:rPr lang="en-US" sz="1200" b="1" i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one side </a:t>
                </a:r>
                <a:r>
                  <a:rPr lang="en-US" sz="120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of an equation, you MUST do the same to the </a:t>
                </a:r>
                <a:r>
                  <a:rPr lang="en-US" sz="1200" b="1" i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other side </a:t>
                </a:r>
                <a:r>
                  <a:rPr lang="en-US" sz="120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of the "=" sign. </a:t>
                </a:r>
                <a:endParaRPr lang="en-US" sz="1200" kern="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Tape"/>
              <p:cNvSpPr/>
              <p:nvPr/>
            </p:nvSpPr>
            <p:spPr bwMode="auto">
              <a:xfrm rot="5400000">
                <a:off x="4206655" y="-5605"/>
                <a:ext cx="208489" cy="827173"/>
              </a:xfrm>
              <a:custGeom>
                <a:avLst/>
                <a:gdLst>
                  <a:gd name="connsiteX0" fmla="*/ 0 w 234247"/>
                  <a:gd name="connsiteY0" fmla="*/ 0 h 920626"/>
                  <a:gd name="connsiteX1" fmla="*/ 234247 w 234247"/>
                  <a:gd name="connsiteY1" fmla="*/ 0 h 920626"/>
                  <a:gd name="connsiteX2" fmla="*/ 234247 w 234247"/>
                  <a:gd name="connsiteY2" fmla="*/ 920626 h 920626"/>
                  <a:gd name="connsiteX3" fmla="*/ 0 w 234247"/>
                  <a:gd name="connsiteY3" fmla="*/ 920626 h 920626"/>
                  <a:gd name="connsiteX4" fmla="*/ 0 w 234247"/>
                  <a:gd name="connsiteY4" fmla="*/ 0 h 920626"/>
                  <a:gd name="connsiteX0" fmla="*/ 0 w 234247"/>
                  <a:gd name="connsiteY0" fmla="*/ 0 h 920626"/>
                  <a:gd name="connsiteX1" fmla="*/ 62185 w 234247"/>
                  <a:gd name="connsiteY1" fmla="*/ 4637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138385 w 234247"/>
                  <a:gd name="connsiteY2" fmla="*/ 14162 h 920626"/>
                  <a:gd name="connsiteX3" fmla="*/ 234247 w 234247"/>
                  <a:gd name="connsiteY3" fmla="*/ 0 h 920626"/>
                  <a:gd name="connsiteX4" fmla="*/ 234247 w 234247"/>
                  <a:gd name="connsiteY4" fmla="*/ 920626 h 920626"/>
                  <a:gd name="connsiteX5" fmla="*/ 0 w 234247"/>
                  <a:gd name="connsiteY5" fmla="*/ 920626 h 920626"/>
                  <a:gd name="connsiteX6" fmla="*/ 0 w 234247"/>
                  <a:gd name="connsiteY6" fmla="*/ 0 h 920626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234247 w 234247"/>
                  <a:gd name="connsiteY3" fmla="*/ 8066 h 928692"/>
                  <a:gd name="connsiteX4" fmla="*/ 234247 w 234247"/>
                  <a:gd name="connsiteY4" fmla="*/ 928692 h 928692"/>
                  <a:gd name="connsiteX5" fmla="*/ 0 w 234247"/>
                  <a:gd name="connsiteY5" fmla="*/ 928692 h 928692"/>
                  <a:gd name="connsiteX6" fmla="*/ 0 w 234247"/>
                  <a:gd name="connsiteY6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9660 w 234247"/>
                  <a:gd name="connsiteY3" fmla="*/ 3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91 w 234247"/>
                  <a:gd name="connsiteY3" fmla="*/ 6349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0 w 234250"/>
                  <a:gd name="connsiteY6" fmla="*/ 930154 h 930154"/>
                  <a:gd name="connsiteX7" fmla="*/ 0 w 234250"/>
                  <a:gd name="connsiteY7" fmla="*/ 9528 h 930154"/>
                  <a:gd name="connsiteX0" fmla="*/ 0 w 234250"/>
                  <a:gd name="connsiteY0" fmla="*/ 9528 h 931740"/>
                  <a:gd name="connsiteX1" fmla="*/ 65360 w 234250"/>
                  <a:gd name="connsiteY1" fmla="*/ 20511 h 931740"/>
                  <a:gd name="connsiteX2" fmla="*/ 112988 w 234250"/>
                  <a:gd name="connsiteY2" fmla="*/ 1462 h 931740"/>
                  <a:gd name="connsiteX3" fmla="*/ 176491 w 234250"/>
                  <a:gd name="connsiteY3" fmla="*/ 7811 h 931740"/>
                  <a:gd name="connsiteX4" fmla="*/ 234250 w 234250"/>
                  <a:gd name="connsiteY4" fmla="*/ 0 h 931740"/>
                  <a:gd name="connsiteX5" fmla="*/ 234247 w 234250"/>
                  <a:gd name="connsiteY5" fmla="*/ 930154 h 931740"/>
                  <a:gd name="connsiteX6" fmla="*/ 43134 w 234250"/>
                  <a:gd name="connsiteY6" fmla="*/ 931740 h 931740"/>
                  <a:gd name="connsiteX7" fmla="*/ 0 w 234250"/>
                  <a:gd name="connsiteY7" fmla="*/ 930154 h 931740"/>
                  <a:gd name="connsiteX8" fmla="*/ 0 w 234250"/>
                  <a:gd name="connsiteY8" fmla="*/ 9528 h 931740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43134 w 234250"/>
                  <a:gd name="connsiteY6" fmla="*/ 922215 h 930154"/>
                  <a:gd name="connsiteX7" fmla="*/ 0 w 234250"/>
                  <a:gd name="connsiteY7" fmla="*/ 930154 h 930154"/>
                  <a:gd name="connsiteX8" fmla="*/ 0 w 234250"/>
                  <a:gd name="connsiteY8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84409 w 234250"/>
                  <a:gd name="connsiteY6" fmla="*/ 925390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93934 w 234250"/>
                  <a:gd name="connsiteY6" fmla="*/ 928565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29359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9978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89978 w 234250"/>
                  <a:gd name="connsiteY7" fmla="*/ 924596 h 930154"/>
                  <a:gd name="connsiteX8" fmla="*/ 147115 w 234250"/>
                  <a:gd name="connsiteY8" fmla="*/ 919834 h 930154"/>
                  <a:gd name="connsiteX9" fmla="*/ 93934 w 234250"/>
                  <a:gd name="connsiteY9" fmla="*/ 928565 h 930154"/>
                  <a:gd name="connsiteX10" fmla="*/ 43134 w 234250"/>
                  <a:gd name="connsiteY10" fmla="*/ 922215 h 930154"/>
                  <a:gd name="connsiteX11" fmla="*/ 0 w 234250"/>
                  <a:gd name="connsiteY11" fmla="*/ 930154 h 930154"/>
                  <a:gd name="connsiteX12" fmla="*/ 0 w 234250"/>
                  <a:gd name="connsiteY12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0452 w 234250"/>
                  <a:gd name="connsiteY6" fmla="*/ 917452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3328"/>
                  <a:gd name="connsiteX1" fmla="*/ 65360 w 234250"/>
                  <a:gd name="connsiteY1" fmla="*/ 20511 h 933328"/>
                  <a:gd name="connsiteX2" fmla="*/ 112988 w 234250"/>
                  <a:gd name="connsiteY2" fmla="*/ 1462 h 933328"/>
                  <a:gd name="connsiteX3" fmla="*/ 176491 w 234250"/>
                  <a:gd name="connsiteY3" fmla="*/ 7811 h 933328"/>
                  <a:gd name="connsiteX4" fmla="*/ 234250 w 234250"/>
                  <a:gd name="connsiteY4" fmla="*/ 0 h 933328"/>
                  <a:gd name="connsiteX5" fmla="*/ 234247 w 234250"/>
                  <a:gd name="connsiteY5" fmla="*/ 930154 h 933328"/>
                  <a:gd name="connsiteX6" fmla="*/ 180452 w 234250"/>
                  <a:gd name="connsiteY6" fmla="*/ 917452 h 933328"/>
                  <a:gd name="connsiteX7" fmla="*/ 117747 w 234250"/>
                  <a:gd name="connsiteY7" fmla="*/ 933328 h 933328"/>
                  <a:gd name="connsiteX8" fmla="*/ 43134 w 234250"/>
                  <a:gd name="connsiteY8" fmla="*/ 922215 h 933328"/>
                  <a:gd name="connsiteX9" fmla="*/ 0 w 234250"/>
                  <a:gd name="connsiteY9" fmla="*/ 930154 h 933328"/>
                  <a:gd name="connsiteX10" fmla="*/ 0 w 234250"/>
                  <a:gd name="connsiteY10" fmla="*/ 9528 h 93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250" h="933328">
                    <a:moveTo>
                      <a:pt x="0" y="9528"/>
                    </a:moveTo>
                    <a:lnTo>
                      <a:pt x="65360" y="20511"/>
                    </a:lnTo>
                    <a:lnTo>
                      <a:pt x="112988" y="1462"/>
                    </a:lnTo>
                    <a:lnTo>
                      <a:pt x="176491" y="7811"/>
                    </a:lnTo>
                    <a:lnTo>
                      <a:pt x="234250" y="0"/>
                    </a:lnTo>
                    <a:cubicBezTo>
                      <a:pt x="234249" y="310051"/>
                      <a:pt x="234248" y="620103"/>
                      <a:pt x="234247" y="930154"/>
                    </a:cubicBezTo>
                    <a:lnTo>
                      <a:pt x="180452" y="917452"/>
                    </a:lnTo>
                    <a:lnTo>
                      <a:pt x="117747" y="933328"/>
                    </a:lnTo>
                    <a:lnTo>
                      <a:pt x="43134" y="922215"/>
                    </a:lnTo>
                    <a:lnTo>
                      <a:pt x="0" y="930154"/>
                    </a:lnTo>
                    <a:lnTo>
                      <a:pt x="0" y="9528"/>
                    </a:lnTo>
                    <a:close/>
                  </a:path>
                </a:pathLst>
              </a:custGeom>
              <a:blipFill dpi="0" rotWithShape="1">
                <a:blip r:embed="rId5">
                  <a:alphaModFix amt="55000"/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5" y="2670587"/>
            <a:ext cx="3514725" cy="2914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07299" y="2635503"/>
            <a:ext cx="3524250" cy="2990850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 bwMode="auto">
          <a:xfrm>
            <a:off x="1157573" y="3107589"/>
            <a:ext cx="268404" cy="31763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554" y="3461309"/>
            <a:ext cx="2902902" cy="36290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958" y="4160364"/>
            <a:ext cx="179367" cy="54878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906" y="4127912"/>
            <a:ext cx="465656" cy="54878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5978" y="4114892"/>
            <a:ext cx="99743" cy="448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5810" y="4091807"/>
            <a:ext cx="1520646" cy="548782"/>
          </a:xfrm>
          <a:prstGeom prst="rect">
            <a:avLst/>
          </a:prstGeom>
        </p:spPr>
      </p:pic>
      <p:sp>
        <p:nvSpPr>
          <p:cNvPr id="49" name="Oval 48"/>
          <p:cNvSpPr/>
          <p:nvPr/>
        </p:nvSpPr>
        <p:spPr bwMode="auto">
          <a:xfrm>
            <a:off x="767385" y="4404449"/>
            <a:ext cx="268404" cy="31763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734" y="4091807"/>
            <a:ext cx="1639736" cy="69817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68" y="4939934"/>
            <a:ext cx="2491686" cy="548782"/>
          </a:xfrm>
          <a:prstGeom prst="rect">
            <a:avLst/>
          </a:prstGeom>
        </p:spPr>
      </p:pic>
      <p:grpSp>
        <p:nvGrpSpPr>
          <p:cNvPr id="53" name="Group 4">
            <a:extLst>
              <a:ext uri="{FF2B5EF4-FFF2-40B4-BE49-F238E27FC236}">
                <a16:creationId xmlns:a16="http://schemas.microsoft.com/office/drawing/2014/main" id="{C7DC6019-5E77-450F-A901-B8EAD27DBF35}"/>
              </a:ext>
            </a:extLst>
          </p:cNvPr>
          <p:cNvGrpSpPr>
            <a:grpSpLocks/>
          </p:cNvGrpSpPr>
          <p:nvPr/>
        </p:nvGrpSpPr>
        <p:grpSpPr bwMode="auto">
          <a:xfrm>
            <a:off x="1728760" y="5615290"/>
            <a:ext cx="5287414" cy="966775"/>
            <a:chOff x="6748463" y="461533"/>
            <a:chExt cx="2185987" cy="969089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7654594-D7EF-4DAA-B6D6-53C5DB0E8568}"/>
                </a:ext>
              </a:extLst>
            </p:cNvPr>
            <p:cNvSpPr/>
            <p:nvPr/>
          </p:nvSpPr>
          <p:spPr bwMode="auto">
            <a:xfrm>
              <a:off x="6749447" y="523593"/>
              <a:ext cx="2185003" cy="907029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01752" rIns="9144">
              <a:spAutoFit/>
            </a:bodyPr>
            <a:lstStyle/>
            <a:p>
              <a:pPr defTabSz="91429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itchFamily="18" charset="0"/>
                </a:rPr>
                <a:t>Do you usually </a:t>
              </a:r>
              <a:r>
                <a:rPr lang="en-US" b="1" i="1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itchFamily="18" charset="0"/>
                </a:rPr>
                <a:t>add/subtract</a:t>
              </a:r>
              <a:r>
                <a:rPr lang="en-US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itchFamily="18" charset="0"/>
                </a:rPr>
                <a:t> first or </a:t>
              </a:r>
              <a:r>
                <a:rPr lang="en-US" b="1" i="1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itchFamily="18" charset="0"/>
                </a:rPr>
                <a:t>multiply/divide</a:t>
              </a:r>
              <a:r>
                <a:rPr lang="en-US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itchFamily="18" charset="0"/>
                </a:rPr>
                <a:t> first when isolating a variable? </a:t>
              </a:r>
              <a:r>
                <a:rPr lang="en-US" b="1" dirty="0">
                  <a:solidFill>
                    <a:srgbClr val="FF0000"/>
                  </a:solidFill>
                  <a:latin typeface="Arial Narrow" panose="020B0606020202030204" pitchFamily="34" charset="0"/>
                  <a:cs typeface="Times New Roman" pitchFamily="18" charset="0"/>
                </a:rPr>
                <a:t>Explain</a:t>
              </a:r>
              <a:r>
                <a:rPr lang="en-US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itchFamily="18" charset="0"/>
                </a:rPr>
                <a:t> why this might be helpful.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7F13AC1-E63D-455E-A860-7082B02B4C20}"/>
                </a:ext>
              </a:extLst>
            </p:cNvPr>
            <p:cNvSpPr/>
            <p:nvPr/>
          </p:nvSpPr>
          <p:spPr bwMode="auto">
            <a:xfrm>
              <a:off x="6748463" y="461533"/>
              <a:ext cx="2185003" cy="30075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1200" b="1" dirty="0">
                  <a:latin typeface="Gill Sans MT" pitchFamily="34" charset="0"/>
                </a:rPr>
                <a:t>CFU</a:t>
              </a:r>
            </a:p>
          </p:txBody>
        </p:sp>
      </p:grpSp>
      <p:pic>
        <p:nvPicPr>
          <p:cNvPr id="56" name="Picture 4" descr="C:\Users\Stephen\Downloads\CFU 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66" y="5685915"/>
            <a:ext cx="22383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38113" y="121097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48"/>
          <p:cNvSpPr/>
          <p:nvPr/>
        </p:nvSpPr>
        <p:spPr>
          <a:xfrm>
            <a:off x="0" y="0"/>
            <a:ext cx="3657600" cy="247650"/>
          </a:xfrm>
          <a:custGeom>
            <a:avLst/>
            <a:gdLst/>
            <a:ahLst/>
            <a:cxnLst/>
            <a:rect l="l" t="t" r="r" b="b"/>
            <a:pathLst>
              <a:path w="3656487" h="247650">
                <a:moveTo>
                  <a:pt x="3555513" y="0"/>
                </a:moveTo>
                <a:lnTo>
                  <a:pt x="3555824" y="381"/>
                </a:lnTo>
                <a:lnTo>
                  <a:pt x="3555937" y="381"/>
                </a:lnTo>
                <a:lnTo>
                  <a:pt x="3555937" y="520"/>
                </a:lnTo>
                <a:lnTo>
                  <a:pt x="3656487" y="123825"/>
                </a:lnTo>
                <a:lnTo>
                  <a:pt x="3555937" y="247130"/>
                </a:lnTo>
                <a:lnTo>
                  <a:pt x="3555937" y="247269"/>
                </a:lnTo>
                <a:lnTo>
                  <a:pt x="3555824" y="247269"/>
                </a:lnTo>
                <a:lnTo>
                  <a:pt x="3555513" y="247650"/>
                </a:lnTo>
                <a:lnTo>
                  <a:pt x="3555513" y="247269"/>
                </a:lnTo>
                <a:lnTo>
                  <a:pt x="0" y="247269"/>
                </a:lnTo>
                <a:lnTo>
                  <a:pt x="0" y="381"/>
                </a:lnTo>
                <a:lnTo>
                  <a:pt x="3555513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288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(continued)</a:t>
            </a:r>
          </a:p>
        </p:txBody>
      </p:sp>
      <p:sp>
        <p:nvSpPr>
          <p:cNvPr id="823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Skill Development cont.</a:t>
            </a:r>
          </a:p>
        </p:txBody>
      </p:sp>
      <p:grpSp>
        <p:nvGrpSpPr>
          <p:cNvPr id="73" name="Group 1"/>
          <p:cNvGrpSpPr>
            <a:grpSpLocks/>
          </p:cNvGrpSpPr>
          <p:nvPr/>
        </p:nvGrpSpPr>
        <p:grpSpPr bwMode="auto">
          <a:xfrm>
            <a:off x="110331" y="1284626"/>
            <a:ext cx="7094538" cy="1103617"/>
            <a:chOff x="93663" y="1050926"/>
            <a:chExt cx="7094537" cy="1103173"/>
          </a:xfrm>
        </p:grpSpPr>
        <p:pic>
          <p:nvPicPr>
            <p:cNvPr id="76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050926"/>
              <a:ext cx="7094537" cy="1103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" name="Rectangle 82"/>
            <p:cNvSpPr/>
            <p:nvPr/>
          </p:nvSpPr>
          <p:spPr bwMode="auto">
            <a:xfrm>
              <a:off x="464814" y="1382012"/>
              <a:ext cx="5477781" cy="738367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Inverse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 Operations: Add or Subtract Numeric value </a:t>
              </a:r>
              <a:r>
                <a:rPr lang="en-US" sz="1200" dirty="0">
                  <a:solidFill>
                    <a:srgbClr val="000000"/>
                  </a:solidFill>
                  <a:latin typeface="Arial Narrow" pitchFamily="34" charset="0"/>
                </a:rPr>
                <a:t>(Circle).</a:t>
              </a:r>
            </a:p>
            <a:p>
              <a:pPr defTabSz="29210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Using </a:t>
              </a:r>
              <a:r>
                <a:rPr lang="en-US" sz="1400" b="1" i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Inverse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 Operations: Multiple or Divide Numeric value </a:t>
              </a:r>
              <a:r>
                <a:rPr lang="en-US" sz="1400" dirty="0">
                  <a:solidFill>
                    <a:srgbClr val="000000"/>
                  </a:solidFill>
                  <a:latin typeface="Arial Narrow" pitchFamily="34" charset="0"/>
                </a:rPr>
                <a:t>(Circle).</a:t>
              </a:r>
            </a:p>
            <a:p>
              <a:pPr defTabSz="292100">
                <a:defRPr/>
              </a:pPr>
              <a:r>
                <a:rPr lang="en-US" sz="1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Check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</a:rPr>
                <a:t> your solution.</a:t>
              </a:r>
            </a:p>
          </p:txBody>
        </p:sp>
        <p:sp>
          <p:nvSpPr>
            <p:cNvPr id="84" name="Rectangle 1112"/>
            <p:cNvSpPr>
              <a:spLocks noChangeArrowheads="1"/>
            </p:cNvSpPr>
            <p:nvPr/>
          </p:nvSpPr>
          <p:spPr bwMode="auto">
            <a:xfrm>
              <a:off x="249238" y="1109739"/>
              <a:ext cx="2589170" cy="307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-57150" algn="l"/>
                </a:tabLst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Solving Two Step Equations</a:t>
              </a: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365126" y="1458351"/>
              <a:ext cx="173038" cy="1729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365126" y="1642237"/>
              <a:ext cx="173038" cy="17296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365126" y="1850171"/>
              <a:ext cx="173038" cy="17455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200094" y="1190689"/>
            <a:ext cx="2886498" cy="1312667"/>
            <a:chOff x="5799029" y="1051052"/>
            <a:chExt cx="2886498" cy="1312667"/>
          </a:xfrm>
        </p:grpSpPr>
        <p:sp>
          <p:nvSpPr>
            <p:cNvPr id="95" name="Rectangle 94"/>
            <p:cNvSpPr/>
            <p:nvPr/>
          </p:nvSpPr>
          <p:spPr bwMode="auto">
            <a:xfrm>
              <a:off x="5799029" y="1051052"/>
              <a:ext cx="2862911" cy="1312667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4320" tIns="301752" rIns="45720"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How did I/you identify the Inverse of </a:t>
              </a:r>
              <a:r>
                <a:rPr lang="en-US" sz="105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Addition/Subtraction</a:t>
              </a: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40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How did I/you identify the Inverse of </a:t>
              </a:r>
              <a:r>
                <a:rPr lang="en-US" sz="105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Multiplication/Division</a:t>
              </a: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  <a:p>
              <a:pPr>
                <a:defRPr/>
              </a:pPr>
              <a:endParaRPr lang="en-US" sz="600" dirty="0">
                <a:solidFill>
                  <a:schemeClr val="tx1"/>
                </a:solidFill>
                <a:latin typeface="Verdana" pitchFamily="34" charset="0"/>
              </a:endParaRPr>
            </a:p>
            <a:p>
              <a:pPr>
                <a:defRPr/>
              </a:pP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How did I/you “</a:t>
              </a:r>
              <a:r>
                <a:rPr lang="en-US" sz="105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Check the Solution”</a:t>
              </a:r>
              <a:r>
                <a:rPr lang="en-US" sz="1050" dirty="0">
                  <a:solidFill>
                    <a:schemeClr val="tx1"/>
                  </a:solidFill>
                  <a:latin typeface="Verdana" pitchFamily="34" charset="0"/>
                </a:rPr>
                <a:t>?</a:t>
              </a: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5808596" y="1051052"/>
              <a:ext cx="2876931" cy="231775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5816870" y="1414974"/>
              <a:ext cx="226683" cy="188358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5826572" y="1788334"/>
              <a:ext cx="216981" cy="19349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5826572" y="2132854"/>
              <a:ext cx="217117" cy="191991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Gill Sans MT" pitchFamily="34" charset="0"/>
                </a:rPr>
                <a:t>3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250059" y="333751"/>
            <a:ext cx="2897654" cy="956099"/>
            <a:chOff x="5993826" y="27799"/>
            <a:chExt cx="2897654" cy="956099"/>
          </a:xfrm>
        </p:grpSpPr>
        <p:sp>
          <p:nvSpPr>
            <p:cNvPr id="108" name="Rectangle 3"/>
            <p:cNvSpPr/>
            <p:nvPr/>
          </p:nvSpPr>
          <p:spPr bwMode="auto">
            <a:xfrm>
              <a:off x="6017413" y="109538"/>
              <a:ext cx="2608459" cy="874360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09" name="Group 6"/>
            <p:cNvGrpSpPr>
              <a:grpSpLocks/>
            </p:cNvGrpSpPr>
            <p:nvPr/>
          </p:nvGrpSpPr>
          <p:grpSpPr bwMode="auto">
            <a:xfrm>
              <a:off x="5993826" y="112838"/>
              <a:ext cx="2897654" cy="609610"/>
              <a:chOff x="3128210" y="2044444"/>
              <a:chExt cx="3932962" cy="418388"/>
            </a:xfrm>
          </p:grpSpPr>
          <p:sp>
            <p:nvSpPr>
              <p:cNvPr id="111" name="Rectangle 21"/>
              <p:cNvSpPr/>
              <p:nvPr/>
            </p:nvSpPr>
            <p:spPr bwMode="auto">
              <a:xfrm>
                <a:off x="3238593" y="2044444"/>
                <a:ext cx="3592499" cy="418388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grpSp>
            <p:nvGrpSpPr>
              <p:cNvPr id="112" name="Group 5"/>
              <p:cNvGrpSpPr>
                <a:grpSpLocks/>
              </p:cNvGrpSpPr>
              <p:nvPr/>
            </p:nvGrpSpPr>
            <p:grpSpPr bwMode="auto">
              <a:xfrm>
                <a:off x="3128210" y="2153734"/>
                <a:ext cx="3932962" cy="232357"/>
                <a:chOff x="2985951" y="2192670"/>
                <a:chExt cx="3932962" cy="232357"/>
              </a:xfrm>
            </p:grpSpPr>
            <p:sp>
              <p:nvSpPr>
                <p:cNvPr id="113" name="Rectangle 112"/>
                <p:cNvSpPr/>
                <p:nvPr/>
              </p:nvSpPr>
              <p:spPr bwMode="auto">
                <a:xfrm>
                  <a:off x="2985951" y="2192670"/>
                  <a:ext cx="1501771" cy="23235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kern="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</a:rPr>
                    <a:t>Solution</a:t>
                  </a:r>
                  <a:r>
                    <a:rPr lang="en-US" sz="16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en-US" sz="1600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=</a:t>
                  </a: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4054126" y="2200444"/>
                  <a:ext cx="2864787" cy="2112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Makes the Equation True</a:t>
                  </a:r>
                  <a:endParaRPr lang="en-US" sz="1400" b="1" kern="0" dirty="0">
                    <a:solidFill>
                      <a:schemeClr val="accent5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110" name="Tape"/>
            <p:cNvSpPr/>
            <p:nvPr/>
          </p:nvSpPr>
          <p:spPr bwMode="auto">
            <a:xfrm rot="5400000">
              <a:off x="7146705" y="-281543"/>
              <a:ext cx="208489" cy="827173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10331" y="332016"/>
            <a:ext cx="2670400" cy="970489"/>
            <a:chOff x="5993826" y="13409"/>
            <a:chExt cx="2670400" cy="970489"/>
          </a:xfrm>
        </p:grpSpPr>
        <p:sp>
          <p:nvSpPr>
            <p:cNvPr id="116" name="Rectangle 3"/>
            <p:cNvSpPr/>
            <p:nvPr/>
          </p:nvSpPr>
          <p:spPr bwMode="auto">
            <a:xfrm>
              <a:off x="6017413" y="109538"/>
              <a:ext cx="2608459" cy="874360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17" name="Group 6"/>
            <p:cNvGrpSpPr>
              <a:grpSpLocks/>
            </p:cNvGrpSpPr>
            <p:nvPr/>
          </p:nvGrpSpPr>
          <p:grpSpPr bwMode="auto">
            <a:xfrm>
              <a:off x="5993826" y="100521"/>
              <a:ext cx="2670400" cy="609611"/>
              <a:chOff x="3128210" y="2035988"/>
              <a:chExt cx="3624513" cy="418388"/>
            </a:xfrm>
          </p:grpSpPr>
          <p:sp>
            <p:nvSpPr>
              <p:cNvPr id="119" name="Rectangle 21"/>
              <p:cNvSpPr/>
              <p:nvPr/>
            </p:nvSpPr>
            <p:spPr bwMode="auto">
              <a:xfrm>
                <a:off x="3160224" y="2035988"/>
                <a:ext cx="3592499" cy="418388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grpSp>
            <p:nvGrpSpPr>
              <p:cNvPr id="120" name="Group 5"/>
              <p:cNvGrpSpPr>
                <a:grpSpLocks/>
              </p:cNvGrpSpPr>
              <p:nvPr/>
            </p:nvGrpSpPr>
            <p:grpSpPr bwMode="auto">
              <a:xfrm>
                <a:off x="3128210" y="2153734"/>
                <a:ext cx="3371066" cy="232357"/>
                <a:chOff x="2985951" y="2192670"/>
                <a:chExt cx="3371066" cy="232357"/>
              </a:xfrm>
            </p:grpSpPr>
            <p:sp>
              <p:nvSpPr>
                <p:cNvPr id="121" name="Rectangle 120"/>
                <p:cNvSpPr/>
                <p:nvPr/>
              </p:nvSpPr>
              <p:spPr bwMode="auto">
                <a:xfrm>
                  <a:off x="2985951" y="2192670"/>
                  <a:ext cx="1501771" cy="23235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kern="0" dirty="0">
                      <a:solidFill>
                        <a:schemeClr val="accent6">
                          <a:lumMod val="75000"/>
                        </a:schemeClr>
                      </a:solidFill>
                      <a:latin typeface="Arial Narrow" pitchFamily="34" charset="0"/>
                    </a:rPr>
                    <a:t>Solving</a:t>
                  </a:r>
                  <a:r>
                    <a:rPr lang="en-US" sz="16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 </a:t>
                  </a:r>
                  <a:r>
                    <a:rPr lang="en-US" sz="1600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=</a:t>
                  </a:r>
                </a:p>
              </p:txBody>
            </p:sp>
            <p:sp>
              <p:nvSpPr>
                <p:cNvPr id="122" name="Rectangle 121"/>
                <p:cNvSpPr/>
                <p:nvPr/>
              </p:nvSpPr>
              <p:spPr bwMode="auto">
                <a:xfrm>
                  <a:off x="4059917" y="2209338"/>
                  <a:ext cx="2297100" cy="21123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  <a:latin typeface="Arial Narrow" pitchFamily="34" charset="0"/>
                    </a:rPr>
                    <a:t>Isolate the variable</a:t>
                  </a:r>
                  <a:endParaRPr lang="en-US" sz="1400" b="1" kern="0" dirty="0">
                    <a:solidFill>
                      <a:schemeClr val="accent5">
                        <a:lumMod val="50000"/>
                      </a:schemeClr>
                    </a:solidFill>
                    <a:latin typeface="Arial Narrow" pitchFamily="34" charset="0"/>
                  </a:endParaRPr>
                </a:p>
              </p:txBody>
            </p:sp>
          </p:grpSp>
        </p:grpSp>
        <p:sp>
          <p:nvSpPr>
            <p:cNvPr id="118" name="Tape"/>
            <p:cNvSpPr/>
            <p:nvPr/>
          </p:nvSpPr>
          <p:spPr bwMode="auto">
            <a:xfrm rot="5400000">
              <a:off x="7094424" y="-295933"/>
              <a:ext cx="208489" cy="827173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5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001860" y="104426"/>
            <a:ext cx="3085056" cy="1065087"/>
            <a:chOff x="2853478" y="235076"/>
            <a:chExt cx="3085056" cy="1065087"/>
          </a:xfrm>
        </p:grpSpPr>
        <p:sp>
          <p:nvSpPr>
            <p:cNvPr id="124" name="Rectangle 3"/>
            <p:cNvSpPr/>
            <p:nvPr/>
          </p:nvSpPr>
          <p:spPr bwMode="auto">
            <a:xfrm>
              <a:off x="2853478" y="235076"/>
              <a:ext cx="2999635" cy="1065087"/>
            </a:xfrm>
            <a:custGeom>
              <a:avLst/>
              <a:gdLst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  <a:gd name="connsiteX0" fmla="*/ 0 w 3849703"/>
                <a:gd name="connsiteY0" fmla="*/ 0 h 3036386"/>
                <a:gd name="connsiteX1" fmla="*/ 3849703 w 3849703"/>
                <a:gd name="connsiteY1" fmla="*/ 0 h 3036386"/>
                <a:gd name="connsiteX2" fmla="*/ 3849703 w 3849703"/>
                <a:gd name="connsiteY2" fmla="*/ 3036386 h 3036386"/>
                <a:gd name="connsiteX3" fmla="*/ 0 w 3849703"/>
                <a:gd name="connsiteY3" fmla="*/ 3036386 h 3036386"/>
                <a:gd name="connsiteX4" fmla="*/ 0 w 3849703"/>
                <a:gd name="connsiteY4" fmla="*/ 0 h 303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9703" h="3036386">
                  <a:moveTo>
                    <a:pt x="0" y="0"/>
                  </a:moveTo>
                  <a:cubicBezTo>
                    <a:pt x="1421020" y="300625"/>
                    <a:pt x="2416156" y="288099"/>
                    <a:pt x="3849703" y="0"/>
                  </a:cubicBezTo>
                  <a:cubicBezTo>
                    <a:pt x="3787062" y="1279048"/>
                    <a:pt x="3804209" y="2087161"/>
                    <a:pt x="3849703" y="3036386"/>
                  </a:cubicBezTo>
                  <a:cubicBezTo>
                    <a:pt x="2516364" y="2911126"/>
                    <a:pt x="1045239" y="2961230"/>
                    <a:pt x="0" y="3036386"/>
                  </a:cubicBezTo>
                  <a:cubicBezTo>
                    <a:pt x="62630" y="1999206"/>
                    <a:pt x="125261" y="1325280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7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 </a:t>
              </a: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2880366" y="330188"/>
              <a:ext cx="3058168" cy="826776"/>
              <a:chOff x="2815124" y="303737"/>
              <a:chExt cx="3058168" cy="826776"/>
            </a:xfrm>
          </p:grpSpPr>
          <p:sp>
            <p:nvSpPr>
              <p:cNvPr id="135" name="Rectangle 21"/>
              <p:cNvSpPr/>
              <p:nvPr/>
            </p:nvSpPr>
            <p:spPr bwMode="auto">
              <a:xfrm>
                <a:off x="2815124" y="420682"/>
                <a:ext cx="3058168" cy="660742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 bwMode="auto">
              <a:xfrm>
                <a:off x="2912564" y="484182"/>
                <a:ext cx="28628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What you do to </a:t>
                </a:r>
                <a:r>
                  <a:rPr lang="en-US" sz="1200" b="1" i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one side </a:t>
                </a:r>
                <a:r>
                  <a:rPr lang="en-US" sz="120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of an equation, you MUST do the same to the </a:t>
                </a:r>
                <a:r>
                  <a:rPr lang="en-US" sz="1200" b="1" i="1" kern="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</a:rPr>
                  <a:t>other side </a:t>
                </a:r>
                <a:r>
                  <a:rPr lang="en-US" sz="1200" b="1" kern="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</a:rPr>
                  <a:t>of the "=" sign. </a:t>
                </a:r>
                <a:endParaRPr lang="en-US" sz="1200" kern="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Tape"/>
              <p:cNvSpPr/>
              <p:nvPr/>
            </p:nvSpPr>
            <p:spPr bwMode="auto">
              <a:xfrm rot="5400000">
                <a:off x="4206655" y="-5605"/>
                <a:ext cx="208489" cy="827173"/>
              </a:xfrm>
              <a:custGeom>
                <a:avLst/>
                <a:gdLst>
                  <a:gd name="connsiteX0" fmla="*/ 0 w 234247"/>
                  <a:gd name="connsiteY0" fmla="*/ 0 h 920626"/>
                  <a:gd name="connsiteX1" fmla="*/ 234247 w 234247"/>
                  <a:gd name="connsiteY1" fmla="*/ 0 h 920626"/>
                  <a:gd name="connsiteX2" fmla="*/ 234247 w 234247"/>
                  <a:gd name="connsiteY2" fmla="*/ 920626 h 920626"/>
                  <a:gd name="connsiteX3" fmla="*/ 0 w 234247"/>
                  <a:gd name="connsiteY3" fmla="*/ 920626 h 920626"/>
                  <a:gd name="connsiteX4" fmla="*/ 0 w 234247"/>
                  <a:gd name="connsiteY4" fmla="*/ 0 h 920626"/>
                  <a:gd name="connsiteX0" fmla="*/ 0 w 234247"/>
                  <a:gd name="connsiteY0" fmla="*/ 0 h 920626"/>
                  <a:gd name="connsiteX1" fmla="*/ 62185 w 234247"/>
                  <a:gd name="connsiteY1" fmla="*/ 4637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234247 w 234247"/>
                  <a:gd name="connsiteY2" fmla="*/ 0 h 920626"/>
                  <a:gd name="connsiteX3" fmla="*/ 234247 w 234247"/>
                  <a:gd name="connsiteY3" fmla="*/ 920626 h 920626"/>
                  <a:gd name="connsiteX4" fmla="*/ 0 w 234247"/>
                  <a:gd name="connsiteY4" fmla="*/ 920626 h 920626"/>
                  <a:gd name="connsiteX5" fmla="*/ 0 w 234247"/>
                  <a:gd name="connsiteY5" fmla="*/ 0 h 920626"/>
                  <a:gd name="connsiteX0" fmla="*/ 0 w 234247"/>
                  <a:gd name="connsiteY0" fmla="*/ 0 h 920626"/>
                  <a:gd name="connsiteX1" fmla="*/ 62185 w 234247"/>
                  <a:gd name="connsiteY1" fmla="*/ 26860 h 920626"/>
                  <a:gd name="connsiteX2" fmla="*/ 138385 w 234247"/>
                  <a:gd name="connsiteY2" fmla="*/ 14162 h 920626"/>
                  <a:gd name="connsiteX3" fmla="*/ 234247 w 234247"/>
                  <a:gd name="connsiteY3" fmla="*/ 0 h 920626"/>
                  <a:gd name="connsiteX4" fmla="*/ 234247 w 234247"/>
                  <a:gd name="connsiteY4" fmla="*/ 920626 h 920626"/>
                  <a:gd name="connsiteX5" fmla="*/ 0 w 234247"/>
                  <a:gd name="connsiteY5" fmla="*/ 920626 h 920626"/>
                  <a:gd name="connsiteX6" fmla="*/ 0 w 234247"/>
                  <a:gd name="connsiteY6" fmla="*/ 0 h 920626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234247 w 234247"/>
                  <a:gd name="connsiteY3" fmla="*/ 8066 h 928692"/>
                  <a:gd name="connsiteX4" fmla="*/ 234247 w 234247"/>
                  <a:gd name="connsiteY4" fmla="*/ 928692 h 928692"/>
                  <a:gd name="connsiteX5" fmla="*/ 0 w 234247"/>
                  <a:gd name="connsiteY5" fmla="*/ 928692 h 928692"/>
                  <a:gd name="connsiteX6" fmla="*/ 0 w 234247"/>
                  <a:gd name="connsiteY6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9660 w 234247"/>
                  <a:gd name="connsiteY3" fmla="*/ 3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2185 w 234247"/>
                  <a:gd name="connsiteY1" fmla="*/ 34926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88 w 234247"/>
                  <a:gd name="connsiteY3" fmla="*/ 19051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47"/>
                  <a:gd name="connsiteY0" fmla="*/ 8066 h 928692"/>
                  <a:gd name="connsiteX1" fmla="*/ 65360 w 234247"/>
                  <a:gd name="connsiteY1" fmla="*/ 19049 h 928692"/>
                  <a:gd name="connsiteX2" fmla="*/ 112988 w 234247"/>
                  <a:gd name="connsiteY2" fmla="*/ 0 h 928692"/>
                  <a:gd name="connsiteX3" fmla="*/ 176491 w 234247"/>
                  <a:gd name="connsiteY3" fmla="*/ 6349 h 928692"/>
                  <a:gd name="connsiteX4" fmla="*/ 234247 w 234247"/>
                  <a:gd name="connsiteY4" fmla="*/ 8066 h 928692"/>
                  <a:gd name="connsiteX5" fmla="*/ 234247 w 234247"/>
                  <a:gd name="connsiteY5" fmla="*/ 928692 h 928692"/>
                  <a:gd name="connsiteX6" fmla="*/ 0 w 234247"/>
                  <a:gd name="connsiteY6" fmla="*/ 928692 h 928692"/>
                  <a:gd name="connsiteX7" fmla="*/ 0 w 234247"/>
                  <a:gd name="connsiteY7" fmla="*/ 8066 h 928692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0 w 234250"/>
                  <a:gd name="connsiteY6" fmla="*/ 930154 h 930154"/>
                  <a:gd name="connsiteX7" fmla="*/ 0 w 234250"/>
                  <a:gd name="connsiteY7" fmla="*/ 9528 h 930154"/>
                  <a:gd name="connsiteX0" fmla="*/ 0 w 234250"/>
                  <a:gd name="connsiteY0" fmla="*/ 9528 h 931740"/>
                  <a:gd name="connsiteX1" fmla="*/ 65360 w 234250"/>
                  <a:gd name="connsiteY1" fmla="*/ 20511 h 931740"/>
                  <a:gd name="connsiteX2" fmla="*/ 112988 w 234250"/>
                  <a:gd name="connsiteY2" fmla="*/ 1462 h 931740"/>
                  <a:gd name="connsiteX3" fmla="*/ 176491 w 234250"/>
                  <a:gd name="connsiteY3" fmla="*/ 7811 h 931740"/>
                  <a:gd name="connsiteX4" fmla="*/ 234250 w 234250"/>
                  <a:gd name="connsiteY4" fmla="*/ 0 h 931740"/>
                  <a:gd name="connsiteX5" fmla="*/ 234247 w 234250"/>
                  <a:gd name="connsiteY5" fmla="*/ 930154 h 931740"/>
                  <a:gd name="connsiteX6" fmla="*/ 43134 w 234250"/>
                  <a:gd name="connsiteY6" fmla="*/ 931740 h 931740"/>
                  <a:gd name="connsiteX7" fmla="*/ 0 w 234250"/>
                  <a:gd name="connsiteY7" fmla="*/ 930154 h 931740"/>
                  <a:gd name="connsiteX8" fmla="*/ 0 w 234250"/>
                  <a:gd name="connsiteY8" fmla="*/ 9528 h 931740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43134 w 234250"/>
                  <a:gd name="connsiteY6" fmla="*/ 922215 h 930154"/>
                  <a:gd name="connsiteX7" fmla="*/ 0 w 234250"/>
                  <a:gd name="connsiteY7" fmla="*/ 930154 h 930154"/>
                  <a:gd name="connsiteX8" fmla="*/ 0 w 234250"/>
                  <a:gd name="connsiteY8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84409 w 234250"/>
                  <a:gd name="connsiteY6" fmla="*/ 925390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93934 w 234250"/>
                  <a:gd name="connsiteY6" fmla="*/ 928565 h 930154"/>
                  <a:gd name="connsiteX7" fmla="*/ 43134 w 234250"/>
                  <a:gd name="connsiteY7" fmla="*/ 922215 h 930154"/>
                  <a:gd name="connsiteX8" fmla="*/ 0 w 234250"/>
                  <a:gd name="connsiteY8" fmla="*/ 930154 h 930154"/>
                  <a:gd name="connsiteX9" fmla="*/ 0 w 234250"/>
                  <a:gd name="connsiteY9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29359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9978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89978 w 234250"/>
                  <a:gd name="connsiteY7" fmla="*/ 924596 h 930154"/>
                  <a:gd name="connsiteX8" fmla="*/ 147115 w 234250"/>
                  <a:gd name="connsiteY8" fmla="*/ 919834 h 930154"/>
                  <a:gd name="connsiteX9" fmla="*/ 93934 w 234250"/>
                  <a:gd name="connsiteY9" fmla="*/ 928565 h 930154"/>
                  <a:gd name="connsiteX10" fmla="*/ 43134 w 234250"/>
                  <a:gd name="connsiteY10" fmla="*/ 922215 h 930154"/>
                  <a:gd name="connsiteX11" fmla="*/ 0 w 234250"/>
                  <a:gd name="connsiteY11" fmla="*/ 930154 h 930154"/>
                  <a:gd name="connsiteX12" fmla="*/ 0 w 234250"/>
                  <a:gd name="connsiteY12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206647 w 234250"/>
                  <a:gd name="connsiteY6" fmla="*/ 924596 h 930154"/>
                  <a:gd name="connsiteX7" fmla="*/ 147115 w 234250"/>
                  <a:gd name="connsiteY7" fmla="*/ 919834 h 930154"/>
                  <a:gd name="connsiteX8" fmla="*/ 93934 w 234250"/>
                  <a:gd name="connsiteY8" fmla="*/ 928565 h 930154"/>
                  <a:gd name="connsiteX9" fmla="*/ 43134 w 234250"/>
                  <a:gd name="connsiteY9" fmla="*/ 922215 h 930154"/>
                  <a:gd name="connsiteX10" fmla="*/ 0 w 234250"/>
                  <a:gd name="connsiteY10" fmla="*/ 930154 h 930154"/>
                  <a:gd name="connsiteX11" fmla="*/ 0 w 234250"/>
                  <a:gd name="connsiteY11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47115 w 234250"/>
                  <a:gd name="connsiteY6" fmla="*/ 919834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0154"/>
                  <a:gd name="connsiteX1" fmla="*/ 65360 w 234250"/>
                  <a:gd name="connsiteY1" fmla="*/ 20511 h 930154"/>
                  <a:gd name="connsiteX2" fmla="*/ 112988 w 234250"/>
                  <a:gd name="connsiteY2" fmla="*/ 1462 h 930154"/>
                  <a:gd name="connsiteX3" fmla="*/ 176491 w 234250"/>
                  <a:gd name="connsiteY3" fmla="*/ 7811 h 930154"/>
                  <a:gd name="connsiteX4" fmla="*/ 234250 w 234250"/>
                  <a:gd name="connsiteY4" fmla="*/ 0 h 930154"/>
                  <a:gd name="connsiteX5" fmla="*/ 234247 w 234250"/>
                  <a:gd name="connsiteY5" fmla="*/ 930154 h 930154"/>
                  <a:gd name="connsiteX6" fmla="*/ 180452 w 234250"/>
                  <a:gd name="connsiteY6" fmla="*/ 917452 h 930154"/>
                  <a:gd name="connsiteX7" fmla="*/ 93934 w 234250"/>
                  <a:gd name="connsiteY7" fmla="*/ 928565 h 930154"/>
                  <a:gd name="connsiteX8" fmla="*/ 43134 w 234250"/>
                  <a:gd name="connsiteY8" fmla="*/ 922215 h 930154"/>
                  <a:gd name="connsiteX9" fmla="*/ 0 w 234250"/>
                  <a:gd name="connsiteY9" fmla="*/ 930154 h 930154"/>
                  <a:gd name="connsiteX10" fmla="*/ 0 w 234250"/>
                  <a:gd name="connsiteY10" fmla="*/ 9528 h 930154"/>
                  <a:gd name="connsiteX0" fmla="*/ 0 w 234250"/>
                  <a:gd name="connsiteY0" fmla="*/ 9528 h 933328"/>
                  <a:gd name="connsiteX1" fmla="*/ 65360 w 234250"/>
                  <a:gd name="connsiteY1" fmla="*/ 20511 h 933328"/>
                  <a:gd name="connsiteX2" fmla="*/ 112988 w 234250"/>
                  <a:gd name="connsiteY2" fmla="*/ 1462 h 933328"/>
                  <a:gd name="connsiteX3" fmla="*/ 176491 w 234250"/>
                  <a:gd name="connsiteY3" fmla="*/ 7811 h 933328"/>
                  <a:gd name="connsiteX4" fmla="*/ 234250 w 234250"/>
                  <a:gd name="connsiteY4" fmla="*/ 0 h 933328"/>
                  <a:gd name="connsiteX5" fmla="*/ 234247 w 234250"/>
                  <a:gd name="connsiteY5" fmla="*/ 930154 h 933328"/>
                  <a:gd name="connsiteX6" fmla="*/ 180452 w 234250"/>
                  <a:gd name="connsiteY6" fmla="*/ 917452 h 933328"/>
                  <a:gd name="connsiteX7" fmla="*/ 117747 w 234250"/>
                  <a:gd name="connsiteY7" fmla="*/ 933328 h 933328"/>
                  <a:gd name="connsiteX8" fmla="*/ 43134 w 234250"/>
                  <a:gd name="connsiteY8" fmla="*/ 922215 h 933328"/>
                  <a:gd name="connsiteX9" fmla="*/ 0 w 234250"/>
                  <a:gd name="connsiteY9" fmla="*/ 930154 h 933328"/>
                  <a:gd name="connsiteX10" fmla="*/ 0 w 234250"/>
                  <a:gd name="connsiteY10" fmla="*/ 9528 h 93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4250" h="933328">
                    <a:moveTo>
                      <a:pt x="0" y="9528"/>
                    </a:moveTo>
                    <a:lnTo>
                      <a:pt x="65360" y="20511"/>
                    </a:lnTo>
                    <a:lnTo>
                      <a:pt x="112988" y="1462"/>
                    </a:lnTo>
                    <a:lnTo>
                      <a:pt x="176491" y="7811"/>
                    </a:lnTo>
                    <a:lnTo>
                      <a:pt x="234250" y="0"/>
                    </a:lnTo>
                    <a:cubicBezTo>
                      <a:pt x="234249" y="310051"/>
                      <a:pt x="234248" y="620103"/>
                      <a:pt x="234247" y="930154"/>
                    </a:cubicBezTo>
                    <a:lnTo>
                      <a:pt x="180452" y="917452"/>
                    </a:lnTo>
                    <a:lnTo>
                      <a:pt x="117747" y="933328"/>
                    </a:lnTo>
                    <a:lnTo>
                      <a:pt x="43134" y="922215"/>
                    </a:lnTo>
                    <a:lnTo>
                      <a:pt x="0" y="930154"/>
                    </a:lnTo>
                    <a:lnTo>
                      <a:pt x="0" y="9528"/>
                    </a:lnTo>
                    <a:close/>
                  </a:path>
                </a:pathLst>
              </a:custGeom>
              <a:blipFill dpi="0" rotWithShape="1">
                <a:blip r:embed="rId5">
                  <a:alphaModFix amt="55000"/>
                </a:blip>
                <a:srcRect/>
                <a:stretch>
                  <a:fillRect/>
                </a:stretch>
              </a:blipFill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639" y="2431267"/>
            <a:ext cx="5092489" cy="785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302" y="3195067"/>
            <a:ext cx="2929885" cy="2823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4590" y="3249892"/>
            <a:ext cx="2394984" cy="301232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717685" y="3320710"/>
            <a:ext cx="2074526" cy="439243"/>
            <a:chOff x="5246128" y="3250104"/>
            <a:chExt cx="2074526" cy="4392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15359" y="3250104"/>
              <a:ext cx="1705295" cy="43924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246128" y="3287969"/>
              <a:ext cx="497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5. </a:t>
              </a:r>
              <a:endParaRPr lang="en-US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339" y="3747905"/>
            <a:ext cx="2614903" cy="2271147"/>
          </a:xfrm>
          <a:prstGeom prst="rect">
            <a:avLst/>
          </a:prstGeom>
        </p:spPr>
      </p:pic>
      <p:pic>
        <p:nvPicPr>
          <p:cNvPr id="192" name="Picture 19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8366" y="3732706"/>
            <a:ext cx="2614903" cy="252951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0736" y="4596068"/>
            <a:ext cx="4338618" cy="1185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73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d68b7921acf0638dce9a2328ef99164bf19"/>
  <p:tag name="ISPRING_SCORM_RATE_SLIDES" val="0"/>
  <p:tag name="ISPRING_SCORM_PASSING_SCORE" val="0.000000"/>
  <p:tag name="ISPRING_ULTRA_SCORM_COURSE_ID" val="D0AA389E-3DE3-41AE-97FC-2F646A9B67DE"/>
  <p:tag name="ISPRINGONLINEFOLDERID" val="52"/>
  <p:tag name="ISPRINGONLINEFOLDERPATH" val="Content List/Lessons/ELA"/>
  <p:tag name="ISPRINGCLOUDFOLDERID" val="1"/>
  <p:tag name="ISPRINGCLOUDFOLDERPATH" val="Repository"/>
  <p:tag name="ISPRING_PRESENTATION_TITLE" val="Represent Outcomes for Compound Events (7.SP.8) [567]"/>
  <p:tag name="ISPRING_PLAYERS_CUSTOMIZATION" val="UEsDBBQAAgAIAEqZy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GRmTLwI/sDmBAAAcBIAAB0AAAB1bml2ZXJzYWwvY29tbW9uX21lc3NhZ2VzLmxuZ61YbW/bNhD+XqD/gRDQYQO6tB3QotgSB7LEJEJkypXovGwYBEZibKKU6OrFafZpX/cz9mU/rL9kR0p27CaFpKSABZiU7rkj7+65I/cPP2cSrXhRCpUfWG/2XluI54lKRT4/sGb06Of3FiorlqdMqpwfWLmy0OHo+bN9yfJ5zeYc/j9/htB+xssShuVIj+7GSKQH1nQcO8FkapPL2A+Og3jsHVsjR2VLlt8iX83Vj7+8e//5zdt3P+2/auX6wEQT2/d3gZBBevu6BxChYeDHgIb9mOALao1+mFe/rZ9h8sGM+h7B1ujLP/8Ok5yG+Aw0S9DaPp3yszDEhMaR77k49qKYBNTsi48pdq3RparRgq04qhRaCX6DqgUHn1ai4KiUIjUvEgUTec27lLnBxPZIHOKIhp5DvYBYo0gVxe1LA8vqaqEKUFeiVJTsSvLU6IToMe+XBS9BNasguhD8qoWAL1XGRL7Xrfqc+IHtxvZ0Gk9wFNnHsMF0syhA2oG/EdUC3qVcvQQVN7lULEXXBQfAIEJsuZQiab4U0bLQFk4lu+20IrTPPXIc0yDwoxgTdz1jjXCeIrdgerEDUUI7wiEAFKzkxSNkYxP3RhzZUg5DOPGOT3x4qDbhRMwXEp5qqB1TDJEw5XmXFEQqDiHWo+g8CF29aaAKMbRkZXmjinQnSrf92QXsESeARHDoFjjVGGtgiA8BTFYUPKm6wHx7RpyTeEwJ/B1j2Fyf1Xmy6CkHGfJgkG6HZA2+2g68zvhv0eJxcAEpbo1IMEQiOLVGwekQiUscAXngqEuG2Gfesa2pQJPPmhnWzJMwnejyFrEkATnt0pVQdQkzekuAHwwHlcO0RPjDDCLJs/0H+K0BBGebGJqLFQcTirQ7ooF7HezqmP4w836Pj2zPx24MQQ7UE1NTErQyBsSZqwoxKZVeAOhl6YrlCUdXPGHasbfwWSpS85kOQGPJp1r8hVjVku6Llq+Jiy9e7A00bYfi71uY1SWYV1U8W1ZdqrfMf4wVOtm+aUKfpT9Of+RgYode8E0nZey2cVIfz5Qiq2VTC57sn41lQ33UacQTd6q/t763JVFD+mMPWGssVH8JDM2GLmzQH8j+Uh45AkXTpnZAcfHy6wE6SdACEIUei3EGW7Vjwpnm/P7y53gceRQKxzm/KkXV2ZWZbGwc9LBrE2iJJa/4XTJe8WsFPCY5WzXNGZRH4+lOh271fjv1gnrUB5MJAM7bvqpEUmRgf9oDczbB6x1oaH5nJeeqlqlJXik+GqqHva0zfr+rvC5UZmYlK9fB21Saw6dY0SwubJROB/Qlm/zr7Z+t9Hu8lyJsh9CJODZxdPvi6FyVPYUgBfRW+DRadz+QCxmrkgWU1WtV52lPoOZI4+IjG8DaNUecFcniy9//9cT4ypJmFrWzvw4C0X0ZsCDegP1BVMXLP7tAqD3elTODPlLtOXAt1w47JT2Iwu9yxGJNaclUBlN73XohyFun2ZTazskE8iAyYa/qIunu0rYRJnZ4ClxmjgfWaMKKj0CEVCk5CMVstQ7Aapj2zQk8qCspcj5E9mmlRC+YetPYdl1zLQHJByfNj03NTOGok7T3E1LNe4M5JzYBnv0Kj6eiGgoYYry5ctDHaXN09eFsDAHUIytNaVuzGBBFM76jidX9SrcZleZuaP/V1lXR/1BLAwQUAAIACABAZGZMKIpE2PIDAABnEAAAJwAAAHVuaXZlcnNhbC9mbGFzaF9wdWJsaXNoaW5nX3NldHRpbmdzLnhtbOVY3XIaNxS+5yk020nvwtqu3TjugsdjYMwEAzXbaXLlEasDq6KVNpIWQq5628foTR8sT9IjBBgKSZakdDLTYXbwSp++838OcnT9LhNkCtpwJWvBafUkICATxbgc14Jf4tbzy4AYSyWjQkmoBVIF5LpeifJiKLhJB2AtQg1BGmmuclsLUmvzqzCczWZVbnLtdpUoLPKbaqKyMNdgQFrQYS7oHL/sPAcTLBlKEOCTKbk8Vq9UCIk8071ihQDCGWouuTOKipagJg1CDxvSZDLWqpDsVgmliR4Pa8F3rTP3WWE8VYNnIJ1PTB0X3bK9ooxxpwUVA/4eSAp8nKK6pyfnAZlxZtNacHbuaBAe7tIsyL3t1NHcKnSCtEv+DCxl1FL/6gVaeGfNasEvsbmkGU9i3CHOAbWgET8OOu1G87Hbi5uDx7v4vuN1OOBQ3HwdH3AobsedZin83Zt+86HT7r56jHu9TtzuP51CF21ZGIXbLojQVarQCaw9ENm0yIaScoFZ9w+/GLCYt4LqMcSqxTEsIyoMBOS3HMY/F1RwO3ehwvSeAOQ3JofEPrg41AKrCwie6DwhKobBWQf54uU6xi8ut0wPvfQns/ZqGVFraZJiNuDaQrUo3FxawUZKbpnm3slQCbY2CLIhsC7NYCPJBxMuW4g8DcgIgyDQ1F4OkgyoxMLiFs1P1gSmGBrL7aKgWkv0jeZUEOTDygdyP9hxR5JSbba8vva8y+ak3pSMNDSdYbV6l/jlj8H7IMvA7tD7wkUAdBl4U1NzAJLcCFEGfE/1BDSJlRKmDP5XVQhG5qoggk+AWEUwl4sM/0qBbLYAMtIqW6xil7LECI7en3KYAbsuI+gNisgKPIktMRdgvYS3BX9PhjBSGnmBTjEkuM6N568eRJxTY55I6UrHZ74RtLuN5utnzkDKplQmB5JjAUCW22PwU7RdKhQhhEJvblCgZxJaYPBdfBhnC1gZM6tfHhHDs0L4iP/bcdmgPmJ0jiOFzn2MygTmsxqUFpvS6aImXZ0tqLEaOYbEc+JGgp2UywLKEiZUEiXFnNAEp5VxFT7lqjC44mvZU5svUtAfJVwuVB1jw0dhmpXrcienZz+cX/z44vLlVTX88Ptfzz95aDnB+4I6aX6E33505n/m1Ccm/87ZltKZyza2I3X/z5Pl1N2dSVHo5uX+8bmY8t/q9Pzwx59l4vm9sD+tnlL4MWKXT6nsaw7KwLq9MqjeqzKoBz8Z+xtTsZQK2D7Hvh1gAxU845g+RyuJ/yRBv/r3nc/w4yTot+u2r63r/4vX/Nv6srV1u4rCvRdTt5NxyTP0pRtD69ts/eL8BO9re7cqFWTb/udAvfI3UEsDBBQAAgAIAEBkZkx8NYsP4wIAAJEKAAAhAAAAdW5pdmVyc2FsL2ZsYXNoX3NraW5fc2V0dGluZ3MueG1slVbbTuMwEH3nK6rwTgqLgJXSSrQUCakLaIt4d5JpYtWxI3tStn+/duw0TtuQ0hFSPXOO5+opkdpQPr0YjaKkkhI4fkBRMoIw4qSASbBIqwQkXS5Wq7dXbdiBDEKLF0zIFSBSnimjaXQjmk6CuEIU/CoRHPWlV1zIgrBgejkeP87n11FYI4dYYqu9TS9nt3ez8XiAsyYJtG6e6885FOfj+fn3Q7+PRBQl4bulyMRVTJJNJkXF00E/+a4EySjfmMR/388X931IRhW+IBSdmBYPRs6jlBKUAhPS3cLIIIuRGFjjaVx/zuS0rr7P/oC2pYpiTXu8NtJHK0kGB0W+MdKP5/r2DuHpwcj3BIR/qKG/boz0QuuB/1E0oqzKn8xIKUVmCtrlfN/EPYcJkurnZ1IeGxkkmISMo8EuuPLcPhnxQO6r/+4j81ylYO+mrgcLwTQ9ZjBFWUEUNidrU7n4eqtQv4/G7mtazLuO+Z1UCqZrwpSDtcoW+Be+KE99lNO0kE/BqgLmNmAf2TW0hPl8Vi8LH7vXeTFK2Dplm4qnbJGvurBHSE/ZIleMpvDG2e4IfmixnKbJM+La6dXfRd9pgDYDJ/qYuqubU2M1rpbm7So/e6dpQIVIYWpWgl7YBKngH7QA08EorE02tvAouIiTLc1qxh+Di3crhFJF4YHezdzpCYuQIoNTg1dHqtd1J3JzHp5L++vQZmjPI9TLfBIQRJLkhU5WBSPHmwS1E/u7eExxxQH5wtfiXFJB5AbkhxDM92PC7WNwgXB2TMK+sj54FHpFiMLTVY7cJafKz6siBrnQXaOwn56u0gJzmuVM/+EnhS9IDxg9VkvFXN/HCdXDaNvoKdwQAJFJvh8Be7KmomJIGWyBObKnqHPuSy5S+u31TdwjLmGN/sw5zVlD6XZGOyydhdcxnCB86rhOM6zlYnAhREhiVafWWQHNRvau7izpZrGZ+fNBVuHmqXO1th8XUSvNv6L/AVBLAwQUAAIACABAZGZMnCZQT9wDAAD4DwAAJgAAAHVuaXZlcnNhbC9odG1sX3B1Ymxpc2hpbmdfc2V0dGluZ3MueG1s7VfNcts2EL7rKTDspLeItus0jkvJ47GksSaypFrsNDl5IGIlogYBFgClKKde+xi55MHyJF0I+o0Uh8pUbQ8dD8fi8ttv/7FkdPUuE2QC2nAla8Fp9SQgIBPFuBzXgl/i1vOLgBhLJaNCSagFUgXkql6J8mIouEkHYC1CDUEaaS5zWwtSa/PLMJxOp1Vucu2eKlFY5DfVRGVhrsGAtKDDXNAZ/rOzHEywYChBgFem5EKtXqkQEnmmO8UKAYQz9FxyFxQVtzYTQehRQ5o8jrUqJLtRQmmix8Na8F3rzP0tMZ6pwTOQLiWmjkIntpeUMe6coGLA3wNJgY9T9Pb05DwgU85sWgvOzh0NwsNdmjm5D506mhuFOZB2wZ+BpYxa6m+9QQvvrFkKvIjNJM14EuMT4uKvBY34YdBpN5oP3V7cHDzcxncd78MBSnHzTXyAUtyOO81S+Nu3/eZ9p919/RD3ep243V9rYYq2IozC7RREmCpV6ARWGYhsWmRDSbnApvssLwYstq2gegyxanEsy4gKAwH5LYfxzwUV3M5cqbC7HwHya5NDYu9dHWqB1QUEazpPiI5hcVZFfvFqVeOXF1uhh976Oqy9XkbUWpqk2A0om7sWhZuiJWyk5FZo7p4MlWCrgCAbAuvSDBPcb8mAjDDrAmPr5SDJgEocJG4x3mSlYYqhsdzOB6i1QF9rTgXBIcFJB3I32Ik/Sak2W2lepdq1b1JvSkYamk5xOn0OvPhL8D7IMrBbTLdwKQddBt7U1ByAJNdClAHfUf0ImsRKCVMG/6sqBCMzVRDBH4FYRbB5iwx/pUA2Z56MtMrmUkGNJUZwzP6EwxTYVRlDb9FEVqAmHoG5AOst/F7w92QII6WRF+gES4Jybjx/9SDinBqzJqVLH5/5yW93G803z1yAlE2oTA4kx46HLLfH4KcYu1RoQgiF2dygwMwktMDiu/owzuawMmFWv70ihmeF8BX/u+uyQX3E6hzHCp35GpUpzFc9KG02pZP5TLo5m1PjNHIsiefEBwkeslwWUJYwoZIoKWaEJriejJvwCVeFQYmfZU9tvslBr0q4nLs6xrcYNKZZuVPu5PTsh/MXP768eHVZDT/98fH5k0qLld0X1FnzO/vmi0v+K1pPrPod3ZbSmes2tmN1//vIYs3u7qQodAty/76cr/XP1uXw39uXn/78UKaC3wv70/IqhR8jdnGV6rfmoAys2yuD6r0ug7r3u7C/sQdLuYAH5tgfAHhkCp5xbJijDcE/0pJ7X+H4kz3pu/g4LfnfTdTe2f0/Ueu71UfT1ldSFO79wKygfPtrvV75C1BLAwQUAAIACABAZGZMeSGyGZ4BAAAbBgAAHwAAAHVuaXZlcnNhbC9odG1sX3NraW5fc2V0dGluZ3MuanONlE1PwzAMhu/7FVO4oqkDNDZubGwS0g5IcEMc0mJKtTSOkqxQpv13mu6rSV1YfFncp68/OnvT61eHJax/19/Uv+v7k3+vfeB8Vq/h0vcL5//gwoQPcveAKQ0GpOU2Q/mS5SAyCSwgi6PE0b89IbsIfmQma/G4fLagTEOPIQErIkWmCdBQYEGAXxT4TTl/Dm/3GmXtSmo0PF5bi3KQoLRVswYSdc5rhl1E0f1sNmyWGMBYgN6h05vRNIoI9IMn4Iku6tNFnhQXi8nYV0wwV1yWS0xxEPNklWpcy/cu1c9Sga4++Wpfy+R2Nr9tAiIz9tFCHgaej511k+5vZWAfdzR3RsKCxyAaulF9/kA94XZBAV1kJrMH+n7orEkrnkK7S1fOfExWWiH3MHbW5ix82x1xfeXMIwQvQZ8TEtVanfEBlcbUdaSFtnt+RAXy90ym+yoiZyTnknWyXd07FXrz4Ix5I4TBCH1S05d3rY4QJCffkrNrgsBL6lVqK9KRkXKqzkV0WpOHfGy4S9z9taqd6xXoF0RRZfz2X26FX2tv+wtQSwMEFAACAAgAQWRmTKhcgS1/CgAALiMAABcAAAB1bml2ZXJzYWwvdW5pdmVyc2FsLnBuZ+2afVjS5xrHaVkrPemWR9OsXF5numX5clIUQ6i21toSuzr5slJZMvVgCnpQyRTs6Da3ZXg6tUxEqdXibPgywiBSNOeEpbzkCFEBUbkETRERBQmEw0/7c/+cc+1P/uB6eJ7f87mf7/Ny3891/e7f16cQx7e573QHgUDbTnz4/mkQyI0CAm0c2LLZ2bLzteu7ncUG3OnjR0Gtol0zzopbzpGEIyAQo9bDdn6Ts7614MNPcCCQZy/w28DH/uczECio98T7R85czNApI69koTOeTNg3E93glT8ZKkfuPzBs/iCgwxD8QUAi9NrTLx9kBnls3nf3renJze7vSZ6BSQfyD+ZJRqNYG6fsDXHqkUPYJBl3eXaUkyT28CqmizhaChvztplfhol/PHyVjVVlQCvstskRZo6eYLdonYJAC9vOwck3oxLQ8C5PRHhGZyrMH2iGfTb6G3jsdVpKW8YBvJuz4XIDmbcEi+WWmTGcjUCPXRfOSu5yxJiHbwI1UnTLzOD1kMSbARuctfFUCXlPCxh48OQHtxCgPF3pDRTv9mwFjJ3ZTiHajVSkbS4Hfg5j7QsnGojyHCqBpSB6w1d6vMKIi9ep+9lKXposKdkaiCIZGvXlOZxtgG3Yx5UStztfh3o3ebIJi09D9GxlsB+heTyKrxREEx1WleOlVWrnv0EBBqre54FQH4e/HIxhEfRlqrJundyPYgr29AltAK8pWjiV1TMjSYRzV+bx3dYAONUn0ZsS7KurGmy+RCaw/aLFSlbCvXqtUMxW66okiu9iQq+xtIIuuG3CS6U/qBmWMzTWrXAmQVScfursJpqOI2doDfahJ7MsMYtQQPZj62KILyVUIndd/NNKiS/SZJjmw+0GK6jIjxLcn3c+++cB2BnnKOo8VS3EbrKNsOBDeQ3GPFVizSgpXh4clXBvlIXM8qGwUlm7sXv04mKlyWlbx9SbOnuNwLoqQtAF5Ivttce8/x1sOvmVv1Vbo9vYZw79p8Yw0XWugJx01Co3ZRdLfL8BMwlldig2z4rURsQKGSEZOnP9rHJyuJql10bDqeOfJa0tyxv3etB7sNfQgVRTD7ojHZMpyKMebv+ivtCPyJuDW0UsQnv9qqb8XOpoHr1ZYzjf+bh/olRrgFZ0i4dbl4PlbD6qtew16ee01X0RwEZYg70Q8vwi769Yse1eCO80E/2GZ6/g/Io/zgYZs5V7nDUapfvucuVuNM42zMNKdMeQVz6cIsvu4CKKXnMamKdDYxNO1b/T7hB855w6wUytioKrqut7Fw6aJv7eNf+euNigAfegBdDg3HwVdq8uWN7mjkC1ztyXAY5XgFkcbyd0e+2zPvmrNeEvZALvF9rWGHlXoDuiWpW4MBKIzXxusvVq03OKxyCmNHnJHEQMi0hnE0gPN9FKyx+pPufoYoGFNp/YTiFFM7KCBLAxBU/RD+YHyHUl33vttgZrx0z+dN1apz7s27GAIxRUbEUADfd+zwlujAOOdfijAmB+b60D/9oOHFvQh/GXVl8uA8JBZ/5X9P8c0YW5MBfmwlyYC3NhLsyFuTAX5sJcmAtzYS7MhbkwF+bCXJgLc2F/OPbDcWqF3fJHvPEP2UTj1wYiO8sti5PChpgd+jFuxzv8XVjSIT7V2CzyArJFSOv8Qr4/7oB6ILwb+mOKoMtI0VlUNyNli5HygcGemafXQ3YgCcvSqSmCIlJbb2xpBXJ+jyqaYARyOOYH/tI3HJF0WS+E4aWnELuNHV1P00jFRQWXll9Ip95WCm85AfWzLqJvxa3ks06lT5TkYyEq03D7VVkbMlz7U4yV0ntLVcod106PF8myMCL2YxK3lvsil5T/vY9zoHIoc1itk7Pr9L+IUc0aBh6BIpqnKhvuVkmwqOZWlD4sOV1ZtNa1oJPTO63g5e4p04I10alC9Z/NQbHKvh/pDc3twFKRYqh7i0io6DouLkAC+1GMe7yjZ6aV90IB5CZnNOBWnEVxv5dBFo9BSJyHmOg6lFI+vjSd6MieSWyy86f28GulHOcULksaB16/0MbLhZVp47psiwNT5STD7UpJfqak5lUHILe6uNtcSpJSTKLSckPfjgGI8nnVVkSFLdxxiTO1xIiLWVNcuxqo1Wc2ax7iRWqWg+HocaOpLMZu7goNuSqbGpK8UmfQMCtFBKDbvBpM1RbpqySB9t62EM4VRPdLqoOrUK+8skix1Ny2RiTj5B1e6ufOKcp60FbBfcvjYzSVdaACColrEQHZR4WCmSMOU2Xh1W12Y0oK8YYo6vJIiTQ9UfInxKpAK7WZSLsDH9/85IxxqVsW2ptNMpat+KEymFJbKw5bJZnwiKpIZf48A2YPvbKXZkHOaLgOvWM5XBUeUe/HDPTOtk/XJd488GnQc6gZ75jUV6B6+hmo6G4uip/GTxOnyaCwtAhmul6w/FN+Hv6iUK9+bkmL1kSfE+rjzODYFl6nH41335+OAw5cTEoNYT/52QPkyME76CvhTHFIrUM3W8BsKRkNej6Hl35zp6HGqRrhj4u3XqDwrQtLOQ774uyvYGRbQ5l/U7KxQ1TljqAXCgKH1pdUqCw5eXmksv9F/GpeAFM1MXxUGGhTwitQy8/eBUTKSZ/ciZYdkhFis48IfZWe2O8bVANgmVQ/cYNBVhXvKSogv8A/asbwkui3k7VA1h8zr+zA1+kfJAZ4/83E7heqCRfJSfFWn8PWJJh3duvZ1aL+VCFWfyNSdlAGpR6Jl0FkHV4fSfazmgpjqy3xJz8lU9uIMTRSqXBN7TaEMVPoEWMaRHeJzPRX24sLz+h8VF5H6Ii8lpU5wOrPCRIQ59S/2QmOGkI7WUcbu8Qiq8YYqFZUK7o5c9D3jud7ozUjFSyfvboCwQUWIHzJnVZaqOkbtq+wdpR0Ia+uH1l1Z6lRs9hYclCzaktik/IL0cUxEt8WT7UwgZ+LKeOTOKTZzMGJXNrqLQs1rnaW15lM5xB+rXL8iVYayZpuZ+9c3yd+qW3F0JeCJBRbMNZyANXCNNFkWW4026t0oQfNO3N4LYrNi9YOYD5Vnyq8oFfwdyDLGRRZAnRlvJ2QfX0twuFnpwbq6vSPxLhmTbvTP6T0lDUv8kSk9AWvG+HJ2WxHeG53C+C1HJKlrYg29hG78GPlm6hiDJBkL0psgkLkYtxZYY4+jS+hJdYZITzuFgTeUA3RpjYGAKGs0dJ8G7eLzplrVF+02yz/COM7AwN6PtQ2rGaZw4DIkdJxxWxaThWi9IoPRmAkTwSeK9AFh16BmRY7ICbK+li3DRphwwB+UmWPpOLayb1jc7gwZ6yiQygvgNDWZ7hfnD8fbvOruIUTTI4dA9Rd0i6VImJmfLQPcmdR+9shcbHKqSvYLOAzCuh+5rRavqcRMxoq2ntbuEyo+QJ8/HWagZHsrav+FqAXIpTH8LHFu+Sh85I0UuHptevgMn3L794odo9dwJ9v0Qm1TfCKLsUWoMYnDy1NO2PrwFWgVtDsfBhGjM/ovMhQAHcKCJO7U1Jjdu7ZQF143SHA/JPqk+dGec6YwpuVtYU3xZexyrevfQECfDcy4+D39Tk25HzZV/2wbykNaD9xDPF+69FPK/8LUEsBAgAAFAACAAgASpnLRook4qj6AgAAsAgAABQAAAAAAAAAAQAAAAAAAAAAAHVuaXZlcnNhbC9wbGF5ZXIueG1sUEsBAgAAFAACAAgAQGRmTLwI/sDmBAAAcBIAAB0AAAAAAAAAAQAAAAAALAMAAHVuaXZlcnNhbC9jb21tb25fbWVzc2FnZXMubG5nUEsBAgAAFAACAAgAQGRmTCiKRNjyAwAAZxAAACcAAAAAAAAAAQAAAAAATQgAAHVuaXZlcnNhbC9mbGFzaF9wdWJsaXNoaW5nX3NldHRpbmdzLnhtbFBLAQIAABQAAgAIAEBkZkx8NYsP4wIAAJEKAAAhAAAAAAAAAAEAAAAAAIQMAAB1bml2ZXJzYWwvZmxhc2hfc2tpbl9zZXR0aW5ncy54bWxQSwECAAAUAAIACABAZGZMnCZQT9wDAAD4DwAAJgAAAAAAAAABAAAAAACmDwAAdW5pdmVyc2FsL2h0bWxfcHVibGlzaGluZ19zZXR0aW5ncy54bWxQSwECAAAUAAIACABAZGZMeSGyGZ4BAAAbBgAAHwAAAAAAAAABAAAAAADGEwAAdW5pdmVyc2FsL2h0bWxfc2tpbl9zZXR0aW5ncy5qc1BLAQIAABQAAgAIAEFkZkyoXIEtfwoAAC4jAAAXAAAAAAAAAAAAAAAAAKEVAAB1bml2ZXJzYWwvdW5pdmVyc2FsLnBuZ1BLBQYAAAAABwAHABcCAABVIAAAAAA=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Betty\Deskto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elevance"/>
  <p:tag name="GENSWF_ADVANCE_TIME" val="0.00"/>
  <p:tag name="ISPRING_SLIDE_INDENT_LEVEL" val="0"/>
  <p:tag name="ISPRING_CUSTOM_TIMING_US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losure"/>
  <p:tag name="GENSWF_ADVANCE_TIME" val="0.00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Learning Objectiv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Clarification and CFU"/>
  <p:tag name="ISPRING_SLIDE_INDENT_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cept Development"/>
  <p:tag name="GENSWF_ADVANCE_TIME" val="0.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kill Development/Guided Practice"/>
  <p:tag name="GENSWF_ADVANCE_TIME" val="0.00"/>
  <p:tag name="ISPRING_SLIDE_INDENT_LEVEL" val="0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kill Development/Guided Practice"/>
  <p:tag name="GENSWF_ADVANCE_TIME" val="0.00"/>
  <p:tag name="ISPRING_SLIDE_INDENT_LEVEL" val="1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kill Development/Guided Practice"/>
  <p:tag name="GENSWF_ADVANCE_TIME" val="0.00"/>
  <p:tag name="ISPRING_SLIDE_INDENT_LEVEL" val="1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kill Development/Guided Practice"/>
  <p:tag name="GENSWF_ADVANCE_TIME" val="0.00"/>
  <p:tag name="ISPRING_SLIDE_INDENT_LEVEL" val="1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kill Development/Guided Practice"/>
  <p:tag name="GENSWF_ADVANCE_TIME" val="0.00"/>
  <p:tag name="ISPRING_SLIDE_INDENT_LEVEL" val="1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4791</TotalTime>
  <Words>1766</Words>
  <Application>Microsoft Office PowerPoint</Application>
  <PresentationFormat>On-screen Show (4:3)</PresentationFormat>
  <Paragraphs>350</Paragraphs>
  <Slides>13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Century Gothic</vt:lpstr>
      <vt:lpstr>Calisto MT</vt:lpstr>
      <vt:lpstr>Handlee</vt:lpstr>
      <vt:lpstr>Symbol</vt:lpstr>
      <vt:lpstr>Times</vt:lpstr>
      <vt:lpstr>Wingdings</vt:lpstr>
      <vt:lpstr>Calibri</vt:lpstr>
      <vt:lpstr>Gill Sans MT</vt:lpstr>
      <vt:lpstr>Arial Narrow</vt:lpstr>
      <vt:lpstr>MS PGothic</vt:lpstr>
      <vt:lpstr>Arial</vt:lpstr>
      <vt:lpstr>Roboto</vt:lpstr>
      <vt:lpstr>Book Antiqua</vt:lpstr>
      <vt:lpstr>Cambria Math</vt:lpstr>
      <vt:lpstr>MV Boli</vt:lpstr>
      <vt:lpstr>Verdana</vt:lpstr>
      <vt:lpstr>Palatino Linotype</vt:lpstr>
      <vt:lpstr>MS PGothic</vt:lpstr>
      <vt:lpstr>Wingdings 3</vt:lpstr>
      <vt:lpstr>Times New Roman</vt:lpstr>
      <vt:lpstr>Office Theme</vt:lpstr>
      <vt:lpstr>Equation</vt:lpstr>
      <vt:lpstr>PowerPoint Presentation</vt:lpstr>
      <vt:lpstr>PowerPoint Presentation</vt:lpstr>
      <vt:lpstr>Objective &amp; Prior Knowledge</vt:lpstr>
      <vt:lpstr>Concept Development</vt:lpstr>
      <vt:lpstr>PowerPoint Presentation</vt:lpstr>
      <vt:lpstr>PowerPoint Presentation</vt:lpstr>
      <vt:lpstr>Skill Development </vt:lpstr>
      <vt:lpstr>Skill Development cont.</vt:lpstr>
      <vt:lpstr>Skill Development cont.</vt:lpstr>
      <vt:lpstr>Skill Development cont.</vt:lpstr>
      <vt:lpstr>Skill Development cont.</vt:lpstr>
      <vt:lpstr>Lesson Relevance</vt:lpstr>
      <vt:lpstr>Exit Activity &amp; Closure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 Outcomes for Compound Events (7.SP.8) [567]</dc:title>
  <dc:creator>Stephen</dc:creator>
  <cp:lastModifiedBy>Rupinder Jagpal</cp:lastModifiedBy>
  <cp:revision>273</cp:revision>
  <cp:lastPrinted>2012-11-21T16:24:13Z</cp:lastPrinted>
  <dcterms:created xsi:type="dcterms:W3CDTF">2012-04-12T14:57:33Z</dcterms:created>
  <dcterms:modified xsi:type="dcterms:W3CDTF">2018-09-08T19:53:23Z</dcterms:modified>
</cp:coreProperties>
</file>