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7"/>
  </p:notesMasterIdLst>
  <p:sldIdLst>
    <p:sldId id="257" r:id="rId2"/>
    <p:sldId id="266" r:id="rId3"/>
    <p:sldId id="267" r:id="rId4"/>
    <p:sldId id="269" r:id="rId5"/>
    <p:sldId id="264" r:id="rId6"/>
  </p:sldIdLst>
  <p:sldSz cx="7772400" cy="10058400"/>
  <p:notesSz cx="6858000" cy="9144000"/>
  <p:embeddedFontLst>
    <p:embeddedFont>
      <p:font typeface="Bahnschrift Light SemiCondensed" panose="020B0502040204020203" pitchFamily="34" charset="0"/>
      <p:regular r:id="rId8"/>
    </p:embeddedFont>
    <p:embeddedFont>
      <p:font typeface="Bahnschrift SemiLight Condensed" panose="020B0502040204020203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Gill Sans MT" panose="020B0502020104020203" pitchFamily="34" charset="0"/>
      <p:regular r:id="rId18"/>
      <p:bold r:id="rId19"/>
      <p:italic r:id="rId20"/>
      <p:boldItalic r:id="rId21"/>
    </p:embeddedFont>
    <p:embeddedFont>
      <p:font typeface="Handlee" panose="02000000000000000000" pitchFamily="2" charset="0"/>
      <p:regular r:id="rId22"/>
    </p:embeddedFont>
    <p:embeddedFont>
      <p:font typeface="Microsoft JhengHei UI" panose="020B0604030504040204" pitchFamily="34" charset="-12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122E54-A891-4AA2-86C9-CA8E5A51A578}">
  <a:tblStyle styleId="{4A122E54-A891-4AA2-86C9-CA8E5A51A578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BBCE5A1-EA04-4F28-99FC-F0018575A3D5}" styleName="Table_1">
    <a:wholeTbl>
      <a:tcTxStyle b="off" i="off">
        <a:font>
          <a:latin typeface="Century Gothic"/>
          <a:ea typeface="Century Gothic"/>
          <a:cs typeface="Century Gothic"/>
        </a:font>
        <a:srgbClr val="20202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38623BB-2B63-4325-8FB6-4E877B12D789}" styleName="Table_2">
    <a:wholeTbl>
      <a:tcTxStyle b="off" i="off">
        <a:font>
          <a:latin typeface="Century Gothic"/>
          <a:ea typeface="Century Gothic"/>
          <a:cs typeface="Century Gothic"/>
        </a:font>
        <a:srgbClr val="20202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2362" y="-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8296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16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5666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rot="-5400000">
            <a:off x="3628194" y="-3536470"/>
            <a:ext cx="516013" cy="7772399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</p:spPr>
        <p:txBody>
          <a:bodyPr spcFirstLastPara="1" wrap="square" lIns="64760" tIns="64760" rIns="64760" bIns="6476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9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/>
          <p:nvPr/>
        </p:nvSpPr>
        <p:spPr>
          <a:xfrm>
            <a:off x="30185" y="127046"/>
            <a:ext cx="7772404" cy="49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557" tIns="33557" rIns="33557" bIns="33557" anchor="t" anchorCtr="0">
            <a:noAutofit/>
          </a:bodyPr>
          <a:lstStyle/>
          <a:p>
            <a:r>
              <a:rPr lang="en-US" sz="1275" b="1" dirty="0">
                <a:solidFill>
                  <a:srgbClr val="F9F9F9"/>
                </a:solidFill>
                <a:latin typeface="Bahnschrift SemiLight Condensed" panose="020B0502040204020203" pitchFamily="34" charset="0"/>
                <a:ea typeface="Century Gothic"/>
                <a:cs typeface="Century Gothic"/>
                <a:sym typeface="Century Gothic"/>
              </a:rPr>
              <a:t>By the end of class, we will a deeper understanding of sets and subsets, as well as, calculating the Theoretical Probability</a:t>
            </a:r>
            <a:r>
              <a:rPr lang="en-US" sz="1275" b="1" baseline="-25000" dirty="0">
                <a:solidFill>
                  <a:srgbClr val="F9F9F9"/>
                </a:solidFill>
                <a:latin typeface="Bahnschrift SemiLight Condensed" panose="020B0502040204020203" pitchFamily="34" charset="0"/>
                <a:ea typeface="Century Gothic"/>
                <a:cs typeface="Century Gothic"/>
                <a:sym typeface="Century Gothic"/>
              </a:rPr>
              <a:t>1</a:t>
            </a:r>
            <a:r>
              <a:rPr lang="en-US" sz="1275" b="1" dirty="0">
                <a:solidFill>
                  <a:srgbClr val="F9F9F9"/>
                </a:solidFill>
                <a:latin typeface="Bahnschrift SemiLight Condensed" panose="020B0502040204020203" pitchFamily="34" charset="0"/>
                <a:ea typeface="Century Gothic"/>
                <a:cs typeface="Century Gothic"/>
                <a:sym typeface="Century Gothic"/>
              </a:rPr>
              <a:t> of an event occurring. </a:t>
            </a:r>
            <a:endParaRPr lang="en-US" sz="1275" dirty="0">
              <a:solidFill>
                <a:srgbClr val="FFFFFF"/>
              </a:solidFill>
              <a:latin typeface="Bahnschrift SemiLigh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-2" y="9426904"/>
            <a:ext cx="7772402" cy="63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60" tIns="32371" rIns="64760" bIns="32371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779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S-CP.1 Describe events as subsets of a sample space (the set of outcomes) using characteristics (or categories) of the outcomes, or as unions, intersections, or complements of other events (“or,” “and,” “not”).</a:t>
            </a:r>
            <a:endParaRPr sz="779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9;p5">
            <a:extLst>
              <a:ext uri="{FF2B5EF4-FFF2-40B4-BE49-F238E27FC236}">
                <a16:creationId xmlns:a16="http://schemas.microsoft.com/office/drawing/2014/main" id="{510449A9-57DE-4685-9805-11AF8404D57B}"/>
              </a:ext>
            </a:extLst>
          </p:cNvPr>
          <p:cNvSpPr/>
          <p:nvPr/>
        </p:nvSpPr>
        <p:spPr>
          <a:xfrm>
            <a:off x="2922589" y="1326453"/>
            <a:ext cx="2618594" cy="38062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algn="ctr" rotWithShape="0">
              <a:srgbClr val="5A5A5A">
                <a:alpha val="40000"/>
              </a:srgbClr>
            </a:outerShdw>
          </a:effectLst>
        </p:spPr>
        <p:txBody>
          <a:bodyPr spcFirstLastPara="1" wrap="square" lIns="32371" tIns="32371" rIns="32371" bIns="32371" anchor="t" anchorCtr="0">
            <a:noAutofit/>
          </a:bodyPr>
          <a:lstStyle/>
          <a:p>
            <a:pPr>
              <a:buSzPts val="2000"/>
            </a:pPr>
            <a:endParaRPr sz="1275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r>
              <a:rPr lang="en-US" sz="992" b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Century Gothic"/>
                <a:sym typeface="Century Gothic"/>
              </a:rPr>
              <a:t>2. Write each statement in set notation. Use the descriptions of the sets to the right to complete each statement. </a:t>
            </a:r>
          </a:p>
          <a:p>
            <a:pPr marL="242878" indent="-242878">
              <a:buSzPts val="2000"/>
              <a:buAutoNum type="arabicPeriod"/>
            </a:pPr>
            <a:endParaRPr lang="en-US" sz="9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rabicPeriod"/>
            </a:pPr>
            <a:endParaRPr lang="en-US" sz="9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rabicPeriod"/>
            </a:pPr>
            <a:endParaRPr lang="en-US" sz="9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rabicPeriod"/>
            </a:pPr>
            <a:endParaRPr lang="en-US" sz="9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rabicPeriod"/>
            </a:pPr>
            <a:endParaRPr lang="en-US" sz="9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rabicPeriod"/>
            </a:pPr>
            <a:endParaRPr lang="en-US" sz="9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rabicPeriod"/>
            </a:pPr>
            <a:endParaRPr lang="en-US" sz="9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lphaLcPeriod"/>
            </a:pPr>
            <a:r>
              <a:rPr lang="en-US" sz="992" i="1" dirty="0">
                <a:latin typeface="Bahnschrift Light SemiCondensed" panose="020B0502040204020203" pitchFamily="34" charset="0"/>
                <a:ea typeface="Century Gothic"/>
                <a:cs typeface="Century Gothic"/>
                <a:sym typeface="Century Gothic"/>
              </a:rPr>
              <a:t>Draw a Venn Diagram to Organize the Sets</a:t>
            </a:r>
          </a:p>
          <a:p>
            <a:pPr marL="242878" indent="-242878">
              <a:buSzPts val="2000"/>
              <a:buAutoNum type="alphaLcPeriod"/>
            </a:pPr>
            <a:endParaRPr lang="en-US" sz="992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lphaLcPeriod"/>
            </a:pPr>
            <a:endParaRPr lang="en-US" sz="992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lphaLcPeriod"/>
            </a:pPr>
            <a:endParaRPr lang="en-US" sz="992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lphaLcPeriod"/>
            </a:pPr>
            <a:endParaRPr lang="en-US" sz="992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lphaLcPeriod"/>
            </a:pPr>
            <a:endParaRPr lang="en-US" sz="992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lphaLcPeriod"/>
            </a:pPr>
            <a:endParaRPr lang="en-US" sz="992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lphaLcPeriod"/>
            </a:pPr>
            <a:endParaRPr lang="en-US" sz="992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lphaLcPeriod"/>
            </a:pPr>
            <a:endParaRPr lang="en-US" sz="992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lphaLcPeriod"/>
            </a:pPr>
            <a:endParaRPr lang="en-US" sz="992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Font typeface="Arial"/>
              <a:buAutoNum type="alphaLcPeriod"/>
            </a:pPr>
            <a:r>
              <a:rPr lang="en-US" sz="992" dirty="0">
                <a:latin typeface="Bahnschrift Light SemiCondensed" panose="020B0502040204020203" pitchFamily="34" charset="0"/>
              </a:rPr>
              <a:t> A ⋂ B = {                                              }</a:t>
            </a:r>
          </a:p>
          <a:p>
            <a:pPr marL="242878" indent="-242878">
              <a:buSzPts val="2000"/>
              <a:buFont typeface="Arial"/>
              <a:buAutoNum type="alphaLcPeriod"/>
            </a:pPr>
            <a:endParaRPr lang="en-US" sz="992" dirty="0">
              <a:latin typeface="Bahnschrift Light SemiCondensed" panose="020B0502040204020203" pitchFamily="34" charset="0"/>
            </a:endParaRPr>
          </a:p>
          <a:p>
            <a:pPr marL="242878" indent="-242878">
              <a:buSzPts val="2000"/>
              <a:buFont typeface="Arial"/>
              <a:buAutoNum type="alphaLcPeriod"/>
            </a:pPr>
            <a:r>
              <a:rPr lang="en-US" sz="992" dirty="0">
                <a:latin typeface="Bahnschrift Light SemiCondensed" panose="020B0502040204020203" pitchFamily="34" charset="0"/>
              </a:rPr>
              <a:t>A ∪ B = {                                              }</a:t>
            </a:r>
          </a:p>
          <a:p>
            <a:pPr marL="242878" indent="-242878">
              <a:buSzPts val="2000"/>
              <a:buAutoNum type="alphaLcPeriod"/>
            </a:pPr>
            <a:endParaRPr lang="en-US" sz="992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endParaRPr lang="en-US" sz="1133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ts val="2000"/>
            </a:pPr>
            <a:endParaRPr sz="1133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endParaRPr sz="1417" b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5"/>
          <p:cNvSpPr/>
          <p:nvPr/>
        </p:nvSpPr>
        <p:spPr>
          <a:xfrm rot="-5400000">
            <a:off x="-624224" y="3039248"/>
            <a:ext cx="1438908" cy="19045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 sz="992"/>
          </a:p>
        </p:txBody>
      </p:sp>
      <p:graphicFrame>
        <p:nvGraphicFramePr>
          <p:cNvPr id="34" name="Google Shape;34;p5"/>
          <p:cNvGraphicFramePr/>
          <p:nvPr>
            <p:extLst>
              <p:ext uri="{D42A27DB-BD31-4B8C-83A1-F6EECF244321}">
                <p14:modId xmlns:p14="http://schemas.microsoft.com/office/powerpoint/2010/main" val="866307977"/>
              </p:ext>
            </p:extLst>
          </p:nvPr>
        </p:nvGraphicFramePr>
        <p:xfrm>
          <a:off x="5654735" y="3985047"/>
          <a:ext cx="2068049" cy="815352"/>
        </p:xfrm>
        <a:graphic>
          <a:graphicData uri="http://schemas.openxmlformats.org/drawingml/2006/table">
            <a:tbl>
              <a:tblPr firstRow="1" bandRow="1">
                <a:noFill/>
                <a:tableStyleId>{4A122E54-A891-4AA2-86C9-CA8E5A51A578}</a:tableStyleId>
              </a:tblPr>
              <a:tblGrid>
                <a:gridCol w="2068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317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9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Make the Connection</a:t>
                      </a:r>
                      <a:endParaRPr sz="1000" u="none" strike="noStrike" cap="none" dirty="0"/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9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900" dirty="0"/>
                        <a:t>Students you already know what is a set and subset. Now we are going to use that information to find probabilities.   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" name="Google Shape;35;p5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6223" y="3973419"/>
            <a:ext cx="129527" cy="12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3492" y="4038182"/>
            <a:ext cx="129527" cy="1295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" name="Google Shape;37;p5"/>
          <p:cNvGraphicFramePr/>
          <p:nvPr>
            <p:extLst>
              <p:ext uri="{D42A27DB-BD31-4B8C-83A1-F6EECF244321}">
                <p14:modId xmlns:p14="http://schemas.microsoft.com/office/powerpoint/2010/main" val="3261271128"/>
              </p:ext>
            </p:extLst>
          </p:nvPr>
        </p:nvGraphicFramePr>
        <p:xfrm>
          <a:off x="5654734" y="1312698"/>
          <a:ext cx="2068067" cy="2461272"/>
        </p:xfrm>
        <a:graphic>
          <a:graphicData uri="http://schemas.openxmlformats.org/drawingml/2006/table">
            <a:tbl>
              <a:tblPr firstRow="1" bandRow="1">
                <a:noFill/>
                <a:tableStyleId>{4A122E54-A891-4AA2-86C9-CA8E5A51A578}</a:tableStyleId>
              </a:tblPr>
              <a:tblGrid>
                <a:gridCol w="2068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317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Remember the Concept</a:t>
                      </a:r>
                      <a:endParaRPr sz="1000" u="none" strike="noStrike" cap="none"/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21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900" b="1" i="1" dirty="0"/>
                        <a:t>Venn Diagrams</a:t>
                      </a:r>
                      <a:r>
                        <a:rPr lang="en-US" sz="900" dirty="0"/>
                        <a:t>: Shows logical relations between a collection of sets.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9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9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9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9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9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9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9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Intersection: A ∩ B </a:t>
                      </a:r>
                      <a:r>
                        <a:rPr lang="en-US" sz="900" dirty="0"/>
                        <a:t>Each element is in both set A and set B. Find where the sets overlap.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9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Union: </a:t>
                      </a:r>
                      <a:r>
                        <a:rPr lang="en-US" sz="9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∪ B </a:t>
                      </a:r>
                      <a:r>
                        <a:rPr lang="en-US" sz="900" dirty="0"/>
                        <a:t>All elements in set A or set B. Join together all of the elements in both sets. </a:t>
                      </a:r>
                      <a:endParaRPr sz="900" dirty="0">
                        <a:solidFill>
                          <a:srgbClr val="000000"/>
                        </a:solidFill>
                      </a:endParaRPr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8" name="Google Shape;38;p5" descr="C:\Users\Stephen\Downloads\Light Bulb 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4735" y="1326453"/>
            <a:ext cx="162978" cy="15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/>
          <p:nvPr/>
        </p:nvSpPr>
        <p:spPr>
          <a:xfrm>
            <a:off x="243936" y="1326453"/>
            <a:ext cx="2618594" cy="38062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algn="ctr" rotWithShape="0">
              <a:srgbClr val="5A5A5A">
                <a:alpha val="40000"/>
              </a:srgbClr>
            </a:outerShdw>
          </a:effectLst>
        </p:spPr>
        <p:txBody>
          <a:bodyPr spcFirstLastPara="1" wrap="square" lIns="32371" tIns="32371" rIns="32371" bIns="32371" anchor="t" anchorCtr="0">
            <a:noAutofit/>
          </a:bodyPr>
          <a:lstStyle/>
          <a:p>
            <a:pPr>
              <a:buSzPts val="2000"/>
            </a:pPr>
            <a:endParaRPr sz="1275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r>
              <a:rPr lang="en-US" sz="992" b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Century Gothic"/>
                <a:sym typeface="Century Gothic"/>
              </a:rPr>
              <a:t>1. Write each statement in set notation. Use the descriptions of the sets to the right to complete each statement. </a:t>
            </a:r>
          </a:p>
          <a:p>
            <a:pPr marL="242878" indent="-242878">
              <a:buSzPts val="2000"/>
              <a:buAutoNum type="arabicPeriod"/>
            </a:pPr>
            <a:endParaRPr lang="en-US" sz="9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rabicPeriod"/>
            </a:pPr>
            <a:endParaRPr lang="en-US" sz="9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rabicPeriod"/>
            </a:pPr>
            <a:endParaRPr lang="en-US" sz="9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rabicPeriod"/>
            </a:pPr>
            <a:endParaRPr lang="en-US" sz="9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rabicPeriod"/>
            </a:pPr>
            <a:endParaRPr lang="en-US" sz="9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rabicPeriod"/>
            </a:pPr>
            <a:endParaRPr lang="en-US" sz="9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rabicPeriod"/>
            </a:pPr>
            <a:endParaRPr lang="en-US" sz="9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lphaLcPeriod"/>
            </a:pPr>
            <a:r>
              <a:rPr lang="en-US" sz="992" i="1" dirty="0">
                <a:latin typeface="Bahnschrift Light SemiCondensed" panose="020B0502040204020203" pitchFamily="34" charset="0"/>
                <a:ea typeface="Century Gothic"/>
                <a:cs typeface="Century Gothic"/>
                <a:sym typeface="Century Gothic"/>
              </a:rPr>
              <a:t>Draw a Venn Diagram to Organize the Sets</a:t>
            </a:r>
          </a:p>
          <a:p>
            <a:pPr marL="242878" indent="-242878">
              <a:buSzPts val="2000"/>
              <a:buAutoNum type="alphaLcPeriod"/>
            </a:pPr>
            <a:endParaRPr lang="en-US" sz="992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lphaLcPeriod"/>
            </a:pPr>
            <a:endParaRPr lang="en-US" sz="992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lphaLcPeriod"/>
            </a:pPr>
            <a:endParaRPr lang="en-US" sz="992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lphaLcPeriod"/>
            </a:pPr>
            <a:endParaRPr lang="en-US" sz="992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lphaLcPeriod"/>
            </a:pPr>
            <a:endParaRPr lang="en-US" sz="992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lphaLcPeriod"/>
            </a:pPr>
            <a:endParaRPr lang="en-US" sz="992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lphaLcPeriod"/>
            </a:pPr>
            <a:endParaRPr lang="en-US" sz="992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lphaLcPeriod"/>
            </a:pPr>
            <a:endParaRPr lang="en-US" sz="992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lphaLcPeriod"/>
            </a:pPr>
            <a:endParaRPr lang="en-US" sz="992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Font typeface="Arial"/>
              <a:buAutoNum type="alphaLcPeriod"/>
            </a:pPr>
            <a:r>
              <a:rPr lang="en-US" sz="992" dirty="0">
                <a:latin typeface="Bahnschrift Light SemiCondensed" panose="020B0502040204020203" pitchFamily="34" charset="0"/>
              </a:rPr>
              <a:t> A ⋂ B = {              }</a:t>
            </a:r>
            <a:br>
              <a:rPr lang="en-US" sz="992" dirty="0">
                <a:latin typeface="Bahnschrift Light SemiCondensed" panose="020B0502040204020203" pitchFamily="34" charset="0"/>
              </a:rPr>
            </a:br>
            <a:endParaRPr lang="en-US" sz="992" dirty="0">
              <a:latin typeface="Bahnschrift Light SemiCondensed" panose="020B0502040204020203" pitchFamily="34" charset="0"/>
            </a:endParaRPr>
          </a:p>
          <a:p>
            <a:pPr marL="242878" indent="-242878">
              <a:buSzPts val="2000"/>
              <a:buFont typeface="Arial"/>
              <a:buAutoNum type="alphaLcPeriod"/>
            </a:pPr>
            <a:r>
              <a:rPr lang="en-US" sz="992" dirty="0">
                <a:latin typeface="Bahnschrift Light SemiCondensed" panose="020B0502040204020203" pitchFamily="34" charset="0"/>
              </a:rPr>
              <a:t>A ∪ B = {                                              }</a:t>
            </a:r>
          </a:p>
          <a:p>
            <a:pPr marL="242878" indent="-242878">
              <a:buSzPts val="2000"/>
              <a:buAutoNum type="alphaLcPeriod"/>
            </a:pPr>
            <a:endParaRPr lang="en-US" sz="992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endParaRPr lang="en-US" sz="1133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ts val="2000"/>
            </a:pPr>
            <a:endParaRPr sz="1133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endParaRPr sz="1417" b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D81702-7D11-42F5-9C57-7D7FFBCEA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68" y="2193506"/>
            <a:ext cx="1815722" cy="685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C43779-3A74-4688-9C85-B54C3ABBB3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6140" y="2107385"/>
            <a:ext cx="2317030" cy="7717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A9CC44-3FE7-42C6-9034-928D300FC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942" y="3237167"/>
            <a:ext cx="1769728" cy="1233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DF7B04-588F-4740-B8B6-1FC9878473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233" y="1856568"/>
            <a:ext cx="992104" cy="693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B5CBA6-9EAC-4564-BF54-6394161365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825" y="3309435"/>
            <a:ext cx="1655975" cy="12141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64AE54-5275-4727-A593-765F3D78A1EC}"/>
              </a:ext>
            </a:extLst>
          </p:cNvPr>
          <p:cNvSpPr/>
          <p:nvPr/>
        </p:nvSpPr>
        <p:spPr>
          <a:xfrm>
            <a:off x="1553233" y="5155263"/>
            <a:ext cx="4433648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90" dirty="0">
                <a:latin typeface="Bahnschrift SemiLight Condensed" panose="020B0502040204020203" pitchFamily="34" charset="0"/>
              </a:rPr>
              <a:t>Note: Venn diagram can make it easier to identify the sets.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C5F509-BB4A-400C-9B0F-EEA530EF67F7}"/>
              </a:ext>
            </a:extLst>
          </p:cNvPr>
          <p:cNvSpPr/>
          <p:nvPr/>
        </p:nvSpPr>
        <p:spPr>
          <a:xfrm>
            <a:off x="4973552" y="666367"/>
            <a:ext cx="3886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Name:___________________________</a:t>
            </a:r>
          </a:p>
          <a:p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Period:________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D270B5-A174-49C3-946A-D145F2BE21D3}"/>
              </a:ext>
            </a:extLst>
          </p:cNvPr>
          <p:cNvSpPr/>
          <p:nvPr/>
        </p:nvSpPr>
        <p:spPr>
          <a:xfrm>
            <a:off x="845033" y="750632"/>
            <a:ext cx="3886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Lesson_1</a:t>
            </a:r>
          </a:p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22.1 Probability and Set Theory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B77116-ECE9-40D4-8F5E-5E0B4CFA6966}"/>
              </a:ext>
            </a:extLst>
          </p:cNvPr>
          <p:cNvSpPr/>
          <p:nvPr/>
        </p:nvSpPr>
        <p:spPr>
          <a:xfrm>
            <a:off x="95230" y="5537142"/>
            <a:ext cx="7027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</a:t>
            </a: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set </a:t>
            </a:r>
            <a:r>
              <a:rPr lang="en-US" sz="1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is a collection of distinct objects. Each object in a set is called an </a:t>
            </a: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element</a:t>
            </a:r>
            <a:r>
              <a:rPr lang="en-US" sz="1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of the set.</a:t>
            </a:r>
          </a:p>
          <a:p>
            <a:r>
              <a:rPr lang="en-US" sz="1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 set is often denoted by writing the elements in braces.</a:t>
            </a:r>
          </a:p>
          <a:p>
            <a:endParaRPr lang="en-US" sz="1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sz="1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set with no elements is the </a:t>
            </a: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empty set</a:t>
            </a:r>
            <a:r>
              <a:rPr lang="en-US" sz="1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denoted by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⌀</a:t>
            </a:r>
            <a:r>
              <a:rPr lang="en-US" sz="1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or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{ }.</a:t>
            </a:r>
          </a:p>
          <a:p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sz="1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set of all elements under is the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universal set</a:t>
            </a:r>
            <a:r>
              <a:rPr lang="en-US" sz="1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denoted by 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U</a:t>
            </a:r>
            <a:r>
              <a:rPr lang="en-US" sz="1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</a:t>
            </a:r>
          </a:p>
          <a:p>
            <a:endParaRPr lang="en-US" sz="1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sz="1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Identifying the number of elements in a set is important for calculating probabilities.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FA3900D-7905-4E47-B4E5-364D080058A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5963" y="5725414"/>
            <a:ext cx="1221377" cy="532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604FC2-9FC0-41B7-9562-7DB3937B35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846" y="7379399"/>
            <a:ext cx="3915938" cy="2051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E38AB9-6008-4BCB-8CA6-D328BCF1FC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5784" y="7549975"/>
            <a:ext cx="3599932" cy="1885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7BDEB3F-3AD3-48CA-9574-EA2B948276D6}"/>
              </a:ext>
            </a:extLst>
          </p:cNvPr>
          <p:cNvGrpSpPr/>
          <p:nvPr/>
        </p:nvGrpSpPr>
        <p:grpSpPr>
          <a:xfrm>
            <a:off x="109027" y="748208"/>
            <a:ext cx="3978729" cy="2371879"/>
            <a:chOff x="4324349" y="3269662"/>
            <a:chExt cx="4680858" cy="2790446"/>
          </a:xfrm>
        </p:grpSpPr>
        <p:grpSp>
          <p:nvGrpSpPr>
            <p:cNvPr id="9" name="Group 142">
              <a:extLst>
                <a:ext uri="{FF2B5EF4-FFF2-40B4-BE49-F238E27FC236}">
                  <a16:creationId xmlns:a16="http://schemas.microsoft.com/office/drawing/2014/main" id="{FC1B9B95-5EFC-457B-BF5F-5CA4720146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4349" y="3269662"/>
              <a:ext cx="4680858" cy="2790446"/>
              <a:chOff x="379693" y="5506972"/>
              <a:chExt cx="3102617" cy="26124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68A2A20-72A5-4D2D-A803-D9FE0262F554}"/>
                  </a:ext>
                </a:extLst>
              </p:cNvPr>
              <p:cNvSpPr/>
              <p:nvPr/>
            </p:nvSpPr>
            <p:spPr bwMode="auto">
              <a:xfrm>
                <a:off x="379693" y="5506972"/>
                <a:ext cx="3102617" cy="261241"/>
              </a:xfrm>
              <a:prstGeom prst="rect">
                <a:avLst/>
              </a:prstGeom>
              <a:gradFill flip="none" rotWithShape="1">
                <a:gsLst>
                  <a:gs pos="0">
                    <a:srgbClr val="C0ECFC"/>
                  </a:gs>
                  <a:gs pos="32000">
                    <a:srgbClr val="F7FDFF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256489" rIns="38862">
                <a:spAutoFit/>
              </a:bodyPr>
              <a:lstStyle/>
              <a:p>
                <a:pPr algn="ctr" defTabSz="777240">
                  <a:defRPr/>
                </a:pPr>
                <a:r>
                  <a:rPr lang="en-US" sz="1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  <a:cs typeface="Arial" charset="0"/>
                  </a:rPr>
                  <a:t>Name the type of set and find the element(s)?</a:t>
                </a:r>
              </a:p>
              <a:p>
                <a:pPr marL="291465" indent="-291465" defTabSz="777240">
                  <a:buFontTx/>
                  <a:buAutoNum type="arabicPeriod"/>
                  <a:defRPr/>
                </a:pPr>
                <a:endParaRPr lang="en-US" sz="1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  <a:cs typeface="Arial" charset="0"/>
                </a:endParaRPr>
              </a:p>
              <a:p>
                <a:pPr marL="291465" indent="-291465" defTabSz="777240">
                  <a:buFontTx/>
                  <a:buAutoNum type="arabicPeriod"/>
                  <a:defRPr/>
                </a:pPr>
                <a:endParaRPr lang="en-US" sz="120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endParaRPr>
              </a:p>
              <a:p>
                <a:pPr marL="291465" indent="-291465" defTabSz="777240">
                  <a:buFontTx/>
                  <a:buAutoNum type="arabicPeriod"/>
                  <a:defRPr/>
                </a:pPr>
                <a:endParaRPr lang="en-US" sz="120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endParaRPr>
              </a:p>
              <a:p>
                <a:pPr marL="291465" indent="-291465" defTabSz="777240">
                  <a:buFontTx/>
                  <a:buAutoNum type="arabicPeriod"/>
                  <a:defRPr/>
                </a:pPr>
                <a:endParaRPr lang="en-US" sz="120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endParaRPr>
              </a:p>
              <a:p>
                <a:pPr marL="291465" indent="-291465" defTabSz="777240">
                  <a:buFontTx/>
                  <a:buAutoNum type="arabicPeriod"/>
                  <a:defRPr/>
                </a:pPr>
                <a:endParaRPr lang="en-US" sz="120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endParaRPr>
              </a:p>
              <a:p>
                <a:pPr marL="291465" indent="-291465" defTabSz="777240">
                  <a:buFontTx/>
                  <a:buAutoNum type="arabicPeriod"/>
                  <a:defRPr/>
                </a:pPr>
                <a:endParaRPr lang="en-US" sz="120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endParaRPr>
              </a:p>
              <a:p>
                <a:pPr marL="291465" indent="-291465" defTabSz="777240">
                  <a:buFontTx/>
                  <a:buAutoNum type="arabicPeriod"/>
                  <a:defRPr/>
                </a:pPr>
                <a:endParaRPr lang="en-US" sz="120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endParaRPr>
              </a:p>
              <a:p>
                <a:pPr marL="291465" indent="-291465" defTabSz="777240">
                  <a:buFontTx/>
                  <a:buAutoNum type="arabicPeriod"/>
                  <a:defRPr/>
                </a:pPr>
                <a:endParaRPr lang="en-US" sz="120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endParaRPr>
              </a:p>
              <a:p>
                <a:pPr marL="291465" indent="-291465" defTabSz="777240">
                  <a:buFontTx/>
                  <a:buAutoNum type="arabicPeriod"/>
                  <a:defRPr/>
                </a:pPr>
                <a:endParaRPr lang="en-US" sz="120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endParaRPr>
              </a:p>
              <a:p>
                <a:pPr marL="291465" indent="-291465" defTabSz="777240">
                  <a:buFontTx/>
                  <a:buAutoNum type="arabicPeriod"/>
                  <a:defRPr/>
                </a:pPr>
                <a:endParaRPr lang="en-US" sz="120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E99B11-C091-44EE-B536-974D10D69675}"/>
                  </a:ext>
                </a:extLst>
              </p:cNvPr>
              <p:cNvSpPr/>
              <p:nvPr/>
            </p:nvSpPr>
            <p:spPr bwMode="auto">
              <a:xfrm>
                <a:off x="379693" y="5506972"/>
                <a:ext cx="3097285" cy="23831"/>
              </a:xfrm>
              <a:prstGeom prst="rect">
                <a:avLst/>
              </a:prstGeom>
              <a:solidFill>
                <a:srgbClr val="08749A"/>
              </a:solidFill>
              <a:ln w="3175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190" b="1" dirty="0">
                    <a:solidFill>
                      <a:prstClr val="white"/>
                    </a:solidFill>
                    <a:latin typeface="Gill Sans MT" pitchFamily="34" charset="0"/>
                  </a:rPr>
                  <a:t>CFU: Whiteboard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F5DC9A0-E8B2-4F26-900D-808950847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76234" y="3758854"/>
              <a:ext cx="2633624" cy="2252074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9131631-AA75-4BB2-95E7-41BEAF27F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822" y="2557605"/>
            <a:ext cx="330178" cy="520679"/>
          </a:xfrm>
          <a:prstGeom prst="rect">
            <a:avLst/>
          </a:prstGeom>
        </p:spPr>
      </p:pic>
      <p:sp>
        <p:nvSpPr>
          <p:cNvPr id="18" name="Google Shape;47;p6">
            <a:extLst>
              <a:ext uri="{FF2B5EF4-FFF2-40B4-BE49-F238E27FC236}">
                <a16:creationId xmlns:a16="http://schemas.microsoft.com/office/drawing/2014/main" id="{46337BB9-BE2D-42F7-9CB4-13FA44CD597F}"/>
              </a:ext>
            </a:extLst>
          </p:cNvPr>
          <p:cNvSpPr/>
          <p:nvPr/>
        </p:nvSpPr>
        <p:spPr>
          <a:xfrm>
            <a:off x="4254803" y="4236376"/>
            <a:ext cx="3398329" cy="33264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algn="ctr" rotWithShape="0">
              <a:srgbClr val="5A5A5A">
                <a:alpha val="40000"/>
              </a:srgbClr>
            </a:outerShdw>
          </a:effectLst>
        </p:spPr>
        <p:txBody>
          <a:bodyPr spcFirstLastPara="1" wrap="square" lIns="32371" tIns="32371" rIns="32371" bIns="32371" anchor="t" anchorCtr="0">
            <a:noAutofit/>
          </a:bodyPr>
          <a:lstStyle/>
          <a:p>
            <a:pPr algn="ctr"/>
            <a:r>
              <a:rPr lang="en-US" sz="13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Answer each question (WB).</a:t>
            </a:r>
          </a:p>
          <a:p>
            <a:pPr algn="ctr"/>
            <a:endParaRPr lang="en-US" sz="4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endParaRPr>
          </a:p>
          <a:p>
            <a:pPr marL="194310" indent="-194310">
              <a:buAutoNum type="arabicPeriod"/>
            </a:pPr>
            <a:r>
              <a:rPr lang="en-US" sz="13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What is A ⋂ B ?</a:t>
            </a:r>
          </a:p>
          <a:p>
            <a:pPr marL="194310" indent="-194310">
              <a:buAutoNum type="arabicPeriod"/>
            </a:pPr>
            <a:endParaRPr lang="en-US" sz="136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endParaRPr>
          </a:p>
          <a:p>
            <a:pPr marL="194310" indent="-194310">
              <a:buAutoNum type="arabicPeriod"/>
            </a:pPr>
            <a:endParaRPr lang="en-US" sz="136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endParaRPr>
          </a:p>
          <a:p>
            <a:pPr marL="194310" indent="-194310">
              <a:buAutoNum type="arabicPeriod"/>
            </a:pPr>
            <a:r>
              <a:rPr lang="en-US" sz="13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What is A ⋃ B ?</a:t>
            </a:r>
          </a:p>
          <a:p>
            <a:pPr marL="194310" indent="-194310">
              <a:buAutoNum type="arabicPeriod"/>
            </a:pPr>
            <a:endParaRPr lang="en-US" sz="136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endParaRPr>
          </a:p>
          <a:p>
            <a:pPr marL="194310" indent="-194310">
              <a:buAutoNum type="arabicPeriod"/>
            </a:pPr>
            <a:endParaRPr lang="en-US" sz="136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endParaRPr>
          </a:p>
          <a:p>
            <a:pPr marL="194310" indent="-194310">
              <a:buAutoNum type="arabicPeriod"/>
            </a:pPr>
            <a:r>
              <a:rPr lang="en-US" sz="13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What is A ⋃ C ?</a:t>
            </a:r>
          </a:p>
          <a:p>
            <a:pPr marL="194310" indent="-194310">
              <a:buAutoNum type="arabicPeriod"/>
            </a:pPr>
            <a:endParaRPr lang="en-US" sz="136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endParaRPr>
          </a:p>
          <a:p>
            <a:pPr marL="194310" indent="-194310">
              <a:buAutoNum type="arabicPeriod"/>
            </a:pPr>
            <a:endParaRPr lang="en-US" sz="136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endParaRPr>
          </a:p>
          <a:p>
            <a:pPr marL="194310" indent="-194310">
              <a:buAutoNum type="arabicPeriod"/>
            </a:pPr>
            <a:r>
              <a:rPr lang="en-US" sz="13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What is A ⋂ D ?</a:t>
            </a:r>
          </a:p>
          <a:p>
            <a:pPr marL="194310" indent="-194310">
              <a:buAutoNum type="arabicPeriod"/>
            </a:pPr>
            <a:endParaRPr lang="en-US" sz="136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endParaRPr>
          </a:p>
          <a:p>
            <a:pPr marL="194310" indent="-194310">
              <a:buAutoNum type="arabicPeriod"/>
            </a:pPr>
            <a:endParaRPr lang="en-US" sz="136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endParaRPr>
          </a:p>
          <a:p>
            <a:pPr marL="194310" indent="-194310">
              <a:buAutoNum type="arabicPeriod"/>
            </a:pPr>
            <a:r>
              <a:rPr lang="en-US" sz="13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What is B ⋂ C ?</a:t>
            </a:r>
          </a:p>
          <a:p>
            <a:pPr marL="194310" indent="-194310">
              <a:buAutoNum type="arabicPeriod"/>
            </a:pPr>
            <a:endParaRPr sz="992" dirty="0"/>
          </a:p>
          <a:p>
            <a:endParaRPr sz="992" dirty="0"/>
          </a:p>
          <a:p>
            <a:endParaRPr sz="992" dirty="0"/>
          </a:p>
        </p:txBody>
      </p:sp>
      <p:sp>
        <p:nvSpPr>
          <p:cNvPr id="19" name="Google Shape;53;p6">
            <a:extLst>
              <a:ext uri="{FF2B5EF4-FFF2-40B4-BE49-F238E27FC236}">
                <a16:creationId xmlns:a16="http://schemas.microsoft.com/office/drawing/2014/main" id="{C0181C6F-5594-4DAF-ABC4-EEBA5AFE0438}"/>
              </a:ext>
            </a:extLst>
          </p:cNvPr>
          <p:cNvSpPr txBox="1"/>
          <p:nvPr/>
        </p:nvSpPr>
        <p:spPr>
          <a:xfrm>
            <a:off x="1926488" y="3294339"/>
            <a:ext cx="4528833" cy="108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60" tIns="64760" rIns="64760" bIns="64760" anchor="ctr" anchorCtr="0">
            <a:noAutofit/>
          </a:bodyPr>
          <a:lstStyle/>
          <a:p>
            <a:r>
              <a:rPr lang="en-US" sz="1417" b="1" dirty="0"/>
              <a:t>          U = {1, 2, 3, 4, 5, 6, 7, 8, 9, 10, 11, 12} </a:t>
            </a:r>
            <a:endParaRPr sz="1417" b="1" dirty="0"/>
          </a:p>
          <a:p>
            <a:r>
              <a:rPr lang="en-US" sz="1417" b="1" dirty="0"/>
              <a:t>A = {1, 2, 3, 4, 6, 12}            B =  {2, 4, 6, 8, 10, 12}</a:t>
            </a:r>
            <a:endParaRPr sz="1417" b="1" dirty="0"/>
          </a:p>
          <a:p>
            <a:r>
              <a:rPr lang="en-US" sz="1417" b="1" dirty="0"/>
              <a:t>C = {1, 3, 5, 7, 9, 11}            D = {2, 4, 6}</a:t>
            </a:r>
            <a:endParaRPr sz="1417" b="1" dirty="0"/>
          </a:p>
        </p:txBody>
      </p:sp>
      <p:graphicFrame>
        <p:nvGraphicFramePr>
          <p:cNvPr id="20" name="Google Shape;55;p6">
            <a:extLst>
              <a:ext uri="{FF2B5EF4-FFF2-40B4-BE49-F238E27FC236}">
                <a16:creationId xmlns:a16="http://schemas.microsoft.com/office/drawing/2014/main" id="{B1318C81-9BFA-436B-942A-9AAFD81B5C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232948"/>
              </p:ext>
            </p:extLst>
          </p:nvPr>
        </p:nvGraphicFramePr>
        <p:xfrm>
          <a:off x="272954" y="4444920"/>
          <a:ext cx="3930169" cy="160856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930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224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ym typeface="Century Gothic"/>
                        </a:rPr>
                        <a:t>Steps to find sets</a:t>
                      </a:r>
                      <a:endParaRPr sz="1400" b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609">
                <a:tc>
                  <a:txBody>
                    <a:bodyPr/>
                    <a:lstStyle/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1 </a:t>
                      </a:r>
                      <a:r>
                        <a:rPr lang="en-US" sz="1300" b="1" dirty="0"/>
                        <a:t>Identify the definition of the notation. </a:t>
                      </a:r>
                      <a:endParaRPr sz="1400" b="1" dirty="0">
                        <a:solidFill>
                          <a:srgbClr val="202020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37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34336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900" i="1" u="none" strike="noStrike" cap="none" dirty="0">
                          <a:sym typeface="Century Gothic"/>
                        </a:rPr>
                        <a:t>CFU How did I/you </a:t>
                      </a:r>
                      <a:r>
                        <a:rPr lang="en-US" sz="900" i="1" dirty="0"/>
                        <a:t>identify the definition of the notation</a:t>
                      </a:r>
                      <a:r>
                        <a:rPr lang="en-US" sz="900" i="1" u="none" strike="noStrike" cap="none" dirty="0">
                          <a:sym typeface="Century Gothic"/>
                        </a:rPr>
                        <a:t>?</a:t>
                      </a:r>
                      <a:endParaRPr sz="1000" i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09">
                <a:tc>
                  <a:txBody>
                    <a:bodyPr/>
                    <a:lstStyle/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effectLst/>
                        </a:rPr>
                        <a:t>2 </a:t>
                      </a:r>
                      <a:r>
                        <a:rPr lang="en-US" sz="1300" b="1" dirty="0">
                          <a:effectLst/>
                        </a:rPr>
                        <a:t>Apply the definition by drawing a Venn Diagram. </a:t>
                      </a:r>
                      <a:endParaRPr sz="1400" b="1" dirty="0">
                        <a:solidFill>
                          <a:srgbClr val="202020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565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34336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900" i="1" u="none" strike="noStrike" cap="none" dirty="0">
                          <a:sym typeface="Century Gothic"/>
                        </a:rPr>
                        <a:t>CFU How did I/you apply th</a:t>
                      </a:r>
                      <a:r>
                        <a:rPr lang="en-US" sz="900" i="1" dirty="0"/>
                        <a:t>e definitions by drawing a Venn Diagram</a:t>
                      </a:r>
                      <a:r>
                        <a:rPr lang="en-US" sz="900" i="1" u="none" strike="noStrike" cap="none" dirty="0">
                          <a:sym typeface="Century Gothic"/>
                        </a:rPr>
                        <a:t>?</a:t>
                      </a:r>
                      <a:endParaRPr sz="1000" i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609">
                <a:tc>
                  <a:txBody>
                    <a:bodyPr/>
                    <a:lstStyle/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dirty="0"/>
                        <a:t>3 </a:t>
                      </a:r>
                      <a:r>
                        <a:rPr lang="en-US" sz="1300" b="1" i="0" dirty="0"/>
                        <a:t>Find the elements, write it on set notation.</a:t>
                      </a:r>
                      <a:endParaRPr sz="1400" b="1" i="0" dirty="0">
                        <a:solidFill>
                          <a:srgbClr val="202020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537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34336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900" i="1" u="none" strike="noStrike" cap="none" dirty="0">
                          <a:sym typeface="Century Gothic"/>
                        </a:rPr>
                        <a:t>CFU How did I/you find the</a:t>
                      </a:r>
                      <a:r>
                        <a:rPr lang="en-US" sz="900" i="1" dirty="0"/>
                        <a:t> elements in set notation</a:t>
                      </a:r>
                      <a:r>
                        <a:rPr lang="en-US" sz="900" i="1" u="none" strike="noStrike" cap="none" dirty="0">
                          <a:sym typeface="Century Gothic"/>
                        </a:rPr>
                        <a:t>?</a:t>
                      </a:r>
                      <a:endParaRPr sz="1000" i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Google Shape;56;p6">
            <a:extLst>
              <a:ext uri="{FF2B5EF4-FFF2-40B4-BE49-F238E27FC236}">
                <a16:creationId xmlns:a16="http://schemas.microsoft.com/office/drawing/2014/main" id="{A44D54BF-D060-4F7C-A57A-CFFE46BFF7BA}"/>
              </a:ext>
            </a:extLst>
          </p:cNvPr>
          <p:cNvSpPr txBox="1"/>
          <p:nvPr/>
        </p:nvSpPr>
        <p:spPr>
          <a:xfrm>
            <a:off x="101213" y="3359257"/>
            <a:ext cx="2300100" cy="47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60" tIns="64760" rIns="64760" bIns="64760" anchor="t" anchorCtr="0">
            <a:noAutofit/>
          </a:bodyPr>
          <a:lstStyle/>
          <a:p>
            <a:r>
              <a:rPr lang="en-US" sz="1700" dirty="0"/>
              <a:t>Working with Sets: </a:t>
            </a:r>
            <a:endParaRPr sz="1700" dirty="0"/>
          </a:p>
        </p:txBody>
      </p:sp>
      <p:sp>
        <p:nvSpPr>
          <p:cNvPr id="22" name="Google Shape;48;p6">
            <a:extLst>
              <a:ext uri="{FF2B5EF4-FFF2-40B4-BE49-F238E27FC236}">
                <a16:creationId xmlns:a16="http://schemas.microsoft.com/office/drawing/2014/main" id="{F5E1B107-2515-47DD-8893-0C7A6D98AAF1}"/>
              </a:ext>
            </a:extLst>
          </p:cNvPr>
          <p:cNvSpPr/>
          <p:nvPr/>
        </p:nvSpPr>
        <p:spPr>
          <a:xfrm rot="-5400000">
            <a:off x="-847989" y="5189163"/>
            <a:ext cx="1898405" cy="202427"/>
          </a:xfrm>
          <a:prstGeom prst="round2SameRect">
            <a:avLst>
              <a:gd name="adj1" fmla="val 0"/>
              <a:gd name="adj2" fmla="val 33115"/>
            </a:avLst>
          </a:prstGeom>
          <a:solidFill>
            <a:srgbClr val="FFFFFF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 </a:t>
            </a:r>
            <a:endParaRPr sz="992" dirty="0"/>
          </a:p>
        </p:txBody>
      </p:sp>
      <p:graphicFrame>
        <p:nvGraphicFramePr>
          <p:cNvPr id="23" name="Google Shape;37;p5">
            <a:extLst>
              <a:ext uri="{FF2B5EF4-FFF2-40B4-BE49-F238E27FC236}">
                <a16:creationId xmlns:a16="http://schemas.microsoft.com/office/drawing/2014/main" id="{8D738E06-D3D5-454E-98AD-4B6F743046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0998839"/>
              </p:ext>
            </p:extLst>
          </p:nvPr>
        </p:nvGraphicFramePr>
        <p:xfrm>
          <a:off x="4218866" y="781126"/>
          <a:ext cx="3401133" cy="2239946"/>
        </p:xfrm>
        <a:graphic>
          <a:graphicData uri="http://schemas.openxmlformats.org/drawingml/2006/table">
            <a:tbl>
              <a:tblPr firstRow="1" bandRow="1">
                <a:noFill/>
                <a:tableStyleId>{4A122E54-A891-4AA2-86C9-CA8E5A51A578}</a:tableStyleId>
              </a:tblPr>
              <a:tblGrid>
                <a:gridCol w="3401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33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Remember the Concept</a:t>
                      </a:r>
                      <a:endParaRPr sz="1700" u="none" strike="noStrike" cap="none" dirty="0"/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22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Intersection: A ∩ B </a:t>
                      </a:r>
                      <a:r>
                        <a:rPr lang="en-US" sz="1200" dirty="0"/>
                        <a:t>Each element is in both set A and set B. Find where the sets overlap.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Union: </a:t>
                      </a:r>
                      <a:r>
                        <a:rPr lang="en-US" sz="12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∪ B </a:t>
                      </a:r>
                      <a:r>
                        <a:rPr lang="en-US" sz="1200" dirty="0"/>
                        <a:t>All elements in set A or set B.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 dirty="0"/>
                        <a:t>Join together all of the elements in both sets. </a:t>
                      </a:r>
                      <a:endParaRPr sz="1200" dirty="0">
                        <a:solidFill>
                          <a:srgbClr val="000000"/>
                        </a:solidFill>
                      </a:endParaRPr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" name="Google Shape;38;p5" descr="C:\Users\Stephen\Downloads\Light Bulb Icon.png">
            <a:extLst>
              <a:ext uri="{FF2B5EF4-FFF2-40B4-BE49-F238E27FC236}">
                <a16:creationId xmlns:a16="http://schemas.microsoft.com/office/drawing/2014/main" id="{0B6BECD4-4312-4C4F-900E-5C05087ECFD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3123" y="781125"/>
            <a:ext cx="259639" cy="20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737D57-17ED-4BD7-9D2A-2372A9EDF2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3680" y="1420146"/>
            <a:ext cx="792045" cy="5638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BCAC216-37D8-42D7-A237-838841A680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9478" y="2340171"/>
            <a:ext cx="778633" cy="56569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55E9778-7617-4D20-A52F-24839EC14733}"/>
              </a:ext>
            </a:extLst>
          </p:cNvPr>
          <p:cNvSpPr/>
          <p:nvPr/>
        </p:nvSpPr>
        <p:spPr>
          <a:xfrm>
            <a:off x="149367" y="7727949"/>
            <a:ext cx="7628981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90" b="1" dirty="0">
                <a:solidFill>
                  <a:srgbClr val="222222"/>
                </a:solidFill>
                <a:latin typeface="Roboto"/>
              </a:rPr>
              <a:t>The complement</a:t>
            </a:r>
            <a:r>
              <a:rPr lang="en-US" sz="1190" dirty="0">
                <a:solidFill>
                  <a:srgbClr val="222222"/>
                </a:solidFill>
                <a:latin typeface="Roboto"/>
              </a:rPr>
              <a:t> (</a:t>
            </a:r>
            <a:r>
              <a:rPr lang="en-US" sz="1190" dirty="0"/>
              <a:t>A’ or                ) </a:t>
            </a:r>
            <a:r>
              <a:rPr lang="en-US" sz="1190" dirty="0">
                <a:solidFill>
                  <a:srgbClr val="222222"/>
                </a:solidFill>
                <a:latin typeface="Roboto"/>
              </a:rPr>
              <a:t>of a </a:t>
            </a:r>
            <a:r>
              <a:rPr lang="en-US" sz="1190" b="1" dirty="0">
                <a:solidFill>
                  <a:srgbClr val="222222"/>
                </a:solidFill>
                <a:latin typeface="Roboto"/>
              </a:rPr>
              <a:t>set of A</a:t>
            </a:r>
            <a:r>
              <a:rPr lang="en-US" sz="1190" dirty="0">
                <a:solidFill>
                  <a:srgbClr val="222222"/>
                </a:solidFill>
                <a:latin typeface="Roboto"/>
              </a:rPr>
              <a:t> refers to elements </a:t>
            </a:r>
            <a:r>
              <a:rPr lang="en-US" sz="1190" b="1" dirty="0">
                <a:solidFill>
                  <a:srgbClr val="FF0000"/>
                </a:solidFill>
                <a:latin typeface="Roboto"/>
              </a:rPr>
              <a:t>not in A</a:t>
            </a:r>
            <a:r>
              <a:rPr lang="en-US" sz="1190" dirty="0">
                <a:solidFill>
                  <a:srgbClr val="222222"/>
                </a:solidFill>
                <a:latin typeface="Roboto"/>
              </a:rPr>
              <a:t>.</a:t>
            </a:r>
            <a:endParaRPr lang="en-US" sz="1190" i="1" dirty="0">
              <a:solidFill>
                <a:schemeClr val="bg1">
                  <a:lumMod val="25000"/>
                </a:schemeClr>
              </a:solidFill>
              <a:latin typeface="Roboto"/>
            </a:endParaRPr>
          </a:p>
          <a:p>
            <a:r>
              <a:rPr lang="en-US" sz="1190" dirty="0">
                <a:solidFill>
                  <a:srgbClr val="222222"/>
                </a:solidFill>
                <a:latin typeface="Roboto"/>
              </a:rPr>
              <a:t>                           </a:t>
            </a:r>
            <a:r>
              <a:rPr lang="en-US" sz="119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(Opposite)</a:t>
            </a:r>
            <a:endParaRPr lang="en-US" sz="119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D401359-79BD-4193-97AA-E2264BD8CB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8862" y="8271631"/>
            <a:ext cx="3391172" cy="1008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2EE040D-B5AB-49F9-96CC-3511D3126D4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8424" y="7757714"/>
            <a:ext cx="638492" cy="19260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B34D9B1-AC46-449E-B02A-8E613C9E3C0F}"/>
              </a:ext>
            </a:extLst>
          </p:cNvPr>
          <p:cNvGrpSpPr/>
          <p:nvPr/>
        </p:nvGrpSpPr>
        <p:grpSpPr>
          <a:xfrm>
            <a:off x="5493680" y="8186536"/>
            <a:ext cx="1702525" cy="1286354"/>
            <a:chOff x="4408715" y="985510"/>
            <a:chExt cx="2002971" cy="151335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59E1DF-F5B2-4275-BF80-28A8EF12A489}"/>
                </a:ext>
              </a:extLst>
            </p:cNvPr>
            <p:cNvGrpSpPr/>
            <p:nvPr/>
          </p:nvGrpSpPr>
          <p:grpSpPr>
            <a:xfrm>
              <a:off x="4487636" y="985510"/>
              <a:ext cx="1744436" cy="1279253"/>
              <a:chOff x="4487636" y="985510"/>
              <a:chExt cx="1744436" cy="1279253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BC28B98-0B72-475F-ACB4-FF6705FB6F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487636" y="985510"/>
                <a:ext cx="1744436" cy="127925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41CE7FB-CFB5-42BE-8282-65F32A7D74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572000" y="1097415"/>
                <a:ext cx="321129" cy="299431"/>
              </a:xfrm>
              <a:prstGeom prst="rect">
                <a:avLst/>
              </a:prstGeom>
            </p:spPr>
          </p:pic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FCADD81-4E9E-42F5-BC12-675C35403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08715" y="2251835"/>
              <a:ext cx="2002971" cy="247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0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2">
            <a:extLst>
              <a:ext uri="{FF2B5EF4-FFF2-40B4-BE49-F238E27FC236}">
                <a16:creationId xmlns:a16="http://schemas.microsoft.com/office/drawing/2014/main" id="{D9A2E96B-AEEC-40FE-A1FC-B463A465B5A6}"/>
              </a:ext>
            </a:extLst>
          </p:cNvPr>
          <p:cNvGrpSpPr>
            <a:grpSpLocks/>
          </p:cNvGrpSpPr>
          <p:nvPr/>
        </p:nvGrpSpPr>
        <p:grpSpPr bwMode="auto">
          <a:xfrm>
            <a:off x="3376138" y="748105"/>
            <a:ext cx="4126775" cy="2371879"/>
            <a:chOff x="379693" y="5506972"/>
            <a:chExt cx="3102617" cy="23712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4B7E6C3-9223-4388-9421-F1B7243E5154}"/>
                </a:ext>
              </a:extLst>
            </p:cNvPr>
            <p:cNvSpPr/>
            <p:nvPr/>
          </p:nvSpPr>
          <p:spPr bwMode="auto">
            <a:xfrm>
              <a:off x="379693" y="5506972"/>
              <a:ext cx="3102617" cy="237126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38862">
              <a:spAutoFit/>
            </a:bodyPr>
            <a:lstStyle/>
            <a:p>
              <a:pPr algn="ctr" defTabSz="777240">
                <a:defRPr/>
              </a:pPr>
              <a:r>
                <a:rPr lang="en-US" sz="136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  <a:cs typeface="Arial" charset="0"/>
                </a:rPr>
                <a:t>Find the complement of A:</a:t>
              </a:r>
            </a:p>
            <a:p>
              <a:pPr marL="291465" indent="-291465" defTabSz="777240">
                <a:buFontTx/>
                <a:buAutoNum type="arabicPeriod"/>
                <a:defRPr/>
              </a:pPr>
              <a:endParaRPr lang="en-US" sz="136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cs typeface="Arial" charset="0"/>
              </a:endParaRPr>
            </a:p>
            <a:p>
              <a:pPr marL="291465" indent="-291465" defTabSz="777240">
                <a:buFontTx/>
                <a:buAutoNum type="arabicPeriod"/>
                <a:defRPr/>
              </a:pPr>
              <a:endParaRPr lang="en-US" sz="1190" dirty="0">
                <a:solidFill>
                  <a:schemeClr val="tx1"/>
                </a:solidFill>
                <a:latin typeface="Handlee" panose="02000000000000000000" pitchFamily="2" charset="0"/>
                <a:cs typeface="Arial" charset="0"/>
              </a:endParaRPr>
            </a:p>
            <a:p>
              <a:pPr marL="291465" indent="-291465" defTabSz="777240">
                <a:buFontTx/>
                <a:buAutoNum type="arabicPeriod"/>
                <a:defRPr/>
              </a:pPr>
              <a:endParaRPr lang="en-US" sz="1190" dirty="0">
                <a:solidFill>
                  <a:schemeClr val="tx1"/>
                </a:solidFill>
                <a:latin typeface="Handlee" panose="02000000000000000000" pitchFamily="2" charset="0"/>
                <a:cs typeface="Arial" charset="0"/>
              </a:endParaRPr>
            </a:p>
            <a:p>
              <a:pPr marL="291465" indent="-291465" defTabSz="777240">
                <a:buFontTx/>
                <a:buAutoNum type="arabicPeriod"/>
                <a:defRPr/>
              </a:pPr>
              <a:endParaRPr lang="en-US" sz="1190" dirty="0">
                <a:solidFill>
                  <a:schemeClr val="tx1"/>
                </a:solidFill>
                <a:latin typeface="Handlee" panose="02000000000000000000" pitchFamily="2" charset="0"/>
                <a:cs typeface="Arial" charset="0"/>
              </a:endParaRPr>
            </a:p>
            <a:p>
              <a:pPr marL="291465" indent="-291465" defTabSz="777240">
                <a:buFontTx/>
                <a:buAutoNum type="arabicPeriod"/>
                <a:defRPr/>
              </a:pPr>
              <a:endParaRPr lang="en-US" sz="1190" dirty="0">
                <a:solidFill>
                  <a:schemeClr val="tx1"/>
                </a:solidFill>
                <a:latin typeface="Handlee" panose="02000000000000000000" pitchFamily="2" charset="0"/>
                <a:cs typeface="Arial" charset="0"/>
              </a:endParaRPr>
            </a:p>
            <a:p>
              <a:pPr marL="291465" indent="-291465" defTabSz="777240">
                <a:buFontTx/>
                <a:buAutoNum type="arabicPeriod"/>
                <a:defRPr/>
              </a:pPr>
              <a:endParaRPr lang="en-US" sz="1190" dirty="0">
                <a:solidFill>
                  <a:schemeClr val="tx1"/>
                </a:solidFill>
                <a:latin typeface="Handlee" panose="02000000000000000000" pitchFamily="2" charset="0"/>
                <a:cs typeface="Arial" charset="0"/>
              </a:endParaRPr>
            </a:p>
            <a:p>
              <a:pPr marL="291465" indent="-291465" defTabSz="777240">
                <a:buFontTx/>
                <a:buAutoNum type="arabicPeriod"/>
                <a:defRPr/>
              </a:pPr>
              <a:endParaRPr lang="en-US" sz="1190" dirty="0">
                <a:solidFill>
                  <a:schemeClr val="tx1"/>
                </a:solidFill>
                <a:latin typeface="Handlee" panose="02000000000000000000" pitchFamily="2" charset="0"/>
                <a:cs typeface="Arial" charset="0"/>
              </a:endParaRPr>
            </a:p>
            <a:p>
              <a:pPr marL="291465" indent="-291465" defTabSz="777240">
                <a:buFontTx/>
                <a:buAutoNum type="arabicPeriod"/>
                <a:defRPr/>
              </a:pPr>
              <a:endParaRPr lang="en-US" sz="1190" dirty="0">
                <a:solidFill>
                  <a:schemeClr val="tx1"/>
                </a:solidFill>
                <a:latin typeface="Handlee" panose="02000000000000000000" pitchFamily="2" charset="0"/>
                <a:cs typeface="Arial" charset="0"/>
              </a:endParaRPr>
            </a:p>
            <a:p>
              <a:pPr marL="291465" indent="-291465" defTabSz="777240">
                <a:buFontTx/>
                <a:buAutoNum type="arabicPeriod"/>
                <a:defRPr/>
              </a:pPr>
              <a:endParaRPr lang="en-US" sz="1190" dirty="0">
                <a:solidFill>
                  <a:schemeClr val="tx1"/>
                </a:solidFill>
                <a:latin typeface="Handlee" panose="02000000000000000000" pitchFamily="2" charset="0"/>
                <a:cs typeface="Arial" charset="0"/>
              </a:endParaRPr>
            </a:p>
            <a:p>
              <a:pPr marL="291465" indent="-291465" defTabSz="777240">
                <a:buFontTx/>
                <a:buAutoNum type="arabicPeriod"/>
                <a:defRPr/>
              </a:pPr>
              <a:endParaRPr lang="en-US" sz="1190" dirty="0">
                <a:solidFill>
                  <a:schemeClr val="tx1"/>
                </a:solidFill>
                <a:latin typeface="Handlee" panose="02000000000000000000" pitchFamily="2" charset="0"/>
                <a:cs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E5C8BA-E2D4-4D4F-93D1-C8432C72EEF3}"/>
                </a:ext>
              </a:extLst>
            </p:cNvPr>
            <p:cNvSpPr/>
            <p:nvPr/>
          </p:nvSpPr>
          <p:spPr bwMode="auto">
            <a:xfrm>
              <a:off x="379693" y="5506972"/>
              <a:ext cx="3097285" cy="23831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190" b="1" dirty="0">
                  <a:solidFill>
                    <a:prstClr val="white"/>
                  </a:solidFill>
                  <a:latin typeface="Gill Sans MT" pitchFamily="34" charset="0"/>
                </a:rPr>
                <a:t>CFU: Whiteboard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D5D76B0-44D2-4C40-8561-56B229CBDE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2735" y="1154973"/>
            <a:ext cx="4006487" cy="185029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75DF64E-C950-4FD6-AF83-77F041D5EF0D}"/>
              </a:ext>
            </a:extLst>
          </p:cNvPr>
          <p:cNvSpPr/>
          <p:nvPr/>
        </p:nvSpPr>
        <p:spPr>
          <a:xfrm>
            <a:off x="0" y="867289"/>
            <a:ext cx="3339126" cy="1204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45" dirty="0">
                <a:latin typeface="Bahnschrift Light SemiCondensed" panose="020B0502040204020203" pitchFamily="34" charset="0"/>
              </a:rPr>
              <a:t>To determine the </a:t>
            </a:r>
            <a:r>
              <a:rPr lang="en-US" sz="1445" i="1" dirty="0">
                <a:latin typeface="Bahnschrift Light SemiCondensed" panose="020B0502040204020203" pitchFamily="34" charset="0"/>
              </a:rPr>
              <a:t>complement of set A</a:t>
            </a:r>
            <a:r>
              <a:rPr lang="en-US" sz="1445" dirty="0">
                <a:latin typeface="Bahnschrift Light SemiCondensed" panose="020B0502040204020203" pitchFamily="34" charset="0"/>
              </a:rPr>
              <a:t>, first identify the elements of set A and universal</a:t>
            </a:r>
          </a:p>
          <a:p>
            <a:r>
              <a:rPr lang="en-US" sz="1445" dirty="0">
                <a:latin typeface="Bahnschrift Light SemiCondensed" panose="020B0502040204020203" pitchFamily="34" charset="0"/>
              </a:rPr>
              <a:t>set U separately, then identify all the elements in the universal set that are </a:t>
            </a:r>
            <a:r>
              <a:rPr lang="en-US" sz="1445" b="1" i="1" dirty="0">
                <a:latin typeface="Bahnschrift Light SemiCondensed" panose="020B0502040204020203" pitchFamily="34" charset="0"/>
              </a:rPr>
              <a:t>not in set A.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B4FD81-0B8C-4CE4-ADB1-F33456578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947" y="2496151"/>
            <a:ext cx="1993991" cy="509118"/>
          </a:xfrm>
          <a:prstGeom prst="rect">
            <a:avLst/>
          </a:prstGeom>
        </p:spPr>
      </p:pic>
      <p:sp>
        <p:nvSpPr>
          <p:cNvPr id="22" name="Google Shape;48;p6">
            <a:extLst>
              <a:ext uri="{FF2B5EF4-FFF2-40B4-BE49-F238E27FC236}">
                <a16:creationId xmlns:a16="http://schemas.microsoft.com/office/drawing/2014/main" id="{ABED68FD-E4B9-4907-A39F-0E24A697F1BE}"/>
              </a:ext>
            </a:extLst>
          </p:cNvPr>
          <p:cNvSpPr/>
          <p:nvPr/>
        </p:nvSpPr>
        <p:spPr>
          <a:xfrm rot="-5400000">
            <a:off x="-847989" y="2928109"/>
            <a:ext cx="1898405" cy="202427"/>
          </a:xfrm>
          <a:prstGeom prst="round2SameRect">
            <a:avLst>
              <a:gd name="adj1" fmla="val 0"/>
              <a:gd name="adj2" fmla="val 33115"/>
            </a:avLst>
          </a:prstGeom>
          <a:solidFill>
            <a:srgbClr val="FFFFFF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 </a:t>
            </a:r>
            <a:endParaRPr sz="992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B56BEF-A0B8-49E8-A200-5B4A41F62427}"/>
              </a:ext>
            </a:extLst>
          </p:cNvPr>
          <p:cNvSpPr/>
          <p:nvPr/>
        </p:nvSpPr>
        <p:spPr>
          <a:xfrm>
            <a:off x="2151362" y="3668188"/>
            <a:ext cx="1912703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9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and Practice</a:t>
            </a:r>
          </a:p>
        </p:txBody>
      </p:sp>
      <p:sp>
        <p:nvSpPr>
          <p:cNvPr id="24" name="Google Shape;48;p6">
            <a:extLst>
              <a:ext uri="{FF2B5EF4-FFF2-40B4-BE49-F238E27FC236}">
                <a16:creationId xmlns:a16="http://schemas.microsoft.com/office/drawing/2014/main" id="{B4409830-4C14-4705-B28C-73CF2262B5B8}"/>
              </a:ext>
            </a:extLst>
          </p:cNvPr>
          <p:cNvSpPr/>
          <p:nvPr/>
        </p:nvSpPr>
        <p:spPr>
          <a:xfrm rot="-5400000">
            <a:off x="-847989" y="7006420"/>
            <a:ext cx="1898405" cy="202427"/>
          </a:xfrm>
          <a:prstGeom prst="round2SameRect">
            <a:avLst>
              <a:gd name="adj1" fmla="val 0"/>
              <a:gd name="adj2" fmla="val 33115"/>
            </a:avLst>
          </a:prstGeom>
          <a:solidFill>
            <a:srgbClr val="FFFFFF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GUIDED PRACTICE</a:t>
            </a:r>
            <a:endParaRPr sz="992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9E26E2F-2438-49CE-8566-261FDCE2159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365" y="3944541"/>
            <a:ext cx="5644243" cy="13756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5B4AD1A-C55D-4BC8-83DF-CDED4A250DC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108" y="5392307"/>
            <a:ext cx="7292387" cy="30922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13F59E8-DB67-4A4E-96AB-AFFB3ABA46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695" y="5603883"/>
            <a:ext cx="3047612" cy="7529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7E4EEF-7524-439A-92D1-79AFDE9CC4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8424" y="5603883"/>
            <a:ext cx="3551082" cy="9824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03F1C0F-21B4-45A2-A475-4F37242F56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755" y="6799124"/>
            <a:ext cx="1311867" cy="44831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63544B7-24EA-4126-8772-4B7F100E28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8424" y="6799124"/>
            <a:ext cx="1311867" cy="4483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08AB5C1-71A3-46A6-8332-5059504096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301" y="7437700"/>
            <a:ext cx="1802961" cy="3459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F49FD0-5585-434F-8C74-C7125AF43E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5300" y="7460179"/>
            <a:ext cx="2754723" cy="3459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EB50940-977A-43A2-B451-8DA266F556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755" y="8060687"/>
            <a:ext cx="1802961" cy="3459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1CD52F1-3D0A-4053-A651-EA3E88D202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1190" y="8050213"/>
            <a:ext cx="1802961" cy="43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2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;p6">
            <a:extLst>
              <a:ext uri="{FF2B5EF4-FFF2-40B4-BE49-F238E27FC236}">
                <a16:creationId xmlns:a16="http://schemas.microsoft.com/office/drawing/2014/main" id="{23C48038-4ECB-4A98-85F6-5EA3370439FC}"/>
              </a:ext>
            </a:extLst>
          </p:cNvPr>
          <p:cNvSpPr/>
          <p:nvPr/>
        </p:nvSpPr>
        <p:spPr>
          <a:xfrm rot="-5400000">
            <a:off x="-843362" y="5189163"/>
            <a:ext cx="1898405" cy="202427"/>
          </a:xfrm>
          <a:prstGeom prst="round2SameRect">
            <a:avLst>
              <a:gd name="adj1" fmla="val 0"/>
              <a:gd name="adj2" fmla="val 33115"/>
            </a:avLst>
          </a:prstGeom>
          <a:solidFill>
            <a:srgbClr val="FFFFFF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GUIDED PRACTICE</a:t>
            </a:r>
            <a:endParaRPr sz="992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A3801D-CD8D-443D-9D45-43E37A9EAB3D}"/>
              </a:ext>
            </a:extLst>
          </p:cNvPr>
          <p:cNvSpPr/>
          <p:nvPr/>
        </p:nvSpPr>
        <p:spPr>
          <a:xfrm>
            <a:off x="3012786" y="668134"/>
            <a:ext cx="1912703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9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and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E7D09-987C-4A7C-BD00-19DC6C11E6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65" y="1055974"/>
            <a:ext cx="6097632" cy="16877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DFEEA7-ED0E-4CA0-BB97-46490B410B7C}"/>
              </a:ext>
            </a:extLst>
          </p:cNvPr>
          <p:cNvSpPr/>
          <p:nvPr/>
        </p:nvSpPr>
        <p:spPr>
          <a:xfrm>
            <a:off x="3365211" y="1047184"/>
            <a:ext cx="2672278" cy="169650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9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F17F1D-BC00-4D95-B3B4-E63F61F7D88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998" y="3170858"/>
            <a:ext cx="2553211" cy="11696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46351E-A087-40E4-BE23-128E3D2252CC}"/>
              </a:ext>
            </a:extLst>
          </p:cNvPr>
          <p:cNvSpPr/>
          <p:nvPr/>
        </p:nvSpPr>
        <p:spPr>
          <a:xfrm>
            <a:off x="179557" y="2791808"/>
            <a:ext cx="4179349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90" dirty="0"/>
              <a:t>10. Use the sets below to create Venn Diagram to the right: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C8D36-C94A-4668-9ED5-853F9EB49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4" y="1184370"/>
            <a:ext cx="211065" cy="207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49BA22-E01D-401C-A94D-C4FD8FE00F4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7155" y="2929538"/>
            <a:ext cx="2233483" cy="1801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18783D-7B1E-4B02-BA43-623E499FE4E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054" y="4340556"/>
            <a:ext cx="4302865" cy="28906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6A27E0-8ED4-4FC5-9924-7DDC7E7CFBF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054" y="7297073"/>
            <a:ext cx="4178666" cy="2161269"/>
          </a:xfrm>
          <a:prstGeom prst="rect">
            <a:avLst/>
          </a:prstGeom>
        </p:spPr>
      </p:pic>
      <p:graphicFrame>
        <p:nvGraphicFramePr>
          <p:cNvPr id="12" name="Google Shape;37;p5">
            <a:extLst>
              <a:ext uri="{FF2B5EF4-FFF2-40B4-BE49-F238E27FC236}">
                <a16:creationId xmlns:a16="http://schemas.microsoft.com/office/drawing/2014/main" id="{4AF09ACE-FC9B-4DB9-8E46-4A8524792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0736324"/>
              </p:ext>
            </p:extLst>
          </p:nvPr>
        </p:nvGraphicFramePr>
        <p:xfrm>
          <a:off x="4845858" y="7465146"/>
          <a:ext cx="2672277" cy="1852068"/>
        </p:xfrm>
        <a:graphic>
          <a:graphicData uri="http://schemas.openxmlformats.org/drawingml/2006/table">
            <a:tbl>
              <a:tblPr firstRow="1" bandRow="1">
                <a:noFill/>
                <a:tableStyleId>{4A122E54-A891-4AA2-86C9-CA8E5A51A578}</a:tableStyleId>
              </a:tblPr>
              <a:tblGrid>
                <a:gridCol w="2672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271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Remember the Concept</a:t>
                      </a:r>
                      <a:endParaRPr sz="1600" u="none" strike="noStrike" cap="none"/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8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000" b="1" i="1" dirty="0"/>
                        <a:t>Venn Diagrams</a:t>
                      </a:r>
                      <a:r>
                        <a:rPr lang="en-US" sz="1000" dirty="0"/>
                        <a:t>: Shows logical relations between a collection of sets.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10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0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Intersection: A ∩ B </a:t>
                      </a:r>
                      <a:r>
                        <a:rPr lang="en-US" sz="1000" dirty="0"/>
                        <a:t>Each element is in both set A and set B. Find where the sets overlap.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0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Union: </a:t>
                      </a:r>
                      <a:r>
                        <a:rPr lang="en-US" sz="10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∪ B </a:t>
                      </a:r>
                      <a:r>
                        <a:rPr lang="en-US" sz="1000" dirty="0"/>
                        <a:t>All elements in set A or set B. Join together all of the elements in both sets. 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Google Shape;38;p5" descr="C:\Users\Stephen\Downloads\Light Bulb Icon.png">
            <a:extLst>
              <a:ext uri="{FF2B5EF4-FFF2-40B4-BE49-F238E27FC236}">
                <a16:creationId xmlns:a16="http://schemas.microsoft.com/office/drawing/2014/main" id="{08B15BE2-9143-48D4-B863-83449C388C5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64177" y="7465855"/>
            <a:ext cx="162978" cy="15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86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/>
          <p:nvPr/>
        </p:nvSpPr>
        <p:spPr>
          <a:xfrm>
            <a:off x="1702033" y="2883792"/>
            <a:ext cx="5052005" cy="26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1800"/>
            </a:pPr>
            <a:endParaRPr sz="1275">
              <a:solidFill>
                <a:schemeClr val="dk1"/>
              </a:solidFill>
            </a:endParaRPr>
          </a:p>
        </p:txBody>
      </p:sp>
      <p:sp>
        <p:nvSpPr>
          <p:cNvPr id="157" name="Google Shape;157;p12"/>
          <p:cNvSpPr/>
          <p:nvPr/>
        </p:nvSpPr>
        <p:spPr>
          <a:xfrm rot="-5400000">
            <a:off x="435657" y="2299377"/>
            <a:ext cx="3333275" cy="4168613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</p:spPr>
        <p:txBody>
          <a:bodyPr spcFirstLastPara="1" wrap="square" lIns="64760" tIns="64760" rIns="64760" bIns="64760" anchor="ctr" anchorCtr="0">
            <a:noAutofit/>
          </a:bodyPr>
          <a:lstStyle/>
          <a:p>
            <a:pPr>
              <a:buSzPts val="1400"/>
            </a:pPr>
            <a:endParaRPr sz="992"/>
          </a:p>
        </p:txBody>
      </p:sp>
      <p:sp>
        <p:nvSpPr>
          <p:cNvPr id="158" name="Google Shape;158;p12"/>
          <p:cNvSpPr txBox="1"/>
          <p:nvPr/>
        </p:nvSpPr>
        <p:spPr>
          <a:xfrm>
            <a:off x="273449" y="2958641"/>
            <a:ext cx="3535150" cy="257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557" tIns="453387" rIns="0" bIns="33557" anchor="ctr" anchorCtr="0">
            <a:noAutofit/>
          </a:bodyPr>
          <a:lstStyle/>
          <a:p>
            <a:pPr>
              <a:defRPr/>
            </a:pPr>
            <a:r>
              <a:rPr lang="en-US" sz="272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did you learn about how to describe </a:t>
            </a:r>
            <a:r>
              <a:rPr lang="en-US" sz="272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subsets, unions, intersections, and complements </a:t>
            </a:r>
            <a:r>
              <a:rPr lang="en-US" sz="2720" b="1" dirty="0">
                <a:solidFill>
                  <a:schemeClr val="bg1"/>
                </a:solidFill>
                <a:latin typeface="Century Gothic" panose="020B0502020202020204" pitchFamily="34" charset="0"/>
              </a:rPr>
              <a:t>of probability</a:t>
            </a:r>
            <a:r>
              <a:rPr lang="en-US" sz="2720" b="1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en-US" sz="272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9" name="Google Shape;159;p12"/>
          <p:cNvSpPr/>
          <p:nvPr/>
        </p:nvSpPr>
        <p:spPr>
          <a:xfrm rot="-5400000">
            <a:off x="-487935" y="4066857"/>
            <a:ext cx="1166135" cy="190266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t" anchorCtr="0">
            <a:noAutofit/>
          </a:bodyPr>
          <a:lstStyle/>
          <a:p>
            <a:pPr>
              <a:buSzPts val="1000"/>
            </a:pPr>
            <a:r>
              <a:rPr lang="en-US" sz="708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 CLOSURE</a:t>
            </a:r>
            <a:endParaRPr sz="992" dirty="0"/>
          </a:p>
        </p:txBody>
      </p:sp>
      <p:grpSp>
        <p:nvGrpSpPr>
          <p:cNvPr id="160" name="Google Shape;160;p12"/>
          <p:cNvGrpSpPr/>
          <p:nvPr/>
        </p:nvGrpSpPr>
        <p:grpSpPr>
          <a:xfrm>
            <a:off x="4363118" y="2676364"/>
            <a:ext cx="3368533" cy="2205185"/>
            <a:chOff x="6991350" y="1718387"/>
            <a:chExt cx="3897694" cy="3113202"/>
          </a:xfrm>
        </p:grpSpPr>
        <p:sp>
          <p:nvSpPr>
            <p:cNvPr id="161" name="Google Shape;161;p12"/>
            <p:cNvSpPr/>
            <p:nvPr/>
          </p:nvSpPr>
          <p:spPr>
            <a:xfrm>
              <a:off x="6991350" y="1718387"/>
              <a:ext cx="3897630" cy="952501"/>
            </a:xfrm>
            <a:prstGeom prst="roundRect">
              <a:avLst>
                <a:gd name="adj" fmla="val 50000"/>
              </a:avLst>
            </a:prstGeom>
            <a:solidFill>
              <a:srgbClr val="0171AB">
                <a:alpha val="57254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SzPts val="1800"/>
              </a:pPr>
              <a:endParaRPr sz="1275">
                <a:solidFill>
                  <a:schemeClr val="dk1"/>
                </a:solidFill>
              </a:endParaRPr>
            </a:p>
          </p:txBody>
        </p:sp>
        <p:sp>
          <p:nvSpPr>
            <p:cNvPr id="162" name="Google Shape;162;p12"/>
            <p:cNvSpPr txBox="1"/>
            <p:nvPr/>
          </p:nvSpPr>
          <p:spPr>
            <a:xfrm>
              <a:off x="7732231" y="1878153"/>
              <a:ext cx="25939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60" tIns="32371" rIns="64760" bIns="32371" anchor="t" anchorCtr="0">
              <a:noAutofit/>
            </a:bodyPr>
            <a:lstStyle/>
            <a:p>
              <a:pPr>
                <a:buSzPts val="3600"/>
              </a:pPr>
              <a:r>
                <a:rPr lang="en-US" sz="255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Word Bank</a:t>
              </a:r>
              <a:endParaRPr sz="992"/>
            </a:p>
          </p:txBody>
        </p:sp>
        <p:sp>
          <p:nvSpPr>
            <p:cNvPr id="163" name="Google Shape;163;p12"/>
            <p:cNvSpPr/>
            <p:nvPr/>
          </p:nvSpPr>
          <p:spPr>
            <a:xfrm>
              <a:off x="7397644" y="2992588"/>
              <a:ext cx="3491400" cy="18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02398" indent="-202398">
                <a:buClr>
                  <a:srgbClr val="0171AB"/>
                </a:buClr>
                <a:buSzPts val="2800"/>
                <a:buFont typeface="Arial"/>
                <a:buChar char="►"/>
              </a:pPr>
              <a:r>
                <a:rPr lang="en-US" sz="1983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Element</a:t>
              </a:r>
              <a:endParaRPr sz="1983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02398" indent="-202398">
                <a:buClr>
                  <a:srgbClr val="0171AB"/>
                </a:buClr>
                <a:buSzPts val="2800"/>
                <a:buFont typeface="Arial"/>
                <a:buChar char="►"/>
              </a:pPr>
              <a:r>
                <a:rPr lang="en-US" sz="1983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Universal Set</a:t>
              </a:r>
              <a:endParaRPr sz="1983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02398" indent="-202398">
                <a:buClr>
                  <a:srgbClr val="0171AB"/>
                </a:buClr>
                <a:buSzPts val="2800"/>
                <a:buFont typeface="Arial"/>
                <a:buChar char="►"/>
              </a:pPr>
              <a:r>
                <a:rPr lang="en-US" sz="1983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Complement</a:t>
              </a:r>
              <a:endParaRPr sz="1983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02398" indent="-202398">
                <a:buClr>
                  <a:srgbClr val="0171AB"/>
                </a:buClr>
                <a:buSzPts val="2800"/>
                <a:buFont typeface="Arial"/>
                <a:buChar char="►"/>
              </a:pPr>
              <a:r>
                <a:rPr lang="en-US" sz="1983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Subset</a:t>
              </a:r>
              <a:endParaRPr sz="992" dirty="0"/>
            </a:p>
            <a:p>
              <a:pPr marL="202398" indent="-202398">
                <a:spcBef>
                  <a:spcPts val="213"/>
                </a:spcBef>
                <a:buClr>
                  <a:srgbClr val="0171AB"/>
                </a:buClr>
                <a:buSzPts val="2800"/>
                <a:buFont typeface="Arial"/>
                <a:buChar char="►"/>
              </a:pPr>
              <a:r>
                <a:rPr lang="en-US" sz="1983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Intersection</a:t>
              </a:r>
              <a:endParaRPr sz="992" dirty="0"/>
            </a:p>
            <a:p>
              <a:pPr marL="202398" indent="-202398">
                <a:spcBef>
                  <a:spcPts val="213"/>
                </a:spcBef>
                <a:buClr>
                  <a:srgbClr val="0171AB"/>
                </a:buClr>
                <a:buSzPts val="2800"/>
                <a:buFont typeface="Arial"/>
                <a:buChar char="►"/>
              </a:pPr>
              <a:r>
                <a:rPr lang="en-US" sz="1983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Union</a:t>
              </a:r>
              <a:endParaRPr sz="992" dirty="0"/>
            </a:p>
            <a:p>
              <a:pPr marL="202398" indent="-202398">
                <a:spcBef>
                  <a:spcPts val="213"/>
                </a:spcBef>
                <a:buClr>
                  <a:srgbClr val="0171AB"/>
                </a:buClr>
                <a:buSzPts val="2800"/>
                <a:buFont typeface="Arial"/>
                <a:buChar char="►"/>
              </a:pPr>
              <a:r>
                <a:rPr lang="en-US" sz="1983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Theoretical Probability</a:t>
              </a:r>
              <a:endParaRPr sz="992" dirty="0"/>
            </a:p>
          </p:txBody>
        </p:sp>
      </p:grpSp>
      <p:sp>
        <p:nvSpPr>
          <p:cNvPr id="11" name="Rectangle 4">
            <a:extLst>
              <a:ext uri="{FF2B5EF4-FFF2-40B4-BE49-F238E27FC236}">
                <a16:creationId xmlns:a16="http://schemas.microsoft.com/office/drawing/2014/main" id="{BD740FA0-6944-49C2-98BA-52AC61122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51" y="6257750"/>
            <a:ext cx="5313839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40" b="1" dirty="0">
                <a:latin typeface="Handlee" panose="02000000000000000000" pitchFamily="2" charset="0"/>
              </a:rPr>
              <a:t>Today, I learned how to _________________________________________________________________________________.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educeri">
      <a:dk1>
        <a:srgbClr val="202020"/>
      </a:dk1>
      <a:lt1>
        <a:srgbClr val="F9F9F9"/>
      </a:lt1>
      <a:dk2>
        <a:srgbClr val="21A8B3"/>
      </a:dk2>
      <a:lt2>
        <a:srgbClr val="B5B5B5"/>
      </a:lt2>
      <a:accent1>
        <a:srgbClr val="2596F1"/>
      </a:accent1>
      <a:accent2>
        <a:srgbClr val="4AAE52"/>
      </a:accent2>
      <a:accent3>
        <a:srgbClr val="F34336"/>
      </a:accent3>
      <a:accent4>
        <a:srgbClr val="FEC018"/>
      </a:accent4>
      <a:accent5>
        <a:srgbClr val="4051B3"/>
      </a:accent5>
      <a:accent6>
        <a:srgbClr val="E91E63"/>
      </a:accent6>
      <a:hlink>
        <a:srgbClr val="27AE60"/>
      </a:hlink>
      <a:folHlink>
        <a:srgbClr val="27AE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722</Words>
  <Application>Microsoft Office PowerPoint</Application>
  <PresentationFormat>Custom</PresentationFormat>
  <Paragraphs>162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Bahnschrift SemiLight Condensed</vt:lpstr>
      <vt:lpstr>Calibri</vt:lpstr>
      <vt:lpstr>Bahnschrift Light SemiCondensed</vt:lpstr>
      <vt:lpstr>Microsoft JhengHei UI</vt:lpstr>
      <vt:lpstr>Arial</vt:lpstr>
      <vt:lpstr>Roboto</vt:lpstr>
      <vt:lpstr>Handlee</vt:lpstr>
      <vt:lpstr>Century Gothic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Rupinder Jagpal</dc:creator>
  <cp:lastModifiedBy>Rupinder Jagpal</cp:lastModifiedBy>
  <cp:revision>22</cp:revision>
  <dcterms:modified xsi:type="dcterms:W3CDTF">2018-08-16T04:18:12Z</dcterms:modified>
</cp:coreProperties>
</file>