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12"/>
  </p:notesMasterIdLst>
  <p:sldIdLst>
    <p:sldId id="265" r:id="rId2"/>
    <p:sldId id="256" r:id="rId3"/>
    <p:sldId id="257" r:id="rId4"/>
    <p:sldId id="266" r:id="rId5"/>
    <p:sldId id="258" r:id="rId6"/>
    <p:sldId id="267" r:id="rId7"/>
    <p:sldId id="268" r:id="rId8"/>
    <p:sldId id="269" r:id="rId9"/>
    <p:sldId id="270" r:id="rId10"/>
    <p:sldId id="264" r:id="rId11"/>
  </p:sldIdLst>
  <p:sldSz cx="9144000" cy="6858000" type="screen4x3"/>
  <p:notesSz cx="6858000" cy="9144000"/>
  <p:embeddedFontLst>
    <p:embeddedFont>
      <p:font typeface="Microsoft JhengHei UI" panose="020B0604030504040204" pitchFamily="34" charset="-120"/>
      <p:regular r:id="rId13"/>
      <p:bold r:id="rId14"/>
    </p:embeddedFont>
    <p:embeddedFont>
      <p:font typeface="Bahnschrift Light SemiCondensed" panose="020B0502040204020203" pitchFamily="34" charset="0"/>
      <p:regular r:id="rId15"/>
    </p:embeddedFont>
    <p:embeddedFont>
      <p:font typeface="Bahnschrift SemiLight Condensed" panose="020B0502040204020203" pitchFamily="3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Gill Sans MT" panose="020B0502020104020203" pitchFamily="34" charset="0"/>
      <p:regular r:id="rId25"/>
      <p:bold r:id="rId26"/>
      <p:italic r:id="rId27"/>
      <p:boldItalic r:id="rId28"/>
    </p:embeddedFont>
    <p:embeddedFont>
      <p:font typeface="Handlee" panose="02000000000000000000" pitchFamily="2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122E54-A891-4AA2-86C9-CA8E5A51A578}">
  <a:tblStyle styleId="{4A122E54-A891-4AA2-86C9-CA8E5A51A578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BBCE5A1-EA04-4F28-99FC-F0018575A3D5}" styleName="Table_1">
    <a:wholeTbl>
      <a:tcTxStyle b="off" i="off">
        <a:font>
          <a:latin typeface="Century Gothic"/>
          <a:ea typeface="Century Gothic"/>
          <a:cs typeface="Century Gothic"/>
        </a:font>
        <a:srgbClr val="20202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38623BB-2B63-4325-8FB6-4E877B12D789}" styleName="Table_2">
    <a:wholeTbl>
      <a:tcTxStyle b="off" i="off">
        <a:font>
          <a:latin typeface="Century Gothic"/>
          <a:ea typeface="Century Gothic"/>
          <a:cs typeface="Century Gothic"/>
        </a:font>
        <a:srgbClr val="20202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50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" name="Google Shape;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5164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Page">
  <p:cSld name="First Pag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rot="-5400000">
            <a:off x="4396087" y="-4333548"/>
            <a:ext cx="351827" cy="9143999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/>
          <p:nvPr/>
        </p:nvSpPr>
        <p:spPr>
          <a:xfrm>
            <a:off x="35511" y="86622"/>
            <a:ext cx="9144005" cy="34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479" tIns="39479" rIns="39479" bIns="39479" anchor="t" anchorCtr="0">
            <a:noAutofit/>
          </a:bodyPr>
          <a:lstStyle/>
          <a:p>
            <a:r>
              <a:rPr lang="en-US" sz="1500" b="1" dirty="0">
                <a:solidFill>
                  <a:srgbClr val="F9F9F9"/>
                </a:solidFill>
                <a:latin typeface="Bahnschrift SemiLight Condensed" panose="020B0502040204020203" pitchFamily="34" charset="0"/>
                <a:ea typeface="Century Gothic"/>
                <a:cs typeface="Century Gothic"/>
                <a:sym typeface="Century Gothic"/>
              </a:rPr>
              <a:t>By the end of class, we will a deeper understanding of sets and subsets, as well as, calculating the Theoretical Probability</a:t>
            </a:r>
            <a:r>
              <a:rPr lang="en-US" sz="1500" b="1" baseline="-25000" dirty="0">
                <a:solidFill>
                  <a:srgbClr val="F9F9F9"/>
                </a:solidFill>
                <a:latin typeface="Bahnschrift SemiLight Condensed" panose="020B0502040204020203" pitchFamily="34" charset="0"/>
                <a:ea typeface="Century Gothic"/>
                <a:cs typeface="Century Gothic"/>
                <a:sym typeface="Century Gothic"/>
              </a:rPr>
              <a:t>1</a:t>
            </a:r>
            <a:r>
              <a:rPr lang="en-US" sz="1500" b="1" dirty="0">
                <a:solidFill>
                  <a:srgbClr val="F9F9F9"/>
                </a:solidFill>
                <a:latin typeface="Bahnschrift SemiLight Condensed" panose="020B0502040204020203" pitchFamily="34" charset="0"/>
                <a:ea typeface="Century Gothic"/>
                <a:cs typeface="Century Gothic"/>
                <a:sym typeface="Century Gothic"/>
              </a:rPr>
              <a:t> of an event occurring. </a:t>
            </a:r>
            <a:endParaRPr lang="en-US" sz="1500" dirty="0">
              <a:solidFill>
                <a:srgbClr val="FFFFFF"/>
              </a:solidFill>
              <a:latin typeface="Bahnschrift SemiLigh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>
            <a:extLst>
              <a:ext uri="{FF2B5EF4-FFF2-40B4-BE49-F238E27FC236}">
                <a16:creationId xmlns:a16="http://schemas.microsoft.com/office/drawing/2014/main" id="{1E2DC11E-0773-4110-B6EE-E4A46606D5D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364288"/>
            <a:ext cx="2444750" cy="479152"/>
            <a:chOff x="0" y="6364288"/>
            <a:chExt cx="2444750" cy="47915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F93015-71E2-47EC-A742-FF407D1AAE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648450"/>
              <a:ext cx="2444750" cy="194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667">
                  <a:solidFill>
                    <a:srgbClr val="7F7F7F"/>
                  </a:solidFill>
                  <a:latin typeface="Century Gothic" pitchFamily="34" charset="0"/>
                </a:rPr>
                <a:t>©2013 All rights reserved. </a:t>
              </a:r>
            </a:p>
          </p:txBody>
        </p:sp>
        <p:pic>
          <p:nvPicPr>
            <p:cNvPr id="4" name="Picture 74" descr="C:\Users\Stephen\Downloads\264180_196031527114669_196031310448024_613424_7989946_n.jpg">
              <a:extLst>
                <a:ext uri="{FF2B5EF4-FFF2-40B4-BE49-F238E27FC236}">
                  <a16:creationId xmlns:a16="http://schemas.microsoft.com/office/drawing/2014/main" id="{28B01C32-9406-41FE-A672-9345B73BAB5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6364288"/>
              <a:ext cx="1392237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861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-2" y="6427434"/>
            <a:ext cx="9144002" cy="43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917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S-CP.1 Describe events as subsets of a sample space (the set of outcomes) using characteristics (or categories) of the outcomes, or as unions, intersections, or complements of other events (“or,” “and,” “not”).</a:t>
            </a:r>
            <a:endParaRPr sz="91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14830E-46F8-4F81-B906-8B52D47FDC2C}"/>
              </a:ext>
            </a:extLst>
          </p:cNvPr>
          <p:cNvSpPr/>
          <p:nvPr/>
        </p:nvSpPr>
        <p:spPr>
          <a:xfrm>
            <a:off x="1943366" y="1295136"/>
            <a:ext cx="5790406" cy="15283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80985" indent="-380985" algn="ctr">
              <a:buFont typeface="Wingdings" panose="05000000000000000000" pitchFamily="2" charset="2"/>
              <a:buChar char="Ø"/>
              <a:defRPr/>
            </a:pPr>
            <a:r>
              <a:rPr lang="en-US" sz="2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Be on Time</a:t>
            </a:r>
          </a:p>
          <a:p>
            <a:pPr marL="380985" indent="-380985" algn="ctr">
              <a:buFont typeface="Wingdings" panose="05000000000000000000" pitchFamily="2" charset="2"/>
              <a:buChar char="Ø"/>
              <a:defRPr/>
            </a:pPr>
            <a:r>
              <a:rPr lang="en-US" sz="2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Wear ID</a:t>
            </a:r>
          </a:p>
          <a:p>
            <a:pPr marL="380985" indent="-380985" algn="ctr">
              <a:buFont typeface="Wingdings" panose="05000000000000000000" pitchFamily="2" charset="2"/>
              <a:buChar char="Ø"/>
              <a:defRPr/>
            </a:pPr>
            <a:r>
              <a:rPr lang="en-US" sz="2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Chromebook Ready</a:t>
            </a:r>
          </a:p>
          <a:p>
            <a:pPr marL="380985" indent="-380985" algn="ctr">
              <a:buFont typeface="Wingdings" panose="05000000000000000000" pitchFamily="2" charset="2"/>
              <a:buChar char="Ø"/>
              <a:defRPr/>
            </a:pPr>
            <a:r>
              <a:rPr lang="en-US" sz="2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SEE SOMETHING, SAY SOMETHING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1110C2-49D9-4887-99E8-3F73B0BB3C89}"/>
              </a:ext>
            </a:extLst>
          </p:cNvPr>
          <p:cNvSpPr/>
          <p:nvPr/>
        </p:nvSpPr>
        <p:spPr>
          <a:xfrm>
            <a:off x="1524001" y="762001"/>
            <a:ext cx="6629136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ACT RESPONSIBLY &amp; SUPPORT the COMMUNITY.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178" y="2997729"/>
            <a:ext cx="4947708" cy="270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Image result for No cell phone or ga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4" y="2735793"/>
            <a:ext cx="1050396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Image result for no profanit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91" y="3962136"/>
            <a:ext cx="1218406" cy="158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waste time">
            <a:extLst>
              <a:ext uri="{FF2B5EF4-FFF2-40B4-BE49-F238E27FC236}">
                <a16:creationId xmlns:a16="http://schemas.microsoft.com/office/drawing/2014/main" id="{54CA39DE-0806-47FB-8CCB-C23110D2B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28" y="2688105"/>
            <a:ext cx="1400518" cy="146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741" y="3991240"/>
            <a:ext cx="1674813" cy="182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220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/>
          <p:nvPr/>
        </p:nvSpPr>
        <p:spPr>
          <a:xfrm>
            <a:off x="2002391" y="904991"/>
            <a:ext cx="5943535" cy="312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SzPts val="1800"/>
            </a:pPr>
            <a:endParaRPr sz="1500">
              <a:solidFill>
                <a:schemeClr val="dk1"/>
              </a:solidFill>
            </a:endParaRPr>
          </a:p>
        </p:txBody>
      </p:sp>
      <p:sp>
        <p:nvSpPr>
          <p:cNvPr id="157" name="Google Shape;157;p12"/>
          <p:cNvSpPr/>
          <p:nvPr/>
        </p:nvSpPr>
        <p:spPr>
          <a:xfrm rot="-5400000">
            <a:off x="512538" y="217444"/>
            <a:ext cx="3921500" cy="4904250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pPr>
              <a:buSzPts val="1400"/>
            </a:pPr>
            <a:endParaRPr sz="1167"/>
          </a:p>
        </p:txBody>
      </p:sp>
      <p:sp>
        <p:nvSpPr>
          <p:cNvPr id="158" name="Google Shape;158;p12"/>
          <p:cNvSpPr txBox="1"/>
          <p:nvPr/>
        </p:nvSpPr>
        <p:spPr>
          <a:xfrm>
            <a:off x="321705" y="993048"/>
            <a:ext cx="4159000" cy="30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479" tIns="533396" rIns="0" bIns="39479" anchor="ctr" anchorCtr="0"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did you learn about how to describe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subsets, unions, intersections, and complements </a:t>
            </a: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of probability</a:t>
            </a:r>
            <a:r>
              <a:rPr lang="en-US" sz="3200" b="1" baseline="-25000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9" name="Google Shape;159;p12"/>
          <p:cNvSpPr/>
          <p:nvPr/>
        </p:nvSpPr>
        <p:spPr>
          <a:xfrm rot="-5400000">
            <a:off x="-574041" y="2296832"/>
            <a:ext cx="1371924" cy="223842"/>
          </a:xfrm>
          <a:prstGeom prst="round2SameRect">
            <a:avLst>
              <a:gd name="adj1" fmla="val 0"/>
              <a:gd name="adj2" fmla="val 15814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t" anchorCtr="0">
            <a:noAutofit/>
          </a:bodyPr>
          <a:lstStyle/>
          <a:p>
            <a:pPr>
              <a:buSzPts val="1000"/>
            </a:pPr>
            <a:r>
              <a:rPr lang="en-US" sz="833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SUMMARY CLOSURE</a:t>
            </a:r>
            <a:endParaRPr sz="1167" dirty="0"/>
          </a:p>
        </p:txBody>
      </p:sp>
      <p:grpSp>
        <p:nvGrpSpPr>
          <p:cNvPr id="160" name="Google Shape;160;p12"/>
          <p:cNvGrpSpPr/>
          <p:nvPr/>
        </p:nvGrpSpPr>
        <p:grpSpPr>
          <a:xfrm>
            <a:off x="5133080" y="660957"/>
            <a:ext cx="3962980" cy="2594335"/>
            <a:chOff x="6991350" y="1718387"/>
            <a:chExt cx="3897694" cy="3113202"/>
          </a:xfrm>
        </p:grpSpPr>
        <p:sp>
          <p:nvSpPr>
            <p:cNvPr id="161" name="Google Shape;161;p12"/>
            <p:cNvSpPr/>
            <p:nvPr/>
          </p:nvSpPr>
          <p:spPr>
            <a:xfrm>
              <a:off x="6991350" y="1718387"/>
              <a:ext cx="3897630" cy="952501"/>
            </a:xfrm>
            <a:prstGeom prst="roundRect">
              <a:avLst>
                <a:gd name="adj" fmla="val 50000"/>
              </a:avLst>
            </a:prstGeom>
            <a:solidFill>
              <a:srgbClr val="0171AB">
                <a:alpha val="57254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SzPts val="1800"/>
              </a:pPr>
              <a:endParaRPr sz="1500">
                <a:solidFill>
                  <a:schemeClr val="dk1"/>
                </a:solidFill>
              </a:endParaRPr>
            </a:p>
          </p:txBody>
        </p:sp>
        <p:sp>
          <p:nvSpPr>
            <p:cNvPr id="162" name="Google Shape;162;p12"/>
            <p:cNvSpPr txBox="1"/>
            <p:nvPr/>
          </p:nvSpPr>
          <p:spPr>
            <a:xfrm>
              <a:off x="7732231" y="1878153"/>
              <a:ext cx="25939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188" tIns="38083" rIns="76188" bIns="38083" anchor="t" anchorCtr="0">
              <a:noAutofit/>
            </a:bodyPr>
            <a:lstStyle/>
            <a:p>
              <a:pPr>
                <a:buSzPts val="3600"/>
              </a:pPr>
              <a:r>
                <a:rPr lang="en-US" sz="30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Word Bank</a:t>
              </a:r>
              <a:endParaRPr sz="1167"/>
            </a:p>
          </p:txBody>
        </p:sp>
        <p:sp>
          <p:nvSpPr>
            <p:cNvPr id="163" name="Google Shape;163;p12"/>
            <p:cNvSpPr/>
            <p:nvPr/>
          </p:nvSpPr>
          <p:spPr>
            <a:xfrm>
              <a:off x="7397644" y="2992588"/>
              <a:ext cx="3491400" cy="183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38115" indent="-238115">
                <a:buClr>
                  <a:srgbClr val="0171AB"/>
                </a:buClr>
                <a:buSzPts val="2800"/>
                <a:buFont typeface="Arial"/>
                <a:buChar char="►"/>
              </a:pPr>
              <a:r>
                <a:rPr lang="en-US" sz="2333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Element</a:t>
              </a:r>
              <a:endParaRPr sz="2333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38115" indent="-238115">
                <a:buClr>
                  <a:srgbClr val="0171AB"/>
                </a:buClr>
                <a:buSzPts val="2800"/>
                <a:buFont typeface="Arial"/>
                <a:buChar char="►"/>
              </a:pPr>
              <a:r>
                <a:rPr lang="en-US" sz="2333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Universal Set</a:t>
              </a:r>
              <a:endParaRPr sz="2333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38115" indent="-238115">
                <a:buClr>
                  <a:srgbClr val="0171AB"/>
                </a:buClr>
                <a:buSzPts val="2800"/>
                <a:buFont typeface="Arial"/>
                <a:buChar char="►"/>
              </a:pPr>
              <a:r>
                <a:rPr lang="en-US" sz="2333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Complement</a:t>
              </a:r>
              <a:endParaRPr sz="2333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38115" indent="-238115">
                <a:buClr>
                  <a:srgbClr val="0171AB"/>
                </a:buClr>
                <a:buSzPts val="2800"/>
                <a:buFont typeface="Arial"/>
                <a:buChar char="►"/>
              </a:pPr>
              <a:r>
                <a:rPr lang="en-US" sz="2333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Subset</a:t>
              </a:r>
              <a:endParaRPr sz="1167" dirty="0"/>
            </a:p>
            <a:p>
              <a:pPr marL="238115" indent="-238115">
                <a:spcBef>
                  <a:spcPts val="250"/>
                </a:spcBef>
                <a:buClr>
                  <a:srgbClr val="0171AB"/>
                </a:buClr>
                <a:buSzPts val="2800"/>
                <a:buFont typeface="Arial"/>
                <a:buChar char="►"/>
              </a:pPr>
              <a:r>
                <a:rPr lang="en-US" sz="2333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Intersection</a:t>
              </a:r>
              <a:endParaRPr sz="1167" dirty="0"/>
            </a:p>
            <a:p>
              <a:pPr marL="238115" indent="-238115">
                <a:spcBef>
                  <a:spcPts val="250"/>
                </a:spcBef>
                <a:buClr>
                  <a:srgbClr val="0171AB"/>
                </a:buClr>
                <a:buSzPts val="2800"/>
                <a:buFont typeface="Arial"/>
                <a:buChar char="►"/>
              </a:pPr>
              <a:r>
                <a:rPr lang="en-US" sz="2333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Union</a:t>
              </a:r>
              <a:endParaRPr sz="1167" dirty="0"/>
            </a:p>
            <a:p>
              <a:pPr marL="238115" indent="-238115">
                <a:spcBef>
                  <a:spcPts val="250"/>
                </a:spcBef>
                <a:buClr>
                  <a:srgbClr val="0171AB"/>
                </a:buClr>
                <a:buSzPts val="2800"/>
                <a:buFont typeface="Arial"/>
                <a:buChar char="►"/>
              </a:pPr>
              <a:r>
                <a:rPr lang="en-US" sz="2333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Theoretical Probability</a:t>
              </a:r>
              <a:endParaRPr sz="1167" dirty="0"/>
            </a:p>
          </p:txBody>
        </p:sp>
      </p:grpSp>
      <p:sp>
        <p:nvSpPr>
          <p:cNvPr id="11" name="Rectangle 4">
            <a:extLst>
              <a:ext uri="{FF2B5EF4-FFF2-40B4-BE49-F238E27FC236}">
                <a16:creationId xmlns:a16="http://schemas.microsoft.com/office/drawing/2014/main" id="{BD740FA0-6944-49C2-98BA-52AC61122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54" y="4874353"/>
            <a:ext cx="62515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latin typeface="Handlee" panose="02000000000000000000" pitchFamily="2" charset="0"/>
              </a:rPr>
              <a:t>Today, I learned how to _________________________________________________________________________________.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21">
            <a:extLst>
              <a:ext uri="{FF2B5EF4-FFF2-40B4-BE49-F238E27FC236}">
                <a16:creationId xmlns:a16="http://schemas.microsoft.com/office/drawing/2014/main" id="{DD24A7BE-D580-4C9C-9819-B825A391EDC2}"/>
              </a:ext>
            </a:extLst>
          </p:cNvPr>
          <p:cNvSpPr/>
          <p:nvPr/>
        </p:nvSpPr>
        <p:spPr bwMode="auto">
          <a:xfrm rot="16200000">
            <a:off x="3577655" y="-1699421"/>
            <a:ext cx="1815661" cy="8970970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  <a:effectLst/>
          <a:extLst/>
        </p:spPr>
        <p:txBody>
          <a:bodyPr vert="vert" wrap="square" lIns="32903" tIns="444500" rIns="0" bIns="32903">
            <a:spAutoFit/>
          </a:bodyPr>
          <a:lstStyle/>
          <a:p>
            <a:pPr>
              <a:defRPr/>
            </a:pPr>
            <a:r>
              <a:rPr lang="en-US" sz="375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 will determine how to describe </a:t>
            </a:r>
            <a:r>
              <a:rPr lang="en-US" sz="375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subsets, unions, intersections, and complements </a:t>
            </a:r>
            <a:r>
              <a:rPr lang="en-US" sz="3750" b="1" dirty="0">
                <a:solidFill>
                  <a:schemeClr val="bg1"/>
                </a:solidFill>
                <a:latin typeface="Century Gothic" panose="020B0502020202020204" pitchFamily="34" charset="0"/>
              </a:rPr>
              <a:t>of probability</a:t>
            </a:r>
            <a:r>
              <a:rPr lang="en-US" sz="3750" b="1" baseline="-250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r>
              <a:rPr lang="en-US" sz="375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2" name="Google Shape;22;p4"/>
          <p:cNvSpPr/>
          <p:nvPr/>
        </p:nvSpPr>
        <p:spPr>
          <a:xfrm rot="-5400000">
            <a:off x="-542468" y="2676826"/>
            <a:ext cx="1261250" cy="216000"/>
          </a:xfrm>
          <a:prstGeom prst="round2SameRect">
            <a:avLst>
              <a:gd name="adj1" fmla="val 0"/>
              <a:gd name="adj2" fmla="val 15814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t" anchorCtr="0">
            <a:noAutofit/>
          </a:bodyPr>
          <a:lstStyle/>
          <a:p>
            <a:pPr>
              <a:buSzPts val="1000"/>
            </a:pPr>
            <a:r>
              <a:rPr lang="en-US" sz="833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 sz="1167"/>
          </a:p>
        </p:txBody>
      </p:sp>
      <p:graphicFrame>
        <p:nvGraphicFramePr>
          <p:cNvPr id="23" name="Google Shape;23;p4"/>
          <p:cNvGraphicFramePr/>
          <p:nvPr>
            <p:extLst>
              <p:ext uri="{D42A27DB-BD31-4B8C-83A1-F6EECF244321}">
                <p14:modId xmlns:p14="http://schemas.microsoft.com/office/powerpoint/2010/main" val="2547382078"/>
              </p:ext>
            </p:extLst>
          </p:nvPr>
        </p:nvGraphicFramePr>
        <p:xfrm>
          <a:off x="6630187" y="4979767"/>
          <a:ext cx="2147543" cy="701056"/>
        </p:xfrm>
        <a:graphic>
          <a:graphicData uri="http://schemas.openxmlformats.org/drawingml/2006/table">
            <a:tbl>
              <a:tblPr firstRow="1" bandRow="1">
                <a:noFill/>
                <a:tableStyleId>{4A122E54-A891-4AA2-86C9-CA8E5A51A578}</a:tableStyleId>
              </a:tblPr>
              <a:tblGrid>
                <a:gridCol w="214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8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Definition</a:t>
                      </a:r>
                      <a:endParaRPr sz="1300" u="none" strike="noStrike" cap="none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 baseline="30000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the extent to which an event is likely to occur,</a:t>
                      </a:r>
                      <a:endParaRPr sz="1300" u="none" strike="noStrike" cap="none" dirty="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" name="Google Shape;24;p4" descr="C:\Users\Stephen\Downloads\Voca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3843" y="5037680"/>
            <a:ext cx="182868" cy="1243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" name="Google Shape;25;p4"/>
          <p:cNvGraphicFramePr/>
          <p:nvPr>
            <p:extLst>
              <p:ext uri="{D42A27DB-BD31-4B8C-83A1-F6EECF244321}">
                <p14:modId xmlns:p14="http://schemas.microsoft.com/office/powerpoint/2010/main" val="3768528700"/>
              </p:ext>
            </p:extLst>
          </p:nvPr>
        </p:nvGraphicFramePr>
        <p:xfrm>
          <a:off x="6630187" y="4055782"/>
          <a:ext cx="2147543" cy="701056"/>
        </p:xfrm>
        <a:graphic>
          <a:graphicData uri="http://schemas.openxmlformats.org/drawingml/2006/table">
            <a:tbl>
              <a:tblPr firstRow="1" bandRow="1">
                <a:noFill/>
                <a:tableStyleId>{4A122E54-A891-4AA2-86C9-CA8E5A51A578}</a:tableStyleId>
              </a:tblPr>
              <a:tblGrid>
                <a:gridCol w="214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8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Declare the Objective</a:t>
                      </a:r>
                      <a:endParaRPr sz="1300" u="none" strike="noStrike" cap="none" dirty="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200" u="none" strike="noStrike" cap="none" dirty="0"/>
                        <a:t>Read the objective to your partner.</a:t>
                      </a:r>
                      <a:endParaRPr sz="1200" u="none" strike="noStrike" cap="none" dirty="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6" name="Google Shape;26;p4" descr="C:\Users\Stephen\Downloads\CFU Ico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843" y="4135833"/>
            <a:ext cx="153152" cy="152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9;p5">
            <a:extLst>
              <a:ext uri="{FF2B5EF4-FFF2-40B4-BE49-F238E27FC236}">
                <a16:creationId xmlns:a16="http://schemas.microsoft.com/office/drawing/2014/main" id="{510449A9-57DE-4685-9805-11AF8404D57B}"/>
              </a:ext>
            </a:extLst>
          </p:cNvPr>
          <p:cNvSpPr/>
          <p:nvPr/>
        </p:nvSpPr>
        <p:spPr>
          <a:xfrm>
            <a:off x="3397024" y="590053"/>
            <a:ext cx="3080699" cy="447789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algn="ctr" rotWithShape="0">
              <a:srgbClr val="5A5A5A">
                <a:alpha val="40000"/>
              </a:srgbClr>
            </a:outerShdw>
          </a:effectLst>
        </p:spPr>
        <p:txBody>
          <a:bodyPr spcFirstLastPara="1" wrap="square" lIns="38083" tIns="38083" rIns="38083" bIns="38083" anchor="t" anchorCtr="0">
            <a:noAutofit/>
          </a:bodyPr>
          <a:lstStyle/>
          <a:p>
            <a:pPr>
              <a:buSzPts val="2000"/>
            </a:pPr>
            <a:endParaRPr sz="15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2000"/>
            </a:pPr>
            <a:r>
              <a:rPr lang="en-US" sz="1167" b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Century Gothic"/>
                <a:sym typeface="Century Gothic"/>
              </a:rPr>
              <a:t>2. Write each statement in set notation. Use the descriptions of the sets to the right to complete each statement. </a:t>
            </a:r>
          </a:p>
          <a:p>
            <a:pPr marL="285739" indent="-285739">
              <a:buSzPts val="2000"/>
              <a:buAutoNum type="arabicPeriod"/>
            </a:pPr>
            <a:endParaRPr lang="en-US" sz="1167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AutoNum type="arabicPeriod"/>
            </a:pPr>
            <a:endParaRPr lang="en-US" sz="1167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AutoNum type="arabicPeriod"/>
            </a:pPr>
            <a:endParaRPr lang="en-US" sz="1167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AutoNum type="arabicPeriod"/>
            </a:pPr>
            <a:endParaRPr lang="en-US" sz="1167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AutoNum type="arabicPeriod"/>
            </a:pPr>
            <a:endParaRPr lang="en-US" sz="1167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AutoNum type="arabicPeriod"/>
            </a:pPr>
            <a:endParaRPr lang="en-US" sz="1167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AutoNum type="arabicPeriod"/>
            </a:pPr>
            <a:endParaRPr lang="en-US" sz="1167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AutoNum type="alphaLcPeriod"/>
            </a:pPr>
            <a:r>
              <a:rPr lang="en-US" sz="1167" i="1" dirty="0">
                <a:latin typeface="Bahnschrift Light SemiCondensed" panose="020B0502040204020203" pitchFamily="34" charset="0"/>
                <a:ea typeface="Century Gothic"/>
                <a:cs typeface="Century Gothic"/>
                <a:sym typeface="Century Gothic"/>
              </a:rPr>
              <a:t>Draw a Venn Diagram to Organize the Sets</a:t>
            </a:r>
          </a:p>
          <a:p>
            <a:pPr marL="285739" indent="-285739">
              <a:buSzPts val="2000"/>
              <a:buAutoNum type="alphaLcPeriod"/>
            </a:pPr>
            <a:endParaRPr lang="en-US" sz="1167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AutoNum type="alphaLcPeriod"/>
            </a:pPr>
            <a:endParaRPr lang="en-US" sz="1167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AutoNum type="alphaLcPeriod"/>
            </a:pPr>
            <a:endParaRPr lang="en-US" sz="1167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AutoNum type="alphaLcPeriod"/>
            </a:pPr>
            <a:endParaRPr lang="en-US" sz="1167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AutoNum type="alphaLcPeriod"/>
            </a:pPr>
            <a:endParaRPr lang="en-US" sz="1167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AutoNum type="alphaLcPeriod"/>
            </a:pPr>
            <a:endParaRPr lang="en-US" sz="1167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AutoNum type="alphaLcPeriod"/>
            </a:pPr>
            <a:endParaRPr lang="en-US" sz="1167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AutoNum type="alphaLcPeriod"/>
            </a:pPr>
            <a:endParaRPr lang="en-US" sz="1167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AutoNum type="alphaLcPeriod"/>
            </a:pPr>
            <a:endParaRPr lang="en-US" sz="1167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Font typeface="Arial"/>
              <a:buAutoNum type="alphaLcPeriod"/>
            </a:pPr>
            <a:r>
              <a:rPr lang="en-US" sz="1167" dirty="0">
                <a:latin typeface="Bahnschrift Light SemiCondensed" panose="020B0502040204020203" pitchFamily="34" charset="0"/>
              </a:rPr>
              <a:t> A ⋂ B = {                                              }</a:t>
            </a:r>
          </a:p>
          <a:p>
            <a:pPr marL="285739" indent="-285739">
              <a:buSzPts val="2000"/>
              <a:buFont typeface="Arial"/>
              <a:buAutoNum type="alphaLcPeriod"/>
            </a:pPr>
            <a:endParaRPr lang="en-US" sz="1167" dirty="0">
              <a:latin typeface="Bahnschrift Light SemiCondensed" panose="020B0502040204020203" pitchFamily="34" charset="0"/>
            </a:endParaRPr>
          </a:p>
          <a:p>
            <a:pPr marL="285739" indent="-285739">
              <a:buSzPts val="2000"/>
              <a:buFont typeface="Arial"/>
              <a:buAutoNum type="alphaLcPeriod"/>
            </a:pPr>
            <a:r>
              <a:rPr lang="en-US" sz="1167" dirty="0">
                <a:latin typeface="Bahnschrift Light SemiCondensed" panose="020B0502040204020203" pitchFamily="34" charset="0"/>
              </a:rPr>
              <a:t>A ∪ B = {                                              }</a:t>
            </a:r>
          </a:p>
          <a:p>
            <a:pPr marL="285739" indent="-285739">
              <a:buSzPts val="2000"/>
              <a:buAutoNum type="alphaLcPeriod"/>
            </a:pPr>
            <a:endParaRPr lang="en-US" sz="1167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>
              <a:buSzPts val="2000"/>
            </a:pPr>
            <a:endParaRPr lang="en-US" sz="1333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SzPts val="2000"/>
            </a:pPr>
            <a:endParaRPr sz="1333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2000"/>
            </a:pPr>
            <a:endParaRPr sz="1667" b="1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5"/>
          <p:cNvSpPr/>
          <p:nvPr/>
        </p:nvSpPr>
        <p:spPr>
          <a:xfrm rot="-5400000">
            <a:off x="-775697" y="2605105"/>
            <a:ext cx="1692833" cy="22406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>
              <a:buSzPts val="1000"/>
            </a:pPr>
            <a:r>
              <a:rPr lang="en-US" sz="833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ACTIVATE PRIOR KNOWLEDGE</a:t>
            </a:r>
            <a:endParaRPr sz="1167"/>
          </a:p>
        </p:txBody>
      </p:sp>
      <p:graphicFrame>
        <p:nvGraphicFramePr>
          <p:cNvPr id="34" name="Google Shape;34;p5"/>
          <p:cNvGraphicFramePr/>
          <p:nvPr>
            <p:extLst>
              <p:ext uri="{D42A27DB-BD31-4B8C-83A1-F6EECF244321}">
                <p14:modId xmlns:p14="http://schemas.microsoft.com/office/powerpoint/2010/main" val="3172816708"/>
              </p:ext>
            </p:extLst>
          </p:nvPr>
        </p:nvGraphicFramePr>
        <p:xfrm>
          <a:off x="6611313" y="3717811"/>
          <a:ext cx="2432999" cy="914416"/>
        </p:xfrm>
        <a:graphic>
          <a:graphicData uri="http://schemas.openxmlformats.org/drawingml/2006/table">
            <a:tbl>
              <a:tblPr firstRow="1" bandRow="1">
                <a:noFill/>
                <a:tableStyleId>{4A122E54-A891-4AA2-86C9-CA8E5A51A578}</a:tableStyleId>
              </a:tblPr>
              <a:tblGrid>
                <a:gridCol w="2432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8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Make the Connection</a:t>
                      </a:r>
                      <a:endParaRPr sz="1200" u="none" strike="noStrike" cap="none" dirty="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000" dirty="0"/>
                        <a:t>Students you already know what is a set and subset. Now we are going to use that information to find probabilities.   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5" name="Google Shape;35;p5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7182" y="3704130"/>
            <a:ext cx="152385" cy="15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3380" y="3780322"/>
            <a:ext cx="152385" cy="1523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" name="Google Shape;37;p5"/>
          <p:cNvGraphicFramePr/>
          <p:nvPr>
            <p:extLst>
              <p:ext uri="{D42A27DB-BD31-4B8C-83A1-F6EECF244321}">
                <p14:modId xmlns:p14="http://schemas.microsoft.com/office/powerpoint/2010/main" val="3037625379"/>
              </p:ext>
            </p:extLst>
          </p:nvPr>
        </p:nvGraphicFramePr>
        <p:xfrm>
          <a:off x="6611313" y="573870"/>
          <a:ext cx="2433020" cy="2880621"/>
        </p:xfrm>
        <a:graphic>
          <a:graphicData uri="http://schemas.openxmlformats.org/drawingml/2006/table">
            <a:tbl>
              <a:tblPr firstRow="1" bandRow="1">
                <a:noFill/>
                <a:tableStyleId>{4A122E54-A891-4AA2-86C9-CA8E5A51A578}</a:tableStyleId>
              </a:tblPr>
              <a:tblGrid>
                <a:gridCol w="243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8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Remember the Concept</a:t>
                      </a:r>
                      <a:endParaRPr sz="1200" u="none" strike="noStrike" cap="none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20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000" b="1" i="1" dirty="0"/>
                        <a:t>Venn Diagrams</a:t>
                      </a:r>
                      <a:r>
                        <a:rPr lang="en-US" sz="1000" dirty="0"/>
                        <a:t>: Shows logical relations between a collection of sets.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lang="en-US" sz="10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lang="en-US" sz="10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lang="en-US" sz="10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lang="en-US" sz="10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lang="en-US" sz="10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lang="en-US" sz="10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0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Intersection: A ∩ B </a:t>
                      </a:r>
                      <a:r>
                        <a:rPr lang="en-US" sz="1000" dirty="0"/>
                        <a:t>Each element is in both set A and set B. Find where the sets overlap.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0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Union: </a:t>
                      </a:r>
                      <a:r>
                        <a:rPr lang="en-US" sz="10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∪ B </a:t>
                      </a:r>
                      <a:r>
                        <a:rPr lang="en-US" sz="1000" dirty="0"/>
                        <a:t>All elements in set A or set B. Join together all of the elements in both sets. 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8" name="Google Shape;38;p5" descr="C:\Users\Stephen\Downloads\Light Bulb Ico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1313" y="590053"/>
            <a:ext cx="191739" cy="17779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/>
          <p:nvPr/>
        </p:nvSpPr>
        <p:spPr>
          <a:xfrm>
            <a:off x="245668" y="590053"/>
            <a:ext cx="3080699" cy="447789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algn="ctr" rotWithShape="0">
              <a:srgbClr val="5A5A5A">
                <a:alpha val="40000"/>
              </a:srgbClr>
            </a:outerShdw>
          </a:effectLst>
        </p:spPr>
        <p:txBody>
          <a:bodyPr spcFirstLastPara="1" wrap="square" lIns="38083" tIns="38083" rIns="38083" bIns="38083" anchor="t" anchorCtr="0">
            <a:noAutofit/>
          </a:bodyPr>
          <a:lstStyle/>
          <a:p>
            <a:pPr>
              <a:buSzPts val="2000"/>
            </a:pPr>
            <a:endParaRPr sz="15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2000"/>
            </a:pPr>
            <a:r>
              <a:rPr lang="en-US" sz="1167" b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Century Gothic"/>
                <a:sym typeface="Century Gothic"/>
              </a:rPr>
              <a:t>1. Write each statement in set notation. Use the descriptions of the sets to the right to complete each statement. </a:t>
            </a:r>
          </a:p>
          <a:p>
            <a:pPr marL="285739" indent="-285739">
              <a:buSzPts val="2000"/>
              <a:buAutoNum type="arabicPeriod"/>
            </a:pPr>
            <a:endParaRPr lang="en-US" sz="1167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AutoNum type="arabicPeriod"/>
            </a:pPr>
            <a:endParaRPr lang="en-US" sz="1167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AutoNum type="arabicPeriod"/>
            </a:pPr>
            <a:endParaRPr lang="en-US" sz="1167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AutoNum type="arabicPeriod"/>
            </a:pPr>
            <a:endParaRPr lang="en-US" sz="1167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AutoNum type="arabicPeriod"/>
            </a:pPr>
            <a:endParaRPr lang="en-US" sz="1167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AutoNum type="arabicPeriod"/>
            </a:pPr>
            <a:endParaRPr lang="en-US" sz="1167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AutoNum type="arabicPeriod"/>
            </a:pPr>
            <a:endParaRPr lang="en-US" sz="1167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AutoNum type="alphaLcPeriod"/>
            </a:pPr>
            <a:r>
              <a:rPr lang="en-US" sz="1167" i="1" dirty="0">
                <a:latin typeface="Bahnschrift Light SemiCondensed" panose="020B0502040204020203" pitchFamily="34" charset="0"/>
                <a:ea typeface="Century Gothic"/>
                <a:cs typeface="Century Gothic"/>
                <a:sym typeface="Century Gothic"/>
              </a:rPr>
              <a:t>Draw a Venn Diagram to Organize the Sets</a:t>
            </a:r>
          </a:p>
          <a:p>
            <a:pPr marL="285739" indent="-285739">
              <a:buSzPts val="2000"/>
              <a:buAutoNum type="alphaLcPeriod"/>
            </a:pPr>
            <a:endParaRPr lang="en-US" sz="1167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AutoNum type="alphaLcPeriod"/>
            </a:pPr>
            <a:endParaRPr lang="en-US" sz="1167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AutoNum type="alphaLcPeriod"/>
            </a:pPr>
            <a:endParaRPr lang="en-US" sz="1167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AutoNum type="alphaLcPeriod"/>
            </a:pPr>
            <a:endParaRPr lang="en-US" sz="1167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AutoNum type="alphaLcPeriod"/>
            </a:pPr>
            <a:endParaRPr lang="en-US" sz="1167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AutoNum type="alphaLcPeriod"/>
            </a:pPr>
            <a:endParaRPr lang="en-US" sz="1167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AutoNum type="alphaLcPeriod"/>
            </a:pPr>
            <a:endParaRPr lang="en-US" sz="1167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AutoNum type="alphaLcPeriod"/>
            </a:pPr>
            <a:endParaRPr lang="en-US" sz="1167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AutoNum type="alphaLcPeriod"/>
            </a:pPr>
            <a:endParaRPr lang="en-US" sz="1167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 marL="285739" indent="-285739">
              <a:buSzPts val="2000"/>
              <a:buFont typeface="Arial"/>
              <a:buAutoNum type="alphaLcPeriod"/>
            </a:pPr>
            <a:r>
              <a:rPr lang="en-US" sz="1167" dirty="0">
                <a:latin typeface="Bahnschrift Light SemiCondensed" panose="020B0502040204020203" pitchFamily="34" charset="0"/>
              </a:rPr>
              <a:t> A ⋂ B = {              }</a:t>
            </a:r>
            <a:br>
              <a:rPr lang="en-US" sz="1167" dirty="0">
                <a:latin typeface="Bahnschrift Light SemiCondensed" panose="020B0502040204020203" pitchFamily="34" charset="0"/>
              </a:rPr>
            </a:br>
            <a:endParaRPr lang="en-US" sz="1167" dirty="0">
              <a:latin typeface="Bahnschrift Light SemiCondensed" panose="020B0502040204020203" pitchFamily="34" charset="0"/>
            </a:endParaRPr>
          </a:p>
          <a:p>
            <a:pPr marL="285739" indent="-285739">
              <a:buSzPts val="2000"/>
              <a:buFont typeface="Arial"/>
              <a:buAutoNum type="alphaLcPeriod"/>
            </a:pPr>
            <a:r>
              <a:rPr lang="en-US" sz="1167" dirty="0">
                <a:latin typeface="Bahnschrift Light SemiCondensed" panose="020B0502040204020203" pitchFamily="34" charset="0"/>
              </a:rPr>
              <a:t>A ∪ B = {                                              }</a:t>
            </a:r>
          </a:p>
          <a:p>
            <a:pPr marL="285739" indent="-285739">
              <a:buSzPts val="2000"/>
              <a:buAutoNum type="alphaLcPeriod"/>
            </a:pPr>
            <a:endParaRPr lang="en-US" sz="1167" i="1" dirty="0">
              <a:latin typeface="Bahnschrift Light SemiCondensed" panose="020B0502040204020203" pitchFamily="34" charset="0"/>
              <a:ea typeface="Century Gothic"/>
              <a:cs typeface="Century Gothic"/>
              <a:sym typeface="Century Gothic"/>
            </a:endParaRPr>
          </a:p>
          <a:p>
            <a:pPr>
              <a:buSzPts val="2000"/>
            </a:pPr>
            <a:endParaRPr lang="en-US" sz="1333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buSzPts val="2000"/>
            </a:pPr>
            <a:endParaRPr sz="1333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SzPts val="2000"/>
            </a:pPr>
            <a:endParaRPr sz="1667" b="1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D81702-7D11-42F5-9C57-7D7FFBCEA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117" y="1610116"/>
            <a:ext cx="2136143" cy="806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C43779-3A74-4688-9C85-B54C3ABBB3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614" y="1508796"/>
            <a:ext cx="2725918" cy="9079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A9CC44-3FE7-42C6-9034-928D300FC2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9204" y="2837952"/>
            <a:ext cx="2082033" cy="1451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DF7B04-588F-4740-B8B6-1FC9878473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4253" y="1213718"/>
            <a:ext cx="1167181" cy="815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B5CBA6-9EAC-4564-BF54-6394161365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302" y="2922973"/>
            <a:ext cx="1948206" cy="14284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F7467AA-C37F-46A2-8D5F-D302860A09DE}"/>
              </a:ext>
            </a:extLst>
          </p:cNvPr>
          <p:cNvSpPr/>
          <p:nvPr/>
        </p:nvSpPr>
        <p:spPr>
          <a:xfrm>
            <a:off x="1569709" y="3439132"/>
            <a:ext cx="312906" cy="451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67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Century Gothic"/>
                <a:sym typeface="Century Gothic"/>
              </a:rPr>
              <a:t>2,</a:t>
            </a:r>
          </a:p>
          <a:p>
            <a:r>
              <a:rPr lang="en-US" sz="1167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Century Gothic"/>
              </a:rPr>
              <a:t>4</a:t>
            </a:r>
            <a:endParaRPr lang="en-US" sz="1167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6FB405-576E-4904-AD45-795CEAAE36E8}"/>
              </a:ext>
            </a:extLst>
          </p:cNvPr>
          <p:cNvSpPr/>
          <p:nvPr/>
        </p:nvSpPr>
        <p:spPr>
          <a:xfrm>
            <a:off x="908850" y="3471471"/>
            <a:ext cx="493904" cy="451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67" b="1" dirty="0">
                <a:solidFill>
                  <a:srgbClr val="7030A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Century Gothic"/>
              </a:rPr>
              <a:t>1, 3, 5</a:t>
            </a:r>
            <a:endParaRPr lang="en-US" sz="1167" dirty="0">
              <a:solidFill>
                <a:srgbClr val="7030A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748E16-8DEC-442B-9C47-0221C92130AB}"/>
              </a:ext>
            </a:extLst>
          </p:cNvPr>
          <p:cNvSpPr/>
          <p:nvPr/>
        </p:nvSpPr>
        <p:spPr>
          <a:xfrm>
            <a:off x="1959980" y="3528900"/>
            <a:ext cx="493904" cy="271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67" b="1" dirty="0">
                <a:solidFill>
                  <a:srgbClr val="00206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Century Gothic"/>
              </a:rPr>
              <a:t>6, 8</a:t>
            </a:r>
            <a:endParaRPr lang="en-US" sz="1167" dirty="0">
              <a:solidFill>
                <a:srgbClr val="00206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767C56-92DD-4D81-A0DD-2227CBDF393E}"/>
              </a:ext>
            </a:extLst>
          </p:cNvPr>
          <p:cNvSpPr/>
          <p:nvPr/>
        </p:nvSpPr>
        <p:spPr>
          <a:xfrm>
            <a:off x="1008356" y="4391307"/>
            <a:ext cx="440506" cy="271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67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Century Gothic"/>
              </a:rPr>
              <a:t>2, 4</a:t>
            </a:r>
            <a:endParaRPr lang="en-US" sz="1167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37E0C8-4D75-44D6-9B57-39A31B82BC7D}"/>
              </a:ext>
            </a:extLst>
          </p:cNvPr>
          <p:cNvSpPr/>
          <p:nvPr/>
        </p:nvSpPr>
        <p:spPr>
          <a:xfrm>
            <a:off x="954957" y="4729687"/>
            <a:ext cx="1326605" cy="271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67" b="1" dirty="0">
                <a:latin typeface="Microsoft JhengHei UI" panose="020B0604030504040204" pitchFamily="34" charset="-120"/>
                <a:ea typeface="Microsoft JhengHei UI" panose="020B0604030504040204" pitchFamily="34" charset="-120"/>
                <a:sym typeface="Century Gothic"/>
              </a:rPr>
              <a:t>1, 2, 3, 4, 5, 6, 8</a:t>
            </a:r>
            <a:endParaRPr lang="en-US" sz="1167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02D594-75D0-4016-BB2F-0E4EA1C2D903}"/>
              </a:ext>
            </a:extLst>
          </p:cNvPr>
          <p:cNvSpPr/>
          <p:nvPr/>
        </p:nvSpPr>
        <p:spPr>
          <a:xfrm>
            <a:off x="823747" y="2910683"/>
            <a:ext cx="1026756" cy="271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67" b="1" dirty="0">
                <a:solidFill>
                  <a:srgbClr val="0070C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sym typeface="Century Gothic"/>
              </a:rPr>
              <a:t>7, 9, 10</a:t>
            </a:r>
            <a:endParaRPr lang="en-US" sz="1167" dirty="0">
              <a:solidFill>
                <a:srgbClr val="0070C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64AE54-5275-4727-A593-765F3D78A1EC}"/>
              </a:ext>
            </a:extLst>
          </p:cNvPr>
          <p:cNvSpPr/>
          <p:nvPr/>
        </p:nvSpPr>
        <p:spPr>
          <a:xfrm>
            <a:off x="259129" y="5267737"/>
            <a:ext cx="5216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ahnschrift SemiLight Condensed" panose="020B0502040204020203" pitchFamily="34" charset="0"/>
              </a:rPr>
              <a:t>Note: Venn diagram can make it easier to identify the sets.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4C8319-F54F-4DF6-B117-FD4B03A932A3}"/>
              </a:ext>
            </a:extLst>
          </p:cNvPr>
          <p:cNvSpPr/>
          <p:nvPr/>
        </p:nvSpPr>
        <p:spPr>
          <a:xfrm>
            <a:off x="0" y="471374"/>
            <a:ext cx="82677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set </a:t>
            </a:r>
            <a:r>
              <a:rPr 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is a collection of distinct objects. Each object in a set is called an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element</a:t>
            </a:r>
            <a:r>
              <a:rPr 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of the set.</a:t>
            </a:r>
          </a:p>
          <a:p>
            <a:r>
              <a:rPr 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 set is often denoted by writing the elements in braces.</a:t>
            </a:r>
          </a:p>
          <a:p>
            <a:endParaRPr lang="en-US" sz="9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set with no elements is the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empty set</a:t>
            </a:r>
            <a:r>
              <a:rPr 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denoted by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⌀</a:t>
            </a:r>
            <a:r>
              <a:rPr 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or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{ }.</a:t>
            </a:r>
          </a:p>
          <a:p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The set of all elements under is 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universal set</a:t>
            </a:r>
            <a:r>
              <a:rPr 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denoted by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U</a:t>
            </a:r>
            <a:r>
              <a:rPr 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.</a:t>
            </a:r>
          </a:p>
          <a:p>
            <a:endParaRPr lang="en-US" sz="10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Identifying the number of elements in a set is important for calculating probabilities.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073191-CC91-4A13-8525-ED37586514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03672" y="406059"/>
            <a:ext cx="1436914" cy="6260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2D263C-E8DF-46C8-BADC-F97BC50FC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1" y="2179534"/>
            <a:ext cx="4144206" cy="4319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142">
            <a:extLst>
              <a:ext uri="{FF2B5EF4-FFF2-40B4-BE49-F238E27FC236}">
                <a16:creationId xmlns:a16="http://schemas.microsoft.com/office/drawing/2014/main" id="{B4AF04C6-DC5B-4BB9-A43A-6DF141D5AA95}"/>
              </a:ext>
            </a:extLst>
          </p:cNvPr>
          <p:cNvGrpSpPr>
            <a:grpSpLocks/>
          </p:cNvGrpSpPr>
          <p:nvPr/>
        </p:nvGrpSpPr>
        <p:grpSpPr bwMode="auto">
          <a:xfrm>
            <a:off x="4324349" y="2179534"/>
            <a:ext cx="4781551" cy="997197"/>
            <a:chOff x="312950" y="5505131"/>
            <a:chExt cx="3236101" cy="31485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613E5B-822C-493C-B514-4EC618AB6DF9}"/>
                </a:ext>
              </a:extLst>
            </p:cNvPr>
            <p:cNvSpPr/>
            <p:nvPr/>
          </p:nvSpPr>
          <p:spPr bwMode="auto">
            <a:xfrm>
              <a:off x="312950" y="5505131"/>
              <a:ext cx="3236101" cy="314852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301752" rIns="45720">
              <a:spAutoFit/>
            </a:bodyPr>
            <a:lstStyle/>
            <a:p>
              <a:pPr marL="342900" indent="-342900" defTabSz="914400">
                <a:buFontTx/>
                <a:buAutoNum type="arabicPeriod"/>
                <a:defRPr/>
              </a:pPr>
              <a:r>
                <a:rPr lang="en-US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Partner-</a:t>
              </a:r>
              <a:r>
                <a:rPr lang="en-US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  <a:cs typeface="Arial" charset="0"/>
                </a:rPr>
                <a:t>A:  </a:t>
              </a:r>
              <a:r>
                <a:rPr lang="en-US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Explain what is a </a:t>
              </a:r>
              <a:r>
                <a:rPr lang="en-US" b="1" i="1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set, element, and empty set</a:t>
              </a:r>
              <a:r>
                <a:rPr lang="en-US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?</a:t>
              </a:r>
            </a:p>
            <a:p>
              <a:pPr marL="342900" indent="-342900" defTabSz="914400">
                <a:buFontTx/>
                <a:buAutoNum type="arabicPeriod"/>
                <a:defRPr/>
              </a:pPr>
              <a:r>
                <a:rPr lang="en-US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Partner-</a:t>
              </a:r>
              <a:r>
                <a:rPr lang="en-US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  <a:cs typeface="Arial" charset="0"/>
                </a:rPr>
                <a:t>B:  </a:t>
              </a:r>
              <a:r>
                <a:rPr lang="en-US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Explain what is </a:t>
              </a:r>
              <a:r>
                <a:rPr lang="en-US" b="1" i="1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universal set and why identify element in a set</a:t>
              </a:r>
              <a:r>
                <a:rPr lang="en-US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?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C83489-722F-4EEB-9D61-686EE7F6F0D5}"/>
                </a:ext>
              </a:extLst>
            </p:cNvPr>
            <p:cNvSpPr/>
            <p:nvPr/>
          </p:nvSpPr>
          <p:spPr bwMode="auto">
            <a:xfrm>
              <a:off x="318282" y="5505632"/>
              <a:ext cx="3230768" cy="81558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Gill Sans MT" pitchFamily="34" charset="0"/>
                </a:rPr>
                <a:t>CFU: Pair-Share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BDEB3F-3AD3-48CA-9574-EA2B948276D6}"/>
              </a:ext>
            </a:extLst>
          </p:cNvPr>
          <p:cNvGrpSpPr/>
          <p:nvPr/>
        </p:nvGrpSpPr>
        <p:grpSpPr>
          <a:xfrm>
            <a:off x="4324349" y="3269662"/>
            <a:ext cx="4680858" cy="2782296"/>
            <a:chOff x="4324349" y="3269662"/>
            <a:chExt cx="4680858" cy="2782296"/>
          </a:xfrm>
        </p:grpSpPr>
        <p:grpSp>
          <p:nvGrpSpPr>
            <p:cNvPr id="9" name="Group 142">
              <a:extLst>
                <a:ext uri="{FF2B5EF4-FFF2-40B4-BE49-F238E27FC236}">
                  <a16:creationId xmlns:a16="http://schemas.microsoft.com/office/drawing/2014/main" id="{FC1B9B95-5EFC-457B-BF5F-5CA4720146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4349" y="3269662"/>
              <a:ext cx="4680858" cy="2782296"/>
              <a:chOff x="379693" y="5506972"/>
              <a:chExt cx="3102617" cy="26047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68A2A20-72A5-4D2D-A803-D9FE0262F554}"/>
                  </a:ext>
                </a:extLst>
              </p:cNvPr>
              <p:cNvSpPr/>
              <p:nvPr/>
            </p:nvSpPr>
            <p:spPr bwMode="auto">
              <a:xfrm>
                <a:off x="379693" y="5506972"/>
                <a:ext cx="3102617" cy="260478"/>
              </a:xfrm>
              <a:prstGeom prst="rect">
                <a:avLst/>
              </a:prstGeom>
              <a:gradFill flip="none" rotWithShape="1">
                <a:gsLst>
                  <a:gs pos="0">
                    <a:srgbClr val="C0ECFC"/>
                  </a:gs>
                  <a:gs pos="32000">
                    <a:srgbClr val="F7FDFF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3175">
                <a:solidFill>
                  <a:schemeClr val="bg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301752" rIns="45720">
                <a:spAutoFit/>
              </a:bodyPr>
              <a:lstStyle/>
              <a:p>
                <a:pPr algn="ctr" defTabSz="914400">
                  <a:defRPr/>
                </a:pPr>
                <a:r>
                  <a:rPr lang="en-US" sz="1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  <a:cs typeface="Arial" charset="0"/>
                  </a:rPr>
                  <a:t>Name the type of set and find the element(s)?</a:t>
                </a:r>
              </a:p>
              <a:p>
                <a:pPr marL="342900" indent="-342900" defTabSz="914400">
                  <a:buFontTx/>
                  <a:buAutoNum type="arabicPeriod"/>
                  <a:defRPr/>
                </a:pPr>
                <a:endPara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  <a:cs typeface="Arial" charset="0"/>
                </a:endParaRPr>
              </a:p>
              <a:p>
                <a:pPr marL="342900" indent="-342900" defTabSz="914400">
                  <a:buFontTx/>
                  <a:buAutoNum type="arabicPeriod"/>
                  <a:defRPr/>
                </a:pPr>
                <a:endParaRPr lang="en-US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endParaRPr>
              </a:p>
              <a:p>
                <a:pPr marL="342900" indent="-342900" defTabSz="914400">
                  <a:buFontTx/>
                  <a:buAutoNum type="arabicPeriod"/>
                  <a:defRPr/>
                </a:pPr>
                <a:endParaRPr lang="en-US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endParaRPr>
              </a:p>
              <a:p>
                <a:pPr marL="342900" indent="-342900" defTabSz="914400">
                  <a:buFontTx/>
                  <a:buAutoNum type="arabicPeriod"/>
                  <a:defRPr/>
                </a:pPr>
                <a:endParaRPr lang="en-US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endParaRPr>
              </a:p>
              <a:p>
                <a:pPr marL="342900" indent="-342900" defTabSz="914400">
                  <a:buFontTx/>
                  <a:buAutoNum type="arabicPeriod"/>
                  <a:defRPr/>
                </a:pPr>
                <a:endParaRPr lang="en-US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endParaRPr>
              </a:p>
              <a:p>
                <a:pPr marL="342900" indent="-342900" defTabSz="914400">
                  <a:buFontTx/>
                  <a:buAutoNum type="arabicPeriod"/>
                  <a:defRPr/>
                </a:pPr>
                <a:endParaRPr lang="en-US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endParaRPr>
              </a:p>
              <a:p>
                <a:pPr marL="342900" indent="-342900" defTabSz="914400">
                  <a:buFontTx/>
                  <a:buAutoNum type="arabicPeriod"/>
                  <a:defRPr/>
                </a:pPr>
                <a:endParaRPr lang="en-US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endParaRPr>
              </a:p>
              <a:p>
                <a:pPr marL="342900" indent="-342900" defTabSz="914400">
                  <a:buFontTx/>
                  <a:buAutoNum type="arabicPeriod"/>
                  <a:defRPr/>
                </a:pPr>
                <a:endParaRPr lang="en-US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endParaRPr>
              </a:p>
              <a:p>
                <a:pPr marL="342900" indent="-342900" defTabSz="914400">
                  <a:buFontTx/>
                  <a:buAutoNum type="arabicPeriod"/>
                  <a:defRPr/>
                </a:pPr>
                <a:endParaRPr lang="en-US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endParaRPr>
              </a:p>
              <a:p>
                <a:pPr marL="342900" indent="-342900" defTabSz="914400">
                  <a:buFontTx/>
                  <a:buAutoNum type="arabicPeriod"/>
                  <a:defRPr/>
                </a:pPr>
                <a:endParaRPr lang="en-US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7E99B11-C091-44EE-B536-974D10D69675}"/>
                  </a:ext>
                </a:extLst>
              </p:cNvPr>
              <p:cNvSpPr/>
              <p:nvPr/>
            </p:nvSpPr>
            <p:spPr bwMode="auto">
              <a:xfrm>
                <a:off x="379693" y="5506972"/>
                <a:ext cx="3097285" cy="23831"/>
              </a:xfrm>
              <a:prstGeom prst="rect">
                <a:avLst/>
              </a:prstGeom>
              <a:solidFill>
                <a:srgbClr val="08749A"/>
              </a:solidFill>
              <a:ln w="3175"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400" b="1" dirty="0">
                    <a:solidFill>
                      <a:prstClr val="white"/>
                    </a:solidFill>
                    <a:latin typeface="Gill Sans MT" pitchFamily="34" charset="0"/>
                  </a:rPr>
                  <a:t>CFU: Whiteboard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F5DC9A0-E8B2-4F26-900D-808950847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76234" y="3758854"/>
              <a:ext cx="2633624" cy="2252074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9131631-AA75-4BB2-95E7-41BEAF27F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585" y="5377866"/>
            <a:ext cx="840921" cy="612564"/>
          </a:xfrm>
          <a:prstGeom prst="rect">
            <a:avLst/>
          </a:prstGeom>
        </p:spPr>
      </p:pic>
      <p:grpSp>
        <p:nvGrpSpPr>
          <p:cNvPr id="15" name="Group 142">
            <a:extLst>
              <a:ext uri="{FF2B5EF4-FFF2-40B4-BE49-F238E27FC236}">
                <a16:creationId xmlns:a16="http://schemas.microsoft.com/office/drawing/2014/main" id="{3EA716ED-ED26-4EA3-98E0-ED2C29A85F40}"/>
              </a:ext>
            </a:extLst>
          </p:cNvPr>
          <p:cNvGrpSpPr>
            <a:grpSpLocks/>
          </p:cNvGrpSpPr>
          <p:nvPr/>
        </p:nvGrpSpPr>
        <p:grpSpPr bwMode="auto">
          <a:xfrm>
            <a:off x="4351924" y="2189783"/>
            <a:ext cx="4712626" cy="997197"/>
            <a:chOff x="312950" y="5505131"/>
            <a:chExt cx="3236101" cy="31485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CF3119-4D0F-490D-B45D-4FE79220A9A5}"/>
                </a:ext>
              </a:extLst>
            </p:cNvPr>
            <p:cNvSpPr/>
            <p:nvPr/>
          </p:nvSpPr>
          <p:spPr bwMode="auto">
            <a:xfrm>
              <a:off x="312950" y="5505131"/>
              <a:ext cx="3236101" cy="314852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301752" rIns="45720">
              <a:spAutoFit/>
            </a:bodyPr>
            <a:lstStyle/>
            <a:p>
              <a:pPr marL="342900" indent="-342900" defTabSz="914400">
                <a:buFontTx/>
                <a:buAutoNum type="arabicPeriod"/>
                <a:defRPr/>
              </a:pPr>
              <a:r>
                <a:rPr lang="en-US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Partner-</a:t>
              </a:r>
              <a:r>
                <a:rPr lang="en-US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  <a:cs typeface="Arial" charset="0"/>
                </a:rPr>
                <a:t>A:  </a:t>
              </a:r>
              <a:r>
                <a:rPr lang="en-US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Explain what is a </a:t>
              </a:r>
              <a:r>
                <a:rPr lang="en-US" b="1" i="1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subset and intersection</a:t>
              </a:r>
              <a:r>
                <a:rPr lang="en-US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?</a:t>
              </a:r>
            </a:p>
            <a:p>
              <a:pPr marL="342900" indent="-342900" defTabSz="914400">
                <a:buFontTx/>
                <a:buAutoNum type="arabicPeriod"/>
                <a:defRPr/>
              </a:pPr>
              <a:endParaRPr lang="en-US" sz="1200" dirty="0">
                <a:solidFill>
                  <a:schemeClr val="tx1"/>
                </a:solidFill>
                <a:latin typeface="Handlee" panose="02000000000000000000" pitchFamily="2" charset="0"/>
                <a:cs typeface="Arial" charset="0"/>
              </a:endParaRPr>
            </a:p>
            <a:p>
              <a:pPr marL="342900" indent="-342900" defTabSz="914400">
                <a:buFontTx/>
                <a:buAutoNum type="arabicPeriod"/>
                <a:defRPr/>
              </a:pPr>
              <a:r>
                <a:rPr lang="en-US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Partner-</a:t>
              </a:r>
              <a:r>
                <a:rPr lang="en-US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  <a:cs typeface="Arial" charset="0"/>
                </a:rPr>
                <a:t>B:  </a:t>
              </a:r>
              <a:r>
                <a:rPr lang="en-US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Explain what is </a:t>
              </a:r>
              <a:r>
                <a:rPr lang="en-US" b="1" i="1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union and complement</a:t>
              </a:r>
              <a:r>
                <a:rPr lang="en-US" dirty="0">
                  <a:solidFill>
                    <a:schemeClr val="tx1"/>
                  </a:solidFill>
                  <a:latin typeface="Handlee" panose="02000000000000000000" pitchFamily="2" charset="0"/>
                  <a:cs typeface="Arial" charset="0"/>
                </a:rPr>
                <a:t>?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713B0A3-54CF-4BF4-B965-393BCA287F64}"/>
                </a:ext>
              </a:extLst>
            </p:cNvPr>
            <p:cNvSpPr/>
            <p:nvPr/>
          </p:nvSpPr>
          <p:spPr bwMode="auto">
            <a:xfrm>
              <a:off x="318282" y="5505632"/>
              <a:ext cx="3230768" cy="81558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Gill Sans MT" pitchFamily="34" charset="0"/>
                </a:rPr>
                <a:t>CFU: Pair-Share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04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4977237" y="1736989"/>
            <a:ext cx="3998034" cy="28241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algn="ctr" rotWithShape="0">
              <a:srgbClr val="5A5A5A">
                <a:alpha val="40000"/>
              </a:srgbClr>
            </a:outerShdw>
          </a:effectLst>
        </p:spPr>
        <p:txBody>
          <a:bodyPr spcFirstLastPara="1" wrap="square" lIns="38083" tIns="38083" rIns="38083" bIns="38083" anchor="t" anchorCtr="0">
            <a:noAutofit/>
          </a:bodyPr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Answer each question (WB).</a:t>
            </a:r>
          </a:p>
          <a:p>
            <a:pPr algn="ctr"/>
            <a:endParaRPr lang="en-US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endParaRPr>
          </a:p>
          <a:p>
            <a:pPr marL="228600" indent="-228600">
              <a:buAutoNum type="arabicPeriod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What is A ⋂ B ?</a:t>
            </a:r>
          </a:p>
          <a:p>
            <a:pPr marL="228600" indent="-228600">
              <a:buAutoNum type="arabicPeriod"/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endParaRPr>
          </a:p>
          <a:p>
            <a:pPr marL="228600" indent="-228600">
              <a:buAutoNum type="arabicPeriod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What is A ⋃ B ?</a:t>
            </a:r>
          </a:p>
          <a:p>
            <a:pPr marL="228600" indent="-228600">
              <a:buAutoNum type="arabicPeriod"/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endParaRPr>
          </a:p>
          <a:p>
            <a:pPr marL="228600" indent="-228600">
              <a:buAutoNum type="arabicPeriod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What is A ⋃ C ?</a:t>
            </a:r>
          </a:p>
          <a:p>
            <a:pPr marL="228600" indent="-228600">
              <a:buAutoNum type="arabicPeriod"/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endParaRPr>
          </a:p>
          <a:p>
            <a:pPr marL="228600" indent="-228600">
              <a:buAutoNum type="arabicPeriod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What is A ⋂ D ?</a:t>
            </a:r>
          </a:p>
          <a:p>
            <a:pPr marL="228600" indent="-228600">
              <a:buAutoNum type="arabicPeriod"/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endParaRPr>
          </a:p>
          <a:p>
            <a:pPr marL="228600" indent="-228600">
              <a:buAutoNum type="arabicPeriod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What is B ⋂ C ?</a:t>
            </a:r>
          </a:p>
          <a:p>
            <a:pPr marL="228600" indent="-228600">
              <a:buAutoNum type="arabicPeriod"/>
            </a:pPr>
            <a:endParaRPr sz="1167" dirty="0"/>
          </a:p>
          <a:p>
            <a:endParaRPr sz="1167" dirty="0"/>
          </a:p>
          <a:p>
            <a:endParaRPr sz="1167" dirty="0"/>
          </a:p>
        </p:txBody>
      </p:sp>
      <p:sp>
        <p:nvSpPr>
          <p:cNvPr id="48" name="Google Shape;48;p6"/>
          <p:cNvSpPr/>
          <p:nvPr/>
        </p:nvSpPr>
        <p:spPr>
          <a:xfrm rot="-5400000">
            <a:off x="-997634" y="3617191"/>
            <a:ext cx="2233418" cy="238149"/>
          </a:xfrm>
          <a:prstGeom prst="round2SameRect">
            <a:avLst>
              <a:gd name="adj1" fmla="val 0"/>
              <a:gd name="adj2" fmla="val 33115"/>
            </a:avLst>
          </a:prstGeom>
          <a:solidFill>
            <a:srgbClr val="FFFFFF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>
              <a:buSzPts val="1000"/>
            </a:pPr>
            <a:r>
              <a:rPr lang="en-US" sz="833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 </a:t>
            </a:r>
            <a:endParaRPr sz="1167" dirty="0"/>
          </a:p>
        </p:txBody>
      </p:sp>
      <p:pic>
        <p:nvPicPr>
          <p:cNvPr id="50" name="Google Shape;50;p6" descr="C:\Users\Stephen\Downloads\Voca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9695" y="3784569"/>
            <a:ext cx="182868" cy="124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6" descr="C:\Users\Stephen\Downloads\CFU Ico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3739" y="687103"/>
            <a:ext cx="153152" cy="15238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6"/>
          <p:cNvSpPr txBox="1"/>
          <p:nvPr/>
        </p:nvSpPr>
        <p:spPr>
          <a:xfrm>
            <a:off x="2330061" y="501711"/>
            <a:ext cx="5328039" cy="127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r>
              <a:rPr lang="en-US" sz="1667" b="1" dirty="0"/>
              <a:t>          U = {1, 2, 3, 4, 5, 6, 7, 8, 9, 10, 11, 12} </a:t>
            </a:r>
            <a:endParaRPr sz="1667" b="1" dirty="0"/>
          </a:p>
          <a:p>
            <a:r>
              <a:rPr lang="en-US" sz="1667" b="1" dirty="0"/>
              <a:t>A = {1, 2, 3, 4, 6, 12}            B =  {2, 4, 6, 8, 10, 12}</a:t>
            </a:r>
            <a:endParaRPr sz="1667" b="1" dirty="0"/>
          </a:p>
          <a:p>
            <a:r>
              <a:rPr lang="en-US" sz="1667" b="1" dirty="0"/>
              <a:t>C = {1, 3, 5, 7, 9, 11}            D = {2, 4, 6}</a:t>
            </a:r>
            <a:endParaRPr sz="1667" b="1" dirty="0"/>
          </a:p>
        </p:txBody>
      </p:sp>
      <p:graphicFrame>
        <p:nvGraphicFramePr>
          <p:cNvPr id="55" name="Google Shape;55;p6"/>
          <p:cNvGraphicFramePr/>
          <p:nvPr>
            <p:extLst>
              <p:ext uri="{D42A27DB-BD31-4B8C-83A1-F6EECF244321}">
                <p14:modId xmlns:p14="http://schemas.microsoft.com/office/powerpoint/2010/main" val="1599795506"/>
              </p:ext>
            </p:extLst>
          </p:nvPr>
        </p:nvGraphicFramePr>
        <p:xfrm>
          <a:off x="297163" y="1752894"/>
          <a:ext cx="4623728" cy="167610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623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2617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>
                          <a:sym typeface="Century Gothic"/>
                        </a:rPr>
                        <a:t>Steps to find sets</a:t>
                      </a:r>
                      <a:endParaRPr sz="1700" b="1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 marL="2286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/>
                        <a:t>1 </a:t>
                      </a:r>
                      <a:r>
                        <a:rPr lang="en-US" sz="1500" b="1" dirty="0"/>
                        <a:t>Identify the definition of the notation. </a:t>
                      </a:r>
                      <a:endParaRPr sz="1700" b="1" dirty="0">
                        <a:solidFill>
                          <a:srgbClr val="202020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26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34336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000" i="1" u="none" strike="noStrike" cap="none" dirty="0">
                          <a:sym typeface="Century Gothic"/>
                        </a:rPr>
                        <a:t>CFU How did I/you </a:t>
                      </a:r>
                      <a:r>
                        <a:rPr lang="en-US" sz="1000" i="1" dirty="0"/>
                        <a:t>identify the definition of the notation</a:t>
                      </a:r>
                      <a:r>
                        <a:rPr lang="en-US" sz="1000" i="1" u="none" strike="noStrike" cap="none" dirty="0">
                          <a:sym typeface="Century Gothic"/>
                        </a:rPr>
                        <a:t>?</a:t>
                      </a:r>
                      <a:endParaRPr sz="1200" i="1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 marL="2286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>
                          <a:effectLst/>
                        </a:rPr>
                        <a:t>2 </a:t>
                      </a:r>
                      <a:r>
                        <a:rPr lang="en-US" sz="1500" b="1" dirty="0">
                          <a:effectLst/>
                        </a:rPr>
                        <a:t>Apply the definition by drawing a Venn Diagram. </a:t>
                      </a:r>
                      <a:endParaRPr sz="1700" b="1" dirty="0">
                        <a:solidFill>
                          <a:srgbClr val="202020"/>
                        </a:solidFill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312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34336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000" i="1" u="none" strike="noStrike" cap="none" dirty="0">
                          <a:sym typeface="Century Gothic"/>
                        </a:rPr>
                        <a:t>CFU How did I/you apply th</a:t>
                      </a:r>
                      <a:r>
                        <a:rPr lang="en-US" sz="1000" i="1" dirty="0"/>
                        <a:t>e definitions by drawing a Venn Diagram</a:t>
                      </a:r>
                      <a:r>
                        <a:rPr lang="en-US" sz="1000" i="1" u="none" strike="noStrike" cap="none" dirty="0">
                          <a:sym typeface="Century Gothic"/>
                        </a:rPr>
                        <a:t>?</a:t>
                      </a:r>
                      <a:endParaRPr sz="1200" i="1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 marL="2286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i="0" dirty="0"/>
                        <a:t>3 </a:t>
                      </a:r>
                      <a:r>
                        <a:rPr lang="en-US" sz="1500" b="1" i="0" dirty="0"/>
                        <a:t>Find the elements, write it on set notation.</a:t>
                      </a:r>
                      <a:endParaRPr sz="1700" b="1" i="0" dirty="0">
                        <a:solidFill>
                          <a:srgbClr val="202020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926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34336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000" i="1" u="none" strike="noStrike" cap="none" dirty="0">
                          <a:sym typeface="Century Gothic"/>
                        </a:rPr>
                        <a:t>CFU How did I/you find the</a:t>
                      </a:r>
                      <a:r>
                        <a:rPr lang="en-US" sz="1000" i="1" dirty="0"/>
                        <a:t> elements in set notation</a:t>
                      </a:r>
                      <a:r>
                        <a:rPr lang="en-US" sz="1000" i="1" u="none" strike="noStrike" cap="none" dirty="0">
                          <a:sym typeface="Century Gothic"/>
                        </a:rPr>
                        <a:t>?</a:t>
                      </a:r>
                      <a:endParaRPr sz="1200" i="1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6" name="Google Shape;56;p6"/>
          <p:cNvSpPr txBox="1"/>
          <p:nvPr/>
        </p:nvSpPr>
        <p:spPr>
          <a:xfrm>
            <a:off x="63605" y="482170"/>
            <a:ext cx="2706000" cy="5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t" anchorCtr="0">
            <a:noAutofit/>
          </a:bodyPr>
          <a:lstStyle/>
          <a:p>
            <a:r>
              <a:rPr lang="en-US" sz="2000" dirty="0"/>
              <a:t>Working with Sets: </a:t>
            </a:r>
            <a:endParaRPr sz="2000" dirty="0"/>
          </a:p>
        </p:txBody>
      </p:sp>
      <p:graphicFrame>
        <p:nvGraphicFramePr>
          <p:cNvPr id="13" name="Google Shape;37;p5">
            <a:extLst>
              <a:ext uri="{FF2B5EF4-FFF2-40B4-BE49-F238E27FC236}">
                <a16:creationId xmlns:a16="http://schemas.microsoft.com/office/drawing/2014/main" id="{6001A208-C0C2-46A8-95FD-C9C86C1F5D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13842"/>
              </p:ext>
            </p:extLst>
          </p:nvPr>
        </p:nvGraphicFramePr>
        <p:xfrm>
          <a:off x="316076" y="3722850"/>
          <a:ext cx="4623728" cy="2633439"/>
        </p:xfrm>
        <a:graphic>
          <a:graphicData uri="http://schemas.openxmlformats.org/drawingml/2006/table">
            <a:tbl>
              <a:tblPr firstRow="1" bandRow="1">
                <a:noFill/>
                <a:tableStyleId>{4A122E54-A891-4AA2-86C9-CA8E5A51A578}</a:tableStyleId>
              </a:tblPr>
              <a:tblGrid>
                <a:gridCol w="4623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2272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Remember the Concept</a:t>
                      </a:r>
                      <a:endParaRPr sz="2000" u="none" strike="noStrike" cap="none" dirty="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387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Intersection: A ∩ B </a:t>
                      </a:r>
                      <a:r>
                        <a:rPr lang="en-US" sz="1400" dirty="0"/>
                        <a:t>Each element is in both set A and set B. Find where the sets overlap.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Union: </a:t>
                      </a:r>
                      <a:r>
                        <a:rPr lang="en-US" sz="14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∪ B </a:t>
                      </a:r>
                      <a:r>
                        <a:rPr lang="en-US" sz="1400" dirty="0"/>
                        <a:t>All elements in set A or set B.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400" dirty="0"/>
                        <a:t>Join together all of the elements in both sets. </a:t>
                      </a:r>
                      <a:endParaRPr sz="1400" dirty="0">
                        <a:solidFill>
                          <a:srgbClr val="000000"/>
                        </a:solidFill>
                      </a:endParaRPr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Google Shape;38;p5" descr="C:\Users\Stephen\Downloads\Light Bulb Icon.png">
            <a:extLst>
              <a:ext uri="{FF2B5EF4-FFF2-40B4-BE49-F238E27FC236}">
                <a16:creationId xmlns:a16="http://schemas.microsoft.com/office/drawing/2014/main" id="{B0F2FF9F-2F1A-4EE4-839B-1282DFFFF97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7555" y="3722850"/>
            <a:ext cx="305458" cy="236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16222C-E07E-4F37-B81B-105A280104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5858" y="4474638"/>
            <a:ext cx="931818" cy="663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8E8016-A6A6-4849-A6A5-1BE0B34F7C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9737" y="5557021"/>
            <a:ext cx="916039" cy="665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F86899-B0AA-4968-B5C5-2A9EB0C46D0A}"/>
              </a:ext>
            </a:extLst>
          </p:cNvPr>
          <p:cNvSpPr/>
          <p:nvPr/>
        </p:nvSpPr>
        <p:spPr>
          <a:xfrm>
            <a:off x="332013" y="505833"/>
            <a:ext cx="8975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Roboto"/>
              </a:rPr>
              <a:t>The complement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 (</a:t>
            </a:r>
            <a:r>
              <a:rPr lang="en-US" dirty="0"/>
              <a:t>A’ or                ) 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of a </a:t>
            </a:r>
            <a:r>
              <a:rPr lang="en-US" b="1" dirty="0">
                <a:solidFill>
                  <a:srgbClr val="222222"/>
                </a:solidFill>
                <a:latin typeface="Roboto"/>
              </a:rPr>
              <a:t>set of A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 refers to elements </a:t>
            </a:r>
            <a:r>
              <a:rPr lang="en-US" b="1" dirty="0">
                <a:solidFill>
                  <a:srgbClr val="FF0000"/>
                </a:solidFill>
                <a:latin typeface="Roboto"/>
              </a:rPr>
              <a:t>not in A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.</a:t>
            </a:r>
            <a:endParaRPr lang="en-US" i="1" dirty="0">
              <a:solidFill>
                <a:schemeClr val="bg1">
                  <a:lumMod val="25000"/>
                </a:schemeClr>
              </a:solidFill>
              <a:latin typeface="Roboto"/>
            </a:endParaRPr>
          </a:p>
          <a:p>
            <a:r>
              <a:rPr lang="en-US" dirty="0">
                <a:solidFill>
                  <a:srgbClr val="222222"/>
                </a:solidFill>
                <a:latin typeface="Roboto"/>
              </a:rPr>
              <a:t>                          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(Opposite)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AB0AEF-0993-4C49-8F9A-87E3FE691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478" y="1145459"/>
            <a:ext cx="3989614" cy="1186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0BEC91-A761-48E2-AB97-69E8C6DB2B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0903" y="540851"/>
            <a:ext cx="751167" cy="22659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87BFC37-7096-4FCE-B21D-E719E85E0065}"/>
              </a:ext>
            </a:extLst>
          </p:cNvPr>
          <p:cNvGrpSpPr/>
          <p:nvPr/>
        </p:nvGrpSpPr>
        <p:grpSpPr>
          <a:xfrm>
            <a:off x="6549771" y="505833"/>
            <a:ext cx="2002971" cy="1513358"/>
            <a:chOff x="4408715" y="985510"/>
            <a:chExt cx="2002971" cy="151335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50F02B-892F-4CFB-BE44-24353C2780FB}"/>
                </a:ext>
              </a:extLst>
            </p:cNvPr>
            <p:cNvGrpSpPr/>
            <p:nvPr/>
          </p:nvGrpSpPr>
          <p:grpSpPr>
            <a:xfrm>
              <a:off x="4487636" y="985510"/>
              <a:ext cx="1744436" cy="1279253"/>
              <a:chOff x="4487636" y="985510"/>
              <a:chExt cx="1744436" cy="127925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E4A3A80-3A74-4A2A-A0D5-94754B6CC0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487636" y="985510"/>
                <a:ext cx="1744436" cy="127925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34887DE-2B6D-486D-B90C-E04FD8F2F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572000" y="1097415"/>
                <a:ext cx="321129" cy="299431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114518-05F3-44DB-BEFC-0913730A1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08715" y="2251835"/>
              <a:ext cx="2002971" cy="247033"/>
            </a:xfrm>
            <a:prstGeom prst="rect">
              <a:avLst/>
            </a:prstGeom>
          </p:spPr>
        </p:pic>
      </p:grpSp>
      <p:grpSp>
        <p:nvGrpSpPr>
          <p:cNvPr id="15" name="Group 142">
            <a:extLst>
              <a:ext uri="{FF2B5EF4-FFF2-40B4-BE49-F238E27FC236}">
                <a16:creationId xmlns:a16="http://schemas.microsoft.com/office/drawing/2014/main" id="{D9A2E96B-AEEC-40FE-A1FC-B463A465B5A6}"/>
              </a:ext>
            </a:extLst>
          </p:cNvPr>
          <p:cNvGrpSpPr>
            <a:grpSpLocks/>
          </p:cNvGrpSpPr>
          <p:nvPr/>
        </p:nvGrpSpPr>
        <p:grpSpPr bwMode="auto">
          <a:xfrm>
            <a:off x="4016829" y="2912120"/>
            <a:ext cx="4855029" cy="2782303"/>
            <a:chOff x="379693" y="5506972"/>
            <a:chExt cx="3102617" cy="23643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4B7E6C3-9223-4388-9421-F1B7243E5154}"/>
                </a:ext>
              </a:extLst>
            </p:cNvPr>
            <p:cNvSpPr/>
            <p:nvPr/>
          </p:nvSpPr>
          <p:spPr bwMode="auto">
            <a:xfrm>
              <a:off x="379693" y="5506972"/>
              <a:ext cx="3102617" cy="236434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301752" rIns="45720">
              <a:spAutoFit/>
            </a:bodyPr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lee" panose="02000000000000000000" pitchFamily="2" charset="0"/>
                  <a:cs typeface="Arial" charset="0"/>
                </a:rPr>
                <a:t>Find the complement of A:</a:t>
              </a:r>
            </a:p>
            <a:p>
              <a:pPr marL="342900" indent="-342900" defTabSz="914400">
                <a:buFontTx/>
                <a:buAutoNum type="arabicPeriod"/>
                <a:defRPr/>
              </a:pP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  <a:cs typeface="Arial" charset="0"/>
              </a:endParaRPr>
            </a:p>
            <a:p>
              <a:pPr marL="342900" indent="-342900" defTabSz="914400">
                <a:buFontTx/>
                <a:buAutoNum type="arabicPeriod"/>
                <a:defRPr/>
              </a:pPr>
              <a:endParaRPr lang="en-US" dirty="0">
                <a:solidFill>
                  <a:schemeClr val="tx1"/>
                </a:solidFill>
                <a:latin typeface="Handlee" panose="02000000000000000000" pitchFamily="2" charset="0"/>
                <a:cs typeface="Arial" charset="0"/>
              </a:endParaRPr>
            </a:p>
            <a:p>
              <a:pPr marL="342900" indent="-342900" defTabSz="914400">
                <a:buFontTx/>
                <a:buAutoNum type="arabicPeriod"/>
                <a:defRPr/>
              </a:pPr>
              <a:endParaRPr lang="en-US" dirty="0">
                <a:solidFill>
                  <a:schemeClr val="tx1"/>
                </a:solidFill>
                <a:latin typeface="Handlee" panose="02000000000000000000" pitchFamily="2" charset="0"/>
                <a:cs typeface="Arial" charset="0"/>
              </a:endParaRPr>
            </a:p>
            <a:p>
              <a:pPr marL="342900" indent="-342900" defTabSz="914400">
                <a:buFontTx/>
                <a:buAutoNum type="arabicPeriod"/>
                <a:defRPr/>
              </a:pPr>
              <a:endParaRPr lang="en-US" dirty="0">
                <a:solidFill>
                  <a:schemeClr val="tx1"/>
                </a:solidFill>
                <a:latin typeface="Handlee" panose="02000000000000000000" pitchFamily="2" charset="0"/>
                <a:cs typeface="Arial" charset="0"/>
              </a:endParaRPr>
            </a:p>
            <a:p>
              <a:pPr marL="342900" indent="-342900" defTabSz="914400">
                <a:buFontTx/>
                <a:buAutoNum type="arabicPeriod"/>
                <a:defRPr/>
              </a:pPr>
              <a:endParaRPr lang="en-US" dirty="0">
                <a:solidFill>
                  <a:schemeClr val="tx1"/>
                </a:solidFill>
                <a:latin typeface="Handlee" panose="02000000000000000000" pitchFamily="2" charset="0"/>
                <a:cs typeface="Arial" charset="0"/>
              </a:endParaRPr>
            </a:p>
            <a:p>
              <a:pPr marL="342900" indent="-342900" defTabSz="914400">
                <a:buFontTx/>
                <a:buAutoNum type="arabicPeriod"/>
                <a:defRPr/>
              </a:pPr>
              <a:endParaRPr lang="en-US" dirty="0">
                <a:solidFill>
                  <a:schemeClr val="tx1"/>
                </a:solidFill>
                <a:latin typeface="Handlee" panose="02000000000000000000" pitchFamily="2" charset="0"/>
                <a:cs typeface="Arial" charset="0"/>
              </a:endParaRPr>
            </a:p>
            <a:p>
              <a:pPr marL="342900" indent="-342900" defTabSz="914400">
                <a:buFontTx/>
                <a:buAutoNum type="arabicPeriod"/>
                <a:defRPr/>
              </a:pPr>
              <a:endParaRPr lang="en-US" dirty="0">
                <a:solidFill>
                  <a:schemeClr val="tx1"/>
                </a:solidFill>
                <a:latin typeface="Handlee" panose="02000000000000000000" pitchFamily="2" charset="0"/>
                <a:cs typeface="Arial" charset="0"/>
              </a:endParaRPr>
            </a:p>
            <a:p>
              <a:pPr marL="342900" indent="-342900" defTabSz="914400">
                <a:buFontTx/>
                <a:buAutoNum type="arabicPeriod"/>
                <a:defRPr/>
              </a:pPr>
              <a:endParaRPr lang="en-US" dirty="0">
                <a:solidFill>
                  <a:schemeClr val="tx1"/>
                </a:solidFill>
                <a:latin typeface="Handlee" panose="02000000000000000000" pitchFamily="2" charset="0"/>
                <a:cs typeface="Arial" charset="0"/>
              </a:endParaRPr>
            </a:p>
            <a:p>
              <a:pPr marL="342900" indent="-342900" defTabSz="914400">
                <a:buFontTx/>
                <a:buAutoNum type="arabicPeriod"/>
                <a:defRPr/>
              </a:pPr>
              <a:endParaRPr lang="en-US" dirty="0">
                <a:solidFill>
                  <a:schemeClr val="tx1"/>
                </a:solidFill>
                <a:latin typeface="Handlee" panose="02000000000000000000" pitchFamily="2" charset="0"/>
                <a:cs typeface="Arial" charset="0"/>
              </a:endParaRPr>
            </a:p>
            <a:p>
              <a:pPr marL="342900" indent="-342900" defTabSz="914400">
                <a:buFontTx/>
                <a:buAutoNum type="arabicPeriod"/>
                <a:defRPr/>
              </a:pPr>
              <a:endParaRPr lang="en-US" dirty="0">
                <a:solidFill>
                  <a:schemeClr val="tx1"/>
                </a:solidFill>
                <a:latin typeface="Handlee" panose="02000000000000000000" pitchFamily="2" charset="0"/>
                <a:cs typeface="Arial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E5C8BA-E2D4-4D4F-93D1-C8432C72EEF3}"/>
                </a:ext>
              </a:extLst>
            </p:cNvPr>
            <p:cNvSpPr/>
            <p:nvPr/>
          </p:nvSpPr>
          <p:spPr bwMode="auto">
            <a:xfrm>
              <a:off x="379693" y="5506972"/>
              <a:ext cx="3097285" cy="23831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Gill Sans MT" pitchFamily="34" charset="0"/>
                </a:rPr>
                <a:t>CFU: Whiteboard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D5D76B0-44D2-4C40-8561-56B229CBDEC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3414" y="3390792"/>
            <a:ext cx="4713514" cy="217681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75DF64E-C950-4FD6-AF83-77F041D5EF0D}"/>
              </a:ext>
            </a:extLst>
          </p:cNvPr>
          <p:cNvSpPr/>
          <p:nvPr/>
        </p:nvSpPr>
        <p:spPr>
          <a:xfrm>
            <a:off x="44902" y="3052339"/>
            <a:ext cx="3928383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latin typeface="Bahnschrift Light SemiCondensed" panose="020B0502040204020203" pitchFamily="34" charset="0"/>
              </a:rPr>
              <a:t>To determine the </a:t>
            </a:r>
            <a:r>
              <a:rPr lang="en-US" sz="1700" i="1" dirty="0">
                <a:latin typeface="Bahnschrift Light SemiCondensed" panose="020B0502040204020203" pitchFamily="34" charset="0"/>
              </a:rPr>
              <a:t>complement of set A</a:t>
            </a:r>
            <a:r>
              <a:rPr lang="en-US" sz="1700" dirty="0">
                <a:latin typeface="Bahnschrift Light SemiCondensed" panose="020B0502040204020203" pitchFamily="34" charset="0"/>
              </a:rPr>
              <a:t>, first identify the elements of set A and universal</a:t>
            </a:r>
          </a:p>
          <a:p>
            <a:r>
              <a:rPr lang="en-US" sz="1700" dirty="0">
                <a:latin typeface="Bahnschrift Light SemiCondensed" panose="020B0502040204020203" pitchFamily="34" charset="0"/>
              </a:rPr>
              <a:t>set U separately, then identify all the elements in the universal set that are </a:t>
            </a:r>
            <a:r>
              <a:rPr lang="en-US" sz="1700" b="1" i="1" dirty="0">
                <a:latin typeface="Bahnschrift Light SemiCondensed" panose="020B0502040204020203" pitchFamily="34" charset="0"/>
              </a:rPr>
              <a:t>not in set A.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B4FD81-0B8C-4CE4-ADB1-F334565787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8957" y="4968648"/>
            <a:ext cx="2345872" cy="598962"/>
          </a:xfrm>
          <a:prstGeom prst="rect">
            <a:avLst/>
          </a:prstGeom>
        </p:spPr>
      </p:pic>
      <p:sp>
        <p:nvSpPr>
          <p:cNvPr id="22" name="Google Shape;48;p6">
            <a:extLst>
              <a:ext uri="{FF2B5EF4-FFF2-40B4-BE49-F238E27FC236}">
                <a16:creationId xmlns:a16="http://schemas.microsoft.com/office/drawing/2014/main" id="{ABED68FD-E4B9-4907-A39F-0E24A697F1BE}"/>
              </a:ext>
            </a:extLst>
          </p:cNvPr>
          <p:cNvSpPr/>
          <p:nvPr/>
        </p:nvSpPr>
        <p:spPr>
          <a:xfrm rot="-5400000">
            <a:off x="-997634" y="1776600"/>
            <a:ext cx="2233418" cy="238149"/>
          </a:xfrm>
          <a:prstGeom prst="round2SameRect">
            <a:avLst>
              <a:gd name="adj1" fmla="val 0"/>
              <a:gd name="adj2" fmla="val 33115"/>
            </a:avLst>
          </a:prstGeom>
          <a:solidFill>
            <a:srgbClr val="FFFFFF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>
              <a:buSzPts val="1000"/>
            </a:pPr>
            <a:r>
              <a:rPr lang="en-US" sz="833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 </a:t>
            </a:r>
            <a:endParaRPr sz="1167" dirty="0"/>
          </a:p>
        </p:txBody>
      </p:sp>
    </p:spTree>
    <p:extLst>
      <p:ext uri="{BB962C8B-B14F-4D97-AF65-F5344CB8AC3E}">
        <p14:creationId xmlns:p14="http://schemas.microsoft.com/office/powerpoint/2010/main" val="269522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577FD7-9576-471C-815B-07F745F85B9D}"/>
              </a:ext>
            </a:extLst>
          </p:cNvPr>
          <p:cNvSpPr/>
          <p:nvPr/>
        </p:nvSpPr>
        <p:spPr>
          <a:xfrm>
            <a:off x="7110485" y="413671"/>
            <a:ext cx="22156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and Practice</a:t>
            </a:r>
          </a:p>
        </p:txBody>
      </p:sp>
      <p:sp>
        <p:nvSpPr>
          <p:cNvPr id="3" name="Google Shape;48;p6">
            <a:extLst>
              <a:ext uri="{FF2B5EF4-FFF2-40B4-BE49-F238E27FC236}">
                <a16:creationId xmlns:a16="http://schemas.microsoft.com/office/drawing/2014/main" id="{DACAAB1B-B542-43E2-BC2E-3AB069175CA2}"/>
              </a:ext>
            </a:extLst>
          </p:cNvPr>
          <p:cNvSpPr/>
          <p:nvPr/>
        </p:nvSpPr>
        <p:spPr>
          <a:xfrm rot="-5400000">
            <a:off x="-997634" y="3617191"/>
            <a:ext cx="2233418" cy="238149"/>
          </a:xfrm>
          <a:prstGeom prst="round2SameRect">
            <a:avLst>
              <a:gd name="adj1" fmla="val 0"/>
              <a:gd name="adj2" fmla="val 33115"/>
            </a:avLst>
          </a:prstGeom>
          <a:solidFill>
            <a:srgbClr val="FFFFFF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>
              <a:buSzPts val="1000"/>
            </a:pPr>
            <a:r>
              <a:rPr lang="en-US" sz="833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GUIDED PRACTICE</a:t>
            </a:r>
            <a:endParaRPr sz="1167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DAEBDF-1731-4CFE-A385-6748F86859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4900" y="676418"/>
            <a:ext cx="6640286" cy="16183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626CBA-0C79-4396-9E8F-98D7F11EAE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879" y="2403637"/>
            <a:ext cx="8579279" cy="36379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5A6A7C-1771-49FC-8DED-64579C029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53" y="2652550"/>
            <a:ext cx="3585426" cy="885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15D244-8873-4E93-999C-84DA6C26F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134" y="2652550"/>
            <a:ext cx="4177743" cy="1155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A47706-7449-46D1-B86A-0A42D6CD8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47" y="4058716"/>
            <a:ext cx="1543373" cy="5274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1C28D9-2D24-4052-8AD0-84AC09E8C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134" y="4058716"/>
            <a:ext cx="1543373" cy="527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86BF3E-6C64-494C-84D6-6F6CFB06D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60" y="4809982"/>
            <a:ext cx="2121130" cy="4070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C0C1A9-3EC5-4FFD-9E1C-89A0CDE6E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517" y="4836427"/>
            <a:ext cx="3240851" cy="4070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B99B0A-40E9-4A0C-AE65-5481AC63C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47" y="5542908"/>
            <a:ext cx="2121130" cy="4070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807EFA-A77B-4962-93DB-CF72264C5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977" y="5530586"/>
            <a:ext cx="2121130" cy="51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;p6">
            <a:extLst>
              <a:ext uri="{FF2B5EF4-FFF2-40B4-BE49-F238E27FC236}">
                <a16:creationId xmlns:a16="http://schemas.microsoft.com/office/drawing/2014/main" id="{23C48038-4ECB-4A98-85F6-5EA3370439FC}"/>
              </a:ext>
            </a:extLst>
          </p:cNvPr>
          <p:cNvSpPr/>
          <p:nvPr/>
        </p:nvSpPr>
        <p:spPr>
          <a:xfrm rot="-5400000">
            <a:off x="-992191" y="3617191"/>
            <a:ext cx="2233418" cy="238149"/>
          </a:xfrm>
          <a:prstGeom prst="round2SameRect">
            <a:avLst>
              <a:gd name="adj1" fmla="val 0"/>
              <a:gd name="adj2" fmla="val 33115"/>
            </a:avLst>
          </a:prstGeom>
          <a:solidFill>
            <a:srgbClr val="FFFFFF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>
              <a:buSzPts val="1000"/>
            </a:pPr>
            <a:r>
              <a:rPr lang="en-US" sz="833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GUIDED PRACTICE</a:t>
            </a:r>
            <a:endParaRPr sz="1167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A3801D-CD8D-443D-9D45-43E37A9EAB3D}"/>
              </a:ext>
            </a:extLst>
          </p:cNvPr>
          <p:cNvSpPr/>
          <p:nvPr/>
        </p:nvSpPr>
        <p:spPr>
          <a:xfrm>
            <a:off x="6816571" y="381014"/>
            <a:ext cx="22156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and 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E7D09-987C-4A7C-BD00-19DC6C11E6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29" y="846381"/>
            <a:ext cx="7173685" cy="19855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DFEEA7-ED0E-4CA0-BB97-46490B410B7C}"/>
              </a:ext>
            </a:extLst>
          </p:cNvPr>
          <p:cNvSpPr/>
          <p:nvPr/>
        </p:nvSpPr>
        <p:spPr>
          <a:xfrm>
            <a:off x="3959071" y="836040"/>
            <a:ext cx="3143857" cy="199588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F17F1D-BC00-4D95-B3B4-E63F61F7D8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350" y="3334480"/>
            <a:ext cx="3003778" cy="13761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46351E-A087-40E4-BE23-128E3D2252CC}"/>
              </a:ext>
            </a:extLst>
          </p:cNvPr>
          <p:cNvSpPr/>
          <p:nvPr/>
        </p:nvSpPr>
        <p:spPr>
          <a:xfrm>
            <a:off x="211243" y="2888539"/>
            <a:ext cx="4879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10. Use the sets below to create Venn Diagram to the right: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0C8D36-C94A-4668-9ED5-853F9EB49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7" y="997436"/>
            <a:ext cx="248312" cy="2435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49BA22-E01D-401C-A94D-C4FD8FE00F4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7185" y="3535359"/>
            <a:ext cx="2627627" cy="211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62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25ECFF-387C-41A0-9E66-61EE70DE68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402" y="513060"/>
            <a:ext cx="5062194" cy="3400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DAB455-E1F5-4916-BC2D-42292FB72FD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775" y="765676"/>
            <a:ext cx="3003778" cy="13761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52DE89-87C3-4371-B342-0E836ADAA1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402" y="3991315"/>
            <a:ext cx="4916078" cy="2542669"/>
          </a:xfrm>
          <a:prstGeom prst="rect">
            <a:avLst/>
          </a:prstGeom>
        </p:spPr>
      </p:pic>
      <p:graphicFrame>
        <p:nvGraphicFramePr>
          <p:cNvPr id="17" name="Google Shape;37;p5">
            <a:extLst>
              <a:ext uri="{FF2B5EF4-FFF2-40B4-BE49-F238E27FC236}">
                <a16:creationId xmlns:a16="http://schemas.microsoft.com/office/drawing/2014/main" id="{F0C228E8-70FB-4CF2-BC39-6976B5ACFD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5351814"/>
              </p:ext>
            </p:extLst>
          </p:nvPr>
        </p:nvGraphicFramePr>
        <p:xfrm>
          <a:off x="5943600" y="4189049"/>
          <a:ext cx="2799074" cy="2167250"/>
        </p:xfrm>
        <a:graphic>
          <a:graphicData uri="http://schemas.openxmlformats.org/drawingml/2006/table">
            <a:tbl>
              <a:tblPr firstRow="1" bandRow="1">
                <a:noFill/>
                <a:tableStyleId>{4A122E54-A891-4AA2-86C9-CA8E5A51A578}</a:tableStyleId>
              </a:tblPr>
              <a:tblGrid>
                <a:gridCol w="2799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5801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Remember the Concept</a:t>
                      </a:r>
                      <a:endParaRPr sz="1600" u="none" strike="noStrike" cap="none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34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100" b="1" i="1" dirty="0"/>
                        <a:t>Venn Diagrams</a:t>
                      </a:r>
                      <a:r>
                        <a:rPr lang="en-US" sz="1100" dirty="0"/>
                        <a:t>: Shows logical relations between a collection of sets.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lang="en-US" sz="11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1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Intersection: A ∩ B </a:t>
                      </a:r>
                      <a:r>
                        <a:rPr lang="en-US" sz="1100" dirty="0"/>
                        <a:t>Each element is in both set A and set B. Find where the sets overlap.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US" sz="11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Union: </a:t>
                      </a:r>
                      <a:r>
                        <a:rPr lang="en-US" sz="1100" b="1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∪ B </a:t>
                      </a:r>
                      <a:r>
                        <a:rPr lang="en-US" sz="1100" dirty="0"/>
                        <a:t>All elements in set A or set B. Join together all of the elements in both sets. </a:t>
                      </a:r>
                      <a:endParaRPr sz="1100" dirty="0">
                        <a:solidFill>
                          <a:srgbClr val="000000"/>
                        </a:solidFill>
                      </a:endParaRPr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" name="Google Shape;38;p5" descr="C:\Users\Stephen\Downloads\Light Bulb Icon.png">
            <a:extLst>
              <a:ext uri="{FF2B5EF4-FFF2-40B4-BE49-F238E27FC236}">
                <a16:creationId xmlns:a16="http://schemas.microsoft.com/office/drawing/2014/main" id="{2B53085B-43E0-4083-96FA-D1BFB592E97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98569" y="4228799"/>
            <a:ext cx="191739" cy="177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57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duceri">
      <a:dk1>
        <a:srgbClr val="202020"/>
      </a:dk1>
      <a:lt1>
        <a:srgbClr val="F9F9F9"/>
      </a:lt1>
      <a:dk2>
        <a:srgbClr val="21A8B3"/>
      </a:dk2>
      <a:lt2>
        <a:srgbClr val="B5B5B5"/>
      </a:lt2>
      <a:accent1>
        <a:srgbClr val="2596F1"/>
      </a:accent1>
      <a:accent2>
        <a:srgbClr val="4AAE52"/>
      </a:accent2>
      <a:accent3>
        <a:srgbClr val="F34336"/>
      </a:accent3>
      <a:accent4>
        <a:srgbClr val="FEC018"/>
      </a:accent4>
      <a:accent5>
        <a:srgbClr val="4051B3"/>
      </a:accent5>
      <a:accent6>
        <a:srgbClr val="E91E63"/>
      </a:accent6>
      <a:hlink>
        <a:srgbClr val="27AE60"/>
      </a:hlink>
      <a:folHlink>
        <a:srgbClr val="27AE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857</Words>
  <Application>Microsoft Office PowerPoint</Application>
  <PresentationFormat>On-screen Show (4:3)</PresentationFormat>
  <Paragraphs>178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Microsoft JhengHei UI</vt:lpstr>
      <vt:lpstr>Wingdings</vt:lpstr>
      <vt:lpstr>Roboto</vt:lpstr>
      <vt:lpstr>Handlee</vt:lpstr>
      <vt:lpstr>Arial</vt:lpstr>
      <vt:lpstr>Bahnschrift SemiLight Condensed</vt:lpstr>
      <vt:lpstr>Century Gothic</vt:lpstr>
      <vt:lpstr>Gill Sans MT</vt:lpstr>
      <vt:lpstr>Bahnschrift Light SemiCondensed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Rupinder Jagpal</dc:creator>
  <cp:lastModifiedBy>Rupinder Jagpal</cp:lastModifiedBy>
  <cp:revision>20</cp:revision>
  <dcterms:modified xsi:type="dcterms:W3CDTF">2018-08-16T03:58:52Z</dcterms:modified>
</cp:coreProperties>
</file>