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5"/>
  </p:notesMasterIdLst>
  <p:sldIdLst>
    <p:sldId id="257" r:id="rId2"/>
    <p:sldId id="294" r:id="rId3"/>
    <p:sldId id="288" r:id="rId4"/>
    <p:sldId id="291" r:id="rId5"/>
    <p:sldId id="295" r:id="rId6"/>
    <p:sldId id="296" r:id="rId7"/>
    <p:sldId id="298" r:id="rId8"/>
    <p:sldId id="270" r:id="rId9"/>
    <p:sldId id="292" r:id="rId10"/>
    <p:sldId id="293" r:id="rId11"/>
    <p:sldId id="299" r:id="rId12"/>
    <p:sldId id="301" r:id="rId13"/>
    <p:sldId id="303" r:id="rId14"/>
  </p:sldIdLst>
  <p:sldSz cx="7772400" cy="10058400"/>
  <p:notesSz cx="6934200" cy="9220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S PGothic" panose="020B0600070205080204" pitchFamily="34" charset="-128"/>
      <p:regular r:id="rId20"/>
    </p:embeddedFont>
    <p:embeddedFont>
      <p:font typeface="Gill Sans MT" panose="020B060402020202020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Meiryo" panose="020B0600070205080204" charset="-128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MS PGothic" panose="020B0600070205080204" pitchFamily="34" charset="-128"/>
      <p:regular r:id="rId20"/>
    </p:embeddedFont>
    <p:embeddedFont>
      <p:font typeface="Wingdings 3" panose="05040102010807070707" pitchFamily="18" charset="2"/>
      <p:regular r:id="rId46"/>
    </p:embeddedFont>
    <p:embeddedFont>
      <p:font typeface="Segoe Print" panose="02000600000000000000" pitchFamily="2" charset="0"/>
      <p:regular r:id="rId47"/>
      <p:bold r:id="rId48"/>
    </p:embeddedFont>
    <p:embeddedFont>
      <p:font typeface="Century Gothic" panose="020B0502020202020204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46" userDrawn="1">
          <p15:clr>
            <a:srgbClr val="A4A3A4"/>
          </p15:clr>
        </p15:guide>
        <p15:guide id="2" orient="horz" pos="3590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17B"/>
    <a:srgbClr val="BAD856"/>
    <a:srgbClr val="D4E799"/>
    <a:srgbClr val="8EC000"/>
    <a:srgbClr val="08749A"/>
    <a:srgbClr val="5E9028"/>
    <a:srgbClr val="06597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1" autoAdjust="0"/>
    <p:restoredTop sz="96618" autoAdjust="0"/>
  </p:normalViewPr>
  <p:slideViewPr>
    <p:cSldViewPr showGuides="1">
      <p:cViewPr>
        <p:scale>
          <a:sx n="48" d="100"/>
          <a:sy n="48" d="100"/>
        </p:scale>
        <p:origin x="2196" y="36"/>
      </p:cViewPr>
      <p:guideLst>
        <p:guide orient="horz" pos="2746"/>
        <p:guide orient="horz" pos="3590"/>
        <p:guide pos="3623"/>
        <p:guide pos="47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font" Target="fonts/font3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font" Target="fonts/font3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font" Target="fonts/font37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18" Type="http://schemas.openxmlformats.org/officeDocument/2006/relationships/image" Target="../media/image39.wmf"/><Relationship Id="rId26" Type="http://schemas.openxmlformats.org/officeDocument/2006/relationships/image" Target="../media/image47.wmf"/><Relationship Id="rId3" Type="http://schemas.openxmlformats.org/officeDocument/2006/relationships/image" Target="../media/image24.wmf"/><Relationship Id="rId21" Type="http://schemas.openxmlformats.org/officeDocument/2006/relationships/image" Target="../media/image42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17" Type="http://schemas.openxmlformats.org/officeDocument/2006/relationships/image" Target="../media/image38.wmf"/><Relationship Id="rId25" Type="http://schemas.openxmlformats.org/officeDocument/2006/relationships/image" Target="../media/image46.wmf"/><Relationship Id="rId2" Type="http://schemas.openxmlformats.org/officeDocument/2006/relationships/image" Target="../media/image23.wmf"/><Relationship Id="rId16" Type="http://schemas.openxmlformats.org/officeDocument/2006/relationships/image" Target="../media/image37.wmf"/><Relationship Id="rId20" Type="http://schemas.openxmlformats.org/officeDocument/2006/relationships/image" Target="../media/image41.wmf"/><Relationship Id="rId29" Type="http://schemas.openxmlformats.org/officeDocument/2006/relationships/image" Target="../media/image50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24" Type="http://schemas.openxmlformats.org/officeDocument/2006/relationships/image" Target="../media/image45.wmf"/><Relationship Id="rId32" Type="http://schemas.openxmlformats.org/officeDocument/2006/relationships/image" Target="../media/image53.w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23" Type="http://schemas.openxmlformats.org/officeDocument/2006/relationships/image" Target="../media/image44.wmf"/><Relationship Id="rId28" Type="http://schemas.openxmlformats.org/officeDocument/2006/relationships/image" Target="../media/image49.wmf"/><Relationship Id="rId10" Type="http://schemas.openxmlformats.org/officeDocument/2006/relationships/image" Target="../media/image31.wmf"/><Relationship Id="rId19" Type="http://schemas.openxmlformats.org/officeDocument/2006/relationships/image" Target="../media/image40.wmf"/><Relationship Id="rId31" Type="http://schemas.openxmlformats.org/officeDocument/2006/relationships/image" Target="../media/image52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Relationship Id="rId22" Type="http://schemas.openxmlformats.org/officeDocument/2006/relationships/image" Target="../media/image43.wmf"/><Relationship Id="rId27" Type="http://schemas.openxmlformats.org/officeDocument/2006/relationships/image" Target="../media/image48.wmf"/><Relationship Id="rId30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6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Relationship Id="rId14" Type="http://schemas.openxmlformats.org/officeDocument/2006/relationships/image" Target="../media/image8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DDADEC-E090-4E0C-8C67-0B319DD514A8}" type="datetimeFigureOut">
              <a:rPr lang="en-US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B3FB2B-5F36-4C73-81AB-3B193C19FC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F8CFC-91F7-4761-8F1E-E923839ED155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7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F38-F328-4C0A-8732-9B458BD86701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89420-3D56-4813-A128-4999D9D06FBB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334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C56B-81DA-4068-B876-1A6832F86CE1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89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54672-7B13-4248-B545-1FBCEB844B77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38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0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 hidden="1"/>
          <p:cNvGrpSpPr>
            <a:grpSpLocks/>
          </p:cNvGrpSpPr>
          <p:nvPr userDrawn="1"/>
        </p:nvGrpSpPr>
        <p:grpSpPr bwMode="auto">
          <a:xfrm>
            <a:off x="0" y="9334296"/>
            <a:ext cx="2078038" cy="613748"/>
            <a:chOff x="0" y="6364288"/>
            <a:chExt cx="2444750" cy="418464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13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68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5" name="Picture 74" descr="C:\Users\Stephen\Downloads\264180_196031527114669_196031310448024_613424_7989946_n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320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56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05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FA1AFCB-E683-469D-93D0-71668B3F625D}"/>
              </a:ext>
            </a:extLst>
          </p:cNvPr>
          <p:cNvSpPr txBox="1"/>
          <p:nvPr userDrawn="1"/>
        </p:nvSpPr>
        <p:spPr>
          <a:xfrm>
            <a:off x="1" y="0"/>
            <a:ext cx="278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238490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algebraic terminology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9953505"/>
            <a:ext cx="3341021" cy="16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7091" tIns="37091" rIns="74182" bIns="37091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95" dirty="0" smtClean="0">
                <a:solidFill>
                  <a:srgbClr val="B5B5B5">
                    <a:lumMod val="75000"/>
                  </a:srgbClr>
                </a:solidFill>
                <a:latin typeface="Century Gothic" panose="020B0502020202020204" pitchFamily="34" charset="0"/>
                <a:cs typeface="Lato" panose="020B0604020202020204" charset="0"/>
              </a:rPr>
              <a:t>Use algebraic terminology.</a:t>
            </a:r>
          </a:p>
        </p:txBody>
      </p:sp>
    </p:spTree>
    <p:extLst>
      <p:ext uri="{BB962C8B-B14F-4D97-AF65-F5344CB8AC3E}">
        <p14:creationId xmlns:p14="http://schemas.microsoft.com/office/powerpoint/2010/main" val="83210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6" r:id="rId3"/>
    <p:sldLayoutId id="2147484679" r:id="rId4"/>
    <p:sldLayoutId id="2147484680" r:id="rId5"/>
    <p:sldLayoutId id="214748468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8.bin"/><Relationship Id="rId18" Type="http://schemas.openxmlformats.org/officeDocument/2006/relationships/oleObject" Target="../embeddings/oleObject71.bin"/><Relationship Id="rId26" Type="http://schemas.openxmlformats.org/officeDocument/2006/relationships/oleObject" Target="../embeddings/oleObject75.bin"/><Relationship Id="rId3" Type="http://schemas.openxmlformats.org/officeDocument/2006/relationships/oleObject" Target="../embeddings/oleObject62.bin"/><Relationship Id="rId21" Type="http://schemas.openxmlformats.org/officeDocument/2006/relationships/image" Target="../media/image81.wmf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7.wmf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33" Type="http://schemas.openxmlformats.org/officeDocument/2006/relationships/image" Target="../media/image8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29" Type="http://schemas.openxmlformats.org/officeDocument/2006/relationships/image" Target="../media/image8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67.bin"/><Relationship Id="rId24" Type="http://schemas.openxmlformats.org/officeDocument/2006/relationships/oleObject" Target="../embeddings/oleObject74.bin"/><Relationship Id="rId32" Type="http://schemas.openxmlformats.org/officeDocument/2006/relationships/oleObject" Target="../embeddings/oleObject78.bin"/><Relationship Id="rId5" Type="http://schemas.openxmlformats.org/officeDocument/2006/relationships/oleObject" Target="../embeddings/oleObject63.bin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28" Type="http://schemas.openxmlformats.org/officeDocument/2006/relationships/oleObject" Target="../embeddings/oleObject76.bin"/><Relationship Id="rId10" Type="http://schemas.openxmlformats.org/officeDocument/2006/relationships/image" Target="../media/image76.wmf"/><Relationship Id="rId19" Type="http://schemas.openxmlformats.org/officeDocument/2006/relationships/image" Target="../media/image80.wmf"/><Relationship Id="rId31" Type="http://schemas.openxmlformats.org/officeDocument/2006/relationships/image" Target="../media/image8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84.wmf"/><Relationship Id="rId30" Type="http://schemas.openxmlformats.org/officeDocument/2006/relationships/oleObject" Target="../embeddings/oleObject77.bin"/><Relationship Id="rId8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13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88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11" Type="http://schemas.openxmlformats.org/officeDocument/2006/relationships/image" Target="../media/image92.png"/><Relationship Id="rId5" Type="http://schemas.openxmlformats.org/officeDocument/2006/relationships/image" Target="../media/image107.png"/><Relationship Id="rId15" Type="http://schemas.openxmlformats.org/officeDocument/2006/relationships/image" Target="../media/image112.png"/><Relationship Id="rId10" Type="http://schemas.openxmlformats.org/officeDocument/2006/relationships/image" Target="../media/image91.png"/><Relationship Id="rId4" Type="http://schemas.openxmlformats.org/officeDocument/2006/relationships/image" Target="../media/image106.png"/><Relationship Id="rId9" Type="http://schemas.openxmlformats.org/officeDocument/2006/relationships/image" Target="../media/image90.png"/><Relationship Id="rId1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11" Type="http://schemas.openxmlformats.org/officeDocument/2006/relationships/image" Target="../media/image122.png"/><Relationship Id="rId5" Type="http://schemas.openxmlformats.org/officeDocument/2006/relationships/image" Target="../media/image118.png"/><Relationship Id="rId10" Type="http://schemas.openxmlformats.org/officeDocument/2006/relationships/image" Target="../media/image121.png"/><Relationship Id="rId4" Type="http://schemas.openxmlformats.org/officeDocument/2006/relationships/image" Target="../media/image117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6.bin"/><Relationship Id="rId21" Type="http://schemas.openxmlformats.org/officeDocument/2006/relationships/image" Target="../media/image29.wmf"/><Relationship Id="rId42" Type="http://schemas.openxmlformats.org/officeDocument/2006/relationships/image" Target="../media/image54.png"/><Relationship Id="rId47" Type="http://schemas.openxmlformats.org/officeDocument/2006/relationships/oleObject" Target="../embeddings/oleObject28.bin"/><Relationship Id="rId63" Type="http://schemas.openxmlformats.org/officeDocument/2006/relationships/oleObject" Target="../embeddings/oleObject41.bin"/><Relationship Id="rId68" Type="http://schemas.openxmlformats.org/officeDocument/2006/relationships/oleObject" Target="../embeddings/oleObject44.bin"/><Relationship Id="rId84" Type="http://schemas.openxmlformats.org/officeDocument/2006/relationships/oleObject" Target="../embeddings/oleObject52.bin"/><Relationship Id="rId16" Type="http://schemas.openxmlformats.org/officeDocument/2006/relationships/oleObject" Target="../embeddings/oleObject11.bin"/><Relationship Id="rId11" Type="http://schemas.openxmlformats.org/officeDocument/2006/relationships/image" Target="../media/image24.wmf"/><Relationship Id="rId32" Type="http://schemas.openxmlformats.org/officeDocument/2006/relationships/oleObject" Target="../embeddings/oleObject19.bin"/><Relationship Id="rId37" Type="http://schemas.openxmlformats.org/officeDocument/2006/relationships/image" Target="../media/image37.wmf"/><Relationship Id="rId53" Type="http://schemas.openxmlformats.org/officeDocument/2006/relationships/oleObject" Target="../embeddings/oleObject34.bin"/><Relationship Id="rId58" Type="http://schemas.openxmlformats.org/officeDocument/2006/relationships/image" Target="../media/image40.wmf"/><Relationship Id="rId74" Type="http://schemas.openxmlformats.org/officeDocument/2006/relationships/oleObject" Target="../embeddings/oleObject47.bin"/><Relationship Id="rId79" Type="http://schemas.openxmlformats.org/officeDocument/2006/relationships/image" Target="../media/image49.wmf"/><Relationship Id="rId5" Type="http://schemas.openxmlformats.org/officeDocument/2006/relationships/image" Target="../media/image17.png"/><Relationship Id="rId19" Type="http://schemas.openxmlformats.org/officeDocument/2006/relationships/image" Target="../media/image28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32.wmf"/><Relationship Id="rId30" Type="http://schemas.openxmlformats.org/officeDocument/2006/relationships/oleObject" Target="../embeddings/oleObject18.bin"/><Relationship Id="rId35" Type="http://schemas.openxmlformats.org/officeDocument/2006/relationships/image" Target="../media/image36.wmf"/><Relationship Id="rId43" Type="http://schemas.openxmlformats.org/officeDocument/2006/relationships/oleObject" Target="../embeddings/oleObject24.bin"/><Relationship Id="rId48" Type="http://schemas.openxmlformats.org/officeDocument/2006/relationships/oleObject" Target="../embeddings/oleObject29.bin"/><Relationship Id="rId56" Type="http://schemas.openxmlformats.org/officeDocument/2006/relationships/oleObject" Target="../embeddings/oleObject37.bin"/><Relationship Id="rId64" Type="http://schemas.openxmlformats.org/officeDocument/2006/relationships/image" Target="../media/image43.wmf"/><Relationship Id="rId69" Type="http://schemas.openxmlformats.org/officeDocument/2006/relationships/image" Target="../media/image45.wmf"/><Relationship Id="rId77" Type="http://schemas.openxmlformats.org/officeDocument/2006/relationships/image" Target="../media/image48.wmf"/><Relationship Id="rId8" Type="http://schemas.openxmlformats.org/officeDocument/2006/relationships/oleObject" Target="../embeddings/oleObject7.bin"/><Relationship Id="rId51" Type="http://schemas.openxmlformats.org/officeDocument/2006/relationships/oleObject" Target="../embeddings/oleObject32.bin"/><Relationship Id="rId72" Type="http://schemas.openxmlformats.org/officeDocument/2006/relationships/oleObject" Target="../embeddings/oleObject46.bin"/><Relationship Id="rId80" Type="http://schemas.openxmlformats.org/officeDocument/2006/relationships/oleObject" Target="../embeddings/oleObject50.bin"/><Relationship Id="rId85" Type="http://schemas.openxmlformats.org/officeDocument/2006/relationships/image" Target="../media/image52.wmf"/><Relationship Id="rId3" Type="http://schemas.openxmlformats.org/officeDocument/2006/relationships/slideLayout" Target="../slideLayouts/slideLayout2.xml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7.wmf"/><Relationship Id="rId25" Type="http://schemas.openxmlformats.org/officeDocument/2006/relationships/image" Target="../media/image31.wmf"/><Relationship Id="rId33" Type="http://schemas.openxmlformats.org/officeDocument/2006/relationships/image" Target="../media/image35.wmf"/><Relationship Id="rId38" Type="http://schemas.openxmlformats.org/officeDocument/2006/relationships/oleObject" Target="../embeddings/oleObject22.bin"/><Relationship Id="rId46" Type="http://schemas.openxmlformats.org/officeDocument/2006/relationships/oleObject" Target="../embeddings/oleObject27.bin"/><Relationship Id="rId59" Type="http://schemas.openxmlformats.org/officeDocument/2006/relationships/oleObject" Target="../embeddings/oleObject39.bin"/><Relationship Id="rId67" Type="http://schemas.openxmlformats.org/officeDocument/2006/relationships/image" Target="../media/image44.wmf"/><Relationship Id="rId20" Type="http://schemas.openxmlformats.org/officeDocument/2006/relationships/oleObject" Target="../embeddings/oleObject13.bin"/><Relationship Id="rId41" Type="http://schemas.openxmlformats.org/officeDocument/2006/relationships/image" Target="../media/image39.wmf"/><Relationship Id="rId54" Type="http://schemas.openxmlformats.org/officeDocument/2006/relationships/oleObject" Target="../embeddings/oleObject35.bin"/><Relationship Id="rId62" Type="http://schemas.openxmlformats.org/officeDocument/2006/relationships/image" Target="../media/image42.wmf"/><Relationship Id="rId70" Type="http://schemas.openxmlformats.org/officeDocument/2006/relationships/oleObject" Target="../embeddings/oleObject45.bin"/><Relationship Id="rId75" Type="http://schemas.openxmlformats.org/officeDocument/2006/relationships/image" Target="../media/image2.png"/><Relationship Id="rId83" Type="http://schemas.openxmlformats.org/officeDocument/2006/relationships/image" Target="../media/image51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28" Type="http://schemas.openxmlformats.org/officeDocument/2006/relationships/oleObject" Target="../embeddings/oleObject17.bin"/><Relationship Id="rId36" Type="http://schemas.openxmlformats.org/officeDocument/2006/relationships/oleObject" Target="../embeddings/oleObject21.bin"/><Relationship Id="rId49" Type="http://schemas.openxmlformats.org/officeDocument/2006/relationships/oleObject" Target="../embeddings/oleObject30.bin"/><Relationship Id="rId57" Type="http://schemas.openxmlformats.org/officeDocument/2006/relationships/oleObject" Target="../embeddings/oleObject38.bin"/><Relationship Id="rId10" Type="http://schemas.openxmlformats.org/officeDocument/2006/relationships/oleObject" Target="../embeddings/oleObject8.bin"/><Relationship Id="rId31" Type="http://schemas.openxmlformats.org/officeDocument/2006/relationships/image" Target="../media/image34.wmf"/><Relationship Id="rId44" Type="http://schemas.openxmlformats.org/officeDocument/2006/relationships/oleObject" Target="../embeddings/oleObject25.bin"/><Relationship Id="rId52" Type="http://schemas.openxmlformats.org/officeDocument/2006/relationships/oleObject" Target="../embeddings/oleObject33.bin"/><Relationship Id="rId60" Type="http://schemas.openxmlformats.org/officeDocument/2006/relationships/image" Target="../media/image41.wmf"/><Relationship Id="rId65" Type="http://schemas.openxmlformats.org/officeDocument/2006/relationships/oleObject" Target="../embeddings/oleObject42.bin"/><Relationship Id="rId73" Type="http://schemas.openxmlformats.org/officeDocument/2006/relationships/image" Target="../media/image47.wmf"/><Relationship Id="rId78" Type="http://schemas.openxmlformats.org/officeDocument/2006/relationships/oleObject" Target="../embeddings/oleObject49.bin"/><Relationship Id="rId81" Type="http://schemas.openxmlformats.org/officeDocument/2006/relationships/image" Target="../media/image50.wmf"/><Relationship Id="rId86" Type="http://schemas.openxmlformats.org/officeDocument/2006/relationships/oleObject" Target="../embeddings/oleObject5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wmf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2.bin"/><Relationship Id="rId39" Type="http://schemas.openxmlformats.org/officeDocument/2006/relationships/image" Target="../media/image38.wmf"/><Relationship Id="rId34" Type="http://schemas.openxmlformats.org/officeDocument/2006/relationships/oleObject" Target="../embeddings/oleObject20.bin"/><Relationship Id="rId50" Type="http://schemas.openxmlformats.org/officeDocument/2006/relationships/oleObject" Target="../embeddings/oleObject31.bin"/><Relationship Id="rId55" Type="http://schemas.openxmlformats.org/officeDocument/2006/relationships/oleObject" Target="../embeddings/oleObject36.bin"/><Relationship Id="rId76" Type="http://schemas.openxmlformats.org/officeDocument/2006/relationships/oleObject" Target="../embeddings/oleObject48.bin"/><Relationship Id="rId7" Type="http://schemas.openxmlformats.org/officeDocument/2006/relationships/image" Target="../media/image22.wmf"/><Relationship Id="rId71" Type="http://schemas.openxmlformats.org/officeDocument/2006/relationships/image" Target="../media/image46.wmf"/><Relationship Id="rId2" Type="http://schemas.openxmlformats.org/officeDocument/2006/relationships/tags" Target="../tags/tag6.xml"/><Relationship Id="rId29" Type="http://schemas.openxmlformats.org/officeDocument/2006/relationships/image" Target="../media/image33.wmf"/><Relationship Id="rId24" Type="http://schemas.openxmlformats.org/officeDocument/2006/relationships/oleObject" Target="../embeddings/oleObject15.bin"/><Relationship Id="rId40" Type="http://schemas.openxmlformats.org/officeDocument/2006/relationships/oleObject" Target="../embeddings/oleObject23.bin"/><Relationship Id="rId45" Type="http://schemas.openxmlformats.org/officeDocument/2006/relationships/oleObject" Target="../embeddings/oleObject26.bin"/><Relationship Id="rId66" Type="http://schemas.openxmlformats.org/officeDocument/2006/relationships/oleObject" Target="../embeddings/oleObject43.bin"/><Relationship Id="rId87" Type="http://schemas.openxmlformats.org/officeDocument/2006/relationships/image" Target="../media/image53.wmf"/><Relationship Id="rId61" Type="http://schemas.openxmlformats.org/officeDocument/2006/relationships/oleObject" Target="../embeddings/oleObject40.bin"/><Relationship Id="rId82" Type="http://schemas.openxmlformats.org/officeDocument/2006/relationships/oleObject" Target="../embeddings/oleObject5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4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png"/><Relationship Id="rId11" Type="http://schemas.openxmlformats.org/officeDocument/2006/relationships/image" Target="../media/image54.png"/><Relationship Id="rId5" Type="http://schemas.openxmlformats.org/officeDocument/2006/relationships/image" Target="../media/image57.png"/><Relationship Id="rId10" Type="http://schemas.openxmlformats.org/officeDocument/2006/relationships/image" Target="../media/image56.w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5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67.png"/><Relationship Id="rId21" Type="http://schemas.openxmlformats.org/officeDocument/2006/relationships/image" Target="../media/image66.wmf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64.wmf"/><Relationship Id="rId10" Type="http://schemas.openxmlformats.org/officeDocument/2006/relationships/image" Target="../media/image62.wmf"/><Relationship Id="rId19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5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6376" y="728169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5339812" y="819376"/>
            <a:ext cx="2255349" cy="828380"/>
            <a:chOff x="6748463" y="523875"/>
            <a:chExt cx="2185987" cy="974192"/>
          </a:xfrm>
        </p:grpSpPr>
        <p:sp>
          <p:nvSpPr>
            <p:cNvPr id="2" name="Rectangle 1"/>
            <p:cNvSpPr/>
            <p:nvPr/>
          </p:nvSpPr>
          <p:spPr bwMode="auto">
            <a:xfrm>
              <a:off x="6750050" y="523875"/>
              <a:ext cx="2184400" cy="97419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7772">
              <a:spAutoFit/>
            </a:bodyPr>
            <a:lstStyle/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What are we going to do?</a:t>
              </a:r>
            </a:p>
            <a:p>
              <a:pPr defTabSz="777240">
                <a:defRPr/>
              </a:pP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Times New Roman" pitchFamily="18" charset="0"/>
              </a:endParaRPr>
            </a:p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What does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evaluate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mean?</a:t>
              </a:r>
            </a:p>
            <a:p>
              <a:pPr defTabSz="777240">
                <a:defRPr/>
              </a:pP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Evaluate 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means </a:t>
              </a:r>
              <a:r>
                <a:rPr lang="en-US" sz="8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_________________.</a:t>
              </a: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48463" y="530223"/>
              <a:ext cx="2184400" cy="23168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195141" y="6502779"/>
            <a:ext cx="2360149" cy="1596474"/>
            <a:chOff x="6750050" y="3886200"/>
            <a:chExt cx="2190750" cy="2148863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0"/>
              <a:ext cx="2184399" cy="214886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Students, you already know how to evaluate expressions with numbers and operations.  Now, we will evaluate algebraic expressions with numbers, operations, and a variable.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0"/>
              <a:ext cx="2184400" cy="24504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6149" name="Rectangle 21"/>
          <p:cNvSpPr>
            <a:spLocks noChangeArrowheads="1"/>
          </p:cNvSpPr>
          <p:nvPr/>
        </p:nvSpPr>
        <p:spPr bwMode="auto">
          <a:xfrm>
            <a:off x="16763" y="1641652"/>
            <a:ext cx="60807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>
                <a:latin typeface="Arial" panose="020B0604020202020204" pitchFamily="34" charset="0"/>
              </a:rPr>
              <a:t>A </a:t>
            </a:r>
            <a:r>
              <a:rPr lang="en-US" altLang="en-US" sz="1500" b="1" u="sng" dirty="0">
                <a:latin typeface="Arial" panose="020B0604020202020204" pitchFamily="34" charset="0"/>
              </a:rPr>
              <a:t>numerical expression</a:t>
            </a:r>
            <a:r>
              <a:rPr lang="en-US" altLang="en-US" sz="1500" dirty="0">
                <a:latin typeface="Arial" panose="020B0604020202020204" pitchFamily="34" charset="0"/>
              </a:rPr>
              <a:t> is a mathematical phrase written with numbers connected by operations (+, −, ●, ÷).</a:t>
            </a:r>
          </a:p>
        </p:txBody>
      </p:sp>
      <p:grpSp>
        <p:nvGrpSpPr>
          <p:cNvPr id="6150" name="Group 3"/>
          <p:cNvGrpSpPr>
            <a:grpSpLocks/>
          </p:cNvGrpSpPr>
          <p:nvPr/>
        </p:nvGrpSpPr>
        <p:grpSpPr bwMode="auto">
          <a:xfrm>
            <a:off x="5221899" y="8357631"/>
            <a:ext cx="2366128" cy="459049"/>
            <a:chOff x="6750050" y="5199063"/>
            <a:chExt cx="2190750" cy="539981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750050" y="5199063"/>
              <a:ext cx="2184399" cy="5399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defTabSz="777240">
                <a:defRPr/>
              </a:pPr>
              <a:r>
                <a:rPr lang="en-US" sz="1000" b="1" i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1</a:t>
              </a:r>
              <a:r>
                <a:rPr lang="en-US" sz="10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find the value of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56400" y="5199063"/>
              <a:ext cx="2184400" cy="2317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6151" name="Group 125"/>
          <p:cNvGrpSpPr>
            <a:grpSpLocks/>
          </p:cNvGrpSpPr>
          <p:nvPr/>
        </p:nvGrpSpPr>
        <p:grpSpPr bwMode="auto">
          <a:xfrm>
            <a:off x="5444312" y="1923103"/>
            <a:ext cx="1930527" cy="696277"/>
            <a:chOff x="6813772" y="45758"/>
            <a:chExt cx="1994333" cy="819427"/>
          </a:xfrm>
        </p:grpSpPr>
        <p:sp>
          <p:nvSpPr>
            <p:cNvPr id="46" name="Rectangle 21"/>
            <p:cNvSpPr/>
            <p:nvPr/>
          </p:nvSpPr>
          <p:spPr bwMode="auto">
            <a:xfrm>
              <a:off x="6813772" y="155332"/>
              <a:ext cx="1994333" cy="709853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41" name="Tape"/>
            <p:cNvSpPr/>
            <p:nvPr/>
          </p:nvSpPr>
          <p:spPr bwMode="auto">
            <a:xfrm rot="5400000">
              <a:off x="7695806" y="-110631"/>
              <a:ext cx="220738" cy="533516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4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 Box 70"/>
            <p:cNvSpPr txBox="1">
              <a:spLocks noChangeArrowheads="1"/>
            </p:cNvSpPr>
            <p:nvPr/>
          </p:nvSpPr>
          <p:spPr bwMode="auto">
            <a:xfrm>
              <a:off x="6875698" y="201385"/>
              <a:ext cx="1932407" cy="324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724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90" b="1" u="sng" kern="0" dirty="0" smtClean="0">
                  <a:cs typeface="Arial" charset="0"/>
                </a:rPr>
                <a:t>Multiplication </a:t>
              </a:r>
              <a:r>
                <a:rPr lang="en-US" sz="800" b="1" u="sng" kern="0" dirty="0" smtClean="0">
                  <a:cs typeface="Arial" charset="0"/>
                </a:rPr>
                <a:t>(Same)</a:t>
              </a:r>
              <a:endParaRPr lang="en-US" sz="800" b="1" u="sng" kern="0" dirty="0">
                <a:cs typeface="Arial" charset="0"/>
              </a:endParaRPr>
            </a:p>
          </p:txBody>
        </p:sp>
        <p:sp>
          <p:nvSpPr>
            <p:cNvPr id="44" name="Text Box 72"/>
            <p:cNvSpPr txBox="1">
              <a:spLocks noChangeArrowheads="1"/>
            </p:cNvSpPr>
            <p:nvPr/>
          </p:nvSpPr>
          <p:spPr bwMode="auto">
            <a:xfrm>
              <a:off x="6960647" y="452640"/>
              <a:ext cx="1691054" cy="385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724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90" b="1" kern="0" dirty="0">
                  <a:solidFill>
                    <a:srgbClr val="000000"/>
                  </a:solidFill>
                  <a:cs typeface="Arial" charset="0"/>
                </a:rPr>
                <a:t>●</a:t>
              </a:r>
              <a:r>
                <a:rPr lang="en-US" sz="153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53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153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×</a:t>
              </a:r>
            </a:p>
          </p:txBody>
        </p:sp>
      </p:grpSp>
      <p:sp>
        <p:nvSpPr>
          <p:cNvPr id="6152" name="Rectangle 21"/>
          <p:cNvSpPr>
            <a:spLocks noChangeArrowheads="1"/>
          </p:cNvSpPr>
          <p:nvPr/>
        </p:nvSpPr>
        <p:spPr bwMode="auto">
          <a:xfrm>
            <a:off x="97162" y="883508"/>
            <a:ext cx="559585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dirty="0">
                <a:latin typeface="Arial" panose="020B0604020202020204" pitchFamily="34" charset="0"/>
              </a:rPr>
              <a:t>We will </a:t>
            </a:r>
            <a:r>
              <a:rPr lang="en-US" altLang="en-US" sz="1700" dirty="0" smtClean="0">
                <a:latin typeface="Arial" panose="020B0604020202020204" pitchFamily="34" charset="0"/>
              </a:rPr>
              <a:t>write and </a:t>
            </a:r>
            <a:r>
              <a:rPr lang="en-US" altLang="en-US" sz="1700" i="1" dirty="0" smtClean="0">
                <a:latin typeface="Arial" panose="020B0604020202020204" pitchFamily="34" charset="0"/>
              </a:rPr>
              <a:t>evaluate</a:t>
            </a:r>
            <a:r>
              <a:rPr lang="en-US" altLang="en-US" sz="1700" i="1" baseline="-25000" dirty="0" smtClean="0">
                <a:latin typeface="Arial" panose="020B0604020202020204" pitchFamily="34" charset="0"/>
              </a:rPr>
              <a:t>1</a:t>
            </a:r>
            <a:r>
              <a:rPr lang="en-US" altLang="en-US" sz="1700" dirty="0" smtClean="0">
                <a:latin typeface="Arial" panose="020B0604020202020204" pitchFamily="34" charset="0"/>
              </a:rPr>
              <a:t> </a:t>
            </a:r>
            <a:r>
              <a:rPr lang="en-US" altLang="en-US" sz="1700" dirty="0">
                <a:latin typeface="Arial" panose="020B0604020202020204" pitchFamily="34" charset="0"/>
              </a:rPr>
              <a:t>algebraic </a:t>
            </a:r>
            <a:r>
              <a:rPr lang="en-US" altLang="en-US" sz="1700" dirty="0" smtClean="0">
                <a:latin typeface="Arial" panose="020B0604020202020204" pitchFamily="34" charset="0"/>
              </a:rPr>
              <a:t>expressions.</a:t>
            </a:r>
            <a:endParaRPr lang="en-US" altLang="en-US" sz="1700" dirty="0">
              <a:latin typeface="Arial" panose="020B0604020202020204" pitchFamily="34" charset="0"/>
            </a:endParaRPr>
          </a:p>
        </p:txBody>
      </p:sp>
      <p:sp>
        <p:nvSpPr>
          <p:cNvPr id="22" name="Heading"/>
          <p:cNvSpPr/>
          <p:nvPr/>
        </p:nvSpPr>
        <p:spPr bwMode="auto">
          <a:xfrm>
            <a:off x="16763" y="637761"/>
            <a:ext cx="1476216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23" name="Heading"/>
          <p:cNvSpPr/>
          <p:nvPr/>
        </p:nvSpPr>
        <p:spPr bwMode="auto">
          <a:xfrm>
            <a:off x="16763" y="1431149"/>
            <a:ext cx="1882379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grpSp>
        <p:nvGrpSpPr>
          <p:cNvPr id="6178" name="Group 125"/>
          <p:cNvGrpSpPr>
            <a:grpSpLocks/>
          </p:cNvGrpSpPr>
          <p:nvPr/>
        </p:nvGrpSpPr>
        <p:grpSpPr bwMode="auto">
          <a:xfrm>
            <a:off x="5167222" y="5376858"/>
            <a:ext cx="2357796" cy="750979"/>
            <a:chOff x="6813772" y="45758"/>
            <a:chExt cx="1994333" cy="819741"/>
          </a:xfrm>
        </p:grpSpPr>
        <p:sp>
          <p:nvSpPr>
            <p:cNvPr id="62" name="Rectangle 21"/>
            <p:cNvSpPr/>
            <p:nvPr/>
          </p:nvSpPr>
          <p:spPr bwMode="auto">
            <a:xfrm>
              <a:off x="6813772" y="155708"/>
              <a:ext cx="1994333" cy="709791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63" name="Tape"/>
            <p:cNvSpPr/>
            <p:nvPr/>
          </p:nvSpPr>
          <p:spPr bwMode="auto">
            <a:xfrm rot="5400000">
              <a:off x="7695811" y="-110100"/>
              <a:ext cx="221122" cy="532837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4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81" name="Text Box 72"/>
            <p:cNvSpPr txBox="1">
              <a:spLocks noChangeArrowheads="1"/>
            </p:cNvSpPr>
            <p:nvPr/>
          </p:nvSpPr>
          <p:spPr bwMode="auto">
            <a:xfrm>
              <a:off x="6990023" y="254104"/>
              <a:ext cx="1691054" cy="580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510"/>
                </a:spcAft>
              </a:pPr>
              <a:r>
                <a:rPr lang="en-US" altLang="en-US" sz="1190">
                  <a:latin typeface="Arial" panose="020B0604020202020204" pitchFamily="34" charset="0"/>
                </a:rPr>
                <a:t>Evaluate operations inside parentheses first.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072234" y="137143"/>
            <a:ext cx="357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Lesson 1: 2.1 Algebraic Expressions</a:t>
            </a:r>
            <a:endParaRPr lang="en-US" i="1" dirty="0">
              <a:latin typeface="Constantia" panose="02030602050306030303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7958" y="42873"/>
            <a:ext cx="2496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Constantia" panose="02030602050306030303" pitchFamily="18" charset="0"/>
              </a:rPr>
              <a:t>Name:_________________</a:t>
            </a:r>
            <a:endParaRPr lang="en-US" sz="1600" i="1" dirty="0">
              <a:latin typeface="Constantia" panose="02030602050306030303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89853" y="352199"/>
            <a:ext cx="1201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Constantia" panose="02030602050306030303" pitchFamily="18" charset="0"/>
              </a:rPr>
              <a:t>Period:____</a:t>
            </a:r>
            <a:endParaRPr lang="en-US" sz="1600" i="1" dirty="0">
              <a:latin typeface="Constantia" panose="0203060205030603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3316480"/>
                  </p:ext>
                </p:extLst>
              </p:nvPr>
            </p:nvGraphicFramePr>
            <p:xfrm>
              <a:off x="89943" y="2280636"/>
              <a:ext cx="4841028" cy="62278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0514">
                      <a:extLst>
                        <a:ext uri="{9D8B030D-6E8A-4147-A177-3AD203B41FA5}">
                          <a16:colId xmlns:a16="http://schemas.microsoft.com/office/drawing/2014/main" val="1779677803"/>
                        </a:ext>
                      </a:extLst>
                    </a:gridCol>
                    <a:gridCol w="2420514">
                      <a:extLst>
                        <a:ext uri="{9D8B030D-6E8A-4147-A177-3AD203B41FA5}">
                          <a16:colId xmlns:a16="http://schemas.microsoft.com/office/drawing/2014/main" val="3645258055"/>
                        </a:ext>
                      </a:extLst>
                    </a:gridCol>
                  </a:tblGrid>
                  <a:tr h="188272">
                    <a:tc gridSpan="2">
                      <a:txBody>
                        <a:bodyPr/>
                        <a:lstStyle/>
                        <a:p>
                          <a:r>
                            <a:rPr lang="en-US" altLang="en-US" i="1" dirty="0" smtClean="0">
                              <a:solidFill>
                                <a:schemeClr val="bg1"/>
                              </a:solidFill>
                              <a:latin typeface="Constantia" panose="02030602050306030303" pitchFamily="18" charset="0"/>
                            </a:rPr>
                            <a:t>Evaluate the following numerical expressions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7556247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84−10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÷2</m:t>
                              </m:r>
                            </m:oMath>
                          </a14:m>
                          <a:endParaRPr lang="en-US" b="0" i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b="0" i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×8−12÷6+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778290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</m:t>
                              </m:r>
                            </m:oMath>
                          </a14:m>
                          <a:endParaRPr lang="en-US" b="0" i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772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5(6−2)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endParaRPr lang="en-US" b="0" i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8656628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pPr marL="0" marR="0" lvl="0" indent="0" algn="l" defTabSz="7772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×2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÷8</m:t>
                              </m:r>
                            </m:oMath>
                          </a14:m>
                          <a:endParaRPr lang="en-US" b="0" i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8−6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01720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3316480"/>
                  </p:ext>
                </p:extLst>
              </p:nvPr>
            </p:nvGraphicFramePr>
            <p:xfrm>
              <a:off x="89943" y="2280636"/>
              <a:ext cx="4841028" cy="62278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0514">
                      <a:extLst>
                        <a:ext uri="{9D8B030D-6E8A-4147-A177-3AD203B41FA5}">
                          <a16:colId xmlns:a16="http://schemas.microsoft.com/office/drawing/2014/main" val="1779677803"/>
                        </a:ext>
                      </a:extLst>
                    </a:gridCol>
                    <a:gridCol w="2420514">
                      <a:extLst>
                        <a:ext uri="{9D8B030D-6E8A-4147-A177-3AD203B41FA5}">
                          <a16:colId xmlns:a16="http://schemas.microsoft.com/office/drawing/2014/main" val="3645258055"/>
                        </a:ext>
                      </a:extLst>
                    </a:gridCol>
                  </a:tblGrid>
                  <a:tr h="324612">
                    <a:tc gridSpan="2">
                      <a:txBody>
                        <a:bodyPr/>
                        <a:lstStyle/>
                        <a:p>
                          <a:r>
                            <a:rPr lang="en-US" altLang="en-US" i="1" dirty="0" smtClean="0">
                              <a:solidFill>
                                <a:schemeClr val="bg1"/>
                              </a:solidFill>
                              <a:latin typeface="Constantia" panose="02030602050306030303" pitchFamily="18" charset="0"/>
                            </a:rPr>
                            <a:t>Evaluate the following numerical expressions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7556247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" t="-16718" r="-101005" b="-200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04" t="-16718" r="-1259" b="-200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778290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" t="-116718" r="-101005" b="-100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04" t="-116718" r="-1259" b="-100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656628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" t="-216718" r="-101005" b="-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04" t="-216718" r="-1259" b="-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17209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AE7FA"/>
              </a:clrFrom>
              <a:clrTo>
                <a:srgbClr val="FAE7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299" y="8595321"/>
            <a:ext cx="1595288" cy="1296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587" y="9124896"/>
            <a:ext cx="5883572" cy="35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0189" y="2900589"/>
            <a:ext cx="2535491" cy="2270974"/>
          </a:xfrm>
          <a:prstGeom prst="rect">
            <a:avLst/>
          </a:prstGeom>
        </p:spPr>
      </p:pic>
      <p:sp>
        <p:nvSpPr>
          <p:cNvPr id="61" name="Tape"/>
          <p:cNvSpPr/>
          <p:nvPr/>
        </p:nvSpPr>
        <p:spPr bwMode="auto">
          <a:xfrm rot="5400000">
            <a:off x="6344549" y="2611725"/>
            <a:ext cx="244236" cy="472281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4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71EF7D05-3087-4913-961C-EA725090E3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5570" y="743526"/>
          <a:ext cx="6855052" cy="8662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229">
                  <a:extLst>
                    <a:ext uri="{9D8B030D-6E8A-4147-A177-3AD203B41FA5}">
                      <a16:colId xmlns:a16="http://schemas.microsoft.com/office/drawing/2014/main" val="197847541"/>
                    </a:ext>
                  </a:extLst>
                </a:gridCol>
                <a:gridCol w="6380823">
                  <a:extLst>
                    <a:ext uri="{9D8B030D-6E8A-4147-A177-3AD203B41FA5}">
                      <a16:colId xmlns:a16="http://schemas.microsoft.com/office/drawing/2014/main" val="4022608129"/>
                    </a:ext>
                  </a:extLst>
                </a:gridCol>
              </a:tblGrid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96203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033382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818308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455433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624731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296303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852858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13366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C8EC7F8-E7B4-4E10-A87E-DA3B34951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96334"/>
              </p:ext>
            </p:extLst>
          </p:nvPr>
        </p:nvGraphicFramePr>
        <p:xfrm>
          <a:off x="181583" y="92657"/>
          <a:ext cx="7337730" cy="40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37">
                  <a:extLst>
                    <a:ext uri="{9D8B030D-6E8A-4147-A177-3AD203B41FA5}">
                      <a16:colId xmlns:a16="http://schemas.microsoft.com/office/drawing/2014/main" val="1813284964"/>
                    </a:ext>
                  </a:extLst>
                </a:gridCol>
                <a:gridCol w="4198381">
                  <a:extLst>
                    <a:ext uri="{9D8B030D-6E8A-4147-A177-3AD203B41FA5}">
                      <a16:colId xmlns:a16="http://schemas.microsoft.com/office/drawing/2014/main" val="2494676153"/>
                    </a:ext>
                  </a:extLst>
                </a:gridCol>
                <a:gridCol w="2703712">
                  <a:extLst>
                    <a:ext uri="{9D8B030D-6E8A-4147-A177-3AD203B41FA5}">
                      <a16:colId xmlns:a16="http://schemas.microsoft.com/office/drawing/2014/main" val="2953718762"/>
                    </a:ext>
                  </a:extLst>
                </a:gridCol>
              </a:tblGrid>
              <a:tr h="4079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Identify Algebraic Expressions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Homework Practice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734191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D6B4D98-93B2-4C73-BCA5-BAD516E3F813}"/>
              </a:ext>
            </a:extLst>
          </p:cNvPr>
          <p:cNvGrpSpPr/>
          <p:nvPr/>
        </p:nvGrpSpPr>
        <p:grpSpPr>
          <a:xfrm>
            <a:off x="952834" y="936039"/>
            <a:ext cx="1444836" cy="635033"/>
            <a:chOff x="762303" y="859378"/>
            <a:chExt cx="1477941" cy="57730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B9A040-002B-401B-8550-E3576BC6CA53}"/>
                </a:ext>
              </a:extLst>
            </p:cNvPr>
            <p:cNvSpPr/>
            <p:nvPr/>
          </p:nvSpPr>
          <p:spPr>
            <a:xfrm>
              <a:off x="762303" y="967253"/>
              <a:ext cx="1477941" cy="335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defRPr/>
              </a:pPr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7q - (4  +    )</a:t>
              </a:r>
              <a:endParaRPr lang="en-US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9720B7E7-93E9-4506-AE8D-E1D2608650E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16718" y="859378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" name="Equation" r:id="rId3" imgW="152280" imgH="393480" progId="Equation.DSMT4">
                    <p:embed/>
                  </p:oleObj>
                </mc:Choice>
                <mc:Fallback>
                  <p:oleObj name="Equation" r:id="rId3" imgW="152280" imgH="393480" progId="Equation.DSMT4">
                    <p:embed/>
                    <p:pic>
                      <p:nvPicPr>
                        <p:cNvPr id="44" name="Object 43">
                          <a:extLst>
                            <a:ext uri="{FF2B5EF4-FFF2-40B4-BE49-F238E27FC236}">
                              <a16:creationId xmlns:a16="http://schemas.microsoft.com/office/drawing/2014/main" id="{9720B7E7-93E9-4506-AE8D-E1D2608650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16718" y="859378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85E1B-18BB-4A8A-9865-DF5A469060CA}"/>
              </a:ext>
            </a:extLst>
          </p:cNvPr>
          <p:cNvGrpSpPr/>
          <p:nvPr/>
        </p:nvGrpSpPr>
        <p:grpSpPr>
          <a:xfrm>
            <a:off x="5793428" y="936038"/>
            <a:ext cx="1366080" cy="635635"/>
            <a:chOff x="5162844" y="870941"/>
            <a:chExt cx="1241891" cy="57785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7E0AD6-C086-4ED5-A0CB-A8CBE51B8674}"/>
                </a:ext>
              </a:extLst>
            </p:cNvPr>
            <p:cNvSpPr/>
            <p:nvPr/>
          </p:nvSpPr>
          <p:spPr>
            <a:xfrm>
              <a:off x="5162844" y="952315"/>
              <a:ext cx="1241891" cy="33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4 + (     -  0) </a:t>
              </a:r>
              <a:endParaRPr lang="en-US" dirty="0"/>
            </a:p>
          </p:txBody>
        </p:sp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90FB9914-1411-4505-B2D5-ECC7926DDE5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767110" y="870941"/>
            <a:ext cx="206375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7" name="Equation" r:id="rId5" imgW="139680" imgH="393480" progId="Equation.DSMT4">
                    <p:embed/>
                  </p:oleObj>
                </mc:Choice>
                <mc:Fallback>
                  <p:oleObj name="Equation" r:id="rId5" imgW="139680" imgH="393480" progId="Equation.DSMT4">
                    <p:embed/>
                    <p:pic>
                      <p:nvPicPr>
                        <p:cNvPr id="46" name="Object 45">
                          <a:extLst>
                            <a:ext uri="{FF2B5EF4-FFF2-40B4-BE49-F238E27FC236}">
                              <a16:creationId xmlns:a16="http://schemas.microsoft.com/office/drawing/2014/main" id="{90FB9914-1411-4505-B2D5-ECC7926DDE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67110" y="870941"/>
                          <a:ext cx="206375" cy="577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36216-047B-43C3-9220-8DAED1DB68A7}"/>
              </a:ext>
            </a:extLst>
          </p:cNvPr>
          <p:cNvGrpSpPr/>
          <p:nvPr/>
        </p:nvGrpSpPr>
        <p:grpSpPr>
          <a:xfrm>
            <a:off x="2708755" y="936039"/>
            <a:ext cx="1468673" cy="635033"/>
            <a:chOff x="2179070" y="850944"/>
            <a:chExt cx="1335157" cy="57730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35E3FC9-3406-437B-B37F-43F685CB968F}"/>
                </a:ext>
              </a:extLst>
            </p:cNvPr>
            <p:cNvSpPr/>
            <p:nvPr/>
          </p:nvSpPr>
          <p:spPr>
            <a:xfrm>
              <a:off x="2179070" y="951395"/>
              <a:ext cx="1335157" cy="335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(5 – 2y) +      </a:t>
              </a:r>
              <a:endParaRPr lang="en-US" dirty="0"/>
            </a:p>
          </p:txBody>
        </p:sp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CDC6ABFF-123B-4216-A0E0-DB0795513A9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259052" y="850944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8" name="Equation" r:id="rId7" imgW="152280" imgH="393480" progId="Equation.DSMT4">
                    <p:embed/>
                  </p:oleObj>
                </mc:Choice>
                <mc:Fallback>
                  <p:oleObj name="Equation" r:id="rId7" imgW="152280" imgH="393480" progId="Equation.DSMT4">
                    <p:embed/>
                    <p:pic>
                      <p:nvPicPr>
                        <p:cNvPr id="48" name="Object 47">
                          <a:extLst>
                            <a:ext uri="{FF2B5EF4-FFF2-40B4-BE49-F238E27FC236}">
                              <a16:creationId xmlns:a16="http://schemas.microsoft.com/office/drawing/2014/main" id="{CDC6ABFF-123B-4216-A0E0-DB0795513A9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59052" y="850944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E68454-F62C-4DD9-A3FB-D83DB18864DF}"/>
              </a:ext>
            </a:extLst>
          </p:cNvPr>
          <p:cNvGrpSpPr/>
          <p:nvPr/>
        </p:nvGrpSpPr>
        <p:grpSpPr>
          <a:xfrm>
            <a:off x="4345153" y="936039"/>
            <a:ext cx="1318092" cy="635033"/>
            <a:chOff x="3553604" y="871524"/>
            <a:chExt cx="1198265" cy="57730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25BCA7-71E7-4B44-80A2-2F2C23AC62F1}"/>
                </a:ext>
              </a:extLst>
            </p:cNvPr>
            <p:cNvSpPr/>
            <p:nvPr/>
          </p:nvSpPr>
          <p:spPr>
            <a:xfrm>
              <a:off x="3553604" y="967253"/>
              <a:ext cx="925661" cy="335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(5 + 3) -</a:t>
              </a:r>
              <a:endParaRPr lang="en-US" dirty="0"/>
            </a:p>
          </p:txBody>
        </p:sp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5C7B85EB-078C-4B25-9054-A4F9BF0083C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528397" y="871524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9" name="Equation" r:id="rId8" imgW="152280" imgH="393480" progId="Equation.DSMT4">
                    <p:embed/>
                  </p:oleObj>
                </mc:Choice>
                <mc:Fallback>
                  <p:oleObj name="Equation" r:id="rId8" imgW="152280" imgH="39348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5C7B85EB-078C-4B25-9054-A4F9BF0083C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28397" y="871524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0B1865-A533-47C1-877E-A9DFA808F9BD}"/>
              </a:ext>
            </a:extLst>
          </p:cNvPr>
          <p:cNvGrpSpPr/>
          <p:nvPr/>
        </p:nvGrpSpPr>
        <p:grpSpPr>
          <a:xfrm>
            <a:off x="1039434" y="2034382"/>
            <a:ext cx="1625735" cy="650196"/>
            <a:chOff x="472076" y="1887677"/>
            <a:chExt cx="1477941" cy="59108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629B734-329D-4769-B1C6-A79261E1F9A3}"/>
                </a:ext>
              </a:extLst>
            </p:cNvPr>
            <p:cNvSpPr/>
            <p:nvPr/>
          </p:nvSpPr>
          <p:spPr>
            <a:xfrm>
              <a:off x="472076" y="1995552"/>
              <a:ext cx="1477941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defRPr/>
              </a:pPr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   +     +      </a:t>
              </a:r>
              <a:endParaRPr lang="en-US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52EADA-54AC-4559-ADD9-39430C44B486}"/>
                </a:ext>
              </a:extLst>
            </p:cNvPr>
            <p:cNvGrpSpPr/>
            <p:nvPr/>
          </p:nvGrpSpPr>
          <p:grpSpPr>
            <a:xfrm>
              <a:off x="551295" y="1887677"/>
              <a:ext cx="1038309" cy="591087"/>
              <a:chOff x="551295" y="1887677"/>
              <a:chExt cx="1038309" cy="591087"/>
            </a:xfrm>
          </p:grpSpPr>
          <p:graphicFrame>
            <p:nvGraphicFramePr>
              <p:cNvPr id="56" name="Object 55">
                <a:extLst>
                  <a:ext uri="{FF2B5EF4-FFF2-40B4-BE49-F238E27FC236}">
                    <a16:creationId xmlns:a16="http://schemas.microsoft.com/office/drawing/2014/main" id="{684353A9-2036-4CDA-AD76-91AB80DC9B42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366132" y="1901461"/>
              <a:ext cx="223472" cy="577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0" name="Equation" r:id="rId9" imgW="152280" imgH="393480" progId="Equation.DSMT4">
                      <p:embed/>
                    </p:oleObj>
                  </mc:Choice>
                  <mc:Fallback>
                    <p:oleObj name="Equation" r:id="rId9" imgW="152280" imgH="393480" progId="Equation.DSMT4">
                      <p:embed/>
                      <p:pic>
                        <p:nvPicPr>
                          <p:cNvPr id="56" name="Object 55">
                            <a:extLst>
                              <a:ext uri="{FF2B5EF4-FFF2-40B4-BE49-F238E27FC236}">
                                <a16:creationId xmlns:a16="http://schemas.microsoft.com/office/drawing/2014/main" id="{684353A9-2036-4CDA-AD76-91AB80DC9B4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366132" y="1901461"/>
                            <a:ext cx="223472" cy="5773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59">
                <a:extLst>
                  <a:ext uri="{FF2B5EF4-FFF2-40B4-BE49-F238E27FC236}">
                    <a16:creationId xmlns:a16="http://schemas.microsoft.com/office/drawing/2014/main" id="{7B3C15E0-4B95-402D-980F-7C6364A65AFC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967619" y="1901461"/>
              <a:ext cx="223472" cy="577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1" name="Equation" r:id="rId11" imgW="152280" imgH="393480" progId="Equation.DSMT4">
                      <p:embed/>
                    </p:oleObj>
                  </mc:Choice>
                  <mc:Fallback>
                    <p:oleObj name="Equation" r:id="rId11" imgW="152280" imgH="393480" progId="Equation.DSMT4">
                      <p:embed/>
                      <p:pic>
                        <p:nvPicPr>
                          <p:cNvPr id="60" name="Object 59">
                            <a:extLst>
                              <a:ext uri="{FF2B5EF4-FFF2-40B4-BE49-F238E27FC236}">
                                <a16:creationId xmlns:a16="http://schemas.microsoft.com/office/drawing/2014/main" id="{7B3C15E0-4B95-402D-980F-7C6364A65AF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967619" y="1901461"/>
                            <a:ext cx="223472" cy="5773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60">
                <a:extLst>
                  <a:ext uri="{FF2B5EF4-FFF2-40B4-BE49-F238E27FC236}">
                    <a16:creationId xmlns:a16="http://schemas.microsoft.com/office/drawing/2014/main" id="{68041737-ED32-4F67-B855-AB6139A9C1A0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51295" y="1887677"/>
              <a:ext cx="223472" cy="577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2" name="Equation" r:id="rId13" imgW="152280" imgH="393480" progId="Equation.DSMT4">
                      <p:embed/>
                    </p:oleObj>
                  </mc:Choice>
                  <mc:Fallback>
                    <p:oleObj name="Equation" r:id="rId13" imgW="152280" imgH="393480" progId="Equation.DSMT4">
                      <p:embed/>
                      <p:pic>
                        <p:nvPicPr>
                          <p:cNvPr id="61" name="Object 60">
                            <a:extLst>
                              <a:ext uri="{FF2B5EF4-FFF2-40B4-BE49-F238E27FC236}">
                                <a16:creationId xmlns:a16="http://schemas.microsoft.com/office/drawing/2014/main" id="{68041737-ED32-4F67-B855-AB6139A9C1A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551295" y="1887677"/>
                            <a:ext cx="223472" cy="5773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069B26-4759-4CC8-BA9E-151D051BB64D}"/>
              </a:ext>
            </a:extLst>
          </p:cNvPr>
          <p:cNvGrpSpPr/>
          <p:nvPr/>
        </p:nvGrpSpPr>
        <p:grpSpPr>
          <a:xfrm>
            <a:off x="5719626" y="2034382"/>
            <a:ext cx="1625735" cy="649605"/>
            <a:chOff x="5023558" y="1849438"/>
            <a:chExt cx="1477941" cy="59055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A1D533C-339E-4953-BF05-34D98BBC01D8}"/>
                </a:ext>
              </a:extLst>
            </p:cNvPr>
            <p:cNvSpPr/>
            <p:nvPr/>
          </p:nvSpPr>
          <p:spPr>
            <a:xfrm>
              <a:off x="5023558" y="1956771"/>
              <a:ext cx="1477941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defRPr/>
              </a:pPr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   +     +      </a:t>
              </a:r>
              <a:endParaRPr lang="en-US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aphicFrame>
          <p:nvGraphicFramePr>
            <p:cNvPr id="64" name="Object 63">
              <a:extLst>
                <a:ext uri="{FF2B5EF4-FFF2-40B4-BE49-F238E27FC236}">
                  <a16:creationId xmlns:a16="http://schemas.microsoft.com/office/drawing/2014/main" id="{E448CE91-3C4D-4D0C-B2FF-43A43F15914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881688" y="1862138"/>
            <a:ext cx="295275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" name="Equation" r:id="rId14" imgW="203040" imgH="393480" progId="Equation.DSMT4">
                    <p:embed/>
                  </p:oleObj>
                </mc:Choice>
                <mc:Fallback>
                  <p:oleObj name="Equation" r:id="rId14" imgW="203040" imgH="393480" progId="Equation.DSMT4">
                    <p:embed/>
                    <p:pic>
                      <p:nvPicPr>
                        <p:cNvPr id="64" name="Object 63">
                          <a:extLst>
                            <a:ext uri="{FF2B5EF4-FFF2-40B4-BE49-F238E27FC236}">
                              <a16:creationId xmlns:a16="http://schemas.microsoft.com/office/drawing/2014/main" id="{E448CE91-3C4D-4D0C-B2FF-43A43F15914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881688" y="1862138"/>
                          <a:ext cx="295275" cy="577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>
              <a:extLst>
                <a:ext uri="{FF2B5EF4-FFF2-40B4-BE49-F238E27FC236}">
                  <a16:creationId xmlns:a16="http://schemas.microsoft.com/office/drawing/2014/main" id="{90156A55-6B92-45AE-905B-71A74E7A70D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483225" y="1862138"/>
            <a:ext cx="296863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4" name="Equation" r:id="rId16" imgW="203040" imgH="393480" progId="Equation.DSMT4">
                    <p:embed/>
                  </p:oleObj>
                </mc:Choice>
                <mc:Fallback>
                  <p:oleObj name="Equation" r:id="rId16" imgW="203040" imgH="393480" progId="Equation.DSMT4">
                    <p:embed/>
                    <p:pic>
                      <p:nvPicPr>
                        <p:cNvPr id="65" name="Object 64">
                          <a:extLst>
                            <a:ext uri="{FF2B5EF4-FFF2-40B4-BE49-F238E27FC236}">
                              <a16:creationId xmlns:a16="http://schemas.microsoft.com/office/drawing/2014/main" id="{90156A55-6B92-45AE-905B-71A74E7A70D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483225" y="1862138"/>
                          <a:ext cx="296863" cy="577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>
              <a:extLst>
                <a:ext uri="{FF2B5EF4-FFF2-40B4-BE49-F238E27FC236}">
                  <a16:creationId xmlns:a16="http://schemas.microsoft.com/office/drawing/2014/main" id="{50DD4B9B-BA53-4954-B35A-BE317CA6520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065713" y="1849438"/>
            <a:ext cx="298450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5" name="Equation" r:id="rId18" imgW="203040" imgH="393480" progId="Equation.DSMT4">
                    <p:embed/>
                  </p:oleObj>
                </mc:Choice>
                <mc:Fallback>
                  <p:oleObj name="Equation" r:id="rId18" imgW="203040" imgH="393480" progId="Equation.DSMT4">
                    <p:embed/>
                    <p:pic>
                      <p:nvPicPr>
                        <p:cNvPr id="66" name="Object 65">
                          <a:extLst>
                            <a:ext uri="{FF2B5EF4-FFF2-40B4-BE49-F238E27FC236}">
                              <a16:creationId xmlns:a16="http://schemas.microsoft.com/office/drawing/2014/main" id="{50DD4B9B-BA53-4954-B35A-BE317CA652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065713" y="1849438"/>
                          <a:ext cx="298450" cy="576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6E0191-3D75-411A-A8A0-A2A9B1DA6708}"/>
              </a:ext>
            </a:extLst>
          </p:cNvPr>
          <p:cNvGrpSpPr/>
          <p:nvPr/>
        </p:nvGrpSpPr>
        <p:grpSpPr>
          <a:xfrm>
            <a:off x="4144030" y="2034382"/>
            <a:ext cx="1359090" cy="644612"/>
            <a:chOff x="3333397" y="1890489"/>
            <a:chExt cx="1235536" cy="58601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523A3A-02B0-4071-A03D-873ADE05B87A}"/>
                </a:ext>
              </a:extLst>
            </p:cNvPr>
            <p:cNvSpPr/>
            <p:nvPr/>
          </p:nvSpPr>
          <p:spPr>
            <a:xfrm>
              <a:off x="3947561" y="1974579"/>
              <a:ext cx="415286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+</a:t>
              </a:r>
              <a:endParaRPr lang="en-US" dirty="0"/>
            </a:p>
          </p:txBody>
        </p:sp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C97C9E9C-2061-4003-AF88-5BAC48E5ED56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842522" y="1890489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6" name="Equation" r:id="rId20" imgW="152280" imgH="393480" progId="Equation.DSMT4">
                    <p:embed/>
                  </p:oleObj>
                </mc:Choice>
                <mc:Fallback>
                  <p:oleObj name="Equation" r:id="rId20" imgW="152280" imgH="393480" progId="Equation.DSMT4">
                    <p:embed/>
                    <p:pic>
                      <p:nvPicPr>
                        <p:cNvPr id="58" name="Object 57">
                          <a:extLst>
                            <a:ext uri="{FF2B5EF4-FFF2-40B4-BE49-F238E27FC236}">
                              <a16:creationId xmlns:a16="http://schemas.microsoft.com/office/drawing/2014/main" id="{C97C9E9C-2061-4003-AF88-5BAC48E5ED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842522" y="1890489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44747020-6A22-49B3-91A2-63E7794ECBA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72071" y="1900238"/>
            <a:ext cx="296862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7" name="Equation" r:id="rId22" imgW="203040" imgH="393480" progId="Equation.DSMT4">
                    <p:embed/>
                  </p:oleObj>
                </mc:Choice>
                <mc:Fallback>
                  <p:oleObj name="Equation" r:id="rId22" imgW="203040" imgH="393480" progId="Equation.DSMT4">
                    <p:embed/>
                    <p:pic>
                      <p:nvPicPr>
                        <p:cNvPr id="59" name="Object 58">
                          <a:extLst>
                            <a:ext uri="{FF2B5EF4-FFF2-40B4-BE49-F238E27FC236}">
                              <a16:creationId xmlns:a16="http://schemas.microsoft.com/office/drawing/2014/main" id="{44747020-6A22-49B3-91A2-63E7794ECBA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272071" y="1900238"/>
                          <a:ext cx="296862" cy="576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C19D1CF-89C8-487C-B06F-ACF8762B2F17}"/>
                </a:ext>
              </a:extLst>
            </p:cNvPr>
            <p:cNvSpPr/>
            <p:nvPr/>
          </p:nvSpPr>
          <p:spPr>
            <a:xfrm>
              <a:off x="3333397" y="2003314"/>
              <a:ext cx="669801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0 +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14DA56F-140F-4AD7-B997-E943109D030D}"/>
              </a:ext>
            </a:extLst>
          </p:cNvPr>
          <p:cNvGrpSpPr/>
          <p:nvPr/>
        </p:nvGrpSpPr>
        <p:grpSpPr>
          <a:xfrm>
            <a:off x="2708753" y="2034382"/>
            <a:ext cx="1204672" cy="643083"/>
            <a:chOff x="2055056" y="1885529"/>
            <a:chExt cx="1095156" cy="58462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5B7F28-381E-48F4-82F3-73F9BE442E77}"/>
                </a:ext>
              </a:extLst>
            </p:cNvPr>
            <p:cNvSpPr/>
            <p:nvPr/>
          </p:nvSpPr>
          <p:spPr>
            <a:xfrm>
              <a:off x="2301184" y="2003314"/>
              <a:ext cx="272802" cy="33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31CA190C-A615-4827-8985-0CB0864B8B66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055056" y="1900343"/>
            <a:ext cx="327854" cy="56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8" name="Equation" r:id="rId24" imgW="228600" imgH="393480" progId="Equation.DSMT4">
                    <p:embed/>
                  </p:oleObj>
                </mc:Choice>
                <mc:Fallback>
                  <p:oleObj name="Equation" r:id="rId24" imgW="228600" imgH="3934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31CA190C-A615-4827-8985-0CB0864B8B6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055056" y="1900343"/>
                          <a:ext cx="327854" cy="564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3">
              <a:extLst>
                <a:ext uri="{FF2B5EF4-FFF2-40B4-BE49-F238E27FC236}">
                  <a16:creationId xmlns:a16="http://schemas.microsoft.com/office/drawing/2014/main" id="{AE065225-51B5-44A9-8523-75F83F242362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571750" y="1893888"/>
            <a:ext cx="206375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9" name="Equation" r:id="rId26" imgW="139680" imgH="393480" progId="Equation.DSMT4">
                    <p:embed/>
                  </p:oleObj>
                </mc:Choice>
                <mc:Fallback>
                  <p:oleObj name="Equation" r:id="rId26" imgW="139680" imgH="393480" progId="Equation.DSMT4">
                    <p:embed/>
                    <p:pic>
                      <p:nvPicPr>
                        <p:cNvPr id="74" name="Object 73">
                          <a:extLst>
                            <a:ext uri="{FF2B5EF4-FFF2-40B4-BE49-F238E27FC236}">
                              <a16:creationId xmlns:a16="http://schemas.microsoft.com/office/drawing/2014/main" id="{AE065225-51B5-44A9-8523-75F83F2423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571750" y="1893888"/>
                          <a:ext cx="206375" cy="576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3D38F6A-DBF7-43A6-AC97-D609D0C40630}"/>
                </a:ext>
              </a:extLst>
            </p:cNvPr>
            <p:cNvSpPr/>
            <p:nvPr/>
          </p:nvSpPr>
          <p:spPr>
            <a:xfrm>
              <a:off x="2673271" y="1994955"/>
              <a:ext cx="272802" cy="33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aphicFrame>
          <p:nvGraphicFramePr>
            <p:cNvPr id="76" name="Object 75">
              <a:extLst>
                <a:ext uri="{FF2B5EF4-FFF2-40B4-BE49-F238E27FC236}">
                  <a16:creationId xmlns:a16="http://schemas.microsoft.com/office/drawing/2014/main" id="{587C87F2-375A-4C5C-B5EE-8AE3168FE54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943837" y="1885529"/>
            <a:ext cx="206375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0" name="Equation" r:id="rId28" imgW="139680" imgH="393480" progId="Equation.DSMT4">
                    <p:embed/>
                  </p:oleObj>
                </mc:Choice>
                <mc:Fallback>
                  <p:oleObj name="Equation" r:id="rId28" imgW="139680" imgH="393480" progId="Equation.DSMT4">
                    <p:embed/>
                    <p:pic>
                      <p:nvPicPr>
                        <p:cNvPr id="76" name="Object 75">
                          <a:extLst>
                            <a:ext uri="{FF2B5EF4-FFF2-40B4-BE49-F238E27FC236}">
                              <a16:creationId xmlns:a16="http://schemas.microsoft.com/office/drawing/2014/main" id="{587C87F2-375A-4C5C-B5EE-8AE3168FE5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943837" y="1885529"/>
                          <a:ext cx="206375" cy="576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5829D3B-5B8B-48C2-B2F1-9FA55EEA4809}"/>
              </a:ext>
            </a:extLst>
          </p:cNvPr>
          <p:cNvSpPr txBox="1"/>
          <p:nvPr/>
        </p:nvSpPr>
        <p:spPr>
          <a:xfrm>
            <a:off x="1159141" y="3338371"/>
            <a:ext cx="13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15x – 9(3)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CF670ED-3AC9-4410-B10E-9720ED5865B8}"/>
              </a:ext>
            </a:extLst>
          </p:cNvPr>
          <p:cNvSpPr txBox="1"/>
          <p:nvPr/>
        </p:nvSpPr>
        <p:spPr>
          <a:xfrm>
            <a:off x="2767682" y="3329210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10h –  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8930AC9-CEBB-4E8B-A72F-56DF18B8F207}"/>
              </a:ext>
            </a:extLst>
          </p:cNvPr>
          <p:cNvSpPr txBox="1"/>
          <p:nvPr/>
        </p:nvSpPr>
        <p:spPr>
          <a:xfrm>
            <a:off x="4277770" y="3329210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6m + 4(2)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D5DFA09-EB17-4631-B9FF-8924733C2972}"/>
              </a:ext>
            </a:extLst>
          </p:cNvPr>
          <p:cNvSpPr txBox="1"/>
          <p:nvPr/>
        </p:nvSpPr>
        <p:spPr>
          <a:xfrm>
            <a:off x="5728566" y="3307481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6m - 4(2)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184E4E-E5B3-4776-B56B-69B4EE8417F6}"/>
              </a:ext>
            </a:extLst>
          </p:cNvPr>
          <p:cNvSpPr txBox="1"/>
          <p:nvPr/>
        </p:nvSpPr>
        <p:spPr>
          <a:xfrm>
            <a:off x="991984" y="4359652"/>
            <a:ext cx="162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24 – (20 - 4)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5D16F8-91B2-4D53-A9B1-142005468E15}"/>
              </a:ext>
            </a:extLst>
          </p:cNvPr>
          <p:cNvSpPr txBox="1"/>
          <p:nvPr/>
        </p:nvSpPr>
        <p:spPr>
          <a:xfrm>
            <a:off x="2557240" y="4359652"/>
            <a:ext cx="148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8h – 2h(4)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B6A10CC-5F1E-4A90-9AEA-7CF952220C22}"/>
              </a:ext>
            </a:extLst>
          </p:cNvPr>
          <p:cNvSpPr txBox="1"/>
          <p:nvPr/>
        </p:nvSpPr>
        <p:spPr>
          <a:xfrm>
            <a:off x="4032613" y="4359652"/>
            <a:ext cx="180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20 + (12  ÷ 4)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2554522-2119-4C11-B6C9-E41F49C2E5A7}"/>
              </a:ext>
            </a:extLst>
          </p:cNvPr>
          <p:cNvSpPr txBox="1"/>
          <p:nvPr/>
        </p:nvSpPr>
        <p:spPr>
          <a:xfrm>
            <a:off x="5944480" y="4359652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8k - (4)2y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C2E86F0-5A65-4898-9262-FE49E5B0EE37}"/>
              </a:ext>
            </a:extLst>
          </p:cNvPr>
          <p:cNvSpPr/>
          <p:nvPr/>
        </p:nvSpPr>
        <p:spPr>
          <a:xfrm>
            <a:off x="5951468" y="4274166"/>
            <a:ext cx="1268845" cy="52060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0BC743B-483B-4781-BB94-640499399C51}"/>
              </a:ext>
            </a:extLst>
          </p:cNvPr>
          <p:cNvSpPr txBox="1"/>
          <p:nvPr/>
        </p:nvSpPr>
        <p:spPr>
          <a:xfrm>
            <a:off x="1225786" y="5452134"/>
            <a:ext cx="13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8z  +      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D3D388-56E5-4EA4-8B1B-33BEB6188458}"/>
              </a:ext>
            </a:extLst>
          </p:cNvPr>
          <p:cNvSpPr txBox="1"/>
          <p:nvPr/>
        </p:nvSpPr>
        <p:spPr>
          <a:xfrm>
            <a:off x="2595367" y="5452134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9x – 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1EC6301-1264-492C-B028-A36935EE5BDF}"/>
              </a:ext>
            </a:extLst>
          </p:cNvPr>
          <p:cNvSpPr txBox="1"/>
          <p:nvPr/>
        </p:nvSpPr>
        <p:spPr>
          <a:xfrm>
            <a:off x="3905656" y="5452134"/>
            <a:ext cx="171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134 + (8 - 0)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697BA8-611D-4121-B837-38EAEDCBFB97}"/>
              </a:ext>
            </a:extLst>
          </p:cNvPr>
          <p:cNvSpPr txBox="1"/>
          <p:nvPr/>
        </p:nvSpPr>
        <p:spPr>
          <a:xfrm>
            <a:off x="5604339" y="5452134"/>
            <a:ext cx="184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160 - (12 ÷ 4)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86B077-CD9B-403F-A832-FEFEA643D930}"/>
              </a:ext>
            </a:extLst>
          </p:cNvPr>
          <p:cNvSpPr/>
          <p:nvPr/>
        </p:nvSpPr>
        <p:spPr>
          <a:xfrm>
            <a:off x="1102521" y="5387659"/>
            <a:ext cx="1295149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D29F6FB3-03E4-4103-A7AC-2FBA9679B3E0}"/>
              </a:ext>
            </a:extLst>
          </p:cNvPr>
          <p:cNvSpPr/>
          <p:nvPr/>
        </p:nvSpPr>
        <p:spPr>
          <a:xfrm>
            <a:off x="2565945" y="4333699"/>
            <a:ext cx="1295149" cy="48035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C9450268-F54E-42F8-84FB-7402F89D479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09486" y="5341593"/>
          <a:ext cx="263684" cy="63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30" imgW="139680" imgH="393480" progId="Equation.DSMT4">
                  <p:embed/>
                </p:oleObj>
              </mc:Choice>
              <mc:Fallback>
                <p:oleObj name="Equation" r:id="rId30" imgW="139680" imgH="393480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C9450268-F54E-42F8-84FB-7402F89D4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909486" y="5341593"/>
                        <a:ext cx="263684" cy="63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>
            <a:extLst>
              <a:ext uri="{FF2B5EF4-FFF2-40B4-BE49-F238E27FC236}">
                <a16:creationId xmlns:a16="http://schemas.microsoft.com/office/drawing/2014/main" id="{5B79BA78-35B3-4508-B3D9-5AC7ED82F107}"/>
              </a:ext>
            </a:extLst>
          </p:cNvPr>
          <p:cNvSpPr txBox="1"/>
          <p:nvPr/>
        </p:nvSpPr>
        <p:spPr>
          <a:xfrm>
            <a:off x="1293172" y="6508282"/>
            <a:ext cx="13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13x + (0)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7B02CFB-697D-4E98-A4D6-EBC2C652211A}"/>
              </a:ext>
            </a:extLst>
          </p:cNvPr>
          <p:cNvSpPr txBox="1"/>
          <p:nvPr/>
        </p:nvSpPr>
        <p:spPr>
          <a:xfrm>
            <a:off x="2818647" y="6508282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40 + 7(7)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028370-8800-4B20-AFC7-A19C92E159FC}"/>
              </a:ext>
            </a:extLst>
          </p:cNvPr>
          <p:cNvSpPr txBox="1"/>
          <p:nvPr/>
        </p:nvSpPr>
        <p:spPr>
          <a:xfrm>
            <a:off x="4284831" y="6508282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7k + 3(0)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33B9168-87AD-403F-8718-32E0F39E8686}"/>
              </a:ext>
            </a:extLst>
          </p:cNvPr>
          <p:cNvSpPr txBox="1"/>
          <p:nvPr/>
        </p:nvSpPr>
        <p:spPr>
          <a:xfrm>
            <a:off x="5751014" y="6508282"/>
            <a:ext cx="175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200 - 5(4)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D2CE443-3F86-4CA1-96CB-03558CC84B4A}"/>
              </a:ext>
            </a:extLst>
          </p:cNvPr>
          <p:cNvSpPr/>
          <p:nvPr/>
        </p:nvSpPr>
        <p:spPr>
          <a:xfrm>
            <a:off x="1252199" y="6402560"/>
            <a:ext cx="1295149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F5713BD-E03A-4B30-A02B-39C13BEE9FE1}"/>
              </a:ext>
            </a:extLst>
          </p:cNvPr>
          <p:cNvSpPr/>
          <p:nvPr/>
        </p:nvSpPr>
        <p:spPr>
          <a:xfrm>
            <a:off x="1071083" y="910363"/>
            <a:ext cx="1359295" cy="69104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11B9B4C-A267-433F-BE9E-CDF22328C418}"/>
              </a:ext>
            </a:extLst>
          </p:cNvPr>
          <p:cNvSpPr/>
          <p:nvPr/>
        </p:nvSpPr>
        <p:spPr>
          <a:xfrm>
            <a:off x="2715089" y="937276"/>
            <a:ext cx="1462275" cy="69059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E6796A8-3F6A-4FDF-BBCC-AA219F8247DD}"/>
              </a:ext>
            </a:extLst>
          </p:cNvPr>
          <p:cNvSpPr/>
          <p:nvPr/>
        </p:nvSpPr>
        <p:spPr>
          <a:xfrm>
            <a:off x="4290641" y="6402560"/>
            <a:ext cx="1295149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1C2D69F-80D6-4476-AA4A-19C4B7F0FA58}"/>
              </a:ext>
            </a:extLst>
          </p:cNvPr>
          <p:cNvSpPr txBox="1"/>
          <p:nvPr/>
        </p:nvSpPr>
        <p:spPr>
          <a:xfrm>
            <a:off x="1070731" y="7570201"/>
            <a:ext cx="162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4(0) + 7(0)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9CD0D6-5D3E-4F2A-BB3D-57C6D611006B}"/>
              </a:ext>
            </a:extLst>
          </p:cNvPr>
          <p:cNvSpPr txBox="1"/>
          <p:nvPr/>
        </p:nvSpPr>
        <p:spPr>
          <a:xfrm>
            <a:off x="2680704" y="7570201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5(2) + 5</a:t>
            </a:r>
            <a:r>
              <a:rPr lang="en-US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C74C567-C317-442B-8C25-2EB78D26126E}"/>
              </a:ext>
            </a:extLst>
          </p:cNvPr>
          <p:cNvSpPr txBox="1"/>
          <p:nvPr/>
        </p:nvSpPr>
        <p:spPr>
          <a:xfrm>
            <a:off x="3989130" y="7570201"/>
            <a:ext cx="182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9g – (3 ÷ 2g)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986CFA2-F44F-4788-88B9-70D24F86489B}"/>
              </a:ext>
            </a:extLst>
          </p:cNvPr>
          <p:cNvSpPr txBox="1"/>
          <p:nvPr/>
        </p:nvSpPr>
        <p:spPr>
          <a:xfrm>
            <a:off x="5793429" y="7570201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15x - 2(6)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7AB556AD-3EB3-4D51-AD2D-8FF711F03DCD}"/>
              </a:ext>
            </a:extLst>
          </p:cNvPr>
          <p:cNvSpPr/>
          <p:nvPr/>
        </p:nvSpPr>
        <p:spPr>
          <a:xfrm>
            <a:off x="4034225" y="7512465"/>
            <a:ext cx="1522435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77BAF4C4-EF55-49A4-8699-A19F16E4E9AB}"/>
              </a:ext>
            </a:extLst>
          </p:cNvPr>
          <p:cNvSpPr/>
          <p:nvPr/>
        </p:nvSpPr>
        <p:spPr>
          <a:xfrm>
            <a:off x="5769665" y="7489723"/>
            <a:ext cx="1295149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E88728-FF6B-4BA7-9576-835C4C6573C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86478" y="3959127"/>
          <a:ext cx="1005840" cy="21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32" imgW="914400" imgH="198720" progId="Equation.DSMT4">
                  <p:embed/>
                </p:oleObj>
              </mc:Choice>
              <mc:Fallback>
                <p:oleObj name="Equation" r:id="rId32" imgW="914400" imgH="19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5E88728-FF6B-4BA7-9576-835C4C6573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086478" y="3959127"/>
                        <a:ext cx="1005840" cy="218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2D2A7A97-494E-4D6B-B67D-52D6C2FEBD77}"/>
              </a:ext>
            </a:extLst>
          </p:cNvPr>
          <p:cNvSpPr txBox="1"/>
          <p:nvPr/>
        </p:nvSpPr>
        <p:spPr>
          <a:xfrm>
            <a:off x="1171995" y="8626585"/>
            <a:ext cx="123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9 - 8(3)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A12FE33-4A41-42FA-9E4F-5F3ACABBFD8C}"/>
              </a:ext>
            </a:extLst>
          </p:cNvPr>
          <p:cNvSpPr txBox="1"/>
          <p:nvPr/>
        </p:nvSpPr>
        <p:spPr>
          <a:xfrm>
            <a:off x="2651675" y="8626585"/>
            <a:ext cx="120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3h + 100</a:t>
            </a:r>
            <a:endParaRPr lang="en-US" b="1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EFA63E5-520D-48A8-9B55-DE3B0B80877C}"/>
              </a:ext>
            </a:extLst>
          </p:cNvPr>
          <p:cNvSpPr txBox="1"/>
          <p:nvPr/>
        </p:nvSpPr>
        <p:spPr>
          <a:xfrm>
            <a:off x="4096617" y="8626585"/>
            <a:ext cx="143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8y - (9 + 4)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7F1AA20-EC55-4388-A2AE-F62516A67D0F}"/>
              </a:ext>
            </a:extLst>
          </p:cNvPr>
          <p:cNvSpPr txBox="1"/>
          <p:nvPr/>
        </p:nvSpPr>
        <p:spPr>
          <a:xfrm>
            <a:off x="5776946" y="8626585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50 - 5</a:t>
            </a:r>
            <a:r>
              <a:rPr lang="en-US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88FBA48-9994-438C-8BB1-F6811A2BA255}"/>
              </a:ext>
            </a:extLst>
          </p:cNvPr>
          <p:cNvSpPr/>
          <p:nvPr/>
        </p:nvSpPr>
        <p:spPr>
          <a:xfrm>
            <a:off x="2595366" y="8535415"/>
            <a:ext cx="1295149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353FEFF-5247-485D-ADC1-3A99A284E921}"/>
              </a:ext>
            </a:extLst>
          </p:cNvPr>
          <p:cNvSpPr/>
          <p:nvPr/>
        </p:nvSpPr>
        <p:spPr>
          <a:xfrm>
            <a:off x="4091868" y="8530560"/>
            <a:ext cx="1411251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ED427549-4273-4DBE-B428-AB06A0BD5EC4}"/>
              </a:ext>
            </a:extLst>
          </p:cNvPr>
          <p:cNvSpPr/>
          <p:nvPr/>
        </p:nvSpPr>
        <p:spPr>
          <a:xfrm>
            <a:off x="2536843" y="5367347"/>
            <a:ext cx="1295149" cy="5946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726A2A4B-1F12-4DC4-80E9-915E9CAAB597}"/>
              </a:ext>
            </a:extLst>
          </p:cNvPr>
          <p:cNvSpPr/>
          <p:nvPr/>
        </p:nvSpPr>
        <p:spPr>
          <a:xfrm>
            <a:off x="1164117" y="3295283"/>
            <a:ext cx="1295149" cy="48035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B0D40247-F147-46AE-8B65-C43B27EB72DF}"/>
              </a:ext>
            </a:extLst>
          </p:cNvPr>
          <p:cNvSpPr/>
          <p:nvPr/>
        </p:nvSpPr>
        <p:spPr>
          <a:xfrm>
            <a:off x="2665168" y="3285980"/>
            <a:ext cx="1295149" cy="48035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3BA848E3-FA7A-4C81-A34E-D39170444D57}"/>
              </a:ext>
            </a:extLst>
          </p:cNvPr>
          <p:cNvSpPr/>
          <p:nvPr/>
        </p:nvSpPr>
        <p:spPr>
          <a:xfrm>
            <a:off x="4243086" y="3266739"/>
            <a:ext cx="1295149" cy="48035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866C988-AD81-4ECC-99B3-8F8F616C4E60}"/>
              </a:ext>
            </a:extLst>
          </p:cNvPr>
          <p:cNvSpPr/>
          <p:nvPr/>
        </p:nvSpPr>
        <p:spPr>
          <a:xfrm>
            <a:off x="5724275" y="3256901"/>
            <a:ext cx="1295149" cy="48035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" grpId="0" animBg="1"/>
      <p:bldP spid="87" grpId="0" animBg="1"/>
      <p:bldP spid="99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21" grpId="0" animBg="1"/>
      <p:bldP spid="124" grpId="0" animBg="1"/>
      <p:bldP spid="84" grpId="0" animBg="1"/>
      <p:bldP spid="85" grpId="0" animBg="1"/>
      <p:bldP spid="86" grpId="0" animBg="1"/>
      <p:bldP spid="97" grpId="0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873152" y="365810"/>
            <a:ext cx="1865376" cy="553429"/>
            <a:chOff x="6923980" y="225002"/>
            <a:chExt cx="2194560" cy="651093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651093"/>
              <a:chOff x="6923982" y="225002"/>
              <a:chExt cx="2767149" cy="651093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40010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94310" indent="-194310" defTabSz="805454">
                  <a:defRPr/>
                </a:pPr>
                <a:r>
                  <a:rPr lang="en-US" sz="8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	How did </a:t>
                </a:r>
                <a:r>
                  <a:rPr 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I/you use algebraic terminology? </a:t>
                </a:r>
                <a:endParaRPr lang="en-US" sz="85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3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586" y="133684"/>
            <a:ext cx="911688" cy="189574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pPr>
              <a:defRPr/>
            </a:pPr>
            <a:r>
              <a:rPr lang="en-US" sz="68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Homework Practice</a:t>
            </a:r>
            <a:endParaRPr lang="en-US" sz="68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992" y="323257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586" y="365811"/>
            <a:ext cx="5759844" cy="597928"/>
            <a:chOff x="35996" y="316710"/>
            <a:chExt cx="7081084" cy="703445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45246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91465" indent="-291465" defTabSz="777240">
                <a:lnSpc>
                  <a:spcPct val="90000"/>
                </a:lnSpc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105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Read the expression using all the algebraic terminology. </a:t>
              </a:r>
            </a:p>
            <a:p>
              <a:pPr marL="291465" indent="-291465" defTabSz="777240">
                <a:lnSpc>
                  <a:spcPct val="90000"/>
                </a:lnSpc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105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Complete the statements related to the algebraic terminology.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77724" tIns="38862" rIns="77724" bIns="38862" rtlCol="0" anchor="ctr">
              <a:spAutoFit/>
            </a:bodyPr>
            <a:lstStyle/>
            <a:p>
              <a:pPr marL="194310">
                <a:tabLst>
                  <a:tab pos="97155" algn="l"/>
                </a:tabLst>
                <a:defRPr/>
              </a:pPr>
              <a:r>
                <a:rPr lang="en-US" sz="850" b="1" kern="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Use </a:t>
              </a:r>
              <a:r>
                <a:rPr lang="en-US" sz="850" b="1" kern="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algebraic terminology.</a:t>
              </a:r>
              <a:endParaRPr lang="en-US" sz="85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34817" y="380039"/>
            <a:ext cx="77426" cy="172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96" y="805700"/>
            <a:ext cx="114113" cy="11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5849356" y="3708766"/>
            <a:ext cx="1865376" cy="1653731"/>
            <a:chOff x="6903720" y="3921539"/>
            <a:chExt cx="2194560" cy="1945566"/>
          </a:xfrm>
        </p:grpSpPr>
        <p:grpSp>
          <p:nvGrpSpPr>
            <p:cNvPr id="59" name="Group 58"/>
            <p:cNvGrpSpPr/>
            <p:nvPr/>
          </p:nvGrpSpPr>
          <p:grpSpPr>
            <a:xfrm>
              <a:off x="6903720" y="3921539"/>
              <a:ext cx="2194560" cy="1945566"/>
              <a:chOff x="6903720" y="4983463"/>
              <a:chExt cx="2194560" cy="194556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6903720" y="4983463"/>
                <a:ext cx="2194560" cy="1945566"/>
                <a:chOff x="6903720" y="4983463"/>
                <a:chExt cx="2194560" cy="1945566"/>
              </a:xfrm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grpSpPr>
            <p:sp>
              <p:nvSpPr>
                <p:cNvPr id="67" name="Round Same Side Corner Rectangle 66"/>
                <p:cNvSpPr/>
                <p:nvPr/>
              </p:nvSpPr>
              <p:spPr bwMode="auto">
                <a:xfrm>
                  <a:off x="6903721" y="5234447"/>
                  <a:ext cx="2194555" cy="1694582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/>
                </a:solidFill>
                <a:ln w="31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Term</a:t>
                  </a:r>
                </a:p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Variable</a:t>
                  </a:r>
                </a:p>
                <a:p>
                  <a:pPr>
                    <a:spcBef>
                      <a:spcPts val="510"/>
                    </a:spcBef>
                    <a:spcAft>
                      <a:spcPts val="102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Coefficient</a:t>
                  </a:r>
                  <a:endPara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Constant</a:t>
                  </a:r>
                </a:p>
                <a:p>
                  <a:pPr>
                    <a:spcBef>
                      <a:spcPts val="510"/>
                    </a:spcBef>
                    <a:spcAft>
                      <a:spcPts val="153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Degree</a:t>
                  </a:r>
                  <a:b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</a:br>
                  <a:endPara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8" name="Round Same Side Corner Rectangle 67"/>
                <p:cNvSpPr/>
                <p:nvPr/>
              </p:nvSpPr>
              <p:spPr bwMode="auto">
                <a:xfrm>
                  <a:off x="6903720" y="4983463"/>
                  <a:ext cx="2194560" cy="250984"/>
                </a:xfrm>
                <a:prstGeom prst="round2SameRect">
                  <a:avLst>
                    <a:gd name="adj1" fmla="val 7282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 w="3175">
                  <a:noFill/>
                </a:ln>
                <a:effectLst/>
                <a:extLst/>
              </p:spPr>
              <p:txBody>
                <a:bodyPr wrap="square" lIns="77724" tIns="38862" rIns="77724" bIns="38862" rtlCol="0" anchor="ctr">
                  <a:spAutoFit/>
                </a:bodyPr>
                <a:lstStyle/>
                <a:p>
                  <a:pPr marL="194310">
                    <a:defRPr/>
                  </a:pPr>
                  <a:r>
                    <a:rPr lang="en-US" sz="85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</a:rPr>
                    <a:t>Remember the Concept</a:t>
                  </a:r>
                  <a:endPara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pic>
            <p:nvPicPr>
              <p:cNvPr id="66" name="Picture 2" descr="C:\Users\Stephen\Downloads\Light Bulb 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182" y="4999084"/>
                <a:ext cx="230173" cy="210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23"/>
            <a:stretch/>
          </p:blipFill>
          <p:spPr bwMode="auto">
            <a:xfrm>
              <a:off x="7382899" y="4197513"/>
              <a:ext cx="1244952" cy="33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21" b="61316"/>
            <a:stretch/>
          </p:blipFill>
          <p:spPr bwMode="auto">
            <a:xfrm>
              <a:off x="7401949" y="4417334"/>
              <a:ext cx="1244951" cy="410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40"/>
            <a:stretch/>
          </p:blipFill>
          <p:spPr bwMode="auto">
            <a:xfrm>
              <a:off x="7404314" y="5496870"/>
              <a:ext cx="1244952" cy="31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16" b="38796"/>
            <a:stretch/>
          </p:blipFill>
          <p:spPr bwMode="auto">
            <a:xfrm>
              <a:off x="7462175" y="4763745"/>
              <a:ext cx="1244953" cy="44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03" b="20788"/>
            <a:stretch/>
          </p:blipFill>
          <p:spPr bwMode="auto">
            <a:xfrm>
              <a:off x="7401949" y="5168111"/>
              <a:ext cx="1244952" cy="328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7406" y="1049117"/>
                <a:ext cx="3361818" cy="2087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en-US" sz="1360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6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+ 9</a:t>
                </a: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There are ____ terms in the expression.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variable in the expression is ____.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coefficient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term is ____.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coefficient of the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____ term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is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-6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 constant is ____.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____-degree expression.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6" y="1049117"/>
                <a:ext cx="3361818" cy="2087238"/>
              </a:xfrm>
              <a:prstGeom prst="rect">
                <a:avLst/>
              </a:prstGeom>
              <a:blipFill>
                <a:blip r:embed="rId9"/>
                <a:stretch>
                  <a:fillRect l="-362" t="-292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3157" y="14424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2852742" y="1713688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742" y="1713688"/>
                <a:ext cx="36740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874332" y="19849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2048514" y="2256241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514" y="2256241"/>
                <a:ext cx="3674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1481777" y="2527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9252" y="27987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b="1" baseline="30000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nd</a:t>
            </a:r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/>
              <p:cNvSpPr/>
              <p:nvPr/>
            </p:nvSpPr>
            <p:spPr>
              <a:xfrm>
                <a:off x="3607777" y="1049117"/>
                <a:ext cx="3174267" cy="2087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2.  </a:t>
                </a:r>
                <a14:m>
                  <m:oMath xmlns:m="http://schemas.openxmlformats.org/officeDocument/2006/math">
                    <m:r>
                      <a:rPr lang="en-US" altLang="en-US" sz="1360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en-US" altLang="en-US" sz="136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There are 3 ______ in the expression.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_________ in the expression is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___________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term is 3.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coefficient of the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term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is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_____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 _________ is 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____-degree expression.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77" y="1049117"/>
                <a:ext cx="3174267" cy="2087238"/>
              </a:xfrm>
              <a:prstGeom prst="rect">
                <a:avLst/>
              </a:prstGeom>
              <a:blipFill>
                <a:blip r:embed="rId12"/>
                <a:stretch>
                  <a:fillRect l="-576" t="-292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3975753" y="1733119"/>
            <a:ext cx="880369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variable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34301" y="225624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99623" y="279879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b="1" baseline="30000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26322" y="1461842"/>
            <a:ext cx="646331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terms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82246" y="2014413"/>
            <a:ext cx="1082348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coefficient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75753" y="2542744"/>
            <a:ext cx="915635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constant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17407" y="3534754"/>
                <a:ext cx="2798064" cy="1958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3.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11</a:t>
                </a:r>
                <a:endParaRPr lang="en-US" altLang="en-US" sz="136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There are ____ terms in the expression.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variable term is ____.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 constant term  is ____.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____-degree expression.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7" y="3534754"/>
                <a:ext cx="2798064" cy="1958998"/>
              </a:xfrm>
              <a:prstGeom prst="rect">
                <a:avLst/>
              </a:prstGeom>
              <a:blipFill>
                <a:blip r:embed="rId13"/>
                <a:stretch>
                  <a:fillRect l="-436" t="-623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093157" y="392804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1811216" y="440521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16" y="4405218"/>
                <a:ext cx="50526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870388" y="4676494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-11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7348" y="494776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b="1" baseline="30000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2955229" y="3534754"/>
                <a:ext cx="2917923" cy="1958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4.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136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There is ____ term in the expression.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is the ___________ of the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term.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There is no _________ in this expression.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1</a:t>
                </a:r>
                <a:r>
                  <a:rPr lang="en-US" sz="1360" baseline="30000" dirty="0">
                    <a:solidFill>
                      <a:srgbClr val="202020"/>
                    </a:solidFill>
                    <a:latin typeface="Century Gothic"/>
                  </a:rPr>
                  <a:t>st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-________ expression.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29" y="3534754"/>
                <a:ext cx="2917923" cy="1958998"/>
              </a:xfrm>
              <a:prstGeom prst="rect">
                <a:avLst/>
              </a:prstGeom>
              <a:blipFill>
                <a:blip r:embed="rId15"/>
                <a:stretch>
                  <a:fillRect l="-628" t="-623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3726004" y="392804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26011" y="4427095"/>
            <a:ext cx="1082348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coefficient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10983" y="4696346"/>
            <a:ext cx="915635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constant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84257" y="5174025"/>
            <a:ext cx="808235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degree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10228" y="8595523"/>
            <a:ext cx="5178052" cy="631508"/>
            <a:chOff x="264308" y="3318513"/>
            <a:chExt cx="6091826" cy="742950"/>
          </a:xfrm>
        </p:grpSpPr>
        <p:grpSp>
          <p:nvGrpSpPr>
            <p:cNvPr id="72" name="Group 71"/>
            <p:cNvGrpSpPr/>
            <p:nvPr/>
          </p:nvGrpSpPr>
          <p:grpSpPr>
            <a:xfrm>
              <a:off x="264308" y="3318513"/>
              <a:ext cx="6091826" cy="495300"/>
              <a:chOff x="75597" y="3123362"/>
              <a:chExt cx="8794036" cy="57091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75597" y="3123362"/>
                <a:ext cx="8794036" cy="285456"/>
                <a:chOff x="2445386" y="3520438"/>
                <a:chExt cx="6203314" cy="356266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445386" y="3520438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445386" y="3876704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75597" y="3694274"/>
                <a:ext cx="8794036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>
              <a:off x="264308" y="4061463"/>
              <a:ext cx="609182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9474" y="5563849"/>
            <a:ext cx="77426" cy="172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85566" y="7692583"/>
                <a:ext cx="7733535" cy="7091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80545" tIns="40273" rIns="80545" bIns="40273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36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Extended Thinking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Samantha thinks 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0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 is 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the coefficient of the </a:t>
                </a:r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 term in 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the expression 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sz="136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2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– 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9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. </a:t>
                </a:r>
                <a:b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</a:br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Do 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you agree with Samantha? Why or why not? </a:t>
                </a:r>
              </a:p>
            </p:txBody>
          </p:sp>
        </mc:Choice>
        <mc:Fallback>
          <p:sp>
            <p:nvSpPr>
              <p:cNvPr id="93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66" y="7692583"/>
                <a:ext cx="7733535" cy="709197"/>
              </a:xfrm>
              <a:prstGeom prst="rect">
                <a:avLst/>
              </a:prstGeom>
              <a:blipFill>
                <a:blip r:embed="rId16"/>
                <a:stretch>
                  <a:fillRect l="-315" t="-1724" b="-862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116163" y="7660771"/>
            <a:ext cx="7702941" cy="1786487"/>
            <a:chOff x="35996" y="2377444"/>
            <a:chExt cx="9062284" cy="2447925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35996" y="2377444"/>
              <a:ext cx="9062284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5996" y="4825369"/>
              <a:ext cx="9062284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319423" y="8378545"/>
            <a:ext cx="503808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</a:rPr>
              <a:t>I disagree with </a:t>
            </a:r>
            <a:r>
              <a:rPr lang="en-US" sz="1360" b="1" dirty="0">
                <a:solidFill>
                  <a:srgbClr val="4051B3"/>
                </a:solidFill>
                <a:latin typeface="Century Gothic"/>
              </a:rPr>
              <a:t>Samantha </a:t>
            </a:r>
            <a:r>
              <a:rPr lang="en-US" sz="1360" b="1" dirty="0">
                <a:solidFill>
                  <a:srgbClr val="4051B3"/>
                </a:solidFill>
                <a:latin typeface="Century Gothic"/>
              </a:rPr>
              <a:t>because when there is no number written in a term, the coefficient is 1 not 0.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07623" y="5797688"/>
                <a:ext cx="3242298" cy="1540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altLang="en-US" sz="1360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endParaRPr lang="en-US" altLang="en-US" sz="136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_________ in the expression is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coefficient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term is ____.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 _________ is 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____-degree expression.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3" y="5797688"/>
                <a:ext cx="3242298" cy="1540422"/>
              </a:xfrm>
              <a:prstGeom prst="rect">
                <a:avLst/>
              </a:prstGeom>
              <a:blipFill>
                <a:blip r:embed="rId17"/>
                <a:stretch>
                  <a:fillRect l="-564" t="-395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475598" y="6217137"/>
            <a:ext cx="880369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variable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99468" y="700809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b="1" baseline="30000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nd</a:t>
            </a:r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5598" y="6762837"/>
            <a:ext cx="915635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constant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3607777" y="5797688"/>
                <a:ext cx="3361818" cy="1540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6.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1360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There are ____ terms in the expression.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variable term is ____.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 constant term  is ____.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____-degree expression.</a:t>
                </a:r>
                <a:endParaRPr lang="en-US" sz="1360" dirty="0">
                  <a:solidFill>
                    <a:srgbClr val="202020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77" y="5797688"/>
                <a:ext cx="3361818" cy="1540422"/>
              </a:xfrm>
              <a:prstGeom prst="rect">
                <a:avLst/>
              </a:prstGeom>
              <a:blipFill>
                <a:blip r:embed="rId18"/>
                <a:stretch>
                  <a:fillRect l="-544" t="-395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4570017" y="619098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/>
              <p:cNvSpPr txBox="1"/>
              <p:nvPr/>
            </p:nvSpPr>
            <p:spPr>
              <a:xfrm>
                <a:off x="5301586" y="6468137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586" y="6468137"/>
                <a:ext cx="518091" cy="369332"/>
              </a:xfrm>
              <a:prstGeom prst="rect">
                <a:avLst/>
              </a:prstGeom>
              <a:blipFill>
                <a:blip r:embed="rId19"/>
                <a:stretch>
                  <a:fillRect l="-10588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5415713" y="67394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307718" y="701068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b="1" baseline="30000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/>
              <p:cNvSpPr txBox="1"/>
              <p:nvPr/>
            </p:nvSpPr>
            <p:spPr>
              <a:xfrm>
                <a:off x="2817997" y="6468137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997" y="6468137"/>
                <a:ext cx="37221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39"/>
          <p:cNvSpPr txBox="1"/>
          <p:nvPr/>
        </p:nvSpPr>
        <p:spPr>
          <a:xfrm>
            <a:off x="3696342" y="11395527"/>
            <a:ext cx="38502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50" b="1" dirty="0"/>
              <a:t>22</a:t>
            </a:r>
            <a:endParaRPr lang="en-US" sz="850" b="1" dirty="0"/>
          </a:p>
        </p:txBody>
      </p:sp>
    </p:spTree>
    <p:extLst>
      <p:ext uri="{BB962C8B-B14F-4D97-AF65-F5344CB8AC3E}">
        <p14:creationId xmlns:p14="http://schemas.microsoft.com/office/powerpoint/2010/main" val="498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  <p:bldP spid="74" grpId="0"/>
      <p:bldP spid="75" grpId="0"/>
      <p:bldP spid="76" grpId="0"/>
      <p:bldP spid="77" grpId="0"/>
      <p:bldP spid="80" grpId="0"/>
      <p:bldP spid="82" grpId="0"/>
      <p:bldP spid="84" grpId="0"/>
      <p:bldP spid="85" grpId="0"/>
      <p:bldP spid="46" grpId="0"/>
      <p:bldP spid="47" grpId="0"/>
      <p:bldP spid="50" grpId="0"/>
      <p:bldP spid="55" grpId="0"/>
      <p:bldP spid="56" grpId="0"/>
      <p:bldP spid="57" grpId="0"/>
      <p:bldP spid="86" grpId="0"/>
      <p:bldP spid="87" grpId="0"/>
      <p:bldP spid="88" grpId="0"/>
      <p:bldP spid="89" grpId="0"/>
      <p:bldP spid="109" grpId="0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699" y="624920"/>
            <a:ext cx="7625516" cy="3507485"/>
            <a:chOff x="0" y="703718"/>
            <a:chExt cx="8971195" cy="4126452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703718"/>
              <a:ext cx="7219426" cy="4095122"/>
              <a:chOff x="0" y="703718"/>
              <a:chExt cx="7219426" cy="40951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6" name="Rectangle 75"/>
                  <p:cNvSpPr/>
                  <p:nvPr/>
                </p:nvSpPr>
                <p:spPr>
                  <a:xfrm>
                    <a:off x="0" y="2880366"/>
                    <a:ext cx="3493039" cy="191847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775891"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3. 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2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baseline="3000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4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–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7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baseline="3000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3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+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9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baseline="3000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2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– 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defTabSz="775891">
                      <a:defRPr/>
                    </a:pP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coefficient of the ____ term is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-7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.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coefficient of the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term is ____.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There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are ____ terms in the expression.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All terms have a ___________.</a:t>
                    </a:r>
                    <a:endParaRPr lang="en-US" sz="1190" dirty="0">
                      <a:solidFill>
                        <a:srgbClr val="202020"/>
                      </a:solidFill>
                      <a:latin typeface="Century Gothic"/>
                    </a:endParaRP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This is a ____-degree expression.</a:t>
                    </a:r>
                    <a:endParaRPr lang="en-US" sz="1190" dirty="0">
                      <a:solidFill>
                        <a:srgbClr val="202020"/>
                      </a:solidFill>
                      <a:latin typeface="Century Gothic"/>
                    </a:endParaRPr>
                  </a:p>
                </p:txBody>
              </p:sp>
            </mc:Choice>
            <mc:Fallback>
              <p:sp>
                <p:nvSpPr>
                  <p:cNvPr id="76" name="Rectangle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2880366"/>
                    <a:ext cx="3493039" cy="19184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8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8" name="Rectangle 117"/>
                  <p:cNvSpPr/>
                  <p:nvPr/>
                </p:nvSpPr>
                <p:spPr>
                  <a:xfrm>
                    <a:off x="3592858" y="703718"/>
                    <a:ext cx="3626568" cy="191847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775891"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2. 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-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baseline="3000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4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– 4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defTabSz="775891">
                      <a:defRPr/>
                    </a:pP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The 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__________ 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is 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-4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.</a:t>
                    </a:r>
                    <a:endParaRPr lang="en-US" sz="1190" dirty="0">
                      <a:solidFill>
                        <a:srgbClr val="202020"/>
                      </a:solidFill>
                      <a:latin typeface="Century Gothic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There are 2 _______ in the expression.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__________ in the expression is 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.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This is a 4</a:t>
                    </a:r>
                    <a:r>
                      <a:rPr lang="en-US" sz="1190" baseline="30000" dirty="0">
                        <a:solidFill>
                          <a:srgbClr val="202020"/>
                        </a:solidFill>
                        <a:latin typeface="Century Gothic"/>
                      </a:rPr>
                      <a:t>th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-_________ expression.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_____________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of the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 term is -1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.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8" name="Rectangle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2858" y="703718"/>
                    <a:ext cx="3626568" cy="19184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75" b="-22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7" name="Rectangle 136"/>
                  <p:cNvSpPr/>
                  <p:nvPr/>
                </p:nvSpPr>
                <p:spPr>
                  <a:xfrm>
                    <a:off x="0" y="703718"/>
                    <a:ext cx="3493039" cy="162759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775891"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1. 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– 3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defTabSz="775891">
                      <a:defRPr/>
                    </a:pP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There are ____ terms in the expression.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coefficient of the 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 term is ____.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The constant term  is ____.</a:t>
                    </a:r>
                    <a:endParaRPr lang="en-US" sz="1190" dirty="0">
                      <a:solidFill>
                        <a:srgbClr val="202020"/>
                      </a:solidFill>
                      <a:latin typeface="Century Gothic"/>
                    </a:endParaRP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This is a ____-degree expression.</a:t>
                    </a:r>
                    <a:endParaRPr lang="en-US" sz="1190" dirty="0">
                      <a:solidFill>
                        <a:srgbClr val="202020"/>
                      </a:solidFill>
                      <a:latin typeface="Century Gothic"/>
                    </a:endParaRPr>
                  </a:p>
                </p:txBody>
              </p:sp>
            </mc:Choice>
            <mc:Fallback>
              <p:sp>
                <p:nvSpPr>
                  <p:cNvPr id="137" name="Rectangle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703718"/>
                    <a:ext cx="3493039" cy="162759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442" b="-30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7" name="Rectangle 146"/>
                  <p:cNvSpPr/>
                  <p:nvPr/>
                </p:nvSpPr>
                <p:spPr>
                  <a:xfrm>
                    <a:off x="3527037" y="2880245"/>
                    <a:ext cx="3265117" cy="184303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775891"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4.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 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/>
                        <a:ea typeface="Cambria Math" panose="02040503050406030204" pitchFamily="18" charset="0"/>
                      </a:rPr>
                      <a:t>Create an expression that meets the conditions below.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entury Gothic"/>
                      <a:ea typeface="Cambria Math" panose="02040503050406030204" pitchFamily="18" charset="0"/>
                    </a:endParaRPr>
                  </a:p>
                  <a:p>
                    <a:pPr defTabSz="775891">
                      <a:defRPr/>
                    </a:pP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There are 2 terms in the expression.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variable in the expression is 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.</a:t>
                    </a: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The constant is 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-12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.</a:t>
                    </a:r>
                    <a:endParaRPr lang="en-US" sz="1190" dirty="0">
                      <a:solidFill>
                        <a:srgbClr val="202020"/>
                      </a:solidFill>
                      <a:latin typeface="Century Gothic"/>
                    </a:endParaRP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This is a 2</a:t>
                    </a:r>
                    <a:r>
                      <a:rPr lang="en-US" sz="1190" baseline="30000" dirty="0">
                        <a:solidFill>
                          <a:srgbClr val="202020"/>
                        </a:solidFill>
                        <a:latin typeface="Century Gothic"/>
                      </a:rPr>
                      <a:t>nd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-degree expression.</a:t>
                    </a:r>
                    <a:endParaRPr lang="en-US" sz="1190" dirty="0">
                      <a:solidFill>
                        <a:srgbClr val="202020"/>
                      </a:solidFill>
                      <a:latin typeface="Century Gothic"/>
                    </a:endParaRPr>
                  </a:p>
                </p:txBody>
              </p:sp>
            </mc:Choice>
            <mc:Fallback>
              <p:sp>
                <p:nvSpPr>
                  <p:cNvPr id="147" name="Rectangle 1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7037" y="2880245"/>
                    <a:ext cx="3265117" cy="1843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0" t="-389" r="-1538" b="-23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Rounded Rectangle 2"/>
            <p:cNvSpPr/>
            <p:nvPr/>
          </p:nvSpPr>
          <p:spPr bwMode="auto">
            <a:xfrm>
              <a:off x="6334804" y="4200134"/>
              <a:ext cx="2636391" cy="630036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  <a:ex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20202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Round Same Side Corner Rectangle 48"/>
          <p:cNvSpPr/>
          <p:nvPr/>
        </p:nvSpPr>
        <p:spPr bwMode="auto">
          <a:xfrm>
            <a:off x="46759" y="75387"/>
            <a:ext cx="1091224" cy="20839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Homework Practice 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6164" y="274372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3254904" y="386437"/>
            <a:ext cx="77426" cy="172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62" y="274372"/>
            <a:ext cx="5868162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90" dirty="0">
                <a:solidFill>
                  <a:srgbClr val="202020"/>
                </a:solidFill>
                <a:latin typeface="Century Gothic" panose="020B0502020202020204" pitchFamily="34" charset="0"/>
              </a:rPr>
              <a:t>Use </a:t>
            </a:r>
            <a:r>
              <a:rPr lang="en-US" altLang="en-US" sz="1190" dirty="0">
                <a:solidFill>
                  <a:srgbClr val="202020"/>
                </a:solidFill>
                <a:latin typeface="Century Gothic" panose="020B0502020202020204" pitchFamily="34" charset="0"/>
              </a:rPr>
              <a:t>algebraic </a:t>
            </a:r>
            <a:r>
              <a:rPr lang="en-US" altLang="en-US" sz="1190" dirty="0">
                <a:solidFill>
                  <a:srgbClr val="202020"/>
                </a:solidFill>
                <a:latin typeface="Century Gothic" panose="020B0502020202020204" pitchFamily="34" charset="0"/>
              </a:rPr>
              <a:t>terminology (term, variable, coefficient, constant, degree).</a:t>
            </a:r>
            <a:endParaRPr lang="en-US" altLang="en-US" sz="119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938341" y="1700707"/>
            <a:ext cx="1865376" cy="1653731"/>
            <a:chOff x="6903720" y="3921539"/>
            <a:chExt cx="2194560" cy="1945566"/>
          </a:xfrm>
        </p:grpSpPr>
        <p:grpSp>
          <p:nvGrpSpPr>
            <p:cNvPr id="66" name="Group 65"/>
            <p:cNvGrpSpPr/>
            <p:nvPr/>
          </p:nvGrpSpPr>
          <p:grpSpPr>
            <a:xfrm>
              <a:off x="6903720" y="3921539"/>
              <a:ext cx="2194560" cy="1945566"/>
              <a:chOff x="6903720" y="4983463"/>
              <a:chExt cx="2194560" cy="1945566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903720" y="4983463"/>
                <a:ext cx="2194560" cy="1945566"/>
                <a:chOff x="6903720" y="4983463"/>
                <a:chExt cx="2194560" cy="1945566"/>
              </a:xfrm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grpSpPr>
            <p:sp>
              <p:nvSpPr>
                <p:cNvPr id="74" name="Round Same Side Corner Rectangle 73"/>
                <p:cNvSpPr/>
                <p:nvPr/>
              </p:nvSpPr>
              <p:spPr bwMode="auto">
                <a:xfrm>
                  <a:off x="6903721" y="5234447"/>
                  <a:ext cx="2194555" cy="1694582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/>
                </a:solidFill>
                <a:ln w="31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Term</a:t>
                  </a:r>
                </a:p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Variable</a:t>
                  </a:r>
                </a:p>
                <a:p>
                  <a:pPr>
                    <a:spcBef>
                      <a:spcPts val="510"/>
                    </a:spcBef>
                    <a:spcAft>
                      <a:spcPts val="102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Coefficient</a:t>
                  </a:r>
                  <a:endPara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Constant</a:t>
                  </a:r>
                </a:p>
                <a:p>
                  <a:pPr>
                    <a:spcBef>
                      <a:spcPts val="510"/>
                    </a:spcBef>
                    <a:spcAft>
                      <a:spcPts val="153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Degree</a:t>
                  </a:r>
                  <a:b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</a:br>
                  <a:endPara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5" name="Round Same Side Corner Rectangle 74"/>
                <p:cNvSpPr/>
                <p:nvPr/>
              </p:nvSpPr>
              <p:spPr bwMode="auto">
                <a:xfrm>
                  <a:off x="6903720" y="4983463"/>
                  <a:ext cx="2194560" cy="250984"/>
                </a:xfrm>
                <a:prstGeom prst="round2SameRect">
                  <a:avLst>
                    <a:gd name="adj1" fmla="val 7282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 w="3175">
                  <a:noFill/>
                </a:ln>
                <a:effectLst/>
                <a:extLst/>
              </p:spPr>
              <p:txBody>
                <a:bodyPr wrap="square" lIns="77724" tIns="38862" rIns="77724" bIns="38862" rtlCol="0" anchor="ctr">
                  <a:spAutoFit/>
                </a:bodyPr>
                <a:lstStyle/>
                <a:p>
                  <a:pPr marL="194310">
                    <a:defRPr/>
                  </a:pPr>
                  <a:r>
                    <a:rPr lang="en-US" sz="85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</a:rPr>
                    <a:t>Remember the Concept</a:t>
                  </a:r>
                  <a:endPara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pic>
            <p:nvPicPr>
              <p:cNvPr id="73" name="Picture 2" descr="C:\Users\Stephen\Downloads\Light Bulb 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182" y="4999084"/>
                <a:ext cx="230173" cy="210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23"/>
            <a:stretch/>
          </p:blipFill>
          <p:spPr bwMode="auto">
            <a:xfrm>
              <a:off x="7382899" y="4197513"/>
              <a:ext cx="1244952" cy="33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21" b="61316"/>
            <a:stretch/>
          </p:blipFill>
          <p:spPr bwMode="auto">
            <a:xfrm>
              <a:off x="7401949" y="4417334"/>
              <a:ext cx="1244951" cy="410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40"/>
            <a:stretch/>
          </p:blipFill>
          <p:spPr bwMode="auto">
            <a:xfrm>
              <a:off x="7404314" y="5496870"/>
              <a:ext cx="1244952" cy="31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16" b="38796"/>
            <a:stretch/>
          </p:blipFill>
          <p:spPr bwMode="auto">
            <a:xfrm>
              <a:off x="7462175" y="4763745"/>
              <a:ext cx="1244953" cy="44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03" b="20788"/>
            <a:stretch/>
          </p:blipFill>
          <p:spPr bwMode="auto">
            <a:xfrm>
              <a:off x="7401949" y="5168111"/>
              <a:ext cx="1244952" cy="328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8" name="TextBox 137"/>
          <p:cNvSpPr txBox="1"/>
          <p:nvPr/>
        </p:nvSpPr>
        <p:spPr>
          <a:xfrm>
            <a:off x="889747" y="96523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/>
              <p:cNvSpPr txBox="1"/>
              <p:nvPr/>
            </p:nvSpPr>
            <p:spPr>
              <a:xfrm>
                <a:off x="2297090" y="1206071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090" y="1206071"/>
                <a:ext cx="3722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/>
          <p:cNvSpPr txBox="1"/>
          <p:nvPr/>
        </p:nvSpPr>
        <p:spPr>
          <a:xfrm>
            <a:off x="1588919" y="145355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21797" y="170070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b="1" baseline="30000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384492" y="989072"/>
            <a:ext cx="915635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constant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978988" y="1229582"/>
            <a:ext cx="646331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terms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406142" y="1481427"/>
            <a:ext cx="880369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variable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907730" y="1729329"/>
            <a:ext cx="808235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degree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410441" y="1968137"/>
            <a:ext cx="1082348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coefficient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3" name="TextBox 172"/>
              <p:cNvSpPr txBox="1"/>
              <p:nvPr/>
            </p:nvSpPr>
            <p:spPr>
              <a:xfrm>
                <a:off x="1642127" y="2813999"/>
                <a:ext cx="477951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4051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4051B3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4051B3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27" y="2813999"/>
                <a:ext cx="477951" cy="375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TextBox 176"/>
          <p:cNvSpPr txBox="1"/>
          <p:nvPr/>
        </p:nvSpPr>
        <p:spPr>
          <a:xfrm>
            <a:off x="2409430" y="306895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824272" y="33142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306515" y="3578110"/>
            <a:ext cx="880369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variable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15319" y="381038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b="1" baseline="30000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US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TextBox 186"/>
              <p:cNvSpPr txBox="1"/>
              <p:nvPr/>
            </p:nvSpPr>
            <p:spPr>
              <a:xfrm>
                <a:off x="6083280" y="3592611"/>
                <a:ext cx="847220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360" b="1" i="1" baseline="30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6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280" y="3592611"/>
                <a:ext cx="847220" cy="3016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TextBox 188"/>
          <p:cNvSpPr txBox="1"/>
          <p:nvPr/>
        </p:nvSpPr>
        <p:spPr>
          <a:xfrm>
            <a:off x="5644313" y="3810382"/>
            <a:ext cx="1725152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Answers may vary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/>
              <p:cNvSpPr/>
              <p:nvPr/>
            </p:nvSpPr>
            <p:spPr>
              <a:xfrm>
                <a:off x="89694" y="4246762"/>
                <a:ext cx="3706464" cy="993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5</a:t>
                </a: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-6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  <a:endParaRPr lang="en-US" altLang="en-US" sz="136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4" y="4246762"/>
                <a:ext cx="3706464" cy="993605"/>
              </a:xfrm>
              <a:prstGeom prst="rect">
                <a:avLst/>
              </a:prstGeom>
              <a:blipFill>
                <a:blip r:embed="rId15"/>
                <a:stretch>
                  <a:fillRect l="-493" t="-1227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1065445" y="458398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algebraic</a:t>
            </a:r>
            <a:endParaRPr lang="en-US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787433" y="5261331"/>
            <a:ext cx="2942781" cy="1274418"/>
            <a:chOff x="6903720" y="4969623"/>
            <a:chExt cx="2194560" cy="2348653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83" name="Round Same Side Corner Rectangle 82"/>
            <p:cNvSpPr/>
            <p:nvPr/>
          </p:nvSpPr>
          <p:spPr bwMode="auto">
            <a:xfrm>
              <a:off x="6903721" y="5234447"/>
              <a:ext cx="2194555" cy="208382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Numerical Expressions 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contain terms with numbers only.</a:t>
              </a:r>
            </a:p>
            <a:p>
              <a:pPr marL="97155" indent="-97155">
                <a:spcBef>
                  <a:spcPts val="0"/>
                </a:spcBef>
                <a:spcAft>
                  <a:spcPts val="0"/>
                </a:spcAft>
                <a:buClr>
                  <a:srgbClr val="FF5623"/>
                </a:buClr>
                <a:buFont typeface="Wingdings 3" panose="05040102010807070707" pitchFamily="18" charset="2"/>
                <a:buChar char="}"/>
              </a:pP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They can </a:t>
              </a:r>
              <a:r>
                <a:rPr lang="en-US" altLang="en-US" sz="10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always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 be evaluated.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Algebraic Expressions 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contain 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at least one variable term.</a:t>
              </a:r>
              <a:endParaRPr lang="en-US" altLang="en-US" sz="1000" dirty="0">
                <a:solidFill>
                  <a:srgbClr val="B5B5B5">
                    <a:lumMod val="50000"/>
                  </a:srgbClr>
                </a:solidFill>
                <a:latin typeface="Century Gothic" panose="020B0502020202020204" pitchFamily="34" charset="0"/>
              </a:endParaRPr>
            </a:p>
            <a:p>
              <a:pPr marL="97155" indent="-97155">
                <a:spcBef>
                  <a:spcPts val="0"/>
                </a:spcBef>
                <a:spcAft>
                  <a:spcPts val="0"/>
                </a:spcAft>
                <a:buClr>
                  <a:srgbClr val="FF5623"/>
                </a:buClr>
                <a:buFont typeface="Wingdings 3" panose="05040102010807070707" pitchFamily="18" charset="2"/>
                <a:buChar char="}"/>
              </a:pP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They can 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be 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evaluated </a:t>
              </a:r>
              <a:r>
                <a:rPr lang="en-US" altLang="en-US" sz="10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only when </a:t>
              </a:r>
              <a:r>
                <a:rPr lang="en-US" altLang="en-US" sz="10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the value of the variable is known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.</a:t>
              </a:r>
              <a:endParaRPr lang="en-US" altLang="en-US" sz="1000" dirty="0">
                <a:solidFill>
                  <a:srgbClr val="B5B5B5">
                    <a:lumMod val="50000"/>
                  </a:srgb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Round Same Side Corner Rectangle 83"/>
            <p:cNvSpPr/>
            <p:nvPr/>
          </p:nvSpPr>
          <p:spPr bwMode="auto">
            <a:xfrm>
              <a:off x="6903720" y="4969623"/>
              <a:ext cx="2194560" cy="278666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  <a:effectLst/>
            <a:extLst/>
          </p:spPr>
          <p:txBody>
            <a:bodyPr wrap="square" lIns="77724" tIns="38862" rIns="77724" bIns="38862" rtlCol="0" anchor="ctr">
              <a:spAutoFit/>
            </a:bodyPr>
            <a:lstStyle/>
            <a:p>
              <a:pPr marL="194310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Remember the Concept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/>
              <p:cNvSpPr/>
              <p:nvPr/>
            </p:nvSpPr>
            <p:spPr>
              <a:xfrm>
                <a:off x="89694" y="5299685"/>
                <a:ext cx="3706464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6.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8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when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4" y="5299685"/>
                <a:ext cx="3706464" cy="1057725"/>
              </a:xfrm>
              <a:prstGeom prst="rect">
                <a:avLst/>
              </a:prstGeom>
              <a:blipFill>
                <a:blip r:embed="rId16"/>
                <a:stretch>
                  <a:fillRect l="-493" t="-575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987721" y="574983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algebraic</a:t>
            </a:r>
            <a:endParaRPr lang="en-US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1784389" y="4977436"/>
            <a:ext cx="654149" cy="218607"/>
          </a:xfrm>
          <a:prstGeom prst="round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1387673" y="6093101"/>
            <a:ext cx="362684" cy="218607"/>
          </a:xfrm>
          <a:prstGeom prst="round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9694" y="6449340"/>
            <a:ext cx="3706464" cy="993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5891">
              <a:defRPr/>
            </a:pPr>
            <a:r>
              <a:rPr lang="en-US" altLang="en-US" sz="136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7.  </a:t>
            </a:r>
            <a:r>
              <a:rPr lang="en-US" alt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-4(5) </a:t>
            </a:r>
            <a:r>
              <a:rPr lang="en-US" alt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alt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  <a:p>
            <a:pPr defTabSz="775891">
              <a:defRPr/>
            </a:pP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  <a:p>
            <a:pPr defTabSz="775891">
              <a:spcAft>
                <a:spcPts val="510"/>
              </a:spcAft>
              <a:defRPr/>
            </a:pP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This is a(n) ____________ expression.</a:t>
            </a:r>
          </a:p>
          <a:p>
            <a:pPr defTabSz="775891">
              <a:spcAft>
                <a:spcPts val="510"/>
              </a:spcAft>
              <a:defRPr/>
            </a:pP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This </a:t>
            </a: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expression </a:t>
            </a:r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</a:rPr>
              <a:t>can/cannot</a:t>
            </a: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 be evaluated.</a:t>
            </a: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87721" y="6837955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numerical</a:t>
            </a:r>
            <a:endParaRPr lang="en-US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1387673" y="7194178"/>
            <a:ext cx="362684" cy="218607"/>
          </a:xfrm>
          <a:prstGeom prst="round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9694" y="7549875"/>
            <a:ext cx="3050835" cy="301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5891">
              <a:defRPr/>
            </a:pPr>
            <a:r>
              <a:rPr lang="en-US" altLang="en-US" sz="136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8.  </a:t>
            </a:r>
            <a:r>
              <a:rPr lang="en-US" altLang="en-US" sz="1360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Create a numerical expression.</a:t>
            </a: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9694" y="8235805"/>
            <a:ext cx="3135795" cy="301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5891">
              <a:defRPr/>
            </a:pPr>
            <a:r>
              <a:rPr lang="en-US" altLang="en-US" sz="136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9.  </a:t>
            </a:r>
            <a:r>
              <a:rPr lang="en-US" altLang="en-US" sz="1360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Create an algebraic expression.</a:t>
            </a: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3177009" y="7537463"/>
            <a:ext cx="2240932" cy="535531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3861668" y="7554741"/>
                <a:ext cx="925766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)−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6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668" y="7554741"/>
                <a:ext cx="925766" cy="301621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3461974" y="7772513"/>
            <a:ext cx="1725152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Answers may vary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3172955" y="8221214"/>
            <a:ext cx="2240932" cy="535531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3931351" y="8238492"/>
                <a:ext cx="778290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6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351" y="8238492"/>
                <a:ext cx="778290" cy="3016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3457920" y="8456264"/>
            <a:ext cx="1725152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Answers may vary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210490" y="5265137"/>
            <a:ext cx="4499151" cy="43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10490" y="6357410"/>
            <a:ext cx="4499151" cy="4120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10490" y="7467317"/>
            <a:ext cx="50520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10490" y="8139306"/>
            <a:ext cx="50520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2" descr="C:\Users\Stephen\Downloads\Light Bulb 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83" y="7514145"/>
            <a:ext cx="195647" cy="17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51" grpId="0"/>
      <p:bldP spid="154" grpId="0"/>
      <p:bldP spid="156" grpId="0"/>
      <p:bldP spid="161" grpId="0"/>
      <p:bldP spid="164" grpId="0"/>
      <p:bldP spid="166" grpId="0"/>
      <p:bldP spid="169" grpId="0"/>
      <p:bldP spid="171" grpId="0"/>
      <p:bldP spid="173" grpId="0"/>
      <p:bldP spid="177" grpId="0"/>
      <p:bldP spid="181" grpId="0"/>
      <p:bldP spid="185" grpId="0"/>
      <p:bldP spid="186" grpId="0"/>
      <p:bldP spid="187" grpId="0"/>
      <p:bldP spid="189" grpId="0"/>
      <p:bldP spid="81" grpId="0"/>
      <p:bldP spid="86" grpId="0"/>
      <p:bldP spid="87" grpId="0" animBg="1"/>
      <p:bldP spid="88" grpId="0" animBg="1"/>
      <p:bldP spid="90" grpId="0"/>
      <p:bldP spid="91" grpId="0" animBg="1"/>
      <p:bldP spid="95" grpId="0"/>
      <p:bldP spid="96" grpId="0"/>
      <p:bldP spid="98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-6163" y="28116"/>
            <a:ext cx="964588" cy="192711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Homework Practice </a:t>
            </a: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-36758" y="219258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165647" y="247650"/>
            <a:ext cx="322501" cy="3225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solidFill>
                  <a:srgbClr val="F9F9F9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143701" y="2390849"/>
            <a:ext cx="322501" cy="3225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466202" y="274872"/>
            <a:ext cx="7011841" cy="2906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Using algebraic terminology will help you do well on tests.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-75994" y="2348155"/>
            <a:ext cx="75246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434634" y="2404553"/>
            <a:ext cx="7104097" cy="2906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Using algebraic terminology </a:t>
            </a:r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will </a:t>
            </a:r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help you do well in this </a:t>
            </a:r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StepUP </a:t>
            </a:r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2" name="TextBox 371"/>
              <p:cNvSpPr txBox="1"/>
              <p:nvPr/>
            </p:nvSpPr>
            <p:spPr>
              <a:xfrm>
                <a:off x="649033" y="2636108"/>
                <a:ext cx="3217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Evaluate</a:t>
                </a:r>
                <a:r>
                  <a:rPr lang="en-US" b="1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34336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+ 5 </a:t>
                </a:r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34336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rgbClr val="202020"/>
                  </a:solidFill>
                  <a:latin typeface="Century Gothic"/>
                </a:endParaRPr>
              </a:p>
            </p:txBody>
          </p:sp>
        </mc:Choice>
        <mc:Fallback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33" y="2636108"/>
                <a:ext cx="3217547" cy="369332"/>
              </a:xfrm>
              <a:prstGeom prst="rect">
                <a:avLst/>
              </a:prstGeom>
              <a:blipFill>
                <a:blip r:embed="rId3"/>
                <a:stretch>
                  <a:fillRect l="-151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81402" y="659765"/>
            <a:ext cx="5311146" cy="1557451"/>
            <a:chOff x="3975324" y="2377665"/>
            <a:chExt cx="3522725" cy="1476786"/>
          </a:xfrm>
        </p:grpSpPr>
        <p:grpSp>
          <p:nvGrpSpPr>
            <p:cNvPr id="10" name="Group 9"/>
            <p:cNvGrpSpPr/>
            <p:nvPr/>
          </p:nvGrpSpPr>
          <p:grpSpPr>
            <a:xfrm>
              <a:off x="3975324" y="2377665"/>
              <a:ext cx="3522725" cy="1476786"/>
              <a:chOff x="1566881" y="3951100"/>
              <a:chExt cx="3522725" cy="1362988"/>
            </a:xfrm>
          </p:grpSpPr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1566882" y="3951100"/>
                <a:ext cx="3522724" cy="1362988"/>
              </a:xfrm>
              <a:prstGeom prst="roundRect">
                <a:avLst>
                  <a:gd name="adj" fmla="val 1596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194310" defTabSz="777240" eaLnBrk="1" hangingPunct="1"/>
                <a:r>
                  <a:rPr lang="en-US" altLang="en-US" sz="1020" dirty="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Sample Test </a:t>
                </a:r>
                <a:r>
                  <a:rPr lang="en-US" altLang="en-US" sz="1020" dirty="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Question</a:t>
                </a:r>
                <a:endParaRPr lang="en-US" altLang="en-US" sz="1020" dirty="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566881" y="4220201"/>
                <a:ext cx="3522725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/>
            <p:cNvSpPr/>
            <p:nvPr/>
          </p:nvSpPr>
          <p:spPr>
            <a:xfrm>
              <a:off x="3975325" y="2694109"/>
              <a:ext cx="3522723" cy="537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77240">
                <a:spcBef>
                  <a:spcPts val="0"/>
                </a:spcBef>
                <a:spcAft>
                  <a:spcPts val="425"/>
                </a:spcAft>
                <a:defRPr/>
              </a:pPr>
              <a:r>
                <a:rPr lang="en-US" alt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18. </a:t>
              </a:r>
              <a:r>
                <a:rPr 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-</a:t>
              </a:r>
              <a:r>
                <a:rPr 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3</a:t>
              </a:r>
              <a:r>
                <a:rPr lang="en-US" sz="850" i="1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x</a:t>
              </a:r>
              <a:r>
                <a:rPr lang="en-US" sz="850" baseline="3000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2</a:t>
              </a:r>
              <a:r>
                <a:rPr 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 – 5</a:t>
              </a:r>
              <a:r>
                <a:rPr lang="en-US" sz="850" i="1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x</a:t>
              </a:r>
              <a:r>
                <a:rPr 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 + 2</a:t>
              </a:r>
            </a:p>
            <a:p>
              <a:pPr defTabSz="777240">
                <a:spcBef>
                  <a:spcPts val="425"/>
                </a:spcBef>
                <a:spcAft>
                  <a:spcPts val="425"/>
                </a:spcAft>
                <a:defRPr/>
              </a:pPr>
              <a:r>
                <a:rPr 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What is the value of the expression when x=0?</a:t>
              </a:r>
              <a:endParaRPr lang="en-US" sz="850" dirty="0">
                <a:solidFill>
                  <a:srgbClr val="2020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" name="Rounded Rectangle 2"/>
            <p:cNvSpPr/>
            <p:nvPr/>
          </p:nvSpPr>
          <p:spPr bwMode="auto">
            <a:xfrm>
              <a:off x="4050733" y="3257643"/>
              <a:ext cx="3331855" cy="283981"/>
            </a:xfrm>
            <a:prstGeom prst="round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20202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81865" y="2857292"/>
                <a:ext cx="103425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34336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34336"/>
                        </a:solidFill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F34336"/>
                        </a:solidFill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b="1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</a:p>
              <a:p>
                <a:pPr algn="ctr"/>
                <a:r>
                  <a:rPr lang="en-US" b="1" dirty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 + 5 </a:t>
                </a:r>
                <a:endParaRPr lang="en-US" dirty="0">
                  <a:solidFill>
                    <a:srgbClr val="202020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11 </a:t>
                </a:r>
                <a:endParaRPr lang="en-US" dirty="0">
                  <a:solidFill>
                    <a:srgbClr val="20202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865" y="2857292"/>
                <a:ext cx="1034257" cy="923330"/>
              </a:xfrm>
              <a:prstGeom prst="rect">
                <a:avLst/>
              </a:prstGeom>
              <a:blipFill>
                <a:blip r:embed="rId4"/>
                <a:stretch>
                  <a:fillRect l="-4706" t="-4636" r="-5294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90907" y="3724069"/>
                <a:ext cx="4738733" cy="2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“The </a:t>
                </a:r>
                <a:r>
                  <a:rPr lang="en-US" sz="1190" b="1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algebraic expression</a:t>
                </a:r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+5</m:t>
                    </m:r>
                  </m:oMath>
                </a14:m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1190" b="1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evaluates</a:t>
                </a:r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11 </m:t>
                    </m:r>
                  </m:oMath>
                </a14:m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.”</a:t>
                </a:r>
                <a:endParaRPr lang="en-US" dirty="0">
                  <a:solidFill>
                    <a:srgbClr val="20202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7" y="3724069"/>
                <a:ext cx="4738733" cy="275460"/>
              </a:xfrm>
              <a:prstGeom prst="rect">
                <a:avLst/>
              </a:prstGeom>
              <a:blipFill>
                <a:blip r:embed="rId5"/>
                <a:stretch>
                  <a:fillRect l="-129"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93245" y="6050956"/>
            <a:ext cx="5178052" cy="631508"/>
            <a:chOff x="264308" y="3318513"/>
            <a:chExt cx="6091826" cy="742950"/>
          </a:xfrm>
        </p:grpSpPr>
        <p:grpSp>
          <p:nvGrpSpPr>
            <p:cNvPr id="37" name="Group 36"/>
            <p:cNvGrpSpPr/>
            <p:nvPr/>
          </p:nvGrpSpPr>
          <p:grpSpPr>
            <a:xfrm>
              <a:off x="264308" y="3318513"/>
              <a:ext cx="6091826" cy="495300"/>
              <a:chOff x="75597" y="3123362"/>
              <a:chExt cx="8794036" cy="57091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75597" y="3123362"/>
                <a:ext cx="8794036" cy="285456"/>
                <a:chOff x="2445386" y="3520438"/>
                <a:chExt cx="6203314" cy="356266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445386" y="3520438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445386" y="3876704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75597" y="3694274"/>
                <a:ext cx="8794036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264308" y="4061463"/>
              <a:ext cx="609182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168583" y="5148016"/>
            <a:ext cx="7733535" cy="4999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 smtClean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5. Extended </a:t>
            </a:r>
            <a:r>
              <a:rPr lang="en-US" altLang="en-US" sz="136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Thinking</a:t>
            </a: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360" dirty="0">
                <a:solidFill>
                  <a:srgbClr val="202020"/>
                </a:solidFill>
                <a:latin typeface="Century Gothic" panose="020B0502020202020204" pitchFamily="34" charset="0"/>
                <a:cs typeface="Arial" pitchFamily="34" charset="0"/>
              </a:rPr>
              <a:t>Explain why you can’t evaluate the algebraic expression in #1. </a:t>
            </a:r>
            <a:endParaRPr lang="en-US" sz="1360" dirty="0">
              <a:solidFill>
                <a:srgbClr val="20202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99180" y="5116204"/>
            <a:ext cx="7702941" cy="1786487"/>
            <a:chOff x="35996" y="2377444"/>
            <a:chExt cx="9062284" cy="2447925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5996" y="2377444"/>
              <a:ext cx="9062284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5996" y="4825369"/>
              <a:ext cx="9062284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02440" y="5833978"/>
            <a:ext cx="503808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0" b="1" dirty="0">
                <a:solidFill>
                  <a:srgbClr val="4051B3"/>
                </a:solidFill>
                <a:latin typeface="Century Gothic"/>
              </a:rPr>
              <a:t>I can’t evaluate the expression in #1 because I don’t know the value of x. </a:t>
            </a:r>
            <a:endParaRPr lang="en-US" sz="1360" b="1" dirty="0">
              <a:solidFill>
                <a:srgbClr val="4051B3"/>
              </a:solidFill>
              <a:latin typeface="Century Gothic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265659" y="4016198"/>
                <a:ext cx="3706464" cy="993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3. 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altLang="en-US" sz="136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9" y="4016198"/>
                <a:ext cx="3706464" cy="993605"/>
              </a:xfrm>
              <a:prstGeom prst="rect">
                <a:avLst/>
              </a:prstGeom>
              <a:blipFill>
                <a:blip r:embed="rId6"/>
                <a:stretch>
                  <a:fillRect l="-493" t="-1227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1163686" y="440733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algebraic</a:t>
            </a:r>
            <a:endParaRPr lang="en-US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/>
              <p:cNvSpPr/>
              <p:nvPr/>
            </p:nvSpPr>
            <p:spPr>
              <a:xfrm>
                <a:off x="4172966" y="4016198"/>
                <a:ext cx="3706464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4.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1360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5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when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966" y="4016198"/>
                <a:ext cx="3706464" cy="1057725"/>
              </a:xfrm>
              <a:prstGeom prst="rect">
                <a:avLst/>
              </a:prstGeom>
              <a:blipFill>
                <a:blip r:embed="rId7"/>
                <a:stretch>
                  <a:fillRect l="-493" t="-1156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5049844" y="448505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algebraic</a:t>
            </a:r>
            <a:endParaRPr lang="en-US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1960354" y="4746872"/>
            <a:ext cx="654149" cy="218607"/>
          </a:xfrm>
          <a:prstGeom prst="round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5470945" y="4809614"/>
            <a:ext cx="362684" cy="218607"/>
          </a:xfrm>
          <a:prstGeom prst="round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894661" y="5259048"/>
            <a:ext cx="1865376" cy="1338259"/>
            <a:chOff x="6903720" y="4983463"/>
            <a:chExt cx="2194560" cy="1574423"/>
          </a:xfrm>
        </p:grpSpPr>
        <p:grpSp>
          <p:nvGrpSpPr>
            <p:cNvPr id="76" name="Group 75"/>
            <p:cNvGrpSpPr/>
            <p:nvPr/>
          </p:nvGrpSpPr>
          <p:grpSpPr>
            <a:xfrm>
              <a:off x="6903720" y="4983463"/>
              <a:ext cx="2194560" cy="1574423"/>
              <a:chOff x="6903720" y="4983463"/>
              <a:chExt cx="2194560" cy="1574423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78" name="Round Same Side Corner Rectangle 77"/>
              <p:cNvSpPr/>
              <p:nvPr/>
            </p:nvSpPr>
            <p:spPr bwMode="auto">
              <a:xfrm>
                <a:off x="6903721" y="5234447"/>
                <a:ext cx="2194555" cy="132343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Numerical Expressions 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contain terms with numbers only.</a:t>
                </a:r>
              </a:p>
              <a:p>
                <a:pPr marL="97155" indent="-97155">
                  <a:spcBef>
                    <a:spcPts val="0"/>
                  </a:spcBef>
                  <a:spcAft>
                    <a:spcPts val="0"/>
                  </a:spcAft>
                  <a:buClr>
                    <a:srgbClr val="FF5623"/>
                  </a:buClr>
                  <a:buFont typeface="Wingdings 3" panose="05040102010807070707" pitchFamily="18" charset="2"/>
                  <a:buChar char="}"/>
                </a:pP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They can </a:t>
                </a:r>
                <a:r>
                  <a:rPr lang="en-US" altLang="en-US" sz="8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always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 be evaluated.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Algebraic Expressions 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contain 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at least one variable term.</a:t>
                </a:r>
                <a:endParaRPr lang="en-US" altLang="en-US" sz="85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endParaRPr>
              </a:p>
              <a:p>
                <a:pPr marL="97155" indent="-97155">
                  <a:spcBef>
                    <a:spcPts val="0"/>
                  </a:spcBef>
                  <a:spcAft>
                    <a:spcPts val="0"/>
                  </a:spcAft>
                  <a:buClr>
                    <a:srgbClr val="FF5623"/>
                  </a:buClr>
                  <a:buFont typeface="Wingdings 3" panose="05040102010807070707" pitchFamily="18" charset="2"/>
                  <a:buChar char="}"/>
                </a:pP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They can 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be 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evaluated </a:t>
                </a:r>
                <a:r>
                  <a:rPr lang="en-US" altLang="en-US" sz="8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only when </a:t>
                </a:r>
                <a:r>
                  <a:rPr lang="en-US" altLang="en-US" sz="8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the value of the variable is known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altLang="en-US" sz="85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" name="Round Same Side Corner Rectangle 78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  <a:endParaRPr lang="en-US" sz="850" b="1" dirty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7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TextBox 39"/>
          <p:cNvSpPr txBox="1"/>
          <p:nvPr/>
        </p:nvSpPr>
        <p:spPr>
          <a:xfrm>
            <a:off x="3587095" y="11822340"/>
            <a:ext cx="38502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50" b="1" dirty="0"/>
              <a:t>27</a:t>
            </a:r>
            <a:endParaRPr lang="en-US" sz="850" b="1" dirty="0"/>
          </a:p>
        </p:txBody>
      </p:sp>
      <p:pic>
        <p:nvPicPr>
          <p:cNvPr id="81" name="Picture 3" descr="C:\Users\Stephen\Downloads\Ladder 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3349430" y="6979381"/>
            <a:ext cx="77426" cy="172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110687" y="6867316"/>
            <a:ext cx="6226384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90" dirty="0">
                <a:solidFill>
                  <a:srgbClr val="202020"/>
                </a:solidFill>
                <a:latin typeface="Century Gothic" panose="020B0502020202020204" pitchFamily="34" charset="0"/>
              </a:rPr>
              <a:t>Use </a:t>
            </a:r>
            <a:r>
              <a:rPr lang="en-US" altLang="en-US" sz="1190" dirty="0">
                <a:solidFill>
                  <a:srgbClr val="202020"/>
                </a:solidFill>
                <a:latin typeface="Century Gothic" panose="020B0502020202020204" pitchFamily="34" charset="0"/>
              </a:rPr>
              <a:t>algebraic </a:t>
            </a:r>
            <a:r>
              <a:rPr lang="en-US" altLang="en-US" sz="1190" dirty="0">
                <a:solidFill>
                  <a:srgbClr val="202020"/>
                </a:solidFill>
                <a:latin typeface="Century Gothic" panose="020B0502020202020204" pitchFamily="34" charset="0"/>
              </a:rPr>
              <a:t>terminology (numerical expression, algebraic expression, evaluate).</a:t>
            </a:r>
            <a:endParaRPr lang="en-US" altLang="en-US" sz="119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/>
              <p:cNvSpPr/>
              <p:nvPr/>
            </p:nvSpPr>
            <p:spPr>
              <a:xfrm>
                <a:off x="3948976" y="7147423"/>
                <a:ext cx="3706464" cy="993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7.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136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976" y="7147423"/>
                <a:ext cx="3706464" cy="993605"/>
              </a:xfrm>
              <a:prstGeom prst="rect">
                <a:avLst/>
              </a:prstGeom>
              <a:blipFill>
                <a:blip r:embed="rId10"/>
                <a:stretch>
                  <a:fillRect l="-493" t="-613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4924727" y="754514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algebraic</a:t>
            </a:r>
            <a:endParaRPr lang="en-US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/>
              <p:cNvSpPr/>
              <p:nvPr/>
            </p:nvSpPr>
            <p:spPr>
              <a:xfrm>
                <a:off x="223104" y="8575145"/>
                <a:ext cx="3706464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8.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7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when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4" y="8575145"/>
                <a:ext cx="3706464" cy="1057725"/>
              </a:xfrm>
              <a:prstGeom prst="rect">
                <a:avLst/>
              </a:prstGeom>
              <a:blipFill>
                <a:blip r:embed="rId11"/>
                <a:stretch>
                  <a:fillRect l="-493" t="-1156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1121131" y="899194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algebraic</a:t>
            </a:r>
            <a:endParaRPr lang="en-US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643671" y="7878096"/>
            <a:ext cx="654149" cy="218607"/>
          </a:xfrm>
          <a:prstGeom prst="round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1521083" y="9368561"/>
            <a:ext cx="362684" cy="218607"/>
          </a:xfrm>
          <a:prstGeom prst="round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23104" y="7164022"/>
            <a:ext cx="3706464" cy="993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5891">
              <a:defRPr/>
            </a:pPr>
            <a:r>
              <a:rPr lang="en-US" altLang="en-US" sz="136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6.  </a:t>
            </a:r>
            <a:r>
              <a:rPr lang="en-US" alt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8(10) – 3</a:t>
            </a:r>
          </a:p>
          <a:p>
            <a:pPr defTabSz="775891">
              <a:defRPr/>
            </a:pP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  <a:p>
            <a:pPr defTabSz="775891">
              <a:spcAft>
                <a:spcPts val="510"/>
              </a:spcAft>
              <a:defRPr/>
            </a:pP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This is a(n) ____________ expression.</a:t>
            </a:r>
          </a:p>
          <a:p>
            <a:pPr defTabSz="775891">
              <a:spcAft>
                <a:spcPts val="510"/>
              </a:spcAft>
              <a:defRPr/>
            </a:pP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This </a:t>
            </a: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expression </a:t>
            </a:r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</a:rPr>
              <a:t>can/cannot</a:t>
            </a: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 be evaluated.</a:t>
            </a: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21131" y="7541782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numerical</a:t>
            </a:r>
            <a:endParaRPr lang="en-US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1521083" y="7908860"/>
            <a:ext cx="362684" cy="218607"/>
          </a:xfrm>
          <a:prstGeom prst="round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08773" y="8507022"/>
            <a:ext cx="23488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5891">
              <a:defRPr/>
            </a:pPr>
            <a:r>
              <a:rPr lang="en-US" altLang="en-US" sz="136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9.  </a:t>
            </a:r>
            <a:r>
              <a:rPr lang="en-US" altLang="en-US" sz="1360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Create an algebraic expression with a variable term and a constant term</a:t>
            </a: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4056888" y="9227219"/>
            <a:ext cx="2240932" cy="535531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4867381" y="9244496"/>
                <a:ext cx="674095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36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6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381" y="9244496"/>
                <a:ext cx="674095" cy="3016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4341853" y="9462268"/>
            <a:ext cx="1725152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60" b="1" dirty="0">
                <a:solidFill>
                  <a:srgbClr val="4051B3"/>
                </a:solidFill>
                <a:latin typeface="Century Gothic"/>
                <a:ea typeface="Cambria Math" panose="02040503050406030204" pitchFamily="18" charset="0"/>
              </a:rPr>
              <a:t>Answers may vary</a:t>
            </a:r>
            <a:endParaRPr lang="en-US" sz="1360" b="1" dirty="0">
              <a:solidFill>
                <a:srgbClr val="4051B3"/>
              </a:solidFill>
              <a:latin typeface="Century Gothic"/>
              <a:ea typeface="Cambria Math" panose="02040503050406030204" pitchFamily="18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4069772" y="8300185"/>
            <a:ext cx="50520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10687" y="8300185"/>
            <a:ext cx="8870886" cy="326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-6163" y="3999529"/>
            <a:ext cx="7544894" cy="1666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6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2" grpId="0"/>
      <p:bldP spid="73" grpId="0" animBg="1"/>
      <p:bldP spid="74" grpId="0" animBg="1"/>
      <p:bldP spid="84" grpId="0"/>
      <p:bldP spid="86" grpId="0"/>
      <p:bldP spid="87" grpId="0" animBg="1"/>
      <p:bldP spid="88" grpId="0" animBg="1"/>
      <p:bldP spid="90" grpId="0"/>
      <p:bldP spid="91" grpId="0" animBg="1"/>
      <p:bldP spid="94" grpId="0"/>
      <p:bldP spid="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5738E196-6CCE-478B-9C03-AF401C8D5DD6}"/>
              </a:ext>
            </a:extLst>
          </p:cNvPr>
          <p:cNvSpPr/>
          <p:nvPr/>
        </p:nvSpPr>
        <p:spPr bwMode="auto">
          <a:xfrm>
            <a:off x="140525" y="3541674"/>
            <a:ext cx="5442613" cy="658291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767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38E196-6CCE-478B-9C03-AF401C8D5DD6}"/>
              </a:ext>
            </a:extLst>
          </p:cNvPr>
          <p:cNvSpPr/>
          <p:nvPr/>
        </p:nvSpPr>
        <p:spPr bwMode="auto">
          <a:xfrm>
            <a:off x="140526" y="1360897"/>
            <a:ext cx="5442613" cy="179039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767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974A8E96-236D-4447-8946-4F80375847E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0079" y="1703067"/>
              <a:ext cx="4878644" cy="13218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78644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12475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</a:t>
                          </a:r>
                          <a:r>
                            <a:rPr kumimoji="0" lang="en-US" sz="1700" b="1" i="0" u="none" strike="noStrike" kern="1200" cap="none" spc="0" normalizeH="0" baseline="4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+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y</a:t>
                          </a:r>
                          <a:r>
                            <a:rPr kumimoji="0" lang="en-US" sz="1700" b="1" i="0" u="none" strike="noStrike" kern="1200" cap="none" spc="0" normalizeH="0" baseline="4000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0.25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x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7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700" b="1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kumimoji="0" lang="en-US" sz="1700" b="1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700" b="1" i="1" smtClean="0">
                                      <a:solidFill>
                                        <a:srgbClr val="F3433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1" i="1" smtClean="0">
                                      <a:solidFill>
                                        <a:srgbClr val="F3433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1700" b="1" i="1" smtClean="0">
                                          <a:solidFill>
                                            <a:srgbClr val="F3433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 smtClean="0">
                                          <a:solidFill>
                                            <a:srgbClr val="F3433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700" b="1" i="1" smtClean="0">
                                          <a:solidFill>
                                            <a:srgbClr val="F3433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)(3)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z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7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051B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m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      26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÷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54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(-4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051B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b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54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)            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1000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051B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a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     </a:t>
                          </a:r>
                        </a:p>
                      </a:txBody>
                      <a:tcPr marL="64768" marR="64768" marT="32325" marB="32325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974A8E96-236D-4447-8946-4F80375847E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0079" y="1703067"/>
              <a:ext cx="4878644" cy="13218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78644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13218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4768" marR="64768" marT="32325" marB="32325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48" t="-459" r="-250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17ED10-F6A2-4370-9E50-1ECF776014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06293" y="9506450"/>
          <a:ext cx="1565275" cy="41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275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10491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000" baseline="300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contains or has</a:t>
                      </a:r>
                      <a:endParaRPr lang="en-US" sz="10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4519393-06B5-408E-8946-15A08D5F30A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0079" y="3628616"/>
              <a:ext cx="4878644" cy="509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78644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5056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AAE5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+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</a:t>
                          </a:r>
                          <a:r>
                            <a:rPr kumimoji="0" lang="en-US" sz="1700" b="1" i="0" u="none" strike="noStrike" kern="1200" cap="none" spc="0" normalizeH="0" baseline="4000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(10)(3)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4AAE5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÷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US" sz="20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64768" marR="64768" marT="32325" marB="32325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4519393-06B5-408E-8946-15A08D5F30A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0079" y="3628616"/>
              <a:ext cx="4878644" cy="509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78644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509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4768" marR="64768" marT="32325" marB="32325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75" t="-1190" r="-250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0333A27-DB39-439F-9C70-FBB56850CA42}"/>
              </a:ext>
            </a:extLst>
          </p:cNvPr>
          <p:cNvSpPr txBox="1"/>
          <p:nvPr/>
        </p:nvSpPr>
        <p:spPr>
          <a:xfrm>
            <a:off x="140526" y="1376779"/>
            <a:ext cx="5442612" cy="31040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Aft>
                <a:spcPts val="425"/>
              </a:spcAft>
              <a:buClr>
                <a:schemeClr val="tx2"/>
              </a:buClr>
            </a:pPr>
            <a:r>
              <a:rPr lang="en-US" altLang="en-US" sz="1417" b="1" dirty="0">
                <a:solidFill>
                  <a:schemeClr val="bg1"/>
                </a:solidFill>
                <a:latin typeface="Century Gothic" panose="020B0502020202020204" pitchFamily="34" charset="0"/>
              </a:rPr>
              <a:t>Algebraic expressions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A62E4-1EEC-4B2F-9001-8787F749C423}"/>
              </a:ext>
            </a:extLst>
          </p:cNvPr>
          <p:cNvSpPr txBox="1"/>
          <p:nvPr/>
        </p:nvSpPr>
        <p:spPr>
          <a:xfrm>
            <a:off x="5143373" y="2103010"/>
            <a:ext cx="383978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3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en-US" sz="2833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1C35FD-60B9-42BB-9CBA-7739D71B7A53}"/>
              </a:ext>
            </a:extLst>
          </p:cNvPr>
          <p:cNvSpPr txBox="1"/>
          <p:nvPr/>
        </p:nvSpPr>
        <p:spPr>
          <a:xfrm>
            <a:off x="5143373" y="3619207"/>
            <a:ext cx="534479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3" dirty="0">
                <a:sym typeface="Wingdings" panose="05000000000000000000" pitchFamily="2" charset="2"/>
              </a:rPr>
              <a:t></a:t>
            </a:r>
            <a:endParaRPr lang="en-US" sz="2833" dirty="0"/>
          </a:p>
        </p:txBody>
      </p:sp>
      <p:pic>
        <p:nvPicPr>
          <p:cNvPr id="17" name="Picture 6" descr="C:\Users\Stephen\Downloads\Vocab.png">
            <a:extLst>
              <a:ext uri="{FF2B5EF4-FFF2-40B4-BE49-F238E27FC236}">
                <a16:creationId xmlns:a16="http://schemas.microsoft.com/office/drawing/2014/main" id="{AD0372CD-3948-42A2-8460-3014729A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89" y="4246082"/>
            <a:ext cx="155448" cy="10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27E5B-7E2E-4279-BA65-EBFB293D8B17}"/>
                  </a:ext>
                </a:extLst>
              </p:cNvPr>
              <p:cNvSpPr txBox="1"/>
              <p:nvPr/>
            </p:nvSpPr>
            <p:spPr>
              <a:xfrm>
                <a:off x="130759" y="380048"/>
                <a:ext cx="7504439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25"/>
                  </a:spcAft>
                  <a:buClr>
                    <a:schemeClr val="tx2"/>
                  </a:buClr>
                </a:pPr>
                <a:r>
                  <a:rPr lang="en-US" altLang="en-US" sz="1700" dirty="0">
                    <a:latin typeface="Century Gothic" panose="020B0502020202020204" pitchFamily="34" charset="0"/>
                  </a:rPr>
                  <a:t>An</a:t>
                </a:r>
                <a:r>
                  <a:rPr lang="en-US" altLang="en-US" sz="1700" b="1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 algebraic expression </a:t>
                </a:r>
                <a:r>
                  <a:rPr lang="en-US" altLang="en-US" sz="1700" dirty="0">
                    <a:latin typeface="Century Gothic" panose="020B0502020202020204" pitchFamily="34" charset="0"/>
                  </a:rPr>
                  <a:t>consists</a:t>
                </a:r>
                <a:r>
                  <a:rPr lang="en-US" altLang="en-US" sz="1700" baseline="-25000" dirty="0">
                    <a:latin typeface="Century Gothic" panose="020B0502020202020204" pitchFamily="34" charset="0"/>
                  </a:rPr>
                  <a:t>1</a:t>
                </a:r>
                <a:r>
                  <a:rPr lang="en-US" altLang="en-US" sz="1700" dirty="0">
                    <a:latin typeface="Century Gothic" panose="020B0502020202020204" pitchFamily="34" charset="0"/>
                  </a:rPr>
                  <a:t> of at least one  </a:t>
                </a:r>
                <a:r>
                  <a:rPr lang="en-US" altLang="en-US" sz="1700" b="1" dirty="0">
                    <a:solidFill>
                      <a:schemeClr val="accent5"/>
                    </a:solidFill>
                    <a:latin typeface="Century Gothic" panose="020B0502020202020204" pitchFamily="34" charset="0"/>
                  </a:rPr>
                  <a:t>variable</a:t>
                </a:r>
                <a:r>
                  <a:rPr lang="en-US" altLang="en-US" sz="1700" dirty="0">
                    <a:latin typeface="Century Gothic" panose="020B0502020202020204" pitchFamily="34" charset="0"/>
                  </a:rPr>
                  <a:t>, possibly one or more </a:t>
                </a:r>
                <a:r>
                  <a:rPr lang="en-US" altLang="en-US" sz="17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operations </a:t>
                </a:r>
                <a:r>
                  <a:rPr lang="en-US" altLang="en-US" sz="1700" dirty="0">
                    <a:solidFill>
                      <a:srgbClr val="43A047"/>
                    </a:solidFill>
                    <a:latin typeface="Century Gothic" panose="020B0502020202020204" pitchFamily="34" charset="0"/>
                  </a:rPr>
                  <a:t>(+, </a:t>
                </a:r>
                <a14:m>
                  <m:oMath xmlns:m="http://schemas.openxmlformats.org/officeDocument/2006/math">
                    <m:r>
                      <a:rPr lang="en-US" altLang="en-US" sz="1700" i="1">
                        <a:solidFill>
                          <a:srgbClr val="43A0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−,  </m:t>
                    </m:r>
                    <m:r>
                      <a:rPr lang="en-US" altLang="en-US" sz="1700" i="1" dirty="0">
                        <a:solidFill>
                          <a:srgbClr val="43A0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×,  ÷</m:t>
                    </m:r>
                  </m:oMath>
                </a14:m>
                <a:r>
                  <a:rPr lang="en-US" altLang="en-US" sz="1700" dirty="0">
                    <a:solidFill>
                      <a:srgbClr val="43A047"/>
                    </a:solidFill>
                    <a:latin typeface="Century Gothic" panose="020B0502020202020204" pitchFamily="34" charset="0"/>
                  </a:rPr>
                  <a:t>)</a:t>
                </a:r>
                <a:r>
                  <a:rPr lang="en-US" altLang="en-US" sz="1700" dirty="0">
                    <a:latin typeface="Century Gothic" panose="020B0502020202020204" pitchFamily="34" charset="0"/>
                  </a:rPr>
                  <a:t>, and possibly one or more </a:t>
                </a:r>
                <a:r>
                  <a:rPr lang="en-US" altLang="en-US" sz="1700" b="1" dirty="0">
                    <a:latin typeface="Century Gothic" panose="020B0502020202020204" pitchFamily="34" charset="0"/>
                  </a:rPr>
                  <a:t>numbers</a:t>
                </a:r>
                <a:r>
                  <a:rPr lang="en-US" altLang="en-US" sz="1700" dirty="0">
                    <a:latin typeface="Century Gothic" panose="020B0502020202020204" pitchFamily="34" charset="0"/>
                  </a:rPr>
                  <a:t>.  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27E5B-7E2E-4279-BA65-EBFB293D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9" y="380048"/>
                <a:ext cx="7504439" cy="877163"/>
              </a:xfrm>
              <a:prstGeom prst="rect">
                <a:avLst/>
              </a:prstGeom>
              <a:blipFill>
                <a:blip r:embed="rId7"/>
                <a:stretch>
                  <a:fillRect l="-487" t="-1389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0333A27-DB39-439F-9C70-FBB56850CA42}"/>
              </a:ext>
            </a:extLst>
          </p:cNvPr>
          <p:cNvSpPr txBox="1"/>
          <p:nvPr/>
        </p:nvSpPr>
        <p:spPr>
          <a:xfrm>
            <a:off x="145027" y="3254981"/>
            <a:ext cx="5454571" cy="31040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Aft>
                <a:spcPts val="425"/>
              </a:spcAft>
              <a:buClr>
                <a:schemeClr val="tx2"/>
              </a:buClr>
            </a:pPr>
            <a:r>
              <a:rPr lang="en-US" altLang="en-US" sz="1417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</a:t>
            </a:r>
            <a:r>
              <a:rPr lang="en-US" altLang="en-US" sz="1417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17" b="1" dirty="0">
                <a:solidFill>
                  <a:schemeClr val="bg1"/>
                </a:solidFill>
                <a:latin typeface="Century Gothic" panose="020B0502020202020204" pitchFamily="34" charset="0"/>
              </a:rPr>
              <a:t>algebraic expressions</a:t>
            </a:r>
            <a:endParaRPr lang="en-US" altLang="en-US" sz="141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0AAAE019-5A6B-4A0E-BC83-CBFA970DBB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77852" y="1242643"/>
          <a:ext cx="2042185" cy="377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2185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5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30327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Select one or more algebraic expressions. Explain.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“… are algebraic expressions 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because ___</a:t>
                      </a:r>
                    </a:p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________________________</a:t>
                      </a:r>
                    </a:p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________________________.</a:t>
                      </a:r>
                      <a:endParaRPr lang="en-US" sz="1800" b="1" dirty="0">
                        <a:solidFill>
                          <a:srgbClr val="FF9800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sp>
        <p:nvSpPr>
          <p:cNvPr id="40" name="Rectangle: Rounded Corners 32">
            <a:extLst>
              <a:ext uri="{FF2B5EF4-FFF2-40B4-BE49-F238E27FC236}">
                <a16:creationId xmlns:a16="http://schemas.microsoft.com/office/drawing/2014/main" id="{FD538FDB-FF6B-4882-98BE-9F297A5A2C24}"/>
              </a:ext>
            </a:extLst>
          </p:cNvPr>
          <p:cNvSpPr/>
          <p:nvPr/>
        </p:nvSpPr>
        <p:spPr>
          <a:xfrm>
            <a:off x="5784548" y="2112515"/>
            <a:ext cx="1554480" cy="25908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7A47FB-B4CD-4A3E-866B-E7D3EC1B02C8}"/>
              </a:ext>
            </a:extLst>
          </p:cNvPr>
          <p:cNvSpPr/>
          <p:nvPr/>
        </p:nvSpPr>
        <p:spPr>
          <a:xfrm>
            <a:off x="5762691" y="2115463"/>
            <a:ext cx="366036" cy="26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133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endParaRPr lang="en-US" sz="1133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9633DB-02F6-4F45-8AE8-AB1EB866B495}"/>
              </a:ext>
            </a:extLst>
          </p:cNvPr>
          <p:cNvSpPr/>
          <p:nvPr/>
        </p:nvSpPr>
        <p:spPr>
          <a:xfrm>
            <a:off x="5953781" y="2081859"/>
            <a:ext cx="1471606" cy="31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417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100y + 7      </a:t>
            </a:r>
            <a:endParaRPr lang="en-US" sz="1417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CE5C77-1733-4428-8BFE-BAB04D08CD33}"/>
              </a:ext>
            </a:extLst>
          </p:cNvPr>
          <p:cNvSpPr/>
          <p:nvPr/>
        </p:nvSpPr>
        <p:spPr>
          <a:xfrm>
            <a:off x="5762691" y="3083260"/>
            <a:ext cx="366036" cy="26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133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endParaRPr lang="en-US" sz="1133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949D04-6F65-4D6F-9AD4-889FCFC65833}"/>
              </a:ext>
            </a:extLst>
          </p:cNvPr>
          <p:cNvSpPr/>
          <p:nvPr/>
        </p:nvSpPr>
        <p:spPr>
          <a:xfrm>
            <a:off x="5762691" y="2553772"/>
            <a:ext cx="366036" cy="26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133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B</a:t>
            </a:r>
            <a:endParaRPr lang="en-US" sz="1133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D4642B-F53F-41D1-B1E6-47D68B8E4373}"/>
              </a:ext>
            </a:extLst>
          </p:cNvPr>
          <p:cNvSpPr/>
          <p:nvPr/>
        </p:nvSpPr>
        <p:spPr>
          <a:xfrm>
            <a:off x="6115381" y="2638998"/>
            <a:ext cx="9491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endParaRPr lang="en-US" sz="17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068648-CCD6-42AA-B731-C1F55342CE1E}"/>
              </a:ext>
            </a:extLst>
          </p:cNvPr>
          <p:cNvSpPr/>
          <p:nvPr/>
        </p:nvSpPr>
        <p:spPr>
          <a:xfrm>
            <a:off x="5762691" y="3735405"/>
            <a:ext cx="366036" cy="26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133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D</a:t>
            </a:r>
            <a:endParaRPr lang="en-US" sz="1133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2727889-34BC-4553-A054-C33D3F715530}"/>
                  </a:ext>
                </a:extLst>
              </p:cNvPr>
              <p:cNvSpPr/>
              <p:nvPr/>
            </p:nvSpPr>
            <p:spPr>
              <a:xfrm>
                <a:off x="5953781" y="3022022"/>
                <a:ext cx="1670300" cy="405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82903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417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417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17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41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y + 19  </a:t>
                </a:r>
                <a:endParaRPr lang="en-US" sz="1417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2727889-34BC-4553-A054-C33D3F715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81" y="3022022"/>
                <a:ext cx="1670300" cy="405945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A889C64-7DE5-4F6A-9E66-D56971487943}"/>
                  </a:ext>
                </a:extLst>
              </p:cNvPr>
              <p:cNvSpPr/>
              <p:nvPr/>
            </p:nvSpPr>
            <p:spPr>
              <a:xfrm>
                <a:off x="5953781" y="3657140"/>
                <a:ext cx="1670300" cy="405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82903">
                  <a:defRPr/>
                </a:pPr>
                <a:r>
                  <a:rPr lang="en-US" sz="141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19 + 2 </a:t>
                </a:r>
                <a14:m>
                  <m:oMath xmlns:m="http://schemas.openxmlformats.org/officeDocument/2006/math">
                    <m:r>
                      <a:rPr lang="en-US" sz="1417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÷</m:t>
                    </m:r>
                  </m:oMath>
                </a14:m>
                <a:r>
                  <a:rPr lang="en-US" sz="141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1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41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1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1417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A889C64-7DE5-4F6A-9E66-D56971487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81" y="3657140"/>
                <a:ext cx="1670300" cy="405945"/>
              </a:xfrm>
              <a:prstGeom prst="rect">
                <a:avLst/>
              </a:prstGeom>
              <a:blipFill>
                <a:blip r:embed="rId9"/>
                <a:stretch>
                  <a:fillRect l="-146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2">
            <a:extLst>
              <a:ext uri="{FF2B5EF4-FFF2-40B4-BE49-F238E27FC236}">
                <a16:creationId xmlns:a16="http://schemas.microsoft.com/office/drawing/2014/main" id="{782877A8-6888-4BE5-9D5A-0140480E5A79}"/>
              </a:ext>
            </a:extLst>
          </p:cNvPr>
          <p:cNvSpPr/>
          <p:nvPr/>
        </p:nvSpPr>
        <p:spPr>
          <a:xfrm>
            <a:off x="5784548" y="3023722"/>
            <a:ext cx="1554480" cy="394091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8ABF8A-A700-4056-AD4E-088B367CDCBA}"/>
              </a:ext>
            </a:extLst>
          </p:cNvPr>
          <p:cNvSpPr/>
          <p:nvPr/>
        </p:nvSpPr>
        <p:spPr>
          <a:xfrm>
            <a:off x="5953781" y="2510526"/>
            <a:ext cx="1580074" cy="31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417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5002</a:t>
            </a:r>
            <a:endParaRPr lang="en-US" sz="1133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1" name="Picture 4" descr="C:\Users\Stephen\Downloads\CFU Icon.png">
            <a:extLst>
              <a:ext uri="{FF2B5EF4-FFF2-40B4-BE49-F238E27FC236}">
                <a16:creationId xmlns:a16="http://schemas.microsoft.com/office/drawing/2014/main" id="{238D8DE7-293A-448D-9AA0-34F65318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99" y="1240162"/>
            <a:ext cx="220946" cy="2198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69E1EC96-D273-4D80-924B-A2781DA633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439" y="5164076"/>
          <a:ext cx="7543759" cy="1616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759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16811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Written Response 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198245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Given 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example of your own algebraic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expression.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Explain,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what makes your example an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algebraic expression. 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“It is an algebraic expression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because__________________________________________________________________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_______________________________________________________________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_______________________________________________________________</a:t>
                      </a:r>
                      <a:endParaRPr lang="en-US" sz="1800" b="1" dirty="0">
                        <a:solidFill>
                          <a:srgbClr val="FF9800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pic>
        <p:nvPicPr>
          <p:cNvPr id="56" name="Picture 4" descr="C:\Users\Stephen\Downloads\CFU Icon.png">
            <a:extLst>
              <a:ext uri="{FF2B5EF4-FFF2-40B4-BE49-F238E27FC236}">
                <a16:creationId xmlns:a16="http://schemas.microsoft.com/office/drawing/2014/main" id="{A9BACB9D-EC40-4F41-A325-2B75081E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5178644"/>
            <a:ext cx="254935" cy="2536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A7D02E09-08F5-4D21-B0F2-61901B1BDA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088" y="7042278"/>
          <a:ext cx="7521993" cy="1707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21993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01851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Written Response 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39049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In your own words, what is an algebraic expression?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“An algebraic expression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is ___________________________________________________________________________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_______________________________________________________________________________________________________</a:t>
                      </a:r>
                    </a:p>
                    <a:p>
                      <a:pPr marL="0" marR="0" lvl="0" indent="0" algn="l" defTabSz="8229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______________________________________________________________________________________________________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pic>
        <p:nvPicPr>
          <p:cNvPr id="59" name="Picture 4" descr="C:\Users\Stephen\Downloads\CFU Icon.png">
            <a:extLst>
              <a:ext uri="{FF2B5EF4-FFF2-40B4-BE49-F238E27FC236}">
                <a16:creationId xmlns:a16="http://schemas.microsoft.com/office/drawing/2014/main" id="{A9BACB9D-EC40-4F41-A325-2B75081E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8" y="7075753"/>
            <a:ext cx="250593" cy="254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05984" y="186667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Pentagon 30"/>
          <p:cNvSpPr/>
          <p:nvPr/>
        </p:nvSpPr>
        <p:spPr bwMode="auto">
          <a:xfrm>
            <a:off x="26370" y="92211"/>
            <a:ext cx="1644889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5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75306" y="5043358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175306" y="1309662"/>
            <a:ext cx="7383780" cy="33734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10536" y="277389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110536" y="354305"/>
            <a:ext cx="7890419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777240">
              <a:defRPr/>
            </a:pPr>
            <a:r>
              <a:rPr lang="en-US" sz="136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360" b="1" u="sng" dirty="0">
                <a:solidFill>
                  <a:srgbClr val="000000"/>
                </a:solidFill>
                <a:latin typeface="Arial" charset="0"/>
                <a:cs typeface="+mn-cs"/>
              </a:rPr>
              <a:t>variable</a:t>
            </a:r>
            <a:r>
              <a:rPr lang="en-US" sz="1360" dirty="0">
                <a:solidFill>
                  <a:srgbClr val="000000"/>
                </a:solidFill>
                <a:latin typeface="Arial" charset="0"/>
                <a:cs typeface="+mn-cs"/>
              </a:rPr>
              <a:t> is a letter used to represent</a:t>
            </a:r>
            <a:r>
              <a:rPr lang="en-US" sz="1360" baseline="-25000" dirty="0">
                <a:solidFill>
                  <a:srgbClr val="000000"/>
                </a:solidFill>
                <a:latin typeface="Arial" charset="0"/>
                <a:cs typeface="+mn-cs"/>
              </a:rPr>
              <a:t>2</a:t>
            </a:r>
            <a:r>
              <a:rPr lang="en-US" sz="1360" dirty="0">
                <a:solidFill>
                  <a:srgbClr val="000000"/>
                </a:solidFill>
                <a:latin typeface="Arial" charset="0"/>
                <a:cs typeface="+mn-cs"/>
              </a:rPr>
              <a:t> an unknown number.</a:t>
            </a:r>
          </a:p>
          <a:p>
            <a:pPr marL="242888" indent="-151130" defTabSz="777240">
              <a:buFont typeface="Arial" pitchFamily="34" charset="0"/>
              <a:buChar char="•"/>
              <a:defRPr/>
            </a:pPr>
            <a:r>
              <a:rPr lang="en-US" sz="136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The most common variable used is “x”; however, any letter can be used.</a:t>
            </a:r>
          </a:p>
          <a:p>
            <a:pPr defTabSz="777240">
              <a:defRPr/>
            </a:pPr>
            <a:r>
              <a:rPr lang="en-US" sz="136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1360" b="1" u="sng" dirty="0">
                <a:solidFill>
                  <a:srgbClr val="000000"/>
                </a:solidFill>
                <a:latin typeface="Arial" charset="0"/>
              </a:rPr>
              <a:t>algebraic expression</a:t>
            </a:r>
            <a:r>
              <a:rPr lang="en-US" sz="1360" dirty="0">
                <a:solidFill>
                  <a:srgbClr val="000000"/>
                </a:solidFill>
                <a:latin typeface="Arial" charset="0"/>
              </a:rPr>
              <a:t> is a mathematical phrase written with </a:t>
            </a:r>
            <a:r>
              <a:rPr lang="en-US" sz="1360" u="sng" dirty="0">
                <a:solidFill>
                  <a:srgbClr val="000000"/>
                </a:solidFill>
                <a:latin typeface="Arial" charset="0"/>
              </a:rPr>
              <a:t>numbers</a:t>
            </a:r>
            <a:r>
              <a:rPr lang="en-US" sz="136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360" u="sng" dirty="0">
                <a:solidFill>
                  <a:srgbClr val="000000"/>
                </a:solidFill>
                <a:latin typeface="Arial" charset="0"/>
              </a:rPr>
              <a:t>variables</a:t>
            </a:r>
            <a:r>
              <a:rPr lang="en-US" sz="1360" dirty="0">
                <a:solidFill>
                  <a:srgbClr val="000000"/>
                </a:solidFill>
                <a:latin typeface="Arial" charset="0"/>
              </a:rPr>
              <a:t> connected by </a:t>
            </a:r>
            <a:r>
              <a:rPr lang="en-US" sz="1360" u="sng" dirty="0">
                <a:solidFill>
                  <a:srgbClr val="000000"/>
                </a:solidFill>
                <a:latin typeface="Arial" charset="0"/>
              </a:rPr>
              <a:t>operations</a:t>
            </a:r>
            <a:r>
              <a:rPr lang="en-US" sz="136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360" dirty="0">
                <a:latin typeface="Arial" pitchFamily="34" charset="0"/>
              </a:rPr>
              <a:t>(+, −, </a:t>
            </a:r>
            <a:r>
              <a:rPr lang="en-US" altLang="en-US" sz="1360" dirty="0">
                <a:latin typeface="Century Gothic"/>
              </a:rPr>
              <a:t>●, ÷)</a:t>
            </a:r>
            <a:r>
              <a:rPr lang="en-US" altLang="en-US" sz="1360" dirty="0">
                <a:latin typeface="Arial" pitchFamily="34" charset="0"/>
              </a:rPr>
              <a:t>.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5768465" y="1232747"/>
            <a:ext cx="1867535" cy="4039851"/>
            <a:chOff x="6750050" y="1057275"/>
            <a:chExt cx="2197100" cy="4752922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750050" y="1065213"/>
              <a:ext cx="2190751" cy="4744984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Which of the following is an algebraic expression? How do you know?</a:t>
              </a:r>
            </a:p>
            <a:p>
              <a:pPr defTabSz="777240">
                <a:defRPr/>
              </a:pP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A  10 – 5 </a:t>
              </a:r>
            </a:p>
            <a:p>
              <a:pPr defTabSz="777240">
                <a:defRPr/>
              </a:pP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B   </a:t>
              </a:r>
              <a:r>
                <a:rPr lang="en-US" sz="935" i="1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x</a:t>
              </a: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 + 4</a:t>
              </a:r>
            </a:p>
            <a:p>
              <a:pPr defTabSz="777240">
                <a:defRPr/>
              </a:pPr>
              <a:endParaRPr lang="en-US" sz="850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If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x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 = 5, which of the following shows the proper substitution into the algebraic expression </a:t>
              </a:r>
            </a:p>
            <a:p>
              <a:pPr defTabSz="777240">
                <a:defRPr/>
              </a:pP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x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 – 3? How do you know?</a:t>
              </a:r>
            </a:p>
            <a:p>
              <a:pPr defTabSz="777240">
                <a:defRPr/>
              </a:pP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A  </a:t>
              </a:r>
              <a:r>
                <a:rPr lang="en-US" sz="935" i="1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x</a:t>
              </a: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 – 5 </a:t>
              </a:r>
            </a:p>
            <a:p>
              <a:pPr defTabSz="777240">
                <a:defRPr/>
              </a:pP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B  5 – 5 </a:t>
              </a:r>
            </a:p>
            <a:p>
              <a:pPr defTabSz="777240">
                <a:defRPr/>
              </a:pP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C  5 – 3 </a:t>
              </a:r>
            </a:p>
            <a:p>
              <a:pPr defTabSz="777240">
                <a:defRPr/>
              </a:pP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your own words, what is a variable?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“A variable is </a:t>
              </a:r>
              <a:r>
                <a:rPr lang="en-US" sz="85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________________________________</a:t>
              </a:r>
            </a:p>
            <a:p>
              <a:pPr defTabSz="777240">
                <a:defRPr/>
              </a:pP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5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____________________.”</a:t>
              </a: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your own words, what is the main difference between a numerical expression and an algebraic expression?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“The main difference is </a:t>
              </a:r>
              <a:r>
                <a:rPr lang="en-US" sz="85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________________________________</a:t>
              </a:r>
            </a:p>
            <a:p>
              <a:pPr defTabSz="777240">
                <a:defRPr/>
              </a:pP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5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_____________________________.”</a:t>
              </a: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756400" y="1057275"/>
              <a:ext cx="2190750" cy="220670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176" name="Oval 63"/>
          <p:cNvSpPr>
            <a:spLocks noChangeArrowheads="1"/>
          </p:cNvSpPr>
          <p:nvPr/>
        </p:nvSpPr>
        <p:spPr bwMode="auto">
          <a:xfrm>
            <a:off x="5815693" y="2018083"/>
            <a:ext cx="149780" cy="17407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50" kern="0">
              <a:solidFill>
                <a:sysClr val="windowText" lastClr="000000"/>
              </a:solidFill>
              <a:cs typeface="Arial" charset="0"/>
            </a:endParaRPr>
          </a:p>
        </p:txBody>
      </p:sp>
      <p:grpSp>
        <p:nvGrpSpPr>
          <p:cNvPr id="1032" name="Group 42"/>
          <p:cNvGrpSpPr>
            <a:grpSpLocks/>
          </p:cNvGrpSpPr>
          <p:nvPr/>
        </p:nvGrpSpPr>
        <p:grpSpPr bwMode="auto">
          <a:xfrm>
            <a:off x="2353113" y="9494691"/>
            <a:ext cx="2458264" cy="435965"/>
            <a:chOff x="6750050" y="5199063"/>
            <a:chExt cx="2190750" cy="512694"/>
          </a:xfrm>
        </p:grpSpPr>
        <p:sp>
          <p:nvSpPr>
            <p:cNvPr id="44" name="Rectangle 43"/>
            <p:cNvSpPr/>
            <p:nvPr/>
          </p:nvSpPr>
          <p:spPr bwMode="auto">
            <a:xfrm>
              <a:off x="6750050" y="5199063"/>
              <a:ext cx="2184399" cy="5126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defTabSz="777240">
                <a:defRPr/>
              </a:pPr>
              <a:r>
                <a:rPr lang="en-US" sz="85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2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8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show         </a:t>
              </a:r>
              <a:r>
                <a:rPr lang="en-US" sz="85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3</a:t>
              </a:r>
              <a:r>
                <a:rPr lang="en-US" sz="8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take the place </a:t>
              </a:r>
              <a:r>
                <a:rPr lang="en-US" sz="8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of           </a:t>
              </a:r>
              <a:r>
                <a:rPr lang="en-US" sz="85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4</a:t>
              </a:r>
              <a:r>
                <a:rPr lang="en-US" sz="8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explain</a:t>
              </a: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756400" y="5199063"/>
              <a:ext cx="2184400" cy="231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sp>
        <p:nvSpPr>
          <p:cNvPr id="53" name="Pentagon 52"/>
          <p:cNvSpPr/>
          <p:nvPr/>
        </p:nvSpPr>
        <p:spPr bwMode="auto">
          <a:xfrm>
            <a:off x="30922" y="182933"/>
            <a:ext cx="1644889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62" name="Oval 63"/>
          <p:cNvSpPr>
            <a:spLocks noChangeArrowheads="1"/>
          </p:cNvSpPr>
          <p:nvPr/>
        </p:nvSpPr>
        <p:spPr bwMode="auto">
          <a:xfrm>
            <a:off x="5821091" y="3093536"/>
            <a:ext cx="148431" cy="17406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50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035" name="AutoShape 399"/>
          <p:cNvSpPr>
            <a:spLocks noChangeArrowheads="1"/>
          </p:cNvSpPr>
          <p:nvPr/>
        </p:nvSpPr>
        <p:spPr bwMode="auto">
          <a:xfrm>
            <a:off x="1663306" y="3335237"/>
            <a:ext cx="817721" cy="37242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36" name="AutoShape 400"/>
          <p:cNvSpPr>
            <a:spLocks noChangeArrowheads="1"/>
          </p:cNvSpPr>
          <p:nvPr/>
        </p:nvSpPr>
        <p:spPr bwMode="auto">
          <a:xfrm>
            <a:off x="2780589" y="3231335"/>
            <a:ext cx="817721" cy="19431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37" name="AutoShape 401"/>
          <p:cNvSpPr>
            <a:spLocks noChangeArrowheads="1"/>
          </p:cNvSpPr>
          <p:nvPr/>
        </p:nvSpPr>
        <p:spPr bwMode="auto">
          <a:xfrm>
            <a:off x="2772492" y="3559234"/>
            <a:ext cx="680085" cy="19431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38" name="AutoShape 403"/>
          <p:cNvSpPr>
            <a:spLocks noChangeArrowheads="1"/>
          </p:cNvSpPr>
          <p:nvPr/>
        </p:nvSpPr>
        <p:spPr bwMode="auto">
          <a:xfrm>
            <a:off x="1656558" y="4179946"/>
            <a:ext cx="889239" cy="37242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39" name="AutoShape 404"/>
          <p:cNvSpPr>
            <a:spLocks noChangeArrowheads="1"/>
          </p:cNvSpPr>
          <p:nvPr/>
        </p:nvSpPr>
        <p:spPr bwMode="auto">
          <a:xfrm>
            <a:off x="2822418" y="4405292"/>
            <a:ext cx="771843" cy="19431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0" name="AutoShape 405"/>
          <p:cNvSpPr>
            <a:spLocks noChangeArrowheads="1"/>
          </p:cNvSpPr>
          <p:nvPr/>
        </p:nvSpPr>
        <p:spPr bwMode="auto">
          <a:xfrm>
            <a:off x="4314828" y="4405292"/>
            <a:ext cx="202406" cy="19431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1" name="AutoShape 407"/>
          <p:cNvSpPr>
            <a:spLocks noChangeArrowheads="1"/>
          </p:cNvSpPr>
          <p:nvPr/>
        </p:nvSpPr>
        <p:spPr bwMode="auto">
          <a:xfrm>
            <a:off x="2817021" y="4098984"/>
            <a:ext cx="874395" cy="19431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2" name="AutoShape 408"/>
          <p:cNvSpPr>
            <a:spLocks noChangeArrowheads="1"/>
          </p:cNvSpPr>
          <p:nvPr/>
        </p:nvSpPr>
        <p:spPr bwMode="auto">
          <a:xfrm>
            <a:off x="4393091" y="4084140"/>
            <a:ext cx="202406" cy="19431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3" name="AutoShape 389"/>
          <p:cNvSpPr>
            <a:spLocks noChangeArrowheads="1"/>
          </p:cNvSpPr>
          <p:nvPr/>
        </p:nvSpPr>
        <p:spPr bwMode="auto">
          <a:xfrm>
            <a:off x="1334501" y="2022296"/>
            <a:ext cx="817721" cy="37242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4" name="AutoShape 380"/>
          <p:cNvSpPr>
            <a:spLocks noChangeArrowheads="1"/>
          </p:cNvSpPr>
          <p:nvPr/>
        </p:nvSpPr>
        <p:spPr bwMode="auto">
          <a:xfrm>
            <a:off x="111967" y="1536521"/>
            <a:ext cx="3095466" cy="906780"/>
          </a:xfrm>
          <a:prstGeom prst="roundRect">
            <a:avLst>
              <a:gd name="adj" fmla="val 1403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5" name="Text Box 381"/>
          <p:cNvSpPr txBox="1">
            <a:spLocks noChangeArrowheads="1"/>
          </p:cNvSpPr>
          <p:nvPr/>
        </p:nvSpPr>
        <p:spPr bwMode="auto">
          <a:xfrm>
            <a:off x="209122" y="1423174"/>
            <a:ext cx="2890361" cy="246936"/>
          </a:xfrm>
          <a:prstGeom prst="rect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23317" bIns="23317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b="1">
                <a:solidFill>
                  <a:srgbClr val="000000"/>
                </a:solidFill>
                <a:latin typeface="Arial" panose="020B0604020202020204" pitchFamily="34" charset="0"/>
              </a:rPr>
              <a:t>Example:</a:t>
            </a:r>
            <a:r>
              <a:rPr lang="en-US" altLang="en-US" sz="1190">
                <a:solidFill>
                  <a:srgbClr val="000000"/>
                </a:solidFill>
                <a:latin typeface="Arial" panose="020B0604020202020204" pitchFamily="34" charset="0"/>
              </a:rPr>
              <a:t> An Algebraic Expression</a:t>
            </a:r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6" name="Text Box 382"/>
          <p:cNvSpPr txBox="1">
            <a:spLocks noChangeArrowheads="1"/>
          </p:cNvSpPr>
          <p:nvPr/>
        </p:nvSpPr>
        <p:spPr bwMode="auto">
          <a:xfrm>
            <a:off x="500587" y="2119451"/>
            <a:ext cx="631508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000000"/>
                </a:solidFill>
                <a:latin typeface="Arial" panose="020B0604020202020204" pitchFamily="34" charset="0"/>
              </a:rPr>
              <a:t>number</a:t>
            </a:r>
            <a:endParaRPr lang="en-US" altLang="en-US" sz="1190">
              <a:latin typeface="Arial" panose="020B0604020202020204" pitchFamily="34" charset="0"/>
            </a:endParaRPr>
          </a:p>
        </p:txBody>
      </p:sp>
      <p:graphicFrame>
        <p:nvGraphicFramePr>
          <p:cNvPr id="1047" name="Object 3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15895"/>
              </p:ext>
            </p:extLst>
          </p:nvPr>
        </p:nvGraphicFramePr>
        <p:xfrm>
          <a:off x="1393873" y="2078970"/>
          <a:ext cx="66929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5" imgW="787400" imgH="381000" progId="Equation.DSMT4">
                  <p:embed/>
                </p:oleObj>
              </mc:Choice>
              <mc:Fallback>
                <p:oleObj name="Equation" r:id="rId5" imgW="787400" imgH="381000" progId="Equation.DSMT4">
                  <p:embed/>
                  <p:pic>
                    <p:nvPicPr>
                      <p:cNvPr id="0" name="Object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73" y="2078970"/>
                        <a:ext cx="66929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Text Box 384"/>
          <p:cNvSpPr txBox="1">
            <a:spLocks noChangeArrowheads="1"/>
          </p:cNvSpPr>
          <p:nvPr/>
        </p:nvSpPr>
        <p:spPr bwMode="auto">
          <a:xfrm>
            <a:off x="1374982" y="1682254"/>
            <a:ext cx="631508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000000"/>
                </a:solidFill>
                <a:latin typeface="Arial" panose="020B0604020202020204" pitchFamily="34" charset="0"/>
              </a:rPr>
              <a:t>operation</a:t>
            </a:r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9" name="Text Box 385"/>
          <p:cNvSpPr txBox="1">
            <a:spLocks noChangeArrowheads="1"/>
          </p:cNvSpPr>
          <p:nvPr/>
        </p:nvSpPr>
        <p:spPr bwMode="auto">
          <a:xfrm>
            <a:off x="2395109" y="2123500"/>
            <a:ext cx="631508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50" name="Line 386"/>
          <p:cNvSpPr>
            <a:spLocks noChangeShapeType="1"/>
          </p:cNvSpPr>
          <p:nvPr/>
        </p:nvSpPr>
        <p:spPr bwMode="auto">
          <a:xfrm>
            <a:off x="1083517" y="2216606"/>
            <a:ext cx="1943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387"/>
          <p:cNvSpPr>
            <a:spLocks noChangeShapeType="1"/>
          </p:cNvSpPr>
          <p:nvPr/>
        </p:nvSpPr>
        <p:spPr bwMode="auto">
          <a:xfrm rot="5400000">
            <a:off x="1617869" y="1957526"/>
            <a:ext cx="1943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388"/>
          <p:cNvSpPr>
            <a:spLocks noChangeShapeType="1"/>
          </p:cNvSpPr>
          <p:nvPr/>
        </p:nvSpPr>
        <p:spPr bwMode="auto">
          <a:xfrm rot="10800000">
            <a:off x="2176511" y="2216606"/>
            <a:ext cx="1943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Rectangle 395"/>
          <p:cNvSpPr>
            <a:spLocks noChangeArrowheads="1"/>
          </p:cNvSpPr>
          <p:nvPr/>
        </p:nvSpPr>
        <p:spPr bwMode="auto">
          <a:xfrm>
            <a:off x="37309" y="2464797"/>
            <a:ext cx="4116833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b="1" u="sng">
                <a:latin typeface="Arial" panose="020B0604020202020204" pitchFamily="34" charset="0"/>
              </a:rPr>
              <a:t>Substitution</a:t>
            </a:r>
            <a:r>
              <a:rPr lang="en-US" altLang="en-US" sz="1190">
                <a:latin typeface="Arial" panose="020B0604020202020204" pitchFamily="34" charset="0"/>
              </a:rPr>
              <a:t> means to </a:t>
            </a:r>
            <a:r>
              <a:rPr lang="en-US" altLang="en-US" sz="1190" b="1">
                <a:latin typeface="Arial" panose="020B0604020202020204" pitchFamily="34" charset="0"/>
              </a:rPr>
              <a:t>replace</a:t>
            </a:r>
            <a:r>
              <a:rPr lang="en-US" altLang="en-US" sz="1190" baseline="-25000">
                <a:latin typeface="Arial" panose="020B0604020202020204" pitchFamily="34" charset="0"/>
              </a:rPr>
              <a:t>3</a:t>
            </a:r>
            <a:r>
              <a:rPr lang="en-US" altLang="en-US" sz="1190">
                <a:latin typeface="Arial" panose="020B0604020202020204" pitchFamily="34" charset="0"/>
              </a:rPr>
              <a:t> a variable with a number.</a:t>
            </a:r>
          </a:p>
        </p:txBody>
      </p:sp>
      <p:sp>
        <p:nvSpPr>
          <p:cNvPr id="1054" name="AutoShape 396"/>
          <p:cNvSpPr>
            <a:spLocks noChangeArrowheads="1"/>
          </p:cNvSpPr>
          <p:nvPr/>
        </p:nvSpPr>
        <p:spPr bwMode="auto">
          <a:xfrm>
            <a:off x="102078" y="2956063"/>
            <a:ext cx="5375910" cy="1845945"/>
          </a:xfrm>
          <a:prstGeom prst="roundRect">
            <a:avLst>
              <a:gd name="adj" fmla="val 818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55" name="Text Box 397"/>
          <p:cNvSpPr txBox="1">
            <a:spLocks noChangeArrowheads="1"/>
          </p:cNvSpPr>
          <p:nvPr/>
        </p:nvSpPr>
        <p:spPr bwMode="auto">
          <a:xfrm>
            <a:off x="259956" y="2821125"/>
            <a:ext cx="4671536" cy="276622"/>
          </a:xfrm>
          <a:prstGeom prst="rect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23317" bIns="23317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b="1">
                <a:solidFill>
                  <a:srgbClr val="000000"/>
                </a:solidFill>
                <a:latin typeface="Arial" panose="020B0604020202020204" pitchFamily="34" charset="0"/>
              </a:rPr>
              <a:t>Example:</a:t>
            </a:r>
            <a:r>
              <a:rPr lang="en-US" altLang="en-US" sz="1190">
                <a:solidFill>
                  <a:srgbClr val="000000"/>
                </a:solidFill>
                <a:latin typeface="Arial" panose="020B0604020202020204" pitchFamily="34" charset="0"/>
              </a:rPr>
              <a:t> Evaluate an algebraic expression by substitution</a:t>
            </a:r>
            <a:endParaRPr lang="en-US" altLang="en-US" sz="1190">
              <a:latin typeface="Arial" panose="020B0604020202020204" pitchFamily="34" charset="0"/>
            </a:endParaRPr>
          </a:p>
        </p:txBody>
      </p:sp>
      <p:graphicFrame>
        <p:nvGraphicFramePr>
          <p:cNvPr id="1056" name="Object 3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85626"/>
              </p:ext>
            </p:extLst>
          </p:nvPr>
        </p:nvGraphicFramePr>
        <p:xfrm>
          <a:off x="1703787" y="3375719"/>
          <a:ext cx="690880" cy="33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7" imgW="812447" imgH="393529" progId="Equation.DSMT4">
                  <p:embed/>
                </p:oleObj>
              </mc:Choice>
              <mc:Fallback>
                <p:oleObj name="Equation" r:id="rId7" imgW="812447" imgH="393529" progId="Equation.DSMT4">
                  <p:embed/>
                  <p:pic>
                    <p:nvPicPr>
                      <p:cNvPr id="0" name="Object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787" y="3375719"/>
                        <a:ext cx="690880" cy="33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" name="Object 4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07574"/>
              </p:ext>
            </p:extLst>
          </p:nvPr>
        </p:nvGraphicFramePr>
        <p:xfrm>
          <a:off x="1674101" y="4220428"/>
          <a:ext cx="852805" cy="34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9" imgW="1002865" imgH="406224" progId="Equation.DSMT4">
                  <p:embed/>
                </p:oleObj>
              </mc:Choice>
              <mc:Fallback>
                <p:oleObj name="Equation" r:id="rId9" imgW="1002865" imgH="406224" progId="Equation.DSMT4">
                  <p:embed/>
                  <p:pic>
                    <p:nvPicPr>
                      <p:cNvPr id="0" name="Object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101" y="4220428"/>
                        <a:ext cx="852805" cy="345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Line 406"/>
          <p:cNvSpPr>
            <a:spLocks noChangeShapeType="1"/>
          </p:cNvSpPr>
          <p:nvPr/>
        </p:nvSpPr>
        <p:spPr bwMode="auto">
          <a:xfrm>
            <a:off x="407037" y="3919517"/>
            <a:ext cx="495490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AutoShape 426"/>
          <p:cNvSpPr>
            <a:spLocks noChangeArrowheads="1"/>
          </p:cNvSpPr>
          <p:nvPr/>
        </p:nvSpPr>
        <p:spPr bwMode="auto">
          <a:xfrm>
            <a:off x="2757648" y="3564631"/>
            <a:ext cx="771843" cy="19431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60" name="Rectangle 437"/>
          <p:cNvSpPr>
            <a:spLocks noChangeArrowheads="1"/>
          </p:cNvSpPr>
          <p:nvPr/>
        </p:nvSpPr>
        <p:spPr bwMode="auto">
          <a:xfrm>
            <a:off x="111524" y="3190761"/>
            <a:ext cx="358143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If </a:t>
            </a:r>
            <a:r>
              <a:rPr lang="en-US" altLang="en-US" sz="1190" b="1" i="1">
                <a:latin typeface="Arial" panose="020B0604020202020204" pitchFamily="34" charset="0"/>
              </a:rPr>
              <a:t>p</a:t>
            </a:r>
            <a:r>
              <a:rPr lang="en-US" altLang="en-US" sz="1190">
                <a:latin typeface="Arial" panose="020B0604020202020204" pitchFamily="34" charset="0"/>
              </a:rPr>
              <a:t> = </a:t>
            </a:r>
            <a:r>
              <a:rPr lang="en-US" altLang="en-US" sz="1190" b="1">
                <a:latin typeface="Arial" panose="020B0604020202020204" pitchFamily="34" charset="0"/>
              </a:rPr>
              <a:t>10</a:t>
            </a:r>
            <a:r>
              <a:rPr lang="en-US" altLang="en-US" sz="1190">
                <a:latin typeface="Arial" panose="020B0604020202020204" pitchFamily="34" charset="0"/>
              </a:rPr>
              <a:t>, the value of                      is    4 + </a:t>
            </a:r>
            <a:r>
              <a:rPr lang="en-US" altLang="en-US" sz="1190" b="1" i="1">
                <a:latin typeface="Arial" panose="020B0604020202020204" pitchFamily="34" charset="0"/>
              </a:rPr>
              <a:t>10</a:t>
            </a:r>
            <a:r>
              <a:rPr lang="en-US" altLang="en-US" sz="1190">
                <a:latin typeface="Arial" panose="020B0604020202020204" pitchFamily="34" charset="0"/>
              </a:rPr>
              <a:t> = 14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61" name="Rectangle 438"/>
          <p:cNvSpPr>
            <a:spLocks noChangeArrowheads="1"/>
          </p:cNvSpPr>
          <p:nvPr/>
        </p:nvSpPr>
        <p:spPr bwMode="auto">
          <a:xfrm>
            <a:off x="129066" y="3522707"/>
            <a:ext cx="340990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If </a:t>
            </a:r>
            <a:r>
              <a:rPr lang="en-US" altLang="en-US" sz="1190" b="1" i="1">
                <a:latin typeface="Arial" panose="020B0604020202020204" pitchFamily="34" charset="0"/>
              </a:rPr>
              <a:t>p</a:t>
            </a:r>
            <a:r>
              <a:rPr lang="en-US" altLang="en-US" sz="1190">
                <a:latin typeface="Arial" panose="020B0604020202020204" pitchFamily="34" charset="0"/>
              </a:rPr>
              <a:t> = </a:t>
            </a:r>
            <a:r>
              <a:rPr lang="en-US" altLang="en-US" sz="1190" b="1">
                <a:latin typeface="Arial" panose="020B0604020202020204" pitchFamily="34" charset="0"/>
              </a:rPr>
              <a:t>3</a:t>
            </a:r>
            <a:r>
              <a:rPr lang="en-US" altLang="en-US" sz="1190">
                <a:latin typeface="Arial" panose="020B0604020202020204" pitchFamily="34" charset="0"/>
              </a:rPr>
              <a:t>, the value of                        is    4 + </a:t>
            </a:r>
            <a:r>
              <a:rPr lang="en-US" altLang="en-US" sz="1190" b="1" i="1">
                <a:latin typeface="Arial" panose="020B0604020202020204" pitchFamily="34" charset="0"/>
              </a:rPr>
              <a:t>3</a:t>
            </a:r>
            <a:r>
              <a:rPr lang="en-US" altLang="en-US" sz="1190">
                <a:latin typeface="Arial" panose="020B0604020202020204" pitchFamily="34" charset="0"/>
              </a:rPr>
              <a:t> = 7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62" name="Rectangle 441"/>
          <p:cNvSpPr>
            <a:spLocks noChangeArrowheads="1"/>
          </p:cNvSpPr>
          <p:nvPr/>
        </p:nvSpPr>
        <p:spPr bwMode="auto">
          <a:xfrm>
            <a:off x="95332" y="4048963"/>
            <a:ext cx="460574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If </a:t>
            </a:r>
            <a:r>
              <a:rPr lang="en-US" altLang="en-US" sz="1190" b="1" i="1">
                <a:latin typeface="Arial" panose="020B0604020202020204" pitchFamily="34" charset="0"/>
              </a:rPr>
              <a:t>p</a:t>
            </a:r>
            <a:r>
              <a:rPr lang="en-US" altLang="en-US" sz="1190">
                <a:latin typeface="Arial" panose="020B0604020202020204" pitchFamily="34" charset="0"/>
              </a:rPr>
              <a:t> = </a:t>
            </a:r>
            <a:r>
              <a:rPr lang="en-US" altLang="en-US" sz="1190" b="1">
                <a:latin typeface="Arial" panose="020B0604020202020204" pitchFamily="34" charset="0"/>
              </a:rPr>
              <a:t>10</a:t>
            </a:r>
            <a:r>
              <a:rPr lang="en-US" altLang="en-US" sz="1190">
                <a:latin typeface="Arial" panose="020B0604020202020204" pitchFamily="34" charset="0"/>
              </a:rPr>
              <a:t>, the value of                       is    (4 ● </a:t>
            </a:r>
            <a:r>
              <a:rPr lang="en-US" altLang="en-US" sz="1190" b="1" i="1">
                <a:latin typeface="Arial" panose="020B0604020202020204" pitchFamily="34" charset="0"/>
              </a:rPr>
              <a:t>10</a:t>
            </a:r>
            <a:r>
              <a:rPr lang="en-US" altLang="en-US" sz="510" b="1" i="1">
                <a:latin typeface="Arial" panose="020B0604020202020204" pitchFamily="34" charset="0"/>
              </a:rPr>
              <a:t> </a:t>
            </a:r>
            <a:r>
              <a:rPr lang="en-US" altLang="en-US" sz="1190">
                <a:latin typeface="Arial" panose="020B0604020202020204" pitchFamily="34" charset="0"/>
              </a:rPr>
              <a:t>)</a:t>
            </a:r>
            <a:r>
              <a:rPr lang="en-US" altLang="en-US" sz="1190" i="1">
                <a:latin typeface="Arial" panose="020B0604020202020204" pitchFamily="34" charset="0"/>
              </a:rPr>
              <a:t> </a:t>
            </a:r>
            <a:r>
              <a:rPr lang="en-US" altLang="en-US" sz="1190">
                <a:latin typeface="Arial" panose="020B0604020202020204" pitchFamily="34" charset="0"/>
              </a:rPr>
              <a:t>+ 2 = </a:t>
            </a:r>
            <a:r>
              <a:rPr lang="en-US" altLang="en-US" sz="1190" b="1">
                <a:latin typeface="Arial" panose="020B0604020202020204" pitchFamily="34" charset="0"/>
              </a:rPr>
              <a:t>40</a:t>
            </a:r>
            <a:r>
              <a:rPr lang="en-US" altLang="en-US" sz="1190">
                <a:latin typeface="Arial" panose="020B0604020202020204" pitchFamily="34" charset="0"/>
              </a:rPr>
              <a:t> + 2 = 42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63" name="Rectangle 442"/>
          <p:cNvSpPr>
            <a:spLocks noChangeArrowheads="1"/>
          </p:cNvSpPr>
          <p:nvPr/>
        </p:nvSpPr>
        <p:spPr bwMode="auto">
          <a:xfrm>
            <a:off x="95332" y="4372813"/>
            <a:ext cx="451918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If </a:t>
            </a:r>
            <a:r>
              <a:rPr lang="en-US" altLang="en-US" sz="1190" b="1" i="1">
                <a:latin typeface="Arial" panose="020B0604020202020204" pitchFamily="34" charset="0"/>
              </a:rPr>
              <a:t>p</a:t>
            </a:r>
            <a:r>
              <a:rPr lang="en-US" altLang="en-US" sz="1190">
                <a:latin typeface="Arial" panose="020B0604020202020204" pitchFamily="34" charset="0"/>
              </a:rPr>
              <a:t> = </a:t>
            </a:r>
            <a:r>
              <a:rPr lang="en-US" altLang="en-US" sz="1190" b="1">
                <a:latin typeface="Arial" panose="020B0604020202020204" pitchFamily="34" charset="0"/>
              </a:rPr>
              <a:t>3</a:t>
            </a:r>
            <a:r>
              <a:rPr lang="en-US" altLang="en-US" sz="1190">
                <a:latin typeface="Arial" panose="020B0604020202020204" pitchFamily="34" charset="0"/>
              </a:rPr>
              <a:t>, the value of                         is    (4 ● </a:t>
            </a:r>
            <a:r>
              <a:rPr lang="en-US" altLang="en-US" sz="1190" b="1" i="1">
                <a:latin typeface="Arial" panose="020B0604020202020204" pitchFamily="34" charset="0"/>
              </a:rPr>
              <a:t>3</a:t>
            </a:r>
            <a:r>
              <a:rPr lang="en-US" altLang="en-US" sz="510" b="1" i="1">
                <a:latin typeface="Arial" panose="020B0604020202020204" pitchFamily="34" charset="0"/>
              </a:rPr>
              <a:t> </a:t>
            </a:r>
            <a:r>
              <a:rPr lang="en-US" altLang="en-US" sz="1190">
                <a:latin typeface="Arial" panose="020B0604020202020204" pitchFamily="34" charset="0"/>
              </a:rPr>
              <a:t>) + 2 = </a:t>
            </a:r>
            <a:r>
              <a:rPr lang="en-US" altLang="en-US" sz="1190" b="1">
                <a:latin typeface="Arial" panose="020B0604020202020204" pitchFamily="34" charset="0"/>
              </a:rPr>
              <a:t>12</a:t>
            </a:r>
            <a:r>
              <a:rPr lang="en-US" altLang="en-US" sz="1190">
                <a:latin typeface="Arial" panose="020B0604020202020204" pitchFamily="34" charset="0"/>
              </a:rPr>
              <a:t> + 2 = 14</a:t>
            </a: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46" name="Group 1"/>
          <p:cNvGrpSpPr>
            <a:grpSpLocks/>
          </p:cNvGrpSpPr>
          <p:nvPr/>
        </p:nvGrpSpPr>
        <p:grpSpPr bwMode="auto">
          <a:xfrm>
            <a:off x="-24707" y="5164966"/>
            <a:ext cx="6030357" cy="1555829"/>
            <a:chOff x="93663" y="1050925"/>
            <a:chExt cx="7094537" cy="1829441"/>
          </a:xfrm>
        </p:grpSpPr>
        <p:pic>
          <p:nvPicPr>
            <p:cNvPr id="47" name="Picture 3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82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47"/>
            <p:cNvSpPr/>
            <p:nvPr/>
          </p:nvSpPr>
          <p:spPr bwMode="auto">
            <a:xfrm>
              <a:off x="527051" y="1393648"/>
              <a:ext cx="6308724" cy="140056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Read the problem carefully.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	Identify the algebraic expression. (underline)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	Identify the number that the variable represents. (circle)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Evaluate the algebraic expression by substituting the number into the expression. </a:t>
              </a:r>
              <a:r>
                <a:rPr lang="en-US" sz="89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Hint: Evaluate operations inside of parentheses first.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Interpret</a:t>
              </a:r>
              <a:r>
                <a:rPr lang="en-US" sz="119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the value of the algebraic expression. </a:t>
              </a:r>
            </a:p>
          </p:txBody>
        </p:sp>
        <p:sp>
          <p:nvSpPr>
            <p:cNvPr id="49" name="Rectangle 1112"/>
            <p:cNvSpPr>
              <a:spLocks noChangeArrowheads="1"/>
            </p:cNvSpPr>
            <p:nvPr/>
          </p:nvSpPr>
          <p:spPr bwMode="auto">
            <a:xfrm>
              <a:off x="274638" y="1157123"/>
              <a:ext cx="4268136" cy="32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Evaluate algebraic expressions by substitution.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76238" y="1472982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76238" y="2107654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76238" y="2524950"/>
              <a:ext cx="173038" cy="17294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30238" y="1688770"/>
              <a:ext cx="173038" cy="1745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a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39763" y="1901385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b</a:t>
              </a:r>
            </a:p>
          </p:txBody>
        </p:sp>
      </p:grpSp>
      <p:grpSp>
        <p:nvGrpSpPr>
          <p:cNvPr id="57" name="Group 63"/>
          <p:cNvGrpSpPr>
            <a:grpSpLocks/>
          </p:cNvGrpSpPr>
          <p:nvPr/>
        </p:nvGrpSpPr>
        <p:grpSpPr bwMode="auto">
          <a:xfrm>
            <a:off x="5267818" y="5224238"/>
            <a:ext cx="2562492" cy="1353523"/>
            <a:chOff x="6742113" y="947738"/>
            <a:chExt cx="2190750" cy="1897552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742113" y="947738"/>
              <a:ext cx="2184399" cy="189755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3172"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identify the algebraic expression?</a:t>
              </a:r>
            </a:p>
            <a:p>
              <a:pPr>
                <a:defRPr/>
              </a:pP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substitute the variable into the algebraic expression?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 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interpret the value of the algebraic expression?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748463" y="947738"/>
              <a:ext cx="2184400" cy="23173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6768860" y="1903841"/>
              <a:ext cx="140976" cy="18887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5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765417" y="2405030"/>
              <a:ext cx="140976" cy="18729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5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64" name="Heading"/>
          <p:cNvSpPr/>
          <p:nvPr/>
        </p:nvSpPr>
        <p:spPr bwMode="auto">
          <a:xfrm>
            <a:off x="95692" y="4948902"/>
            <a:ext cx="2331720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5300776" y="5498711"/>
            <a:ext cx="153497" cy="15922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85000" lnSpcReduction="20000"/>
          </a:bodyPr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1a</a:t>
            </a:r>
          </a:p>
        </p:txBody>
      </p:sp>
      <p:graphicFrame>
        <p:nvGraphicFramePr>
          <p:cNvPr id="66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788975"/>
              </p:ext>
            </p:extLst>
          </p:nvPr>
        </p:nvGraphicFramePr>
        <p:xfrm>
          <a:off x="76373" y="6759043"/>
          <a:ext cx="7618571" cy="2697400"/>
        </p:xfrm>
        <a:graphic>
          <a:graphicData uri="http://schemas.openxmlformats.org/drawingml/2006/table">
            <a:tbl>
              <a:tblPr/>
              <a:tblGrid>
                <a:gridCol w="379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9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60179" y="6858803"/>
            <a:ext cx="343820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1.  If </a:t>
            </a:r>
            <a:r>
              <a:rPr lang="en-US" altLang="en-US" sz="1190" i="1">
                <a:latin typeface="Arial" panose="020B0604020202020204" pitchFamily="34" charset="0"/>
              </a:rPr>
              <a:t>a</a:t>
            </a:r>
            <a:r>
              <a:rPr lang="en-US" altLang="en-US" sz="1190">
                <a:latin typeface="Arial" panose="020B0604020202020204" pitchFamily="34" charset="0"/>
              </a:rPr>
              <a:t> = 3, what is the value of 4 × </a:t>
            </a:r>
            <a:r>
              <a:rPr lang="en-US" altLang="en-US" sz="1190" i="1">
                <a:latin typeface="Arial" panose="020B0604020202020204" pitchFamily="34" charset="0"/>
              </a:rPr>
              <a:t>a</a:t>
            </a:r>
            <a:r>
              <a:rPr lang="en-US" altLang="en-US" sz="1190">
                <a:latin typeface="Arial" panose="020B0604020202020204" pitchFamily="34" charset="0"/>
              </a:rPr>
              <a:t> + 2?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881609" y="6866899"/>
            <a:ext cx="3643313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2.  If </a:t>
            </a:r>
            <a:r>
              <a:rPr lang="en-US" altLang="en-US" sz="1190" i="1">
                <a:latin typeface="Arial" panose="020B0604020202020204" pitchFamily="34" charset="0"/>
              </a:rPr>
              <a:t>b</a:t>
            </a:r>
            <a:r>
              <a:rPr lang="en-US" altLang="en-US" sz="1190">
                <a:latin typeface="Arial" panose="020B0604020202020204" pitchFamily="34" charset="0"/>
              </a:rPr>
              <a:t> = 5, what is the value of 2 × </a:t>
            </a:r>
            <a:r>
              <a:rPr lang="en-US" altLang="en-US" sz="1190" i="1">
                <a:latin typeface="Arial" panose="020B0604020202020204" pitchFamily="34" charset="0"/>
              </a:rPr>
              <a:t>b</a:t>
            </a:r>
            <a:r>
              <a:rPr lang="en-US" altLang="en-US" sz="1190">
                <a:latin typeface="Arial" panose="020B0604020202020204" pitchFamily="34" charset="0"/>
              </a:rPr>
              <a:t> + 7? </a:t>
            </a: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2215132" y="7475561"/>
            <a:ext cx="61266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12 + 2</a:t>
            </a:r>
          </a:p>
        </p:txBody>
      </p:sp>
      <p:sp>
        <p:nvSpPr>
          <p:cNvPr id="70" name="Rectangle 45"/>
          <p:cNvSpPr>
            <a:spLocks noChangeArrowheads="1"/>
          </p:cNvSpPr>
          <p:nvPr/>
        </p:nvSpPr>
        <p:spPr bwMode="auto">
          <a:xfrm>
            <a:off x="2373008" y="7626691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71" name="Line 83"/>
          <p:cNvSpPr>
            <a:spLocks noChangeShapeType="1"/>
          </p:cNvSpPr>
          <p:nvPr/>
        </p:nvSpPr>
        <p:spPr bwMode="auto">
          <a:xfrm>
            <a:off x="2227276" y="7096387"/>
            <a:ext cx="58293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93"/>
          <p:cNvSpPr>
            <a:spLocks noChangeArrowheads="1"/>
          </p:cNvSpPr>
          <p:nvPr/>
        </p:nvSpPr>
        <p:spPr bwMode="auto">
          <a:xfrm>
            <a:off x="456896" y="6871041"/>
            <a:ext cx="388620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73" name="Text Box 108"/>
          <p:cNvSpPr txBox="1">
            <a:spLocks noChangeArrowheads="1"/>
          </p:cNvSpPr>
          <p:nvPr/>
        </p:nvSpPr>
        <p:spPr bwMode="auto">
          <a:xfrm>
            <a:off x="174877" y="7833146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74" name="Rectangle 114"/>
          <p:cNvSpPr>
            <a:spLocks noChangeArrowheads="1"/>
          </p:cNvSpPr>
          <p:nvPr/>
        </p:nvSpPr>
        <p:spPr bwMode="auto">
          <a:xfrm>
            <a:off x="424511" y="7860133"/>
            <a:ext cx="320601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3</a:t>
            </a:r>
          </a:p>
        </p:txBody>
      </p:sp>
      <p:sp>
        <p:nvSpPr>
          <p:cNvPr id="75" name="Rectangle 46"/>
          <p:cNvSpPr>
            <a:spLocks noChangeArrowheads="1"/>
          </p:cNvSpPr>
          <p:nvPr/>
        </p:nvSpPr>
        <p:spPr bwMode="auto">
          <a:xfrm>
            <a:off x="3341860" y="7815603"/>
            <a:ext cx="341760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76" name="Rectangle 43"/>
          <p:cNvSpPr>
            <a:spLocks noChangeArrowheads="1"/>
          </p:cNvSpPr>
          <p:nvPr/>
        </p:nvSpPr>
        <p:spPr bwMode="auto">
          <a:xfrm>
            <a:off x="2140916" y="7285299"/>
            <a:ext cx="784189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4 ×    + 2</a:t>
            </a:r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2399996" y="7281251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8" name="Text Box 108"/>
          <p:cNvSpPr txBox="1">
            <a:spLocks noChangeArrowheads="1"/>
          </p:cNvSpPr>
          <p:nvPr/>
        </p:nvSpPr>
        <p:spPr bwMode="auto">
          <a:xfrm>
            <a:off x="3897802" y="7833146"/>
            <a:ext cx="3756156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“If _____ , the value of the algebraic expression is ____.”</a:t>
            </a:r>
          </a:p>
        </p:txBody>
      </p: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2140916" y="7090989"/>
            <a:ext cx="785793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4 × </a:t>
            </a:r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 + 2</a:t>
            </a:r>
          </a:p>
        </p:txBody>
      </p:sp>
      <p:sp>
        <p:nvSpPr>
          <p:cNvPr id="80" name="Rectangle 44"/>
          <p:cNvSpPr>
            <a:spLocks noChangeArrowheads="1"/>
          </p:cNvSpPr>
          <p:nvPr/>
        </p:nvSpPr>
        <p:spPr bwMode="auto">
          <a:xfrm>
            <a:off x="6009574" y="7483657"/>
            <a:ext cx="61266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10 + 7</a:t>
            </a:r>
          </a:p>
        </p:txBody>
      </p:sp>
      <p:sp>
        <p:nvSpPr>
          <p:cNvPr id="81" name="Rectangle 45"/>
          <p:cNvSpPr>
            <a:spLocks noChangeArrowheads="1"/>
          </p:cNvSpPr>
          <p:nvPr/>
        </p:nvSpPr>
        <p:spPr bwMode="auto">
          <a:xfrm>
            <a:off x="6167451" y="7634787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82" name="Line 83"/>
          <p:cNvSpPr>
            <a:spLocks noChangeShapeType="1"/>
          </p:cNvSpPr>
          <p:nvPr/>
        </p:nvSpPr>
        <p:spPr bwMode="auto">
          <a:xfrm>
            <a:off x="6021718" y="7104483"/>
            <a:ext cx="58293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93"/>
          <p:cNvSpPr>
            <a:spLocks noChangeArrowheads="1"/>
          </p:cNvSpPr>
          <p:nvPr/>
        </p:nvSpPr>
        <p:spPr bwMode="auto">
          <a:xfrm>
            <a:off x="4251338" y="6879137"/>
            <a:ext cx="433150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84" name="Rectangle 114"/>
          <p:cNvSpPr>
            <a:spLocks noChangeArrowheads="1"/>
          </p:cNvSpPr>
          <p:nvPr/>
        </p:nvSpPr>
        <p:spPr bwMode="auto">
          <a:xfrm>
            <a:off x="4208158" y="7868230"/>
            <a:ext cx="328616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5</a:t>
            </a:r>
          </a:p>
        </p:txBody>
      </p:sp>
      <p:sp>
        <p:nvSpPr>
          <p:cNvPr id="85" name="Rectangle 46"/>
          <p:cNvSpPr>
            <a:spLocks noChangeArrowheads="1"/>
          </p:cNvSpPr>
          <p:nvPr/>
        </p:nvSpPr>
        <p:spPr bwMode="auto">
          <a:xfrm>
            <a:off x="7136302" y="7823700"/>
            <a:ext cx="341760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86" name="Rectangle 43"/>
          <p:cNvSpPr>
            <a:spLocks noChangeArrowheads="1"/>
          </p:cNvSpPr>
          <p:nvPr/>
        </p:nvSpPr>
        <p:spPr bwMode="auto">
          <a:xfrm>
            <a:off x="5935359" y="7293396"/>
            <a:ext cx="784189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2 ×    + 7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6194438" y="7289347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5935359" y="7099086"/>
            <a:ext cx="785793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2 × </a:t>
            </a:r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 + 7</a:t>
            </a:r>
          </a:p>
        </p:txBody>
      </p:sp>
      <p:sp>
        <p:nvSpPr>
          <p:cNvPr id="89" name="Rectangle 44"/>
          <p:cNvSpPr>
            <a:spLocks noChangeArrowheads="1"/>
          </p:cNvSpPr>
          <p:nvPr/>
        </p:nvSpPr>
        <p:spPr bwMode="auto">
          <a:xfrm>
            <a:off x="2296095" y="8770961"/>
            <a:ext cx="530915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6 ● 3</a:t>
            </a:r>
          </a:p>
        </p:txBody>
      </p:sp>
      <p:sp>
        <p:nvSpPr>
          <p:cNvPr id="90" name="Rectangle 45"/>
          <p:cNvSpPr>
            <a:spLocks noChangeArrowheads="1"/>
          </p:cNvSpPr>
          <p:nvPr/>
        </p:nvSpPr>
        <p:spPr bwMode="auto">
          <a:xfrm>
            <a:off x="2373008" y="8938283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91" name="Line 83"/>
          <p:cNvSpPr>
            <a:spLocks noChangeShapeType="1"/>
          </p:cNvSpPr>
          <p:nvPr/>
        </p:nvSpPr>
        <p:spPr bwMode="auto">
          <a:xfrm>
            <a:off x="2227276" y="8391787"/>
            <a:ext cx="58293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93"/>
          <p:cNvSpPr>
            <a:spLocks noChangeArrowheads="1"/>
          </p:cNvSpPr>
          <p:nvPr/>
        </p:nvSpPr>
        <p:spPr bwMode="auto">
          <a:xfrm>
            <a:off x="456896" y="8166441"/>
            <a:ext cx="388620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93" name="Text Box 108"/>
          <p:cNvSpPr txBox="1">
            <a:spLocks noChangeArrowheads="1"/>
          </p:cNvSpPr>
          <p:nvPr/>
        </p:nvSpPr>
        <p:spPr bwMode="auto">
          <a:xfrm>
            <a:off x="174877" y="9128546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94" name="Rectangle 114"/>
          <p:cNvSpPr>
            <a:spLocks noChangeArrowheads="1"/>
          </p:cNvSpPr>
          <p:nvPr/>
        </p:nvSpPr>
        <p:spPr bwMode="auto">
          <a:xfrm>
            <a:off x="424511" y="9155533"/>
            <a:ext cx="320601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4</a:t>
            </a:r>
          </a:p>
        </p:txBody>
      </p:sp>
      <p:sp>
        <p:nvSpPr>
          <p:cNvPr id="95" name="Rectangle 46"/>
          <p:cNvSpPr>
            <a:spLocks noChangeArrowheads="1"/>
          </p:cNvSpPr>
          <p:nvPr/>
        </p:nvSpPr>
        <p:spPr bwMode="auto">
          <a:xfrm>
            <a:off x="3341860" y="9111003"/>
            <a:ext cx="341760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96" name="Rectangle 43"/>
          <p:cNvSpPr>
            <a:spLocks noChangeArrowheads="1"/>
          </p:cNvSpPr>
          <p:nvPr/>
        </p:nvSpPr>
        <p:spPr bwMode="auto">
          <a:xfrm>
            <a:off x="2140916" y="8580699"/>
            <a:ext cx="926857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6 ● (7 –    )</a:t>
            </a:r>
          </a:p>
        </p:txBody>
      </p:sp>
      <p:sp>
        <p:nvSpPr>
          <p:cNvPr id="97" name="Rectangle 43"/>
          <p:cNvSpPr>
            <a:spLocks noChangeArrowheads="1"/>
          </p:cNvSpPr>
          <p:nvPr/>
        </p:nvSpPr>
        <p:spPr bwMode="auto">
          <a:xfrm>
            <a:off x="2707653" y="8576651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8" name="Text Box 108"/>
          <p:cNvSpPr txBox="1">
            <a:spLocks noChangeArrowheads="1"/>
          </p:cNvSpPr>
          <p:nvPr/>
        </p:nvSpPr>
        <p:spPr bwMode="auto">
          <a:xfrm>
            <a:off x="3897802" y="9128546"/>
            <a:ext cx="3756156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“If _____ , the value of the algebraic expression is ____.”</a:t>
            </a:r>
          </a:p>
        </p:txBody>
      </p:sp>
      <p:sp>
        <p:nvSpPr>
          <p:cNvPr id="99" name="Rectangle 43"/>
          <p:cNvSpPr>
            <a:spLocks noChangeArrowheads="1"/>
          </p:cNvSpPr>
          <p:nvPr/>
        </p:nvSpPr>
        <p:spPr bwMode="auto">
          <a:xfrm>
            <a:off x="2140916" y="8386389"/>
            <a:ext cx="878767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6 ● (7 – </a:t>
            </a:r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00" name="Rectangle 44"/>
          <p:cNvSpPr>
            <a:spLocks noChangeArrowheads="1"/>
          </p:cNvSpPr>
          <p:nvPr/>
        </p:nvSpPr>
        <p:spPr bwMode="auto">
          <a:xfrm>
            <a:off x="6009575" y="8779057"/>
            <a:ext cx="530915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3 ● 4</a:t>
            </a:r>
          </a:p>
        </p:txBody>
      </p:sp>
      <p:sp>
        <p:nvSpPr>
          <p:cNvPr id="101" name="Rectangle 45"/>
          <p:cNvSpPr>
            <a:spLocks noChangeArrowheads="1"/>
          </p:cNvSpPr>
          <p:nvPr/>
        </p:nvSpPr>
        <p:spPr bwMode="auto">
          <a:xfrm>
            <a:off x="6167451" y="8930187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02" name="Line 83"/>
          <p:cNvSpPr>
            <a:spLocks noChangeShapeType="1"/>
          </p:cNvSpPr>
          <p:nvPr/>
        </p:nvSpPr>
        <p:spPr bwMode="auto">
          <a:xfrm>
            <a:off x="6021718" y="8399883"/>
            <a:ext cx="847408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251338" y="8174537"/>
            <a:ext cx="433150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" name="Rectangle 114"/>
          <p:cNvSpPr>
            <a:spLocks noChangeArrowheads="1"/>
          </p:cNvSpPr>
          <p:nvPr/>
        </p:nvSpPr>
        <p:spPr bwMode="auto">
          <a:xfrm>
            <a:off x="4131244" y="9163630"/>
            <a:ext cx="328616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6</a:t>
            </a:r>
          </a:p>
        </p:txBody>
      </p:sp>
      <p:sp>
        <p:nvSpPr>
          <p:cNvPr id="105" name="Rectangle 46"/>
          <p:cNvSpPr>
            <a:spLocks noChangeArrowheads="1"/>
          </p:cNvSpPr>
          <p:nvPr/>
        </p:nvSpPr>
        <p:spPr bwMode="auto">
          <a:xfrm>
            <a:off x="7136302" y="9119100"/>
            <a:ext cx="341760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06" name="Rectangle 43"/>
          <p:cNvSpPr>
            <a:spLocks noChangeArrowheads="1"/>
          </p:cNvSpPr>
          <p:nvPr/>
        </p:nvSpPr>
        <p:spPr bwMode="auto">
          <a:xfrm>
            <a:off x="5935359" y="8588796"/>
            <a:ext cx="970137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3 ● (10 –   )</a:t>
            </a:r>
          </a:p>
        </p:txBody>
      </p:sp>
      <p:sp>
        <p:nvSpPr>
          <p:cNvPr id="107" name="Rectangle 43"/>
          <p:cNvSpPr>
            <a:spLocks noChangeArrowheads="1"/>
          </p:cNvSpPr>
          <p:nvPr/>
        </p:nvSpPr>
        <p:spPr bwMode="auto">
          <a:xfrm>
            <a:off x="6577661" y="8595542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8" name="Rectangle 43"/>
          <p:cNvSpPr>
            <a:spLocks noChangeArrowheads="1"/>
          </p:cNvSpPr>
          <p:nvPr/>
        </p:nvSpPr>
        <p:spPr bwMode="auto">
          <a:xfrm>
            <a:off x="5935359" y="8394486"/>
            <a:ext cx="97174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3 ● (10 – </a:t>
            </a:r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09" name="Rectangle 33"/>
          <p:cNvSpPr>
            <a:spLocks noChangeArrowheads="1"/>
          </p:cNvSpPr>
          <p:nvPr/>
        </p:nvSpPr>
        <p:spPr bwMode="auto">
          <a:xfrm>
            <a:off x="52083" y="8140710"/>
            <a:ext cx="322230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3.  If </a:t>
            </a:r>
            <a:r>
              <a:rPr lang="en-US" altLang="en-US" sz="1190" i="1">
                <a:latin typeface="Arial" panose="020B0604020202020204" pitchFamily="34" charset="0"/>
              </a:rPr>
              <a:t>c</a:t>
            </a:r>
            <a:r>
              <a:rPr lang="en-US" altLang="en-US" sz="1190">
                <a:latin typeface="Arial" panose="020B0604020202020204" pitchFamily="34" charset="0"/>
              </a:rPr>
              <a:t> = 4, what is the value of 6 ● (7 – </a:t>
            </a:r>
            <a:r>
              <a:rPr lang="en-US" altLang="en-US" sz="1190" i="1">
                <a:latin typeface="Arial" panose="020B0604020202020204" pitchFamily="34" charset="0"/>
              </a:rPr>
              <a:t>c</a:t>
            </a:r>
            <a:r>
              <a:rPr lang="en-US" altLang="en-US" sz="1190">
                <a:latin typeface="Arial" panose="020B0604020202020204" pitchFamily="34" charset="0"/>
              </a:rPr>
              <a:t>)? </a:t>
            </a:r>
          </a:p>
        </p:txBody>
      </p:sp>
      <p:sp>
        <p:nvSpPr>
          <p:cNvPr id="110" name="Rectangle 36"/>
          <p:cNvSpPr>
            <a:spLocks noChangeArrowheads="1"/>
          </p:cNvSpPr>
          <p:nvPr/>
        </p:nvSpPr>
        <p:spPr bwMode="auto">
          <a:xfrm>
            <a:off x="3865417" y="8140710"/>
            <a:ext cx="323715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4.  If </a:t>
            </a:r>
            <a:r>
              <a:rPr lang="en-US" altLang="en-US" sz="1190" i="1">
                <a:latin typeface="Arial" panose="020B0604020202020204" pitchFamily="34" charset="0"/>
              </a:rPr>
              <a:t>d</a:t>
            </a:r>
            <a:r>
              <a:rPr lang="en-US" altLang="en-US" sz="1190">
                <a:latin typeface="Arial" panose="020B0604020202020204" pitchFamily="34" charset="0"/>
              </a:rPr>
              <a:t> = 6, what is the value of 3 ●  (10 – </a:t>
            </a:r>
            <a:r>
              <a:rPr lang="en-US" altLang="en-US" sz="1190" i="1">
                <a:latin typeface="Arial" panose="020B0604020202020204" pitchFamily="34" charset="0"/>
              </a:rPr>
              <a:t>d</a:t>
            </a:r>
            <a:r>
              <a:rPr lang="en-US" altLang="en-US" sz="1190">
                <a:latin typeface="Arial" panose="020B0604020202020204" pitchFamily="34" charset="0"/>
              </a:rPr>
              <a:t>)? </a:t>
            </a: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2 -0.07014 L -4.72222E-6 -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36 -0.07083 L 2.5E-6 1.48148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19 -0.07291 L 3.61111E-6 -1.85185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43 -0.07453 L -3.05556E-6 -2.59259E-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62" grpId="0" animBg="1"/>
      <p:bldP spid="69" grpId="0"/>
      <p:bldP spid="70" grpId="0"/>
      <p:bldP spid="72" grpId="0" animBg="1"/>
      <p:bldP spid="74" grpId="0"/>
      <p:bldP spid="75" grpId="0"/>
      <p:bldP spid="76" grpId="0"/>
      <p:bldP spid="77" grpId="0"/>
      <p:bldP spid="77" grpId="1"/>
      <p:bldP spid="79" grpId="0"/>
      <p:bldP spid="79" grpId="1"/>
      <p:bldP spid="80" grpId="0"/>
      <p:bldP spid="81" grpId="0"/>
      <p:bldP spid="83" grpId="0" animBg="1"/>
      <p:bldP spid="84" grpId="0"/>
      <p:bldP spid="85" grpId="0"/>
      <p:bldP spid="86" grpId="0"/>
      <p:bldP spid="87" grpId="0"/>
      <p:bldP spid="87" grpId="1"/>
      <p:bldP spid="88" grpId="0"/>
      <p:bldP spid="88" grpId="1"/>
      <p:bldP spid="89" grpId="0"/>
      <p:bldP spid="90" grpId="0"/>
      <p:bldP spid="92" grpId="0" animBg="1"/>
      <p:bldP spid="94" grpId="0"/>
      <p:bldP spid="95" grpId="0"/>
      <p:bldP spid="96" grpId="0"/>
      <p:bldP spid="97" grpId="0"/>
      <p:bldP spid="97" grpId="1"/>
      <p:bldP spid="99" grpId="0"/>
      <p:bldP spid="99" grpId="1"/>
      <p:bldP spid="100" grpId="0"/>
      <p:bldP spid="101" grpId="0"/>
      <p:bldP spid="103" grpId="0" animBg="1"/>
      <p:bldP spid="104" grpId="0"/>
      <p:bldP spid="105" grpId="0"/>
      <p:bldP spid="106" grpId="0"/>
      <p:bldP spid="107" grpId="0"/>
      <p:bldP spid="107" grpId="1"/>
      <p:bldP spid="108" grpId="0"/>
      <p:bldP spid="10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37782" y="869447"/>
            <a:ext cx="6030357" cy="1555829"/>
            <a:chOff x="93663" y="1050925"/>
            <a:chExt cx="7094537" cy="1829441"/>
          </a:xfrm>
        </p:grpSpPr>
        <p:pic>
          <p:nvPicPr>
            <p:cNvPr id="8257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82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393648"/>
              <a:ext cx="6308724" cy="140056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Read the problem carefully.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	Identify the algebraic expression. (underline)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	Identify the number that the variable represents. (circle)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Evaluate the algebraic expression by substituting the number into the expression. </a:t>
              </a:r>
              <a:r>
                <a:rPr lang="en-US" sz="89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Hint: Evaluate operations inside of parentheses first.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Interpret the value of the algebraic expression. </a:t>
              </a:r>
            </a:p>
          </p:txBody>
        </p:sp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274638" y="1157123"/>
              <a:ext cx="4268136" cy="32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Evaluate algebraic expressions by substitution.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472982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8" y="2107654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2524950"/>
              <a:ext cx="173038" cy="17294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30238" y="1688770"/>
              <a:ext cx="173038" cy="1745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39763" y="1901385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b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17396" y="27437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196" name="Group 63"/>
          <p:cNvGrpSpPr>
            <a:grpSpLocks/>
          </p:cNvGrpSpPr>
          <p:nvPr/>
        </p:nvGrpSpPr>
        <p:grpSpPr bwMode="auto">
          <a:xfrm>
            <a:off x="5160581" y="785466"/>
            <a:ext cx="2464370" cy="1613211"/>
            <a:chOff x="6742113" y="947738"/>
            <a:chExt cx="2190750" cy="1897552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184399" cy="189755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3172"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identify the algebraic expression?</a:t>
              </a:r>
            </a:p>
            <a:p>
              <a:pPr>
                <a:defRPr/>
              </a:pP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substitute the variable into the algebraic expression?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 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interpret the value of the algebraic expression?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184400" cy="23173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83661" y="1740551"/>
              <a:ext cx="132450" cy="18887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5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796225" y="2203905"/>
              <a:ext cx="119886" cy="1872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5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117396" y="374227"/>
            <a:ext cx="5361066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77240">
              <a:defRPr/>
            </a:pPr>
            <a:r>
              <a:rPr lang="en-US" sz="102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020" b="1" u="sng" dirty="0">
                <a:solidFill>
                  <a:srgbClr val="000000"/>
                </a:solidFill>
                <a:latin typeface="Arial" charset="0"/>
                <a:cs typeface="+mn-cs"/>
              </a:rPr>
              <a:t>variable</a:t>
            </a:r>
            <a:r>
              <a:rPr lang="en-US" sz="1020" dirty="0">
                <a:solidFill>
                  <a:srgbClr val="000000"/>
                </a:solidFill>
                <a:latin typeface="Arial" charset="0"/>
                <a:cs typeface="+mn-cs"/>
              </a:rPr>
              <a:t> is a letter used to represent an unknown number.</a:t>
            </a:r>
          </a:p>
          <a:p>
            <a:pPr defTabSz="777240">
              <a:defRPr/>
            </a:pPr>
            <a:r>
              <a:rPr lang="en-US" sz="102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1020" b="1" u="sng" dirty="0">
                <a:solidFill>
                  <a:srgbClr val="000000"/>
                </a:solidFill>
                <a:latin typeface="Arial" charset="0"/>
              </a:rPr>
              <a:t>algebraic expression</a:t>
            </a:r>
            <a:r>
              <a:rPr lang="en-US" sz="1020" dirty="0">
                <a:solidFill>
                  <a:srgbClr val="000000"/>
                </a:solidFill>
                <a:latin typeface="Arial" charset="0"/>
              </a:rPr>
              <a:t> is a mathematical phrase written with </a:t>
            </a:r>
            <a:r>
              <a:rPr lang="en-US" sz="1020" u="sng" dirty="0">
                <a:solidFill>
                  <a:srgbClr val="000000"/>
                </a:solidFill>
                <a:latin typeface="Arial" charset="0"/>
              </a:rPr>
              <a:t>numbers</a:t>
            </a:r>
            <a:r>
              <a:rPr lang="en-US" sz="102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020" u="sng" dirty="0">
                <a:solidFill>
                  <a:srgbClr val="000000"/>
                </a:solidFill>
                <a:latin typeface="Arial" charset="0"/>
              </a:rPr>
              <a:t>variables</a:t>
            </a:r>
            <a:r>
              <a:rPr lang="en-US" sz="1020" dirty="0">
                <a:solidFill>
                  <a:srgbClr val="000000"/>
                </a:solidFill>
                <a:latin typeface="Arial" charset="0"/>
              </a:rPr>
              <a:t> connected by </a:t>
            </a:r>
            <a:r>
              <a:rPr lang="en-US" sz="1020" u="sng" dirty="0">
                <a:solidFill>
                  <a:srgbClr val="000000"/>
                </a:solidFill>
                <a:latin typeface="Arial" charset="0"/>
              </a:rPr>
              <a:t>operations</a:t>
            </a:r>
            <a:r>
              <a:rPr lang="en-US" sz="102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020" dirty="0">
                <a:latin typeface="Arial" pitchFamily="34" charset="0"/>
              </a:rPr>
              <a:t>(+, −, </a:t>
            </a:r>
            <a:r>
              <a:rPr lang="en-US" altLang="en-US" sz="1020" dirty="0">
                <a:latin typeface="Century Gothic"/>
              </a:rPr>
              <a:t>●, ÷)</a:t>
            </a:r>
            <a:r>
              <a:rPr lang="en-US" altLang="en-US" sz="1020" dirty="0">
                <a:latin typeface="Arial" pitchFamily="34" charset="0"/>
              </a:rPr>
              <a:t>.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5207318" y="1066906"/>
            <a:ext cx="159226" cy="15922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85000" lnSpcReduction="20000"/>
          </a:bodyPr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1a</a:t>
            </a:r>
          </a:p>
        </p:txBody>
      </p:sp>
      <p:sp>
        <p:nvSpPr>
          <p:cNvPr id="83" name="Heading"/>
          <p:cNvSpPr/>
          <p:nvPr/>
        </p:nvSpPr>
        <p:spPr bwMode="auto">
          <a:xfrm>
            <a:off x="37782" y="179916"/>
            <a:ext cx="2467392" cy="183421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</a:t>
            </a:r>
          </a:p>
        </p:txBody>
      </p:sp>
      <p:graphicFrame>
        <p:nvGraphicFramePr>
          <p:cNvPr id="8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85502"/>
              </p:ext>
            </p:extLst>
          </p:nvPr>
        </p:nvGraphicFramePr>
        <p:xfrm>
          <a:off x="92491" y="2446013"/>
          <a:ext cx="7618571" cy="2697400"/>
        </p:xfrm>
        <a:graphic>
          <a:graphicData uri="http://schemas.openxmlformats.org/drawingml/2006/table">
            <a:tbl>
              <a:tblPr/>
              <a:tblGrid>
                <a:gridCol w="379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9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7" name="Rectangle 45"/>
          <p:cNvSpPr>
            <a:spLocks noChangeArrowheads="1"/>
          </p:cNvSpPr>
          <p:nvPr/>
        </p:nvSpPr>
        <p:spPr bwMode="auto">
          <a:xfrm>
            <a:off x="2328405" y="3173326"/>
            <a:ext cx="40588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-16</a:t>
            </a:r>
          </a:p>
        </p:txBody>
      </p:sp>
      <p:sp>
        <p:nvSpPr>
          <p:cNvPr id="88" name="Line 83"/>
          <p:cNvSpPr>
            <a:spLocks noChangeShapeType="1"/>
          </p:cNvSpPr>
          <p:nvPr/>
        </p:nvSpPr>
        <p:spPr bwMode="auto">
          <a:xfrm>
            <a:off x="2231250" y="2791453"/>
            <a:ext cx="58293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Text Box 108"/>
          <p:cNvSpPr txBox="1">
            <a:spLocks noChangeArrowheads="1"/>
          </p:cNvSpPr>
          <p:nvPr/>
        </p:nvSpPr>
        <p:spPr bwMode="auto">
          <a:xfrm>
            <a:off x="178851" y="3528212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103" name="Rectangle 114"/>
          <p:cNvSpPr>
            <a:spLocks noChangeArrowheads="1"/>
          </p:cNvSpPr>
          <p:nvPr/>
        </p:nvSpPr>
        <p:spPr bwMode="auto">
          <a:xfrm>
            <a:off x="378558" y="3555200"/>
            <a:ext cx="399148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24</a:t>
            </a:r>
          </a:p>
        </p:txBody>
      </p:sp>
      <p:sp>
        <p:nvSpPr>
          <p:cNvPr id="104" name="Rectangle 46"/>
          <p:cNvSpPr>
            <a:spLocks noChangeArrowheads="1"/>
          </p:cNvSpPr>
          <p:nvPr/>
        </p:nvSpPr>
        <p:spPr bwMode="auto">
          <a:xfrm>
            <a:off x="3345833" y="3510670"/>
            <a:ext cx="388248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-16</a:t>
            </a:r>
          </a:p>
        </p:txBody>
      </p:sp>
      <p:sp>
        <p:nvSpPr>
          <p:cNvPr id="105" name="Rectangle 43"/>
          <p:cNvSpPr>
            <a:spLocks noChangeArrowheads="1"/>
          </p:cNvSpPr>
          <p:nvPr/>
        </p:nvSpPr>
        <p:spPr bwMode="auto">
          <a:xfrm>
            <a:off x="2246093" y="2972269"/>
            <a:ext cx="43794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8 – </a:t>
            </a:r>
          </a:p>
        </p:txBody>
      </p:sp>
      <p:sp>
        <p:nvSpPr>
          <p:cNvPr id="106" name="Rectangle 43"/>
          <p:cNvSpPr>
            <a:spLocks noChangeArrowheads="1"/>
          </p:cNvSpPr>
          <p:nvPr/>
        </p:nvSpPr>
        <p:spPr bwMode="auto">
          <a:xfrm>
            <a:off x="2505174" y="2968221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8218" name="Text Box 108"/>
          <p:cNvSpPr txBox="1">
            <a:spLocks noChangeArrowheads="1"/>
          </p:cNvSpPr>
          <p:nvPr/>
        </p:nvSpPr>
        <p:spPr bwMode="auto">
          <a:xfrm>
            <a:off x="3901776" y="3528212"/>
            <a:ext cx="3756156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“If _____ , the value of the algebraic expression is ____.”</a:t>
            </a:r>
          </a:p>
        </p:txBody>
      </p:sp>
      <p:sp>
        <p:nvSpPr>
          <p:cNvPr id="108" name="Rectangle 43"/>
          <p:cNvSpPr>
            <a:spLocks noChangeArrowheads="1"/>
          </p:cNvSpPr>
          <p:nvPr/>
        </p:nvSpPr>
        <p:spPr bwMode="auto">
          <a:xfrm>
            <a:off x="2246093" y="2777959"/>
            <a:ext cx="52290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8 – </a:t>
            </a:r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lang="en-US" altLang="en-US" sz="119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9" name="Rectangle 45"/>
          <p:cNvSpPr>
            <a:spLocks noChangeArrowheads="1"/>
          </p:cNvSpPr>
          <p:nvPr/>
        </p:nvSpPr>
        <p:spPr bwMode="auto">
          <a:xfrm>
            <a:off x="6114751" y="3163881"/>
            <a:ext cx="40588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-12</a:t>
            </a:r>
          </a:p>
        </p:txBody>
      </p:sp>
      <p:sp>
        <p:nvSpPr>
          <p:cNvPr id="110" name="Line 83"/>
          <p:cNvSpPr>
            <a:spLocks noChangeShapeType="1"/>
          </p:cNvSpPr>
          <p:nvPr/>
        </p:nvSpPr>
        <p:spPr bwMode="auto">
          <a:xfrm>
            <a:off x="6025692" y="2799549"/>
            <a:ext cx="58293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114"/>
          <p:cNvSpPr>
            <a:spLocks noChangeArrowheads="1"/>
          </p:cNvSpPr>
          <p:nvPr/>
        </p:nvSpPr>
        <p:spPr bwMode="auto">
          <a:xfrm>
            <a:off x="4166253" y="3563296"/>
            <a:ext cx="367088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21</a:t>
            </a:r>
          </a:p>
        </p:txBody>
      </p:sp>
      <p:sp>
        <p:nvSpPr>
          <p:cNvPr id="112" name="Rectangle 46"/>
          <p:cNvSpPr>
            <a:spLocks noChangeArrowheads="1"/>
          </p:cNvSpPr>
          <p:nvPr/>
        </p:nvSpPr>
        <p:spPr bwMode="auto">
          <a:xfrm>
            <a:off x="7067410" y="3518766"/>
            <a:ext cx="388248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-12</a:t>
            </a:r>
          </a:p>
        </p:txBody>
      </p:sp>
      <p:sp>
        <p:nvSpPr>
          <p:cNvPr id="113" name="Rectangle 43"/>
          <p:cNvSpPr>
            <a:spLocks noChangeArrowheads="1"/>
          </p:cNvSpPr>
          <p:nvPr/>
        </p:nvSpPr>
        <p:spPr bwMode="auto">
          <a:xfrm>
            <a:off x="6004102" y="2988462"/>
            <a:ext cx="43794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9 – </a:t>
            </a:r>
          </a:p>
        </p:txBody>
      </p:sp>
      <p:sp>
        <p:nvSpPr>
          <p:cNvPr id="114" name="Rectangle 43"/>
          <p:cNvSpPr>
            <a:spLocks noChangeArrowheads="1"/>
          </p:cNvSpPr>
          <p:nvPr/>
        </p:nvSpPr>
        <p:spPr bwMode="auto">
          <a:xfrm>
            <a:off x="6263182" y="2984413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115" name="Rectangle 43"/>
          <p:cNvSpPr>
            <a:spLocks noChangeArrowheads="1"/>
          </p:cNvSpPr>
          <p:nvPr/>
        </p:nvSpPr>
        <p:spPr bwMode="auto">
          <a:xfrm>
            <a:off x="6024343" y="2794152"/>
            <a:ext cx="47961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9 – </a:t>
            </a:r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en-US" altLang="en-US" sz="119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6" name="Rectangle 44"/>
          <p:cNvSpPr>
            <a:spLocks noChangeArrowheads="1"/>
          </p:cNvSpPr>
          <p:nvPr/>
        </p:nvSpPr>
        <p:spPr bwMode="auto">
          <a:xfrm>
            <a:off x="2243395" y="4466027"/>
            <a:ext cx="607859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63 – 4</a:t>
            </a:r>
          </a:p>
        </p:txBody>
      </p:sp>
      <p:sp>
        <p:nvSpPr>
          <p:cNvPr id="117" name="Rectangle 45"/>
          <p:cNvSpPr>
            <a:spLocks noChangeArrowheads="1"/>
          </p:cNvSpPr>
          <p:nvPr/>
        </p:nvSpPr>
        <p:spPr bwMode="auto">
          <a:xfrm>
            <a:off x="2376982" y="4633350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59</a:t>
            </a:r>
          </a:p>
        </p:txBody>
      </p:sp>
      <p:sp>
        <p:nvSpPr>
          <p:cNvPr id="118" name="Line 83"/>
          <p:cNvSpPr>
            <a:spLocks noChangeShapeType="1"/>
          </p:cNvSpPr>
          <p:nvPr/>
        </p:nvSpPr>
        <p:spPr bwMode="auto">
          <a:xfrm>
            <a:off x="2231250" y="4086853"/>
            <a:ext cx="58293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93"/>
          <p:cNvSpPr>
            <a:spLocks noChangeArrowheads="1"/>
          </p:cNvSpPr>
          <p:nvPr/>
        </p:nvSpPr>
        <p:spPr bwMode="auto">
          <a:xfrm>
            <a:off x="460870" y="3861507"/>
            <a:ext cx="388620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8231" name="Text Box 108"/>
          <p:cNvSpPr txBox="1">
            <a:spLocks noChangeArrowheads="1"/>
          </p:cNvSpPr>
          <p:nvPr/>
        </p:nvSpPr>
        <p:spPr bwMode="auto">
          <a:xfrm>
            <a:off x="178851" y="4823612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121" name="Rectangle 114"/>
          <p:cNvSpPr>
            <a:spLocks noChangeArrowheads="1"/>
          </p:cNvSpPr>
          <p:nvPr/>
        </p:nvSpPr>
        <p:spPr bwMode="auto">
          <a:xfrm>
            <a:off x="428485" y="4850600"/>
            <a:ext cx="328616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7</a:t>
            </a:r>
          </a:p>
        </p:txBody>
      </p:sp>
      <p:sp>
        <p:nvSpPr>
          <p:cNvPr id="122" name="Rectangle 46"/>
          <p:cNvSpPr>
            <a:spLocks noChangeArrowheads="1"/>
          </p:cNvSpPr>
          <p:nvPr/>
        </p:nvSpPr>
        <p:spPr bwMode="auto">
          <a:xfrm>
            <a:off x="3345834" y="4806070"/>
            <a:ext cx="341760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59</a:t>
            </a:r>
          </a:p>
        </p:txBody>
      </p:sp>
      <p:sp>
        <p:nvSpPr>
          <p:cNvPr id="123" name="Rectangle 43"/>
          <p:cNvSpPr>
            <a:spLocks noChangeArrowheads="1"/>
          </p:cNvSpPr>
          <p:nvPr/>
        </p:nvSpPr>
        <p:spPr bwMode="auto">
          <a:xfrm>
            <a:off x="2120602" y="4267669"/>
            <a:ext cx="885179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(9 ●   ) – 4</a:t>
            </a:r>
          </a:p>
        </p:txBody>
      </p:sp>
      <p:sp>
        <p:nvSpPr>
          <p:cNvPr id="124" name="Rectangle 43"/>
          <p:cNvSpPr>
            <a:spLocks noChangeArrowheads="1"/>
          </p:cNvSpPr>
          <p:nvPr/>
        </p:nvSpPr>
        <p:spPr bwMode="auto">
          <a:xfrm>
            <a:off x="2403970" y="4271717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236" name="Text Box 108"/>
          <p:cNvSpPr txBox="1">
            <a:spLocks noChangeArrowheads="1"/>
          </p:cNvSpPr>
          <p:nvPr/>
        </p:nvSpPr>
        <p:spPr bwMode="auto">
          <a:xfrm>
            <a:off x="3901776" y="4823612"/>
            <a:ext cx="3756156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“If _____ , the value of the algebraic expression is ____.”</a:t>
            </a:r>
          </a:p>
        </p:txBody>
      </p:sp>
      <p:sp>
        <p:nvSpPr>
          <p:cNvPr id="126" name="Rectangle 43"/>
          <p:cNvSpPr>
            <a:spLocks noChangeArrowheads="1"/>
          </p:cNvSpPr>
          <p:nvPr/>
        </p:nvSpPr>
        <p:spPr bwMode="auto">
          <a:xfrm>
            <a:off x="2080120" y="4081456"/>
            <a:ext cx="88678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(9 ● </a:t>
            </a:r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g)</a:t>
            </a:r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 – 4</a:t>
            </a:r>
          </a:p>
        </p:txBody>
      </p:sp>
      <p:sp>
        <p:nvSpPr>
          <p:cNvPr id="127" name="Rectangle 44"/>
          <p:cNvSpPr>
            <a:spLocks noChangeArrowheads="1"/>
          </p:cNvSpPr>
          <p:nvPr/>
        </p:nvSpPr>
        <p:spPr bwMode="auto">
          <a:xfrm>
            <a:off x="6013549" y="4474123"/>
            <a:ext cx="607859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48 – 5</a:t>
            </a:r>
          </a:p>
        </p:txBody>
      </p:sp>
      <p:sp>
        <p:nvSpPr>
          <p:cNvPr id="128" name="Rectangle 45"/>
          <p:cNvSpPr>
            <a:spLocks noChangeArrowheads="1"/>
          </p:cNvSpPr>
          <p:nvPr/>
        </p:nvSpPr>
        <p:spPr bwMode="auto">
          <a:xfrm>
            <a:off x="6171425" y="4625253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43</a:t>
            </a:r>
          </a:p>
        </p:txBody>
      </p:sp>
      <p:sp>
        <p:nvSpPr>
          <p:cNvPr id="129" name="Line 83"/>
          <p:cNvSpPr>
            <a:spLocks noChangeShapeType="1"/>
          </p:cNvSpPr>
          <p:nvPr/>
        </p:nvSpPr>
        <p:spPr bwMode="auto">
          <a:xfrm>
            <a:off x="6025692" y="4094949"/>
            <a:ext cx="58293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Oval 93"/>
          <p:cNvSpPr>
            <a:spLocks noChangeArrowheads="1"/>
          </p:cNvSpPr>
          <p:nvPr/>
        </p:nvSpPr>
        <p:spPr bwMode="auto">
          <a:xfrm>
            <a:off x="4255312" y="3869603"/>
            <a:ext cx="433150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31" name="Rectangle 114"/>
          <p:cNvSpPr>
            <a:spLocks noChangeArrowheads="1"/>
          </p:cNvSpPr>
          <p:nvPr/>
        </p:nvSpPr>
        <p:spPr bwMode="auto">
          <a:xfrm>
            <a:off x="4212132" y="4858696"/>
            <a:ext cx="328616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8</a:t>
            </a:r>
          </a:p>
        </p:txBody>
      </p:sp>
      <p:sp>
        <p:nvSpPr>
          <p:cNvPr id="132" name="Rectangle 46"/>
          <p:cNvSpPr>
            <a:spLocks noChangeArrowheads="1"/>
          </p:cNvSpPr>
          <p:nvPr/>
        </p:nvSpPr>
        <p:spPr bwMode="auto">
          <a:xfrm>
            <a:off x="7140276" y="4814166"/>
            <a:ext cx="341760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43</a:t>
            </a:r>
          </a:p>
        </p:txBody>
      </p:sp>
      <p:sp>
        <p:nvSpPr>
          <p:cNvPr id="133" name="Rectangle 43"/>
          <p:cNvSpPr>
            <a:spLocks noChangeArrowheads="1"/>
          </p:cNvSpPr>
          <p:nvPr/>
        </p:nvSpPr>
        <p:spPr bwMode="auto">
          <a:xfrm>
            <a:off x="5898852" y="4283862"/>
            <a:ext cx="885179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(6 ●   ) – 5</a:t>
            </a:r>
          </a:p>
        </p:txBody>
      </p:sp>
      <p:sp>
        <p:nvSpPr>
          <p:cNvPr id="134" name="Rectangle 43"/>
          <p:cNvSpPr>
            <a:spLocks noChangeArrowheads="1"/>
          </p:cNvSpPr>
          <p:nvPr/>
        </p:nvSpPr>
        <p:spPr bwMode="auto">
          <a:xfrm>
            <a:off x="6193015" y="4282512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5" name="Rectangle 43"/>
          <p:cNvSpPr>
            <a:spLocks noChangeArrowheads="1"/>
          </p:cNvSpPr>
          <p:nvPr/>
        </p:nvSpPr>
        <p:spPr bwMode="auto">
          <a:xfrm>
            <a:off x="5882659" y="4089552"/>
            <a:ext cx="88678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(6 ● </a:t>
            </a:r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h)</a:t>
            </a:r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 – 5</a:t>
            </a:r>
          </a:p>
        </p:txBody>
      </p:sp>
      <p:sp>
        <p:nvSpPr>
          <p:cNvPr id="8247" name="Rectangle 37"/>
          <p:cNvSpPr>
            <a:spLocks noChangeArrowheads="1"/>
          </p:cNvSpPr>
          <p:nvPr/>
        </p:nvSpPr>
        <p:spPr bwMode="auto">
          <a:xfrm>
            <a:off x="91141" y="2551171"/>
            <a:ext cx="294163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5.  If </a:t>
            </a:r>
            <a:r>
              <a:rPr lang="en-US" altLang="en-US" sz="1190" i="1">
                <a:latin typeface="Arial" panose="020B0604020202020204" pitchFamily="34" charset="0"/>
              </a:rPr>
              <a:t>e</a:t>
            </a:r>
            <a:r>
              <a:rPr lang="en-US" altLang="en-US" sz="1190">
                <a:latin typeface="Arial" panose="020B0604020202020204" pitchFamily="34" charset="0"/>
              </a:rPr>
              <a:t> = 24, what is the value of 8 – </a:t>
            </a:r>
            <a:r>
              <a:rPr lang="en-US" altLang="en-US" sz="1190" i="1">
                <a:latin typeface="Arial" panose="020B0604020202020204" pitchFamily="34" charset="0"/>
              </a:rPr>
              <a:t>e</a:t>
            </a:r>
            <a:r>
              <a:rPr lang="en-US" altLang="en-US" sz="1190"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8248" name="Rectangle 38"/>
          <p:cNvSpPr>
            <a:spLocks noChangeArrowheads="1"/>
          </p:cNvSpPr>
          <p:nvPr/>
        </p:nvSpPr>
        <p:spPr bwMode="auto">
          <a:xfrm>
            <a:off x="3888282" y="2551171"/>
            <a:ext cx="308737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6.  If </a:t>
            </a:r>
            <a:r>
              <a:rPr lang="en-US" altLang="en-US" sz="1190" i="1">
                <a:latin typeface="Arial" panose="020B0604020202020204" pitchFamily="34" charset="0"/>
              </a:rPr>
              <a:t>f</a:t>
            </a:r>
            <a:r>
              <a:rPr lang="en-US" altLang="en-US" sz="1190">
                <a:latin typeface="Arial" panose="020B0604020202020204" pitchFamily="34" charset="0"/>
              </a:rPr>
              <a:t> = 21, what is the value of 9 – </a:t>
            </a:r>
            <a:r>
              <a:rPr lang="en-US" altLang="en-US" sz="1190" i="1">
                <a:latin typeface="Arial" panose="020B0604020202020204" pitchFamily="34" charset="0"/>
              </a:rPr>
              <a:t>f </a:t>
            </a:r>
            <a:r>
              <a:rPr lang="en-US" altLang="en-US" sz="1190"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138" name="Oval 93"/>
          <p:cNvSpPr>
            <a:spLocks noChangeArrowheads="1"/>
          </p:cNvSpPr>
          <p:nvPr/>
        </p:nvSpPr>
        <p:spPr bwMode="auto">
          <a:xfrm>
            <a:off x="460870" y="2566107"/>
            <a:ext cx="500619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39" name="Oval 93"/>
          <p:cNvSpPr>
            <a:spLocks noChangeArrowheads="1"/>
          </p:cNvSpPr>
          <p:nvPr/>
        </p:nvSpPr>
        <p:spPr bwMode="auto">
          <a:xfrm>
            <a:off x="4255312" y="2574203"/>
            <a:ext cx="433150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8251" name="Rectangle 986"/>
          <p:cNvSpPr>
            <a:spLocks noChangeArrowheads="1"/>
          </p:cNvSpPr>
          <p:nvPr/>
        </p:nvSpPr>
        <p:spPr bwMode="auto">
          <a:xfrm>
            <a:off x="80346" y="3856016"/>
            <a:ext cx="3011805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7.  If </a:t>
            </a:r>
            <a:r>
              <a:rPr lang="en-US" altLang="en-US" sz="1190" i="1">
                <a:latin typeface="Arial" panose="020B0604020202020204" pitchFamily="34" charset="0"/>
              </a:rPr>
              <a:t>g</a:t>
            </a:r>
            <a:r>
              <a:rPr lang="en-US" altLang="en-US" sz="1190">
                <a:latin typeface="Arial" panose="020B0604020202020204" pitchFamily="34" charset="0"/>
              </a:rPr>
              <a:t> = 7, what is the value of 9</a:t>
            </a:r>
            <a:r>
              <a:rPr lang="en-US" altLang="en-US" sz="1190" i="1">
                <a:latin typeface="Arial" panose="020B0604020202020204" pitchFamily="34" charset="0"/>
              </a:rPr>
              <a:t>g</a:t>
            </a:r>
            <a:r>
              <a:rPr lang="en-US" altLang="en-US" sz="1190">
                <a:latin typeface="Arial" panose="020B0604020202020204" pitchFamily="34" charset="0"/>
              </a:rPr>
              <a:t> – 4? </a:t>
            </a:r>
          </a:p>
        </p:txBody>
      </p:sp>
      <p:sp>
        <p:nvSpPr>
          <p:cNvPr id="8252" name="Rectangle 987"/>
          <p:cNvSpPr>
            <a:spLocks noChangeArrowheads="1"/>
          </p:cNvSpPr>
          <p:nvPr/>
        </p:nvSpPr>
        <p:spPr bwMode="auto">
          <a:xfrm>
            <a:off x="3901777" y="3847920"/>
            <a:ext cx="280400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8.  If </a:t>
            </a:r>
            <a:r>
              <a:rPr lang="en-US" altLang="en-US" sz="1190" i="1">
                <a:latin typeface="Arial" panose="020B0604020202020204" pitchFamily="34" charset="0"/>
              </a:rPr>
              <a:t>h </a:t>
            </a:r>
            <a:r>
              <a:rPr lang="en-US" altLang="en-US" sz="1190">
                <a:latin typeface="Arial" panose="020B0604020202020204" pitchFamily="34" charset="0"/>
              </a:rPr>
              <a:t>= 8, what is the value of 6</a:t>
            </a:r>
            <a:r>
              <a:rPr lang="en-US" altLang="en-US" sz="1190" i="1">
                <a:latin typeface="Arial" panose="020B0604020202020204" pitchFamily="34" charset="0"/>
              </a:rPr>
              <a:t>h</a:t>
            </a:r>
            <a:r>
              <a:rPr lang="en-US" altLang="en-US" sz="1190">
                <a:latin typeface="Arial" panose="020B0604020202020204" pitchFamily="34" charset="0"/>
              </a:rPr>
              <a:t> – 5? </a:t>
            </a:r>
          </a:p>
        </p:txBody>
      </p:sp>
      <p:graphicFrame>
        <p:nvGraphicFramePr>
          <p:cNvPr id="63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36848"/>
              </p:ext>
            </p:extLst>
          </p:nvPr>
        </p:nvGraphicFramePr>
        <p:xfrm>
          <a:off x="104636" y="5135250"/>
          <a:ext cx="7618571" cy="1349375"/>
        </p:xfrm>
        <a:graphic>
          <a:graphicData uri="http://schemas.openxmlformats.org/drawingml/2006/table">
            <a:tbl>
              <a:tblPr/>
              <a:tblGrid>
                <a:gridCol w="379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9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" name="Line 83"/>
          <p:cNvSpPr>
            <a:spLocks noChangeShapeType="1"/>
          </p:cNvSpPr>
          <p:nvPr/>
        </p:nvSpPr>
        <p:spPr bwMode="auto">
          <a:xfrm>
            <a:off x="2243395" y="5480690"/>
            <a:ext cx="58293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108"/>
          <p:cNvSpPr txBox="1">
            <a:spLocks noChangeArrowheads="1"/>
          </p:cNvSpPr>
          <p:nvPr/>
        </p:nvSpPr>
        <p:spPr bwMode="auto">
          <a:xfrm>
            <a:off x="190996" y="6217449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68" name="Rectangle 114"/>
          <p:cNvSpPr>
            <a:spLocks noChangeArrowheads="1"/>
          </p:cNvSpPr>
          <p:nvPr/>
        </p:nvSpPr>
        <p:spPr bwMode="auto">
          <a:xfrm>
            <a:off x="448726" y="6252533"/>
            <a:ext cx="282129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5</a:t>
            </a:r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3333690" y="6216100"/>
            <a:ext cx="341760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70" name="Rectangle 43"/>
          <p:cNvSpPr>
            <a:spLocks noChangeArrowheads="1"/>
          </p:cNvSpPr>
          <p:nvPr/>
        </p:nvSpPr>
        <p:spPr bwMode="auto">
          <a:xfrm>
            <a:off x="2258238" y="5661506"/>
            <a:ext cx="67358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(11+ 4)</a:t>
            </a:r>
          </a:p>
        </p:txBody>
      </p:sp>
      <p:sp>
        <p:nvSpPr>
          <p:cNvPr id="71" name="Rectangle 43"/>
          <p:cNvSpPr>
            <a:spLocks noChangeArrowheads="1"/>
          </p:cNvSpPr>
          <p:nvPr/>
        </p:nvSpPr>
        <p:spPr bwMode="auto">
          <a:xfrm>
            <a:off x="2136795" y="5657459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2" name="Text Box 108"/>
          <p:cNvSpPr txBox="1">
            <a:spLocks noChangeArrowheads="1"/>
          </p:cNvSpPr>
          <p:nvPr/>
        </p:nvSpPr>
        <p:spPr bwMode="auto">
          <a:xfrm>
            <a:off x="3913921" y="6217449"/>
            <a:ext cx="3756156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“If _____ , the value of the algebraic expression is ____.”</a:t>
            </a: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2161084" y="5467196"/>
            <a:ext cx="748923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(11 + 4)</a:t>
            </a:r>
          </a:p>
        </p:txBody>
      </p:sp>
      <p:sp>
        <p:nvSpPr>
          <p:cNvPr id="74" name="Rectangle 988"/>
          <p:cNvSpPr>
            <a:spLocks noChangeArrowheads="1"/>
          </p:cNvSpPr>
          <p:nvPr/>
        </p:nvSpPr>
        <p:spPr bwMode="auto">
          <a:xfrm>
            <a:off x="105985" y="5226914"/>
            <a:ext cx="309546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9.  If </a:t>
            </a:r>
            <a:r>
              <a:rPr lang="en-US" altLang="en-US" sz="1190" i="1">
                <a:latin typeface="Arial" panose="020B0604020202020204" pitchFamily="34" charset="0"/>
              </a:rPr>
              <a:t>j</a:t>
            </a:r>
            <a:r>
              <a:rPr lang="en-US" altLang="en-US" sz="1190">
                <a:latin typeface="Arial" panose="020B0604020202020204" pitchFamily="34" charset="0"/>
              </a:rPr>
              <a:t> = 5, what is the value of</a:t>
            </a:r>
            <a:r>
              <a:rPr lang="en-US" altLang="en-US" sz="1190" i="1">
                <a:latin typeface="Arial" panose="020B0604020202020204" pitchFamily="34" charset="0"/>
              </a:rPr>
              <a:t> j</a:t>
            </a:r>
            <a:r>
              <a:rPr lang="en-US" altLang="en-US" sz="1190">
                <a:latin typeface="Arial" panose="020B0604020202020204" pitchFamily="34" charset="0"/>
              </a:rPr>
              <a:t>(11 + 4)? </a:t>
            </a:r>
          </a:p>
        </p:txBody>
      </p:sp>
      <p:sp>
        <p:nvSpPr>
          <p:cNvPr id="75" name="Rectangle 989"/>
          <p:cNvSpPr>
            <a:spLocks noChangeArrowheads="1"/>
          </p:cNvSpPr>
          <p:nvPr/>
        </p:nvSpPr>
        <p:spPr bwMode="auto">
          <a:xfrm>
            <a:off x="3889632" y="5226914"/>
            <a:ext cx="315753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10.  If </a:t>
            </a:r>
            <a:r>
              <a:rPr lang="en-US" altLang="en-US" sz="1190" i="1">
                <a:latin typeface="Arial" panose="020B0604020202020204" pitchFamily="34" charset="0"/>
              </a:rPr>
              <a:t>k</a:t>
            </a:r>
            <a:r>
              <a:rPr lang="en-US" altLang="en-US" sz="1190">
                <a:latin typeface="Arial" panose="020B0604020202020204" pitchFamily="34" charset="0"/>
              </a:rPr>
              <a:t> = 6, what is the value of </a:t>
            </a:r>
            <a:r>
              <a:rPr lang="en-US" altLang="en-US" sz="1190" i="1">
                <a:latin typeface="Arial" panose="020B0604020202020204" pitchFamily="34" charset="0"/>
              </a:rPr>
              <a:t>k</a:t>
            </a:r>
            <a:r>
              <a:rPr lang="en-US" altLang="en-US" sz="1190">
                <a:latin typeface="Arial" panose="020B0604020202020204" pitchFamily="34" charset="0"/>
              </a:rPr>
              <a:t>(5 + 7)? </a:t>
            </a:r>
          </a:p>
        </p:txBody>
      </p:sp>
      <p:sp>
        <p:nvSpPr>
          <p:cNvPr id="76" name="Oval 93"/>
          <p:cNvSpPr>
            <a:spLocks noChangeArrowheads="1"/>
          </p:cNvSpPr>
          <p:nvPr/>
        </p:nvSpPr>
        <p:spPr bwMode="auto">
          <a:xfrm>
            <a:off x="464919" y="5247249"/>
            <a:ext cx="387271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2213708" y="5839624"/>
            <a:ext cx="61587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5 ● 15</a:t>
            </a:r>
          </a:p>
        </p:txBody>
      </p:sp>
      <p:sp>
        <p:nvSpPr>
          <p:cNvPr id="79" name="Line 83"/>
          <p:cNvSpPr>
            <a:spLocks noChangeShapeType="1"/>
          </p:cNvSpPr>
          <p:nvPr/>
        </p:nvSpPr>
        <p:spPr bwMode="auto">
          <a:xfrm>
            <a:off x="6129595" y="5480690"/>
            <a:ext cx="58293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114"/>
          <p:cNvSpPr>
            <a:spLocks noChangeArrowheads="1"/>
          </p:cNvSpPr>
          <p:nvPr/>
        </p:nvSpPr>
        <p:spPr bwMode="auto">
          <a:xfrm>
            <a:off x="4205386" y="6252533"/>
            <a:ext cx="320601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6</a:t>
            </a:r>
          </a:p>
        </p:txBody>
      </p:sp>
      <p:sp>
        <p:nvSpPr>
          <p:cNvPr id="85" name="Rectangle 46"/>
          <p:cNvSpPr>
            <a:spLocks noChangeArrowheads="1"/>
          </p:cNvSpPr>
          <p:nvPr/>
        </p:nvSpPr>
        <p:spPr bwMode="auto">
          <a:xfrm>
            <a:off x="7106542" y="6216100"/>
            <a:ext cx="341760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86" name="Rectangle 43"/>
          <p:cNvSpPr>
            <a:spLocks noChangeArrowheads="1"/>
          </p:cNvSpPr>
          <p:nvPr/>
        </p:nvSpPr>
        <p:spPr bwMode="auto">
          <a:xfrm>
            <a:off x="6144439" y="5661506"/>
            <a:ext cx="63030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(5 + 7)</a:t>
            </a:r>
          </a:p>
        </p:txBody>
      </p:sp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6022995" y="5657459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0" name="Rectangle 43"/>
          <p:cNvSpPr>
            <a:spLocks noChangeArrowheads="1"/>
          </p:cNvSpPr>
          <p:nvPr/>
        </p:nvSpPr>
        <p:spPr bwMode="auto">
          <a:xfrm>
            <a:off x="6047284" y="5467196"/>
            <a:ext cx="707245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(5 + 7)</a:t>
            </a:r>
          </a:p>
        </p:txBody>
      </p:sp>
      <p:sp>
        <p:nvSpPr>
          <p:cNvPr id="91" name="Oval 93"/>
          <p:cNvSpPr>
            <a:spLocks noChangeArrowheads="1"/>
          </p:cNvSpPr>
          <p:nvPr/>
        </p:nvSpPr>
        <p:spPr bwMode="auto">
          <a:xfrm>
            <a:off x="4351119" y="5247249"/>
            <a:ext cx="435849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92" name="Rectangle 43"/>
          <p:cNvSpPr>
            <a:spLocks noChangeArrowheads="1"/>
          </p:cNvSpPr>
          <p:nvPr/>
        </p:nvSpPr>
        <p:spPr bwMode="auto">
          <a:xfrm>
            <a:off x="6099908" y="5839624"/>
            <a:ext cx="61587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6 ● 12</a:t>
            </a: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188967" y="6001549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94" name="Rectangle 43"/>
          <p:cNvSpPr>
            <a:spLocks noChangeArrowheads="1"/>
          </p:cNvSpPr>
          <p:nvPr/>
        </p:nvSpPr>
        <p:spPr bwMode="auto">
          <a:xfrm>
            <a:off x="2310864" y="6025838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100" name="Heading"/>
          <p:cNvSpPr/>
          <p:nvPr/>
        </p:nvSpPr>
        <p:spPr bwMode="auto">
          <a:xfrm>
            <a:off x="14476" y="6659179"/>
            <a:ext cx="2280444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spcBef>
                <a:spcPts val="425"/>
              </a:spcBef>
              <a:spcAft>
                <a:spcPts val="425"/>
              </a:spcAft>
              <a:defRPr/>
            </a:pPr>
            <a:r>
              <a:rPr lang="en-US" sz="1020" b="1" dirty="0">
                <a:solidFill>
                  <a:srgbClr val="FFFFFF"/>
                </a:solidFill>
                <a:latin typeface="Gill Sans MT" pitchFamily="34" charset="0"/>
                <a:cs typeface="Arial" pitchFamily="34" charset="0"/>
              </a:rPr>
              <a:t>Constructed Response Closure</a:t>
            </a:r>
            <a:endParaRPr lang="en-US" sz="1020" dirty="0">
              <a:cs typeface="Arial" pitchFamily="34" charset="0"/>
            </a:endParaRPr>
          </a:p>
        </p:txBody>
      </p:sp>
      <p:sp>
        <p:nvSpPr>
          <p:cNvPr id="101" name="Rectangle 446"/>
          <p:cNvSpPr>
            <a:spLocks noChangeArrowheads="1"/>
          </p:cNvSpPr>
          <p:nvPr/>
        </p:nvSpPr>
        <p:spPr bwMode="auto">
          <a:xfrm>
            <a:off x="5515852" y="6889781"/>
            <a:ext cx="2137410" cy="80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1190">
                <a:latin typeface="Arial" panose="020B0604020202020204" pitchFamily="34" charset="0"/>
              </a:rPr>
              <a:t>A  (67 – 10)</a:t>
            </a:r>
            <a:endParaRPr lang="en-US" altLang="en-US" sz="1190" i="1"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1190">
                <a:latin typeface="Arial" panose="020B0604020202020204" pitchFamily="34" charset="0"/>
              </a:rPr>
              <a:t>B </a:t>
            </a:r>
            <a:r>
              <a:rPr lang="en-US" altLang="en-US" sz="1190" i="1">
                <a:latin typeface="Arial" panose="020B0604020202020204" pitchFamily="34" charset="0"/>
              </a:rPr>
              <a:t> </a:t>
            </a:r>
            <a:r>
              <a:rPr lang="en-US" altLang="en-US" sz="1190">
                <a:latin typeface="Arial" panose="020B0604020202020204" pitchFamily="34" charset="0"/>
              </a:rPr>
              <a:t>(6 ● 7) – 10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190">
                <a:latin typeface="Arial" panose="020B0604020202020204" pitchFamily="34" charset="0"/>
              </a:rPr>
              <a:t>C   6 ● (7 – 10) </a:t>
            </a: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106208" y="6957070"/>
            <a:ext cx="5282215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If </a:t>
            </a:r>
            <a:r>
              <a:rPr lang="en-US" altLang="en-US" sz="1190" i="1">
                <a:latin typeface="Arial" panose="020B0604020202020204" pitchFamily="34" charset="0"/>
              </a:rPr>
              <a:t>b</a:t>
            </a:r>
            <a:r>
              <a:rPr lang="en-US" altLang="en-US" sz="1190">
                <a:latin typeface="Arial" panose="020B0604020202020204" pitchFamily="34" charset="0"/>
              </a:rPr>
              <a:t> = 7, which of the following could represent 6</a:t>
            </a:r>
            <a:r>
              <a:rPr lang="en-US" altLang="en-US" sz="1190" i="1">
                <a:latin typeface="Arial" panose="020B0604020202020204" pitchFamily="34" charset="0"/>
              </a:rPr>
              <a:t>b</a:t>
            </a:r>
            <a:r>
              <a:rPr lang="en-US" altLang="en-US" sz="1190">
                <a:latin typeface="Arial" panose="020B0604020202020204" pitchFamily="34" charset="0"/>
              </a:rPr>
              <a:t> – 10? How do you know?</a:t>
            </a:r>
          </a:p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____________________________________________________________</a:t>
            </a:r>
          </a:p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____________________________________________________________</a:t>
            </a:r>
          </a:p>
        </p:txBody>
      </p:sp>
      <p:sp>
        <p:nvSpPr>
          <p:cNvPr id="107" name="Oval 63"/>
          <p:cNvSpPr>
            <a:spLocks noChangeArrowheads="1"/>
          </p:cNvSpPr>
          <p:nvPr/>
        </p:nvSpPr>
        <p:spPr bwMode="auto">
          <a:xfrm>
            <a:off x="5561731" y="7213452"/>
            <a:ext cx="149781" cy="17406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50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197966" y="7275523"/>
            <a:ext cx="5134371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360" b="1">
                <a:solidFill>
                  <a:srgbClr val="FF0000"/>
                </a:solidFill>
                <a:latin typeface="Arial" panose="020B0604020202020204" pitchFamily="34" charset="0"/>
              </a:rPr>
              <a:t>I substituted 7 for </a:t>
            </a:r>
            <a:r>
              <a:rPr lang="en-US" altLang="en-US" sz="1360" b="1" i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360" b="1">
                <a:solidFill>
                  <a:srgbClr val="FF0000"/>
                </a:solidFill>
                <a:latin typeface="Arial" panose="020B0604020202020204" pitchFamily="34" charset="0"/>
              </a:rPr>
              <a:t>. I should multiply first, then subtract.</a:t>
            </a:r>
          </a:p>
        </p:txBody>
      </p:sp>
      <p:sp>
        <p:nvSpPr>
          <p:cNvPr id="125" name="Rectangle 481"/>
          <p:cNvSpPr>
            <a:spLocks noChangeArrowheads="1"/>
          </p:cNvSpPr>
          <p:nvPr/>
        </p:nvSpPr>
        <p:spPr bwMode="auto">
          <a:xfrm>
            <a:off x="107334" y="8199406"/>
            <a:ext cx="310213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1.  If </a:t>
            </a:r>
            <a:r>
              <a:rPr lang="en-US" altLang="en-US" sz="1190" i="1">
                <a:latin typeface="Arial" panose="020B0604020202020204" pitchFamily="34" charset="0"/>
              </a:rPr>
              <a:t>m</a:t>
            </a:r>
            <a:r>
              <a:rPr lang="en-US" altLang="en-US" sz="1190">
                <a:latin typeface="Arial" panose="020B0604020202020204" pitchFamily="34" charset="0"/>
              </a:rPr>
              <a:t> = 6, what is the value of 5 × </a:t>
            </a:r>
            <a:r>
              <a:rPr lang="en-US" altLang="en-US" sz="1190" i="1">
                <a:latin typeface="Arial" panose="020B0604020202020204" pitchFamily="34" charset="0"/>
              </a:rPr>
              <a:t>m</a:t>
            </a:r>
            <a:r>
              <a:rPr lang="en-US" altLang="en-US" sz="1190">
                <a:latin typeface="Arial" panose="020B0604020202020204" pitchFamily="34" charset="0"/>
              </a:rPr>
              <a:t> + 2? </a:t>
            </a:r>
          </a:p>
        </p:txBody>
      </p:sp>
      <p:sp>
        <p:nvSpPr>
          <p:cNvPr id="136" name="Rectangle 482"/>
          <p:cNvSpPr>
            <a:spLocks noChangeArrowheads="1"/>
          </p:cNvSpPr>
          <p:nvPr/>
        </p:nvSpPr>
        <p:spPr bwMode="auto">
          <a:xfrm>
            <a:off x="3839705" y="8191310"/>
            <a:ext cx="3289683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2.  If </a:t>
            </a:r>
            <a:r>
              <a:rPr lang="en-US" altLang="en-US" sz="1190" i="1">
                <a:latin typeface="Arial" panose="020B0604020202020204" pitchFamily="34" charset="0"/>
              </a:rPr>
              <a:t>n</a:t>
            </a:r>
            <a:r>
              <a:rPr lang="en-US" altLang="en-US" sz="1190">
                <a:latin typeface="Arial" panose="020B0604020202020204" pitchFamily="34" charset="0"/>
              </a:rPr>
              <a:t> = 7, what is the value of 12 ● (11 – </a:t>
            </a:r>
            <a:r>
              <a:rPr lang="en-US" altLang="en-US" sz="1190" i="1">
                <a:latin typeface="Arial" panose="020B0604020202020204" pitchFamily="34" charset="0"/>
              </a:rPr>
              <a:t>n</a:t>
            </a:r>
            <a:r>
              <a:rPr lang="en-US" altLang="en-US" sz="1190">
                <a:latin typeface="Arial" panose="020B0604020202020204" pitchFamily="34" charset="0"/>
              </a:rPr>
              <a:t>)? </a:t>
            </a:r>
          </a:p>
        </p:txBody>
      </p:sp>
      <p:sp>
        <p:nvSpPr>
          <p:cNvPr id="137" name="Rectangle 44"/>
          <p:cNvSpPr>
            <a:spLocks noChangeArrowheads="1"/>
          </p:cNvSpPr>
          <p:nvPr/>
        </p:nvSpPr>
        <p:spPr bwMode="auto">
          <a:xfrm>
            <a:off x="2254190" y="8817513"/>
            <a:ext cx="61266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30 + 2</a:t>
            </a:r>
          </a:p>
        </p:txBody>
      </p:sp>
      <p:sp>
        <p:nvSpPr>
          <p:cNvPr id="140" name="Rectangle 45"/>
          <p:cNvSpPr>
            <a:spLocks noChangeArrowheads="1"/>
          </p:cNvSpPr>
          <p:nvPr/>
        </p:nvSpPr>
        <p:spPr bwMode="auto">
          <a:xfrm>
            <a:off x="2412066" y="8968643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</a:p>
        </p:txBody>
      </p:sp>
      <p:sp>
        <p:nvSpPr>
          <p:cNvPr id="141" name="Line 83"/>
          <p:cNvSpPr>
            <a:spLocks noChangeShapeType="1"/>
          </p:cNvSpPr>
          <p:nvPr/>
        </p:nvSpPr>
        <p:spPr bwMode="auto">
          <a:xfrm>
            <a:off x="2266334" y="8438339"/>
            <a:ext cx="705724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Oval 93"/>
          <p:cNvSpPr>
            <a:spLocks noChangeArrowheads="1"/>
          </p:cNvSpPr>
          <p:nvPr/>
        </p:nvSpPr>
        <p:spPr bwMode="auto">
          <a:xfrm>
            <a:off x="495954" y="8212993"/>
            <a:ext cx="469583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43" name="Text Box 108"/>
          <p:cNvSpPr txBox="1">
            <a:spLocks noChangeArrowheads="1"/>
          </p:cNvSpPr>
          <p:nvPr/>
        </p:nvSpPr>
        <p:spPr bwMode="auto">
          <a:xfrm>
            <a:off x="116780" y="9175098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144" name="Rectangle 114"/>
          <p:cNvSpPr>
            <a:spLocks noChangeArrowheads="1"/>
          </p:cNvSpPr>
          <p:nvPr/>
        </p:nvSpPr>
        <p:spPr bwMode="auto">
          <a:xfrm>
            <a:off x="350222" y="9210182"/>
            <a:ext cx="368691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6</a:t>
            </a:r>
          </a:p>
        </p:txBody>
      </p:sp>
      <p:sp>
        <p:nvSpPr>
          <p:cNvPr id="145" name="Rectangle 46"/>
          <p:cNvSpPr>
            <a:spLocks noChangeArrowheads="1"/>
          </p:cNvSpPr>
          <p:nvPr/>
        </p:nvSpPr>
        <p:spPr bwMode="auto">
          <a:xfrm>
            <a:off x="3275666" y="9165652"/>
            <a:ext cx="341760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</a:p>
        </p:txBody>
      </p:sp>
      <p:sp>
        <p:nvSpPr>
          <p:cNvPr id="146" name="Rectangle 43"/>
          <p:cNvSpPr>
            <a:spLocks noChangeArrowheads="1"/>
          </p:cNvSpPr>
          <p:nvPr/>
        </p:nvSpPr>
        <p:spPr bwMode="auto">
          <a:xfrm>
            <a:off x="2179974" y="8627251"/>
            <a:ext cx="784189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5 ×    + 2</a:t>
            </a:r>
          </a:p>
        </p:txBody>
      </p:sp>
      <p:sp>
        <p:nvSpPr>
          <p:cNvPr id="147" name="Rectangle 43"/>
          <p:cNvSpPr>
            <a:spLocks noChangeArrowheads="1"/>
          </p:cNvSpPr>
          <p:nvPr/>
        </p:nvSpPr>
        <p:spPr bwMode="auto">
          <a:xfrm>
            <a:off x="2439054" y="8623203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8" name="Rectangle 43"/>
          <p:cNvSpPr>
            <a:spLocks noChangeArrowheads="1"/>
          </p:cNvSpPr>
          <p:nvPr/>
        </p:nvSpPr>
        <p:spPr bwMode="auto">
          <a:xfrm>
            <a:off x="2179974" y="8432941"/>
            <a:ext cx="82747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5 × </a:t>
            </a:r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 + 2</a:t>
            </a:r>
          </a:p>
        </p:txBody>
      </p:sp>
      <p:sp>
        <p:nvSpPr>
          <p:cNvPr id="149" name="Rectangle 44"/>
          <p:cNvSpPr>
            <a:spLocks noChangeArrowheads="1"/>
          </p:cNvSpPr>
          <p:nvPr/>
        </p:nvSpPr>
        <p:spPr bwMode="auto">
          <a:xfrm>
            <a:off x="6035139" y="8785128"/>
            <a:ext cx="61587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12 ● 4</a:t>
            </a:r>
          </a:p>
        </p:txBody>
      </p:sp>
      <p:sp>
        <p:nvSpPr>
          <p:cNvPr id="150" name="Rectangle 45"/>
          <p:cNvSpPr>
            <a:spLocks noChangeArrowheads="1"/>
          </p:cNvSpPr>
          <p:nvPr/>
        </p:nvSpPr>
        <p:spPr bwMode="auto">
          <a:xfrm>
            <a:off x="6112053" y="8952450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151" name="Line 83"/>
          <p:cNvSpPr>
            <a:spLocks noChangeShapeType="1"/>
          </p:cNvSpPr>
          <p:nvPr/>
        </p:nvSpPr>
        <p:spPr bwMode="auto">
          <a:xfrm>
            <a:off x="5966320" y="8405954"/>
            <a:ext cx="948611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Oval 93"/>
          <p:cNvSpPr>
            <a:spLocks noChangeArrowheads="1"/>
          </p:cNvSpPr>
          <p:nvPr/>
        </p:nvSpPr>
        <p:spPr bwMode="auto">
          <a:xfrm>
            <a:off x="4195940" y="8180608"/>
            <a:ext cx="388620" cy="25908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53" name="Text Box 108"/>
          <p:cNvSpPr txBox="1">
            <a:spLocks noChangeArrowheads="1"/>
          </p:cNvSpPr>
          <p:nvPr/>
        </p:nvSpPr>
        <p:spPr bwMode="auto">
          <a:xfrm>
            <a:off x="3913921" y="9142713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154" name="Rectangle 114"/>
          <p:cNvSpPr>
            <a:spLocks noChangeArrowheads="1"/>
          </p:cNvSpPr>
          <p:nvPr/>
        </p:nvSpPr>
        <p:spPr bwMode="auto">
          <a:xfrm>
            <a:off x="4163555" y="9169700"/>
            <a:ext cx="328616" cy="1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 i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 = 7</a:t>
            </a:r>
          </a:p>
        </p:txBody>
      </p:sp>
      <p:sp>
        <p:nvSpPr>
          <p:cNvPr id="155" name="Rectangle 46"/>
          <p:cNvSpPr>
            <a:spLocks noChangeArrowheads="1"/>
          </p:cNvSpPr>
          <p:nvPr/>
        </p:nvSpPr>
        <p:spPr bwMode="auto">
          <a:xfrm>
            <a:off x="7080904" y="9125170"/>
            <a:ext cx="341760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5" b="1">
                <a:solidFill>
                  <a:srgbClr val="FF0000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5928538" y="8594866"/>
            <a:ext cx="1096775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12 ● (11 –    )</a:t>
            </a:r>
          </a:p>
        </p:txBody>
      </p:sp>
      <p:sp>
        <p:nvSpPr>
          <p:cNvPr id="157" name="Rectangle 43"/>
          <p:cNvSpPr>
            <a:spLocks noChangeArrowheads="1"/>
          </p:cNvSpPr>
          <p:nvPr/>
        </p:nvSpPr>
        <p:spPr bwMode="auto">
          <a:xfrm>
            <a:off x="6673393" y="8590818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58" name="Rectangle 43"/>
          <p:cNvSpPr>
            <a:spLocks noChangeArrowheads="1"/>
          </p:cNvSpPr>
          <p:nvPr/>
        </p:nvSpPr>
        <p:spPr bwMode="auto">
          <a:xfrm>
            <a:off x="5928538" y="8400556"/>
            <a:ext cx="105670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12 ● (11 – </a:t>
            </a:r>
            <a:r>
              <a:rPr lang="en-US" altLang="en-US" sz="1190" i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19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-0.06968 L 4.16667E-6 -7.40741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89 -0.07292 L -2.77778E-6 1.48148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19 -0.07291 L 3.61111E-6 -1.85185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43 -0.07453 L -3.05556E-6 -2.59259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-0.06968 L 4.16667E-6 -7.40741E-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-0.06968 L 4.16667E-6 -7.40741E-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2 -0.07014 L -4.72222E-6 -2.22222E-6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542 L -2.22222E-6 0.00208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19 -0.07291 L 3.61111E-6 -1.85185E-6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03" grpId="0"/>
      <p:bldP spid="104" grpId="0"/>
      <p:bldP spid="105" grpId="0"/>
      <p:bldP spid="106" grpId="0"/>
      <p:bldP spid="106" grpId="1"/>
      <p:bldP spid="108" grpId="0"/>
      <p:bldP spid="108" grpId="1"/>
      <p:bldP spid="109" grpId="0"/>
      <p:bldP spid="111" grpId="0"/>
      <p:bldP spid="112" grpId="0"/>
      <p:bldP spid="113" grpId="0"/>
      <p:bldP spid="114" grpId="0"/>
      <p:bldP spid="114" grpId="1"/>
      <p:bldP spid="115" grpId="0"/>
      <p:bldP spid="115" grpId="1"/>
      <p:bldP spid="116" grpId="0"/>
      <p:bldP spid="117" grpId="0"/>
      <p:bldP spid="119" grpId="0" animBg="1"/>
      <p:bldP spid="121" grpId="0"/>
      <p:bldP spid="122" grpId="0"/>
      <p:bldP spid="123" grpId="0"/>
      <p:bldP spid="124" grpId="0"/>
      <p:bldP spid="124" grpId="1"/>
      <p:bldP spid="126" grpId="0"/>
      <p:bldP spid="126" grpId="1"/>
      <p:bldP spid="127" grpId="0"/>
      <p:bldP spid="128" grpId="0"/>
      <p:bldP spid="130" grpId="0" animBg="1"/>
      <p:bldP spid="131" grpId="0"/>
      <p:bldP spid="132" grpId="0"/>
      <p:bldP spid="133" grpId="0"/>
      <p:bldP spid="134" grpId="0"/>
      <p:bldP spid="134" grpId="1"/>
      <p:bldP spid="135" grpId="0"/>
      <p:bldP spid="135" grpId="1"/>
      <p:bldP spid="138" grpId="0" animBg="1"/>
      <p:bldP spid="139" grpId="0" animBg="1"/>
      <p:bldP spid="68" grpId="0"/>
      <p:bldP spid="69" grpId="0"/>
      <p:bldP spid="70" grpId="0"/>
      <p:bldP spid="71" grpId="0"/>
      <p:bldP spid="71" grpId="1"/>
      <p:bldP spid="73" grpId="0"/>
      <p:bldP spid="73" grpId="1"/>
      <p:bldP spid="76" grpId="0" animBg="1"/>
      <p:bldP spid="77" grpId="0"/>
      <p:bldP spid="77" grpId="1"/>
      <p:bldP spid="80" grpId="0"/>
      <p:bldP spid="85" grpId="0"/>
      <p:bldP spid="86" grpId="0"/>
      <p:bldP spid="89" grpId="0"/>
      <p:bldP spid="89" grpId="1"/>
      <p:bldP spid="90" grpId="0"/>
      <p:bldP spid="90" grpId="1"/>
      <p:bldP spid="91" grpId="0" animBg="1"/>
      <p:bldP spid="92" grpId="0"/>
      <p:bldP spid="92" grpId="1"/>
      <p:bldP spid="93" grpId="0"/>
      <p:bldP spid="93" grpId="1"/>
      <p:bldP spid="94" grpId="0"/>
      <p:bldP spid="94" grpId="1"/>
      <p:bldP spid="107" grpId="0" animBg="1"/>
      <p:bldP spid="120" grpId="0"/>
      <p:bldP spid="137" grpId="0"/>
      <p:bldP spid="140" grpId="0"/>
      <p:bldP spid="142" grpId="0" animBg="1"/>
      <p:bldP spid="144" grpId="0"/>
      <p:bldP spid="145" grpId="0"/>
      <p:bldP spid="146" grpId="0"/>
      <p:bldP spid="147" grpId="0"/>
      <p:bldP spid="147" grpId="1"/>
      <p:bldP spid="148" grpId="0"/>
      <p:bldP spid="148" grpId="1"/>
      <p:bldP spid="149" grpId="0"/>
      <p:bldP spid="150" grpId="0"/>
      <p:bldP spid="152" grpId="0" animBg="1"/>
      <p:bldP spid="154" grpId="0"/>
      <p:bldP spid="155" grpId="0"/>
      <p:bldP spid="156" grpId="0"/>
      <p:bldP spid="157" grpId="0"/>
      <p:bldP spid="157" grpId="1"/>
      <p:bldP spid="158" grpId="0"/>
      <p:bldP spid="15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93663" y="822325"/>
            <a:ext cx="8686800" cy="39688"/>
            <a:chOff x="312862" y="969963"/>
            <a:chExt cx="8471606" cy="39687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0" y="195263"/>
            <a:ext cx="69802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57150" algn="l"/>
                <a:tab pos="504825" algn="l"/>
              </a:tabLst>
              <a:defRPr/>
            </a:pPr>
            <a:r>
              <a:rPr lang="en-US" b="1" u="sng" dirty="0">
                <a:latin typeface="Arial" charset="0"/>
                <a:ea typeface="ＭＳ Ｐゴシック" charset="0"/>
              </a:rPr>
              <a:t>Algebraic terminology</a:t>
            </a:r>
            <a:r>
              <a:rPr lang="en-US" dirty="0">
                <a:latin typeface="Arial" charset="0"/>
                <a:ea typeface="ＭＳ Ｐゴシック" charset="0"/>
              </a:rPr>
              <a:t> is mathematical </a:t>
            </a:r>
            <a:r>
              <a:rPr lang="en-US" b="1" dirty="0">
                <a:latin typeface="Arial" charset="0"/>
                <a:ea typeface="ＭＳ Ｐゴシック" charset="0"/>
              </a:rPr>
              <a:t>vocabulary</a:t>
            </a:r>
            <a:r>
              <a:rPr lang="en-US" dirty="0">
                <a:latin typeface="Arial" charset="0"/>
                <a:ea typeface="ＭＳ Ｐゴシック" charset="0"/>
              </a:rPr>
              <a:t> used to help identify and describe expressions, equations, and inequalities.</a:t>
            </a:r>
          </a:p>
        </p:txBody>
      </p:sp>
      <p:graphicFrame>
        <p:nvGraphicFramePr>
          <p:cNvPr id="16" name="Object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20570"/>
              </p:ext>
            </p:extLst>
          </p:nvPr>
        </p:nvGraphicFramePr>
        <p:xfrm>
          <a:off x="6705599" y="1273036"/>
          <a:ext cx="1809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177646" imgH="444114" progId="Equation.DSMT4">
                  <p:embed/>
                </p:oleObj>
              </mc:Choice>
              <mc:Fallback>
                <p:oleObj name="Equation" r:id="rId3" imgW="177646" imgH="444114" progId="Equation.DSMT4">
                  <p:embed/>
                  <p:pic>
                    <p:nvPicPr>
                      <p:cNvPr id="1037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599" y="1273036"/>
                        <a:ext cx="1809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512"/>
          <p:cNvSpPr>
            <a:spLocks noChangeShapeType="1"/>
          </p:cNvSpPr>
          <p:nvPr/>
        </p:nvSpPr>
        <p:spPr bwMode="auto">
          <a:xfrm>
            <a:off x="244820" y="109011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8" name="Rectangle 272"/>
          <p:cNvSpPr>
            <a:spLocks noChangeArrowheads="1"/>
          </p:cNvSpPr>
          <p:nvPr/>
        </p:nvSpPr>
        <p:spPr bwMode="auto">
          <a:xfrm>
            <a:off x="6356975" y="1370159"/>
            <a:ext cx="636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CC00CC"/>
                </a:solidFill>
                <a:latin typeface="Arial" charset="0"/>
                <a:ea typeface="ＭＳ Ｐゴシック" charset="0"/>
                <a:cs typeface="Times New Roman" charset="0"/>
              </a:rPr>
              <a:t>9, -4, </a:t>
            </a:r>
            <a:endParaRPr lang="en-US" dirty="0">
              <a:solidFill>
                <a:srgbClr val="CC00CC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graphicFrame>
        <p:nvGraphicFramePr>
          <p:cNvPr id="19" name="Group 5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000940"/>
              </p:ext>
            </p:extLst>
          </p:nvPr>
        </p:nvGraphicFramePr>
        <p:xfrm>
          <a:off x="119188" y="984862"/>
          <a:ext cx="7440791" cy="4022823"/>
        </p:xfrm>
        <a:graphic>
          <a:graphicData uri="http://schemas.openxmlformats.org/drawingml/2006/table">
            <a:tbl>
              <a:tblPr/>
              <a:tblGrid>
                <a:gridCol w="135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8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Vocabulary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0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1831975" algn="ctr"/>
                          <a:tab pos="3648075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Definition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9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Example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constant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term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with a fixed value; a number that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does not change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0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variable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letter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that represents an </a:t>
                      </a:r>
                      <a:r>
                        <a:rPr kumimoji="0" lang="en-US" alt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unknown amount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; a value that can change or vary.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Arial" pitchFamily="34" charset="0"/>
                        </a:rPr>
                        <a:t> A </a:t>
                      </a:r>
                      <a:r>
                        <a:rPr kumimoji="0" lang="en-US" alt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Arial" pitchFamily="34" charset="0"/>
                        </a:rPr>
                        <a:t>coefficient</a:t>
                      </a:r>
                      <a:r>
                        <a:rPr kumimoji="0" lang="en-US" alt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Arial" pitchFamily="34" charset="0"/>
                        </a:rPr>
                        <a:t> is a number that is </a:t>
                      </a:r>
                      <a:r>
                        <a:rPr kumimoji="0" lang="en-US" altLang="en-US" sz="13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Arial" pitchFamily="34" charset="0"/>
                        </a:rPr>
                        <a:t>multiplied</a:t>
                      </a:r>
                      <a:r>
                        <a:rPr kumimoji="0" lang="en-US" alt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Arial" pitchFamily="34" charset="0"/>
                        </a:rPr>
                        <a:t> to a variable.</a:t>
                      </a:r>
                      <a:endParaRPr kumimoji="0" lang="en-US" altLang="en-US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x, y, a, b,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-8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5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term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Either a single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constant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or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variable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, or the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product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of numbers and variables.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5, 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, 5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6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expression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mathematical phrase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written with numbers and variables connected by operations.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+ 2 , -8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equation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 mathematical sentence that declares an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equal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relationship between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two expressions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using the symbol: = .</a:t>
                      </a: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3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+ 8 = 20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inequality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 mathematical sentence that compares the relationship between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two expressions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using the symbols: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&lt;, &gt;, ≤ , or ≥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-2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+ 4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≤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24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Object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1095"/>
              </p:ext>
            </p:extLst>
          </p:nvPr>
        </p:nvGraphicFramePr>
        <p:xfrm>
          <a:off x="6958012" y="1273036"/>
          <a:ext cx="1809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177646" imgH="444114" progId="Equation.DSMT4">
                  <p:embed/>
                </p:oleObj>
              </mc:Choice>
              <mc:Fallback>
                <p:oleObj name="Equation" r:id="rId5" imgW="177646" imgH="444114" progId="Equation.DSMT4">
                  <p:embed/>
                  <p:pic>
                    <p:nvPicPr>
                      <p:cNvPr id="1078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2" y="1273036"/>
                        <a:ext cx="1809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72"/>
          <p:cNvSpPr>
            <a:spLocks noChangeArrowheads="1"/>
          </p:cNvSpPr>
          <p:nvPr/>
        </p:nvSpPr>
        <p:spPr bwMode="auto">
          <a:xfrm>
            <a:off x="6462712" y="1349236"/>
            <a:ext cx="63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Times New Roman" charset="0"/>
              </a:rPr>
              <a:t>9, -4, 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4652601"/>
                  </p:ext>
                </p:extLst>
              </p:nvPr>
            </p:nvGraphicFramePr>
            <p:xfrm>
              <a:off x="119188" y="4988468"/>
              <a:ext cx="7440791" cy="1974952"/>
            </p:xfrm>
            <a:graphic>
              <a:graphicData uri="http://schemas.openxmlformats.org/drawingml/2006/table">
                <a:tbl>
                  <a:tblPr/>
                  <a:tblGrid>
                    <a:gridCol w="1357671">
                      <a:extLst>
                        <a:ext uri="{9D8B030D-6E8A-4147-A177-3AD203B41FA5}">
                          <a16:colId xmlns:a16="http://schemas.microsoft.com/office/drawing/2014/main" val="3318677601"/>
                        </a:ext>
                      </a:extLst>
                    </a:gridCol>
                    <a:gridCol w="4549132">
                      <a:extLst>
                        <a:ext uri="{9D8B030D-6E8A-4147-A177-3AD203B41FA5}">
                          <a16:colId xmlns:a16="http://schemas.microsoft.com/office/drawing/2014/main" val="3760143405"/>
                        </a:ext>
                      </a:extLst>
                    </a:gridCol>
                    <a:gridCol w="1533988">
                      <a:extLst>
                        <a:ext uri="{9D8B030D-6E8A-4147-A177-3AD203B41FA5}">
                          <a16:colId xmlns:a16="http://schemas.microsoft.com/office/drawing/2014/main" val="1523433851"/>
                        </a:ext>
                      </a:extLst>
                    </a:gridCol>
                  </a:tblGrid>
                  <a:tr h="685708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US" sz="1400" b="1" u="sng" kern="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Coefficient</a:t>
                          </a:r>
                          <a:endParaRPr lang="en-US" sz="1400" b="1" u="sng" kern="0" dirty="0" smtClean="0">
                            <a:solidFill>
                              <a:srgbClr val="20202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Number part of a variable term.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If the term has only variables 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coefficient is 1. </a:t>
                          </a:r>
                          <a:endParaRPr lang="en-US" sz="1400" dirty="0">
                            <a:solidFill>
                              <a:srgbClr val="20202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baseline="30000" dirty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– 4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the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dirty="0" smtClean="0">
                                      <a:solidFill>
                                        <a:srgbClr val="20202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 smtClean="0">
                                      <a:solidFill>
                                        <a:srgbClr val="20202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 dirty="0" smtClean="0">
                                      <a:solidFill>
                                        <a:srgbClr val="20202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 </a:t>
                          </a:r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coef. </a:t>
                          </a:r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is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rgbClr val="FF5623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/>
                          </a:r>
                          <a:b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</a:br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the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 </a:t>
                          </a:r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coef. </a:t>
                          </a:r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is </a:t>
                          </a:r>
                          <a:r>
                            <a:rPr lang="en-US" sz="1400" b="1" dirty="0" smtClean="0">
                              <a:solidFill>
                                <a:srgbClr val="FF562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-4</a:t>
                          </a:r>
                          <a:endParaRPr lang="en-US" sz="1400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-57150" algn="l"/>
                              <a:tab pos="3648075" algn="l"/>
                            </a:tabLst>
                          </a:pPr>
                          <a:endParaRPr kumimoji="0" lang="en-US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100465"/>
                      </a:ext>
                    </a:extLst>
                  </a:tr>
                  <a:tr h="685708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US" sz="1400" b="1" u="sng" kern="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</a:t>
                          </a:r>
                          <a:endParaRPr lang="en-US" sz="1400" b="1" u="sng" kern="0" dirty="0" smtClean="0">
                            <a:solidFill>
                              <a:srgbClr val="20202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a single-variable expression,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degree is the value of the largest exponent in the expression</a:t>
                          </a:r>
                          <a:endParaRPr kumimoji="0" lang="en-US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baseline="30000" dirty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– 4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9</a:t>
                          </a:r>
                          <a:endParaRPr lang="en-US" sz="1400" dirty="0">
                            <a:solidFill>
                              <a:srgbClr val="202020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1400" spc="-4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this is a </a:t>
                          </a:r>
                          <a:r>
                            <a:rPr lang="en-US" sz="1400" b="1" spc="-40" dirty="0" smtClean="0">
                              <a:solidFill>
                                <a:srgbClr val="FF5623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1400" b="1" spc="-40" baseline="30000" dirty="0" smtClean="0">
                              <a:solidFill>
                                <a:srgbClr val="FF5623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nd</a:t>
                          </a:r>
                          <a:r>
                            <a:rPr lang="en-US" sz="1400" spc="-4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-degree</a:t>
                          </a:r>
                          <a:r>
                            <a:rPr lang="en-US" sz="1400" spc="-40" baseline="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spc="-4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exp.</a:t>
                          </a:r>
                          <a:endParaRPr lang="en-US" sz="1400" b="1" spc="-40" dirty="0">
                            <a:solidFill>
                              <a:srgbClr val="FF5623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-57150" algn="l"/>
                              <a:tab pos="3648075" algn="l"/>
                            </a:tabLst>
                          </a:pP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562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4652601"/>
                  </p:ext>
                </p:extLst>
              </p:nvPr>
            </p:nvGraphicFramePr>
            <p:xfrm>
              <a:off x="119188" y="4988468"/>
              <a:ext cx="7440791" cy="1974952"/>
            </p:xfrm>
            <a:graphic>
              <a:graphicData uri="http://schemas.openxmlformats.org/drawingml/2006/table">
                <a:tbl>
                  <a:tblPr/>
                  <a:tblGrid>
                    <a:gridCol w="1357671">
                      <a:extLst>
                        <a:ext uri="{9D8B030D-6E8A-4147-A177-3AD203B41FA5}">
                          <a16:colId xmlns:a16="http://schemas.microsoft.com/office/drawing/2014/main" val="3318677601"/>
                        </a:ext>
                      </a:extLst>
                    </a:gridCol>
                    <a:gridCol w="4549132">
                      <a:extLst>
                        <a:ext uri="{9D8B030D-6E8A-4147-A177-3AD203B41FA5}">
                          <a16:colId xmlns:a16="http://schemas.microsoft.com/office/drawing/2014/main" val="3760143405"/>
                        </a:ext>
                      </a:extLst>
                    </a:gridCol>
                    <a:gridCol w="1533988">
                      <a:extLst>
                        <a:ext uri="{9D8B030D-6E8A-4147-A177-3AD203B41FA5}">
                          <a16:colId xmlns:a16="http://schemas.microsoft.com/office/drawing/2014/main" val="1523433851"/>
                        </a:ext>
                      </a:extLst>
                    </a:gridCol>
                  </a:tblGrid>
                  <a:tr h="926516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US" sz="1400" b="1" u="sng" kern="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Coefficient</a:t>
                          </a:r>
                          <a:endParaRPr lang="en-US" sz="1400" b="1" u="sng" kern="0" dirty="0" smtClean="0">
                            <a:solidFill>
                              <a:srgbClr val="20202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Number part of a variable term.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If the term has only variables 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coefficient is 1. </a:t>
                          </a:r>
                          <a:endParaRPr lang="en-US" sz="1400" dirty="0">
                            <a:solidFill>
                              <a:srgbClr val="20202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385317" t="-1316" r="-794" b="-1151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100465"/>
                      </a:ext>
                    </a:extLst>
                  </a:tr>
                  <a:tr h="1048436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US" sz="1400" b="1" u="sng" kern="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</a:t>
                          </a:r>
                          <a:endParaRPr lang="en-US" sz="1400" b="1" u="sng" kern="0" dirty="0" smtClean="0">
                            <a:solidFill>
                              <a:srgbClr val="20202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a single-variable expression,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degree is the value of the largest exponent in the expression</a:t>
                          </a:r>
                          <a:endParaRPr kumimoji="0" lang="en-US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385317" t="-89017" r="-794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5626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 1"/>
          <p:cNvGrpSpPr>
            <a:grpSpLocks/>
          </p:cNvGrpSpPr>
          <p:nvPr/>
        </p:nvGrpSpPr>
        <p:grpSpPr bwMode="auto">
          <a:xfrm>
            <a:off x="108640" y="7132297"/>
            <a:ext cx="5612012" cy="2667126"/>
            <a:chOff x="6750050" y="1057275"/>
            <a:chExt cx="2197100" cy="2667275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750050" y="1065212"/>
              <a:ext cx="2190750" cy="265933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Which of the following does not have a constant? </a:t>
              </a:r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How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do you know?</a:t>
              </a:r>
            </a:p>
            <a:p>
              <a:pPr defTabSz="914400">
                <a:defRPr/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  B.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 + 3 = 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	     	C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= 7</a:t>
              </a:r>
            </a:p>
            <a:p>
              <a:pPr defTabSz="914400">
                <a:defRPr/>
              </a:pPr>
              <a:endParaRPr lang="en-US" sz="1000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Which of the following has a variable with a coefficient? </a:t>
              </a:r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How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do you know?</a:t>
              </a:r>
            </a:p>
            <a:p>
              <a:pPr defTabSz="914400">
                <a:defRPr/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≤ -7          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+ -7       	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22</a:t>
              </a:r>
            </a:p>
            <a:p>
              <a:pPr defTabSz="914400">
                <a:defRPr/>
              </a:pP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How many terms does </a:t>
              </a:r>
              <a:r>
                <a:rPr lang="en-US" sz="10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10</a:t>
              </a:r>
              <a:r>
                <a:rPr lang="en-US" sz="10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0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+ 8 = 2</a:t>
              </a:r>
              <a:r>
                <a:rPr lang="en-US" sz="11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have? How do you know?</a:t>
              </a:r>
            </a:p>
            <a:p>
              <a:pPr defTabSz="914400">
                <a:defRPr/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            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  B.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           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	C.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defTabSz="914400">
                <a:defRPr/>
              </a:pP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Which of the following is an expression? How do you know?</a:t>
              </a:r>
            </a:p>
            <a:p>
              <a:pPr defTabSz="914400">
                <a:defRPr/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- 9           	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B.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= 1           	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</a:p>
            <a:p>
              <a:pPr defTabSz="914400">
                <a:defRPr/>
              </a:pP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What is the difference between an equation and an inequality?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difference between an equation and an inequality is ______________________</a:t>
              </a: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56400" y="1057275"/>
              <a:ext cx="2190750" cy="22067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48235" y="7155719"/>
            <a:ext cx="2194560" cy="2651641"/>
            <a:chOff x="6923980" y="225002"/>
            <a:chExt cx="2194560" cy="2651641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26" name="Group 25"/>
            <p:cNvGrpSpPr/>
            <p:nvPr/>
          </p:nvGrpSpPr>
          <p:grpSpPr>
            <a:xfrm>
              <a:off x="6923980" y="225002"/>
              <a:ext cx="2194560" cy="2651641"/>
              <a:chOff x="6923982" y="225002"/>
              <a:chExt cx="2767149" cy="265164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Round Same Side Corner Rectangle 27"/>
                  <p:cNvSpPr/>
                  <p:nvPr/>
                </p:nvSpPr>
                <p:spPr bwMode="auto">
                  <a:xfrm>
                    <a:off x="6923982" y="475986"/>
                    <a:ext cx="2767149" cy="2400657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solidFill>
                    <a:srgbClr val="FFFFFF"/>
                  </a:solidFill>
                  <a:ln w="3175">
                    <a:noFill/>
                  </a:ln>
                  <a:effectLst/>
                  <a:extLst/>
                </p:spPr>
                <p:txBody>
    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Use the following expression to answer the questions below:</a:t>
                    </a:r>
                    <a:endParaRPr lang="en-US" sz="1000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algn="ctr" defTabSz="914400">
                      <a:defRPr/>
                    </a:pPr>
                    <a:r>
                      <a:rPr lang="en-US" sz="1000" dirty="0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-2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000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00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1000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1000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+12</m:t>
                        </m:r>
                      </m:oMath>
                    </a14:m>
                    <a:r>
                      <a:rPr lang="en-US" sz="1000" dirty="0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 defTabSz="914400">
                      <a:defRPr/>
                    </a:pPr>
                    <a:endParaRPr lang="en-US" sz="1000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How many </a:t>
                    </a:r>
                    <a:r>
                      <a:rPr lang="en-US" sz="1000" b="1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terms</a:t>
                    </a:r>
                    <a:r>
                      <a:rPr lang="en-US" sz="1000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are in the expression? 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________</a:t>
                    </a:r>
                  </a:p>
                  <a:p>
                    <a:pPr defTabSz="914400">
                      <a:defRPr/>
                    </a:pPr>
                    <a:endParaRPr lang="en-US" sz="1000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What is the </a:t>
                    </a:r>
                    <a:r>
                      <a:rPr lang="en-US" sz="1000" b="1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variable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in the expression?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________</a:t>
                    </a:r>
                  </a:p>
                  <a:p>
                    <a:pPr defTabSz="914400">
                      <a:defRPr/>
                    </a:pPr>
                    <a:endParaRPr lang="en-US" sz="1000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What 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are the </a:t>
                    </a:r>
                    <a:r>
                      <a:rPr lang="en-US" sz="1000" b="1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coefficients</a:t>
                    </a:r>
                    <a:r>
                      <a:rPr lang="en-US" sz="1000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of 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the 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three variable terms? 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________</a:t>
                    </a:r>
                  </a:p>
                  <a:p>
                    <a:pPr defTabSz="914400">
                      <a:defRPr/>
                    </a:pPr>
                    <a:endParaRPr lang="en-US" sz="1000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What is the </a:t>
                    </a:r>
                    <a:r>
                      <a:rPr lang="en-US" sz="1000" b="1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constant</a:t>
                    </a:r>
                    <a:r>
                      <a:rPr lang="en-US" sz="1000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of the expression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? ________</a:t>
                    </a:r>
                  </a:p>
                </p:txBody>
              </p:sp>
            </mc:Choice>
            <mc:Fallback>
              <p:sp>
                <p:nvSpPr>
                  <p:cNvPr id="28" name="Round Same Side Corner 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23982" y="475986"/>
                    <a:ext cx="2767149" cy="2400657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blipFill>
                    <a:blip r:embed="rId8"/>
                    <a:stretch>
                      <a:fillRect l="-1389" b="-508"/>
                    </a:stretch>
                  </a:blipFill>
                  <a:ln w="3175"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ound Same Side Corner Rectangle 2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2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503"/>
          <p:cNvSpPr>
            <a:spLocks noChangeArrowheads="1"/>
          </p:cNvSpPr>
          <p:nvPr/>
        </p:nvSpPr>
        <p:spPr bwMode="auto">
          <a:xfrm>
            <a:off x="3839583" y="5435372"/>
            <a:ext cx="2285975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All variables have a coefficient. If the coefficient is not seen, it is 1.</a:t>
            </a:r>
          </a:p>
        </p:txBody>
      </p:sp>
    </p:spTree>
    <p:extLst>
      <p:ext uri="{BB962C8B-B14F-4D97-AF65-F5344CB8AC3E}">
        <p14:creationId xmlns:p14="http://schemas.microsoft.com/office/powerpoint/2010/main" val="28819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6747" y="955792"/>
            <a:ext cx="6030357" cy="1322388"/>
            <a:chOff x="93663" y="1050925"/>
            <a:chExt cx="7094537" cy="1555124"/>
          </a:xfrm>
        </p:grpSpPr>
        <p:pic>
          <p:nvPicPr>
            <p:cNvPr id="7400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555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393687"/>
              <a:ext cx="5774959" cy="112383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777240">
                <a:tabLst>
                  <a:tab pos="-47229" algn="l"/>
                </a:tabLst>
                <a:defRPr/>
              </a:pPr>
              <a:r>
                <a:rPr lang="en-US" sz="119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Identify whether the problem is an expression, equation, or inequality.</a:t>
              </a:r>
              <a:r>
                <a:rPr lang="en-US" sz="893" dirty="0">
                  <a:solidFill>
                    <a:srgbClr val="808080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</a:p>
            <a:p>
              <a:pPr defTabSz="777240">
                <a:tabLst>
                  <a:tab pos="-47229" algn="l"/>
                </a:tabLst>
                <a:defRPr/>
              </a:pPr>
              <a:r>
                <a:rPr lang="en-US" sz="850" dirty="0">
                  <a:solidFill>
                    <a:srgbClr val="808080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Hint: Look for the symbol between expressions, if any.</a:t>
              </a:r>
              <a:endParaRPr lang="en-US" sz="8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777240">
                <a:tabLst>
                  <a:tab pos="-47229" algn="l"/>
                </a:tabLst>
                <a:defRPr/>
              </a:pPr>
              <a:r>
                <a:rPr lang="en-US" sz="119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Identify the terms. (underline) </a:t>
              </a:r>
              <a:r>
                <a:rPr lang="en-US" sz="893" dirty="0">
                  <a:solidFill>
                    <a:srgbClr val="808080"/>
                  </a:solidFill>
                  <a:latin typeface="Verdana" pitchFamily="34" charset="0"/>
                  <a:cs typeface="Times New Roman" pitchFamily="18" charset="0"/>
                </a:rPr>
                <a:t>Hint: Use algebraic terminology.</a:t>
              </a:r>
              <a:endParaRPr lang="en-US" sz="89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777240">
                <a:tabLst>
                  <a:tab pos="-47229" algn="l"/>
                </a:tabLst>
                <a:defRPr/>
              </a:pPr>
              <a:r>
                <a:rPr lang="en-US" sz="119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Identify the variable(s) and coefficient(s).(write) </a:t>
              </a:r>
              <a:endParaRPr lang="en-US" sz="89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777240">
                <a:tabLst>
                  <a:tab pos="-47229" algn="l"/>
                </a:tabLst>
                <a:defRPr/>
              </a:pPr>
              <a:r>
                <a:rPr lang="en-US" sz="119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List the constant term(s). (write)</a:t>
              </a:r>
            </a:p>
          </p:txBody>
        </p:sp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230188" y="1125397"/>
              <a:ext cx="2506719" cy="32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48578" algn="l"/>
                </a:tabLs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Use algebraic terminology.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441293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8" y="1836422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2041126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76238" y="2245832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6361" y="15696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144"/>
          <p:cNvSpPr/>
          <p:nvPr/>
        </p:nvSpPr>
        <p:spPr>
          <a:xfrm>
            <a:off x="6747" y="50362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49927" y="399744"/>
            <a:ext cx="4042728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48578" algn="l"/>
                <a:tab pos="429101" algn="l"/>
              </a:tabLst>
              <a:defRPr/>
            </a:pPr>
            <a:r>
              <a:rPr lang="en-US" sz="1020" b="1" u="sng" dirty="0">
                <a:latin typeface="Arial" charset="0"/>
                <a:ea typeface="ＭＳ Ｐゴシック" charset="0"/>
              </a:rPr>
              <a:t>Algebraic terminology</a:t>
            </a:r>
            <a:r>
              <a:rPr lang="en-US" sz="1020" dirty="0">
                <a:latin typeface="Arial" charset="0"/>
                <a:ea typeface="ＭＳ Ｐゴシック" charset="0"/>
              </a:rPr>
              <a:t> is mathematical </a:t>
            </a:r>
            <a:r>
              <a:rPr lang="en-US" sz="1020" b="1" dirty="0">
                <a:latin typeface="Arial" charset="0"/>
                <a:ea typeface="ＭＳ Ｐゴシック" charset="0"/>
              </a:rPr>
              <a:t>vocabulary</a:t>
            </a:r>
            <a:r>
              <a:rPr lang="en-US" sz="1020" dirty="0">
                <a:latin typeface="Arial" charset="0"/>
                <a:ea typeface="ＭＳ Ｐゴシック" charset="0"/>
              </a:rPr>
              <a:t> used to help identify and describe expressions, equations, and inequalities.</a:t>
            </a:r>
          </a:p>
        </p:txBody>
      </p:sp>
      <p:grpSp>
        <p:nvGrpSpPr>
          <p:cNvPr id="7174" name="Group 2"/>
          <p:cNvGrpSpPr>
            <a:grpSpLocks/>
          </p:cNvGrpSpPr>
          <p:nvPr/>
        </p:nvGrpSpPr>
        <p:grpSpPr bwMode="auto">
          <a:xfrm>
            <a:off x="4042729" y="58457"/>
            <a:ext cx="3806586" cy="1059260"/>
            <a:chOff x="4747677" y="130900"/>
            <a:chExt cx="4479316" cy="1247367"/>
          </a:xfrm>
        </p:grpSpPr>
        <p:grpSp>
          <p:nvGrpSpPr>
            <p:cNvPr id="7394" name="Group 10"/>
            <p:cNvGrpSpPr>
              <a:grpSpLocks/>
            </p:cNvGrpSpPr>
            <p:nvPr/>
          </p:nvGrpSpPr>
          <p:grpSpPr bwMode="auto">
            <a:xfrm>
              <a:off x="4747677" y="151157"/>
              <a:ext cx="4479316" cy="1227110"/>
              <a:chOff x="4600967" y="892758"/>
              <a:chExt cx="4152296" cy="2878185"/>
            </a:xfrm>
          </p:grpSpPr>
          <p:sp>
            <p:nvSpPr>
              <p:cNvPr id="51" name="Rectangle 3"/>
              <p:cNvSpPr/>
              <p:nvPr/>
            </p:nvSpPr>
            <p:spPr>
              <a:xfrm>
                <a:off x="4600967" y="892758"/>
                <a:ext cx="4152296" cy="2878185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2" name="Rectangle 21"/>
              <p:cNvSpPr/>
              <p:nvPr/>
            </p:nvSpPr>
            <p:spPr>
              <a:xfrm>
                <a:off x="4608326" y="916059"/>
                <a:ext cx="3993329" cy="2493366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grpSp>
          <p:nvGrpSpPr>
            <p:cNvPr id="39" name="Group 910"/>
            <p:cNvGrpSpPr>
              <a:grpSpLocks/>
            </p:cNvGrpSpPr>
            <p:nvPr/>
          </p:nvGrpSpPr>
          <p:grpSpPr bwMode="auto">
            <a:xfrm>
              <a:off x="4967438" y="130900"/>
              <a:ext cx="3944938" cy="996951"/>
              <a:chOff x="3168" y="-11"/>
              <a:chExt cx="2485" cy="628"/>
            </a:xfrm>
            <a:noFill/>
          </p:grpSpPr>
          <p:grpSp>
            <p:nvGrpSpPr>
              <p:cNvPr id="53" name="Group 912"/>
              <p:cNvGrpSpPr>
                <a:grpSpLocks/>
              </p:cNvGrpSpPr>
              <p:nvPr/>
            </p:nvGrpSpPr>
            <p:grpSpPr bwMode="auto">
              <a:xfrm>
                <a:off x="3168" y="153"/>
                <a:ext cx="2476" cy="464"/>
                <a:chOff x="3120" y="146"/>
                <a:chExt cx="2524" cy="464"/>
              </a:xfrm>
              <a:grpFill/>
            </p:grpSpPr>
            <p:sp>
              <p:nvSpPr>
                <p:cNvPr id="57" name="Rectangle 913"/>
                <p:cNvSpPr>
                  <a:spLocks noChangeArrowheads="1"/>
                </p:cNvSpPr>
                <p:nvPr/>
              </p:nvSpPr>
              <p:spPr bwMode="auto">
                <a:xfrm>
                  <a:off x="3532" y="156"/>
                  <a:ext cx="528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" name="Text Box 914"/>
                <p:cNvSpPr txBox="1">
                  <a:spLocks noChangeArrowheads="1"/>
                </p:cNvSpPr>
                <p:nvPr/>
              </p:nvSpPr>
              <p:spPr bwMode="auto">
                <a:xfrm>
                  <a:off x="3532" y="156"/>
                  <a:ext cx="528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variable</a:t>
                  </a:r>
                </a:p>
              </p:txBody>
            </p:sp>
            <p:sp>
              <p:nvSpPr>
                <p:cNvPr id="59" name="Rectangle 915"/>
                <p:cNvSpPr>
                  <a:spLocks noChangeArrowheads="1"/>
                </p:cNvSpPr>
                <p:nvPr/>
              </p:nvSpPr>
              <p:spPr bwMode="auto">
                <a:xfrm>
                  <a:off x="3532" y="300"/>
                  <a:ext cx="528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Rectangle 916"/>
                <p:cNvSpPr>
                  <a:spLocks noChangeArrowheads="1"/>
                </p:cNvSpPr>
                <p:nvPr/>
              </p:nvSpPr>
              <p:spPr bwMode="auto">
                <a:xfrm>
                  <a:off x="3532" y="444"/>
                  <a:ext cx="528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Text Box 917"/>
                <p:cNvSpPr txBox="1">
                  <a:spLocks noChangeArrowheads="1"/>
                </p:cNvSpPr>
                <p:nvPr/>
              </p:nvSpPr>
              <p:spPr bwMode="auto">
                <a:xfrm>
                  <a:off x="3532" y="290"/>
                  <a:ext cx="528" cy="26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coefficient</a:t>
                  </a:r>
                </a:p>
              </p:txBody>
            </p:sp>
            <p:sp>
              <p:nvSpPr>
                <p:cNvPr id="62" name="Text Box 918"/>
                <p:cNvSpPr txBox="1">
                  <a:spLocks noChangeArrowheads="1"/>
                </p:cNvSpPr>
                <p:nvPr/>
              </p:nvSpPr>
              <p:spPr bwMode="auto">
                <a:xfrm>
                  <a:off x="3532" y="444"/>
                  <a:ext cx="528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constant</a:t>
                  </a:r>
                </a:p>
              </p:txBody>
            </p:sp>
            <p:sp>
              <p:nvSpPr>
                <p:cNvPr id="63" name="Rectangle 919"/>
                <p:cNvSpPr>
                  <a:spLocks noChangeArrowheads="1"/>
                </p:cNvSpPr>
                <p:nvPr/>
              </p:nvSpPr>
              <p:spPr bwMode="auto">
                <a:xfrm>
                  <a:off x="4060" y="156"/>
                  <a:ext cx="432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" name="Rectangle 920"/>
                <p:cNvSpPr>
                  <a:spLocks noChangeArrowheads="1"/>
                </p:cNvSpPr>
                <p:nvPr/>
              </p:nvSpPr>
              <p:spPr bwMode="auto">
                <a:xfrm>
                  <a:off x="4060" y="300"/>
                  <a:ext cx="432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" name="Rectangle 921"/>
                <p:cNvSpPr>
                  <a:spLocks noChangeArrowheads="1"/>
                </p:cNvSpPr>
                <p:nvPr/>
              </p:nvSpPr>
              <p:spPr bwMode="auto">
                <a:xfrm>
                  <a:off x="3120" y="228"/>
                  <a:ext cx="412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" name="Rectangle 922"/>
                <p:cNvSpPr>
                  <a:spLocks noChangeArrowheads="1"/>
                </p:cNvSpPr>
                <p:nvPr/>
              </p:nvSpPr>
              <p:spPr bwMode="auto">
                <a:xfrm>
                  <a:off x="4492" y="156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" name="Rectangle 923"/>
                <p:cNvSpPr>
                  <a:spLocks noChangeArrowheads="1"/>
                </p:cNvSpPr>
                <p:nvPr/>
              </p:nvSpPr>
              <p:spPr bwMode="auto">
                <a:xfrm>
                  <a:off x="3120" y="372"/>
                  <a:ext cx="412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" name="Rectangle 924"/>
                <p:cNvSpPr>
                  <a:spLocks noChangeArrowheads="1"/>
                </p:cNvSpPr>
                <p:nvPr/>
              </p:nvSpPr>
              <p:spPr bwMode="auto">
                <a:xfrm>
                  <a:off x="4492" y="300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" name="Rectangle 925"/>
                <p:cNvSpPr>
                  <a:spLocks noChangeArrowheads="1"/>
                </p:cNvSpPr>
                <p:nvPr/>
              </p:nvSpPr>
              <p:spPr bwMode="auto">
                <a:xfrm>
                  <a:off x="4492" y="444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" name="Rectangle 926"/>
                <p:cNvSpPr>
                  <a:spLocks noChangeArrowheads="1"/>
                </p:cNvSpPr>
                <p:nvPr/>
              </p:nvSpPr>
              <p:spPr bwMode="auto">
                <a:xfrm>
                  <a:off x="5068" y="156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3" name="Rectangle 927"/>
                <p:cNvSpPr>
                  <a:spLocks noChangeArrowheads="1"/>
                </p:cNvSpPr>
                <p:nvPr/>
              </p:nvSpPr>
              <p:spPr bwMode="auto">
                <a:xfrm>
                  <a:off x="4060" y="444"/>
                  <a:ext cx="432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" name="Text Box 928"/>
                <p:cNvSpPr txBox="1">
                  <a:spLocks noChangeArrowheads="1"/>
                </p:cNvSpPr>
                <p:nvPr/>
              </p:nvSpPr>
              <p:spPr bwMode="auto">
                <a:xfrm>
                  <a:off x="3120" y="223"/>
                  <a:ext cx="412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term</a:t>
                  </a:r>
                </a:p>
              </p:txBody>
            </p:sp>
            <p:sp>
              <p:nvSpPr>
                <p:cNvPr id="75" name="Text Box 929"/>
                <p:cNvSpPr txBox="1">
                  <a:spLocks noChangeArrowheads="1"/>
                </p:cNvSpPr>
                <p:nvPr/>
              </p:nvSpPr>
              <p:spPr bwMode="auto">
                <a:xfrm>
                  <a:off x="4060" y="290"/>
                  <a:ext cx="432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dirty="0"/>
                    <a:t>-8</a:t>
                  </a:r>
                  <a:r>
                    <a:rPr lang="en-US" sz="850" i="1" dirty="0"/>
                    <a:t>x</a:t>
                  </a:r>
                  <a:endParaRPr lang="en-US" sz="850" dirty="0"/>
                </a:p>
              </p:txBody>
            </p:sp>
            <p:sp>
              <p:nvSpPr>
                <p:cNvPr id="76" name="Text Box 930"/>
                <p:cNvSpPr txBox="1">
                  <a:spLocks noChangeArrowheads="1"/>
                </p:cNvSpPr>
                <p:nvPr/>
              </p:nvSpPr>
              <p:spPr bwMode="auto">
                <a:xfrm>
                  <a:off x="4060" y="146"/>
                  <a:ext cx="432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i="1" dirty="0"/>
                    <a:t>x</a:t>
                  </a:r>
                  <a:r>
                    <a:rPr lang="en-US" sz="850" dirty="0"/>
                    <a:t>,</a:t>
                  </a:r>
                  <a:r>
                    <a:rPr lang="en-US" sz="850" i="1" dirty="0"/>
                    <a:t> y</a:t>
                  </a:r>
                </a:p>
              </p:txBody>
            </p:sp>
            <p:sp>
              <p:nvSpPr>
                <p:cNvPr id="79" name="Text Box 932"/>
                <p:cNvSpPr txBox="1">
                  <a:spLocks noChangeArrowheads="1"/>
                </p:cNvSpPr>
                <p:nvPr/>
              </p:nvSpPr>
              <p:spPr bwMode="auto">
                <a:xfrm>
                  <a:off x="4060" y="444"/>
                  <a:ext cx="432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dirty="0"/>
                    <a:t>9 </a:t>
                  </a:r>
                </a:p>
              </p:txBody>
            </p:sp>
            <p:sp>
              <p:nvSpPr>
                <p:cNvPr id="85" name="Text Box 934"/>
                <p:cNvSpPr txBox="1">
                  <a:spLocks noChangeArrowheads="1"/>
                </p:cNvSpPr>
                <p:nvPr/>
              </p:nvSpPr>
              <p:spPr bwMode="auto">
                <a:xfrm>
                  <a:off x="3120" y="367"/>
                  <a:ext cx="412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dirty="0"/>
                    <a:t>5, </a:t>
                  </a:r>
                  <a:r>
                    <a:rPr lang="en-US" sz="850" i="1" dirty="0"/>
                    <a:t>x</a:t>
                  </a:r>
                  <a:r>
                    <a:rPr lang="en-US" sz="850" dirty="0"/>
                    <a:t>, 5</a:t>
                  </a:r>
                  <a:r>
                    <a:rPr lang="en-US" sz="850" i="1" dirty="0"/>
                    <a:t>x</a:t>
                  </a:r>
                </a:p>
              </p:txBody>
            </p:sp>
            <p:sp>
              <p:nvSpPr>
                <p:cNvPr id="86" name="Text Box 935"/>
                <p:cNvSpPr txBox="1">
                  <a:spLocks noChangeArrowheads="1"/>
                </p:cNvSpPr>
                <p:nvPr/>
              </p:nvSpPr>
              <p:spPr bwMode="auto">
                <a:xfrm>
                  <a:off x="4492" y="444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inequality</a:t>
                  </a:r>
                </a:p>
              </p:txBody>
            </p:sp>
            <p:sp>
              <p:nvSpPr>
                <p:cNvPr id="89" name="Text Box 936"/>
                <p:cNvSpPr txBox="1">
                  <a:spLocks noChangeArrowheads="1"/>
                </p:cNvSpPr>
                <p:nvPr/>
              </p:nvSpPr>
              <p:spPr bwMode="auto">
                <a:xfrm>
                  <a:off x="4492" y="300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equation</a:t>
                  </a:r>
                </a:p>
              </p:txBody>
            </p:sp>
            <p:sp>
              <p:nvSpPr>
                <p:cNvPr id="90" name="Text Box 937"/>
                <p:cNvSpPr txBox="1">
                  <a:spLocks noChangeArrowheads="1"/>
                </p:cNvSpPr>
                <p:nvPr/>
              </p:nvSpPr>
              <p:spPr bwMode="auto">
                <a:xfrm>
                  <a:off x="4492" y="146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expression</a:t>
                  </a:r>
                </a:p>
              </p:txBody>
            </p:sp>
            <p:sp>
              <p:nvSpPr>
                <p:cNvPr id="91" name="Rectangle 938"/>
                <p:cNvSpPr>
                  <a:spLocks noChangeArrowheads="1"/>
                </p:cNvSpPr>
                <p:nvPr/>
              </p:nvSpPr>
              <p:spPr bwMode="auto">
                <a:xfrm>
                  <a:off x="5068" y="300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2" name="Rectangle 939"/>
                <p:cNvSpPr>
                  <a:spLocks noChangeArrowheads="1"/>
                </p:cNvSpPr>
                <p:nvPr/>
              </p:nvSpPr>
              <p:spPr bwMode="auto">
                <a:xfrm>
                  <a:off x="5068" y="444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" name="Text Box 940"/>
                <p:cNvSpPr txBox="1">
                  <a:spLocks noChangeArrowheads="1"/>
                </p:cNvSpPr>
                <p:nvPr/>
              </p:nvSpPr>
              <p:spPr bwMode="auto">
                <a:xfrm>
                  <a:off x="5068" y="146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i="1" dirty="0"/>
                    <a:t>n</a:t>
                  </a:r>
                  <a:r>
                    <a:rPr lang="en-US" sz="850" dirty="0"/>
                    <a:t> + 2</a:t>
                  </a:r>
                  <a:endParaRPr lang="en-US" sz="850" i="1" dirty="0"/>
                </a:p>
              </p:txBody>
            </p:sp>
            <p:sp>
              <p:nvSpPr>
                <p:cNvPr id="94" name="Text Box 941"/>
                <p:cNvSpPr txBox="1">
                  <a:spLocks noChangeArrowheads="1"/>
                </p:cNvSpPr>
                <p:nvPr/>
              </p:nvSpPr>
              <p:spPr bwMode="auto">
                <a:xfrm>
                  <a:off x="5068" y="444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dirty="0"/>
                    <a:t>-2x + 4 ≤ 24</a:t>
                  </a:r>
                </a:p>
              </p:txBody>
            </p:sp>
            <p:sp>
              <p:nvSpPr>
                <p:cNvPr id="95" name="Text Box 942"/>
                <p:cNvSpPr txBox="1">
                  <a:spLocks noChangeArrowheads="1"/>
                </p:cNvSpPr>
                <p:nvPr/>
              </p:nvSpPr>
              <p:spPr bwMode="auto">
                <a:xfrm>
                  <a:off x="5068" y="290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dirty="0"/>
                    <a:t>3</a:t>
                  </a:r>
                  <a:r>
                    <a:rPr lang="en-US" sz="850" i="1" dirty="0"/>
                    <a:t>x</a:t>
                  </a:r>
                  <a:r>
                    <a:rPr lang="en-US" sz="850" dirty="0"/>
                    <a:t> + 8 = 20</a:t>
                  </a:r>
                </a:p>
              </p:txBody>
            </p:sp>
          </p:grpSp>
          <p:sp>
            <p:nvSpPr>
              <p:cNvPr id="56" name="Text Box 945"/>
              <p:cNvSpPr txBox="1">
                <a:spLocks noChangeArrowheads="1"/>
              </p:cNvSpPr>
              <p:nvPr/>
            </p:nvSpPr>
            <p:spPr bwMode="auto">
              <a:xfrm>
                <a:off x="3177" y="-11"/>
                <a:ext cx="2476" cy="1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1020" b="1" dirty="0"/>
                  <a:t>Algebraic Terminology</a:t>
                </a:r>
              </a:p>
            </p:txBody>
          </p:sp>
        </p:grpSp>
      </p:grpSp>
      <p:graphicFrame>
        <p:nvGraphicFramePr>
          <p:cNvPr id="96" name="Group 7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28963"/>
              </p:ext>
            </p:extLst>
          </p:nvPr>
        </p:nvGraphicFramePr>
        <p:xfrm>
          <a:off x="79614" y="2322710"/>
          <a:ext cx="7634763" cy="3184526"/>
        </p:xfrm>
        <a:graphic>
          <a:graphicData uri="http://schemas.openxmlformats.org/drawingml/2006/table">
            <a:tbl>
              <a:tblPr/>
              <a:tblGrid>
                <a:gridCol w="252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9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" name="Rectangle 384"/>
          <p:cNvSpPr>
            <a:spLocks noChangeArrowheads="1"/>
          </p:cNvSpPr>
          <p:nvPr/>
        </p:nvSpPr>
        <p:spPr bwMode="auto">
          <a:xfrm>
            <a:off x="6747" y="2993547"/>
            <a:ext cx="184731" cy="36933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8" name="Rectangle 430"/>
          <p:cNvSpPr>
            <a:spLocks noChangeArrowheads="1"/>
          </p:cNvSpPr>
          <p:nvPr/>
        </p:nvSpPr>
        <p:spPr bwMode="auto">
          <a:xfrm>
            <a:off x="6747" y="324318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99" name="Group 6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12695"/>
              </p:ext>
            </p:extLst>
          </p:nvPr>
        </p:nvGraphicFramePr>
        <p:xfrm>
          <a:off x="106601" y="2944771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0" name="Rectangle 468"/>
          <p:cNvSpPr>
            <a:spLocks noChangeArrowheads="1"/>
          </p:cNvSpPr>
          <p:nvPr/>
        </p:nvSpPr>
        <p:spPr bwMode="auto">
          <a:xfrm>
            <a:off x="79613" y="2304691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1.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202" name="Text Box 469"/>
          <p:cNvSpPr txBox="1">
            <a:spLocks noChangeArrowheads="1"/>
          </p:cNvSpPr>
          <p:nvPr/>
        </p:nvSpPr>
        <p:spPr bwMode="auto">
          <a:xfrm>
            <a:off x="1484314" y="2288975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102" name="Rectangle 473"/>
          <p:cNvSpPr>
            <a:spLocks noChangeArrowheads="1"/>
          </p:cNvSpPr>
          <p:nvPr/>
        </p:nvSpPr>
        <p:spPr bwMode="auto">
          <a:xfrm>
            <a:off x="71517" y="3555562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03" name="Rectangle 474"/>
          <p:cNvSpPr>
            <a:spLocks noChangeArrowheads="1"/>
          </p:cNvSpPr>
          <p:nvPr/>
        </p:nvSpPr>
        <p:spPr bwMode="auto">
          <a:xfrm>
            <a:off x="6747" y="4518341"/>
            <a:ext cx="184731" cy="36933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" name="Group 6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45085"/>
              </p:ext>
            </p:extLst>
          </p:nvPr>
        </p:nvGraphicFramePr>
        <p:xfrm>
          <a:off x="2654221" y="2952868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" name="Rectangle 489"/>
          <p:cNvSpPr>
            <a:spLocks noChangeArrowheads="1"/>
          </p:cNvSpPr>
          <p:nvPr/>
        </p:nvSpPr>
        <p:spPr bwMode="auto">
          <a:xfrm>
            <a:off x="2605643" y="2312787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2.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220" name="Text Box 490"/>
          <p:cNvSpPr txBox="1">
            <a:spLocks noChangeArrowheads="1"/>
          </p:cNvSpPr>
          <p:nvPr/>
        </p:nvSpPr>
        <p:spPr bwMode="auto">
          <a:xfrm>
            <a:off x="4010344" y="2297071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107" name="Rectangle 491"/>
          <p:cNvSpPr>
            <a:spLocks noChangeArrowheads="1"/>
          </p:cNvSpPr>
          <p:nvPr/>
        </p:nvSpPr>
        <p:spPr bwMode="auto">
          <a:xfrm>
            <a:off x="6747" y="47679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8" name="Rectangle 495"/>
          <p:cNvSpPr>
            <a:spLocks noChangeArrowheads="1"/>
          </p:cNvSpPr>
          <p:nvPr/>
        </p:nvSpPr>
        <p:spPr bwMode="auto">
          <a:xfrm>
            <a:off x="2597547" y="3563658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109" name="Group 7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91841"/>
              </p:ext>
            </p:extLst>
          </p:nvPr>
        </p:nvGraphicFramePr>
        <p:xfrm>
          <a:off x="2638028" y="4491155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Rectangle 510"/>
          <p:cNvSpPr>
            <a:spLocks noChangeArrowheads="1"/>
          </p:cNvSpPr>
          <p:nvPr/>
        </p:nvSpPr>
        <p:spPr bwMode="auto">
          <a:xfrm>
            <a:off x="2589451" y="3851075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5.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238" name="Text Box 511"/>
          <p:cNvSpPr txBox="1">
            <a:spLocks noChangeArrowheads="1"/>
          </p:cNvSpPr>
          <p:nvPr/>
        </p:nvSpPr>
        <p:spPr bwMode="auto">
          <a:xfrm>
            <a:off x="3994151" y="3835359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112" name="Rectangle 515"/>
          <p:cNvSpPr>
            <a:spLocks noChangeArrowheads="1"/>
          </p:cNvSpPr>
          <p:nvPr/>
        </p:nvSpPr>
        <p:spPr bwMode="auto">
          <a:xfrm>
            <a:off x="2581354" y="5191005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113" name="Group 7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16785"/>
              </p:ext>
            </p:extLst>
          </p:nvPr>
        </p:nvGraphicFramePr>
        <p:xfrm>
          <a:off x="5158661" y="4487107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4" name="Rectangle 530"/>
          <p:cNvSpPr>
            <a:spLocks noChangeArrowheads="1"/>
          </p:cNvSpPr>
          <p:nvPr/>
        </p:nvSpPr>
        <p:spPr bwMode="auto">
          <a:xfrm>
            <a:off x="5131673" y="3847027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6.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255" name="Text Box 531"/>
          <p:cNvSpPr txBox="1">
            <a:spLocks noChangeArrowheads="1"/>
          </p:cNvSpPr>
          <p:nvPr/>
        </p:nvSpPr>
        <p:spPr bwMode="auto">
          <a:xfrm>
            <a:off x="6536374" y="3831311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116" name="Rectangle 535"/>
          <p:cNvSpPr>
            <a:spLocks noChangeArrowheads="1"/>
          </p:cNvSpPr>
          <p:nvPr/>
        </p:nvSpPr>
        <p:spPr bwMode="auto">
          <a:xfrm>
            <a:off x="5123577" y="5186956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17" name="Rectangle 537"/>
          <p:cNvSpPr>
            <a:spLocks noChangeArrowheads="1"/>
          </p:cNvSpPr>
          <p:nvPr/>
        </p:nvSpPr>
        <p:spPr bwMode="auto">
          <a:xfrm>
            <a:off x="6747" y="324318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18" name="Rectangle 541"/>
          <p:cNvSpPr>
            <a:spLocks noChangeArrowheads="1"/>
          </p:cNvSpPr>
          <p:nvPr/>
        </p:nvSpPr>
        <p:spPr bwMode="auto">
          <a:xfrm>
            <a:off x="6747" y="33484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7259" name="Group 543"/>
          <p:cNvGrpSpPr>
            <a:grpSpLocks/>
          </p:cNvGrpSpPr>
          <p:nvPr/>
        </p:nvGrpSpPr>
        <p:grpSpPr bwMode="auto">
          <a:xfrm>
            <a:off x="298213" y="2369934"/>
            <a:ext cx="819072" cy="275272"/>
            <a:chOff x="1680" y="3900"/>
            <a:chExt cx="607" cy="204"/>
          </a:xfrm>
        </p:grpSpPr>
        <p:graphicFrame>
          <p:nvGraphicFramePr>
            <p:cNvPr id="7392" name="Object 540"/>
            <p:cNvGraphicFramePr>
              <a:graphicFrameLocks noChangeAspect="1"/>
            </p:cNvGraphicFramePr>
            <p:nvPr/>
          </p:nvGraphicFramePr>
          <p:xfrm>
            <a:off x="1680" y="3936"/>
            <a:ext cx="288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2" name="Equation" r:id="rId6" imgW="457002" imgH="203112" progId="Equation.DSMT4">
                    <p:embed/>
                  </p:oleObj>
                </mc:Choice>
                <mc:Fallback>
                  <p:oleObj name="Equation" r:id="rId6" imgW="457002" imgH="203112" progId="Equation.DSMT4">
                    <p:embed/>
                    <p:pic>
                      <p:nvPicPr>
                        <p:cNvPr id="7392" name="Object 5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936"/>
                          <a:ext cx="288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Rectangle 542"/>
            <p:cNvSpPr>
              <a:spLocks noChangeArrowheads="1"/>
            </p:cNvSpPr>
            <p:nvPr/>
          </p:nvSpPr>
          <p:spPr bwMode="auto">
            <a:xfrm>
              <a:off x="1890" y="3900"/>
              <a:ext cx="39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-6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2" name="Rectangle 545"/>
          <p:cNvSpPr>
            <a:spLocks noChangeArrowheads="1"/>
          </p:cNvSpPr>
          <p:nvPr/>
        </p:nvSpPr>
        <p:spPr bwMode="auto">
          <a:xfrm>
            <a:off x="6747" y="335248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7261" name="Group 547"/>
          <p:cNvGrpSpPr>
            <a:grpSpLocks/>
          </p:cNvGrpSpPr>
          <p:nvPr/>
        </p:nvGrpSpPr>
        <p:grpSpPr bwMode="auto">
          <a:xfrm>
            <a:off x="2840432" y="2386126"/>
            <a:ext cx="738108" cy="275272"/>
            <a:chOff x="1680" y="4044"/>
            <a:chExt cx="547" cy="204"/>
          </a:xfrm>
        </p:grpSpPr>
        <p:graphicFrame>
          <p:nvGraphicFramePr>
            <p:cNvPr id="7390" name="Object 544"/>
            <p:cNvGraphicFramePr>
              <a:graphicFrameLocks noChangeAspect="1"/>
            </p:cNvGraphicFramePr>
            <p:nvPr/>
          </p:nvGraphicFramePr>
          <p:xfrm>
            <a:off x="1680" y="4080"/>
            <a:ext cx="258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3" name="Equation" r:id="rId8" imgW="406224" imgH="190417" progId="Equation.DSMT4">
                    <p:embed/>
                  </p:oleObj>
                </mc:Choice>
                <mc:Fallback>
                  <p:oleObj name="Equation" r:id="rId8" imgW="406224" imgH="190417" progId="Equation.DSMT4">
                    <p:embed/>
                    <p:pic>
                      <p:nvPicPr>
                        <p:cNvPr id="7390" name="Object 5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4080"/>
                          <a:ext cx="258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" name="Rectangle 546"/>
            <p:cNvSpPr>
              <a:spLocks noChangeArrowheads="1"/>
            </p:cNvSpPr>
            <p:nvPr/>
          </p:nvSpPr>
          <p:spPr bwMode="auto">
            <a:xfrm>
              <a:off x="1848" y="4044"/>
              <a:ext cx="37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-1</a:t>
              </a:r>
              <a:r>
                <a:rPr lang="en-US" sz="51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6" name="Rectangle 549"/>
          <p:cNvSpPr>
            <a:spLocks noChangeArrowheads="1"/>
          </p:cNvSpPr>
          <p:nvPr/>
        </p:nvSpPr>
        <p:spPr bwMode="auto">
          <a:xfrm>
            <a:off x="6747" y="33403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7263" name="Group 551"/>
          <p:cNvGrpSpPr>
            <a:grpSpLocks/>
          </p:cNvGrpSpPr>
          <p:nvPr/>
        </p:nvGrpSpPr>
        <p:grpSpPr bwMode="auto">
          <a:xfrm>
            <a:off x="2824243" y="3912279"/>
            <a:ext cx="975599" cy="275273"/>
            <a:chOff x="1824" y="4026"/>
            <a:chExt cx="723" cy="204"/>
          </a:xfrm>
        </p:grpSpPr>
        <p:graphicFrame>
          <p:nvGraphicFramePr>
            <p:cNvPr id="7388" name="Object 548"/>
            <p:cNvGraphicFramePr>
              <a:graphicFrameLocks noChangeAspect="1"/>
            </p:cNvGraphicFramePr>
            <p:nvPr/>
          </p:nvGraphicFramePr>
          <p:xfrm>
            <a:off x="1824" y="4080"/>
            <a:ext cx="162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4" name="Equation" r:id="rId10" imgW="253780" imgH="215713" progId="Equation.DSMT4">
                    <p:embed/>
                  </p:oleObj>
                </mc:Choice>
                <mc:Fallback>
                  <p:oleObj name="Equation" r:id="rId10" imgW="253780" imgH="215713" progId="Equation.DSMT4">
                    <p:embed/>
                    <p:pic>
                      <p:nvPicPr>
                        <p:cNvPr id="7388" name="Object 5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4080"/>
                          <a:ext cx="162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9" name="Rectangle 550"/>
            <p:cNvSpPr>
              <a:spLocks noChangeArrowheads="1"/>
            </p:cNvSpPr>
            <p:nvPr/>
          </p:nvSpPr>
          <p:spPr bwMode="auto">
            <a:xfrm>
              <a:off x="1914" y="4026"/>
              <a:ext cx="633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&gt; -4</a:t>
              </a:r>
              <a:r>
                <a:rPr lang="en-US" sz="1190" i="1" dirty="0">
                  <a:latin typeface="Arial" charset="0"/>
                  <a:ea typeface="ＭＳ Ｐゴシック" charset="0"/>
                  <a:cs typeface="Times New Roman" charset="0"/>
                </a:rPr>
                <a:t>p</a:t>
              </a: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+ 2</a:t>
              </a:r>
              <a:r>
                <a:rPr lang="en-US" sz="51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264" name="Group 555"/>
          <p:cNvGrpSpPr>
            <a:grpSpLocks/>
          </p:cNvGrpSpPr>
          <p:nvPr/>
        </p:nvGrpSpPr>
        <p:grpSpPr bwMode="auto">
          <a:xfrm>
            <a:off x="5358366" y="3896077"/>
            <a:ext cx="1005284" cy="275272"/>
            <a:chOff x="1920" y="3936"/>
            <a:chExt cx="745" cy="204"/>
          </a:xfrm>
        </p:grpSpPr>
        <p:graphicFrame>
          <p:nvGraphicFramePr>
            <p:cNvPr id="7386" name="Object 552"/>
            <p:cNvGraphicFramePr>
              <a:graphicFrameLocks noChangeAspect="1"/>
            </p:cNvGraphicFramePr>
            <p:nvPr/>
          </p:nvGraphicFramePr>
          <p:xfrm>
            <a:off x="1920" y="3984"/>
            <a:ext cx="222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5" name="Equation" r:id="rId12" imgW="355292" imgH="203024" progId="Equation.DSMT4">
                    <p:embed/>
                  </p:oleObj>
                </mc:Choice>
                <mc:Fallback>
                  <p:oleObj name="Equation" r:id="rId12" imgW="355292" imgH="203024" progId="Equation.DSMT4">
                    <p:embed/>
                    <p:pic>
                      <p:nvPicPr>
                        <p:cNvPr id="7386" name="Object 5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984"/>
                          <a:ext cx="222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" name="Rectangle 554"/>
            <p:cNvSpPr>
              <a:spLocks noChangeArrowheads="1"/>
            </p:cNvSpPr>
            <p:nvPr/>
          </p:nvSpPr>
          <p:spPr bwMode="auto">
            <a:xfrm>
              <a:off x="2070" y="3936"/>
              <a:ext cx="59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&lt; 7</a:t>
              </a:r>
              <a:r>
                <a:rPr lang="en-US" sz="1190" i="1" dirty="0">
                  <a:latin typeface="Arial" charset="0"/>
                  <a:ea typeface="ＭＳ Ｐゴシック" charset="0"/>
                  <a:cs typeface="Times New Roman" charset="0"/>
                </a:rPr>
                <a:t>d</a:t>
              </a: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+ 4</a:t>
              </a:r>
              <a:r>
                <a:rPr lang="en-US" sz="51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133" name="Object 5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2276"/>
              </p:ext>
            </p:extLst>
          </p:nvPr>
        </p:nvGraphicFramePr>
        <p:xfrm>
          <a:off x="557292" y="2450900"/>
          <a:ext cx="12954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14" imgW="152268" imgH="152268" progId="Equation.DSMT4">
                  <p:embed/>
                </p:oleObj>
              </mc:Choice>
              <mc:Fallback>
                <p:oleObj name="Equation" r:id="rId14" imgW="152268" imgH="152268" progId="Equation.DSMT4">
                  <p:embed/>
                  <p:pic>
                    <p:nvPicPr>
                      <p:cNvPr id="133" name="Object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92" y="2450900"/>
                        <a:ext cx="129540" cy="12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5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051704"/>
              </p:ext>
            </p:extLst>
          </p:nvPr>
        </p:nvGraphicFramePr>
        <p:xfrm>
          <a:off x="298212" y="2418515"/>
          <a:ext cx="302260" cy="17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16" imgW="355292" imgH="203024" progId="Equation.DSMT4">
                  <p:embed/>
                </p:oleObj>
              </mc:Choice>
              <mc:Fallback>
                <p:oleObj name="Equation" r:id="rId16" imgW="355292" imgH="203024" progId="Equation.DSMT4">
                  <p:embed/>
                  <p:pic>
                    <p:nvPicPr>
                      <p:cNvPr id="134" name="Object 5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12" y="2418515"/>
                        <a:ext cx="302260" cy="172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580"/>
          <p:cNvSpPr>
            <a:spLocks noChangeArrowheads="1"/>
          </p:cNvSpPr>
          <p:nvPr/>
        </p:nvSpPr>
        <p:spPr bwMode="auto">
          <a:xfrm>
            <a:off x="751602" y="2375335"/>
            <a:ext cx="32092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-6</a:t>
            </a:r>
          </a:p>
        </p:txBody>
      </p:sp>
      <p:graphicFrame>
        <p:nvGraphicFramePr>
          <p:cNvPr id="136" name="Object 5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77507"/>
              </p:ext>
            </p:extLst>
          </p:nvPr>
        </p:nvGraphicFramePr>
        <p:xfrm>
          <a:off x="3061732" y="2464394"/>
          <a:ext cx="12954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18" imgW="152268" imgH="152268" progId="Equation.DSMT4">
                  <p:embed/>
                </p:oleObj>
              </mc:Choice>
              <mc:Fallback>
                <p:oleObj name="Equation" r:id="rId18" imgW="152268" imgH="152268" progId="Equation.DSMT4">
                  <p:embed/>
                  <p:pic>
                    <p:nvPicPr>
                      <p:cNvPr id="136" name="Object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732" y="2464394"/>
                        <a:ext cx="129540" cy="12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5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94934"/>
              </p:ext>
            </p:extLst>
          </p:nvPr>
        </p:nvGraphicFramePr>
        <p:xfrm>
          <a:off x="2840435" y="2437406"/>
          <a:ext cx="24828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20" imgW="291973" imgH="190417" progId="Equation.DSMT4">
                  <p:embed/>
                </p:oleObj>
              </mc:Choice>
              <mc:Fallback>
                <p:oleObj name="Equation" r:id="rId20" imgW="291973" imgH="190417" progId="Equation.DSMT4">
                  <p:embed/>
                  <p:pic>
                    <p:nvPicPr>
                      <p:cNvPr id="137" name="Object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435" y="2437406"/>
                        <a:ext cx="24828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585"/>
          <p:cNvSpPr>
            <a:spLocks noChangeArrowheads="1"/>
          </p:cNvSpPr>
          <p:nvPr/>
        </p:nvSpPr>
        <p:spPr bwMode="auto">
          <a:xfrm>
            <a:off x="3239849" y="2394226"/>
            <a:ext cx="32092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-1</a:t>
            </a:r>
          </a:p>
        </p:txBody>
      </p:sp>
      <p:graphicFrame>
        <p:nvGraphicFramePr>
          <p:cNvPr id="139" name="Object 5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2209"/>
              </p:ext>
            </p:extLst>
          </p:nvPr>
        </p:nvGraphicFramePr>
        <p:xfrm>
          <a:off x="2910602" y="4006730"/>
          <a:ext cx="12954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22" imgW="152334" imgH="190417" progId="Equation.DSMT4">
                  <p:embed/>
                </p:oleObj>
              </mc:Choice>
              <mc:Fallback>
                <p:oleObj name="Equation" r:id="rId22" imgW="152334" imgH="190417" progId="Equation.DSMT4">
                  <p:embed/>
                  <p:pic>
                    <p:nvPicPr>
                      <p:cNvPr id="139" name="Object 5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602" y="4006730"/>
                        <a:ext cx="12954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5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811013"/>
              </p:ext>
            </p:extLst>
          </p:nvPr>
        </p:nvGraphicFramePr>
        <p:xfrm>
          <a:off x="3310017" y="3995935"/>
          <a:ext cx="12954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24" imgW="152334" imgH="190417" progId="Equation.DSMT4">
                  <p:embed/>
                </p:oleObj>
              </mc:Choice>
              <mc:Fallback>
                <p:oleObj name="Equation" r:id="rId24" imgW="152334" imgH="190417" progId="Equation.DSMT4">
                  <p:embed/>
                  <p:pic>
                    <p:nvPicPr>
                      <p:cNvPr id="140" name="Object 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017" y="3995935"/>
                        <a:ext cx="12954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5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000632"/>
              </p:ext>
            </p:extLst>
          </p:nvPr>
        </p:nvGraphicFramePr>
        <p:xfrm>
          <a:off x="2824242" y="3985140"/>
          <a:ext cx="11874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26" imgW="139639" imgH="190417" progId="Equation.DSMT4">
                  <p:embed/>
                </p:oleObj>
              </mc:Choice>
              <mc:Fallback>
                <p:oleObj name="Equation" r:id="rId26" imgW="139639" imgH="190417" progId="Equation.DSMT4">
                  <p:embed/>
                  <p:pic>
                    <p:nvPicPr>
                      <p:cNvPr id="141" name="Object 5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242" y="3985140"/>
                        <a:ext cx="11874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5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678570"/>
              </p:ext>
            </p:extLst>
          </p:nvPr>
        </p:nvGraphicFramePr>
        <p:xfrm>
          <a:off x="3180477" y="3977043"/>
          <a:ext cx="172720" cy="15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28" imgW="202936" imgH="177569" progId="Equation.DSMT4">
                  <p:embed/>
                </p:oleObj>
              </mc:Choice>
              <mc:Fallback>
                <p:oleObj name="Equation" r:id="rId28" imgW="202936" imgH="177569" progId="Equation.DSMT4">
                  <p:embed/>
                  <p:pic>
                    <p:nvPicPr>
                      <p:cNvPr id="142" name="Object 5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477" y="3977043"/>
                        <a:ext cx="172720" cy="151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5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04156"/>
              </p:ext>
            </p:extLst>
          </p:nvPr>
        </p:nvGraphicFramePr>
        <p:xfrm>
          <a:off x="3571796" y="3966248"/>
          <a:ext cx="11874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30" imgW="139639" imgH="190417" progId="Equation.DSMT4">
                  <p:embed/>
                </p:oleObj>
              </mc:Choice>
              <mc:Fallback>
                <p:oleObj name="Equation" r:id="rId30" imgW="139639" imgH="190417" progId="Equation.DSMT4">
                  <p:embed/>
                  <p:pic>
                    <p:nvPicPr>
                      <p:cNvPr id="143" name="Object 5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796" y="3966248"/>
                        <a:ext cx="11874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6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1001"/>
              </p:ext>
            </p:extLst>
          </p:nvPr>
        </p:nvGraphicFramePr>
        <p:xfrm>
          <a:off x="5489258" y="3989187"/>
          <a:ext cx="161925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32" imgW="190417" imgH="152334" progId="Equation.DSMT4">
                  <p:embed/>
                </p:oleObj>
              </mc:Choice>
              <mc:Fallback>
                <p:oleObj name="Equation" r:id="rId32" imgW="190417" imgH="152334" progId="Equation.DSMT4">
                  <p:embed/>
                  <p:pic>
                    <p:nvPicPr>
                      <p:cNvPr id="144" name="Object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258" y="3989187"/>
                        <a:ext cx="161925" cy="12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6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957715"/>
              </p:ext>
            </p:extLst>
          </p:nvPr>
        </p:nvGraphicFramePr>
        <p:xfrm>
          <a:off x="5880577" y="3951405"/>
          <a:ext cx="129540" cy="17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34" imgW="152268" imgH="203024" progId="Equation.DSMT4">
                  <p:embed/>
                </p:oleObj>
              </mc:Choice>
              <mc:Fallback>
                <p:oleObj name="Equation" r:id="rId34" imgW="152268" imgH="203024" progId="Equation.DSMT4">
                  <p:embed/>
                  <p:pic>
                    <p:nvPicPr>
                      <p:cNvPr id="145" name="Object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577" y="3951405"/>
                        <a:ext cx="129540" cy="172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6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443969"/>
              </p:ext>
            </p:extLst>
          </p:nvPr>
        </p:nvGraphicFramePr>
        <p:xfrm>
          <a:off x="5355670" y="3966248"/>
          <a:ext cx="172720" cy="17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Equation" r:id="rId36" imgW="203024" imgH="203024" progId="Equation.DSMT4">
                  <p:embed/>
                </p:oleObj>
              </mc:Choice>
              <mc:Fallback>
                <p:oleObj name="Equation" r:id="rId36" imgW="203024" imgH="203024" progId="Equation.DSMT4">
                  <p:embed/>
                  <p:pic>
                    <p:nvPicPr>
                      <p:cNvPr id="146" name="Object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670" y="3966248"/>
                        <a:ext cx="172720" cy="172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6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83442"/>
              </p:ext>
            </p:extLst>
          </p:nvPr>
        </p:nvGraphicFramePr>
        <p:xfrm>
          <a:off x="5796916" y="3962200"/>
          <a:ext cx="118745" cy="15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38" imgW="139579" imgH="177646" progId="Equation.DSMT4">
                  <p:embed/>
                </p:oleObj>
              </mc:Choice>
              <mc:Fallback>
                <p:oleObj name="Equation" r:id="rId38" imgW="139579" imgH="177646" progId="Equation.DSMT4">
                  <p:embed/>
                  <p:pic>
                    <p:nvPicPr>
                      <p:cNvPr id="147" name="Object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916" y="3962200"/>
                        <a:ext cx="118745" cy="151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6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528097"/>
              </p:ext>
            </p:extLst>
          </p:nvPr>
        </p:nvGraphicFramePr>
        <p:xfrm>
          <a:off x="6128862" y="3960851"/>
          <a:ext cx="118745" cy="15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Equation" r:id="rId40" imgW="139579" imgH="177646" progId="Equation.DSMT4">
                  <p:embed/>
                </p:oleObj>
              </mc:Choice>
              <mc:Fallback>
                <p:oleObj name="Equation" r:id="rId40" imgW="139579" imgH="177646" progId="Equation.DSMT4">
                  <p:embed/>
                  <p:pic>
                    <p:nvPicPr>
                      <p:cNvPr id="148" name="Object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862" y="3960851"/>
                        <a:ext cx="118745" cy="151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" name="Picture 735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97" y="2280879"/>
            <a:ext cx="241539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736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20" y="2288975"/>
            <a:ext cx="241539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737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57" y="4209136"/>
            <a:ext cx="241539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738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87" y="4203738"/>
            <a:ext cx="241539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" name="Object 7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189936"/>
              </p:ext>
            </p:extLst>
          </p:nvPr>
        </p:nvGraphicFramePr>
        <p:xfrm>
          <a:off x="682784" y="3268621"/>
          <a:ext cx="12954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Equation" r:id="rId43" imgW="152268" imgH="152268" progId="Equation.DSMT4">
                  <p:embed/>
                </p:oleObj>
              </mc:Choice>
              <mc:Fallback>
                <p:oleObj name="Equation" r:id="rId43" imgW="152268" imgH="152268" progId="Equation.DSMT4">
                  <p:embed/>
                  <p:pic>
                    <p:nvPicPr>
                      <p:cNvPr id="153" name="Object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4" y="3268621"/>
                        <a:ext cx="129540" cy="12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7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719780"/>
              </p:ext>
            </p:extLst>
          </p:nvPr>
        </p:nvGraphicFramePr>
        <p:xfrm>
          <a:off x="1777127" y="3252429"/>
          <a:ext cx="302260" cy="17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44" imgW="355292" imgH="203024" progId="Equation.DSMT4">
                  <p:embed/>
                </p:oleObj>
              </mc:Choice>
              <mc:Fallback>
                <p:oleObj name="Equation" r:id="rId44" imgW="355292" imgH="203024" progId="Equation.DSMT4">
                  <p:embed/>
                  <p:pic>
                    <p:nvPicPr>
                      <p:cNvPr id="154" name="Object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127" y="3252429"/>
                        <a:ext cx="302260" cy="172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Rectangle 747"/>
          <p:cNvSpPr>
            <a:spLocks noChangeArrowheads="1"/>
          </p:cNvSpPr>
          <p:nvPr/>
        </p:nvSpPr>
        <p:spPr bwMode="auto">
          <a:xfrm>
            <a:off x="1820307" y="3616760"/>
            <a:ext cx="32092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-6</a:t>
            </a:r>
          </a:p>
        </p:txBody>
      </p:sp>
      <p:graphicFrame>
        <p:nvGraphicFramePr>
          <p:cNvPr id="156" name="Object 7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541357"/>
              </p:ext>
            </p:extLst>
          </p:nvPr>
        </p:nvGraphicFramePr>
        <p:xfrm>
          <a:off x="3192622" y="3296958"/>
          <a:ext cx="12954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Equation" r:id="rId45" imgW="152268" imgH="152268" progId="Equation.DSMT4">
                  <p:embed/>
                </p:oleObj>
              </mc:Choice>
              <mc:Fallback>
                <p:oleObj name="Equation" r:id="rId45" imgW="152268" imgH="152268" progId="Equation.DSMT4">
                  <p:embed/>
                  <p:pic>
                    <p:nvPicPr>
                      <p:cNvPr id="156" name="Object 7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622" y="3296958"/>
                        <a:ext cx="129540" cy="12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ct 7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38534"/>
              </p:ext>
            </p:extLst>
          </p:nvPr>
        </p:nvGraphicFramePr>
        <p:xfrm>
          <a:off x="4313952" y="3252429"/>
          <a:ext cx="24828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46" imgW="291973" imgH="190417" progId="Equation.DSMT4">
                  <p:embed/>
                </p:oleObj>
              </mc:Choice>
              <mc:Fallback>
                <p:oleObj name="Equation" r:id="rId46" imgW="291973" imgH="190417" progId="Equation.DSMT4">
                  <p:embed/>
                  <p:pic>
                    <p:nvPicPr>
                      <p:cNvPr id="157" name="Object 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952" y="3252429"/>
                        <a:ext cx="24828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Rectangle 750"/>
          <p:cNvSpPr>
            <a:spLocks noChangeArrowheads="1"/>
          </p:cNvSpPr>
          <p:nvPr/>
        </p:nvSpPr>
        <p:spPr bwMode="auto">
          <a:xfrm>
            <a:off x="4411107" y="3620808"/>
            <a:ext cx="32092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-1</a:t>
            </a:r>
          </a:p>
        </p:txBody>
      </p:sp>
      <p:graphicFrame>
        <p:nvGraphicFramePr>
          <p:cNvPr id="159" name="Object 7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791560"/>
              </p:ext>
            </p:extLst>
          </p:nvPr>
        </p:nvGraphicFramePr>
        <p:xfrm>
          <a:off x="3172381" y="4802861"/>
          <a:ext cx="12954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47" imgW="152334" imgH="190417" progId="Equation.DSMT4">
                  <p:embed/>
                </p:oleObj>
              </mc:Choice>
              <mc:Fallback>
                <p:oleObj name="Equation" r:id="rId47" imgW="152334" imgH="190417" progId="Equation.DSMT4">
                  <p:embed/>
                  <p:pic>
                    <p:nvPicPr>
                      <p:cNvPr id="159" name="Object 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381" y="4802861"/>
                        <a:ext cx="12954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Object 7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514787"/>
              </p:ext>
            </p:extLst>
          </p:nvPr>
        </p:nvGraphicFramePr>
        <p:xfrm>
          <a:off x="4421902" y="4802861"/>
          <a:ext cx="11874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48" imgW="139639" imgH="190417" progId="Equation.DSMT4">
                  <p:embed/>
                </p:oleObj>
              </mc:Choice>
              <mc:Fallback>
                <p:oleObj name="Equation" r:id="rId48" imgW="139639" imgH="190417" progId="Equation.DSMT4">
                  <p:embed/>
                  <p:pic>
                    <p:nvPicPr>
                      <p:cNvPr id="160" name="Object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902" y="4802861"/>
                        <a:ext cx="11874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ct 7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68221"/>
              </p:ext>
            </p:extLst>
          </p:nvPr>
        </p:nvGraphicFramePr>
        <p:xfrm>
          <a:off x="3180477" y="5029556"/>
          <a:ext cx="12954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49" imgW="152334" imgH="190417" progId="Equation.DSMT4">
                  <p:embed/>
                </p:oleObj>
              </mc:Choice>
              <mc:Fallback>
                <p:oleObj name="Equation" r:id="rId49" imgW="152334" imgH="190417" progId="Equation.DSMT4">
                  <p:embed/>
                  <p:pic>
                    <p:nvPicPr>
                      <p:cNvPr id="161" name="Object 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477" y="5029556"/>
                        <a:ext cx="12954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ct 7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51319"/>
              </p:ext>
            </p:extLst>
          </p:nvPr>
        </p:nvGraphicFramePr>
        <p:xfrm>
          <a:off x="4411107" y="5029556"/>
          <a:ext cx="172720" cy="15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50" imgW="202936" imgH="177569" progId="Equation.DSMT4">
                  <p:embed/>
                </p:oleObj>
              </mc:Choice>
              <mc:Fallback>
                <p:oleObj name="Equation" r:id="rId50" imgW="202936" imgH="177569" progId="Equation.DSMT4">
                  <p:embed/>
                  <p:pic>
                    <p:nvPicPr>
                      <p:cNvPr id="162" name="Object 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107" y="5029556"/>
                        <a:ext cx="172720" cy="151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Object 7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80486"/>
              </p:ext>
            </p:extLst>
          </p:nvPr>
        </p:nvGraphicFramePr>
        <p:xfrm>
          <a:off x="4421902" y="5288636"/>
          <a:ext cx="11874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51" imgW="139639" imgH="190417" progId="Equation.DSMT4">
                  <p:embed/>
                </p:oleObj>
              </mc:Choice>
              <mc:Fallback>
                <p:oleObj name="Equation" r:id="rId51" imgW="139639" imgH="190417" progId="Equation.DSMT4">
                  <p:embed/>
                  <p:pic>
                    <p:nvPicPr>
                      <p:cNvPr id="163" name="Object 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902" y="5288636"/>
                        <a:ext cx="11874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" name="Object 7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866387"/>
              </p:ext>
            </p:extLst>
          </p:nvPr>
        </p:nvGraphicFramePr>
        <p:xfrm>
          <a:off x="5706507" y="4821752"/>
          <a:ext cx="161925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52" imgW="190417" imgH="152334" progId="Equation.DSMT4">
                  <p:embed/>
                </p:oleObj>
              </mc:Choice>
              <mc:Fallback>
                <p:oleObj name="Equation" r:id="rId52" imgW="190417" imgH="152334" progId="Equation.DSMT4">
                  <p:embed/>
                  <p:pic>
                    <p:nvPicPr>
                      <p:cNvPr id="164" name="Object 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507" y="4821752"/>
                        <a:ext cx="161925" cy="12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7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998382"/>
              </p:ext>
            </p:extLst>
          </p:nvPr>
        </p:nvGraphicFramePr>
        <p:xfrm>
          <a:off x="6937137" y="4792066"/>
          <a:ext cx="172720" cy="17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53" imgW="203024" imgH="203024" progId="Equation.DSMT4">
                  <p:embed/>
                </p:oleObj>
              </mc:Choice>
              <mc:Fallback>
                <p:oleObj name="Equation" r:id="rId53" imgW="203024" imgH="203024" progId="Equation.DSMT4">
                  <p:embed/>
                  <p:pic>
                    <p:nvPicPr>
                      <p:cNvPr id="165" name="Object 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137" y="4792066"/>
                        <a:ext cx="172720" cy="172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7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12009"/>
              </p:ext>
            </p:extLst>
          </p:nvPr>
        </p:nvGraphicFramePr>
        <p:xfrm>
          <a:off x="5741591" y="5002568"/>
          <a:ext cx="129540" cy="17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54" imgW="152268" imgH="203024" progId="Equation.DSMT4">
                  <p:embed/>
                </p:oleObj>
              </mc:Choice>
              <mc:Fallback>
                <p:oleObj name="Equation" r:id="rId54" imgW="152268" imgH="203024" progId="Equation.DSMT4">
                  <p:embed/>
                  <p:pic>
                    <p:nvPicPr>
                      <p:cNvPr id="166" name="Object 7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591" y="5002568"/>
                        <a:ext cx="129540" cy="172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7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54552"/>
              </p:ext>
            </p:extLst>
          </p:nvPr>
        </p:nvGraphicFramePr>
        <p:xfrm>
          <a:off x="7001907" y="5029556"/>
          <a:ext cx="118745" cy="15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55" imgW="139579" imgH="177646" progId="Equation.DSMT4">
                  <p:embed/>
                </p:oleObj>
              </mc:Choice>
              <mc:Fallback>
                <p:oleObj name="Equation" r:id="rId55" imgW="139579" imgH="177646" progId="Equation.DSMT4">
                  <p:embed/>
                  <p:pic>
                    <p:nvPicPr>
                      <p:cNvPr id="167" name="Object 7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907" y="5029556"/>
                        <a:ext cx="118745" cy="151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7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808595"/>
              </p:ext>
            </p:extLst>
          </p:nvPr>
        </p:nvGraphicFramePr>
        <p:xfrm>
          <a:off x="6947932" y="5304828"/>
          <a:ext cx="118745" cy="15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56" imgW="139579" imgH="177646" progId="Equation.DSMT4">
                  <p:embed/>
                </p:oleObj>
              </mc:Choice>
              <mc:Fallback>
                <p:oleObj name="Equation" r:id="rId56" imgW="139579" imgH="177646" progId="Equation.DSMT4">
                  <p:embed/>
                  <p:pic>
                    <p:nvPicPr>
                      <p:cNvPr id="168" name="Object 7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7932" y="5304828"/>
                        <a:ext cx="118745" cy="151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Group 8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9889"/>
              </p:ext>
            </p:extLst>
          </p:nvPr>
        </p:nvGraphicFramePr>
        <p:xfrm>
          <a:off x="5180251" y="2960964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0" name="Rectangle 855"/>
          <p:cNvSpPr>
            <a:spLocks noChangeArrowheads="1"/>
          </p:cNvSpPr>
          <p:nvPr/>
        </p:nvSpPr>
        <p:spPr bwMode="auto">
          <a:xfrm>
            <a:off x="5131673" y="2320884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3.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316" name="Text Box 856"/>
          <p:cNvSpPr txBox="1">
            <a:spLocks noChangeArrowheads="1"/>
          </p:cNvSpPr>
          <p:nvPr/>
        </p:nvSpPr>
        <p:spPr bwMode="auto">
          <a:xfrm>
            <a:off x="6536374" y="2305168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grpSp>
        <p:nvGrpSpPr>
          <p:cNvPr id="7317" name="Group 857"/>
          <p:cNvGrpSpPr>
            <a:grpSpLocks/>
          </p:cNvGrpSpPr>
          <p:nvPr/>
        </p:nvGrpSpPr>
        <p:grpSpPr bwMode="auto">
          <a:xfrm>
            <a:off x="5398850" y="2337553"/>
            <a:ext cx="932418" cy="380524"/>
            <a:chOff x="240" y="1152"/>
            <a:chExt cx="691" cy="282"/>
          </a:xfrm>
        </p:grpSpPr>
        <p:graphicFrame>
          <p:nvGraphicFramePr>
            <p:cNvPr id="7384" name="Object 858"/>
            <p:cNvGraphicFramePr>
              <a:graphicFrameLocks noChangeAspect="1"/>
            </p:cNvGraphicFramePr>
            <p:nvPr/>
          </p:nvGraphicFramePr>
          <p:xfrm>
            <a:off x="240" y="1152"/>
            <a:ext cx="186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4" name="Equation" r:id="rId57" imgW="291973" imgH="444307" progId="Equation.DSMT4">
                    <p:embed/>
                  </p:oleObj>
                </mc:Choice>
                <mc:Fallback>
                  <p:oleObj name="Equation" r:id="rId57" imgW="291973" imgH="444307" progId="Equation.DSMT4">
                    <p:embed/>
                    <p:pic>
                      <p:nvPicPr>
                        <p:cNvPr id="7384" name="Object 8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152"/>
                          <a:ext cx="186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" name="Rectangle 859"/>
            <p:cNvSpPr>
              <a:spLocks noChangeArrowheads="1"/>
            </p:cNvSpPr>
            <p:nvPr/>
          </p:nvSpPr>
          <p:spPr bwMode="auto">
            <a:xfrm>
              <a:off x="336" y="1194"/>
              <a:ext cx="59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+ 2 = 10</a:t>
              </a:r>
              <a:r>
                <a:rPr lang="en-US" sz="51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5" name="Rectangle 860"/>
          <p:cNvSpPr>
            <a:spLocks noChangeArrowheads="1"/>
          </p:cNvSpPr>
          <p:nvPr/>
        </p:nvSpPr>
        <p:spPr bwMode="auto">
          <a:xfrm>
            <a:off x="5123577" y="3571755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176" name="Object 8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223272"/>
              </p:ext>
            </p:extLst>
          </p:nvPr>
        </p:nvGraphicFramePr>
        <p:xfrm>
          <a:off x="5520293" y="2475189"/>
          <a:ext cx="12954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59" imgW="152268" imgH="152268" progId="Equation.DSMT4">
                  <p:embed/>
                </p:oleObj>
              </mc:Choice>
              <mc:Fallback>
                <p:oleObj name="Equation" r:id="rId59" imgW="152268" imgH="152268" progId="Equation.DSMT4">
                  <p:embed/>
                  <p:pic>
                    <p:nvPicPr>
                      <p:cNvPr id="176" name="Object 8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293" y="2475189"/>
                        <a:ext cx="129540" cy="12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8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6666"/>
              </p:ext>
            </p:extLst>
          </p:nvPr>
        </p:nvGraphicFramePr>
        <p:xfrm>
          <a:off x="5398850" y="2337552"/>
          <a:ext cx="15113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61" imgW="177646" imgH="444114" progId="Equation.DSMT4">
                  <p:embed/>
                </p:oleObj>
              </mc:Choice>
              <mc:Fallback>
                <p:oleObj name="Equation" r:id="rId61" imgW="177646" imgH="444114" progId="Equation.DSMT4">
                  <p:embed/>
                  <p:pic>
                    <p:nvPicPr>
                      <p:cNvPr id="177" name="Object 8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850" y="2337552"/>
                        <a:ext cx="15113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Rectangle 864"/>
          <p:cNvSpPr>
            <a:spLocks noChangeArrowheads="1"/>
          </p:cNvSpPr>
          <p:nvPr/>
        </p:nvSpPr>
        <p:spPr bwMode="auto">
          <a:xfrm>
            <a:off x="5698411" y="2402322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79" name="Rectangle 865"/>
          <p:cNvSpPr>
            <a:spLocks noChangeArrowheads="1"/>
          </p:cNvSpPr>
          <p:nvPr/>
        </p:nvSpPr>
        <p:spPr bwMode="auto">
          <a:xfrm>
            <a:off x="5957491" y="2402322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10</a:t>
            </a:r>
          </a:p>
        </p:txBody>
      </p:sp>
      <p:sp>
        <p:nvSpPr>
          <p:cNvPr id="180" name="Rectangle 866"/>
          <p:cNvSpPr>
            <a:spLocks noChangeArrowheads="1"/>
          </p:cNvSpPr>
          <p:nvPr/>
        </p:nvSpPr>
        <p:spPr bwMode="auto">
          <a:xfrm>
            <a:off x="6969522" y="3616760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,</a:t>
            </a:r>
          </a:p>
        </p:txBody>
      </p:sp>
      <p:graphicFrame>
        <p:nvGraphicFramePr>
          <p:cNvPr id="181" name="Object 8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07235"/>
              </p:ext>
            </p:extLst>
          </p:nvPr>
        </p:nvGraphicFramePr>
        <p:xfrm>
          <a:off x="7012702" y="3184960"/>
          <a:ext cx="129540" cy="29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63" imgW="152334" imgH="342751" progId="Equation.DSMT4">
                  <p:embed/>
                </p:oleObj>
              </mc:Choice>
              <mc:Fallback>
                <p:oleObj name="Equation" r:id="rId63" imgW="152334" imgH="342751" progId="Equation.DSMT4">
                  <p:embed/>
                  <p:pic>
                    <p:nvPicPr>
                      <p:cNvPr id="181" name="Object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2702" y="3184960"/>
                        <a:ext cx="129540" cy="291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2" name="Picture 868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2485984"/>
            <a:ext cx="241538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3" name="Object 8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047470"/>
              </p:ext>
            </p:extLst>
          </p:nvPr>
        </p:nvGraphicFramePr>
        <p:xfrm>
          <a:off x="5657930" y="3276717"/>
          <a:ext cx="12954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65" imgW="152268" imgH="152268" progId="Equation.DSMT4">
                  <p:embed/>
                </p:oleObj>
              </mc:Choice>
              <mc:Fallback>
                <p:oleObj name="Equation" r:id="rId65" imgW="152268" imgH="152268" progId="Equation.DSMT4">
                  <p:embed/>
                  <p:pic>
                    <p:nvPicPr>
                      <p:cNvPr id="183" name="Object 8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930" y="3276717"/>
                        <a:ext cx="129540" cy="12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Rectangle 870"/>
          <p:cNvSpPr>
            <a:spLocks noChangeArrowheads="1"/>
          </p:cNvSpPr>
          <p:nvPr/>
        </p:nvSpPr>
        <p:spPr bwMode="auto">
          <a:xfrm>
            <a:off x="6872367" y="3641049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85" name="Rectangle 871"/>
          <p:cNvSpPr>
            <a:spLocks noChangeArrowheads="1"/>
          </p:cNvSpPr>
          <p:nvPr/>
        </p:nvSpPr>
        <p:spPr bwMode="auto">
          <a:xfrm>
            <a:off x="7066677" y="3641049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10</a:t>
            </a:r>
          </a:p>
        </p:txBody>
      </p:sp>
      <p:graphicFrame>
        <p:nvGraphicFramePr>
          <p:cNvPr id="186" name="Group 8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3769"/>
              </p:ext>
            </p:extLst>
          </p:nvPr>
        </p:nvGraphicFramePr>
        <p:xfrm>
          <a:off x="98505" y="4497902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7" name="Rectangle 886"/>
          <p:cNvSpPr>
            <a:spLocks noChangeArrowheads="1"/>
          </p:cNvSpPr>
          <p:nvPr/>
        </p:nvSpPr>
        <p:spPr bwMode="auto">
          <a:xfrm>
            <a:off x="49927" y="3857822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4.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344" name="Text Box 887"/>
          <p:cNvSpPr txBox="1">
            <a:spLocks noChangeArrowheads="1"/>
          </p:cNvSpPr>
          <p:nvPr/>
        </p:nvSpPr>
        <p:spPr bwMode="auto">
          <a:xfrm>
            <a:off x="1454627" y="3842106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189" name="Rectangle 888"/>
          <p:cNvSpPr>
            <a:spLocks noChangeArrowheads="1"/>
          </p:cNvSpPr>
          <p:nvPr/>
        </p:nvSpPr>
        <p:spPr bwMode="auto">
          <a:xfrm>
            <a:off x="41831" y="5197751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pSp>
        <p:nvGrpSpPr>
          <p:cNvPr id="7346" name="Group 889"/>
          <p:cNvGrpSpPr>
            <a:grpSpLocks/>
          </p:cNvGrpSpPr>
          <p:nvPr/>
        </p:nvGrpSpPr>
        <p:grpSpPr bwMode="auto">
          <a:xfrm>
            <a:off x="276620" y="3878539"/>
            <a:ext cx="956707" cy="380524"/>
            <a:chOff x="1536" y="3888"/>
            <a:chExt cx="709" cy="282"/>
          </a:xfrm>
        </p:grpSpPr>
        <p:graphicFrame>
          <p:nvGraphicFramePr>
            <p:cNvPr id="7382" name="Object 890"/>
            <p:cNvGraphicFramePr>
              <a:graphicFrameLocks noChangeAspect="1"/>
            </p:cNvGraphicFramePr>
            <p:nvPr/>
          </p:nvGraphicFramePr>
          <p:xfrm>
            <a:off x="1536" y="3888"/>
            <a:ext cx="186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9" name="Equation" r:id="rId66" imgW="291973" imgH="444307" progId="Equation.DSMT4">
                    <p:embed/>
                  </p:oleObj>
                </mc:Choice>
                <mc:Fallback>
                  <p:oleObj name="Equation" r:id="rId66" imgW="291973" imgH="444307" progId="Equation.DSMT4">
                    <p:embed/>
                    <p:pic>
                      <p:nvPicPr>
                        <p:cNvPr id="7382" name="Object 8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888"/>
                          <a:ext cx="186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2" name="Rectangle 891"/>
            <p:cNvSpPr>
              <a:spLocks noChangeArrowheads="1"/>
            </p:cNvSpPr>
            <p:nvPr/>
          </p:nvSpPr>
          <p:spPr bwMode="auto">
            <a:xfrm>
              <a:off x="1650" y="3930"/>
              <a:ext cx="59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+ 5 = 35</a:t>
              </a:r>
              <a:r>
                <a:rPr lang="en-US" sz="51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193" name="Object 8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89495"/>
              </p:ext>
            </p:extLst>
          </p:nvPr>
        </p:nvGraphicFramePr>
        <p:xfrm>
          <a:off x="398066" y="3999982"/>
          <a:ext cx="12954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68" imgW="152334" imgH="190417" progId="Equation.DSMT4">
                  <p:embed/>
                </p:oleObj>
              </mc:Choice>
              <mc:Fallback>
                <p:oleObj name="Equation" r:id="rId68" imgW="152334" imgH="190417" progId="Equation.DSMT4">
                  <p:embed/>
                  <p:pic>
                    <p:nvPicPr>
                      <p:cNvPr id="193" name="Object 8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66" y="3999982"/>
                        <a:ext cx="12954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" name="Object 8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661772"/>
              </p:ext>
            </p:extLst>
          </p:nvPr>
        </p:nvGraphicFramePr>
        <p:xfrm>
          <a:off x="282020" y="3878539"/>
          <a:ext cx="14033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70" imgW="164957" imgH="444114" progId="Equation.DSMT4">
                  <p:embed/>
                </p:oleObj>
              </mc:Choice>
              <mc:Fallback>
                <p:oleObj name="Equation" r:id="rId70" imgW="164957" imgH="444114" progId="Equation.DSMT4">
                  <p:embed/>
                  <p:pic>
                    <p:nvPicPr>
                      <p:cNvPr id="194" name="Object 8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20" y="3878539"/>
                        <a:ext cx="14033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Rectangle 895"/>
          <p:cNvSpPr>
            <a:spLocks noChangeArrowheads="1"/>
          </p:cNvSpPr>
          <p:nvPr/>
        </p:nvSpPr>
        <p:spPr bwMode="auto">
          <a:xfrm>
            <a:off x="600472" y="3943309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196" name="Rectangle 896"/>
          <p:cNvSpPr>
            <a:spLocks noChangeArrowheads="1"/>
          </p:cNvSpPr>
          <p:nvPr/>
        </p:nvSpPr>
        <p:spPr bwMode="auto">
          <a:xfrm>
            <a:off x="859552" y="3943309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35</a:t>
            </a:r>
          </a:p>
        </p:txBody>
      </p:sp>
      <p:sp>
        <p:nvSpPr>
          <p:cNvPr id="197" name="Rectangle 897"/>
          <p:cNvSpPr>
            <a:spLocks noChangeArrowheads="1"/>
          </p:cNvSpPr>
          <p:nvPr/>
        </p:nvSpPr>
        <p:spPr bwMode="auto">
          <a:xfrm>
            <a:off x="1860788" y="5230613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,</a:t>
            </a:r>
          </a:p>
        </p:txBody>
      </p:sp>
      <p:graphicFrame>
        <p:nvGraphicFramePr>
          <p:cNvPr id="198" name="Object 8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016332"/>
              </p:ext>
            </p:extLst>
          </p:nvPr>
        </p:nvGraphicFramePr>
        <p:xfrm>
          <a:off x="1909366" y="4723247"/>
          <a:ext cx="129540" cy="29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72" imgW="152334" imgH="342751" progId="Equation.DSMT4">
                  <p:embed/>
                </p:oleObj>
              </mc:Choice>
              <mc:Fallback>
                <p:oleObj name="Equation" r:id="rId72" imgW="152334" imgH="342751" progId="Equation.DSMT4">
                  <p:embed/>
                  <p:pic>
                    <p:nvPicPr>
                      <p:cNvPr id="198" name="Object 8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366" y="4723247"/>
                        <a:ext cx="129540" cy="291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" name="Picture 899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63" y="4024271"/>
            <a:ext cx="241539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0" name="Object 9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18894"/>
              </p:ext>
            </p:extLst>
          </p:nvPr>
        </p:nvGraphicFramePr>
        <p:xfrm>
          <a:off x="527606" y="4829848"/>
          <a:ext cx="12954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Equation" r:id="rId74" imgW="152334" imgH="190417" progId="Equation.DSMT4">
                  <p:embed/>
                </p:oleObj>
              </mc:Choice>
              <mc:Fallback>
                <p:oleObj name="Equation" r:id="rId74" imgW="152334" imgH="190417" progId="Equation.DSMT4">
                  <p:embed/>
                  <p:pic>
                    <p:nvPicPr>
                      <p:cNvPr id="200" name="Object 9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06" y="4829848"/>
                        <a:ext cx="12954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Rectangle 901"/>
          <p:cNvSpPr>
            <a:spLocks noChangeArrowheads="1"/>
          </p:cNvSpPr>
          <p:nvPr/>
        </p:nvSpPr>
        <p:spPr bwMode="auto">
          <a:xfrm>
            <a:off x="1755537" y="5258950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02" name="Rectangle 902"/>
          <p:cNvSpPr>
            <a:spLocks noChangeArrowheads="1"/>
          </p:cNvSpPr>
          <p:nvPr/>
        </p:nvSpPr>
        <p:spPr bwMode="auto">
          <a:xfrm>
            <a:off x="1913415" y="5262997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35</a:t>
            </a:r>
          </a:p>
        </p:txBody>
      </p:sp>
      <p:cxnSp>
        <p:nvCxnSpPr>
          <p:cNvPr id="203" name="Straight Connector 202"/>
          <p:cNvCxnSpPr/>
          <p:nvPr/>
        </p:nvCxnSpPr>
        <p:spPr>
          <a:xfrm>
            <a:off x="354886" y="2588536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823119" y="2588536"/>
            <a:ext cx="161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856627" y="2604729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3323511" y="2604729"/>
            <a:ext cx="161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5398849" y="2718076"/>
            <a:ext cx="2320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6042502" y="2612825"/>
            <a:ext cx="161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90116" y="4259062"/>
            <a:ext cx="226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933768" y="4153811"/>
            <a:ext cx="161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180478" y="4171353"/>
            <a:ext cx="2563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2857977" y="4171353"/>
            <a:ext cx="161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5790168" y="4118727"/>
            <a:ext cx="2523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402898" y="4118727"/>
            <a:ext cx="228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5751037" y="2612825"/>
            <a:ext cx="161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647701" y="4153811"/>
            <a:ext cx="161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3546158" y="4171353"/>
            <a:ext cx="161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111320" y="4118727"/>
            <a:ext cx="161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ape"/>
          <p:cNvSpPr/>
          <p:nvPr/>
        </p:nvSpPr>
        <p:spPr bwMode="auto">
          <a:xfrm rot="4344422">
            <a:off x="4112895" y="-89973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75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7563247" y="-89973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75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7375" name="Group 63"/>
          <p:cNvGrpSpPr>
            <a:grpSpLocks/>
          </p:cNvGrpSpPr>
          <p:nvPr/>
        </p:nvGrpSpPr>
        <p:grpSpPr bwMode="auto">
          <a:xfrm>
            <a:off x="5737544" y="878879"/>
            <a:ext cx="1972786" cy="1482406"/>
            <a:chOff x="6742113" y="947738"/>
            <a:chExt cx="2320848" cy="1745309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320848" cy="174530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3172"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whether the problem is an expression, equation, or inequality?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terms?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variable(s) and coefficient(s)?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constant term(s)?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314498" cy="2319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08786" y="1235289"/>
              <a:ext cx="173031" cy="1731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808786" y="1686476"/>
              <a:ext cx="173031" cy="1731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808786" y="1991503"/>
              <a:ext cx="173031" cy="17157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808786" y="2307652"/>
              <a:ext cx="173031" cy="17316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graphicFrame>
        <p:nvGraphicFramePr>
          <p:cNvPr id="188" name="Group 3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97928"/>
              </p:ext>
            </p:extLst>
          </p:nvPr>
        </p:nvGraphicFramePr>
        <p:xfrm>
          <a:off x="119643" y="5705596"/>
          <a:ext cx="7634763" cy="3185874"/>
        </p:xfrm>
        <a:graphic>
          <a:graphicData uri="http://schemas.openxmlformats.org/drawingml/2006/table">
            <a:tbl>
              <a:tblPr/>
              <a:tblGrid>
                <a:gridCol w="252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0" name="Rectangle 26"/>
          <p:cNvSpPr>
            <a:spLocks noChangeArrowheads="1"/>
          </p:cNvSpPr>
          <p:nvPr/>
        </p:nvSpPr>
        <p:spPr bwMode="auto">
          <a:xfrm>
            <a:off x="46776" y="6376433"/>
            <a:ext cx="184731" cy="36933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91" name="Rectangle 43"/>
          <p:cNvSpPr>
            <a:spLocks noChangeArrowheads="1"/>
          </p:cNvSpPr>
          <p:nvPr/>
        </p:nvSpPr>
        <p:spPr bwMode="auto">
          <a:xfrm>
            <a:off x="46776" y="66260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20" name="Rectangle 79"/>
          <p:cNvSpPr>
            <a:spLocks noChangeArrowheads="1"/>
          </p:cNvSpPr>
          <p:nvPr/>
        </p:nvSpPr>
        <p:spPr bwMode="auto">
          <a:xfrm>
            <a:off x="123690" y="5713216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7.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1" name="Text Box 80"/>
          <p:cNvSpPr txBox="1">
            <a:spLocks noChangeArrowheads="1"/>
          </p:cNvSpPr>
          <p:nvPr/>
        </p:nvSpPr>
        <p:spPr bwMode="auto">
          <a:xfrm>
            <a:off x="1528391" y="5705596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22" name="Rectangle 81"/>
          <p:cNvSpPr>
            <a:spLocks noChangeArrowheads="1"/>
          </p:cNvSpPr>
          <p:nvPr/>
        </p:nvSpPr>
        <p:spPr bwMode="auto">
          <a:xfrm>
            <a:off x="115594" y="6992423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3" name="Rectangle 82"/>
          <p:cNvSpPr>
            <a:spLocks noChangeArrowheads="1"/>
          </p:cNvSpPr>
          <p:nvPr/>
        </p:nvSpPr>
        <p:spPr bwMode="auto">
          <a:xfrm>
            <a:off x="46776" y="7975442"/>
            <a:ext cx="184731" cy="36933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24" name="Rectangle 97"/>
          <p:cNvSpPr>
            <a:spLocks noChangeArrowheads="1"/>
          </p:cNvSpPr>
          <p:nvPr/>
        </p:nvSpPr>
        <p:spPr bwMode="auto">
          <a:xfrm>
            <a:off x="2625431" y="5706468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8.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5" name="Text Box 98"/>
          <p:cNvSpPr txBox="1">
            <a:spLocks noChangeArrowheads="1"/>
          </p:cNvSpPr>
          <p:nvPr/>
        </p:nvSpPr>
        <p:spPr bwMode="auto">
          <a:xfrm>
            <a:off x="4030132" y="5690752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26" name="Rectangle 99"/>
          <p:cNvSpPr>
            <a:spLocks noChangeArrowheads="1"/>
          </p:cNvSpPr>
          <p:nvPr/>
        </p:nvSpPr>
        <p:spPr bwMode="auto">
          <a:xfrm>
            <a:off x="46776" y="822507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27" name="Rectangle 100"/>
          <p:cNvSpPr>
            <a:spLocks noChangeArrowheads="1"/>
          </p:cNvSpPr>
          <p:nvPr/>
        </p:nvSpPr>
        <p:spPr bwMode="auto">
          <a:xfrm>
            <a:off x="2617335" y="6957339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8" name="Rectangle 115"/>
          <p:cNvSpPr>
            <a:spLocks noChangeArrowheads="1"/>
          </p:cNvSpPr>
          <p:nvPr/>
        </p:nvSpPr>
        <p:spPr bwMode="auto">
          <a:xfrm>
            <a:off x="2564710" y="7308177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11.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9" name="Text Box 116"/>
          <p:cNvSpPr txBox="1">
            <a:spLocks noChangeArrowheads="1"/>
          </p:cNvSpPr>
          <p:nvPr/>
        </p:nvSpPr>
        <p:spPr bwMode="auto">
          <a:xfrm>
            <a:off x="4058468" y="7292461"/>
            <a:ext cx="1323737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30" name="Rectangle 117"/>
          <p:cNvSpPr>
            <a:spLocks noChangeArrowheads="1"/>
          </p:cNvSpPr>
          <p:nvPr/>
        </p:nvSpPr>
        <p:spPr bwMode="auto">
          <a:xfrm>
            <a:off x="2621384" y="8560397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31" name="Rectangle 132"/>
          <p:cNvSpPr>
            <a:spLocks noChangeArrowheads="1"/>
          </p:cNvSpPr>
          <p:nvPr/>
        </p:nvSpPr>
        <p:spPr bwMode="auto">
          <a:xfrm>
            <a:off x="5171703" y="7304128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12.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32" name="Text Box 133"/>
          <p:cNvSpPr txBox="1">
            <a:spLocks noChangeArrowheads="1"/>
          </p:cNvSpPr>
          <p:nvPr/>
        </p:nvSpPr>
        <p:spPr bwMode="auto">
          <a:xfrm>
            <a:off x="6576402" y="7288412"/>
            <a:ext cx="1323737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33" name="Rectangle 134"/>
          <p:cNvSpPr>
            <a:spLocks noChangeArrowheads="1"/>
          </p:cNvSpPr>
          <p:nvPr/>
        </p:nvSpPr>
        <p:spPr bwMode="auto">
          <a:xfrm>
            <a:off x="5163606" y="8556348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34" name="Rectangle 135"/>
          <p:cNvSpPr>
            <a:spLocks noChangeArrowheads="1"/>
          </p:cNvSpPr>
          <p:nvPr/>
        </p:nvSpPr>
        <p:spPr bwMode="auto">
          <a:xfrm>
            <a:off x="46776" y="66260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35" name="Rectangle 139"/>
          <p:cNvSpPr>
            <a:spLocks noChangeArrowheads="1"/>
          </p:cNvSpPr>
          <p:nvPr/>
        </p:nvSpPr>
        <p:spPr bwMode="auto">
          <a:xfrm>
            <a:off x="46776" y="67313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36" name="Rectangle 143"/>
          <p:cNvSpPr>
            <a:spLocks noChangeArrowheads="1"/>
          </p:cNvSpPr>
          <p:nvPr/>
        </p:nvSpPr>
        <p:spPr bwMode="auto">
          <a:xfrm>
            <a:off x="46776" y="67353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37" name="Rectangle 147"/>
          <p:cNvSpPr>
            <a:spLocks noChangeArrowheads="1"/>
          </p:cNvSpPr>
          <p:nvPr/>
        </p:nvSpPr>
        <p:spPr bwMode="auto">
          <a:xfrm>
            <a:off x="46776" y="6723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38" name="Rectangle 151"/>
          <p:cNvSpPr>
            <a:spLocks noChangeArrowheads="1"/>
          </p:cNvSpPr>
          <p:nvPr/>
        </p:nvSpPr>
        <p:spPr bwMode="auto">
          <a:xfrm>
            <a:off x="46776" y="67313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239" name="Group 160"/>
          <p:cNvGrpSpPr>
            <a:grpSpLocks/>
          </p:cNvGrpSpPr>
          <p:nvPr/>
        </p:nvGrpSpPr>
        <p:grpSpPr bwMode="auto">
          <a:xfrm>
            <a:off x="301810" y="5770359"/>
            <a:ext cx="1271112" cy="283369"/>
            <a:chOff x="1680" y="4020"/>
            <a:chExt cx="942" cy="210"/>
          </a:xfrm>
        </p:grpSpPr>
        <p:sp>
          <p:nvSpPr>
            <p:cNvPr id="240" name="Rectangle 158"/>
            <p:cNvSpPr>
              <a:spLocks noChangeArrowheads="1"/>
            </p:cNvSpPr>
            <p:nvPr/>
          </p:nvSpPr>
          <p:spPr bwMode="auto">
            <a:xfrm>
              <a:off x="1680" y="4026"/>
              <a:ext cx="39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48 +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241" name="Object 157"/>
            <p:cNvGraphicFramePr>
              <a:graphicFrameLocks noChangeAspect="1"/>
            </p:cNvGraphicFramePr>
            <p:nvPr/>
          </p:nvGraphicFramePr>
          <p:xfrm>
            <a:off x="1980" y="4062"/>
            <a:ext cx="282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4" name="Equation" r:id="rId76" imgW="444307" imgH="203112" progId="Equation.DSMT4">
                    <p:embed/>
                  </p:oleObj>
                </mc:Choice>
                <mc:Fallback>
                  <p:oleObj name="Equation" r:id="rId76" imgW="444307" imgH="203112" progId="Equation.DSMT4">
                    <p:embed/>
                    <p:pic>
                      <p:nvPicPr>
                        <p:cNvPr id="8404" name="Object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0" y="4062"/>
                          <a:ext cx="282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2" name="Rectangle 159"/>
            <p:cNvSpPr>
              <a:spLocks noChangeArrowheads="1"/>
            </p:cNvSpPr>
            <p:nvPr/>
          </p:nvSpPr>
          <p:spPr bwMode="auto">
            <a:xfrm>
              <a:off x="2200" y="4020"/>
              <a:ext cx="42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+ 12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43" name="Group 164"/>
          <p:cNvGrpSpPr>
            <a:grpSpLocks/>
          </p:cNvGrpSpPr>
          <p:nvPr/>
        </p:nvGrpSpPr>
        <p:grpSpPr bwMode="auto">
          <a:xfrm>
            <a:off x="2868319" y="5763615"/>
            <a:ext cx="1284606" cy="275272"/>
            <a:chOff x="1680" y="4026"/>
            <a:chExt cx="952" cy="204"/>
          </a:xfrm>
        </p:grpSpPr>
        <p:sp>
          <p:nvSpPr>
            <p:cNvPr id="244" name="Rectangle 162"/>
            <p:cNvSpPr>
              <a:spLocks noChangeArrowheads="1"/>
            </p:cNvSpPr>
            <p:nvPr/>
          </p:nvSpPr>
          <p:spPr bwMode="auto">
            <a:xfrm>
              <a:off x="1680" y="4026"/>
              <a:ext cx="39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20 +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245" name="Object 161"/>
            <p:cNvGraphicFramePr>
              <a:graphicFrameLocks noChangeAspect="1"/>
            </p:cNvGraphicFramePr>
            <p:nvPr/>
          </p:nvGraphicFramePr>
          <p:xfrm>
            <a:off x="2010" y="4068"/>
            <a:ext cx="240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5" name="Equation" r:id="rId78" imgW="380835" imgH="203112" progId="Equation.DSMT4">
                    <p:embed/>
                  </p:oleObj>
                </mc:Choice>
                <mc:Fallback>
                  <p:oleObj name="Equation" r:id="rId78" imgW="380835" imgH="203112" progId="Equation.DSMT4">
                    <p:embed/>
                    <p:pic>
                      <p:nvPicPr>
                        <p:cNvPr id="8401" name="Object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0" y="4068"/>
                          <a:ext cx="240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" name="Rectangle 163"/>
            <p:cNvSpPr>
              <a:spLocks noChangeArrowheads="1"/>
            </p:cNvSpPr>
            <p:nvPr/>
          </p:nvSpPr>
          <p:spPr bwMode="auto">
            <a:xfrm>
              <a:off x="2172" y="4026"/>
              <a:ext cx="46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-25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7" name="Rectangle 166"/>
          <p:cNvSpPr>
            <a:spLocks noChangeArrowheads="1"/>
          </p:cNvSpPr>
          <p:nvPr/>
        </p:nvSpPr>
        <p:spPr bwMode="auto">
          <a:xfrm>
            <a:off x="46776" y="66220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248" name="Group 168"/>
          <p:cNvGrpSpPr>
            <a:grpSpLocks/>
          </p:cNvGrpSpPr>
          <p:nvPr/>
        </p:nvGrpSpPr>
        <p:grpSpPr bwMode="auto">
          <a:xfrm>
            <a:off x="2831887" y="7320797"/>
            <a:ext cx="1395253" cy="388620"/>
            <a:chOff x="1488" y="3936"/>
            <a:chExt cx="1034" cy="288"/>
          </a:xfrm>
        </p:grpSpPr>
        <p:graphicFrame>
          <p:nvGraphicFramePr>
            <p:cNvPr id="249" name="Object 165"/>
            <p:cNvGraphicFramePr>
              <a:graphicFrameLocks noChangeAspect="1"/>
            </p:cNvGraphicFramePr>
            <p:nvPr/>
          </p:nvGraphicFramePr>
          <p:xfrm>
            <a:off x="1488" y="3936"/>
            <a:ext cx="18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6" name="Equation" r:id="rId80" imgW="292100" imgH="457200" progId="Equation.DSMT4">
                    <p:embed/>
                  </p:oleObj>
                </mc:Choice>
                <mc:Fallback>
                  <p:oleObj name="Equation" r:id="rId80" imgW="292100" imgH="457200" progId="Equation.DSMT4">
                    <p:embed/>
                    <p:pic>
                      <p:nvPicPr>
                        <p:cNvPr id="8398" name="Object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936"/>
                          <a:ext cx="18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0" name="Rectangle 167"/>
            <p:cNvSpPr>
              <a:spLocks noChangeArrowheads="1"/>
            </p:cNvSpPr>
            <p:nvPr/>
          </p:nvSpPr>
          <p:spPr bwMode="auto">
            <a:xfrm>
              <a:off x="1638" y="3972"/>
              <a:ext cx="88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pitchFamily="34" charset="0"/>
                </a:rPr>
                <a:t>+</a:t>
              </a:r>
              <a:r>
                <a:rPr lang="en-US" sz="1190" i="1" dirty="0">
                  <a:latin typeface="Arial" pitchFamily="34" charset="0"/>
                </a:rPr>
                <a:t> </a:t>
              </a:r>
              <a:r>
                <a:rPr lang="en-US" sz="1190" dirty="0">
                  <a:latin typeface="Arial" pitchFamily="34" charset="0"/>
                </a:rPr>
                <a:t>-4 ≤ -2c + 10</a:t>
              </a:r>
              <a:r>
                <a:rPr lang="en-US" sz="510" dirty="0">
                  <a:latin typeface="Arial" pitchFamily="34" charset="0"/>
                </a:rPr>
                <a:t> 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51" name="Group 172"/>
          <p:cNvGrpSpPr>
            <a:grpSpLocks/>
          </p:cNvGrpSpPr>
          <p:nvPr/>
        </p:nvGrpSpPr>
        <p:grpSpPr bwMode="auto">
          <a:xfrm>
            <a:off x="5406495" y="7312701"/>
            <a:ext cx="1260316" cy="388620"/>
            <a:chOff x="1536" y="3936"/>
            <a:chExt cx="934" cy="288"/>
          </a:xfrm>
        </p:grpSpPr>
        <p:sp>
          <p:nvSpPr>
            <p:cNvPr id="252" name="Rectangle 170"/>
            <p:cNvSpPr>
              <a:spLocks noChangeArrowheads="1"/>
            </p:cNvSpPr>
            <p:nvPr/>
          </p:nvSpPr>
          <p:spPr bwMode="auto">
            <a:xfrm>
              <a:off x="1536" y="3978"/>
              <a:ext cx="59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pitchFamily="34" charset="0"/>
                </a:rPr>
                <a:t>3</a:t>
              </a:r>
              <a:r>
                <a:rPr lang="en-US" sz="1190" i="1" dirty="0">
                  <a:latin typeface="Arial" pitchFamily="34" charset="0"/>
                </a:rPr>
                <a:t>r </a:t>
              </a:r>
              <a:r>
                <a:rPr lang="en-US" sz="1190" dirty="0">
                  <a:latin typeface="Arial" pitchFamily="34" charset="0"/>
                </a:rPr>
                <a:t>+</a:t>
              </a:r>
              <a:r>
                <a:rPr lang="en-US" sz="1190" i="1" dirty="0">
                  <a:latin typeface="Arial" pitchFamily="34" charset="0"/>
                </a:rPr>
                <a:t> </a:t>
              </a:r>
              <a:r>
                <a:rPr lang="en-US" sz="1190" dirty="0">
                  <a:latin typeface="Arial" pitchFamily="34" charset="0"/>
                </a:rPr>
                <a:t>-2 ≥ </a:t>
              </a:r>
              <a:endParaRPr lang="en-US" dirty="0">
                <a:latin typeface="Arial" pitchFamily="34" charset="0"/>
              </a:endParaRPr>
            </a:p>
          </p:txBody>
        </p:sp>
        <p:graphicFrame>
          <p:nvGraphicFramePr>
            <p:cNvPr id="253" name="Object 169"/>
            <p:cNvGraphicFramePr>
              <a:graphicFrameLocks noChangeAspect="1"/>
            </p:cNvGraphicFramePr>
            <p:nvPr/>
          </p:nvGraphicFramePr>
          <p:xfrm>
            <a:off x="2046" y="3936"/>
            <a:ext cx="16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7" name="Equation" r:id="rId82" imgW="266584" imgH="457002" progId="Equation.DSMT4">
                    <p:embed/>
                  </p:oleObj>
                </mc:Choice>
                <mc:Fallback>
                  <p:oleObj name="Equation" r:id="rId82" imgW="266584" imgH="457002" progId="Equation.DSMT4">
                    <p:embed/>
                    <p:pic>
                      <p:nvPicPr>
                        <p:cNvPr id="8396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6" y="3936"/>
                          <a:ext cx="16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4" name="Rectangle 171"/>
            <p:cNvSpPr>
              <a:spLocks noChangeArrowheads="1"/>
            </p:cNvSpPr>
            <p:nvPr/>
          </p:nvSpPr>
          <p:spPr bwMode="auto">
            <a:xfrm>
              <a:off x="2160" y="3972"/>
              <a:ext cx="31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pitchFamily="34" charset="0"/>
                  <a:ea typeface="ＭＳ Ｐゴシック" charset="0"/>
                </a:rPr>
                <a:t>+ 7</a:t>
              </a:r>
              <a:r>
                <a:rPr lang="en-US" sz="510" dirty="0">
                  <a:latin typeface="Arial" pitchFamily="34" charset="0"/>
                  <a:ea typeface="ＭＳ Ｐゴシック" charset="0"/>
                </a:rPr>
                <a:t> </a:t>
              </a:r>
              <a:endParaRPr lang="en-US" dirty="0">
                <a:latin typeface="Arial" pitchFamily="34" charset="0"/>
                <a:ea typeface="ＭＳ Ｐゴシック" charset="0"/>
              </a:endParaRPr>
            </a:p>
          </p:txBody>
        </p:sp>
      </p:grpSp>
      <p:sp>
        <p:nvSpPr>
          <p:cNvPr id="255" name="Rectangle 192"/>
          <p:cNvSpPr>
            <a:spLocks noChangeArrowheads="1"/>
          </p:cNvSpPr>
          <p:nvPr/>
        </p:nvSpPr>
        <p:spPr bwMode="auto">
          <a:xfrm>
            <a:off x="631055" y="6600231"/>
            <a:ext cx="31130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m</a:t>
            </a:r>
          </a:p>
        </p:txBody>
      </p:sp>
      <p:sp>
        <p:nvSpPr>
          <p:cNvPr id="256" name="Rectangle 195"/>
          <p:cNvSpPr>
            <a:spLocks noChangeArrowheads="1"/>
          </p:cNvSpPr>
          <p:nvPr/>
        </p:nvSpPr>
        <p:spPr bwMode="auto">
          <a:xfrm>
            <a:off x="1841445" y="6593484"/>
            <a:ext cx="39626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3.6</a:t>
            </a:r>
          </a:p>
        </p:txBody>
      </p:sp>
      <p:sp>
        <p:nvSpPr>
          <p:cNvPr id="257" name="Rectangle 196"/>
          <p:cNvSpPr>
            <a:spLocks noChangeArrowheads="1"/>
          </p:cNvSpPr>
          <p:nvPr/>
        </p:nvSpPr>
        <p:spPr bwMode="auto">
          <a:xfrm>
            <a:off x="1799614" y="7049573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48</a:t>
            </a:r>
          </a:p>
        </p:txBody>
      </p:sp>
      <p:sp>
        <p:nvSpPr>
          <p:cNvPr id="258" name="Rectangle 197"/>
          <p:cNvSpPr>
            <a:spLocks noChangeArrowheads="1"/>
          </p:cNvSpPr>
          <p:nvPr/>
        </p:nvSpPr>
        <p:spPr bwMode="auto">
          <a:xfrm>
            <a:off x="2015514" y="7049573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12</a:t>
            </a:r>
          </a:p>
        </p:txBody>
      </p:sp>
      <p:sp>
        <p:nvSpPr>
          <p:cNvPr id="259" name="Rectangle 198"/>
          <p:cNvSpPr>
            <a:spLocks noChangeArrowheads="1"/>
          </p:cNvSpPr>
          <p:nvPr/>
        </p:nvSpPr>
        <p:spPr bwMode="auto">
          <a:xfrm>
            <a:off x="1970985" y="700369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,</a:t>
            </a:r>
          </a:p>
        </p:txBody>
      </p:sp>
      <p:sp>
        <p:nvSpPr>
          <p:cNvPr id="260" name="Rectangle 199"/>
          <p:cNvSpPr>
            <a:spLocks noChangeArrowheads="1"/>
          </p:cNvSpPr>
          <p:nvPr/>
        </p:nvSpPr>
        <p:spPr bwMode="auto">
          <a:xfrm>
            <a:off x="3100411" y="6604279"/>
            <a:ext cx="26161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v</a:t>
            </a:r>
          </a:p>
        </p:txBody>
      </p:sp>
      <p:sp>
        <p:nvSpPr>
          <p:cNvPr id="261" name="Rectangle 202"/>
          <p:cNvSpPr>
            <a:spLocks noChangeArrowheads="1"/>
          </p:cNvSpPr>
          <p:nvPr/>
        </p:nvSpPr>
        <p:spPr bwMode="auto">
          <a:xfrm>
            <a:off x="4310801" y="6597532"/>
            <a:ext cx="39626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1.5</a:t>
            </a:r>
          </a:p>
        </p:txBody>
      </p:sp>
      <p:sp>
        <p:nvSpPr>
          <p:cNvPr id="262" name="Rectangle 203"/>
          <p:cNvSpPr>
            <a:spLocks noChangeArrowheads="1"/>
          </p:cNvSpPr>
          <p:nvPr/>
        </p:nvSpPr>
        <p:spPr bwMode="auto">
          <a:xfrm>
            <a:off x="4318898" y="7017188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20</a:t>
            </a:r>
          </a:p>
        </p:txBody>
      </p:sp>
      <p:sp>
        <p:nvSpPr>
          <p:cNvPr id="263" name="Rectangle 204"/>
          <p:cNvSpPr>
            <a:spLocks noChangeArrowheads="1"/>
          </p:cNvSpPr>
          <p:nvPr/>
        </p:nvSpPr>
        <p:spPr bwMode="auto">
          <a:xfrm>
            <a:off x="4534798" y="7017188"/>
            <a:ext cx="40588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-25</a:t>
            </a:r>
          </a:p>
        </p:txBody>
      </p:sp>
      <p:sp>
        <p:nvSpPr>
          <p:cNvPr id="264" name="Rectangle 205"/>
          <p:cNvSpPr>
            <a:spLocks noChangeArrowheads="1"/>
          </p:cNvSpPr>
          <p:nvPr/>
        </p:nvSpPr>
        <p:spPr bwMode="auto">
          <a:xfrm>
            <a:off x="4490268" y="6986152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,</a:t>
            </a:r>
          </a:p>
        </p:txBody>
      </p:sp>
      <p:sp>
        <p:nvSpPr>
          <p:cNvPr id="265" name="Rectangle 206"/>
          <p:cNvSpPr>
            <a:spLocks noChangeArrowheads="1"/>
          </p:cNvSpPr>
          <p:nvPr/>
        </p:nvSpPr>
        <p:spPr bwMode="auto">
          <a:xfrm>
            <a:off x="3215109" y="8211385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n</a:t>
            </a:r>
          </a:p>
        </p:txBody>
      </p:sp>
      <p:sp>
        <p:nvSpPr>
          <p:cNvPr id="266" name="Rectangle 209"/>
          <p:cNvSpPr>
            <a:spLocks noChangeArrowheads="1"/>
          </p:cNvSpPr>
          <p:nvPr/>
        </p:nvSpPr>
        <p:spPr bwMode="auto">
          <a:xfrm>
            <a:off x="3215109" y="8439429"/>
            <a:ext cx="26161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267" name="Rectangle 217"/>
          <p:cNvSpPr>
            <a:spLocks noChangeArrowheads="1"/>
          </p:cNvSpPr>
          <p:nvPr/>
        </p:nvSpPr>
        <p:spPr bwMode="auto">
          <a:xfrm>
            <a:off x="4304054" y="8617547"/>
            <a:ext cx="32092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-4</a:t>
            </a:r>
          </a:p>
        </p:txBody>
      </p:sp>
      <p:sp>
        <p:nvSpPr>
          <p:cNvPr id="268" name="Rectangle 218"/>
          <p:cNvSpPr>
            <a:spLocks noChangeArrowheads="1"/>
          </p:cNvSpPr>
          <p:nvPr/>
        </p:nvSpPr>
        <p:spPr bwMode="auto">
          <a:xfrm>
            <a:off x="4519954" y="8617547"/>
            <a:ext cx="35458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10</a:t>
            </a:r>
          </a:p>
        </p:txBody>
      </p:sp>
      <p:sp>
        <p:nvSpPr>
          <p:cNvPr id="269" name="Rectangle 219"/>
          <p:cNvSpPr>
            <a:spLocks noChangeArrowheads="1"/>
          </p:cNvSpPr>
          <p:nvPr/>
        </p:nvSpPr>
        <p:spPr bwMode="auto">
          <a:xfrm>
            <a:off x="4475425" y="8613499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,</a:t>
            </a:r>
          </a:p>
        </p:txBody>
      </p:sp>
      <p:sp>
        <p:nvSpPr>
          <p:cNvPr id="270" name="Rectangle 227"/>
          <p:cNvSpPr>
            <a:spLocks noChangeArrowheads="1"/>
          </p:cNvSpPr>
          <p:nvPr/>
        </p:nvSpPr>
        <p:spPr bwMode="auto">
          <a:xfrm>
            <a:off x="6873264" y="8610800"/>
            <a:ext cx="32092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-2</a:t>
            </a:r>
          </a:p>
        </p:txBody>
      </p:sp>
      <p:sp>
        <p:nvSpPr>
          <p:cNvPr id="271" name="Rectangle 228"/>
          <p:cNvSpPr>
            <a:spLocks noChangeArrowheads="1"/>
          </p:cNvSpPr>
          <p:nvPr/>
        </p:nvSpPr>
        <p:spPr bwMode="auto">
          <a:xfrm>
            <a:off x="7089164" y="8610800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272" name="Rectangle 229"/>
          <p:cNvSpPr>
            <a:spLocks noChangeArrowheads="1"/>
          </p:cNvSpPr>
          <p:nvPr/>
        </p:nvSpPr>
        <p:spPr bwMode="auto">
          <a:xfrm>
            <a:off x="7044635" y="8606752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,</a:t>
            </a:r>
          </a:p>
        </p:txBody>
      </p:sp>
      <p:graphicFrame>
        <p:nvGraphicFramePr>
          <p:cNvPr id="273" name="Group 2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92181"/>
              </p:ext>
            </p:extLst>
          </p:nvPr>
        </p:nvGraphicFramePr>
        <p:xfrm>
          <a:off x="153377" y="6350597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4" name="Group 2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88639"/>
              </p:ext>
            </p:extLst>
          </p:nvPr>
        </p:nvGraphicFramePr>
        <p:xfrm>
          <a:off x="2671310" y="6349247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5" name="Group 3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26428"/>
              </p:ext>
            </p:extLst>
          </p:nvPr>
        </p:nvGraphicFramePr>
        <p:xfrm>
          <a:off x="2667263" y="7944209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6" name="Group 3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00200"/>
              </p:ext>
            </p:extLst>
          </p:nvPr>
        </p:nvGraphicFramePr>
        <p:xfrm>
          <a:off x="5198690" y="7944209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7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381437"/>
              </p:ext>
            </p:extLst>
          </p:nvPr>
        </p:nvGraphicFramePr>
        <p:xfrm>
          <a:off x="4398510" y="8165506"/>
          <a:ext cx="118745" cy="30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Equation" r:id="rId84" imgW="139639" imgH="355446" progId="Equation.DSMT4">
                  <p:embed/>
                </p:oleObj>
              </mc:Choice>
              <mc:Fallback>
                <p:oleObj name="Equation" r:id="rId84" imgW="139639" imgH="355446" progId="Equation.DSMT4">
                  <p:embed/>
                  <p:pic>
                    <p:nvPicPr>
                      <p:cNvPr id="167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510" y="8165506"/>
                        <a:ext cx="118745" cy="302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" name="Rectangle 216"/>
          <p:cNvSpPr>
            <a:spLocks noChangeArrowheads="1"/>
          </p:cNvSpPr>
          <p:nvPr/>
        </p:nvSpPr>
        <p:spPr bwMode="auto">
          <a:xfrm>
            <a:off x="4316199" y="8446176"/>
            <a:ext cx="32092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-2</a:t>
            </a:r>
          </a:p>
        </p:txBody>
      </p:sp>
      <p:sp>
        <p:nvSpPr>
          <p:cNvPr id="279" name="Rectangle 220"/>
          <p:cNvSpPr>
            <a:spLocks noChangeArrowheads="1"/>
          </p:cNvSpPr>
          <p:nvPr/>
        </p:nvSpPr>
        <p:spPr bwMode="auto">
          <a:xfrm>
            <a:off x="5792415" y="8204638"/>
            <a:ext cx="23596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r</a:t>
            </a:r>
          </a:p>
        </p:txBody>
      </p:sp>
      <p:sp>
        <p:nvSpPr>
          <p:cNvPr id="280" name="Rectangle 223"/>
          <p:cNvSpPr>
            <a:spLocks noChangeArrowheads="1"/>
          </p:cNvSpPr>
          <p:nvPr/>
        </p:nvSpPr>
        <p:spPr bwMode="auto">
          <a:xfrm>
            <a:off x="5792415" y="8432682"/>
            <a:ext cx="21833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j</a:t>
            </a:r>
          </a:p>
        </p:txBody>
      </p:sp>
      <p:graphicFrame>
        <p:nvGraphicFramePr>
          <p:cNvPr id="281" name="Object 2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908926"/>
              </p:ext>
            </p:extLst>
          </p:nvPr>
        </p:nvGraphicFramePr>
        <p:xfrm>
          <a:off x="7035189" y="8388153"/>
          <a:ext cx="118745" cy="30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86" imgW="139639" imgH="355446" progId="Equation.DSMT4">
                  <p:embed/>
                </p:oleObj>
              </mc:Choice>
              <mc:Fallback>
                <p:oleObj name="Equation" r:id="rId86" imgW="139639" imgH="355446" progId="Equation.DSMT4">
                  <p:embed/>
                  <p:pic>
                    <p:nvPicPr>
                      <p:cNvPr id="171" name="Object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189" y="8388153"/>
                        <a:ext cx="118745" cy="302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" name="Rectangle 226"/>
          <p:cNvSpPr>
            <a:spLocks noChangeArrowheads="1"/>
          </p:cNvSpPr>
          <p:nvPr/>
        </p:nvSpPr>
        <p:spPr bwMode="auto">
          <a:xfrm>
            <a:off x="6977166" y="8187096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pic>
        <p:nvPicPr>
          <p:cNvPr id="283" name="Picture 336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64" y="5684006"/>
            <a:ext cx="241539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Picture 337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08" y="5677258"/>
            <a:ext cx="241539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" name="Picture 338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86" y="7655442"/>
            <a:ext cx="241538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" name="Picture 339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16" y="7655442"/>
            <a:ext cx="241538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7" name="Group 4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7602"/>
              </p:ext>
            </p:extLst>
          </p:nvPr>
        </p:nvGraphicFramePr>
        <p:xfrm>
          <a:off x="5224328" y="6349247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8" name="Rectangle 491"/>
          <p:cNvSpPr>
            <a:spLocks noChangeArrowheads="1"/>
          </p:cNvSpPr>
          <p:nvPr/>
        </p:nvSpPr>
        <p:spPr bwMode="auto">
          <a:xfrm>
            <a:off x="5175750" y="5709167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9.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89" name="Text Box 492"/>
          <p:cNvSpPr txBox="1">
            <a:spLocks noChangeArrowheads="1"/>
          </p:cNvSpPr>
          <p:nvPr/>
        </p:nvSpPr>
        <p:spPr bwMode="auto">
          <a:xfrm>
            <a:off x="6580451" y="5693451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90" name="Rectangle 493"/>
          <p:cNvSpPr>
            <a:spLocks noChangeArrowheads="1"/>
          </p:cNvSpPr>
          <p:nvPr/>
        </p:nvSpPr>
        <p:spPr bwMode="auto">
          <a:xfrm>
            <a:off x="5167654" y="6966785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91" name="Rectangle 494"/>
          <p:cNvSpPr>
            <a:spLocks noChangeArrowheads="1"/>
          </p:cNvSpPr>
          <p:nvPr/>
        </p:nvSpPr>
        <p:spPr bwMode="auto">
          <a:xfrm>
            <a:off x="5361964" y="5766224"/>
            <a:ext cx="110799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190" dirty="0">
                <a:latin typeface="Arial" charset="0"/>
                <a:ea typeface="ＭＳ Ｐゴシック" charset="0"/>
              </a:rPr>
              <a:t>-3</a:t>
            </a:r>
            <a:r>
              <a:rPr lang="en-US" sz="1190" i="1" dirty="0">
                <a:latin typeface="Arial" charset="0"/>
                <a:ea typeface="ＭＳ Ｐゴシック" charset="0"/>
              </a:rPr>
              <a:t>k</a:t>
            </a:r>
            <a:r>
              <a:rPr lang="en-US" sz="1190" dirty="0">
                <a:latin typeface="Arial" charset="0"/>
                <a:ea typeface="ＭＳ Ｐゴシック" charset="0"/>
              </a:rPr>
              <a:t> + 2.8 = </a:t>
            </a:r>
            <a:r>
              <a:rPr lang="en-US" sz="1190" i="1" dirty="0">
                <a:latin typeface="Arial" charset="0"/>
                <a:ea typeface="ＭＳ Ｐゴシック" charset="0"/>
              </a:rPr>
              <a:t>w</a:t>
            </a:r>
            <a:r>
              <a:rPr lang="en-US" sz="1190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92" name="Rectangle 495"/>
          <p:cNvSpPr>
            <a:spLocks noChangeArrowheads="1"/>
          </p:cNvSpPr>
          <p:nvPr/>
        </p:nvSpPr>
        <p:spPr bwMode="auto">
          <a:xfrm>
            <a:off x="5722247" y="6604279"/>
            <a:ext cx="26161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k</a:t>
            </a:r>
          </a:p>
        </p:txBody>
      </p:sp>
      <p:sp>
        <p:nvSpPr>
          <p:cNvPr id="293" name="Rectangle 498"/>
          <p:cNvSpPr>
            <a:spLocks noChangeArrowheads="1"/>
          </p:cNvSpPr>
          <p:nvPr/>
        </p:nvSpPr>
        <p:spPr bwMode="auto">
          <a:xfrm>
            <a:off x="5722248" y="6832323"/>
            <a:ext cx="29527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w</a:t>
            </a:r>
          </a:p>
        </p:txBody>
      </p:sp>
      <p:sp>
        <p:nvSpPr>
          <p:cNvPr id="294" name="Rectangle 499"/>
          <p:cNvSpPr>
            <a:spLocks noChangeArrowheads="1"/>
          </p:cNvSpPr>
          <p:nvPr/>
        </p:nvSpPr>
        <p:spPr bwMode="auto">
          <a:xfrm>
            <a:off x="6900251" y="6597532"/>
            <a:ext cx="32092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-3</a:t>
            </a:r>
          </a:p>
        </p:txBody>
      </p:sp>
      <p:sp>
        <p:nvSpPr>
          <p:cNvPr id="295" name="Rectangle 500"/>
          <p:cNvSpPr>
            <a:spLocks noChangeArrowheads="1"/>
          </p:cNvSpPr>
          <p:nvPr/>
        </p:nvSpPr>
        <p:spPr bwMode="auto">
          <a:xfrm>
            <a:off x="6932637" y="6818830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296" name="Rectangle 501"/>
          <p:cNvSpPr>
            <a:spLocks noChangeArrowheads="1"/>
          </p:cNvSpPr>
          <p:nvPr/>
        </p:nvSpPr>
        <p:spPr bwMode="auto">
          <a:xfrm>
            <a:off x="6898902" y="7023935"/>
            <a:ext cx="396262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2.8</a:t>
            </a:r>
          </a:p>
        </p:txBody>
      </p:sp>
      <p:pic>
        <p:nvPicPr>
          <p:cNvPr id="297" name="Picture 502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57" y="5886412"/>
            <a:ext cx="241539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Rectangle 504"/>
          <p:cNvSpPr>
            <a:spLocks noChangeArrowheads="1"/>
          </p:cNvSpPr>
          <p:nvPr/>
        </p:nvSpPr>
        <p:spPr bwMode="auto">
          <a:xfrm>
            <a:off x="58920" y="7316273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10.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99" name="Text Box 505"/>
          <p:cNvSpPr txBox="1">
            <a:spLocks noChangeArrowheads="1"/>
          </p:cNvSpPr>
          <p:nvPr/>
        </p:nvSpPr>
        <p:spPr bwMode="auto">
          <a:xfrm>
            <a:off x="1512198" y="7320797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300" name="Rectangle 506"/>
          <p:cNvSpPr>
            <a:spLocks noChangeArrowheads="1"/>
          </p:cNvSpPr>
          <p:nvPr/>
        </p:nvSpPr>
        <p:spPr bwMode="auto">
          <a:xfrm>
            <a:off x="91305" y="8568493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301" name="Rectangle 507"/>
          <p:cNvSpPr>
            <a:spLocks noChangeArrowheads="1"/>
          </p:cNvSpPr>
          <p:nvPr/>
        </p:nvSpPr>
        <p:spPr bwMode="auto">
          <a:xfrm>
            <a:off x="269423" y="7377378"/>
            <a:ext cx="1090363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190" dirty="0">
                <a:latin typeface="Arial" charset="0"/>
                <a:ea typeface="ＭＳ Ｐゴシック" charset="0"/>
              </a:rPr>
              <a:t>4</a:t>
            </a:r>
            <a:r>
              <a:rPr lang="en-US" sz="1190" i="1" dirty="0">
                <a:latin typeface="Arial" charset="0"/>
                <a:ea typeface="ＭＳ Ｐゴシック" charset="0"/>
              </a:rPr>
              <a:t>h</a:t>
            </a:r>
            <a:r>
              <a:rPr lang="en-US" sz="1190" dirty="0">
                <a:latin typeface="Arial" charset="0"/>
                <a:ea typeface="ＭＳ Ｐゴシック" charset="0"/>
              </a:rPr>
              <a:t> + -8.1 = </a:t>
            </a:r>
            <a:r>
              <a:rPr lang="en-US" sz="1190" i="1" dirty="0">
                <a:latin typeface="Arial" charset="0"/>
                <a:ea typeface="ＭＳ Ｐゴシック" charset="0"/>
              </a:rPr>
              <a:t>q</a:t>
            </a:r>
            <a:r>
              <a:rPr lang="en-US" sz="1190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302" name="Rectangle 508"/>
          <p:cNvSpPr>
            <a:spLocks noChangeArrowheads="1"/>
          </p:cNvSpPr>
          <p:nvPr/>
        </p:nvSpPr>
        <p:spPr bwMode="auto">
          <a:xfrm>
            <a:off x="651296" y="8216782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h</a:t>
            </a:r>
          </a:p>
        </p:txBody>
      </p:sp>
      <p:sp>
        <p:nvSpPr>
          <p:cNvPr id="303" name="Rectangle 511"/>
          <p:cNvSpPr>
            <a:spLocks noChangeArrowheads="1"/>
          </p:cNvSpPr>
          <p:nvPr/>
        </p:nvSpPr>
        <p:spPr bwMode="auto">
          <a:xfrm>
            <a:off x="651296" y="8444827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q</a:t>
            </a:r>
          </a:p>
        </p:txBody>
      </p:sp>
      <p:sp>
        <p:nvSpPr>
          <p:cNvPr id="304" name="Rectangle 512"/>
          <p:cNvSpPr>
            <a:spLocks noChangeArrowheads="1"/>
          </p:cNvSpPr>
          <p:nvPr/>
        </p:nvSpPr>
        <p:spPr bwMode="auto">
          <a:xfrm>
            <a:off x="1861685" y="8210036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305" name="Rectangle 513"/>
          <p:cNvSpPr>
            <a:spLocks noChangeArrowheads="1"/>
          </p:cNvSpPr>
          <p:nvPr/>
        </p:nvSpPr>
        <p:spPr bwMode="auto">
          <a:xfrm>
            <a:off x="1861685" y="8431333"/>
            <a:ext cx="2696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306" name="Rectangle 514"/>
          <p:cNvSpPr>
            <a:spLocks noChangeArrowheads="1"/>
          </p:cNvSpPr>
          <p:nvPr/>
        </p:nvSpPr>
        <p:spPr bwMode="auto">
          <a:xfrm>
            <a:off x="1837397" y="8622944"/>
            <a:ext cx="44755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-8.1</a:t>
            </a:r>
          </a:p>
        </p:txBody>
      </p:sp>
      <p:graphicFrame>
        <p:nvGraphicFramePr>
          <p:cNvPr id="307" name="Group 5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47695"/>
              </p:ext>
            </p:extLst>
          </p:nvPr>
        </p:nvGraphicFramePr>
        <p:xfrm>
          <a:off x="139883" y="7949606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8" name="Picture 529" descr="Checkmark00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80" y="7485421"/>
            <a:ext cx="241538" cy="1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9" name="Straight Connector 308"/>
          <p:cNvCxnSpPr/>
          <p:nvPr/>
        </p:nvCxnSpPr>
        <p:spPr>
          <a:xfrm>
            <a:off x="6109518" y="7691876"/>
            <a:ext cx="21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491505" y="7586624"/>
            <a:ext cx="137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807258" y="7586624"/>
            <a:ext cx="137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3560549" y="7589323"/>
            <a:ext cx="198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3920832" y="7589323"/>
            <a:ext cx="1983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3216458" y="7589323"/>
            <a:ext cx="1983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850778" y="7698622"/>
            <a:ext cx="1970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935788" y="5991663"/>
            <a:ext cx="1970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3340600" y="5991663"/>
            <a:ext cx="2604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3757558" y="5991663"/>
            <a:ext cx="261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5429433" y="5991663"/>
            <a:ext cx="261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5792415" y="5991663"/>
            <a:ext cx="261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6185083" y="5991663"/>
            <a:ext cx="153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374674" y="5991663"/>
            <a:ext cx="1983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1247720" y="5991663"/>
            <a:ext cx="1970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716066" y="5991663"/>
            <a:ext cx="371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34193" y="7589323"/>
            <a:ext cx="1970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703921" y="7589323"/>
            <a:ext cx="253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1087145" y="7619009"/>
            <a:ext cx="137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6430670" y="7586624"/>
            <a:ext cx="137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894632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1667 0.14444 " pathEditMode="relative" ptsTypes="AA">
                                      <p:cBhvr>
                                        <p:cTn id="1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5.92593E-6 L 0.19167 0.14445 " pathEditMode="relative" ptsTypes="AA">
                                      <p:cBhvr>
                                        <p:cTn id="2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13559 0.230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1667 0.14444 " pathEditMode="relative" ptsTypes="AA">
                                      <p:cBhvr>
                                        <p:cTn id="5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5.92593E-6 L 0.19167 0.14445 " pathEditMode="relative" ptsTypes="AA">
                                      <p:cBhvr>
                                        <p:cTn id="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1.11111E-6 L 0.15608 0.2270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113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2.22222E-6 L 0.01667 0.14444 " pathEditMode="relative" ptsTypes="AA">
                                      <p:cBhvr>
                                        <p:cTn id="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0694 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6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15226 0.2256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1441 0.2289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1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2.22222E-6 L 0.01667 0.14444 " pathEditMode="relative" ptsTypes="AA">
                                      <p:cBhvr>
                                        <p:cTn id="144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20833 0.13333 " pathEditMode="relative" ptsTypes="AA"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4879 0.2254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1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23 L 0.13697 0.22709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11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92593E-6 L 0.03334 0.13334 " pathEditMode="relative" ptsTypes="AA">
                                      <p:cBhvr>
                                        <p:cTn id="19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20833 0.14444 " pathEditMode="relative" ptsTypes="AA">
                                      <p:cBhvr>
                                        <p:cTn id="20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1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-0.01805 0.175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8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59259E-6 L 0.15834 0.17778 " pathEditMode="relative" ptsTypes="AA">
                                      <p:cBhvr>
                                        <p:cTn id="22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9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1181 0.22962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1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0309 0.1379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9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20833 0.14444 " pathEditMode="relative" ptsTypes="AA">
                                      <p:cBhvr>
                                        <p:cTn id="25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-0.01805 0.1801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89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7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59259E-6 L 0.15834 0.17778 " pathEditMode="relative" ptsTypes="AA">
                                      <p:cBhvr>
                                        <p:cTn id="27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0643 0.23125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1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5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5" grpId="1"/>
      <p:bldP spid="138" grpId="0"/>
      <p:bldP spid="138" grpId="1"/>
      <p:bldP spid="155" grpId="0"/>
      <p:bldP spid="158" grpId="0"/>
      <p:bldP spid="178" grpId="0"/>
      <p:bldP spid="178" grpId="1"/>
      <p:bldP spid="179" grpId="0"/>
      <p:bldP spid="179" grpId="1"/>
      <p:bldP spid="184" grpId="0"/>
      <p:bldP spid="195" grpId="0"/>
      <p:bldP spid="195" grpId="1"/>
      <p:bldP spid="196" grpId="0"/>
      <p:bldP spid="196" grpId="1"/>
      <p:bldP spid="201" grpId="0"/>
      <p:bldP spid="202" grpId="0"/>
      <p:bldP spid="255" grpId="0"/>
      <p:bldP spid="256" grpId="0"/>
      <p:bldP spid="257" grpId="0"/>
      <p:bldP spid="258" grpId="0"/>
      <p:bldP spid="260" grpId="0"/>
      <p:bldP spid="261" grpId="0"/>
      <p:bldP spid="262" grpId="0"/>
      <p:bldP spid="263" grpId="0"/>
      <p:bldP spid="265" grpId="0"/>
      <p:bldP spid="266" grpId="0"/>
      <p:bldP spid="267" grpId="0"/>
      <p:bldP spid="268" grpId="0"/>
      <p:bldP spid="270" grpId="0"/>
      <p:bldP spid="271" grpId="0"/>
      <p:bldP spid="278" grpId="0"/>
      <p:bldP spid="279" grpId="0"/>
      <p:bldP spid="280" grpId="0"/>
      <p:bldP spid="282" grpId="0"/>
      <p:bldP spid="292" grpId="0"/>
      <p:bldP spid="293" grpId="0"/>
      <p:bldP spid="294" grpId="0"/>
      <p:bldP spid="295" grpId="0"/>
      <p:bldP spid="296" grpId="0"/>
      <p:bldP spid="302" grpId="0"/>
      <p:bldP spid="303" grpId="0"/>
      <p:bldP spid="304" grpId="0"/>
      <p:bldP spid="305" grpId="0"/>
      <p:bldP spid="3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2898" y="27437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677643" y="876861"/>
            <a:ext cx="6930390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 dirty="0">
                <a:latin typeface="Gill Sans MT" panose="020B0502020104020203" pitchFamily="34" charset="0"/>
              </a:rPr>
              <a:t>Using algebraic terminology will help you describe how to solve equations.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417044" y="3531648"/>
            <a:ext cx="6477000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 dirty="0">
                <a:latin typeface="Gill Sans MT" panose="020B0502020104020203" pitchFamily="34" charset="0"/>
              </a:rPr>
              <a:t>Using algebraic terminology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94421" y="887655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94543" y="3539939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13284" y="170470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1226669" y="3885379"/>
            <a:ext cx="3716179" cy="1943100"/>
            <a:chOff x="1411288" y="3429000"/>
            <a:chExt cx="4371975" cy="2286000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1625600" y="3516312"/>
              <a:ext cx="4157663" cy="2198688"/>
            </a:xfrm>
            <a:prstGeom prst="roundRect">
              <a:avLst>
                <a:gd name="adj" fmla="val 7407"/>
              </a:avLst>
            </a:prstGeom>
            <a:noFill/>
            <a:ln w="19050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777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kern="0" dirty="0">
                  <a:solidFill>
                    <a:srgbClr val="000000"/>
                  </a:solidFill>
                  <a:latin typeface="Arial" pitchFamily="34" charset="0"/>
                </a:rPr>
                <a:t>Sample Test Question:</a:t>
              </a:r>
            </a:p>
            <a:p>
              <a:pPr defTabSz="777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5" b="1" kern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9229" name="Group 1"/>
            <p:cNvGrpSpPr>
              <a:grpSpLocks/>
            </p:cNvGrpSpPr>
            <p:nvPr/>
          </p:nvGrpSpPr>
          <p:grpSpPr bwMode="auto">
            <a:xfrm>
              <a:off x="1411288" y="3429000"/>
              <a:ext cx="3800785" cy="2286000"/>
              <a:chOff x="1434455" y="3520440"/>
              <a:chExt cx="2938162" cy="1871318"/>
            </a:xfrm>
          </p:grpSpPr>
          <p:pic>
            <p:nvPicPr>
              <p:cNvPr id="9231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455" y="3557274"/>
                <a:ext cx="2938162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2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455" y="5257780"/>
                <a:ext cx="2938162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3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634064" y="4389110"/>
                <a:ext cx="1845918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4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367466" y="4414510"/>
                <a:ext cx="1845918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0" name="Picture 79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69" y="3894757"/>
              <a:ext cx="3276600" cy="148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294421" y="1221680"/>
            <a:ext cx="7084219" cy="2158329"/>
          </a:xfrm>
          <a:prstGeom prst="roundRect">
            <a:avLst>
              <a:gd name="adj" fmla="val 5046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</a:rPr>
              <a:t>Tara helped her friend Jasmine with math homework.  Jasmine was stuck and needed help solving:            -4x + 8 = 20</a:t>
            </a:r>
          </a:p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8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</a:rPr>
              <a:t>Tara explained how to solve using only words:</a:t>
            </a:r>
          </a:p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8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kern="0" dirty="0">
                <a:solidFill>
                  <a:sysClr val="windowText" lastClr="000000"/>
                </a:solidFill>
                <a:latin typeface="Arial" pitchFamily="34" charset="0"/>
              </a:rPr>
              <a:t>“</a:t>
            </a:r>
            <a:r>
              <a:rPr lang="en-US" altLang="ja-JP" kern="0" dirty="0">
                <a:solidFill>
                  <a:sysClr val="windowText" lastClr="000000"/>
                </a:solidFill>
                <a:latin typeface="Arial" pitchFamily="34" charset="0"/>
              </a:rPr>
              <a:t>First, you have to separate the </a:t>
            </a:r>
            <a:r>
              <a:rPr lang="en-US" altLang="ja-JP" b="1" kern="0" dirty="0">
                <a:solidFill>
                  <a:sysClr val="windowText" lastClr="000000"/>
                </a:solidFill>
                <a:latin typeface="Arial" pitchFamily="34" charset="0"/>
              </a:rPr>
              <a:t>constant</a:t>
            </a:r>
            <a:r>
              <a:rPr lang="en-US" altLang="ja-JP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ja-JP" b="1" kern="0" dirty="0">
                <a:solidFill>
                  <a:sysClr val="windowText" lastClr="000000"/>
                </a:solidFill>
                <a:latin typeface="Arial" pitchFamily="34" charset="0"/>
              </a:rPr>
              <a:t>term</a:t>
            </a:r>
            <a:r>
              <a:rPr lang="en-US" altLang="ja-JP" kern="0" dirty="0">
                <a:solidFill>
                  <a:sysClr val="windowText" lastClr="000000"/>
                </a:solidFill>
                <a:latin typeface="Arial" pitchFamily="34" charset="0"/>
              </a:rPr>
              <a:t> from the </a:t>
            </a:r>
            <a:r>
              <a:rPr lang="en-US" altLang="ja-JP" b="1" kern="0" dirty="0">
                <a:solidFill>
                  <a:sysClr val="windowText" lastClr="000000"/>
                </a:solidFill>
                <a:latin typeface="Arial" pitchFamily="34" charset="0"/>
              </a:rPr>
              <a:t>term</a:t>
            </a:r>
            <a:r>
              <a:rPr lang="en-US" altLang="ja-JP" kern="0" dirty="0">
                <a:solidFill>
                  <a:sysClr val="windowText" lastClr="000000"/>
                </a:solidFill>
                <a:latin typeface="Arial" pitchFamily="34" charset="0"/>
              </a:rPr>
              <a:t> with the </a:t>
            </a:r>
            <a:r>
              <a:rPr lang="en-US" altLang="ja-JP" b="1" kern="0" dirty="0">
                <a:solidFill>
                  <a:sysClr val="windowText" lastClr="000000"/>
                </a:solidFill>
                <a:latin typeface="Arial" pitchFamily="34" charset="0"/>
              </a:rPr>
              <a:t>variable</a:t>
            </a:r>
            <a:r>
              <a:rPr lang="en-US" altLang="ja-JP" kern="0" dirty="0">
                <a:solidFill>
                  <a:sysClr val="windowText" lastClr="000000"/>
                </a:solidFill>
                <a:latin typeface="Arial" pitchFamily="34" charset="0"/>
              </a:rPr>
              <a:t>.  Next, apply the multiplicative inverse of the </a:t>
            </a:r>
            <a:r>
              <a:rPr lang="en-US" altLang="ja-JP" b="1" kern="0" dirty="0">
                <a:solidFill>
                  <a:sysClr val="windowText" lastClr="000000"/>
                </a:solidFill>
                <a:latin typeface="Arial" pitchFamily="34" charset="0"/>
              </a:rPr>
              <a:t>coefficient</a:t>
            </a:r>
            <a:r>
              <a:rPr lang="en-US" altLang="ja-JP" kern="0" dirty="0">
                <a:solidFill>
                  <a:sysClr val="windowText" lastClr="000000"/>
                </a:solidFill>
                <a:latin typeface="Arial" pitchFamily="34" charset="0"/>
              </a:rPr>
              <a:t> to both sides of the </a:t>
            </a:r>
            <a:r>
              <a:rPr lang="en-US" altLang="ja-JP" b="1" kern="0" dirty="0">
                <a:solidFill>
                  <a:sysClr val="windowText" lastClr="000000"/>
                </a:solidFill>
                <a:latin typeface="Arial" pitchFamily="34" charset="0"/>
              </a:rPr>
              <a:t>equation</a:t>
            </a:r>
            <a:r>
              <a:rPr lang="en-US" altLang="ja-JP" kern="0" dirty="0">
                <a:solidFill>
                  <a:sysClr val="windowText" lastClr="000000"/>
                </a:solidFill>
                <a:latin typeface="Arial" pitchFamily="34" charset="0"/>
              </a:rPr>
              <a:t>. Finally, simplify each </a:t>
            </a:r>
            <a:r>
              <a:rPr lang="en-US" altLang="ja-JP" b="1" kern="0" dirty="0">
                <a:solidFill>
                  <a:sysClr val="windowText" lastClr="000000"/>
                </a:solidFill>
                <a:latin typeface="Arial" pitchFamily="34" charset="0"/>
              </a:rPr>
              <a:t>expression</a:t>
            </a:r>
            <a:r>
              <a:rPr lang="en-US" altLang="ja-JP" kern="0" dirty="0">
                <a:solidFill>
                  <a:sysClr val="windowText" lastClr="000000"/>
                </a:solidFill>
                <a:latin typeface="Arial" pitchFamily="34" charset="0"/>
              </a:rPr>
              <a:t>.</a:t>
            </a:r>
            <a:r>
              <a:rPr lang="ja-JP" altLang="en-US" kern="0" dirty="0">
                <a:solidFill>
                  <a:sysClr val="windowText" lastClr="000000"/>
                </a:solidFill>
                <a:latin typeface="Arial" pitchFamily="34" charset="0"/>
              </a:rPr>
              <a:t>”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6537" y="369080"/>
            <a:ext cx="5447427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48578" algn="l"/>
                <a:tab pos="429101" algn="l"/>
              </a:tabLst>
              <a:defRPr/>
            </a:pPr>
            <a:r>
              <a:rPr lang="en-US" sz="1360" b="1" u="sng" dirty="0">
                <a:latin typeface="Arial" charset="0"/>
                <a:ea typeface="ＭＳ Ｐゴシック" charset="0"/>
              </a:rPr>
              <a:t>Algebraic terminology</a:t>
            </a:r>
            <a:r>
              <a:rPr lang="en-US" sz="1360" dirty="0">
                <a:latin typeface="Arial" charset="0"/>
                <a:ea typeface="ＭＳ Ｐゴシック" charset="0"/>
              </a:rPr>
              <a:t> is mathematical </a:t>
            </a:r>
            <a:r>
              <a:rPr lang="en-US" sz="1360" b="1" dirty="0">
                <a:latin typeface="Arial" charset="0"/>
                <a:ea typeface="ＭＳ Ｐゴシック" charset="0"/>
              </a:rPr>
              <a:t>vocabulary</a:t>
            </a:r>
            <a:r>
              <a:rPr lang="en-US" sz="1360" dirty="0">
                <a:latin typeface="Arial" charset="0"/>
                <a:ea typeface="ＭＳ Ｐゴシック" charset="0"/>
              </a:rPr>
              <a:t> used to help identify and describe expressions, equations, and inequalities.</a:t>
            </a:r>
          </a:p>
        </p:txBody>
      </p:sp>
      <p:sp>
        <p:nvSpPr>
          <p:cNvPr id="24" name="Rectangle 135"/>
          <p:cNvSpPr/>
          <p:nvPr/>
        </p:nvSpPr>
        <p:spPr>
          <a:xfrm>
            <a:off x="31689" y="5890259"/>
            <a:ext cx="2560638" cy="247650"/>
          </a:xfrm>
          <a:custGeom>
            <a:avLst/>
            <a:gdLst/>
            <a:ahLst/>
            <a:cxnLst/>
            <a:rect l="l" t="t" r="r" b="b"/>
            <a:pathLst>
              <a:path w="2559703" h="247650">
                <a:moveTo>
                  <a:pt x="0" y="762"/>
                </a:moveTo>
                <a:lnTo>
                  <a:pt x="2458669" y="762"/>
                </a:lnTo>
                <a:lnTo>
                  <a:pt x="2458669" y="247650"/>
                </a:lnTo>
                <a:lnTo>
                  <a:pt x="0" y="247650"/>
                </a:lnTo>
                <a:close/>
                <a:moveTo>
                  <a:pt x="2458729" y="0"/>
                </a:moveTo>
                <a:lnTo>
                  <a:pt x="2559703" y="123825"/>
                </a:lnTo>
                <a:lnTo>
                  <a:pt x="2458729" y="247650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Constructed Response Closure</a:t>
            </a:r>
          </a:p>
        </p:txBody>
      </p:sp>
      <p:sp>
        <p:nvSpPr>
          <p:cNvPr id="26" name="Rectangle 62"/>
          <p:cNvSpPr>
            <a:spLocks noChangeArrowheads="1"/>
          </p:cNvSpPr>
          <p:nvPr/>
        </p:nvSpPr>
        <p:spPr bwMode="auto">
          <a:xfrm>
            <a:off x="4626708" y="6272831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2.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6279295" y="6220443"/>
            <a:ext cx="15573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8" name="Rectangle 64"/>
          <p:cNvSpPr>
            <a:spLocks noChangeArrowheads="1"/>
          </p:cNvSpPr>
          <p:nvPr/>
        </p:nvSpPr>
        <p:spPr bwMode="auto">
          <a:xfrm>
            <a:off x="4617183" y="7849218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pSp>
        <p:nvGrpSpPr>
          <p:cNvPr id="30" name="Group 92"/>
          <p:cNvGrpSpPr>
            <a:grpSpLocks/>
          </p:cNvGrpSpPr>
          <p:nvPr/>
        </p:nvGrpSpPr>
        <p:grpSpPr bwMode="auto">
          <a:xfrm>
            <a:off x="4942620" y="6253781"/>
            <a:ext cx="1065213" cy="457200"/>
            <a:chOff x="1632" y="3792"/>
            <a:chExt cx="671" cy="288"/>
          </a:xfrm>
        </p:grpSpPr>
        <p:graphicFrame>
          <p:nvGraphicFramePr>
            <p:cNvPr id="31" name="Object 89"/>
            <p:cNvGraphicFramePr>
              <a:graphicFrameLocks noChangeAspect="1"/>
            </p:cNvGraphicFramePr>
            <p:nvPr/>
          </p:nvGraphicFramePr>
          <p:xfrm>
            <a:off x="1632" y="3792"/>
            <a:ext cx="18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7" imgW="292100" imgH="457200" progId="Equation.DSMT4">
                    <p:embed/>
                  </p:oleObj>
                </mc:Choice>
                <mc:Fallback>
                  <p:oleObj name="Equation" r:id="rId7" imgW="292100" imgH="457200" progId="Equation.DSMT4">
                    <p:embed/>
                    <p:pic>
                      <p:nvPicPr>
                        <p:cNvPr id="10306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792"/>
                          <a:ext cx="18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91"/>
            <p:cNvSpPr>
              <a:spLocks noChangeArrowheads="1"/>
            </p:cNvSpPr>
            <p:nvPr/>
          </p:nvSpPr>
          <p:spPr bwMode="auto">
            <a:xfrm>
              <a:off x="1734" y="3834"/>
              <a:ext cx="5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latin typeface="Arial" charset="0"/>
                  <a:ea typeface="ＭＳ Ｐゴシック" charset="0"/>
                  <a:cs typeface="Times New Roman" charset="0"/>
                </a:rPr>
                <a:t> + 3 = 13</a:t>
              </a:r>
              <a:r>
                <a:rPr lang="en-US" sz="60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" name="Rectangle 106"/>
          <p:cNvSpPr>
            <a:spLocks noChangeArrowheads="1"/>
          </p:cNvSpPr>
          <p:nvPr/>
        </p:nvSpPr>
        <p:spPr bwMode="auto">
          <a:xfrm>
            <a:off x="6641245" y="790636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35" name="Rectangle 107"/>
          <p:cNvSpPr>
            <a:spLocks noChangeArrowheads="1"/>
          </p:cNvSpPr>
          <p:nvPr/>
        </p:nvSpPr>
        <p:spPr bwMode="auto">
          <a:xfrm>
            <a:off x="6812695" y="790636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13</a:t>
            </a:r>
          </a:p>
        </p:txBody>
      </p:sp>
      <p:sp>
        <p:nvSpPr>
          <p:cNvPr id="36" name="Rectangle 108"/>
          <p:cNvSpPr>
            <a:spLocks noChangeArrowheads="1"/>
          </p:cNvSpPr>
          <p:nvPr/>
        </p:nvSpPr>
        <p:spPr bwMode="auto">
          <a:xfrm>
            <a:off x="6760308" y="7901606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,</a:t>
            </a:r>
          </a:p>
        </p:txBody>
      </p:sp>
      <p:graphicFrame>
        <p:nvGraphicFramePr>
          <p:cNvPr id="3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26168"/>
              </p:ext>
            </p:extLst>
          </p:nvPr>
        </p:nvGraphicFramePr>
        <p:xfrm>
          <a:off x="4712433" y="6984031"/>
          <a:ext cx="2895600" cy="85407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T="45754" marB="45754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T="45754" marB="45754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Rectangle 102"/>
          <p:cNvSpPr>
            <a:spLocks noChangeArrowheads="1"/>
          </p:cNvSpPr>
          <p:nvPr/>
        </p:nvSpPr>
        <p:spPr bwMode="auto">
          <a:xfrm>
            <a:off x="5169633" y="730153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u</a:t>
            </a:r>
          </a:p>
        </p:txBody>
      </p:sp>
      <p:graphicFrame>
        <p:nvGraphicFramePr>
          <p:cNvPr id="39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93376"/>
              </p:ext>
            </p:extLst>
          </p:nvPr>
        </p:nvGraphicFramePr>
        <p:xfrm>
          <a:off x="6669820" y="7253906"/>
          <a:ext cx="13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9" imgW="139639" imgH="355446" progId="Equation.DSMT4">
                  <p:embed/>
                </p:oleObj>
              </mc:Choice>
              <mc:Fallback>
                <p:oleObj name="Equation" r:id="rId9" imgW="139639" imgH="355446" progId="Equation.DSMT4">
                  <p:embed/>
                  <p:pic>
                    <p:nvPicPr>
                      <p:cNvPr id="99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820" y="7253906"/>
                        <a:ext cx="13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147" descr="Checkmark00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70" y="6426818"/>
            <a:ext cx="284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197"/>
          <p:cNvSpPr>
            <a:spLocks noChangeArrowheads="1"/>
          </p:cNvSpPr>
          <p:nvPr/>
        </p:nvSpPr>
        <p:spPr bwMode="auto">
          <a:xfrm>
            <a:off x="107095" y="6256956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1.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2" name="Text Box 198"/>
          <p:cNvSpPr txBox="1">
            <a:spLocks noChangeArrowheads="1"/>
          </p:cNvSpPr>
          <p:nvPr/>
        </p:nvSpPr>
        <p:spPr bwMode="auto">
          <a:xfrm>
            <a:off x="1864458" y="6204568"/>
            <a:ext cx="15573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43" name="Rectangle 199"/>
          <p:cNvSpPr>
            <a:spLocks noChangeArrowheads="1"/>
          </p:cNvSpPr>
          <p:nvPr/>
        </p:nvSpPr>
        <p:spPr bwMode="auto">
          <a:xfrm>
            <a:off x="173770" y="7833343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4" name="Rectangle 200"/>
          <p:cNvSpPr>
            <a:spLocks noChangeArrowheads="1"/>
          </p:cNvSpPr>
          <p:nvPr/>
        </p:nvSpPr>
        <p:spPr bwMode="auto">
          <a:xfrm>
            <a:off x="335695" y="6296643"/>
            <a:ext cx="976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5.2</a:t>
            </a:r>
            <a:r>
              <a:rPr lang="en-US" sz="1400" i="1" dirty="0">
                <a:latin typeface="Arial" charset="0"/>
                <a:ea typeface="ＭＳ Ｐゴシック" charset="0"/>
              </a:rPr>
              <a:t>p </a:t>
            </a:r>
            <a:r>
              <a:rPr lang="en-US" sz="1400" dirty="0">
                <a:latin typeface="Arial" charset="0"/>
                <a:ea typeface="ＭＳ Ｐゴシック" charset="0"/>
              </a:rPr>
              <a:t>+ 1.2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6" name="Rectangle 201"/>
          <p:cNvSpPr>
            <a:spLocks noChangeArrowheads="1"/>
          </p:cNvSpPr>
          <p:nvPr/>
        </p:nvSpPr>
        <p:spPr bwMode="auto">
          <a:xfrm>
            <a:off x="734158" y="729359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p</a:t>
            </a:r>
          </a:p>
        </p:txBody>
      </p:sp>
      <p:sp>
        <p:nvSpPr>
          <p:cNvPr id="47" name="Rectangle 203"/>
          <p:cNvSpPr>
            <a:spLocks noChangeArrowheads="1"/>
          </p:cNvSpPr>
          <p:nvPr/>
        </p:nvSpPr>
        <p:spPr bwMode="auto">
          <a:xfrm>
            <a:off x="2158145" y="7285656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5.2</a:t>
            </a:r>
          </a:p>
        </p:txBody>
      </p:sp>
      <p:sp>
        <p:nvSpPr>
          <p:cNvPr id="48" name="Rectangle 204"/>
          <p:cNvSpPr>
            <a:spLocks noChangeArrowheads="1"/>
          </p:cNvSpPr>
          <p:nvPr/>
        </p:nvSpPr>
        <p:spPr bwMode="auto">
          <a:xfrm>
            <a:off x="2267683" y="7869856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1.2</a:t>
            </a:r>
          </a:p>
        </p:txBody>
      </p:sp>
      <p:graphicFrame>
        <p:nvGraphicFramePr>
          <p:cNvPr id="49" name="Group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43924"/>
              </p:ext>
            </p:extLst>
          </p:nvPr>
        </p:nvGraphicFramePr>
        <p:xfrm>
          <a:off x="221395" y="6993556"/>
          <a:ext cx="2895600" cy="85407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T="45754" marB="45754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T="45754" marB="45754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0" name="Picture 219" descr="Checkmark00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95" y="6195043"/>
            <a:ext cx="284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Connector 50"/>
          <p:cNvCxnSpPr/>
          <p:nvPr/>
        </p:nvCxnSpPr>
        <p:spPr>
          <a:xfrm>
            <a:off x="4950558" y="6695106"/>
            <a:ext cx="307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85570" y="6580806"/>
            <a:ext cx="222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356958" y="6580806"/>
            <a:ext cx="176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6183" y="6571281"/>
            <a:ext cx="366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97683" y="6571281"/>
            <a:ext cx="233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0" y="8479938"/>
            <a:ext cx="8772526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Shawn described 4</a:t>
            </a:r>
            <a:r>
              <a:rPr lang="en-US" altLang="en-US" sz="1400" i="1" dirty="0">
                <a:latin typeface="Arial" panose="020B0604020202020204" pitchFamily="34" charset="0"/>
              </a:rPr>
              <a:t>x </a:t>
            </a:r>
            <a:r>
              <a:rPr lang="en-US" altLang="en-US" sz="1400" dirty="0">
                <a:latin typeface="Arial" panose="020B0604020202020204" pitchFamily="34" charset="0"/>
              </a:rPr>
              <a:t>+ 1 = 21 as an inequality with three terms, one variable, and one coefficient. </a:t>
            </a:r>
          </a:p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Why is he incorrect? Explain. 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1400" b="1" i="1" dirty="0" smtClean="0">
                <a:latin typeface="Arial" panose="020B0604020202020204" pitchFamily="34" charset="0"/>
              </a:rPr>
              <a:t>Shawn is incorrect, because </a:t>
            </a:r>
            <a:r>
              <a:rPr lang="en-US" altLang="en-US" sz="1400" dirty="0" smtClean="0">
                <a:latin typeface="Arial" panose="020B0604020202020204" pitchFamily="34" charset="0"/>
              </a:rPr>
              <a:t>___________________________________________________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dirty="0" smtClean="0">
                <a:latin typeface="Arial" panose="020B0604020202020204" pitchFamily="34" charset="0"/>
              </a:rPr>
              <a:t>__________________________________________________________________________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dirty="0" smtClean="0">
                <a:latin typeface="Arial" panose="020B0604020202020204" pitchFamily="34" charset="0"/>
              </a:rPr>
              <a:t>__________________________________________________________________________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588909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8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934" y="27437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599949" y="986843"/>
            <a:ext cx="693039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>
                <a:latin typeface="Gill Sans MT" panose="020B0502020104020203" pitchFamily="34" charset="0"/>
              </a:rPr>
              <a:t>Evaluating algebraic expressions by substitution will help you solve real-life problems.</a:t>
            </a: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599949" y="3267286"/>
            <a:ext cx="647700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>
                <a:latin typeface="Gill Sans MT" panose="020B0502020104020203" pitchFamily="34" charset="0"/>
              </a:rPr>
              <a:t>Evaluating algebraic expressions by substitution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16727" y="997637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10246" name="Group 2"/>
          <p:cNvGrpSpPr>
            <a:grpSpLocks/>
          </p:cNvGrpSpPr>
          <p:nvPr/>
        </p:nvGrpSpPr>
        <p:grpSpPr bwMode="auto">
          <a:xfrm>
            <a:off x="5842271" y="3835371"/>
            <a:ext cx="1866185" cy="1744016"/>
            <a:chOff x="6765925" y="4094163"/>
            <a:chExt cx="2195513" cy="20531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3"/>
              <a:ext cx="2190751" cy="205316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Does anyone else have another reason why it is relevant to evaluate algebraic expressions by substitution? (Pair-Share) Why is it relevant to evaluate algebraic expressions by substitution? You may give one of my reasons or one of your own. Which reason is more relevant to you? Why? </a:t>
              </a:r>
            </a:p>
            <a:p>
              <a:pPr>
                <a:tabLst>
                  <a:tab pos="-48578" algn="l"/>
                </a:tabLst>
                <a:defRPr/>
              </a:pP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7" y="4098929"/>
              <a:ext cx="2190751" cy="23193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16727" y="3310466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sp>
        <p:nvSpPr>
          <p:cNvPr id="18" name="Heading"/>
          <p:cNvSpPr/>
          <p:nvPr/>
        </p:nvSpPr>
        <p:spPr bwMode="auto">
          <a:xfrm>
            <a:off x="14320" y="170470"/>
            <a:ext cx="1474867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93934" y="364780"/>
            <a:ext cx="7070725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77240"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190" b="1" u="sng" dirty="0">
                <a:solidFill>
                  <a:srgbClr val="000000"/>
                </a:solidFill>
                <a:latin typeface="Arial" charset="0"/>
                <a:cs typeface="+mn-cs"/>
              </a:rPr>
              <a:t>variable</a:t>
            </a:r>
            <a:r>
              <a:rPr lang="en-US" sz="1190" dirty="0">
                <a:solidFill>
                  <a:srgbClr val="000000"/>
                </a:solidFill>
                <a:latin typeface="Arial" charset="0"/>
                <a:cs typeface="+mn-cs"/>
              </a:rPr>
              <a:t> is a letter used to represent an unknown number.</a:t>
            </a:r>
          </a:p>
          <a:p>
            <a:pPr defTabSz="777240"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1190" b="1" u="sng" dirty="0">
                <a:solidFill>
                  <a:srgbClr val="000000"/>
                </a:solidFill>
                <a:latin typeface="Arial" charset="0"/>
              </a:rPr>
              <a:t>algebraic expression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is a mathematical phrase written with </a:t>
            </a:r>
            <a:r>
              <a:rPr lang="en-US" sz="1190" u="sng" dirty="0">
                <a:solidFill>
                  <a:srgbClr val="000000"/>
                </a:solidFill>
                <a:latin typeface="Arial" charset="0"/>
              </a:rPr>
              <a:t>numbers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190" u="sng" dirty="0">
                <a:solidFill>
                  <a:srgbClr val="000000"/>
                </a:solidFill>
                <a:latin typeface="Arial" charset="0"/>
              </a:rPr>
              <a:t>variables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connected by </a:t>
            </a:r>
            <a:r>
              <a:rPr lang="en-US" sz="1190" u="sng" dirty="0">
                <a:solidFill>
                  <a:srgbClr val="000000"/>
                </a:solidFill>
                <a:latin typeface="Arial" charset="0"/>
              </a:rPr>
              <a:t>operations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190" dirty="0">
                <a:latin typeface="Arial" pitchFamily="34" charset="0"/>
              </a:rPr>
              <a:t>(+, −, </a:t>
            </a:r>
            <a:r>
              <a:rPr lang="en-US" altLang="en-US" sz="1190" dirty="0">
                <a:latin typeface="Century Gothic"/>
              </a:rPr>
              <a:t>●, ÷)</a:t>
            </a:r>
            <a:r>
              <a:rPr lang="en-US" altLang="en-US" sz="1190" dirty="0">
                <a:latin typeface="Arial" pitchFamily="34" charset="0"/>
              </a:rPr>
              <a:t>.</a:t>
            </a:r>
          </a:p>
        </p:txBody>
      </p:sp>
      <p:grpSp>
        <p:nvGrpSpPr>
          <p:cNvPr id="10250" name="Group 29"/>
          <p:cNvGrpSpPr>
            <a:grpSpLocks/>
          </p:cNvGrpSpPr>
          <p:nvPr/>
        </p:nvGrpSpPr>
        <p:grpSpPr bwMode="auto">
          <a:xfrm>
            <a:off x="571612" y="1654783"/>
            <a:ext cx="6671310" cy="1619250"/>
            <a:chOff x="48" y="1104"/>
            <a:chExt cx="4944" cy="1200"/>
          </a:xfrm>
        </p:grpSpPr>
        <p:sp>
          <p:nvSpPr>
            <p:cNvPr id="10261" name="Text Box 184"/>
            <p:cNvSpPr txBox="1">
              <a:spLocks noChangeArrowheads="1"/>
            </p:cNvSpPr>
            <p:nvPr/>
          </p:nvSpPr>
          <p:spPr bwMode="auto">
            <a:xfrm>
              <a:off x="144" y="1104"/>
              <a:ext cx="470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190">
                  <a:latin typeface="Arial" panose="020B0604020202020204" pitchFamily="34" charset="0"/>
                </a:rPr>
                <a:t>Jeremiah charges $15 for every lawn he mows (</a:t>
              </a:r>
              <a:r>
                <a:rPr lang="en-US" altLang="en-US" sz="1190" i="1">
                  <a:latin typeface="Arial" panose="020B0604020202020204" pitchFamily="34" charset="0"/>
                </a:rPr>
                <a:t>m</a:t>
              </a:r>
              <a:r>
                <a:rPr lang="en-US" altLang="en-US" sz="1190">
                  <a:latin typeface="Arial" panose="020B0604020202020204" pitchFamily="34" charset="0"/>
                </a:rPr>
                <a:t>) and $10 for every car he washes (</a:t>
              </a:r>
              <a:r>
                <a:rPr lang="en-US" altLang="en-US" sz="1190" i="1">
                  <a:latin typeface="Arial" panose="020B0604020202020204" pitchFamily="34" charset="0"/>
                </a:rPr>
                <a:t>w</a:t>
              </a:r>
              <a:r>
                <a:rPr lang="en-US" altLang="en-US" sz="1190">
                  <a:latin typeface="Arial" panose="020B0604020202020204" pitchFamily="34" charset="0"/>
                </a:rPr>
                <a:t>).</a:t>
              </a:r>
            </a:p>
          </p:txBody>
        </p:sp>
        <p:sp>
          <p:nvSpPr>
            <p:cNvPr id="10262" name="Text Box 185"/>
            <p:cNvSpPr txBox="1">
              <a:spLocks noChangeArrowheads="1"/>
            </p:cNvSpPr>
            <p:nvPr/>
          </p:nvSpPr>
          <p:spPr bwMode="auto">
            <a:xfrm>
              <a:off x="1632" y="1320"/>
              <a:ext cx="1632" cy="204"/>
            </a:xfrm>
            <a:prstGeom prst="rect">
              <a:avLst/>
            </a:prstGeom>
            <a:solidFill>
              <a:srgbClr val="EAEAEA"/>
            </a:solidFill>
            <a:ln w="15875" algn="ctr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190">
                  <a:latin typeface="Arial" panose="020B0604020202020204" pitchFamily="34" charset="0"/>
                </a:rPr>
                <a:t>15 • </a:t>
              </a:r>
              <a:r>
                <a:rPr lang="en-US" altLang="en-US" sz="1190" i="1">
                  <a:latin typeface="Arial" panose="020B0604020202020204" pitchFamily="34" charset="0"/>
                </a:rPr>
                <a:t>m + </a:t>
              </a:r>
              <a:r>
                <a:rPr lang="en-US" altLang="en-US" sz="1190">
                  <a:latin typeface="Arial" panose="020B0604020202020204" pitchFamily="34" charset="0"/>
                </a:rPr>
                <a:t>10 • </a:t>
              </a:r>
              <a:r>
                <a:rPr lang="en-US" altLang="en-US" sz="1190" i="1">
                  <a:latin typeface="Arial" panose="020B0604020202020204" pitchFamily="34" charset="0"/>
                </a:rPr>
                <a:t>w</a:t>
              </a:r>
              <a:endParaRPr lang="en-US" altLang="en-US" sz="1190">
                <a:latin typeface="Arial" panose="020B0604020202020204" pitchFamily="34" charset="0"/>
              </a:endParaRPr>
            </a:p>
          </p:txBody>
        </p:sp>
        <p:sp>
          <p:nvSpPr>
            <p:cNvPr id="10263" name="Text Box 186"/>
            <p:cNvSpPr txBox="1">
              <a:spLocks noChangeArrowheads="1"/>
            </p:cNvSpPr>
            <p:nvPr/>
          </p:nvSpPr>
          <p:spPr bwMode="auto">
            <a:xfrm>
              <a:off x="96" y="1494"/>
              <a:ext cx="470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190">
                  <a:latin typeface="Arial" panose="020B0604020202020204" pitchFamily="34" charset="0"/>
                </a:rPr>
                <a:t>Jeremiah made $120 dollars because he mowed 4 lawns (</a:t>
              </a:r>
              <a:r>
                <a:rPr lang="en-US" altLang="en-US" sz="1190" i="1">
                  <a:latin typeface="Arial" panose="020B0604020202020204" pitchFamily="34" charset="0"/>
                </a:rPr>
                <a:t>m</a:t>
              </a:r>
              <a:r>
                <a:rPr lang="en-US" altLang="en-US" sz="1190">
                  <a:latin typeface="Arial" panose="020B0604020202020204" pitchFamily="34" charset="0"/>
                </a:rPr>
                <a:t> = 4) and washed 6 cars (</a:t>
              </a:r>
              <a:r>
                <a:rPr lang="en-US" altLang="en-US" sz="1190" i="1">
                  <a:latin typeface="Arial" panose="020B0604020202020204" pitchFamily="34" charset="0"/>
                </a:rPr>
                <a:t>w</a:t>
              </a:r>
              <a:r>
                <a:rPr lang="en-US" altLang="en-US" sz="1190">
                  <a:latin typeface="Arial" panose="020B0604020202020204" pitchFamily="34" charset="0"/>
                </a:rPr>
                <a:t> = 6)!</a:t>
              </a:r>
            </a:p>
          </p:txBody>
        </p:sp>
        <p:sp>
          <p:nvSpPr>
            <p:cNvPr id="10264" name="Text Box 187"/>
            <p:cNvSpPr txBox="1">
              <a:spLocks noChangeArrowheads="1"/>
            </p:cNvSpPr>
            <p:nvPr/>
          </p:nvSpPr>
          <p:spPr bwMode="auto">
            <a:xfrm>
              <a:off x="96" y="1692"/>
              <a:ext cx="4704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190">
                  <a:latin typeface="Arial" panose="020B0604020202020204" pitchFamily="34" charset="0"/>
                </a:rPr>
                <a:t>15  •4 + 10  •6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190">
                  <a:latin typeface="Arial" panose="020B0604020202020204" pitchFamily="34" charset="0"/>
                </a:rPr>
                <a:t>60  +60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190">
                  <a:latin typeface="Arial" panose="020B0604020202020204" pitchFamily="34" charset="0"/>
                </a:rPr>
                <a:t>120</a:t>
              </a:r>
            </a:p>
          </p:txBody>
        </p:sp>
        <p:sp>
          <p:nvSpPr>
            <p:cNvPr id="10265" name="AutoShape 188"/>
            <p:cNvSpPr>
              <a:spLocks noChangeArrowheads="1"/>
            </p:cNvSpPr>
            <p:nvPr/>
          </p:nvSpPr>
          <p:spPr bwMode="auto">
            <a:xfrm>
              <a:off x="48" y="1104"/>
              <a:ext cx="4944" cy="1200"/>
            </a:xfrm>
            <a:prstGeom prst="flowChartAlternateProcess">
              <a:avLst/>
            </a:prstGeom>
            <a:noFill/>
            <a:ln w="15875" algn="ctr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90">
                <a:latin typeface="Arial" panose="020B0604020202020204" pitchFamily="34" charset="0"/>
              </a:endParaRPr>
            </a:p>
          </p:txBody>
        </p:sp>
        <p:pic>
          <p:nvPicPr>
            <p:cNvPr id="10266" name="Picture 190" descr="Lawnmower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76"/>
              <a:ext cx="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191" descr="Lawnmower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776"/>
              <a:ext cx="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192" descr="Lawnmower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776"/>
              <a:ext cx="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193" descr="Lawnmower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76"/>
              <a:ext cx="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194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776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Picture 195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776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2" name="Picture 196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776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Picture 197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064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4" name="Picture 198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064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199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064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8"/>
          <p:cNvGrpSpPr>
            <a:grpSpLocks/>
          </p:cNvGrpSpPr>
          <p:nvPr/>
        </p:nvGrpSpPr>
        <p:grpSpPr bwMode="auto">
          <a:xfrm>
            <a:off x="-63944" y="3886649"/>
            <a:ext cx="5906215" cy="1677274"/>
            <a:chOff x="-180654" y="4371598"/>
            <a:chExt cx="6947190" cy="1973772"/>
          </a:xfrm>
        </p:grpSpPr>
        <p:grpSp>
          <p:nvGrpSpPr>
            <p:cNvPr id="10252" name="Group 1"/>
            <p:cNvGrpSpPr>
              <a:grpSpLocks/>
            </p:cNvGrpSpPr>
            <p:nvPr/>
          </p:nvGrpSpPr>
          <p:grpSpPr bwMode="auto">
            <a:xfrm>
              <a:off x="-180654" y="4371598"/>
              <a:ext cx="6947190" cy="1973772"/>
              <a:chOff x="1434455" y="3520440"/>
              <a:chExt cx="2938162" cy="1871318"/>
            </a:xfrm>
          </p:grpSpPr>
          <p:pic>
            <p:nvPicPr>
              <p:cNvPr id="10257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455" y="3557274"/>
                <a:ext cx="2938162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8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455" y="5257780"/>
                <a:ext cx="2938162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634064" y="4389110"/>
                <a:ext cx="1845918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0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367466" y="4414510"/>
                <a:ext cx="1845918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53" name="Group 4"/>
            <p:cNvGrpSpPr>
              <a:grpSpLocks/>
            </p:cNvGrpSpPr>
            <p:nvPr/>
          </p:nvGrpSpPr>
          <p:grpSpPr bwMode="auto">
            <a:xfrm>
              <a:off x="198688" y="4534649"/>
              <a:ext cx="6504858" cy="1571474"/>
              <a:chOff x="-926947" y="3269954"/>
              <a:chExt cx="8437953" cy="177952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-926947" y="3270524"/>
                <a:ext cx="4218652" cy="17789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45. If </a:t>
                </a:r>
                <a:r>
                  <a:rPr lang="en-US" sz="1190" i="1" dirty="0">
                    <a:latin typeface="Arial" panose="020B0604020202020204" pitchFamily="34" charset="0"/>
                  </a:rPr>
                  <a:t>N</a:t>
                </a:r>
                <a:r>
                  <a:rPr lang="en-US" sz="1190" dirty="0">
                    <a:latin typeface="Arial" panose="020B0604020202020204" pitchFamily="34" charset="0"/>
                  </a:rPr>
                  <a:t> = 4, what is the value of </a:t>
                </a:r>
              </a:p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      6 </a:t>
                </a:r>
                <a:r>
                  <a:rPr lang="en-US" sz="1190" kern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× </a:t>
                </a:r>
                <a:r>
                  <a:rPr lang="en-US" sz="1190" i="1" dirty="0">
                    <a:latin typeface="Arial" panose="020B0604020202020204" pitchFamily="34" charset="0"/>
                  </a:rPr>
                  <a:t>N</a:t>
                </a:r>
                <a:r>
                  <a:rPr lang="en-US" sz="1190" dirty="0">
                    <a:latin typeface="Arial" panose="020B0604020202020204" pitchFamily="34" charset="0"/>
                  </a:rPr>
                  <a:t> – 3?</a:t>
                </a:r>
              </a:p>
              <a:p>
                <a:pPr>
                  <a:defRPr/>
                </a:pPr>
                <a:endParaRPr lang="en-US" sz="935" dirty="0">
                  <a:latin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     A  6</a:t>
                </a:r>
              </a:p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     B  9</a:t>
                </a:r>
              </a:p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     C  18</a:t>
                </a:r>
              </a:p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     D  21 </a:t>
                </a:r>
              </a:p>
            </p:txBody>
          </p:sp>
          <p:sp>
            <p:nvSpPr>
              <p:cNvPr id="10256" name="TextBox 46"/>
              <p:cNvSpPr txBox="1">
                <a:spLocks noChangeArrowheads="1"/>
              </p:cNvSpPr>
              <p:nvPr/>
            </p:nvSpPr>
            <p:spPr bwMode="auto">
              <a:xfrm>
                <a:off x="3291855" y="3269954"/>
                <a:ext cx="4219151" cy="177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190">
                    <a:latin typeface="Arial" panose="020B0604020202020204" pitchFamily="34" charset="0"/>
                  </a:rPr>
                  <a:t>46. If </a:t>
                </a:r>
                <a:r>
                  <a:rPr lang="en-US" altLang="en-US" sz="1190" i="1">
                    <a:latin typeface="Arial" panose="020B0604020202020204" pitchFamily="34" charset="0"/>
                  </a:rPr>
                  <a:t>k</a:t>
                </a:r>
                <a:r>
                  <a:rPr lang="en-US" altLang="en-US" sz="1190">
                    <a:latin typeface="Arial" panose="020B0604020202020204" pitchFamily="34" charset="0"/>
                  </a:rPr>
                  <a:t> = 6, what is the value of </a:t>
                </a:r>
              </a:p>
              <a:p>
                <a:r>
                  <a:rPr lang="en-US" altLang="en-US" sz="1190">
                    <a:latin typeface="Arial" panose="020B0604020202020204" pitchFamily="34" charset="0"/>
                  </a:rPr>
                  <a:t>      7</a:t>
                </a:r>
                <a:r>
                  <a:rPr lang="en-US" altLang="en-US" sz="1190" i="1">
                    <a:latin typeface="Arial" panose="020B0604020202020204" pitchFamily="34" charset="0"/>
                  </a:rPr>
                  <a:t>k</a:t>
                </a:r>
                <a:r>
                  <a:rPr lang="en-US" altLang="en-US" sz="1190">
                    <a:latin typeface="Arial" panose="020B0604020202020204" pitchFamily="34" charset="0"/>
                  </a:rPr>
                  <a:t> – 2?</a:t>
                </a:r>
              </a:p>
              <a:p>
                <a:endParaRPr lang="en-US" altLang="en-US" sz="935">
                  <a:latin typeface="Arial" panose="020B0604020202020204" pitchFamily="34" charset="0"/>
                </a:endParaRPr>
              </a:p>
              <a:p>
                <a:r>
                  <a:rPr lang="en-US" altLang="en-US" sz="1190">
                    <a:latin typeface="Arial" panose="020B0604020202020204" pitchFamily="34" charset="0"/>
                  </a:rPr>
                  <a:t>     A  30</a:t>
                </a:r>
              </a:p>
              <a:p>
                <a:r>
                  <a:rPr lang="en-US" altLang="en-US" sz="1190">
                    <a:latin typeface="Arial" panose="020B0604020202020204" pitchFamily="34" charset="0"/>
                  </a:rPr>
                  <a:t>     B  40</a:t>
                </a:r>
              </a:p>
              <a:p>
                <a:r>
                  <a:rPr lang="en-US" altLang="en-US" sz="1190">
                    <a:latin typeface="Arial" panose="020B0604020202020204" pitchFamily="34" charset="0"/>
                  </a:rPr>
                  <a:t>     C  54</a:t>
                </a:r>
              </a:p>
              <a:p>
                <a:r>
                  <a:rPr lang="en-US" altLang="en-US" sz="1190">
                    <a:latin typeface="Arial" panose="020B0604020202020204" pitchFamily="34" charset="0"/>
                  </a:rPr>
                  <a:t>     D  65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3293735" y="4470048"/>
              <a:ext cx="0" cy="1794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04240" y="5657149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163337" y="6004993"/>
            <a:ext cx="5622845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</a:rPr>
              <a:t>What did you learn today about evaluating algebraic expressions by substitution? </a:t>
            </a:r>
          </a:p>
          <a:p>
            <a:pPr>
              <a:defRPr/>
            </a:pPr>
            <a:r>
              <a: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(Pair-Share)</a:t>
            </a:r>
          </a:p>
          <a:p>
            <a:pPr>
              <a:defRPr/>
            </a:pPr>
            <a:r>
              <a: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Use words from the word bank.</a:t>
            </a:r>
          </a:p>
        </p:txBody>
      </p:sp>
      <p:sp>
        <p:nvSpPr>
          <p:cNvPr id="76" name="Heading"/>
          <p:cNvSpPr/>
          <p:nvPr/>
        </p:nvSpPr>
        <p:spPr bwMode="auto">
          <a:xfrm>
            <a:off x="83723" y="5794490"/>
            <a:ext cx="1474867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pSp>
        <p:nvGrpSpPr>
          <p:cNvPr id="77" name="Group 37"/>
          <p:cNvGrpSpPr>
            <a:grpSpLocks/>
          </p:cNvGrpSpPr>
          <p:nvPr/>
        </p:nvGrpSpPr>
        <p:grpSpPr bwMode="auto">
          <a:xfrm>
            <a:off x="6166706" y="6065715"/>
            <a:ext cx="1489710" cy="1827054"/>
            <a:chOff x="3695989" y="2287155"/>
            <a:chExt cx="1752023" cy="2150341"/>
          </a:xfrm>
        </p:grpSpPr>
        <p:pic>
          <p:nvPicPr>
            <p:cNvPr id="78" name="Picture 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989" y="2287155"/>
              <a:ext cx="1752023" cy="2150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TextBox 82"/>
            <p:cNvSpPr txBox="1">
              <a:spLocks noChangeArrowheads="1"/>
            </p:cNvSpPr>
            <p:nvPr/>
          </p:nvSpPr>
          <p:spPr bwMode="auto">
            <a:xfrm>
              <a:off x="4035455" y="2471363"/>
              <a:ext cx="1073092" cy="32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90">
                  <a:solidFill>
                    <a:schemeClr val="bg1"/>
                  </a:solidFill>
                  <a:latin typeface="Gill Sans MT" panose="020B0502020104020203" pitchFamily="34" charset="0"/>
                </a:rPr>
                <a:t>Word Bank</a:t>
              </a:r>
            </a:p>
          </p:txBody>
        </p:sp>
        <p:sp>
          <p:nvSpPr>
            <p:cNvPr id="80" name="TextBox 77"/>
            <p:cNvSpPr txBox="1">
              <a:spLocks noChangeArrowheads="1"/>
            </p:cNvSpPr>
            <p:nvPr/>
          </p:nvSpPr>
          <p:spPr bwMode="auto">
            <a:xfrm>
              <a:off x="3983993" y="2648898"/>
              <a:ext cx="1210718" cy="1586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evaluate</a:t>
              </a:r>
            </a:p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algebraic</a:t>
              </a:r>
            </a:p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numerical</a:t>
              </a:r>
            </a:p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expression</a:t>
              </a:r>
            </a:p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operation</a:t>
              </a:r>
            </a:p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variable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8557" y="6638089"/>
            <a:ext cx="58751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To evaluate </a:t>
            </a:r>
            <a:r>
              <a:rPr lang="en-US" sz="1400" i="1" dirty="0">
                <a:solidFill>
                  <a:srgbClr val="000000"/>
                </a:solidFill>
                <a:latin typeface="Segoe Print" panose="02000600000000000000" pitchFamily="2" charset="0"/>
              </a:rPr>
              <a:t>algebraic expressions by </a:t>
            </a:r>
            <a:r>
              <a:rPr lang="en-US" sz="1400" i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substitution, you first 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994F02A9-AA0E-4D61-96A7-82DA937CE6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7166" y="2142009"/>
          <a:ext cx="6927564" cy="734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246">
                  <a:extLst>
                    <a:ext uri="{9D8B030D-6E8A-4147-A177-3AD203B41FA5}">
                      <a16:colId xmlns:a16="http://schemas.microsoft.com/office/drawing/2014/main" val="197847541"/>
                    </a:ext>
                  </a:extLst>
                </a:gridCol>
                <a:gridCol w="6448318">
                  <a:extLst>
                    <a:ext uri="{9D8B030D-6E8A-4147-A177-3AD203B41FA5}">
                      <a16:colId xmlns:a16="http://schemas.microsoft.com/office/drawing/2014/main" val="4022608129"/>
                    </a:ext>
                  </a:extLst>
                </a:gridCol>
              </a:tblGrid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96203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033382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818308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455433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624731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296303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85285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C8EC7F8-E7B4-4E10-A87E-DA3B34951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91072"/>
              </p:ext>
            </p:extLst>
          </p:nvPr>
        </p:nvGraphicFramePr>
        <p:xfrm>
          <a:off x="181583" y="92657"/>
          <a:ext cx="7183589" cy="40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96">
                  <a:extLst>
                    <a:ext uri="{9D8B030D-6E8A-4147-A177-3AD203B41FA5}">
                      <a16:colId xmlns:a16="http://schemas.microsoft.com/office/drawing/2014/main" val="1813284964"/>
                    </a:ext>
                  </a:extLst>
                </a:gridCol>
                <a:gridCol w="4198381">
                  <a:extLst>
                    <a:ext uri="{9D8B030D-6E8A-4147-A177-3AD203B41FA5}">
                      <a16:colId xmlns:a16="http://schemas.microsoft.com/office/drawing/2014/main" val="2494676153"/>
                    </a:ext>
                  </a:extLst>
                </a:gridCol>
                <a:gridCol w="2703712">
                  <a:extLst>
                    <a:ext uri="{9D8B030D-6E8A-4147-A177-3AD203B41FA5}">
                      <a16:colId xmlns:a16="http://schemas.microsoft.com/office/drawing/2014/main" val="2953718762"/>
                    </a:ext>
                  </a:extLst>
                </a:gridCol>
              </a:tblGrid>
              <a:tr h="4079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Identify Algebraic Expressions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Homework Practice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73419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283C373-F3BD-44AD-9B20-82FB4F3DE38C}"/>
                  </a:ext>
                </a:extLst>
              </p:cNvPr>
              <p:cNvSpPr/>
              <p:nvPr/>
            </p:nvSpPr>
            <p:spPr>
              <a:xfrm>
                <a:off x="996664" y="2383430"/>
                <a:ext cx="1320250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0525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+ 3(2)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283C373-F3BD-44AD-9B20-82FB4F3DE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64" y="2383430"/>
                <a:ext cx="1320250" cy="491096"/>
              </a:xfrm>
              <a:prstGeom prst="rect">
                <a:avLst/>
              </a:prstGeom>
              <a:blipFill>
                <a:blip r:embed="rId3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619D7C8-D3D6-46A5-892F-50DDB3BACC9A}"/>
              </a:ext>
            </a:extLst>
          </p:cNvPr>
          <p:cNvSpPr/>
          <p:nvPr/>
        </p:nvSpPr>
        <p:spPr>
          <a:xfrm>
            <a:off x="5877980" y="2469651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x - 5y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A3EEDFD-5188-465D-A47A-6815CCD222F1}"/>
                  </a:ext>
                </a:extLst>
              </p:cNvPr>
              <p:cNvSpPr/>
              <p:nvPr/>
            </p:nvSpPr>
            <p:spPr>
              <a:xfrm>
                <a:off x="4163026" y="2419118"/>
                <a:ext cx="1393330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50(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) + 10 </a:t>
                </a:r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A3EEDFD-5188-465D-A47A-6815CCD22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026" y="2419118"/>
                <a:ext cx="1393330" cy="491096"/>
              </a:xfrm>
              <a:prstGeom prst="rect">
                <a:avLst/>
              </a:prstGeom>
              <a:blipFill>
                <a:blip r:embed="rId4"/>
                <a:stretch>
                  <a:fillRect l="-3947" r="-263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08BCF31-5DCA-4A24-80B5-E5D7E664D549}"/>
                  </a:ext>
                </a:extLst>
              </p:cNvPr>
              <p:cNvSpPr/>
              <p:nvPr/>
            </p:nvSpPr>
            <p:spPr>
              <a:xfrm>
                <a:off x="2499206" y="2371243"/>
                <a:ext cx="1346844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+ 1y </a:t>
                </a:r>
                <a:endParaRPr lang="en-US" dirty="0"/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08BCF31-5DCA-4A24-80B5-E5D7E664D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06" y="2371243"/>
                <a:ext cx="1346844" cy="491096"/>
              </a:xfrm>
              <a:prstGeom prst="rect">
                <a:avLst/>
              </a:prstGeom>
              <a:blipFill>
                <a:blip r:embed="rId5"/>
                <a:stretch>
                  <a:fillRect l="-4072" r="-2262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FAFCC7-F9B7-4199-A046-7585543553DA}"/>
              </a:ext>
            </a:extLst>
          </p:cNvPr>
          <p:cNvSpPr/>
          <p:nvPr/>
        </p:nvSpPr>
        <p:spPr>
          <a:xfrm>
            <a:off x="2498725" y="2415417"/>
            <a:ext cx="1395126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56E5A66-21FE-4FEC-864D-0DB10E51770F}"/>
              </a:ext>
            </a:extLst>
          </p:cNvPr>
          <p:cNvSpPr/>
          <p:nvPr/>
        </p:nvSpPr>
        <p:spPr>
          <a:xfrm>
            <a:off x="5726055" y="2410297"/>
            <a:ext cx="1242071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89A4656-80F2-4DDB-A484-DB532787012C}"/>
                  </a:ext>
                </a:extLst>
              </p:cNvPr>
              <p:cNvSpPr/>
              <p:nvPr/>
            </p:nvSpPr>
            <p:spPr>
              <a:xfrm>
                <a:off x="996665" y="3311044"/>
                <a:ext cx="1492228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0525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 + 4 -    x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89A4656-80F2-4DDB-A484-DB5327870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65" y="3311044"/>
                <a:ext cx="1492228" cy="491096"/>
              </a:xfrm>
              <a:prstGeom prst="rect">
                <a:avLst/>
              </a:prstGeom>
              <a:blipFill>
                <a:blip r:embed="rId6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8F6A8A9-8382-4C2B-A728-324F5DC024BB}"/>
                  </a:ext>
                </a:extLst>
              </p:cNvPr>
              <p:cNvSpPr/>
              <p:nvPr/>
            </p:nvSpPr>
            <p:spPr>
              <a:xfrm>
                <a:off x="5822436" y="3355822"/>
                <a:ext cx="1143262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)+ 3 </a:t>
                </a:r>
                <a:endParaRPr lang="en-US" dirty="0"/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8F6A8A9-8382-4C2B-A728-324F5DC02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36" y="3355822"/>
                <a:ext cx="1143262" cy="491096"/>
              </a:xfrm>
              <a:prstGeom prst="rect">
                <a:avLst/>
              </a:prstGeom>
              <a:blipFill>
                <a:blip r:embed="rId7"/>
                <a:stretch>
                  <a:fillRect l="-4255" r="-319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061BD078-79DB-4BE7-8532-259A7E859ADC}"/>
              </a:ext>
            </a:extLst>
          </p:cNvPr>
          <p:cNvSpPr/>
          <p:nvPr/>
        </p:nvSpPr>
        <p:spPr>
          <a:xfrm>
            <a:off x="4330071" y="3378013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+ 3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D0A6A84-EBAA-4424-9E3A-1EC82427E171}"/>
                  </a:ext>
                </a:extLst>
              </p:cNvPr>
              <p:cNvSpPr/>
              <p:nvPr/>
            </p:nvSpPr>
            <p:spPr>
              <a:xfrm>
                <a:off x="2528037" y="3319505"/>
                <a:ext cx="1093569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(2) </a:t>
                </a:r>
                <a:endParaRPr lang="en-US" dirty="0"/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D0A6A84-EBAA-4424-9E3A-1EC82427E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37" y="3319505"/>
                <a:ext cx="1093569" cy="491096"/>
              </a:xfrm>
              <a:prstGeom prst="rect">
                <a:avLst/>
              </a:prstGeom>
              <a:blipFill>
                <a:blip r:embed="rId8"/>
                <a:stretch>
                  <a:fillRect l="-5028" r="-335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3FF02A4-3115-4F13-95C9-8C5D30547754}"/>
              </a:ext>
            </a:extLst>
          </p:cNvPr>
          <p:cNvSpPr/>
          <p:nvPr/>
        </p:nvSpPr>
        <p:spPr>
          <a:xfrm>
            <a:off x="1006958" y="3333126"/>
            <a:ext cx="1320250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FCC1003-9A02-4779-9F14-F73A76BC5B32}"/>
              </a:ext>
            </a:extLst>
          </p:cNvPr>
          <p:cNvSpPr/>
          <p:nvPr/>
        </p:nvSpPr>
        <p:spPr>
          <a:xfrm>
            <a:off x="4099260" y="3321135"/>
            <a:ext cx="1242071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DA3D53-6D1B-4786-BBA8-0ED8DE9C9FA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89546" y="3284062"/>
          <a:ext cx="221747" cy="572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6DA3D53-6D1B-4786-BBA8-0ED8DE9C9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9546" y="3284062"/>
                        <a:ext cx="221747" cy="572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>
            <a:extLst>
              <a:ext uri="{FF2B5EF4-FFF2-40B4-BE49-F238E27FC236}">
                <a16:creationId xmlns:a16="http://schemas.microsoft.com/office/drawing/2014/main" id="{DBF7B2FA-163A-463A-939D-0EF2C6AB3A2C}"/>
              </a:ext>
            </a:extLst>
          </p:cNvPr>
          <p:cNvSpPr/>
          <p:nvPr/>
        </p:nvSpPr>
        <p:spPr>
          <a:xfrm>
            <a:off x="996664" y="4498490"/>
            <a:ext cx="158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256">
              <a:defRPr/>
            </a:pPr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 + 10 (3) </a:t>
            </a:r>
            <a:endParaRPr lang="en-US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83795FC-4283-43FD-A591-630E88DA793E}"/>
                  </a:ext>
                </a:extLst>
              </p:cNvPr>
              <p:cNvSpPr/>
              <p:nvPr/>
            </p:nvSpPr>
            <p:spPr>
              <a:xfrm>
                <a:off x="5877980" y="4459313"/>
                <a:ext cx="1029449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- 8 </a:t>
                </a:r>
                <a:endParaRPr lang="en-US" dirty="0"/>
              </a:p>
            </p:txBody>
          </p:sp>
        </mc:Choice>
        <mc:Fallback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83795FC-4283-43FD-A591-630E88DA7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980" y="4459313"/>
                <a:ext cx="1029449" cy="491096"/>
              </a:xfrm>
              <a:prstGeom prst="rect">
                <a:avLst/>
              </a:prstGeom>
              <a:blipFill>
                <a:blip r:embed="rId11"/>
                <a:stretch>
                  <a:fillRect l="-4734" r="-414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>
            <a:extLst>
              <a:ext uri="{FF2B5EF4-FFF2-40B4-BE49-F238E27FC236}">
                <a16:creationId xmlns:a16="http://schemas.microsoft.com/office/drawing/2014/main" id="{C281CDCB-59E0-48C6-8E73-F10BB58454C3}"/>
              </a:ext>
            </a:extLst>
          </p:cNvPr>
          <p:cNvSpPr/>
          <p:nvPr/>
        </p:nvSpPr>
        <p:spPr>
          <a:xfrm>
            <a:off x="4288048" y="4542722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7q + 1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1A64111-E8FC-4A7C-97B7-581E333C5EF3}"/>
              </a:ext>
            </a:extLst>
          </p:cNvPr>
          <p:cNvSpPr/>
          <p:nvPr/>
        </p:nvSpPr>
        <p:spPr>
          <a:xfrm>
            <a:off x="2470354" y="4526283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9b + 11 + 2y </a:t>
            </a:r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468184A8-79F2-4C5B-8153-EC23C081ACAA}"/>
              </a:ext>
            </a:extLst>
          </p:cNvPr>
          <p:cNvSpPr/>
          <p:nvPr/>
        </p:nvSpPr>
        <p:spPr>
          <a:xfrm>
            <a:off x="2551328" y="4451611"/>
            <a:ext cx="1400416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0CF9975E-9EA2-4CC7-9A18-9170191C59E9}"/>
              </a:ext>
            </a:extLst>
          </p:cNvPr>
          <p:cNvSpPr/>
          <p:nvPr/>
        </p:nvSpPr>
        <p:spPr>
          <a:xfrm>
            <a:off x="4114035" y="4449353"/>
            <a:ext cx="1242071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30ACEC7-7F02-46DF-93DD-2304130BA3DD}"/>
              </a:ext>
            </a:extLst>
          </p:cNvPr>
          <p:cNvSpPr/>
          <p:nvPr/>
        </p:nvSpPr>
        <p:spPr>
          <a:xfrm>
            <a:off x="996664" y="5640598"/>
            <a:ext cx="14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256">
              <a:defRPr/>
            </a:pPr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9a + 10b</a:t>
            </a:r>
            <a:endParaRPr lang="en-US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BAF9F85-FCAF-48E7-9531-2FB2E87F2317}"/>
              </a:ext>
            </a:extLst>
          </p:cNvPr>
          <p:cNvSpPr/>
          <p:nvPr/>
        </p:nvSpPr>
        <p:spPr>
          <a:xfrm>
            <a:off x="5877981" y="5640598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15x + 1 </a:t>
            </a: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DB2D81C-7044-4CC5-92C5-6C2D26F098D5}"/>
              </a:ext>
            </a:extLst>
          </p:cNvPr>
          <p:cNvSpPr/>
          <p:nvPr/>
        </p:nvSpPr>
        <p:spPr>
          <a:xfrm>
            <a:off x="4024491" y="5640598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1y + 2a + 2b 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7CAEB71-E9FC-4FB5-8F86-C9E5B9CB1237}"/>
              </a:ext>
            </a:extLst>
          </p:cNvPr>
          <p:cNvSpPr/>
          <p:nvPr/>
        </p:nvSpPr>
        <p:spPr>
          <a:xfrm>
            <a:off x="2470354" y="5640598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 + (10 – 3) </a:t>
            </a:r>
            <a:endParaRPr lang="en-US" dirty="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7A908880-6DA5-450D-9965-0EA1A1A92340}"/>
              </a:ext>
            </a:extLst>
          </p:cNvPr>
          <p:cNvSpPr/>
          <p:nvPr/>
        </p:nvSpPr>
        <p:spPr>
          <a:xfrm>
            <a:off x="984809" y="5557307"/>
            <a:ext cx="1271262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1E45946-BCC1-4369-99BB-FE0FBD662FED}"/>
              </a:ext>
            </a:extLst>
          </p:cNvPr>
          <p:cNvSpPr/>
          <p:nvPr/>
        </p:nvSpPr>
        <p:spPr>
          <a:xfrm>
            <a:off x="996664" y="6677614"/>
            <a:ext cx="14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256">
              <a:defRPr/>
            </a:pPr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(9 – 0) + 8 </a:t>
            </a:r>
            <a:endParaRPr lang="en-US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07A23C0-33A1-412D-951A-B682F0974A99}"/>
              </a:ext>
            </a:extLst>
          </p:cNvPr>
          <p:cNvSpPr/>
          <p:nvPr/>
        </p:nvSpPr>
        <p:spPr>
          <a:xfrm>
            <a:off x="2593621" y="6677614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7m + 9 </a:t>
            </a:r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296E8C0-1110-40F2-9F82-BE3E2510908F}"/>
              </a:ext>
            </a:extLst>
          </p:cNvPr>
          <p:cNvSpPr/>
          <p:nvPr/>
        </p:nvSpPr>
        <p:spPr>
          <a:xfrm>
            <a:off x="3968071" y="6677614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(14 - 6) - 5 </a:t>
            </a:r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0FF327E-8EBD-480C-845F-F4A87742DA68}"/>
              </a:ext>
            </a:extLst>
          </p:cNvPr>
          <p:cNvSpPr/>
          <p:nvPr/>
        </p:nvSpPr>
        <p:spPr>
          <a:xfrm>
            <a:off x="5914833" y="6677614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7x + 4 </a:t>
            </a:r>
            <a:endParaRPr lang="en-US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42DA1D6-B1BF-486F-A2AA-810E97DEB5AA}"/>
              </a:ext>
            </a:extLst>
          </p:cNvPr>
          <p:cNvSpPr/>
          <p:nvPr/>
        </p:nvSpPr>
        <p:spPr>
          <a:xfrm>
            <a:off x="2488892" y="6630803"/>
            <a:ext cx="1242071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5575ED69-E2FB-4894-8B62-92C2BAED2238}"/>
              </a:ext>
            </a:extLst>
          </p:cNvPr>
          <p:cNvSpPr/>
          <p:nvPr/>
        </p:nvSpPr>
        <p:spPr>
          <a:xfrm>
            <a:off x="5768304" y="6591734"/>
            <a:ext cx="1242071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3BF8066-6DE1-4583-99E9-36F22CE1C519}"/>
              </a:ext>
            </a:extLst>
          </p:cNvPr>
          <p:cNvSpPr/>
          <p:nvPr/>
        </p:nvSpPr>
        <p:spPr>
          <a:xfrm>
            <a:off x="996664" y="7770527"/>
            <a:ext cx="1625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256">
              <a:defRPr/>
            </a:pPr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(6d -3) + 10 </a:t>
            </a:r>
            <a:endParaRPr lang="en-US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A8AB4BD-69E8-48C5-BA4A-A36898BB1EC8}"/>
              </a:ext>
            </a:extLst>
          </p:cNvPr>
          <p:cNvSpPr/>
          <p:nvPr/>
        </p:nvSpPr>
        <p:spPr>
          <a:xfrm>
            <a:off x="4105609" y="7770527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5(7 + 8) </a:t>
            </a:r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3BF1BCC-5E3A-4153-BFE5-B4BAE70779A3}"/>
              </a:ext>
            </a:extLst>
          </p:cNvPr>
          <p:cNvSpPr/>
          <p:nvPr/>
        </p:nvSpPr>
        <p:spPr>
          <a:xfrm>
            <a:off x="2608663" y="7770527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14(2)+ 3 </a:t>
            </a:r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32286C-25F8-4D23-B410-8394C38E9B8E}"/>
              </a:ext>
            </a:extLst>
          </p:cNvPr>
          <p:cNvSpPr/>
          <p:nvPr/>
        </p:nvSpPr>
        <p:spPr>
          <a:xfrm>
            <a:off x="5877981" y="777052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9y + 10  </a:t>
            </a:r>
            <a:endParaRPr lang="en-US" dirty="0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DA1DA0D-FBE4-43B8-90CE-6C0E01661E2C}"/>
              </a:ext>
            </a:extLst>
          </p:cNvPr>
          <p:cNvSpPr/>
          <p:nvPr/>
        </p:nvSpPr>
        <p:spPr>
          <a:xfrm>
            <a:off x="1090053" y="7713763"/>
            <a:ext cx="1426885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0CB1DA7-D25F-4537-9BA8-012FFF1FD84E}"/>
              </a:ext>
            </a:extLst>
          </p:cNvPr>
          <p:cNvSpPr/>
          <p:nvPr/>
        </p:nvSpPr>
        <p:spPr>
          <a:xfrm>
            <a:off x="5752936" y="7713763"/>
            <a:ext cx="1242071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4D0E67A-2F24-4C6F-B9EB-43A9BAD33C88}"/>
              </a:ext>
            </a:extLst>
          </p:cNvPr>
          <p:cNvSpPr/>
          <p:nvPr/>
        </p:nvSpPr>
        <p:spPr>
          <a:xfrm>
            <a:off x="4137642" y="874558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(25  ÷ 5) - 4 </a:t>
            </a:r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322441F-3C66-4E58-9335-39B7711DB5C5}"/>
              </a:ext>
            </a:extLst>
          </p:cNvPr>
          <p:cNvSpPr/>
          <p:nvPr/>
        </p:nvSpPr>
        <p:spPr>
          <a:xfrm>
            <a:off x="2625655" y="8728136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(7k - 1)+ 7 </a:t>
            </a:r>
            <a:endParaRPr lang="en-US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918D760B-6D60-413D-8902-D0B039260CB3}"/>
              </a:ext>
            </a:extLst>
          </p:cNvPr>
          <p:cNvSpPr/>
          <p:nvPr/>
        </p:nvSpPr>
        <p:spPr>
          <a:xfrm>
            <a:off x="2597606" y="8662290"/>
            <a:ext cx="1426885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9495A6-DCB9-4A13-A131-D6E7E4B549A3}"/>
              </a:ext>
            </a:extLst>
          </p:cNvPr>
          <p:cNvGrpSpPr/>
          <p:nvPr/>
        </p:nvGrpSpPr>
        <p:grpSpPr>
          <a:xfrm>
            <a:off x="1005288" y="8651287"/>
            <a:ext cx="1625735" cy="635033"/>
            <a:chOff x="802149" y="8043632"/>
            <a:chExt cx="1477941" cy="577303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27C987A-91AC-4CA1-AFA0-D41678C71F2A}"/>
                </a:ext>
              </a:extLst>
            </p:cNvPr>
            <p:cNvSpPr/>
            <p:nvPr/>
          </p:nvSpPr>
          <p:spPr>
            <a:xfrm>
              <a:off x="802149" y="8129353"/>
              <a:ext cx="1477941" cy="335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defRPr/>
              </a:pPr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6 +     + </a:t>
              </a:r>
              <a:endParaRPr lang="en-US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66BACB49-C342-452D-9223-A86508E7E2A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269613" y="8050791"/>
            <a:ext cx="189369" cy="533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12" imgW="139680" imgH="393480" progId="Equation.DSMT4">
                    <p:embed/>
                  </p:oleObj>
                </mc:Choice>
                <mc:Fallback>
                  <p:oleObj name="Equation" r:id="rId12" imgW="139680" imgH="39348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66BACB49-C342-452D-9223-A86508E7E2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269613" y="8050791"/>
                          <a:ext cx="189369" cy="5336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E554EFCA-D7A2-4D51-9C22-1931AF703D7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729861" y="8043632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Equation" r:id="rId14" imgW="152280" imgH="393480" progId="Equation.DSMT4">
                    <p:embed/>
                  </p:oleObj>
                </mc:Choice>
                <mc:Fallback>
                  <p:oleObj name="Equation" r:id="rId14" imgW="152280" imgH="39348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E554EFCA-D7A2-4D51-9C22-1931AF703D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29861" y="8043632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A0F689-E5A5-40AC-9F45-223BB1601F37}"/>
              </a:ext>
            </a:extLst>
          </p:cNvPr>
          <p:cNvGrpSpPr/>
          <p:nvPr/>
        </p:nvGrpSpPr>
        <p:grpSpPr>
          <a:xfrm>
            <a:off x="5886603" y="8566161"/>
            <a:ext cx="1385316" cy="692760"/>
            <a:chOff x="5055323" y="7991153"/>
            <a:chExt cx="1259378" cy="629782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0BA1A7B-BACA-4FDF-B9B5-A67092D06F8A}"/>
                </a:ext>
              </a:extLst>
            </p:cNvPr>
            <p:cNvSpPr/>
            <p:nvPr/>
          </p:nvSpPr>
          <p:spPr>
            <a:xfrm>
              <a:off x="5055323" y="8114415"/>
              <a:ext cx="1259378" cy="33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 + (     +  9) </a:t>
              </a:r>
              <a:endParaRPr lang="en-US" dirty="0"/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C49BCFE7-BFBF-41F4-ADDA-54BA95C428B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062063" y="7991153"/>
            <a:ext cx="223471" cy="629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Equation" r:id="rId16" imgW="139680" imgH="393480" progId="Equation.DSMT4">
                    <p:embed/>
                  </p:oleObj>
                </mc:Choice>
                <mc:Fallback>
                  <p:oleObj name="Equation" r:id="rId16" imgW="139680" imgH="39348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C49BCFE7-BFBF-41F4-ADDA-54BA95C428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062063" y="7991153"/>
                          <a:ext cx="223471" cy="6297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131">
              <a:extLst>
                <a:ext uri="{FF2B5EF4-FFF2-40B4-BE49-F238E27FC236}">
                  <a16:creationId xmlns:a16="http://schemas.microsoft.com/office/drawing/2014/main" id="{6064557F-63E1-4DCF-BF64-09159CD105B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551599" y="8033624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Equation" r:id="rId18" imgW="152280" imgH="393480" progId="Equation.DSMT4">
                    <p:embed/>
                  </p:oleObj>
                </mc:Choice>
                <mc:Fallback>
                  <p:oleObj name="Equation" r:id="rId18" imgW="152280" imgH="393480" progId="Equation.DSMT4">
                    <p:embed/>
                    <p:pic>
                      <p:nvPicPr>
                        <p:cNvPr id="132" name="Object 131">
                          <a:extLst>
                            <a:ext uri="{FF2B5EF4-FFF2-40B4-BE49-F238E27FC236}">
                              <a16:creationId xmlns:a16="http://schemas.microsoft.com/office/drawing/2014/main" id="{6064557F-63E1-4DCF-BF64-09159CD105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551599" y="8033624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80C9FC6-9967-4A96-BE58-9AEAF28F1F86}"/>
              </a:ext>
            </a:extLst>
          </p:cNvPr>
          <p:cNvSpPr/>
          <p:nvPr/>
        </p:nvSpPr>
        <p:spPr>
          <a:xfrm>
            <a:off x="4060340" y="5605223"/>
            <a:ext cx="1535969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8C03E35-A85C-4EAD-A2A2-DB0D93A8CD5D}"/>
              </a:ext>
            </a:extLst>
          </p:cNvPr>
          <p:cNvSpPr/>
          <p:nvPr/>
        </p:nvSpPr>
        <p:spPr>
          <a:xfrm>
            <a:off x="5821392" y="5607620"/>
            <a:ext cx="1231248" cy="572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3A49B56-C485-48ED-95C6-60C06A3F4EA8}"/>
              </a:ext>
            </a:extLst>
          </p:cNvPr>
          <p:cNvSpPr txBox="1"/>
          <p:nvPr/>
        </p:nvSpPr>
        <p:spPr>
          <a:xfrm>
            <a:off x="407670" y="593500"/>
            <a:ext cx="6957060" cy="1325185"/>
          </a:xfrm>
          <a:prstGeom prst="round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>
              <a:spcAft>
                <a:spcPts val="660"/>
              </a:spcAft>
              <a:buClr>
                <a:schemeClr val="tx2"/>
              </a:buClr>
              <a:tabLst>
                <a:tab pos="1072198" algn="l"/>
              </a:tabLst>
            </a:pPr>
            <a:r>
              <a:rPr lang="en-US" sz="1320" b="1" dirty="0"/>
              <a:t>Identify algebraic expressions. Circle all that apply. </a:t>
            </a:r>
            <a:br>
              <a:rPr lang="en-US" sz="1320" b="1" dirty="0"/>
            </a:br>
            <a:r>
              <a:rPr lang="en-US" sz="1320" b="1" dirty="0"/>
              <a:t>Example</a:t>
            </a:r>
            <a:r>
              <a:rPr lang="en-US" sz="1320" dirty="0"/>
              <a:t>: Identify all algebraic expressions. </a:t>
            </a:r>
          </a:p>
          <a:p>
            <a:endParaRPr lang="en-US" sz="1320" dirty="0"/>
          </a:p>
          <a:p>
            <a:r>
              <a:rPr lang="en-US" sz="1320" dirty="0"/>
              <a:t/>
            </a:r>
            <a:br>
              <a:rPr lang="en-US" sz="1320" dirty="0"/>
            </a:br>
            <a:endParaRPr lang="en-US" sz="132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BABDB0-5620-43A4-B7DC-778426650FBF}"/>
              </a:ext>
            </a:extLst>
          </p:cNvPr>
          <p:cNvSpPr/>
          <p:nvPr/>
        </p:nvSpPr>
        <p:spPr>
          <a:xfrm>
            <a:off x="1034094" y="1291139"/>
            <a:ext cx="562001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256">
              <a:defRPr/>
            </a:pPr>
            <a:r>
              <a:rPr lang="en-US" sz="1540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</a:t>
            </a:r>
            <a:endParaRPr lang="en-US" sz="154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7B4C796-73EE-47C0-B308-17CE3A5F8270}"/>
                  </a:ext>
                </a:extLst>
              </p:cNvPr>
              <p:cNvSpPr/>
              <p:nvPr/>
            </p:nvSpPr>
            <p:spPr>
              <a:xfrm>
                <a:off x="5522715" y="1291139"/>
                <a:ext cx="1648750" cy="32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05256">
                  <a:defRPr/>
                </a:pPr>
                <a:r>
                  <a:rPr lang="en-US" sz="1540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5b</a:t>
                </a:r>
                <a:r>
                  <a:rPr lang="en-US" sz="1540" b="1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1540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40" b="1" i="1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1540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(12  ÷ 3)</a:t>
                </a:r>
                <a:endParaRPr lang="en-US" sz="154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7B4C796-73EE-47C0-B308-17CE3A5F8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715" y="1291139"/>
                <a:ext cx="1648750" cy="329321"/>
              </a:xfrm>
              <a:prstGeom prst="rect">
                <a:avLst/>
              </a:prstGeom>
              <a:blipFill>
                <a:blip r:embed="rId19"/>
                <a:stretch>
                  <a:fillRect l="-1852" t="-5556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DC8B6-A44D-48C6-866F-F73882AAB132}"/>
              </a:ext>
            </a:extLst>
          </p:cNvPr>
          <p:cNvGrpSpPr/>
          <p:nvPr/>
        </p:nvGrpSpPr>
        <p:grpSpPr>
          <a:xfrm>
            <a:off x="2028849" y="1166893"/>
            <a:ext cx="1507305" cy="587044"/>
            <a:chOff x="-5984656" y="940609"/>
            <a:chExt cx="1370277" cy="53367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D592A7B-3A0A-4917-B7EE-2384DDC84339}"/>
                </a:ext>
              </a:extLst>
            </p:cNvPr>
            <p:cNvSpPr/>
            <p:nvPr/>
          </p:nvSpPr>
          <p:spPr>
            <a:xfrm>
              <a:off x="-5984656" y="1018853"/>
              <a:ext cx="1370277" cy="29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defRPr/>
              </a:pPr>
              <a:r>
                <a:rPr lang="en-US" sz="1540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 9y - </a:t>
              </a:r>
              <a:endParaRPr lang="en-US" sz="154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aphicFrame>
          <p:nvGraphicFramePr>
            <p:cNvPr id="68" name="Object 67">
              <a:extLst>
                <a:ext uri="{FF2B5EF4-FFF2-40B4-BE49-F238E27FC236}">
                  <a16:creationId xmlns:a16="http://schemas.microsoft.com/office/drawing/2014/main" id="{756B371F-5715-4832-9BD8-D88D3DCB6B8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-5457552" y="940609"/>
            <a:ext cx="189369" cy="533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Equation" r:id="rId12" imgW="139680" imgH="393480" progId="Equation.DSMT4">
                    <p:embed/>
                  </p:oleObj>
                </mc:Choice>
                <mc:Fallback>
                  <p:oleObj name="Equation" r:id="rId12" imgW="139680" imgH="393480" progId="Equation.DSMT4">
                    <p:embed/>
                    <p:pic>
                      <p:nvPicPr>
                        <p:cNvPr id="68" name="Object 67">
                          <a:extLst>
                            <a:ext uri="{FF2B5EF4-FFF2-40B4-BE49-F238E27FC236}">
                              <a16:creationId xmlns:a16="http://schemas.microsoft.com/office/drawing/2014/main" id="{756B371F-5715-4832-9BD8-D88D3DCB6B8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-5457552" y="940609"/>
                          <a:ext cx="189369" cy="5336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D99B29-E0FE-46A1-A0F3-03613F5775C9}"/>
              </a:ext>
            </a:extLst>
          </p:cNvPr>
          <p:cNvGrpSpPr/>
          <p:nvPr/>
        </p:nvGrpSpPr>
        <p:grpSpPr>
          <a:xfrm>
            <a:off x="3968908" y="1282801"/>
            <a:ext cx="1121054" cy="351761"/>
            <a:chOff x="-4570226" y="1021206"/>
            <a:chExt cx="1019140" cy="319783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001D0B3D-0DE1-41DA-9C5E-C85C23A807C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-4570226" y="1021206"/>
            <a:ext cx="321182" cy="319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Equation" r:id="rId20" imgW="241200" imgH="215640" progId="Equation.DSMT4">
                    <p:embed/>
                  </p:oleObj>
                </mc:Choice>
                <mc:Fallback>
                  <p:oleObj name="Equation" r:id="rId20" imgW="241200" imgH="21564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001D0B3D-0DE1-41DA-9C5E-C85C23A807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-4570226" y="1021206"/>
                          <a:ext cx="321182" cy="3197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DC6971-B560-4FF9-ABBF-412EDA3599D3}"/>
                </a:ext>
              </a:extLst>
            </p:cNvPr>
            <p:cNvSpPr txBox="1"/>
            <p:nvPr/>
          </p:nvSpPr>
          <p:spPr>
            <a:xfrm>
              <a:off x="-4295752" y="1036364"/>
              <a:ext cx="744666" cy="29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4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- 10(3)</a:t>
              </a:r>
            </a:p>
          </p:txBody>
        </p: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A5A54F4-6026-4FBC-9A01-1B5D2A859E50}"/>
              </a:ext>
            </a:extLst>
          </p:cNvPr>
          <p:cNvSpPr/>
          <p:nvPr/>
        </p:nvSpPr>
        <p:spPr>
          <a:xfrm>
            <a:off x="873854" y="1206599"/>
            <a:ext cx="775181" cy="5728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B0909EB-BAB4-4D29-A17F-907652C0A58E}"/>
              </a:ext>
            </a:extLst>
          </p:cNvPr>
          <p:cNvSpPr/>
          <p:nvPr/>
        </p:nvSpPr>
        <p:spPr>
          <a:xfrm>
            <a:off x="2115220" y="1206599"/>
            <a:ext cx="775181" cy="5728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5B3C17D-3225-4359-B86D-72D40B2264F6}"/>
              </a:ext>
            </a:extLst>
          </p:cNvPr>
          <p:cNvSpPr/>
          <p:nvPr/>
        </p:nvSpPr>
        <p:spPr>
          <a:xfrm>
            <a:off x="5472348" y="1206599"/>
            <a:ext cx="1507305" cy="5728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9" grpId="0" animBg="1"/>
      <p:bldP spid="66" grpId="0" animBg="1"/>
      <p:bldP spid="67" grpId="0" animBg="1"/>
      <p:bldP spid="99" grpId="0" animBg="1"/>
      <p:bldP spid="102" grpId="0" animBg="1"/>
      <p:bldP spid="109" grpId="0" animBg="1"/>
      <p:bldP spid="116" grpId="0" animBg="1"/>
      <p:bldP spid="117" grpId="0" animBg="1"/>
      <p:bldP spid="123" grpId="0" animBg="1"/>
      <p:bldP spid="124" grpId="0" animBg="1"/>
      <p:bldP spid="130" grpId="0" animBg="1"/>
      <p:bldP spid="69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e2371f5177a8c59d2a4984edd663bb4e7853c2"/>
  <p:tag name="ISPRING_ULTRA_SCORM_COURSE_ID" val="3C4E641E-A30F-47B8-917C-022A8C7DACD4"/>
  <p:tag name="ISPRING_SCORM_RATE_SLIDES" val="1"/>
  <p:tag name="ISPRINGONLINEFOLDERID" val="0"/>
  <p:tag name="ISPRINGONLINEFOLDERPATH" val="Content List"/>
  <p:tag name="ISPRINGCLOUDFOLDERID" val="0"/>
  <p:tag name="ISPRING_ULTRA_SCORM_SLIDE_COUNT" val="1"/>
  <p:tag name="ISPRING_PLAYERS_CUSTOMIZATION" val="UEsDBBQAAgAIAIi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p0kq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CnSSp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KdJKk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CnSSp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CnSSp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qEkqTKhcgS1/CgAALiMAABcAAAB1bml2ZXJzYWwvdW5pdmVyc2FsLnBuZ+2afVjS5xrHaVkrPemWR9OsXF5numX5clIUQ6i21toSuzr5slJZMvVgCnpQyRTs6Da3ZXg6tUxEqdXibPgywiBSNOeEpbzkCFEBUbkETRERBQmEw0/7c/+cc+1P/uB6eJ7f87mf7/Ny3891/e7f16cQx7e573QHgUDbTnz4/mkQyI0CAm0c2LLZ2bLzteu7ncUG3OnjR0Gtol0zzopbzpGEIyAQo9bDdn6Ts7614MNPcCCQZy/w28DH/uczECio98T7R85czNApI69koTOeTNg3E93glT8ZKkfuPzBs/iCgwxD8QUAi9NrTLx9kBnls3nf3renJze7vSZ6BSQfyD+ZJRqNYG6fsDXHqkUPYJBl3eXaUkyT28CqmizhaChvztplfhol/PHyVjVVlQCvstskRZo6eYLdonYJAC9vOwck3oxLQ8C5PRHhGZyrMH2iGfTb6G3jsdVpKW8YBvJuz4XIDmbcEi+WWmTGcjUCPXRfOSu5yxJiHbwI1UnTLzOD1kMSbARuctfFUCXlPCxh48OQHtxCgPF3pDRTv9mwFjJ3ZTiHajVSkbS4Hfg5j7QsnGojyHCqBpSB6w1d6vMKIi9ep+9lKXposKdkaiCIZGvXlOZxtgG3Yx5UStztfh3o3ebIJi09D9GxlsB+heTyKrxREEx1WleOlVWrnv0EBBqre54FQH4e/HIxhEfRlqrJundyPYgr29AltAK8pWjiV1TMjSYRzV+bx3dYAONUn0ZsS7KurGmy+RCaw/aLFSlbCvXqtUMxW66okiu9iQq+xtIIuuG3CS6U/qBmWMzTWrXAmQVScfursJpqOI2doDfahJ7MsMYtQQPZj62KILyVUIndd/NNKiS/SZJjmw+0GK6jIjxLcn3c+++cB2BnnKOo8VS3EbrKNsOBDeQ3GPFVizSgpXh4clXBvlIXM8qGwUlm7sXv04mKlyWlbx9SbOnuNwLoqQtAF5Ivttce8/x1sOvmVv1Vbo9vYZw79p8Yw0XWugJx01Co3ZRdLfL8BMwlldig2z4rURsQKGSEZOnP9rHJyuJql10bDqeOfJa0tyxv3etB7sNfQgVRTD7ojHZMpyKMebv+ivtCPyJuDW0UsQnv9qqb8XOpoHr1ZYzjf+bh/olRrgFZ0i4dbl4PlbD6qtew16ee01X0RwEZYg70Q8vwi769Yse1eCO80E/2GZ6/g/Io/zgYZs5V7nDUapfvucuVuNM42zMNKdMeQVz6cIsvu4CKKXnMamKdDYxNO1b/T7hB855w6wUytioKrqut7Fw6aJv7eNf+euNigAfegBdDg3HwVdq8uWN7mjkC1ztyXAY5XgFkcbyd0e+2zPvmrNeEvZALvF9rWGHlXoDuiWpW4MBKIzXxusvVq03OKxyCmNHnJHEQMi0hnE0gPN9FKyx+pPufoYoGFNp/YTiFFM7KCBLAxBU/RD+YHyHUl33vttgZrx0z+dN1apz7s27GAIxRUbEUADfd+zwlujAOOdfijAmB+b60D/9oOHFvQh/GXVl8uA8JBZ/5X9P8c0YW5MBfmwlyYC3NhLsyFuTAX5sJcmAtzYS7MhbkwF+bCXJgLc2F/OPbDcWqF3fJHvPEP2UTj1wYiO8sti5PChpgd+jFuxzv8XVjSIT7V2CzyArJFSOv8Qr4/7oB6ILwb+mOKoMtI0VlUNyNli5HygcGemafXQ3YgCcvSqSmCIlJbb2xpBXJ+jyqaYARyOOYH/tI3HJF0WS+E4aWnELuNHV1P00jFRQWXll9Ip95WCm85AfWzLqJvxa3ks06lT5TkYyEq03D7VVkbMlz7U4yV0ntLVcod106PF8myMCL2YxK3lvsil5T/vY9zoHIoc1itk7Pr9L+IUc0aBh6BIpqnKhvuVkmwqOZWlD4sOV1ZtNa1oJPTO63g5e4p04I10alC9Z/NQbHKvh/pDc3twFKRYqh7i0io6DouLkAC+1GMe7yjZ6aV90IB5CZnNOBWnEVxv5dBFo9BSJyHmOg6lFI+vjSd6MieSWyy86f28GulHOcULksaB16/0MbLhZVp47psiwNT5STD7UpJfqak5lUHILe6uNtcSpJSTKLSckPfjgGI8nnVVkSFLdxxiTO1xIiLWVNcuxqo1Wc2ax7iRWqWg+HocaOpLMZu7goNuSqbGpK8UmfQMCtFBKDbvBpM1RbpqySB9t62EM4VRPdLqoOrUK+8skix1Ny2RiTj5B1e6ufOKcp60FbBfcvjYzSVdaACColrEQHZR4WCmSMOU2Xh1W12Y0oK8YYo6vJIiTQ9UfInxKpAK7WZSLsDH9/85IxxqVsW2ptNMpat+KEymFJbKw5bJZnwiKpIZf48A2YPvbKXZkHOaLgOvWM5XBUeUe/HDPTOtk/XJd488GnQc6gZ75jUV6B6+hmo6G4uip/GTxOnyaCwtAhmul6w/FN+Hv6iUK9+bkmL1kSfE+rjzODYFl6nH41335+OAw5cTEoNYT/52QPkyME76CvhTHFIrUM3W8BsKRkNej6Hl35zp6HGqRrhj4u3XqDwrQtLOQ774uyvYGRbQ5l/U7KxQ1TljqAXCgKH1pdUqCw5eXmksv9F/GpeAFM1MXxUGGhTwitQy8/eBUTKSZ/ciZYdkhFis48IfZWe2O8bVANgmVQ/cYNBVhXvKSogv8A/asbwkui3k7VA1h8zr+zA1+kfJAZ4/83E7heqCRfJSfFWn8PWJJh3duvZ1aL+VCFWfyNSdlAGpR6Jl0FkHV4fSfazmgpjqy3xJz8lU9uIMTRSqXBN7TaEMVPoEWMaRHeJzPRX24sLz+h8VF5H6Ii8lpU5wOrPCRIQ59S/2QmOGkI7WUcbu8Qiq8YYqFZUK7o5c9D3jud7ozUjFSyfvboCwQUWIHzJnVZaqOkbtq+wdpR0Ia+uH1l1Z6lRs9hYclCzaktik/IL0cUxEt8WT7UwgZ+LKeOTOKTZzMGJXNrqLQs1rnaW15lM5xB+rXL8iVYayZpuZ+9c3yd+qW3F0JeCJBRbMNZyANXCNNFkWW4026t0oQfNO3N4LYrNi9YOYD5Vnyq8oFfwdyDLGRRZAnRlvJ2QfX0twuFnpwbq6vSPxLhmTbvTP6T0lDUv8kSk9AWvG+HJ2WxHeG53C+C1HJKlrYg29hG78GPlm6hiDJBkL0psgkLkYtxZYY4+jS+hJdYZITzuFgTeUA3RpjYGAKGs0dJ8G7eLzplrVF+02yz/COM7AwN6PtQ2rGaZw4DIkdJxxWxaThWi9IoPRmAkTwSeK9AFh16BmRY7ICbK+li3DRphwwB+UmWPpOLayb1jc7gwZ6yiQygvgNDWZ7hfnD8fbvOruIUTTI4dA9Rd0i6VImJmfLQPcmdR+9shcbHKqSvYLOAzCuh+5rRavqcRMxoq2ntbuEyo+QJ8/HWagZHsrav+FqAXIpTH8LHFu+Sh85I0UuHptevgMn3L794odo9dwJ9v0Qm1TfCKLsUWoMYnDy1NO2PrwFWgVtDsfBhGjM/ovMhQAHcKCJO7U1Jjdu7ZQF143SHA/JPqk+dGec6YwpuVtYU3xZexyrevfQECfDcy4+D39Tk25HzZV/2wbykNaD9xDPF+69FPK/8LUEsBAgAAFAACAAgAiJPXRook4qj6AgAAsAgAABQAAAAAAAAAAQAAAAAAAAAAAHVuaXZlcnNhbC9wbGF5ZXIueG1sUEsBAgAAFAACAAgAp0kqTLwI/sDmBAAAcBIAAB0AAAAAAAAAAQAAAAAALAMAAHVuaXZlcnNhbC9jb21tb25fbWVzc2FnZXMubG5nUEsBAgAAFAACAAgAp0kqTCiKRNjyAwAAZxAAACcAAAAAAAAAAQAAAAAATQgAAHVuaXZlcnNhbC9mbGFzaF9wdWJsaXNoaW5nX3NldHRpbmdzLnhtbFBLAQIAABQAAgAIAKdJKkx8NYsP4wIAAJEKAAAhAAAAAAAAAAEAAAAAAIQMAAB1bml2ZXJzYWwvZmxhc2hfc2tpbl9zZXR0aW5ncy54bWxQSwECAAAUAAIACACnSSpMnCZQT9wDAAD4DwAAJgAAAAAAAAABAAAAAACmDwAAdW5pdmVyc2FsL2h0bWxfcHVibGlzaGluZ19zZXR0aW5ncy54bWxQSwECAAAUAAIACACnSSpMeSGyGZ4BAAAbBgAAHwAAAAAAAAABAAAAAADGEwAAdW5pdmVyc2FsL2h0bWxfc2tpbl9zZXR0aW5ncy5qc1BLAQIAABQAAgAIAKhJKkyoXIEtfwoAAC4jAAAXAAAAAAAAAAAAAAAAAKEVAAB1bml2ZXJzYWwvdW5pdmVyc2FsLnBuZ1BLBQYAAAAABwAHABcCAABVIAAAAAA="/>
  <p:tag name="ISPRING_SCORM_RATE_QUIZZES" val="0"/>
  <p:tag name="ISPRING_SCORM_PASSING_SCORE" val="5.88235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Evaluate Algebraic Expressions by Substitution (6.EE.2.C) [629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and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 (cont.)"/>
  <p:tag name="GENSWF_ADVANCE_TIME" val="0.00"/>
  <p:tag name="ISPRING_CUSTOM_TIMING_USED" val="0"/>
  <p:tag name="ISPRING_SLIDE_INDENT_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3850</Words>
  <Application>Microsoft Office PowerPoint</Application>
  <PresentationFormat>Custom</PresentationFormat>
  <Paragraphs>916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Calibri</vt:lpstr>
      <vt:lpstr>MS PGothic</vt:lpstr>
      <vt:lpstr>Gill Sans MT</vt:lpstr>
      <vt:lpstr>Wingdings</vt:lpstr>
      <vt:lpstr>Arial</vt:lpstr>
      <vt:lpstr>Times New Roman</vt:lpstr>
      <vt:lpstr>Palatino</vt:lpstr>
      <vt:lpstr>Arial Narrow</vt:lpstr>
      <vt:lpstr>Cambria Math</vt:lpstr>
      <vt:lpstr>Constantia</vt:lpstr>
      <vt:lpstr>Lato</vt:lpstr>
      <vt:lpstr>Meiryo</vt:lpstr>
      <vt:lpstr>Verdana</vt:lpstr>
      <vt:lpstr>MS PGothic</vt:lpstr>
      <vt:lpstr>Wingdings 3</vt:lpstr>
      <vt:lpstr>Segoe Print</vt:lpstr>
      <vt:lpstr>Century Gothic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Evaluate Algebraic Expressions by Substitution (6.EE.2.C) [629]</dc:title>
  <dc:creator>Stephen</dc:creator>
  <cp:lastModifiedBy>Rupinder Jagpal</cp:lastModifiedBy>
  <cp:revision>442</cp:revision>
  <cp:lastPrinted>2016-01-20T20:14:57Z</cp:lastPrinted>
  <dcterms:created xsi:type="dcterms:W3CDTF">2012-04-12T14:57:33Z</dcterms:created>
  <dcterms:modified xsi:type="dcterms:W3CDTF">2018-10-22T19:16:24Z</dcterms:modified>
</cp:coreProperties>
</file>