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6"/>
  </p:notesMasterIdLst>
  <p:sldIdLst>
    <p:sldId id="257" r:id="rId2"/>
    <p:sldId id="266" r:id="rId3"/>
    <p:sldId id="267" r:id="rId4"/>
    <p:sldId id="269" r:id="rId5"/>
  </p:sldIdLst>
  <p:sldSz cx="7772400" cy="10058400"/>
  <p:notesSz cx="6858000" cy="9144000"/>
  <p:embeddedFontLst>
    <p:embeddedFont>
      <p:font typeface="ＭＳ Ｐゴシック" panose="020B0600070205080204" pitchFamily="34" charset="-128"/>
      <p:regular r:id="rId7"/>
    </p:embeddedFont>
    <p:embeddedFont>
      <p:font typeface="Aldine721 BT" panose="02040803050506020403" pitchFamily="18" charset="0"/>
      <p:bold r:id="rId8"/>
    </p:embeddedFont>
    <p:embeddedFont>
      <p:font typeface="Bahnschrift Light SemiCondensed" panose="020B0502040204020203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 Math" panose="02040503050406030204" pitchFamily="18" charset="0"/>
      <p:regular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DellaRobbia BT" panose="02030602020205020202" pitchFamily="18" charset="0"/>
      <p:bold r:id="rId23"/>
    </p:embeddedFont>
    <p:embeddedFont>
      <p:font typeface="Ebrima" panose="02000000000000000000" pitchFamily="2" charset="0"/>
      <p:regular r:id="rId24"/>
      <p:bold r:id="rId25"/>
    </p:embeddedFont>
    <p:embeddedFont>
      <p:font typeface="Handlee" panose="02000000000000000000" pitchFamily="2" charset="0"/>
      <p:regular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122E54-A891-4AA2-86C9-CA8E5A51A578}">
  <a:tblStyle styleId="{4A122E54-A891-4AA2-86C9-CA8E5A51A578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BBCE5A1-EA04-4F28-99FC-F0018575A3D5}" styleName="Table_1">
    <a:wholeTbl>
      <a:tcTxStyle b="off" i="off">
        <a:font>
          <a:latin typeface="Century Gothic"/>
          <a:ea typeface="Century Gothic"/>
          <a:cs typeface="Century Gothic"/>
        </a:font>
        <a:srgbClr val="20202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38623BB-2B63-4325-8FB6-4E877B12D789}" styleName="Table_2">
    <a:wholeTbl>
      <a:tcTxStyle b="off" i="off">
        <a:font>
          <a:latin typeface="Century Gothic"/>
          <a:ea typeface="Century Gothic"/>
          <a:cs typeface="Century Gothic"/>
        </a:font>
        <a:srgbClr val="20202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24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34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1025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049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020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-5400000">
            <a:off x="3758414" y="-3666692"/>
            <a:ext cx="255573" cy="7772401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</p:spPr>
        <p:txBody>
          <a:bodyPr spcFirstLastPara="1" wrap="square" lIns="64760" tIns="64760" rIns="64760" bIns="6476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9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30182" y="91721"/>
            <a:ext cx="7772404" cy="2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557" tIns="33557" rIns="33557" bIns="33557" anchor="t" anchorCtr="0">
            <a:noAutofit/>
          </a:bodyPr>
          <a:lstStyle/>
          <a:p>
            <a:pPr>
              <a:defRPr/>
            </a:pPr>
            <a:r>
              <a:rPr lang="en-US" sz="11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determine how to </a:t>
            </a:r>
            <a:r>
              <a:rPr lang="en-US" sz="1190" b="1" dirty="0">
                <a:solidFill>
                  <a:srgbClr val="F9F9F9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calculate the Theoretical Probability</a:t>
            </a:r>
            <a:r>
              <a:rPr lang="en-US" sz="1190" b="1" baseline="-25000" dirty="0">
                <a:solidFill>
                  <a:srgbClr val="F9F9F9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.</a:t>
            </a:r>
            <a:endParaRPr lang="en-US" sz="11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-2" y="9426904"/>
            <a:ext cx="7772402" cy="63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60" tIns="32371" rIns="64760" bIns="32371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79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S-CP.1 Describe events as subsets of a sample space (the set of outcomes) using characteristics (or categories) of the outcomes, or as unions, intersections, or complements of other events (“or,” “and,” “not”).</a:t>
            </a:r>
            <a:endParaRPr sz="779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9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9;p5">
            <a:extLst>
              <a:ext uri="{FF2B5EF4-FFF2-40B4-BE49-F238E27FC236}">
                <a16:creationId xmlns:a16="http://schemas.microsoft.com/office/drawing/2014/main" id="{510449A9-57DE-4685-9805-11AF8404D57B}"/>
              </a:ext>
            </a:extLst>
          </p:cNvPr>
          <p:cNvSpPr/>
          <p:nvPr/>
        </p:nvSpPr>
        <p:spPr>
          <a:xfrm>
            <a:off x="2900987" y="1974127"/>
            <a:ext cx="2701461" cy="23552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algn="ctr" rotWithShape="0">
              <a:srgbClr val="5A5A5A">
                <a:alpha val="40000"/>
              </a:srgbClr>
            </a:outerShdw>
          </a:effectLst>
        </p:spPr>
        <p:txBody>
          <a:bodyPr spcFirstLastPara="1" wrap="square" lIns="32371" tIns="32371" rIns="32371" bIns="32371" anchor="t" anchorCtr="0">
            <a:noAutofit/>
          </a:bodyPr>
          <a:lstStyle/>
          <a:p>
            <a:pPr>
              <a:buSzPts val="2000"/>
            </a:pPr>
            <a:endParaRPr sz="1275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lang="en-US" sz="1133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ts val="2000"/>
            </a:pPr>
            <a:endParaRPr sz="1133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sz="1417"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5"/>
          <p:cNvSpPr/>
          <p:nvPr/>
        </p:nvSpPr>
        <p:spPr>
          <a:xfrm rot="-5400000">
            <a:off x="-582207" y="1816302"/>
            <a:ext cx="1438908" cy="19045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 sz="992"/>
          </a:p>
        </p:txBody>
      </p:sp>
      <p:graphicFrame>
        <p:nvGraphicFramePr>
          <p:cNvPr id="34" name="Google Shape;34;p5"/>
          <p:cNvGraphicFramePr/>
          <p:nvPr>
            <p:extLst>
              <p:ext uri="{D42A27DB-BD31-4B8C-83A1-F6EECF244321}">
                <p14:modId xmlns:p14="http://schemas.microsoft.com/office/powerpoint/2010/main" val="1087977854"/>
              </p:ext>
            </p:extLst>
          </p:nvPr>
        </p:nvGraphicFramePr>
        <p:xfrm>
          <a:off x="5646420" y="3212309"/>
          <a:ext cx="2086824" cy="1775472"/>
        </p:xfrm>
        <a:graphic>
          <a:graphicData uri="http://schemas.openxmlformats.org/drawingml/2006/table">
            <a:tbl>
              <a:tblPr firstRow="1" bandRow="1">
                <a:noFill/>
                <a:tableStyleId>{4A122E54-A891-4AA2-86C9-CA8E5A51A578}</a:tableStyleId>
              </a:tblPr>
              <a:tblGrid>
                <a:gridCol w="2086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33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Make the Connection</a:t>
                      </a:r>
                      <a:endParaRPr sz="1700" u="none" strike="noStrike" cap="none" dirty="0"/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dirty="0"/>
                        <a:t>Students you already know how to find unions, intersections, and complements of probability. Today we are going to use that information to find probabilities.   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" name="Google Shape;35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7909" y="3200681"/>
            <a:ext cx="129527" cy="12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5178" y="3265444"/>
            <a:ext cx="129527" cy="1295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" name="Google Shape;37;p5"/>
          <p:cNvGraphicFramePr/>
          <p:nvPr>
            <p:extLst>
              <p:ext uri="{D42A27DB-BD31-4B8C-83A1-F6EECF244321}">
                <p14:modId xmlns:p14="http://schemas.microsoft.com/office/powerpoint/2010/main" val="551424648"/>
              </p:ext>
            </p:extLst>
          </p:nvPr>
        </p:nvGraphicFramePr>
        <p:xfrm>
          <a:off x="5665177" y="1490573"/>
          <a:ext cx="2068067" cy="1528586"/>
        </p:xfrm>
        <a:graphic>
          <a:graphicData uri="http://schemas.openxmlformats.org/drawingml/2006/table">
            <a:tbl>
              <a:tblPr firstRow="1" bandRow="1">
                <a:noFill/>
                <a:tableStyleId>{4A122E54-A891-4AA2-86C9-CA8E5A51A578}</a:tableStyleId>
              </a:tblPr>
              <a:tblGrid>
                <a:gridCol w="2068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225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Remember the Concept</a:t>
                      </a:r>
                      <a:endParaRPr sz="1500" u="none" strike="noStrike" cap="none"/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3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Intersection: A ∩ B </a:t>
                      </a:r>
                      <a:r>
                        <a:rPr lang="en-US" sz="1000" dirty="0"/>
                        <a:t>Each element is in both set A and set B. Find where the sets overlap.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Union: </a:t>
                      </a:r>
                      <a:r>
                        <a:rPr lang="en-US" sz="10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∪ B </a:t>
                      </a:r>
                      <a:r>
                        <a:rPr lang="en-US" sz="1000" dirty="0"/>
                        <a:t>All elements in set A or set B. Join together all of the elements in both sets. 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64777" marR="64777" marT="32388" marB="32388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8" name="Google Shape;38;p5" descr="C:\Users\Stephen\Downloads\Light Bulb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1183" y="1505258"/>
            <a:ext cx="162978" cy="15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263636" y="1960372"/>
            <a:ext cx="2618594" cy="238061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algn="ctr" rotWithShape="0">
              <a:srgbClr val="5A5A5A">
                <a:alpha val="40000"/>
              </a:srgbClr>
            </a:outerShdw>
          </a:effectLst>
        </p:spPr>
        <p:txBody>
          <a:bodyPr spcFirstLastPara="1" wrap="square" lIns="32371" tIns="32371" rIns="32371" bIns="32371" anchor="t" anchorCtr="0">
            <a:noAutofit/>
          </a:bodyPr>
          <a:lstStyle/>
          <a:p>
            <a:pPr marL="242878" indent="-242878">
              <a:buSzPts val="2000"/>
              <a:buAutoNum type="arabicPeriod"/>
            </a:pPr>
            <a:endParaRPr lang="en-US" sz="9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rabicPeriod"/>
            </a:pPr>
            <a:endParaRPr lang="en-US" sz="9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2878" indent="-242878">
              <a:buSzPts val="2000"/>
              <a:buAutoNum type="alphaLcPeriod"/>
            </a:pPr>
            <a:endParaRPr lang="en-US" sz="992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lang="en-US" sz="1133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ts val="2000"/>
            </a:pPr>
            <a:endParaRPr sz="1133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sz="1417"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73A40BF-316A-4F7A-9D4F-83E9DD5DBEF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612" y="755582"/>
            <a:ext cx="4493486" cy="10951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644893-F898-48F3-A4BA-FB1D834774C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393" y="2091665"/>
            <a:ext cx="2379598" cy="2008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0D0960-55D4-4EAF-9F5E-AFA91F0CCCD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2114" y="2215310"/>
            <a:ext cx="2690199" cy="20054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08C39DE-FA4E-46A9-87BC-5A01FFF21F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95" y="2338191"/>
            <a:ext cx="1311867" cy="4082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5B04EB9-DBE9-4A01-AC2C-F59A2A03A7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93" y="2979404"/>
            <a:ext cx="1912160" cy="4082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E3C98F-FB20-4BE4-A86D-D3AD87F33A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93" y="3604157"/>
            <a:ext cx="1912160" cy="4082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730CA71-2F92-4184-8202-2EF602E1E1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133" y="2464073"/>
            <a:ext cx="1912160" cy="40824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4AF7E2-29F3-4F98-BE14-F7A55C7915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7002" y="3099365"/>
            <a:ext cx="2199304" cy="40824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E382A27-4FD1-42F0-AE4D-036D5C461C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7002" y="3756374"/>
            <a:ext cx="1912160" cy="4082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A1DD61-7538-4E3B-9EBA-FDE5297C6190}"/>
              </a:ext>
            </a:extLst>
          </p:cNvPr>
          <p:cNvSpPr/>
          <p:nvPr/>
        </p:nvSpPr>
        <p:spPr>
          <a:xfrm>
            <a:off x="1020226" y="433563"/>
            <a:ext cx="3437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Lesson-1: 22.1 Theoretical Probability</a:t>
            </a:r>
            <a:r>
              <a:rPr lang="en-US" b="1" baseline="-25000" dirty="0">
                <a:solidFill>
                  <a:schemeClr val="tx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163341-0BDC-436E-BE19-CAC9FA2C4F1C}"/>
              </a:ext>
            </a:extLst>
          </p:cNvPr>
          <p:cNvSpPr/>
          <p:nvPr/>
        </p:nvSpPr>
        <p:spPr>
          <a:xfrm>
            <a:off x="4742927" y="502693"/>
            <a:ext cx="30187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Name:_______________________</a:t>
            </a:r>
          </a:p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Period:____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Google Shape;71;p7">
            <a:extLst>
              <a:ext uri="{FF2B5EF4-FFF2-40B4-BE49-F238E27FC236}">
                <a16:creationId xmlns:a16="http://schemas.microsoft.com/office/drawing/2014/main" id="{58917729-46C7-4CA9-B66E-FBD10FFACAE4}"/>
              </a:ext>
            </a:extLst>
          </p:cNvPr>
          <p:cNvSpPr/>
          <p:nvPr/>
        </p:nvSpPr>
        <p:spPr>
          <a:xfrm rot="-5400000">
            <a:off x="-467699" y="7361711"/>
            <a:ext cx="1224850" cy="1904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992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BC403B-E444-4A02-8ED1-F1F942DC9F5C}"/>
              </a:ext>
            </a:extLst>
          </p:cNvPr>
          <p:cNvSpPr/>
          <p:nvPr/>
        </p:nvSpPr>
        <p:spPr>
          <a:xfrm>
            <a:off x="212584" y="4443065"/>
            <a:ext cx="53898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60" dirty="0"/>
              <a:t>A </a:t>
            </a:r>
            <a:r>
              <a:rPr lang="en-US" sz="136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 </a:t>
            </a:r>
            <a:r>
              <a:rPr lang="en-US" sz="1360" dirty="0"/>
              <a:t>is an activity involving chance. Each repetition of the experiment is called a </a:t>
            </a:r>
            <a:r>
              <a:rPr lang="en-US" sz="136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 </a:t>
            </a:r>
            <a:r>
              <a:rPr lang="en-US" sz="1360" dirty="0"/>
              <a:t>and each possible result of the experiment is termed an </a:t>
            </a:r>
            <a:r>
              <a:rPr lang="en-US" sz="136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__________.</a:t>
            </a:r>
            <a:r>
              <a:rPr lang="en-US" sz="1360" dirty="0"/>
              <a:t> A set of outcomes is known as an </a:t>
            </a:r>
            <a:r>
              <a:rPr lang="en-US" sz="136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__________, </a:t>
            </a:r>
            <a:r>
              <a:rPr lang="en-US" sz="1360" dirty="0"/>
              <a:t>and the set of all possible outcomes is called the </a:t>
            </a:r>
            <a:r>
              <a:rPr lang="en-US" sz="136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_____________.</a:t>
            </a:r>
            <a:endParaRPr lang="en-US" sz="136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2626A0-D001-4726-970D-ED4C69FAE3E2}"/>
              </a:ext>
            </a:extLst>
          </p:cNvPr>
          <p:cNvGrpSpPr/>
          <p:nvPr/>
        </p:nvGrpSpPr>
        <p:grpSpPr>
          <a:xfrm>
            <a:off x="242673" y="5597186"/>
            <a:ext cx="7519029" cy="1101597"/>
            <a:chOff x="202834" y="1313345"/>
            <a:chExt cx="8845917" cy="129599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1204D2C-0186-4BE2-B4DE-15BF7ECE889C}"/>
                </a:ext>
              </a:extLst>
            </p:cNvPr>
            <p:cNvGrpSpPr/>
            <p:nvPr/>
          </p:nvGrpSpPr>
          <p:grpSpPr>
            <a:xfrm>
              <a:off x="202834" y="1313345"/>
              <a:ext cx="5268081" cy="1160466"/>
              <a:chOff x="202834" y="1322618"/>
              <a:chExt cx="5268081" cy="1160466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665E6E4-4479-4EDA-8D91-AEA354EA22F6}"/>
                  </a:ext>
                </a:extLst>
              </p:cNvPr>
              <p:cNvGrpSpPr/>
              <p:nvPr/>
            </p:nvGrpSpPr>
            <p:grpSpPr>
              <a:xfrm>
                <a:off x="202834" y="1322618"/>
                <a:ext cx="5268081" cy="863498"/>
                <a:chOff x="354542" y="1646704"/>
                <a:chExt cx="5268081" cy="863498"/>
              </a:xfrm>
            </p:grpSpPr>
            <p:pic>
              <p:nvPicPr>
                <p:cNvPr id="44" name="Picture 2">
                  <a:extLst>
                    <a:ext uri="{FF2B5EF4-FFF2-40B4-BE49-F238E27FC236}">
                      <a16:creationId xmlns:a16="http://schemas.microsoft.com/office/drawing/2014/main" id="{2176B1DC-6DAE-48D1-AFA4-0DF0AD2226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071" t="20049" r="32571" b="46516"/>
                <a:stretch>
                  <a:fillRect/>
                </a:stretch>
              </p:blipFill>
              <p:spPr bwMode="auto">
                <a:xfrm>
                  <a:off x="3197373" y="1802301"/>
                  <a:ext cx="1468894" cy="626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3">
                  <a:extLst>
                    <a:ext uri="{FF2B5EF4-FFF2-40B4-BE49-F238E27FC236}">
                      <a16:creationId xmlns:a16="http://schemas.microsoft.com/office/drawing/2014/main" id="{928544A2-C9F8-4472-BD6A-4FFF508591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69412" y="1646704"/>
                  <a:ext cx="753211" cy="8634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" name="Text Box 1030">
                  <a:extLst>
                    <a:ext uri="{FF2B5EF4-FFF2-40B4-BE49-F238E27FC236}">
                      <a16:creationId xmlns:a16="http://schemas.microsoft.com/office/drawing/2014/main" id="{466BA683-0143-4BA5-A0ED-FD05190498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4542" y="1689712"/>
                  <a:ext cx="3109341" cy="754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 marL="3654425" indent="-3654425">
                    <a:tabLst>
                      <a:tab pos="3654425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41243250" indent="-37474525">
                    <a:tabLst>
                      <a:tab pos="3654425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tabLst>
                      <a:tab pos="3654425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tabLst>
                      <a:tab pos="3654425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41586150" indent="-50787300">
                    <a:tabLst>
                      <a:tab pos="3654425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2043350" indent="-507873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654425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42500550" indent="-507873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654425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42957750" indent="-507873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654425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43414950" indent="-507873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654425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190" b="1" dirty="0"/>
                    <a:t>Experiment        Sample Space</a:t>
                  </a:r>
                </a:p>
                <a:p>
                  <a:r>
                    <a:rPr lang="en-US" altLang="en-US" sz="1190" b="1" dirty="0">
                      <a:solidFill>
                        <a:srgbClr val="7030A0"/>
                      </a:solidFill>
                    </a:rPr>
                    <a:t>Toss coin              </a:t>
                  </a:r>
                  <a:r>
                    <a:rPr lang="en-US" altLang="en-US" sz="1190" b="1" dirty="0">
                      <a:solidFill>
                        <a:srgbClr val="C00000"/>
                      </a:solidFill>
                    </a:rPr>
                    <a:t>{head, tail}</a:t>
                  </a:r>
                </a:p>
                <a:p>
                  <a:r>
                    <a:rPr lang="en-US" altLang="en-US" sz="1190" b="1" dirty="0">
                      <a:solidFill>
                        <a:srgbClr val="7030A0"/>
                      </a:solidFill>
                    </a:rPr>
                    <a:t>Roll a die           </a:t>
                  </a:r>
                  <a:r>
                    <a:rPr lang="en-US" altLang="en-US" sz="1190" b="1" i="1" dirty="0">
                      <a:solidFill>
                        <a:srgbClr val="C00000"/>
                      </a:solidFill>
                    </a:rPr>
                    <a:t>{1, 2, 3, 4, 5, 6}</a:t>
                  </a:r>
                </a:p>
              </p:txBody>
            </p:sp>
          </p:grp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5DFB036-A888-4B03-A4D6-700154F1E1BA}"/>
                  </a:ext>
                </a:extLst>
              </p:cNvPr>
              <p:cNvSpPr/>
              <p:nvPr/>
            </p:nvSpPr>
            <p:spPr>
              <a:xfrm>
                <a:off x="1515146" y="2035903"/>
                <a:ext cx="1492113" cy="447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35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“Possible outcomes </a:t>
                </a:r>
              </a:p>
              <a:p>
                <a:r>
                  <a:rPr lang="en-US" sz="935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or Events”</a:t>
                </a:r>
              </a:p>
            </p:txBody>
          </p:sp>
        </p:grpSp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60A1EFBA-5F95-4868-89F8-9484EB65D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9" t="31798" r="17270" b="34225"/>
            <a:stretch>
              <a:fillRect/>
            </a:stretch>
          </p:blipFill>
          <p:spPr bwMode="auto">
            <a:xfrm>
              <a:off x="5721343" y="1353340"/>
              <a:ext cx="3327408" cy="1034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5EEF3D1-7EFC-4970-BEB2-06AD7F1D46EC}"/>
                </a:ext>
              </a:extLst>
            </p:cNvPr>
            <p:cNvSpPr/>
            <p:nvPr/>
          </p:nvSpPr>
          <p:spPr>
            <a:xfrm>
              <a:off x="6906656" y="2331436"/>
              <a:ext cx="1082877" cy="277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35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“probability”</a:t>
              </a:r>
              <a:endParaRPr lang="en-US" sz="935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F28CBBA-9DB6-4838-9FEA-73F2CFDE1CF2}"/>
              </a:ext>
            </a:extLst>
          </p:cNvPr>
          <p:cNvGrpSpPr/>
          <p:nvPr/>
        </p:nvGrpSpPr>
        <p:grpSpPr>
          <a:xfrm>
            <a:off x="242673" y="6774934"/>
            <a:ext cx="7378994" cy="824841"/>
            <a:chOff x="202834" y="2972555"/>
            <a:chExt cx="8681169" cy="97040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CBBB5DF-84BF-41E4-B30E-FAFA09A29A05}"/>
                </a:ext>
              </a:extLst>
            </p:cNvPr>
            <p:cNvSpPr/>
            <p:nvPr/>
          </p:nvSpPr>
          <p:spPr>
            <a:xfrm>
              <a:off x="202834" y="2972555"/>
              <a:ext cx="3336930" cy="970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90" dirty="0"/>
                <a:t>When all the outcomes of a probability experiment are equally likely, the </a:t>
              </a:r>
              <a:r>
                <a:rPr lang="en-US" sz="119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theoretical probability </a:t>
              </a:r>
              <a:r>
                <a:rPr lang="en-US" sz="1190" dirty="0"/>
                <a:t>of an event A in the sample space S is given by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2F3F23C-A9E2-4935-9309-6D6800FA4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332375" y="3054381"/>
              <a:ext cx="5551628" cy="730239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A5D8F27-2041-4149-9F4C-1C9CB0B8282B}"/>
                  </a:ext>
                </a:extLst>
              </p:cNvPr>
              <p:cNvSpPr/>
              <p:nvPr/>
            </p:nvSpPr>
            <p:spPr>
              <a:xfrm>
                <a:off x="189883" y="7767091"/>
                <a:ext cx="3886200" cy="1704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530" dirty="0">
                    <a:latin typeface="DellaRobbia BT" panose="02030602020205020202" pitchFamily="18" charset="0"/>
                  </a:rPr>
                  <a:t>Calculating </a:t>
                </a:r>
                <a:r>
                  <a:rPr lang="en-US" sz="153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theoretical probability </a:t>
                </a:r>
                <a:endParaRPr lang="en-US" sz="765" dirty="0">
                  <a:latin typeface="DellaRobbia BT" panose="02030602020205020202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530" dirty="0">
                    <a:latin typeface="DellaRobbia BT" panose="02030602020205020202" pitchFamily="18" charset="0"/>
                  </a:rPr>
                  <a:t>P(A):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530" dirty="0">
                    <a:latin typeface="DellaRobbia BT" panose="02030602020205020202" pitchFamily="18" charset="0"/>
                  </a:rPr>
                  <a:t>P(A </a:t>
                </a:r>
                <a:r>
                  <a:rPr lang="en-US" sz="153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ellaRobbia BT" panose="02030602020205020202" pitchFamily="18" charset="0"/>
                  </a:rPr>
                  <a:t>⋃</a:t>
                </a:r>
                <a:r>
                  <a:rPr lang="en-US" sz="1530" dirty="0">
                    <a:latin typeface="DellaRobbia BT" panose="02030602020205020202" pitchFamily="18" charset="0"/>
                  </a:rPr>
                  <a:t> B):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530" dirty="0">
                    <a:latin typeface="DellaRobbia BT" panose="02030602020205020202" pitchFamily="18" charset="0"/>
                  </a:rPr>
                  <a:t>P(A </a:t>
                </a:r>
                <a:r>
                  <a:rPr lang="en-US" sz="153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ellaRobbia BT" panose="02030602020205020202" pitchFamily="18" charset="0"/>
                  </a:rPr>
                  <a:t>⋂</a:t>
                </a:r>
                <a:r>
                  <a:rPr lang="en-US" sz="1530" dirty="0">
                    <a:latin typeface="DellaRobbia BT" panose="02030602020205020202" pitchFamily="18" charset="0"/>
                  </a:rPr>
                  <a:t> B):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530" dirty="0">
                    <a:latin typeface="DellaRobbia BT" panose="02030602020205020202" pitchFamily="18" charset="0"/>
                  </a:rPr>
                  <a:t>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3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3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53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𝑪</m:t>
                        </m:r>
                      </m:sup>
                    </m:sSup>
                  </m:oMath>
                </a14:m>
                <a:r>
                  <a:rPr lang="en-US" sz="1530" dirty="0">
                    <a:latin typeface="DellaRobbia BT" panose="02030602020205020202" pitchFamily="18" charset="0"/>
                  </a:rPr>
                  <a:t>):</a:t>
                </a: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A5D8F27-2041-4149-9F4C-1C9CB0B82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83" y="7767091"/>
                <a:ext cx="3886200" cy="1704056"/>
              </a:xfrm>
              <a:prstGeom prst="rect">
                <a:avLst/>
              </a:prstGeom>
              <a:blipFill>
                <a:blip r:embed="rId13"/>
                <a:stretch>
                  <a:fillRect l="-627" t="-1071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1D428432-F822-4E74-BFBC-C936DA501D4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25133" y="7933639"/>
            <a:ext cx="2443367" cy="14993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A18972D8-E25C-459B-992A-B1ECF36FCDFE}"/>
              </a:ext>
            </a:extLst>
          </p:cNvPr>
          <p:cNvSpPr/>
          <p:nvPr/>
        </p:nvSpPr>
        <p:spPr>
          <a:xfrm>
            <a:off x="691889" y="8131590"/>
            <a:ext cx="3657388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i="1" dirty="0"/>
              <a:t>Probability of getting an element in space _____.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D60FA91-E0EC-42FD-80BD-BAB5AC186CF0}"/>
              </a:ext>
            </a:extLst>
          </p:cNvPr>
          <p:cNvSpPr/>
          <p:nvPr/>
        </p:nvSpPr>
        <p:spPr>
          <a:xfrm>
            <a:off x="1047206" y="8481389"/>
            <a:ext cx="4037412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i="1" dirty="0"/>
              <a:t>Probability of getting an element in space _________.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E99C3-3576-4706-99EE-4CA48BD1628F}"/>
              </a:ext>
            </a:extLst>
          </p:cNvPr>
          <p:cNvSpPr/>
          <p:nvPr/>
        </p:nvSpPr>
        <p:spPr>
          <a:xfrm>
            <a:off x="1047205" y="8824416"/>
            <a:ext cx="4245231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i="1" dirty="0"/>
              <a:t>Probability of getting an element in space __________.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5194FD-BEDF-4E1C-B63D-9880FF254FB6}"/>
              </a:ext>
            </a:extLst>
          </p:cNvPr>
          <p:cNvSpPr/>
          <p:nvPr/>
        </p:nvSpPr>
        <p:spPr>
          <a:xfrm>
            <a:off x="774010" y="9175489"/>
            <a:ext cx="4037412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i="1" dirty="0"/>
              <a:t>Probability of getting an element </a:t>
            </a:r>
            <a:r>
              <a:rPr lang="en-US" sz="119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 </a:t>
            </a:r>
            <a:r>
              <a:rPr lang="en-US" sz="1190" i="1" dirty="0"/>
              <a:t>in space A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0" grpId="0"/>
      <p:bldP spid="52" grpId="0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FB0AE6-199D-4269-8733-B5E861732F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7501" y="508452"/>
            <a:ext cx="5853338" cy="300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66B5C7-44CC-4B93-8141-B7A7F45AD9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4925" y="1327724"/>
            <a:ext cx="2393836" cy="14689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382BAD-598A-4BF8-BDCD-6BDBE24F0ED5}"/>
              </a:ext>
            </a:extLst>
          </p:cNvPr>
          <p:cNvSpPr/>
          <p:nvPr/>
        </p:nvSpPr>
        <p:spPr>
          <a:xfrm>
            <a:off x="313623" y="809410"/>
            <a:ext cx="3886200" cy="6417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9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 roll a number </a:t>
            </a:r>
            <a:r>
              <a:rPr lang="en-US" sz="119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cube</a:t>
            </a:r>
            <a:r>
              <a:rPr lang="en-US" sz="119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r>
              <a:rPr lang="en-US" sz="119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Event A is rolling a prime number. </a:t>
            </a:r>
          </a:p>
          <a:p>
            <a:r>
              <a:rPr lang="en-US" sz="119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Event B is rolling an even number.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D967C1-D678-4802-8FD9-5FBE137ABA1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3622" y="1391777"/>
            <a:ext cx="3160042" cy="563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813D3A-8C97-49DC-88EF-D1C3EFB236D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35197" y="862221"/>
            <a:ext cx="2443367" cy="5670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71C6BD-908B-48A7-BE8C-E2486B6078C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89336" y="2060475"/>
            <a:ext cx="2741165" cy="75582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F306A90-9850-4D8A-A6D3-7AC80014E6D0}"/>
              </a:ext>
            </a:extLst>
          </p:cNvPr>
          <p:cNvGrpSpPr/>
          <p:nvPr/>
        </p:nvGrpSpPr>
        <p:grpSpPr>
          <a:xfrm>
            <a:off x="3596819" y="2124455"/>
            <a:ext cx="997675" cy="627864"/>
            <a:chOff x="3776662" y="2731824"/>
            <a:chExt cx="1366623" cy="8550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4B999C-431F-474C-94ED-A485094FA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776662" y="2924175"/>
              <a:ext cx="866039" cy="54970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96E724A-93D6-4B44-9BBD-C2414EA8B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334120" y="2731824"/>
              <a:ext cx="809165" cy="85507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6252F02-8076-4AE4-A7AA-67090CA875A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9430" y="2993042"/>
            <a:ext cx="4154782" cy="564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A011AC-8C63-4101-AE90-8E50F83E3E6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430" y="4215789"/>
            <a:ext cx="3072902" cy="6173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8C7EAF-7392-40A9-81CC-BB858DE85B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6429" y="3122407"/>
            <a:ext cx="1105594" cy="2494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0F9107-6D8A-4091-89CE-1772D7A31D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0846" y="4431728"/>
            <a:ext cx="142643" cy="249467"/>
          </a:xfrm>
          <a:prstGeom prst="rect">
            <a:avLst/>
          </a:prstGeom>
        </p:spPr>
      </p:pic>
      <p:pic>
        <p:nvPicPr>
          <p:cNvPr id="1026" name="Picture 2" descr="Image result for make joke about probability">
            <a:extLst>
              <a:ext uri="{FF2B5EF4-FFF2-40B4-BE49-F238E27FC236}">
                <a16:creationId xmlns:a16="http://schemas.microsoft.com/office/drawing/2014/main" id="{F03B1B38-332F-4A6C-8B48-6068E2A4A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53" y="5903545"/>
            <a:ext cx="4017364" cy="356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2D5995-9B9E-4654-A686-DCAE1B8016C8}"/>
              </a:ext>
            </a:extLst>
          </p:cNvPr>
          <p:cNvCxnSpPr>
            <a:cxnSpLocks/>
          </p:cNvCxnSpPr>
          <p:nvPr/>
        </p:nvCxnSpPr>
        <p:spPr>
          <a:xfrm flipV="1">
            <a:off x="2826327" y="4094018"/>
            <a:ext cx="364374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F3995E-7D83-486E-9BDC-0D79EB4A0E48}"/>
              </a:ext>
            </a:extLst>
          </p:cNvPr>
          <p:cNvCxnSpPr>
            <a:cxnSpLocks/>
          </p:cNvCxnSpPr>
          <p:nvPr/>
        </p:nvCxnSpPr>
        <p:spPr>
          <a:xfrm flipV="1">
            <a:off x="2826327" y="5391323"/>
            <a:ext cx="364374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50F25D8D-E337-4BE2-AD95-5484FFCEDC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4061" y="2154175"/>
            <a:ext cx="590714" cy="6910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0CFD1B-5A91-435A-B457-E7AC6E87E1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502" y="1503134"/>
            <a:ext cx="1215316" cy="3437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3E5F181-5AD0-4654-B01B-3D509BCEC2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3664" y="975861"/>
            <a:ext cx="530116" cy="3110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795FD8-6B71-4A7C-B669-5F539007CE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1600" y="2222054"/>
            <a:ext cx="353007" cy="61737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BCEFBF-3E7E-4467-A2EB-45D268D237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3828" y="2061910"/>
            <a:ext cx="353007" cy="61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08BA9B-5053-437C-B92C-0703FB2FDF95}"/>
              </a:ext>
            </a:extLst>
          </p:cNvPr>
          <p:cNvSpPr/>
          <p:nvPr/>
        </p:nvSpPr>
        <p:spPr>
          <a:xfrm>
            <a:off x="92818" y="3200882"/>
            <a:ext cx="5733147" cy="6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dirty="0">
                <a:latin typeface="Aldine721 BT" panose="02040803050506020403" pitchFamily="18" charset="0"/>
              </a:rPr>
              <a:t>You have a set of 10 cards </a:t>
            </a:r>
            <a:r>
              <a:rPr lang="en-US" sz="1190" b="1" i="1" dirty="0">
                <a:latin typeface="Aldine721 BT" panose="02040803050506020403" pitchFamily="18" charset="0"/>
              </a:rPr>
              <a:t>numbered 1 to 10</a:t>
            </a:r>
            <a:r>
              <a:rPr lang="en-US" sz="1190" dirty="0">
                <a:latin typeface="Aldine721 BT" panose="02040803050506020403" pitchFamily="18" charset="0"/>
              </a:rPr>
              <a:t>. You choose a card at random. </a:t>
            </a:r>
          </a:p>
          <a:p>
            <a:r>
              <a:rPr lang="en-US" sz="1190" dirty="0">
                <a:solidFill>
                  <a:srgbClr val="00B0F0"/>
                </a:solidFill>
                <a:latin typeface="Aldine721 BT" panose="02040803050506020403" pitchFamily="18" charset="0"/>
              </a:rPr>
              <a:t>Event A</a:t>
            </a:r>
            <a:r>
              <a:rPr lang="en-US" sz="1190" dirty="0">
                <a:latin typeface="Aldine721 BT" panose="02040803050506020403" pitchFamily="18" charset="0"/>
              </a:rPr>
              <a:t> is choosing a number </a:t>
            </a:r>
            <a:r>
              <a:rPr lang="en-US" sz="119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ine721 BT" panose="02040803050506020403" pitchFamily="18" charset="0"/>
              </a:rPr>
              <a:t>less than </a:t>
            </a:r>
            <a:r>
              <a:rPr lang="en-US" sz="1190" dirty="0">
                <a:latin typeface="Aldine721 BT" panose="02040803050506020403" pitchFamily="18" charset="0"/>
              </a:rPr>
              <a:t>7. </a:t>
            </a:r>
          </a:p>
          <a:p>
            <a:r>
              <a:rPr lang="en-US" sz="1190" dirty="0">
                <a:solidFill>
                  <a:srgbClr val="7030A0"/>
                </a:solidFill>
                <a:latin typeface="Aldine721 BT" panose="02040803050506020403" pitchFamily="18" charset="0"/>
              </a:rPr>
              <a:t>Event B</a:t>
            </a:r>
            <a:r>
              <a:rPr lang="en-US" sz="1190" dirty="0">
                <a:latin typeface="Aldine721 BT" panose="02040803050506020403" pitchFamily="18" charset="0"/>
              </a:rPr>
              <a:t> is choosing an </a:t>
            </a:r>
            <a:r>
              <a:rPr lang="en-US" sz="119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ine721 BT" panose="02040803050506020403" pitchFamily="18" charset="0"/>
              </a:rPr>
              <a:t>odd </a:t>
            </a:r>
            <a:r>
              <a:rPr lang="en-US" sz="1190" dirty="0">
                <a:latin typeface="Aldine721 BT" panose="02040803050506020403" pitchFamily="18" charset="0"/>
              </a:rPr>
              <a:t>number. Calculate the probability: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ED5C4-BC27-4F27-BEB8-8CAAE07676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6286" y="3282193"/>
            <a:ext cx="2980631" cy="662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3BCBA9-DCF6-428E-99DA-42FB787CC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067" y="3944556"/>
            <a:ext cx="7163429" cy="44720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E8C877-E46B-43D2-9132-BB10CC3D16C0}"/>
              </a:ext>
            </a:extLst>
          </p:cNvPr>
          <p:cNvSpPr/>
          <p:nvPr/>
        </p:nvSpPr>
        <p:spPr>
          <a:xfrm>
            <a:off x="2809344" y="2925422"/>
            <a:ext cx="1074333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 Practice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098B93-484E-4C02-B3B7-9F5C45D97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231" y="3514814"/>
            <a:ext cx="2274487" cy="249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97D4D-0225-42FA-9CF6-E35181462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662" y="4353275"/>
            <a:ext cx="1361029" cy="249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EB4460-68FF-4511-9501-B55A73978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441" y="4718552"/>
            <a:ext cx="176112" cy="249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518AE6-EF8F-406A-99B7-F282B089F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442" y="5083829"/>
            <a:ext cx="176111" cy="2494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B367DA-CC97-4111-AD82-A3FB7B630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781" y="4718551"/>
            <a:ext cx="176111" cy="2494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6E1448-ECB5-474F-AA8A-AA5C90359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236" y="5030236"/>
            <a:ext cx="382525" cy="241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B3E389-06D9-4411-B994-EF2BB18C4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708" y="4717296"/>
            <a:ext cx="176111" cy="2494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8D0999-9092-495E-80A8-A1238ED37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762" y="5022144"/>
            <a:ext cx="156832" cy="2494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1EA436-7064-440E-84D7-B3B05FF9C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334" y="4353274"/>
            <a:ext cx="1109770" cy="2494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F6C752-5B1B-452F-B05C-ABA7EF723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511" y="4658282"/>
            <a:ext cx="582964" cy="3084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4B2F80-A223-409F-9928-CCD51EE52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326" y="5054322"/>
            <a:ext cx="582964" cy="3084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E018C4-C5CC-4FB5-B0AB-A4250F943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104" y="4750518"/>
            <a:ext cx="176111" cy="2494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A8A3E6-0D3C-4F8B-83B5-A859EFAA0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589" y="5040220"/>
            <a:ext cx="282950" cy="2494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CE6E32-C976-43D6-AA2D-785CAEA8D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941" y="4704077"/>
            <a:ext cx="176111" cy="2494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52EC93-983E-4E45-9129-4C51E0ADB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756" y="5054322"/>
            <a:ext cx="176111" cy="2494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05D839-51D2-4B7D-A7A4-3CCBD6862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443" y="5861708"/>
            <a:ext cx="1850782" cy="2494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63DEE8-DD47-4E2E-B31D-BD1F546F0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175" y="6135873"/>
            <a:ext cx="1024587" cy="3111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21DFD1-8C21-4F93-8603-E59E63CD0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175" y="6554823"/>
            <a:ext cx="904873" cy="3111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910A0D-FF64-402B-BCED-D07203829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260" y="6135873"/>
            <a:ext cx="295901" cy="3111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9514902-4AA1-4D3A-A834-63BCD28A9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2253" y="6545694"/>
            <a:ext cx="295901" cy="3111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D77E78-0A85-4E1D-B5BE-AC34D2148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658" y="6135873"/>
            <a:ext cx="295901" cy="3111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C70E7F2-42CE-461A-B63D-1B57B77A5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658" y="6545694"/>
            <a:ext cx="295901" cy="3111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0230F6-F27F-4771-B651-E761F19E8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226" y="5706131"/>
            <a:ext cx="635109" cy="3111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2418FCA-DA6E-41F3-8680-DB526A31E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203" y="6078450"/>
            <a:ext cx="1024587" cy="3111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840DF9B-3683-47E1-9163-B42CC13BD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208" y="6491510"/>
            <a:ext cx="556689" cy="3111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DC486AD-5540-4080-A372-CA4CE3BE2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699" y="6111174"/>
            <a:ext cx="295901" cy="31115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FED0A2A-8714-46DA-8F5B-B4586F351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100" y="6491510"/>
            <a:ext cx="295901" cy="3111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E4F242-188E-4DA7-B445-228EB7941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750" y="7250447"/>
            <a:ext cx="979659" cy="31115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A0A981-3C34-4F0B-B74F-3DAE9AEB1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546" y="7600361"/>
            <a:ext cx="610690" cy="31115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7B011E-D587-400D-92BF-DBF0EF7E9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602" y="7969245"/>
            <a:ext cx="522634" cy="31115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274BBC7-630F-4B97-B431-97AF94D7A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695" y="7602404"/>
            <a:ext cx="295901" cy="31115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7AAF0E8-89DB-4456-842C-74917734C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691" y="8009498"/>
            <a:ext cx="295901" cy="3111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1A038D0-EB2C-425C-91A2-A885FCEAC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531" y="7600361"/>
            <a:ext cx="295901" cy="31115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C43CB00-84CC-4F8B-BF59-F1A2FAC49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341" y="8000454"/>
            <a:ext cx="295901" cy="31115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C6A63E8-FC89-431C-9DB2-4595B063C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1268" y="7270548"/>
            <a:ext cx="1251712" cy="31115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5B987C1-6994-4A6F-9925-DD8884690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094" y="7540430"/>
            <a:ext cx="610690" cy="31115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927A2EA-DA59-4B0D-B5D6-5EB81AF26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223" y="7946323"/>
            <a:ext cx="473041" cy="31115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A23EDCF-2738-4259-AFDE-D3FF2F665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551" y="7639176"/>
            <a:ext cx="295901" cy="21641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63B0FA3-B55E-45B8-8A2C-3BD80D303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966" y="7956744"/>
            <a:ext cx="295901" cy="31115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FCCB596-9969-4886-AD58-EA1B42034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218" y="7581701"/>
            <a:ext cx="295901" cy="31115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00E1078-89E7-4F3C-A91D-587358EFC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324" y="7969245"/>
            <a:ext cx="295901" cy="311153"/>
          </a:xfrm>
          <a:prstGeom prst="rect">
            <a:avLst/>
          </a:prstGeom>
        </p:spPr>
      </p:pic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B93D50DD-9C05-4BF9-BC1A-D7977B6EB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067526"/>
              </p:ext>
            </p:extLst>
          </p:nvPr>
        </p:nvGraphicFramePr>
        <p:xfrm>
          <a:off x="1606297" y="477198"/>
          <a:ext cx="4554760" cy="22235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41741">
                  <a:extLst>
                    <a:ext uri="{9D8B030D-6E8A-4147-A177-3AD203B41FA5}">
                      <a16:colId xmlns:a16="http://schemas.microsoft.com/office/drawing/2014/main" val="2857174264"/>
                    </a:ext>
                  </a:extLst>
                </a:gridCol>
                <a:gridCol w="3713019">
                  <a:extLst>
                    <a:ext uri="{9D8B030D-6E8A-4147-A177-3AD203B41FA5}">
                      <a16:colId xmlns:a16="http://schemas.microsoft.com/office/drawing/2014/main" val="2141484441"/>
                    </a:ext>
                  </a:extLst>
                </a:gridCol>
              </a:tblGrid>
              <a:tr h="24902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 panose="030F0702030302020204" pitchFamily="66" charset="0"/>
                        </a:rPr>
                        <a:t>Steps</a:t>
                      </a:r>
                    </a:p>
                  </a:txBody>
                  <a:tcPr marL="77724" marR="77724" marT="38862" marB="3886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How to find the 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probability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:</a:t>
                      </a:r>
                    </a:p>
                  </a:txBody>
                  <a:tcPr marL="77724" marR="77724" marT="38862" marB="38862"/>
                </a:tc>
                <a:extLst>
                  <a:ext uri="{0D108BD9-81ED-4DB2-BD59-A6C34878D82A}">
                    <a16:rowId xmlns:a16="http://schemas.microsoft.com/office/drawing/2014/main" val="3492849101"/>
                  </a:ext>
                </a:extLst>
              </a:tr>
              <a:tr h="21266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77724" marR="77724" marT="38862" marB="388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List the Sample Space.</a:t>
                      </a:r>
                      <a:endParaRPr lang="en-US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77724" marR="77724" marT="38862" marB="38862"/>
                </a:tc>
                <a:extLst>
                  <a:ext uri="{0D108BD9-81ED-4DB2-BD59-A6C34878D82A}">
                    <a16:rowId xmlns:a16="http://schemas.microsoft.com/office/drawing/2014/main" val="3156792348"/>
                  </a:ext>
                </a:extLst>
              </a:tr>
              <a:tr h="159499">
                <a:tc>
                  <a:txBody>
                    <a:bodyPr/>
                    <a:lstStyle/>
                    <a:p>
                      <a:r>
                        <a:rPr lang="en-US" sz="10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CFU</a:t>
                      </a:r>
                    </a:p>
                  </a:txBody>
                  <a:tcPr marL="77724" marR="77724" marT="38862" marB="388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i="1" u="none" strike="noStrike" cap="non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Century Gothic"/>
                          <a:cs typeface="Century Gothic"/>
                          <a:sym typeface="Century Gothic"/>
                        </a:rPr>
                        <a:t>How did I/you </a:t>
                      </a:r>
                      <a:r>
                        <a:rPr lang="en-US" sz="10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determine List the Sample Space?</a:t>
                      </a:r>
                      <a:endParaRPr lang="en-US" sz="10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77724" marR="77724" marT="38862" marB="38862"/>
                </a:tc>
                <a:extLst>
                  <a:ext uri="{0D108BD9-81ED-4DB2-BD59-A6C34878D82A}">
                    <a16:rowId xmlns:a16="http://schemas.microsoft.com/office/drawing/2014/main" val="3086015332"/>
                  </a:ext>
                </a:extLst>
              </a:tr>
              <a:tr h="21266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77724" marR="77724" marT="38862" marB="38862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Count the number of favorable outcomes. </a:t>
                      </a:r>
                      <a:endParaRPr lang="en-US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77724" marR="77724" marT="38862" marB="38862"/>
                </a:tc>
                <a:extLst>
                  <a:ext uri="{0D108BD9-81ED-4DB2-BD59-A6C34878D82A}">
                    <a16:rowId xmlns:a16="http://schemas.microsoft.com/office/drawing/2014/main" val="2261403521"/>
                  </a:ext>
                </a:extLst>
              </a:tr>
              <a:tr h="159499">
                <a:tc>
                  <a:txBody>
                    <a:bodyPr/>
                    <a:lstStyle/>
                    <a:p>
                      <a:r>
                        <a:rPr lang="en-US" sz="10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CFU</a:t>
                      </a:r>
                    </a:p>
                  </a:txBody>
                  <a:tcPr marL="77724" marR="77724" marT="38862" marB="38862"/>
                </a:tc>
                <a:tc>
                  <a:txBody>
                    <a:bodyPr/>
                    <a:lstStyle/>
                    <a:p>
                      <a:r>
                        <a:rPr lang="en-US" sz="1000" b="1" i="1" u="none" strike="noStrike" cap="non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Century Gothic"/>
                          <a:cs typeface="Century Gothic"/>
                          <a:sym typeface="Century Gothic"/>
                        </a:rPr>
                        <a:t>How did I/you </a:t>
                      </a:r>
                      <a:r>
                        <a:rPr lang="en-US" sz="10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determine number of favorable outcomes?</a:t>
                      </a:r>
                      <a:endParaRPr lang="en-US" sz="10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77724" marR="77724" marT="38862" marB="38862"/>
                </a:tc>
                <a:extLst>
                  <a:ext uri="{0D108BD9-81ED-4DB2-BD59-A6C34878D82A}">
                    <a16:rowId xmlns:a16="http://schemas.microsoft.com/office/drawing/2014/main" val="1229575912"/>
                  </a:ext>
                </a:extLst>
              </a:tr>
              <a:tr h="24902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77724" marR="77724" marT="38862" marB="388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Count the total number of elements.</a:t>
                      </a:r>
                      <a:endParaRPr lang="en-US" sz="1200" b="1" i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77724" marR="77724" marT="38862" marB="38862"/>
                </a:tc>
                <a:extLst>
                  <a:ext uri="{0D108BD9-81ED-4DB2-BD59-A6C34878D82A}">
                    <a16:rowId xmlns:a16="http://schemas.microsoft.com/office/drawing/2014/main" val="647979319"/>
                  </a:ext>
                </a:extLst>
              </a:tr>
              <a:tr h="177874">
                <a:tc>
                  <a:txBody>
                    <a:bodyPr/>
                    <a:lstStyle/>
                    <a:p>
                      <a:r>
                        <a:rPr lang="en-US" sz="1000" b="1" i="1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CFU</a:t>
                      </a:r>
                    </a:p>
                  </a:txBody>
                  <a:tcPr marL="77724" marR="77724" marT="38862" marB="388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i="1" u="none" strike="noStrike" cap="non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Century Gothic"/>
                          <a:cs typeface="Century Gothic"/>
                          <a:sym typeface="Century Gothic"/>
                        </a:rPr>
                        <a:t>How did I/you </a:t>
                      </a:r>
                      <a:r>
                        <a:rPr lang="en-US" sz="1000" b="1" i="1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determine the total number of elements?</a:t>
                      </a:r>
                      <a:endParaRPr lang="en-US" sz="1000" b="1" i="1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77724" marR="77724" marT="38862" marB="38862"/>
                </a:tc>
                <a:extLst>
                  <a:ext uri="{0D108BD9-81ED-4DB2-BD59-A6C34878D82A}">
                    <a16:rowId xmlns:a16="http://schemas.microsoft.com/office/drawing/2014/main" val="1656529357"/>
                  </a:ext>
                </a:extLst>
              </a:tr>
              <a:tr h="249023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77724" marR="77724" marT="38862" marB="38862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Divide the possible outcome by total elements.</a:t>
                      </a:r>
                      <a:endParaRPr lang="en-US" sz="1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77724" marR="77724" marT="38862" marB="38862"/>
                </a:tc>
                <a:extLst>
                  <a:ext uri="{0D108BD9-81ED-4DB2-BD59-A6C34878D82A}">
                    <a16:rowId xmlns:a16="http://schemas.microsoft.com/office/drawing/2014/main" val="2762036806"/>
                  </a:ext>
                </a:extLst>
              </a:tr>
              <a:tr h="159499">
                <a:tc>
                  <a:txBody>
                    <a:bodyPr/>
                    <a:lstStyle/>
                    <a:p>
                      <a:r>
                        <a:rPr lang="en-US" sz="10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CFU</a:t>
                      </a:r>
                    </a:p>
                  </a:txBody>
                  <a:tcPr marL="77724" marR="77724" marT="38862" marB="38862"/>
                </a:tc>
                <a:tc>
                  <a:txBody>
                    <a:bodyPr/>
                    <a:lstStyle/>
                    <a:p>
                      <a:r>
                        <a:rPr lang="en-US" sz="1000" b="1" i="1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Century Gothic"/>
                          <a:cs typeface="Century Gothic"/>
                          <a:sym typeface="Century Gothic"/>
                        </a:rPr>
                        <a:t>How did I/you </a:t>
                      </a:r>
                      <a:r>
                        <a:rPr lang="en-US" sz="10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determine probability?</a:t>
                      </a:r>
                    </a:p>
                  </a:txBody>
                  <a:tcPr marL="77724" marR="77724" marT="38862" marB="38862"/>
                </a:tc>
                <a:extLst>
                  <a:ext uri="{0D108BD9-81ED-4DB2-BD59-A6C34878D82A}">
                    <a16:rowId xmlns:a16="http://schemas.microsoft.com/office/drawing/2014/main" val="1953065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12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0004F9-49C9-4762-B3DE-B106F9E88DCA}"/>
              </a:ext>
            </a:extLst>
          </p:cNvPr>
          <p:cNvSpPr/>
          <p:nvPr/>
        </p:nvSpPr>
        <p:spPr>
          <a:xfrm>
            <a:off x="1033056" y="490149"/>
            <a:ext cx="6029620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dirty="0"/>
              <a:t>The </a:t>
            </a:r>
            <a:r>
              <a:rPr lang="en-US" sz="1190" b="1" i="1" dirty="0"/>
              <a:t>numbers 1 through 30 </a:t>
            </a:r>
            <a:r>
              <a:rPr lang="en-US" sz="1190" dirty="0"/>
              <a:t>are written on slips of paper that are then placed in a hat.</a:t>
            </a:r>
          </a:p>
          <a:p>
            <a:r>
              <a:rPr lang="en-US" sz="1190" dirty="0"/>
              <a:t>Students draw a slip to determine the order in which they will give an oral report.</a:t>
            </a:r>
          </a:p>
          <a:p>
            <a:pPr algn="ctr"/>
            <a:r>
              <a:rPr lang="en-US" sz="1190" b="1" i="1" u="sng" dirty="0"/>
              <a:t>Event A</a:t>
            </a:r>
            <a:r>
              <a:rPr lang="en-US" sz="1190" i="1" u="sng" dirty="0"/>
              <a:t> </a:t>
            </a:r>
            <a:r>
              <a:rPr lang="en-US" sz="1190" i="1" dirty="0"/>
              <a:t>is being one of the first 10 students to give their report. </a:t>
            </a:r>
          </a:p>
          <a:p>
            <a:pPr algn="ctr"/>
            <a:r>
              <a:rPr lang="en-US" sz="1190" b="1" i="1" u="sng" dirty="0"/>
              <a:t>Event B </a:t>
            </a:r>
            <a:r>
              <a:rPr lang="en-US" sz="1190" i="1" dirty="0"/>
              <a:t>is picking a multiple of 6. Calculate each of the indicated probabilities: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2E11E-A401-44AD-A5B2-AEC29671D2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914" y="1380087"/>
            <a:ext cx="5190250" cy="41289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FDA253-23D4-4112-A04B-3A2690A43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654" y="1617306"/>
            <a:ext cx="1902074" cy="604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619FE8-3EE8-4C5D-BD09-E0FC022F1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246" y="2496041"/>
            <a:ext cx="4287602" cy="604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5A6A1D-64A5-4B34-BAC0-C0CD557B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801" y="3035322"/>
            <a:ext cx="1902074" cy="604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5FE676-D827-4F6E-9CEC-03FE46ED8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412" y="3876664"/>
            <a:ext cx="120955" cy="604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10750A-AE74-45D1-90DB-9741C0E95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781" y="3876664"/>
            <a:ext cx="1902074" cy="604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FFE88F-A1C0-44CD-AFA6-74CBF9AFB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829" y="4981070"/>
            <a:ext cx="1230726" cy="3212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D79D5B-054A-4C14-85D2-F4C074E54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090" y="4807729"/>
            <a:ext cx="1902074" cy="604124"/>
          </a:xfrm>
          <a:prstGeom prst="rect">
            <a:avLst/>
          </a:prstGeom>
        </p:spPr>
      </p:pic>
      <p:sp>
        <p:nvSpPr>
          <p:cNvPr id="11" name="Google Shape;157;p12">
            <a:extLst>
              <a:ext uri="{FF2B5EF4-FFF2-40B4-BE49-F238E27FC236}">
                <a16:creationId xmlns:a16="http://schemas.microsoft.com/office/drawing/2014/main" id="{9C67BDA9-27D3-41B1-BC34-5CD64110E9C3}"/>
              </a:ext>
            </a:extLst>
          </p:cNvPr>
          <p:cNvSpPr/>
          <p:nvPr/>
        </p:nvSpPr>
        <p:spPr>
          <a:xfrm rot="-5400000">
            <a:off x="1187684" y="4556231"/>
            <a:ext cx="2069767" cy="4445132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</p:spPr>
        <p:txBody>
          <a:bodyPr spcFirstLastPara="1" wrap="square" lIns="64760" tIns="64760" rIns="64760" bIns="64760" anchor="ctr" anchorCtr="0">
            <a:noAutofit/>
          </a:bodyPr>
          <a:lstStyle/>
          <a:p>
            <a:pPr>
              <a:buSzPts val="1400"/>
            </a:pPr>
            <a:endParaRPr sz="992"/>
          </a:p>
        </p:txBody>
      </p:sp>
      <p:sp>
        <p:nvSpPr>
          <p:cNvPr id="12" name="Google Shape;158;p12">
            <a:extLst>
              <a:ext uri="{FF2B5EF4-FFF2-40B4-BE49-F238E27FC236}">
                <a16:creationId xmlns:a16="http://schemas.microsoft.com/office/drawing/2014/main" id="{FE634DCB-1C4C-4393-BB9A-9664036A40BC}"/>
              </a:ext>
            </a:extLst>
          </p:cNvPr>
          <p:cNvSpPr txBox="1"/>
          <p:nvPr/>
        </p:nvSpPr>
        <p:spPr>
          <a:xfrm>
            <a:off x="283508" y="6142012"/>
            <a:ext cx="4161626" cy="127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557" tIns="453387" rIns="0" bIns="33557" anchor="ctr" anchorCtr="0">
            <a:noAutofit/>
          </a:bodyPr>
          <a:lstStyle/>
          <a:p>
            <a:pPr>
              <a:defRPr/>
            </a:pPr>
            <a:r>
              <a:rPr lang="en-US" sz="2720" b="1" dirty="0">
                <a:solidFill>
                  <a:schemeClr val="bg1"/>
                </a:solidFill>
                <a:latin typeface="DellaRobbia BT" panose="02030602020205020202" pitchFamily="18" charset="0"/>
              </a:rPr>
              <a:t>What did you learn about how to </a:t>
            </a:r>
            <a:r>
              <a:rPr lang="en-US" sz="2720" b="1" dirty="0">
                <a:solidFill>
                  <a:srgbClr val="F9F9F9"/>
                </a:solidFill>
                <a:latin typeface="DellaRobbia BT" panose="02030602020205020202" pitchFamily="18" charset="0"/>
                <a:ea typeface="Verdana" panose="020B0604030504040204" pitchFamily="34" charset="0"/>
                <a:cs typeface="Century Gothic"/>
                <a:sym typeface="Century Gothic"/>
              </a:rPr>
              <a:t>calculate the </a:t>
            </a:r>
            <a:r>
              <a:rPr lang="en-US" sz="2720" b="1" i="1" dirty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laRobbia BT" panose="02030602020205020202" pitchFamily="18" charset="0"/>
                <a:ea typeface="Verdana" panose="020B0604030504040204" pitchFamily="34" charset="0"/>
                <a:cs typeface="Century Gothic"/>
                <a:sym typeface="Century Gothic"/>
              </a:rPr>
              <a:t>Theoretical Probability</a:t>
            </a:r>
            <a:r>
              <a:rPr lang="en-US" sz="272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laRobbia BT" panose="02030602020205020202" pitchFamily="18" charset="0"/>
                <a:ea typeface="Verdana" panose="020B0604030504040204" pitchFamily="34" charset="0"/>
                <a:cs typeface="Century Gothic"/>
                <a:sym typeface="Century Gothic"/>
              </a:rPr>
              <a:t>.</a:t>
            </a:r>
            <a:endParaRPr lang="en-US" sz="2720" b="1" dirty="0">
              <a:solidFill>
                <a:schemeClr val="bg1"/>
              </a:solidFill>
              <a:latin typeface="DellaRobbia BT" panose="02030602020205020202" pitchFamily="18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720" b="1" dirty="0">
              <a:solidFill>
                <a:schemeClr val="bg1"/>
              </a:solidFill>
              <a:latin typeface="DellaRobbia BT" panose="02030602020205020202" pitchFamily="18" charset="0"/>
            </a:endParaRPr>
          </a:p>
        </p:txBody>
      </p:sp>
      <p:sp>
        <p:nvSpPr>
          <p:cNvPr id="13" name="Google Shape;159;p12">
            <a:extLst>
              <a:ext uri="{FF2B5EF4-FFF2-40B4-BE49-F238E27FC236}">
                <a16:creationId xmlns:a16="http://schemas.microsoft.com/office/drawing/2014/main" id="{F89CF0CC-5D28-4054-A885-3367C8251EE6}"/>
              </a:ext>
            </a:extLst>
          </p:cNvPr>
          <p:cNvSpPr/>
          <p:nvPr/>
        </p:nvSpPr>
        <p:spPr>
          <a:xfrm rot="-5400000">
            <a:off x="-441313" y="6629947"/>
            <a:ext cx="1166135" cy="190266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t" anchorCtr="0">
            <a:noAutofit/>
          </a:bodyPr>
          <a:lstStyle/>
          <a:p>
            <a:pPr>
              <a:buSzPts val="1000"/>
            </a:pPr>
            <a:r>
              <a:rPr lang="en-US" sz="708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 CLOSURE</a:t>
            </a:r>
            <a:endParaRPr sz="992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DEFD218-4CA4-492E-8929-FB27C34E9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5" y="7926045"/>
            <a:ext cx="7389309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40" b="1" dirty="0">
                <a:latin typeface="Handlee" panose="02000000000000000000" pitchFamily="2" charset="0"/>
              </a:rPr>
              <a:t>Today, I learned how to _________________________________________________________________________________________________________________.</a:t>
            </a:r>
          </a:p>
        </p:txBody>
      </p:sp>
      <p:sp>
        <p:nvSpPr>
          <p:cNvPr id="15" name="Google Shape;163;p12">
            <a:extLst>
              <a:ext uri="{FF2B5EF4-FFF2-40B4-BE49-F238E27FC236}">
                <a16:creationId xmlns:a16="http://schemas.microsoft.com/office/drawing/2014/main" id="{87495725-D248-4EC6-A0C0-71890A4CE7AC}"/>
              </a:ext>
            </a:extLst>
          </p:cNvPr>
          <p:cNvSpPr/>
          <p:nvPr/>
        </p:nvSpPr>
        <p:spPr>
          <a:xfrm>
            <a:off x="4864382" y="6030386"/>
            <a:ext cx="3905460" cy="2794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02398" indent="-202398">
              <a:buClr>
                <a:srgbClr val="0171AB"/>
              </a:buClr>
              <a:buSzPts val="2800"/>
              <a:buFont typeface="Arial"/>
              <a:buChar char="►"/>
            </a:pP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Element</a:t>
            </a: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2398" indent="-202398">
              <a:buClr>
                <a:srgbClr val="0171AB"/>
              </a:buClr>
              <a:buSzPts val="2800"/>
              <a:buFont typeface="Arial"/>
              <a:buChar char="►"/>
            </a:pP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Universal Set</a:t>
            </a: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2398" indent="-202398">
              <a:buClr>
                <a:srgbClr val="0171AB"/>
              </a:buClr>
              <a:buSzPts val="2800"/>
              <a:buFont typeface="Arial"/>
              <a:buChar char="►"/>
            </a:pP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Complement</a:t>
            </a: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2398" indent="-202398">
              <a:buClr>
                <a:srgbClr val="0171AB"/>
              </a:buClr>
              <a:buSzPts val="2800"/>
              <a:buFont typeface="Arial"/>
              <a:buChar char="►"/>
            </a:pP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Subset</a:t>
            </a:r>
            <a:endParaRPr sz="1600" dirty="0"/>
          </a:p>
          <a:p>
            <a:pPr marL="202398" indent="-202398">
              <a:spcBef>
                <a:spcPts val="213"/>
              </a:spcBef>
              <a:buClr>
                <a:srgbClr val="0171AB"/>
              </a:buClr>
              <a:buSzPts val="2800"/>
              <a:buFont typeface="Arial"/>
              <a:buChar char="►"/>
            </a:pP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Intersection</a:t>
            </a:r>
            <a:endParaRPr sz="1600" dirty="0"/>
          </a:p>
          <a:p>
            <a:pPr marL="202398" indent="-202398">
              <a:spcBef>
                <a:spcPts val="213"/>
              </a:spcBef>
              <a:buClr>
                <a:srgbClr val="0171AB"/>
              </a:buClr>
              <a:buSzPts val="2800"/>
              <a:buFont typeface="Arial"/>
              <a:buChar char="►"/>
            </a:pP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Union</a:t>
            </a:r>
            <a:endParaRPr sz="1600" dirty="0"/>
          </a:p>
          <a:p>
            <a:pPr marL="202398" indent="-202398">
              <a:spcBef>
                <a:spcPts val="213"/>
              </a:spcBef>
              <a:buClr>
                <a:srgbClr val="0171AB"/>
              </a:buClr>
              <a:buSzPts val="2800"/>
              <a:buFont typeface="Arial"/>
              <a:buChar char="►"/>
            </a:pP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Theoretical Probability</a:t>
            </a:r>
            <a:endParaRPr sz="1600" dirty="0"/>
          </a:p>
        </p:txBody>
      </p:sp>
      <p:sp>
        <p:nvSpPr>
          <p:cNvPr id="16" name="Google Shape;161;p12">
            <a:extLst>
              <a:ext uri="{FF2B5EF4-FFF2-40B4-BE49-F238E27FC236}">
                <a16:creationId xmlns:a16="http://schemas.microsoft.com/office/drawing/2014/main" id="{BF15B96E-61E1-4EC0-B072-2FAC9148B52F}"/>
              </a:ext>
            </a:extLst>
          </p:cNvPr>
          <p:cNvSpPr/>
          <p:nvPr/>
        </p:nvSpPr>
        <p:spPr>
          <a:xfrm>
            <a:off x="4749932" y="5494689"/>
            <a:ext cx="2184268" cy="449450"/>
          </a:xfrm>
          <a:prstGeom prst="roundRect">
            <a:avLst>
              <a:gd name="adj" fmla="val 50000"/>
            </a:avLst>
          </a:prstGeom>
          <a:solidFill>
            <a:srgbClr val="0171AB">
              <a:alpha val="57254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800"/>
            </a:pPr>
            <a:endParaRPr sz="1275">
              <a:solidFill>
                <a:schemeClr val="dk1"/>
              </a:solidFill>
            </a:endParaRPr>
          </a:p>
        </p:txBody>
      </p:sp>
      <p:sp>
        <p:nvSpPr>
          <p:cNvPr id="17" name="Google Shape;162;p12">
            <a:extLst>
              <a:ext uri="{FF2B5EF4-FFF2-40B4-BE49-F238E27FC236}">
                <a16:creationId xmlns:a16="http://schemas.microsoft.com/office/drawing/2014/main" id="{66543104-0F60-47FF-9B81-7017B75D3F36}"/>
              </a:ext>
            </a:extLst>
          </p:cNvPr>
          <p:cNvSpPr txBox="1"/>
          <p:nvPr/>
        </p:nvSpPr>
        <p:spPr>
          <a:xfrm>
            <a:off x="4795940" y="5502544"/>
            <a:ext cx="2241815" cy="457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60" tIns="32371" rIns="64760" bIns="32371" anchor="t" anchorCtr="0">
            <a:noAutofit/>
          </a:bodyPr>
          <a:lstStyle/>
          <a:p>
            <a:pPr>
              <a:buSzPts val="3600"/>
            </a:pPr>
            <a:r>
              <a:rPr lang="en-US" sz="255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Word Bank</a:t>
            </a:r>
            <a:endParaRPr sz="992" dirty="0"/>
          </a:p>
        </p:txBody>
      </p:sp>
    </p:spTree>
    <p:extLst>
      <p:ext uri="{BB962C8B-B14F-4D97-AF65-F5344CB8AC3E}">
        <p14:creationId xmlns:p14="http://schemas.microsoft.com/office/powerpoint/2010/main" val="11364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educeri">
      <a:dk1>
        <a:srgbClr val="202020"/>
      </a:dk1>
      <a:lt1>
        <a:srgbClr val="F9F9F9"/>
      </a:lt1>
      <a:dk2>
        <a:srgbClr val="21A8B3"/>
      </a:dk2>
      <a:lt2>
        <a:srgbClr val="B5B5B5"/>
      </a:lt2>
      <a:accent1>
        <a:srgbClr val="2596F1"/>
      </a:accent1>
      <a:accent2>
        <a:srgbClr val="4AAE52"/>
      </a:accent2>
      <a:accent3>
        <a:srgbClr val="F34336"/>
      </a:accent3>
      <a:accent4>
        <a:srgbClr val="FEC018"/>
      </a:accent4>
      <a:accent5>
        <a:srgbClr val="4051B3"/>
      </a:accent5>
      <a:accent6>
        <a:srgbClr val="E91E63"/>
      </a:accent6>
      <a:hlink>
        <a:srgbClr val="27AE60"/>
      </a:hlink>
      <a:folHlink>
        <a:srgbClr val="27AE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519</Words>
  <Application>Microsoft Office PowerPoint</Application>
  <PresentationFormat>Custom</PresentationFormat>
  <Paragraphs>80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Handlee</vt:lpstr>
      <vt:lpstr>Bahnschrift Light SemiCondensed</vt:lpstr>
      <vt:lpstr>Comic Sans MS</vt:lpstr>
      <vt:lpstr>ＭＳ Ｐゴシック</vt:lpstr>
      <vt:lpstr>Ebrima</vt:lpstr>
      <vt:lpstr>Arial</vt:lpstr>
      <vt:lpstr>Aldine721 BT</vt:lpstr>
      <vt:lpstr>Century Gothic</vt:lpstr>
      <vt:lpstr>Verdana</vt:lpstr>
      <vt:lpstr>Cambria Math</vt:lpstr>
      <vt:lpstr>DellaRobbia BT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Rupinder Jagpal</dc:creator>
  <cp:lastModifiedBy>Rupinder Jagpal</cp:lastModifiedBy>
  <cp:revision>40</cp:revision>
  <dcterms:modified xsi:type="dcterms:W3CDTF">2018-08-18T04:00:04Z</dcterms:modified>
</cp:coreProperties>
</file>