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10"/>
  </p:notesMasterIdLst>
  <p:sldIdLst>
    <p:sldId id="265" r:id="rId2"/>
    <p:sldId id="256" r:id="rId3"/>
    <p:sldId id="257" r:id="rId4"/>
    <p:sldId id="259" r:id="rId5"/>
    <p:sldId id="266" r:id="rId6"/>
    <p:sldId id="267" r:id="rId7"/>
    <p:sldId id="269" r:id="rId8"/>
    <p:sldId id="268" r:id="rId9"/>
  </p:sldIdLst>
  <p:sldSz cx="9144000" cy="6858000" type="screen4x3"/>
  <p:notesSz cx="6858000" cy="9144000"/>
  <p:embeddedFontLst>
    <p:embeddedFont>
      <p:font typeface="Handlee" panose="020B0604020202020204" charset="0"/>
      <p:regular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ＭＳ Ｐゴシック" panose="020B0600070205080204" pitchFamily="34" charset="-128"/>
      <p:regular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DellaRobbia BT" panose="02030602020205020202"/>
      <p:bold r:id="rId21"/>
    </p:embeddedFont>
    <p:embeddedFont>
      <p:font typeface="Bahnschrift Light SemiCondensed" panose="020B0502040204020203"/>
      <p:regular r:id="rId22"/>
    </p:embeddedFont>
    <p:embeddedFont>
      <p:font typeface="Ebrima" panose="02000000000000000000" pitchFamily="2" charset="0"/>
      <p:regular r:id="rId23"/>
      <p:bold r:id="rId24"/>
    </p:embeddedFont>
    <p:embeddedFont>
      <p:font typeface="Gill Sans MT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  <p:embeddedFont>
      <p:font typeface="Aldine721 BT" panose="02040803050506020403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122E54-A891-4AA2-86C9-CA8E5A51A578}">
  <a:tblStyle styleId="{4A122E54-A891-4AA2-86C9-CA8E5A51A578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BBCE5A1-EA04-4F28-99FC-F0018575A3D5}" styleName="Table_1">
    <a:wholeTbl>
      <a:tcTxStyle b="off" i="off">
        <a:font>
          <a:latin typeface="Century Gothic"/>
          <a:ea typeface="Century Gothic"/>
          <a:cs typeface="Century Gothic"/>
        </a:font>
        <a:srgbClr val="20202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38623BB-2B63-4325-8FB6-4E877B12D789}" styleName="Table_2">
    <a:wholeTbl>
      <a:tcTxStyle b="off" i="off">
        <a:font>
          <a:latin typeface="Century Gothic"/>
          <a:ea typeface="Century Gothic"/>
          <a:cs typeface="Century Gothic"/>
        </a:font>
        <a:srgbClr val="20202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133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presProps" Target="presProps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font" Target="fonts/font2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font" Target="fonts/font2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379c476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g40379c4769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g40379c4769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">
  <p:cSld name="First Pag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rot="-5400000">
            <a:off x="4396087" y="-4333548"/>
            <a:ext cx="351827" cy="9143999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/>
          <p:nvPr/>
        </p:nvSpPr>
        <p:spPr>
          <a:xfrm>
            <a:off x="35511" y="86622"/>
            <a:ext cx="9144005" cy="34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479" tIns="39479" rIns="39479" bIns="39479" anchor="t" anchorCtr="0">
            <a:no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determine how to </a:t>
            </a:r>
            <a:r>
              <a:rPr lang="en-US" sz="1400" b="1" dirty="0">
                <a:solidFill>
                  <a:srgbClr val="F9F9F9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calculate the Theoretical Probability</a:t>
            </a:r>
            <a:r>
              <a:rPr lang="en-US" sz="1400" b="1" baseline="-25000" dirty="0">
                <a:solidFill>
                  <a:srgbClr val="F9F9F9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>
            <a:extLst>
              <a:ext uri="{FF2B5EF4-FFF2-40B4-BE49-F238E27FC236}">
                <a16:creationId xmlns:a16="http://schemas.microsoft.com/office/drawing/2014/main" id="{1E2DC11E-0773-4110-B6EE-E4A46606D5D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364288"/>
            <a:ext cx="2444750" cy="479152"/>
            <a:chOff x="0" y="6364288"/>
            <a:chExt cx="2444750" cy="4791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F93015-71E2-47EC-A742-FF407D1AAE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648450"/>
              <a:ext cx="2444750" cy="194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667">
                  <a:solidFill>
                    <a:srgbClr val="7F7F7F"/>
                  </a:solidFill>
                  <a:latin typeface="Century Gothic" pitchFamily="34" charset="0"/>
                </a:rPr>
                <a:t>©2013 All rights reserved. </a:t>
              </a:r>
            </a:p>
          </p:txBody>
        </p:sp>
        <p:pic>
          <p:nvPicPr>
            <p:cNvPr id="4" name="Picture 74" descr="C:\Users\Stephen\Downloads\264180_196031527114669_196031310448024_613424_7989946_n.jpg">
              <a:extLst>
                <a:ext uri="{FF2B5EF4-FFF2-40B4-BE49-F238E27FC236}">
                  <a16:creationId xmlns:a16="http://schemas.microsoft.com/office/drawing/2014/main" id="{28B01C32-9406-41FE-A672-9345B73BAB5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364288"/>
              <a:ext cx="1392237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861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-2" y="6427434"/>
            <a:ext cx="9144002" cy="43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17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S-CP.1 Describe events as subsets of a sample space (the set of outcomes) using characteristics (or categories) of the outcomes, or as unions, intersections, or complements of other events (“or,” “and,” “not”).</a:t>
            </a:r>
            <a:endParaRPr sz="91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14830E-46F8-4F81-B906-8B52D47FDC2C}"/>
              </a:ext>
            </a:extLst>
          </p:cNvPr>
          <p:cNvSpPr/>
          <p:nvPr/>
        </p:nvSpPr>
        <p:spPr>
          <a:xfrm>
            <a:off x="1943366" y="1295136"/>
            <a:ext cx="5790406" cy="15283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80985" indent="-380985" algn="ctr">
              <a:buFont typeface="Wingdings" panose="05000000000000000000" pitchFamily="2" charset="2"/>
              <a:buChar char="Ø"/>
              <a:defRPr/>
            </a:pPr>
            <a:r>
              <a:rPr lang="en-US" sz="23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Be on Time</a:t>
            </a:r>
          </a:p>
          <a:p>
            <a:pPr marL="380985" indent="-380985" algn="ctr">
              <a:buFont typeface="Wingdings" panose="05000000000000000000" pitchFamily="2" charset="2"/>
              <a:buChar char="Ø"/>
              <a:defRPr/>
            </a:pPr>
            <a:r>
              <a:rPr lang="en-US" sz="23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Wear ID</a:t>
            </a:r>
          </a:p>
          <a:p>
            <a:pPr marL="380985" indent="-380985" algn="ctr">
              <a:buFont typeface="Wingdings" panose="05000000000000000000" pitchFamily="2" charset="2"/>
              <a:buChar char="Ø"/>
              <a:defRPr/>
            </a:pPr>
            <a:r>
              <a:rPr lang="en-US" sz="23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Chromebook Ready</a:t>
            </a:r>
          </a:p>
          <a:p>
            <a:pPr marL="380985" indent="-380985" algn="ctr">
              <a:buFont typeface="Wingdings" panose="05000000000000000000" pitchFamily="2" charset="2"/>
              <a:buChar char="Ø"/>
              <a:defRPr/>
            </a:pPr>
            <a:r>
              <a:rPr lang="en-US" sz="23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SEE SOMETHING, SAY SOMETHING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1110C2-49D9-4887-99E8-3F73B0BB3C89}"/>
              </a:ext>
            </a:extLst>
          </p:cNvPr>
          <p:cNvSpPr/>
          <p:nvPr/>
        </p:nvSpPr>
        <p:spPr>
          <a:xfrm>
            <a:off x="1524001" y="762001"/>
            <a:ext cx="6629136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ACT RESPONSIBLY &amp; SUPPORT the COMMUNITY.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178" y="2997729"/>
            <a:ext cx="4947708" cy="270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Image result for No cell phone or g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89" y="2823503"/>
            <a:ext cx="1050396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Image result for no profanit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84" y="4210844"/>
            <a:ext cx="1218406" cy="158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waste time">
            <a:extLst>
              <a:ext uri="{FF2B5EF4-FFF2-40B4-BE49-F238E27FC236}">
                <a16:creationId xmlns:a16="http://schemas.microsoft.com/office/drawing/2014/main" id="{54CA39DE-0806-47FB-8CCB-C23110D2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572" y="2661438"/>
            <a:ext cx="1400518" cy="146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65" y="3962136"/>
            <a:ext cx="1674813" cy="182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2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21">
            <a:extLst>
              <a:ext uri="{FF2B5EF4-FFF2-40B4-BE49-F238E27FC236}">
                <a16:creationId xmlns:a16="http://schemas.microsoft.com/office/drawing/2014/main" id="{DD24A7BE-D580-4C9C-9819-B825A391EDC2}"/>
              </a:ext>
            </a:extLst>
          </p:cNvPr>
          <p:cNvSpPr/>
          <p:nvPr/>
        </p:nvSpPr>
        <p:spPr bwMode="auto">
          <a:xfrm rot="16200000">
            <a:off x="2720780" y="-862388"/>
            <a:ext cx="1744402" cy="7225644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wrap="square" lIns="32903" tIns="444500" rIns="0" bIns="32903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will determine how to </a:t>
            </a:r>
            <a:r>
              <a:rPr lang="en-US" sz="3600" b="1" dirty="0">
                <a:solidFill>
                  <a:srgbClr val="F9F9F9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calculate the Theoretical Probability</a:t>
            </a:r>
            <a:r>
              <a:rPr lang="en-US" sz="3600" b="1" baseline="-25000" dirty="0">
                <a:solidFill>
                  <a:srgbClr val="F9F9F9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1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.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Google Shape;22;p4"/>
          <p:cNvSpPr/>
          <p:nvPr/>
        </p:nvSpPr>
        <p:spPr>
          <a:xfrm rot="-5400000">
            <a:off x="-559715" y="2653996"/>
            <a:ext cx="1272619" cy="192872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t" anchorCtr="0">
            <a:noAutofit/>
          </a:bodyPr>
          <a:lstStyle/>
          <a:p>
            <a:pPr>
              <a:buSzPts val="1000"/>
            </a:pPr>
            <a:r>
              <a:rPr lang="en-US" sz="833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167" dirty="0"/>
          </a:p>
        </p:txBody>
      </p:sp>
      <p:graphicFrame>
        <p:nvGraphicFramePr>
          <p:cNvPr id="23" name="Google Shape;23;p4"/>
          <p:cNvGraphicFramePr/>
          <p:nvPr>
            <p:extLst>
              <p:ext uri="{D42A27DB-BD31-4B8C-83A1-F6EECF244321}">
                <p14:modId xmlns:p14="http://schemas.microsoft.com/office/powerpoint/2010/main" val="1990103135"/>
              </p:ext>
            </p:extLst>
          </p:nvPr>
        </p:nvGraphicFramePr>
        <p:xfrm>
          <a:off x="6174557" y="4979767"/>
          <a:ext cx="2603173" cy="883936"/>
        </p:xfrm>
        <a:graphic>
          <a:graphicData uri="http://schemas.openxmlformats.org/drawingml/2006/table">
            <a:tbl>
              <a:tblPr firstRow="1" bandRow="1">
                <a:noFill/>
                <a:tableStyleId>{4A122E54-A891-4AA2-86C9-CA8E5A51A578}</a:tableStyleId>
              </a:tblPr>
              <a:tblGrid>
                <a:gridCol w="2603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8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Definition</a:t>
                      </a:r>
                      <a:endParaRPr sz="1600" b="1" u="none" strike="noStrike" cap="none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1" u="none" strike="noStrike" cap="none" baseline="300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r>
                        <a:rPr lang="en-US" sz="16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The extent to which an event is likely to occur.</a:t>
                      </a:r>
                      <a:endParaRPr sz="1600" b="1" u="none" strike="noStrike" cap="none" dirty="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" name="Google Shape;24;p4" descr="C:\Users\Stephen\Downloads\Voca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2406" y="5127234"/>
            <a:ext cx="182868" cy="1243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" name="Google Shape;25;p4"/>
          <p:cNvGraphicFramePr/>
          <p:nvPr>
            <p:extLst>
              <p:ext uri="{D42A27DB-BD31-4B8C-83A1-F6EECF244321}">
                <p14:modId xmlns:p14="http://schemas.microsoft.com/office/powerpoint/2010/main" val="296481233"/>
              </p:ext>
            </p:extLst>
          </p:nvPr>
        </p:nvGraphicFramePr>
        <p:xfrm>
          <a:off x="6192406" y="4132946"/>
          <a:ext cx="2536815" cy="792496"/>
        </p:xfrm>
        <a:graphic>
          <a:graphicData uri="http://schemas.openxmlformats.org/drawingml/2006/table">
            <a:tbl>
              <a:tblPr firstRow="1" bandRow="1">
                <a:noFill/>
                <a:tableStyleId>{4A122E54-A891-4AA2-86C9-CA8E5A51A578}</a:tableStyleId>
              </a:tblPr>
              <a:tblGrid>
                <a:gridCol w="2536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8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400" b="0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Declare the Objective</a:t>
                      </a:r>
                      <a:endParaRPr sz="1400" b="0" u="none" strike="noStrike" cap="none" dirty="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400" b="0" u="none" strike="noStrike" cap="none" dirty="0"/>
                        <a:t>Read the objective to your partner.</a:t>
                      </a:r>
                      <a:endParaRPr sz="1400" b="0" u="none" strike="noStrike" cap="none" dirty="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" name="Google Shape;26;p4" descr="C:\Users\Stephen\Downloads\CFU 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8698" y="4185501"/>
            <a:ext cx="153152" cy="152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9;p5">
            <a:extLst>
              <a:ext uri="{FF2B5EF4-FFF2-40B4-BE49-F238E27FC236}">
                <a16:creationId xmlns:a16="http://schemas.microsoft.com/office/drawing/2014/main" id="{510449A9-57DE-4685-9805-11AF8404D57B}"/>
              </a:ext>
            </a:extLst>
          </p:cNvPr>
          <p:cNvSpPr/>
          <p:nvPr/>
        </p:nvSpPr>
        <p:spPr>
          <a:xfrm>
            <a:off x="3366203" y="2136114"/>
            <a:ext cx="3178189" cy="277085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algn="ctr" rotWithShape="0">
              <a:srgbClr val="5A5A5A">
                <a:alpha val="40000"/>
              </a:srgbClr>
            </a:outerShdw>
          </a:effectLst>
        </p:spPr>
        <p:txBody>
          <a:bodyPr spcFirstLastPara="1" wrap="square" lIns="38083" tIns="38083" rIns="38083" bIns="38083" anchor="t" anchorCtr="0">
            <a:noAutofit/>
          </a:bodyPr>
          <a:lstStyle/>
          <a:p>
            <a:pPr>
              <a:buSzPts val="2000"/>
            </a:pPr>
            <a:endParaRPr sz="15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endParaRPr lang="en-US" sz="1167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endParaRPr lang="en-US" sz="1333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ts val="2000"/>
            </a:pPr>
            <a:endParaRPr sz="1333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endParaRPr sz="1667" b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5"/>
          <p:cNvSpPr/>
          <p:nvPr/>
        </p:nvSpPr>
        <p:spPr>
          <a:xfrm rot="-5400000">
            <a:off x="-742949" y="3241377"/>
            <a:ext cx="1692833" cy="22406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 sz="1167"/>
          </a:p>
        </p:txBody>
      </p:sp>
      <p:graphicFrame>
        <p:nvGraphicFramePr>
          <p:cNvPr id="34" name="Google Shape;34;p5"/>
          <p:cNvGraphicFramePr/>
          <p:nvPr>
            <p:extLst>
              <p:ext uri="{D42A27DB-BD31-4B8C-83A1-F6EECF244321}">
                <p14:modId xmlns:p14="http://schemas.microsoft.com/office/powerpoint/2010/main" val="3101870532"/>
              </p:ext>
            </p:extLst>
          </p:nvPr>
        </p:nvGraphicFramePr>
        <p:xfrm>
          <a:off x="77600" y="5185521"/>
          <a:ext cx="9066400" cy="1036336"/>
        </p:xfrm>
        <a:graphic>
          <a:graphicData uri="http://schemas.openxmlformats.org/drawingml/2006/table">
            <a:tbl>
              <a:tblPr firstRow="1" bandRow="1">
                <a:noFill/>
                <a:tableStyleId>{4A122E54-A891-4AA2-86C9-CA8E5A51A578}</a:tableStyleId>
              </a:tblPr>
              <a:tblGrid>
                <a:gridCol w="906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8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Make the Connection</a:t>
                      </a:r>
                      <a:endParaRPr sz="2800" u="none" strike="noStrike" cap="none" dirty="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800" dirty="0"/>
                        <a:t>Students you already know how to find unions, intersections, and complements of probability. Today we are going to use that information to find probabilities.   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" name="Google Shape;35;p5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635" y="5228159"/>
            <a:ext cx="235272" cy="151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83" y="5326924"/>
            <a:ext cx="182754" cy="18930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7" name="Google Shape;37;p5"/>
              <p:cNvGraphicFramePr/>
              <p:nvPr>
                <p:extLst>
                  <p:ext uri="{D42A27DB-BD31-4B8C-83A1-F6EECF244321}">
                    <p14:modId xmlns:p14="http://schemas.microsoft.com/office/powerpoint/2010/main" val="2930160492"/>
                  </p:ext>
                </p:extLst>
              </p:nvPr>
            </p:nvGraphicFramePr>
            <p:xfrm>
              <a:off x="6629464" y="861269"/>
              <a:ext cx="2433020" cy="4059381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{4A122E54-A891-4AA2-86C9-CA8E5A51A578}</a:tableStyleId>
                  </a:tblPr>
                  <a:tblGrid>
                    <a:gridCol w="24330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09834">
                    <a:tc>
                      <a:txBody>
                        <a:bodyPr/>
                        <a:lstStyle/>
                        <a:p>
                          <a:pPr marL="22860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FFFFFF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500" b="1" u="none" strike="noStrike" cap="none">
                              <a:solidFill>
                                <a:srgbClr val="FFFFFF"/>
                              </a:solidFill>
                              <a:latin typeface="Century Gothic"/>
                              <a:ea typeface="Century Gothic"/>
                              <a:cs typeface="Century Gothic"/>
                              <a:sym typeface="Century Gothic"/>
                            </a:rPr>
                            <a:t>Remember the Concept</a:t>
                          </a:r>
                          <a:endParaRPr sz="1500" u="none" strike="noStrike" cap="none"/>
                        </a:p>
                      </a:txBody>
                      <a:tcPr marL="76208" marR="76208" marT="38104" marB="38104">
                        <a:lnL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0171A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5843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5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Intersection: A ∩ B </a:t>
                          </a:r>
                          <a:r>
                            <a:rPr lang="en-US" sz="1500" dirty="0"/>
                            <a:t>Each element is in both set A and set B. Find where the sets overlap. </a:t>
                          </a: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endParaRPr lang="en-US" sz="15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5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Union: </a:t>
                          </a:r>
                          <a:r>
                            <a:rPr lang="en-US" sz="1500" b="1" i="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A ∪ B </a:t>
                          </a:r>
                          <a:r>
                            <a:rPr lang="en-US" sz="1500" dirty="0"/>
                            <a:t>All elements in set A or set B. Join together all of the elements in both sets. </a:t>
                          </a:r>
                          <a:endParaRPr lang="en-US" sz="1500" dirty="0" smtClean="0"/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endParaRPr lang="en-US" sz="1500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500" b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Complement</a:t>
                          </a:r>
                          <a:r>
                            <a:rPr lang="en-US" sz="1500" b="0" dirty="0" smtClean="0">
                              <a:solidFill>
                                <a:srgbClr val="000000"/>
                              </a:solidFill>
                              <a:effectLst/>
                            </a:rPr>
                            <a:t>:</a:t>
                          </a:r>
                          <a:r>
                            <a:rPr lang="en-US" sz="1500" b="0" baseline="0" dirty="0" smtClean="0">
                              <a:solidFill>
                                <a:srgbClr val="000000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1" i="0" baseline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0" baseline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sz="1600" b="1" i="0" baseline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𝐂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500" dirty="0" smtClean="0">
                              <a:solidFill>
                                <a:srgbClr val="000000"/>
                              </a:solidFill>
                            </a:rPr>
                            <a:t>of a set A refers to all elements in the given universal set U that are </a:t>
                          </a:r>
                          <a:r>
                            <a:rPr lang="en-US" sz="1500" b="1" i="1" dirty="0" smtClean="0">
                              <a:solidFill>
                                <a:schemeClr val="accent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not in </a:t>
                          </a:r>
                          <a:r>
                            <a:rPr lang="en-US" sz="1500" dirty="0" smtClean="0">
                              <a:solidFill>
                                <a:srgbClr val="000000"/>
                              </a:solidFill>
                            </a:rPr>
                            <a:t>A.</a:t>
                          </a:r>
                          <a:endParaRPr sz="15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6208" marR="76208" marT="38104" marB="38104">
                        <a:lnL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7" name="Google Shape;37;p5"/>
              <p:cNvGraphicFramePr/>
              <p:nvPr>
                <p:extLst>
                  <p:ext uri="{D42A27DB-BD31-4B8C-83A1-F6EECF244321}">
                    <p14:modId xmlns:p14="http://schemas.microsoft.com/office/powerpoint/2010/main" val="2930160492"/>
                  </p:ext>
                </p:extLst>
              </p:nvPr>
            </p:nvGraphicFramePr>
            <p:xfrm>
              <a:off x="6629464" y="861269"/>
              <a:ext cx="2433020" cy="4059381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{4A122E54-A891-4AA2-86C9-CA8E5A51A578}</a:tableStyleId>
                  </a:tblPr>
                  <a:tblGrid>
                    <a:gridCol w="24330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33408">
                    <a:tc>
                      <a:txBody>
                        <a:bodyPr/>
                        <a:lstStyle/>
                        <a:p>
                          <a:pPr marL="22860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FFFFFF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500" b="1" u="none" strike="noStrike" cap="none">
                              <a:solidFill>
                                <a:srgbClr val="FFFFFF"/>
                              </a:solidFill>
                              <a:latin typeface="Century Gothic"/>
                              <a:ea typeface="Century Gothic"/>
                              <a:cs typeface="Century Gothic"/>
                              <a:sym typeface="Century Gothic"/>
                            </a:rPr>
                            <a:t>Remember the Concept</a:t>
                          </a:r>
                          <a:endParaRPr sz="1500" u="none" strike="noStrike" cap="none"/>
                        </a:p>
                      </a:txBody>
                      <a:tcPr marL="76208" marR="76208" marT="38104" marB="38104">
                        <a:lnL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0171A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259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8" marR="76208" marT="38104" marB="38104">
                        <a:lnL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50" t="-15544" r="-500" b="-27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8" name="Google Shape;38;p5" descr="C:\Users\Stephen\Downloads\Light Bulb Icon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18191" y="977011"/>
            <a:ext cx="406023" cy="33476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/>
          <p:nvPr/>
        </p:nvSpPr>
        <p:spPr>
          <a:xfrm>
            <a:off x="263437" y="2119932"/>
            <a:ext cx="3080699" cy="28007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algn="ctr" rotWithShape="0">
              <a:srgbClr val="5A5A5A">
                <a:alpha val="40000"/>
              </a:srgbClr>
            </a:outerShdw>
          </a:effectLst>
        </p:spPr>
        <p:txBody>
          <a:bodyPr spcFirstLastPara="1" wrap="square" lIns="38083" tIns="38083" rIns="38083" bIns="38083" anchor="t" anchorCtr="0">
            <a:noAutofit/>
          </a:bodyPr>
          <a:lstStyle/>
          <a:p>
            <a:pPr marL="285739" indent="-285739">
              <a:buSzPts val="2000"/>
              <a:buAutoNum type="arabicPeriod"/>
            </a:pPr>
            <a:endParaRPr lang="en-US" sz="1167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rabicPeriod"/>
            </a:pPr>
            <a:endParaRPr lang="en-US" sz="1167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lphaLcPeriod"/>
            </a:pPr>
            <a:endParaRPr lang="en-US" sz="1167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endParaRPr lang="en-US" sz="1333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ts val="2000"/>
            </a:pPr>
            <a:endParaRPr sz="1333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endParaRPr sz="1667" b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73A40BF-316A-4F7A-9D4F-83E9DD5DBEF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909" y="770476"/>
            <a:ext cx="5286454" cy="12884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644893-F898-48F3-A4BA-FB1D834774C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04" y="2274394"/>
            <a:ext cx="2799527" cy="236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0D0960-55D4-4EAF-9F5E-AFA91F0CCCD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5764" y="2419859"/>
            <a:ext cx="3164940" cy="23593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08C39DE-FA4E-46A9-87BC-5A01FFF21F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859" y="2564424"/>
            <a:ext cx="1543373" cy="48029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5B04EB9-DBE9-4A01-AC2C-F59A2A03A7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858" y="3318792"/>
            <a:ext cx="2249600" cy="4802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730CA71-2F92-4184-8202-2EF602E1E1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3434" y="2712520"/>
            <a:ext cx="2249600" cy="48029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4AF7E2-29F3-4F98-BE14-F7A55C7915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7397" y="3459923"/>
            <a:ext cx="2587417" cy="48029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E382A27-4FD1-42F0-AE4D-036D5C461C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7397" y="4232875"/>
            <a:ext cx="2249600" cy="480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909" y="4053710"/>
            <a:ext cx="1716129" cy="5834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8E3C98F-FB20-4BE4-A86D-D3AD87F33A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696" y="4105306"/>
            <a:ext cx="2249600" cy="480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/>
          <p:nvPr/>
        </p:nvSpPr>
        <p:spPr>
          <a:xfrm rot="-5400000">
            <a:off x="-629666" y="3316963"/>
            <a:ext cx="1441000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167"/>
          </a:p>
        </p:txBody>
      </p:sp>
      <p:sp>
        <p:nvSpPr>
          <p:cNvPr id="71" name="Google Shape;71;p7"/>
          <p:cNvSpPr/>
          <p:nvPr/>
        </p:nvSpPr>
        <p:spPr>
          <a:xfrm rot="-5400000">
            <a:off x="-629666" y="3316963"/>
            <a:ext cx="1441000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167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02CD88-E177-4027-81A9-9249EB2CFBA7}"/>
              </a:ext>
            </a:extLst>
          </p:cNvPr>
          <p:cNvSpPr/>
          <p:nvPr/>
        </p:nvSpPr>
        <p:spPr>
          <a:xfrm>
            <a:off x="-21166" y="447475"/>
            <a:ext cx="9069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 </a:t>
            </a:r>
            <a:r>
              <a:rPr 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probability experiment</a:t>
            </a:r>
            <a:r>
              <a:rPr lang="en-US" sz="1600" dirty="0"/>
              <a:t> is an activity involving chance. Each repetition of the experiment</a:t>
            </a:r>
          </a:p>
          <a:p>
            <a:r>
              <a:rPr lang="en-US" sz="1600" dirty="0"/>
              <a:t>is called a </a:t>
            </a:r>
            <a:r>
              <a:rPr lang="en-US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 </a:t>
            </a:r>
            <a:r>
              <a:rPr lang="en-US" sz="1600" dirty="0"/>
              <a:t>and each possible result of the experiment is termed an </a:t>
            </a:r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outcome.</a:t>
            </a:r>
            <a:r>
              <a:rPr lang="en-US" sz="1600" dirty="0"/>
              <a:t> A set of</a:t>
            </a:r>
          </a:p>
          <a:p>
            <a:r>
              <a:rPr lang="en-US" sz="1600" dirty="0"/>
              <a:t>outcomes is known as an </a:t>
            </a:r>
            <a:r>
              <a:rPr lang="en-US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en-US" sz="1600" dirty="0"/>
              <a:t>, and the set of all possible outcomes is called the </a:t>
            </a:r>
            <a:r>
              <a:rPr lang="en-US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space</a:t>
            </a:r>
            <a:r>
              <a:rPr lang="en-US" sz="1600" dirty="0"/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79DFB1-D9A6-42EA-9759-F42B4419442A}"/>
              </a:ext>
            </a:extLst>
          </p:cNvPr>
          <p:cNvGrpSpPr/>
          <p:nvPr/>
        </p:nvGrpSpPr>
        <p:grpSpPr>
          <a:xfrm>
            <a:off x="90833" y="1415765"/>
            <a:ext cx="8845917" cy="1279701"/>
            <a:chOff x="202834" y="1313345"/>
            <a:chExt cx="8845917" cy="12797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9DE4C1-90D2-4AC4-8A29-49D8C0B25684}"/>
                </a:ext>
              </a:extLst>
            </p:cNvPr>
            <p:cNvGrpSpPr/>
            <p:nvPr/>
          </p:nvGrpSpPr>
          <p:grpSpPr>
            <a:xfrm>
              <a:off x="202834" y="1313345"/>
              <a:ext cx="5268081" cy="1144171"/>
              <a:chOff x="202834" y="1322618"/>
              <a:chExt cx="5268081" cy="114417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E2C7E798-70E1-4B01-99BA-AEA402837A05}"/>
                  </a:ext>
                </a:extLst>
              </p:cNvPr>
              <p:cNvGrpSpPr/>
              <p:nvPr/>
            </p:nvGrpSpPr>
            <p:grpSpPr>
              <a:xfrm>
                <a:off x="202834" y="1322618"/>
                <a:ext cx="5268081" cy="863498"/>
                <a:chOff x="354542" y="1646704"/>
                <a:chExt cx="5268081" cy="863498"/>
              </a:xfrm>
            </p:grpSpPr>
            <p:pic>
              <p:nvPicPr>
                <p:cNvPr id="13" name="Picture 2">
                  <a:extLst>
                    <a:ext uri="{FF2B5EF4-FFF2-40B4-BE49-F238E27FC236}">
                      <a16:creationId xmlns:a16="http://schemas.microsoft.com/office/drawing/2014/main" id="{6850D863-2BE1-482A-83B8-379149267C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071" t="20049" r="32571" b="46516"/>
                <a:stretch>
                  <a:fillRect/>
                </a:stretch>
              </p:blipFill>
              <p:spPr bwMode="auto">
                <a:xfrm>
                  <a:off x="3197373" y="1802301"/>
                  <a:ext cx="1468894" cy="626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3">
                  <a:extLst>
                    <a:ext uri="{FF2B5EF4-FFF2-40B4-BE49-F238E27FC236}">
                      <a16:creationId xmlns:a16="http://schemas.microsoft.com/office/drawing/2014/main" id="{8A56C1C5-8860-44AF-A991-ABC0824828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69412" y="1646704"/>
                  <a:ext cx="753211" cy="8634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Text Box 1030">
                  <a:extLst>
                    <a:ext uri="{FF2B5EF4-FFF2-40B4-BE49-F238E27FC236}">
                      <a16:creationId xmlns:a16="http://schemas.microsoft.com/office/drawing/2014/main" id="{6B8A0E7C-C935-4679-8EEF-40A57F6986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4542" y="1689712"/>
                  <a:ext cx="3109341" cy="7386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 marL="3654425" indent="-3654425">
                    <a:tabLst>
                      <a:tab pos="3654425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41243250" indent="-37474525">
                    <a:tabLst>
                      <a:tab pos="3654425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tabLst>
                      <a:tab pos="3654425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tabLst>
                      <a:tab pos="3654425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41586150" indent="-50787300">
                    <a:tabLst>
                      <a:tab pos="3654425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2043350" indent="-507873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654425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42500550" indent="-507873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654425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42957750" indent="-507873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654425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43414950" indent="-507873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654425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400" b="1" dirty="0"/>
                    <a:t>Experiment        Sample Space</a:t>
                  </a:r>
                </a:p>
                <a:p>
                  <a:r>
                    <a:rPr lang="en-US" altLang="en-US" sz="1400" b="1" dirty="0">
                      <a:solidFill>
                        <a:srgbClr val="7030A0"/>
                      </a:solidFill>
                    </a:rPr>
                    <a:t>Toss coin              </a:t>
                  </a:r>
                  <a:r>
                    <a:rPr lang="en-US" altLang="en-US" sz="1400" b="1" dirty="0">
                      <a:solidFill>
                        <a:srgbClr val="C00000"/>
                      </a:solidFill>
                    </a:rPr>
                    <a:t>{head, tail}</a:t>
                  </a:r>
                </a:p>
                <a:p>
                  <a:r>
                    <a:rPr lang="en-US" altLang="en-US" sz="1400" b="1" dirty="0">
                      <a:solidFill>
                        <a:srgbClr val="7030A0"/>
                      </a:solidFill>
                    </a:rPr>
                    <a:t>Roll a die           </a:t>
                  </a:r>
                  <a:r>
                    <a:rPr lang="en-US" altLang="en-US" sz="1400" b="1" i="1" dirty="0">
                      <a:solidFill>
                        <a:srgbClr val="C00000"/>
                      </a:solidFill>
                    </a:rPr>
                    <a:t>{1, 2, 3, 4, 5, 6}</a:t>
                  </a:r>
                </a:p>
              </p:txBody>
            </p: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BE2D61C-D60C-4FC0-96D6-781E2FABB534}"/>
                  </a:ext>
                </a:extLst>
              </p:cNvPr>
              <p:cNvSpPr/>
              <p:nvPr/>
            </p:nvSpPr>
            <p:spPr>
              <a:xfrm>
                <a:off x="1515146" y="2035902"/>
                <a:ext cx="145424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“Possible outcomes </a:t>
                </a:r>
              </a:p>
              <a:p>
                <a:r>
                  <a:rPr lang="en-US" sz="11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or Events”</a:t>
                </a:r>
              </a:p>
            </p:txBody>
          </p:sp>
        </p:grpSp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0EB2CAAB-9DDA-4732-BC4B-7DFE7F50EC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9" t="31798" r="17270" b="34225"/>
            <a:stretch>
              <a:fillRect/>
            </a:stretch>
          </p:blipFill>
          <p:spPr bwMode="auto">
            <a:xfrm>
              <a:off x="5721343" y="1353340"/>
              <a:ext cx="3327408" cy="1034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2555981-3E75-403E-B8D0-7FE544CDBDE2}"/>
                </a:ext>
              </a:extLst>
            </p:cNvPr>
            <p:cNvSpPr/>
            <p:nvPr/>
          </p:nvSpPr>
          <p:spPr>
            <a:xfrm>
              <a:off x="6906655" y="2331436"/>
              <a:ext cx="104227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“probability”</a:t>
              </a:r>
              <a:endParaRPr lang="en-US" sz="11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AF366-FD3E-4683-ADED-E84FEB5CBE17}"/>
              </a:ext>
            </a:extLst>
          </p:cNvPr>
          <p:cNvGrpSpPr/>
          <p:nvPr/>
        </p:nvGrpSpPr>
        <p:grpSpPr>
          <a:xfrm>
            <a:off x="284103" y="2695466"/>
            <a:ext cx="8681169" cy="954107"/>
            <a:chOff x="202834" y="2972555"/>
            <a:chExt cx="8681169" cy="95410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18C516B-4061-44E8-9781-B03570DD51AA}"/>
                </a:ext>
              </a:extLst>
            </p:cNvPr>
            <p:cNvSpPr/>
            <p:nvPr/>
          </p:nvSpPr>
          <p:spPr>
            <a:xfrm>
              <a:off x="202834" y="2972555"/>
              <a:ext cx="333693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When all the outcomes of a probability experiment are equally likely, the </a:t>
              </a:r>
              <a:r>
                <a:rPr lang="en-US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theoretical probability </a:t>
              </a:r>
              <a:r>
                <a:rPr lang="en-US" dirty="0"/>
                <a:t>of an event A in the sample space S is given by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492F7B-F109-45D0-9C86-F13804860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332375" y="3054381"/>
              <a:ext cx="5551628" cy="73023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50383C-1E17-4694-9EF2-873786A9E68B}"/>
                  </a:ext>
                </a:extLst>
              </p:cNvPr>
              <p:cNvSpPr/>
              <p:nvPr/>
            </p:nvSpPr>
            <p:spPr>
              <a:xfrm>
                <a:off x="410308" y="3981801"/>
                <a:ext cx="4572000" cy="1988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latin typeface="DellaRobbia BT" panose="02030602020205020202" pitchFamily="18" charset="0"/>
                  </a:rPr>
                  <a:t>Calculating </a:t>
                </a:r>
                <a:r>
                  <a:rPr lang="en-US" sz="18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theoretical probability </a:t>
                </a:r>
                <a:endParaRPr lang="en-US" sz="900" dirty="0">
                  <a:latin typeface="DellaRobbia BT" panose="02030602020205020202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latin typeface="DellaRobbia BT" panose="02030602020205020202" pitchFamily="18" charset="0"/>
                  </a:rPr>
                  <a:t>P(A):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latin typeface="DellaRobbia BT" panose="02030602020205020202" pitchFamily="18" charset="0"/>
                  </a:rPr>
                  <a:t>P(A </a:t>
                </a:r>
                <a:r>
                  <a:rPr lang="en-US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ellaRobbia BT" panose="02030602020205020202" pitchFamily="18" charset="0"/>
                  </a:rPr>
                  <a:t>⋃</a:t>
                </a:r>
                <a:r>
                  <a:rPr lang="en-US" sz="1800" dirty="0">
                    <a:latin typeface="DellaRobbia BT" panose="02030602020205020202" pitchFamily="18" charset="0"/>
                  </a:rPr>
                  <a:t> B):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latin typeface="DellaRobbia BT" panose="02030602020205020202" pitchFamily="18" charset="0"/>
                  </a:rPr>
                  <a:t>P(A </a:t>
                </a:r>
                <a:r>
                  <a:rPr lang="en-US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ellaRobbia BT" panose="02030602020205020202" pitchFamily="18" charset="0"/>
                  </a:rPr>
                  <a:t>⋂</a:t>
                </a:r>
                <a:r>
                  <a:rPr lang="en-US" sz="1800" dirty="0">
                    <a:latin typeface="DellaRobbia BT" panose="02030602020205020202" pitchFamily="18" charset="0"/>
                  </a:rPr>
                  <a:t> B):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latin typeface="DellaRobbia BT" panose="02030602020205020202" pitchFamily="18" charset="0"/>
                  </a:rPr>
                  <a:t>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𝑪</m:t>
                        </m:r>
                      </m:sup>
                    </m:sSup>
                  </m:oMath>
                </a14:m>
                <a:r>
                  <a:rPr lang="en-US" sz="1800" dirty="0">
                    <a:latin typeface="DellaRobbia BT" panose="02030602020205020202" pitchFamily="18" charset="0"/>
                  </a:rPr>
                  <a:t>):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50383C-1E17-4694-9EF2-873786A9E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08" y="3981801"/>
                <a:ext cx="4572000" cy="1988365"/>
              </a:xfrm>
              <a:prstGeom prst="rect">
                <a:avLst/>
              </a:prstGeom>
              <a:blipFill>
                <a:blip r:embed="rId7"/>
                <a:stretch>
                  <a:fillRect l="-1067" t="-1840" b="-3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5EB411A2-D67D-4FE0-A8C9-2FDC6BD6ED3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53636" y="4240895"/>
            <a:ext cx="2874549" cy="17639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F2C7FEE-0F28-41AA-8EB1-67780A09AC03}"/>
              </a:ext>
            </a:extLst>
          </p:cNvPr>
          <p:cNvSpPr/>
          <p:nvPr/>
        </p:nvSpPr>
        <p:spPr>
          <a:xfrm>
            <a:off x="974487" y="4384892"/>
            <a:ext cx="37658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Probability of getting an element in space A.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C3EB73-7FB9-4B3E-88E1-E3787204FE55}"/>
              </a:ext>
            </a:extLst>
          </p:cNvPr>
          <p:cNvSpPr/>
          <p:nvPr/>
        </p:nvSpPr>
        <p:spPr>
          <a:xfrm>
            <a:off x="1371741" y="4798425"/>
            <a:ext cx="4206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Probability of getting an element in space A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i="1" dirty="0"/>
              <a:t>B.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4113BC-BE70-4D5F-848D-CD200981802B}"/>
              </a:ext>
            </a:extLst>
          </p:cNvPr>
          <p:cNvSpPr/>
          <p:nvPr/>
        </p:nvSpPr>
        <p:spPr>
          <a:xfrm>
            <a:off x="1371741" y="5234069"/>
            <a:ext cx="4206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Probability of getting an element in space A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i="1" dirty="0"/>
              <a:t>B.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82A2CE-A357-48FD-9090-F4DF5589FE56}"/>
              </a:ext>
            </a:extLst>
          </p:cNvPr>
          <p:cNvSpPr/>
          <p:nvPr/>
        </p:nvSpPr>
        <p:spPr>
          <a:xfrm>
            <a:off x="1050762" y="5661970"/>
            <a:ext cx="4206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Probability of getting an element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i="1" dirty="0"/>
              <a:t>in space A .</a:t>
            </a:r>
          </a:p>
        </p:txBody>
      </p:sp>
      <p:grpSp>
        <p:nvGrpSpPr>
          <p:cNvPr id="29" name="Group 142">
            <a:extLst>
              <a:ext uri="{FF2B5EF4-FFF2-40B4-BE49-F238E27FC236}">
                <a16:creationId xmlns:a16="http://schemas.microsoft.com/office/drawing/2014/main" id="{DE093BC8-3785-4E8E-8A0A-B450E1C4CE54}"/>
              </a:ext>
            </a:extLst>
          </p:cNvPr>
          <p:cNvGrpSpPr>
            <a:grpSpLocks/>
          </p:cNvGrpSpPr>
          <p:nvPr/>
        </p:nvGrpSpPr>
        <p:grpSpPr bwMode="auto">
          <a:xfrm>
            <a:off x="1875533" y="3741553"/>
            <a:ext cx="5392933" cy="966418"/>
            <a:chOff x="312950" y="5505133"/>
            <a:chExt cx="3703260" cy="30513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F136F78-5F7E-4BF7-A2B0-0A8DCB03D90D}"/>
                </a:ext>
              </a:extLst>
            </p:cNvPr>
            <p:cNvSpPr/>
            <p:nvPr/>
          </p:nvSpPr>
          <p:spPr bwMode="auto">
            <a:xfrm>
              <a:off x="312950" y="5505133"/>
              <a:ext cx="3703260" cy="305134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45720">
              <a:spAutoFit/>
            </a:bodyPr>
            <a:lstStyle/>
            <a:p>
              <a:pPr marL="342900" indent="-342900" defTabSz="914400">
                <a:buFontTx/>
                <a:buAutoNum type="arabicPeriod"/>
                <a:defRPr/>
              </a:pPr>
              <a:r>
                <a: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Partner-</a:t>
              </a:r>
              <a:r>
                <a:rPr lang="en-US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  <a:cs typeface="Arial" charset="0"/>
                </a:rPr>
                <a:t>A:  </a:t>
              </a:r>
              <a:r>
                <a: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Explain what is a </a:t>
              </a:r>
              <a:r>
                <a:rPr lang="en-US" b="1" i="1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Experiment and Sample Space</a:t>
              </a:r>
              <a:r>
                <a: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?</a:t>
              </a:r>
            </a:p>
            <a:p>
              <a:pPr marL="342900" indent="-342900" defTabSz="914400">
                <a:buFontTx/>
                <a:buAutoNum type="arabicPeriod"/>
                <a:defRPr/>
              </a:pPr>
              <a:endParaRPr lang="en-US" sz="1200" dirty="0">
                <a:solidFill>
                  <a:schemeClr val="tx1"/>
                </a:solidFill>
                <a:latin typeface="Handlee" panose="02000000000000000000" pitchFamily="2" charset="0"/>
                <a:cs typeface="Arial" charset="0"/>
              </a:endParaRPr>
            </a:p>
            <a:p>
              <a:pPr marL="342900" indent="-342900" defTabSz="914400">
                <a:buFontTx/>
                <a:buAutoNum type="arabicPeriod"/>
                <a:defRPr/>
              </a:pPr>
              <a:r>
                <a: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Partner-</a:t>
              </a:r>
              <a:r>
                <a:rPr lang="en-US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  <a:cs typeface="Arial" charset="0"/>
                </a:rPr>
                <a:t>B:  </a:t>
              </a:r>
              <a:r>
                <a: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Explain what is </a:t>
              </a:r>
              <a:r>
                <a:rPr lang="en-US" b="1" i="1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Outcome and Theoretical Probability</a:t>
              </a:r>
              <a:r>
                <a: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?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E05EBB6-2861-49D4-9F4B-25C4DA90F384}"/>
                </a:ext>
              </a:extLst>
            </p:cNvPr>
            <p:cNvSpPr/>
            <p:nvPr/>
          </p:nvSpPr>
          <p:spPr bwMode="auto">
            <a:xfrm>
              <a:off x="318282" y="5505632"/>
              <a:ext cx="3697928" cy="75739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Gill Sans MT" pitchFamily="34" charset="0"/>
                </a:rPr>
                <a:t>CFU: Pair-Share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FB0AE6-199D-4269-8733-B5E861732F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994" y="441296"/>
            <a:ext cx="6886280" cy="354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66B5C7-44CC-4B93-8141-B7A7F45AD9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26034" y="840490"/>
            <a:ext cx="2816278" cy="17282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382BAD-598A-4BF8-BDCD-6BDBE24F0ED5}"/>
              </a:ext>
            </a:extLst>
          </p:cNvPr>
          <p:cNvSpPr/>
          <p:nvPr/>
        </p:nvSpPr>
        <p:spPr>
          <a:xfrm>
            <a:off x="122549" y="79536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 roll a number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cube</a:t>
            </a:r>
            <a:r>
              <a:rPr lang="en-US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  <a:p>
            <a:r>
              <a:rPr lang="en-US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Event A is rolling a prime number. </a:t>
            </a:r>
          </a:p>
          <a:p>
            <a:r>
              <a:rPr lang="en-US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Event B is rolling an even number.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D967C1-D678-4802-8FD9-5FBE137ABA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2549" y="1480502"/>
            <a:ext cx="3717696" cy="663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813D3A-8C97-49DC-88EF-D1C3EFB236D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06754" y="857495"/>
            <a:ext cx="2874549" cy="667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71C6BD-908B-48A7-BE8C-E2486B6078C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1624" y="2267206"/>
            <a:ext cx="3224900" cy="8892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F306A90-9850-4D8A-A6D3-7AC80014E6D0}"/>
              </a:ext>
            </a:extLst>
          </p:cNvPr>
          <p:cNvGrpSpPr/>
          <p:nvPr/>
        </p:nvGrpSpPr>
        <p:grpSpPr>
          <a:xfrm>
            <a:off x="3985132" y="2342476"/>
            <a:ext cx="1173735" cy="738664"/>
            <a:chOff x="3776662" y="2731824"/>
            <a:chExt cx="1366623" cy="8550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4B999C-431F-474C-94ED-A485094FA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776662" y="2924175"/>
              <a:ext cx="866039" cy="54970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96E724A-93D6-4B44-9BBD-C2414EA8B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334120" y="2731824"/>
              <a:ext cx="809165" cy="85507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6252F02-8076-4AE4-A7AA-67090CA875A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087" y="3364343"/>
            <a:ext cx="4887979" cy="6635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9F1747-B5FE-4AE7-BEA3-E0F9C02E6DD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45360" y="3974123"/>
            <a:ext cx="3253280" cy="7352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A011AC-8C63-4101-AE90-8E50F83E3E6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087" y="4802869"/>
            <a:ext cx="3615179" cy="7263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94E6E0-B55F-42A6-B0DA-6D532972FB8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3798" y="5432962"/>
            <a:ext cx="3615179" cy="7993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8C7EAF-7392-40A9-81CC-BB858DE85B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49379" y="3516537"/>
            <a:ext cx="1300699" cy="2934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0F9107-6D8A-4091-89CE-1772D7A31D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1047" y="5056914"/>
            <a:ext cx="167815" cy="293491"/>
          </a:xfrm>
          <a:prstGeom prst="rect">
            <a:avLst/>
          </a:prstGeom>
        </p:spPr>
      </p:pic>
      <p:grpSp>
        <p:nvGrpSpPr>
          <p:cNvPr id="20" name="Group 142">
            <a:extLst>
              <a:ext uri="{FF2B5EF4-FFF2-40B4-BE49-F238E27FC236}">
                <a16:creationId xmlns:a16="http://schemas.microsoft.com/office/drawing/2014/main" id="{02D18517-2ADC-4147-B2EA-43F04A45E226}"/>
              </a:ext>
            </a:extLst>
          </p:cNvPr>
          <p:cNvGrpSpPr>
            <a:grpSpLocks/>
          </p:cNvGrpSpPr>
          <p:nvPr/>
        </p:nvGrpSpPr>
        <p:grpSpPr bwMode="auto">
          <a:xfrm>
            <a:off x="5722251" y="2618458"/>
            <a:ext cx="3327662" cy="1435874"/>
            <a:chOff x="312950" y="5505131"/>
            <a:chExt cx="3703260" cy="3109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7C4FDB4-EC15-4B41-ABBD-029D0A165F9C}"/>
                    </a:ext>
                  </a:extLst>
                </p:cNvPr>
                <p:cNvSpPr/>
                <p:nvPr/>
              </p:nvSpPr>
              <p:spPr bwMode="auto">
                <a:xfrm>
                  <a:off x="312950" y="5505131"/>
                  <a:ext cx="3703260" cy="31094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ECFC"/>
                    </a:gs>
                    <a:gs pos="32000">
                      <a:srgbClr val="F7FDFF"/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301752" rIns="45720">
                  <a:spAutoFit/>
                </a:bodyPr>
                <a:lstStyle/>
                <a:p>
                  <a:pPr marL="342900" indent="-342900" defTabSz="914400">
                    <a:buFontTx/>
                    <a:buAutoNum type="arabicPeriod"/>
                    <a:defRPr/>
                  </a:pPr>
                  <a:r>
                    <a:rPr lang="en-US" dirty="0">
                      <a:solidFill>
                        <a:schemeClr val="tx1"/>
                      </a:solidFill>
                      <a:latin typeface="Handlee" panose="02000000000000000000" pitchFamily="2" charset="0"/>
                      <a:cs typeface="Arial" charset="0"/>
                    </a:rPr>
                    <a:t>Partner-</a:t>
                  </a:r>
                  <a:r>
                    <a:rPr lang="en-US" b="1" i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andlee" panose="02000000000000000000" pitchFamily="2" charset="0"/>
                      <a:cs typeface="Arial" charset="0"/>
                    </a:rPr>
                    <a:t>A:  </a:t>
                  </a:r>
                  <a:r>
                    <a:rPr lang="en-US" dirty="0">
                      <a:solidFill>
                        <a:schemeClr val="tx1"/>
                      </a:solidFill>
                      <a:latin typeface="Handlee" panose="02000000000000000000" pitchFamily="2" charset="0"/>
                      <a:cs typeface="Arial" charset="0"/>
                    </a:rPr>
                    <a:t>Explain how to calculate </a:t>
                  </a:r>
                  <a:r>
                    <a:rPr lang="en-US" b="1" i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andlee" panose="02000000000000000000" pitchFamily="2" charset="0"/>
                      <a:cs typeface="Arial" charset="0"/>
                    </a:rPr>
                    <a:t>P(A) </a:t>
                  </a:r>
                  <a:r>
                    <a:rPr lang="en-US" dirty="0">
                      <a:solidFill>
                        <a:schemeClr val="tx1"/>
                      </a:solidFill>
                      <a:latin typeface="Handlee" panose="02000000000000000000" pitchFamily="2" charset="0"/>
                      <a:cs typeface="Arial" charset="0"/>
                    </a:rPr>
                    <a:t>and </a:t>
                  </a:r>
                  <a:r>
                    <a:rPr lang="en-US" b="1" i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andlee" panose="02000000000000000000" pitchFamily="2" charset="0"/>
                      <a:cs typeface="Arial" charset="0"/>
                    </a:rPr>
                    <a:t>P(A </a:t>
                  </a:r>
                  <a:r>
                    <a:rPr lang="en-US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andlee" panose="02000000000000000000" pitchFamily="2" charset="0"/>
                      <a:cs typeface="Arial" charset="0"/>
                    </a:rPr>
                    <a:t>⋃</a:t>
                  </a:r>
                  <a:r>
                    <a:rPr lang="en-US" b="1" i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andlee" panose="02000000000000000000" pitchFamily="2" charset="0"/>
                      <a:cs typeface="Arial" charset="0"/>
                    </a:rPr>
                    <a:t> B)?</a:t>
                  </a:r>
                </a:p>
                <a:p>
                  <a:pPr marL="342900" indent="-342900" defTabSz="914400">
                    <a:buFontTx/>
                    <a:buAutoNum type="arabicPeriod"/>
                    <a:defRPr/>
                  </a:pPr>
                  <a:endParaRPr lang="en-US" sz="1200" dirty="0">
                    <a:solidFill>
                      <a:schemeClr val="tx1"/>
                    </a:solidFill>
                    <a:latin typeface="Handlee" panose="02000000000000000000" pitchFamily="2" charset="0"/>
                    <a:cs typeface="Arial" charset="0"/>
                  </a:endParaRPr>
                </a:p>
                <a:p>
                  <a:pPr marL="342900" indent="-342900" defTabSz="914400">
                    <a:buFontTx/>
                    <a:buAutoNum type="arabicPeriod"/>
                    <a:defRPr/>
                  </a:pPr>
                  <a:r>
                    <a:rPr lang="en-US" dirty="0">
                      <a:solidFill>
                        <a:schemeClr val="tx1"/>
                      </a:solidFill>
                      <a:latin typeface="Handlee" panose="02000000000000000000" pitchFamily="2" charset="0"/>
                      <a:cs typeface="Arial" charset="0"/>
                    </a:rPr>
                    <a:t>Partner-</a:t>
                  </a:r>
                  <a:r>
                    <a:rPr lang="en-US" b="1" i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andlee" panose="02000000000000000000" pitchFamily="2" charset="0"/>
                      <a:cs typeface="Arial" charset="0"/>
                    </a:rPr>
                    <a:t>B:  </a:t>
                  </a:r>
                  <a:r>
                    <a:rPr lang="en-US" dirty="0">
                      <a:solidFill>
                        <a:schemeClr val="tx1"/>
                      </a:solidFill>
                      <a:latin typeface="Handlee" panose="02000000000000000000" pitchFamily="2" charset="0"/>
                      <a:cs typeface="Arial" charset="0"/>
                    </a:rPr>
                    <a:t>Explain how to calculate </a:t>
                  </a:r>
                  <a:r>
                    <a:rPr lang="en-US" b="1" i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andlee" panose="02000000000000000000" pitchFamily="2" charset="0"/>
                      <a:cs typeface="Arial" charset="0"/>
                    </a:rPr>
                    <a:t>P(A </a:t>
                  </a:r>
                  <a:r>
                    <a:rPr lang="en-US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andlee" panose="02000000000000000000" pitchFamily="2" charset="0"/>
                      <a:cs typeface="Arial" charset="0"/>
                    </a:rPr>
                    <a:t>⋂ </a:t>
                  </a:r>
                  <a:r>
                    <a:rPr lang="en-US" b="1" i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andlee" panose="02000000000000000000" pitchFamily="2" charset="0"/>
                      <a:cs typeface="Arial" charset="0"/>
                    </a:rPr>
                    <a:t>B) </a:t>
                  </a:r>
                  <a:r>
                    <a:rPr lang="en-US" b="1" i="1" dirty="0">
                      <a:solidFill>
                        <a:schemeClr val="tx1"/>
                      </a:solidFill>
                      <a:latin typeface="Handlee" panose="02000000000000000000" pitchFamily="2" charset="0"/>
                      <a:cs typeface="Arial" charset="0"/>
                    </a:rPr>
                    <a:t>and  </a:t>
                  </a:r>
                  <a:r>
                    <a:rPr lang="en-US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andlee" panose="02000000000000000000" pitchFamily="2" charset="0"/>
                      <a:cs typeface="Arial" charset="0"/>
                    </a:rPr>
                    <a:t>P(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charset="0"/>
                            </a:rPr>
                            <m:t>𝐀</m:t>
                          </m:r>
                        </m:e>
                        <m:sup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charset="0"/>
                            </a:rPr>
                            <m:t>𝐂</m:t>
                          </m:r>
                        </m:sup>
                      </m:sSup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andlee" panose="02000000000000000000" pitchFamily="2" charset="0"/>
                      <a:cs typeface="Arial" charset="0"/>
                    </a:rPr>
                    <a:t>)?</a:t>
                  </a:r>
                  <a:endParaRPr lang="en-US" b="1" dirty="0">
                    <a:solidFill>
                      <a:schemeClr val="tx1"/>
                    </a:solidFill>
                    <a:latin typeface="Handlee" panose="02000000000000000000" pitchFamily="2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7C4FDB4-EC15-4B41-ABBD-029D0A165F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2950" y="5505131"/>
                  <a:ext cx="3703260" cy="31094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A1118FE-C3BF-4CC7-A05D-E031F96FBF40}"/>
                </a:ext>
              </a:extLst>
            </p:cNvPr>
            <p:cNvSpPr/>
            <p:nvPr/>
          </p:nvSpPr>
          <p:spPr bwMode="auto">
            <a:xfrm>
              <a:off x="318282" y="5505632"/>
              <a:ext cx="3697928" cy="50712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Gill Sans MT" pitchFamily="34" charset="0"/>
                </a:rPr>
                <a:t>CFU: Pair-Share</a:t>
              </a:r>
            </a:p>
          </p:txBody>
        </p: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C9DB6BE-D17A-4240-9DED-CB74E25DD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317521"/>
              </p:ext>
            </p:extLst>
          </p:nvPr>
        </p:nvGraphicFramePr>
        <p:xfrm>
          <a:off x="859592" y="2766816"/>
          <a:ext cx="6512351" cy="314527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14044">
                  <a:extLst>
                    <a:ext uri="{9D8B030D-6E8A-4147-A177-3AD203B41FA5}">
                      <a16:colId xmlns:a16="http://schemas.microsoft.com/office/drawing/2014/main" val="2857174264"/>
                    </a:ext>
                  </a:extLst>
                </a:gridCol>
                <a:gridCol w="5698307">
                  <a:extLst>
                    <a:ext uri="{9D8B030D-6E8A-4147-A177-3AD203B41FA5}">
                      <a16:colId xmlns:a16="http://schemas.microsoft.com/office/drawing/2014/main" val="2141484441"/>
                    </a:ext>
                  </a:extLst>
                </a:gridCol>
              </a:tblGrid>
              <a:tr h="42829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to find the 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probability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849101"/>
                  </a:ext>
                </a:extLst>
              </a:tr>
              <a:tr h="24473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List the Sample Space.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792348"/>
                  </a:ext>
                </a:extLst>
              </a:tr>
              <a:tr h="183553"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CFU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1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Century Gothic"/>
                          <a:cs typeface="Century Gothic"/>
                          <a:sym typeface="Century Gothic"/>
                        </a:rPr>
                        <a:t>How did I/you 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determine List the Sample Space?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015332"/>
                  </a:ext>
                </a:extLst>
              </a:tr>
              <a:tr h="24473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Count the number of favorable outcomes.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403521"/>
                  </a:ext>
                </a:extLst>
              </a:tr>
              <a:tr h="183553"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CFU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1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Century Gothic"/>
                          <a:cs typeface="Century Gothic"/>
                          <a:sym typeface="Century Gothic"/>
                        </a:rPr>
                        <a:t>How did I/you 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determine number of favorable outcomes?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575912"/>
                  </a:ext>
                </a:extLst>
              </a:tr>
              <a:tr h="428291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Count the total number of elements.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979319"/>
                  </a:ext>
                </a:extLst>
              </a:tr>
              <a:tr h="305922">
                <a:tc>
                  <a:txBody>
                    <a:bodyPr/>
                    <a:lstStyle/>
                    <a:p>
                      <a:r>
                        <a:rPr lang="en-US" sz="1200" b="1" i="1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CFU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1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Century Gothic"/>
                          <a:cs typeface="Century Gothic"/>
                          <a:sym typeface="Century Gothic"/>
                        </a:rPr>
                        <a:t>How did I/you </a:t>
                      </a:r>
                      <a:r>
                        <a:rPr lang="en-US" sz="1200" b="1" i="1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determine the total number of elements?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529357"/>
                  </a:ext>
                </a:extLst>
              </a:tr>
              <a:tr h="42829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Divide the possible outcome by total elements.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036806"/>
                  </a:ext>
                </a:extLst>
              </a:tr>
              <a:tr h="183553"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CFU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1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Century Gothic"/>
                          <a:cs typeface="Century Gothic"/>
                          <a:sym typeface="Century Gothic"/>
                        </a:rPr>
                        <a:t>How did I/you 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determine probability?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065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8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08BA9B-5053-437C-B92C-0703FB2FDF95}"/>
              </a:ext>
            </a:extLst>
          </p:cNvPr>
          <p:cNvSpPr/>
          <p:nvPr/>
        </p:nvSpPr>
        <p:spPr>
          <a:xfrm>
            <a:off x="0" y="430963"/>
            <a:ext cx="67448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ldine721 BT" panose="02040803050506020403" pitchFamily="18" charset="0"/>
              </a:rPr>
              <a:t>You have a set of 10 cards </a:t>
            </a:r>
            <a:r>
              <a:rPr lang="en-US" b="1" i="1" dirty="0">
                <a:latin typeface="Aldine721 BT" panose="02040803050506020403" pitchFamily="18" charset="0"/>
              </a:rPr>
              <a:t>numbered 1 to 10</a:t>
            </a:r>
            <a:r>
              <a:rPr lang="en-US" dirty="0">
                <a:latin typeface="Aldine721 BT" panose="02040803050506020403" pitchFamily="18" charset="0"/>
              </a:rPr>
              <a:t>. You choose a card at random. </a:t>
            </a:r>
          </a:p>
          <a:p>
            <a:r>
              <a:rPr lang="en-US" dirty="0">
                <a:solidFill>
                  <a:srgbClr val="00B0F0"/>
                </a:solidFill>
                <a:latin typeface="Aldine721 BT" panose="02040803050506020403" pitchFamily="18" charset="0"/>
              </a:rPr>
              <a:t>Event A</a:t>
            </a:r>
            <a:r>
              <a:rPr lang="en-US" dirty="0">
                <a:latin typeface="Aldine721 BT" panose="02040803050506020403" pitchFamily="18" charset="0"/>
              </a:rPr>
              <a:t> is choosing a number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ine721 BT" panose="02040803050506020403" pitchFamily="18" charset="0"/>
              </a:rPr>
              <a:t>less than </a:t>
            </a:r>
            <a:r>
              <a:rPr lang="en-US" dirty="0">
                <a:latin typeface="Aldine721 BT" panose="02040803050506020403" pitchFamily="18" charset="0"/>
              </a:rPr>
              <a:t>7. </a:t>
            </a:r>
          </a:p>
          <a:p>
            <a:r>
              <a:rPr lang="en-US" dirty="0">
                <a:solidFill>
                  <a:srgbClr val="7030A0"/>
                </a:solidFill>
                <a:latin typeface="Aldine721 BT" panose="02040803050506020403" pitchFamily="18" charset="0"/>
              </a:rPr>
              <a:t>Event B</a:t>
            </a:r>
            <a:r>
              <a:rPr lang="en-US" dirty="0">
                <a:latin typeface="Aldine721 BT" panose="02040803050506020403" pitchFamily="18" charset="0"/>
              </a:rPr>
              <a:t> is choosing an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ine721 BT" panose="02040803050506020403" pitchFamily="18" charset="0"/>
              </a:rPr>
              <a:t>odd </a:t>
            </a:r>
            <a:r>
              <a:rPr lang="en-US" dirty="0">
                <a:latin typeface="Aldine721 BT" panose="02040803050506020403" pitchFamily="18" charset="0"/>
              </a:rPr>
              <a:t>number. Calculate the probability: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ED5C4-BC27-4F27-BEB8-8CAAE07676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5845" y="526624"/>
            <a:ext cx="3506625" cy="779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3BCBA9-DCF6-428E-99DA-42FB787CCD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823" y="1305874"/>
            <a:ext cx="8427563" cy="52612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E8C877-E46B-43D2-9132-BB10CC3D16C0}"/>
              </a:ext>
            </a:extLst>
          </p:cNvPr>
          <p:cNvSpPr/>
          <p:nvPr/>
        </p:nvSpPr>
        <p:spPr>
          <a:xfrm>
            <a:off x="7784503" y="1305874"/>
            <a:ext cx="1231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 Practice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098B93-484E-4C02-B3B7-9F5C45D97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487" y="800295"/>
            <a:ext cx="2675867" cy="293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97D4D-0225-42FA-9CF6-E35181462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111" y="1786719"/>
            <a:ext cx="1601211" cy="2934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EB4460-68FF-4511-9501-B55A73978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146" y="2216457"/>
            <a:ext cx="207190" cy="2934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518AE6-EF8F-406A-99B7-F282B089F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147" y="2646195"/>
            <a:ext cx="207189" cy="293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B367DA-CC97-4111-AD82-A3FB7B630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722" y="2216456"/>
            <a:ext cx="207189" cy="2934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6E1448-ECB5-474F-AA8A-AA5C90359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140" y="2583145"/>
            <a:ext cx="450029" cy="2839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B3E389-06D9-4411-B994-EF2BB18C4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165" y="2214979"/>
            <a:ext cx="207189" cy="2934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8D0999-9092-495E-80A8-A1238ED37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112" y="2573624"/>
            <a:ext cx="184508" cy="2934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1EA436-7064-440E-84D7-B3B05FF9C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961" y="1786718"/>
            <a:ext cx="1305612" cy="2934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F6C752-5B1B-452F-B05C-ABA7EF723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169" y="2145551"/>
            <a:ext cx="685840" cy="3629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4B2F80-A223-409F-9928-CCD51EE52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069" y="2611480"/>
            <a:ext cx="685840" cy="3629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E018C4-C5CC-4FB5-B0AB-A4250F943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573" y="2254064"/>
            <a:ext cx="207189" cy="2934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A8A3E6-0D3C-4F8B-83B5-A859EFAA0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203" y="2594890"/>
            <a:ext cx="332882" cy="2934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CE6E32-C976-43D6-AA2D-785CAEA8D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087" y="2199428"/>
            <a:ext cx="207189" cy="2934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52EC93-983E-4E45-9129-4C51E0ADB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987" y="2611480"/>
            <a:ext cx="207189" cy="2934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05D839-51D2-4B7D-A7A4-3CCBD6862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147" y="3561346"/>
            <a:ext cx="2177391" cy="2934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63DEE8-DD47-4E2E-B31D-BD1F546F0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716" y="3883894"/>
            <a:ext cx="1205396" cy="36606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21DFD1-8C21-4F93-8603-E59E63CD0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716" y="4376777"/>
            <a:ext cx="1064556" cy="3660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5910A0D-FF64-402B-BCED-D07203829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285" y="3883894"/>
            <a:ext cx="348119" cy="3660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9514902-4AA1-4D3A-A834-63BCD28A9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571" y="4366037"/>
            <a:ext cx="348119" cy="3660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3D77E78-0A85-4E1D-B5BE-AC34D2148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577" y="3883894"/>
            <a:ext cx="348119" cy="3660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C70E7F2-42CE-461A-B63D-1B57B77A5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577" y="4366037"/>
            <a:ext cx="348119" cy="36606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0230F6-F27F-4771-B651-E761F19E8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069" y="3378315"/>
            <a:ext cx="747187" cy="3660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2418FCA-DA6E-41F3-8680-DB526A31E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454" y="3816338"/>
            <a:ext cx="1205396" cy="36606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840DF9B-3683-47E1-9163-B42CC13BD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107" y="4302291"/>
            <a:ext cx="654928" cy="3660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DC486AD-5540-4080-A372-CA4CE3BE2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155" y="3854837"/>
            <a:ext cx="348119" cy="36606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FED0A2A-8714-46DA-8F5B-B4586F351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097" y="4302291"/>
            <a:ext cx="348119" cy="36606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E4F242-188E-4DA7-B445-228EB7941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392" y="5195158"/>
            <a:ext cx="1152540" cy="3660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A0A981-3C34-4F0B-B74F-3DAE9AEB1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681" y="5606821"/>
            <a:ext cx="718459" cy="36606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07B011E-D587-400D-92BF-DBF0EF7E9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276" y="6040802"/>
            <a:ext cx="614864" cy="36606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274BBC7-630F-4B97-B431-97AF94D7A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032" y="5609225"/>
            <a:ext cx="348119" cy="36606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7AAF0E8-89DB-4456-842C-74917734C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322" y="6088159"/>
            <a:ext cx="348119" cy="36606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1A038D0-EB2C-425C-91A2-A885FCEAC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722" y="5606821"/>
            <a:ext cx="348119" cy="36606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C43CB00-84CC-4F8B-BF59-F1A2FAC49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675" y="6077519"/>
            <a:ext cx="348119" cy="36606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C6A63E8-FC89-431C-9DB2-4595B063C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707" y="5218806"/>
            <a:ext cx="1472602" cy="36606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5B987C1-6994-4A6F-9925-DD8884690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855" y="5536314"/>
            <a:ext cx="718459" cy="36606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927A2EA-DA59-4B0D-B5D6-5EB81AF26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889" y="6013835"/>
            <a:ext cx="556519" cy="36606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A23EDCF-2738-4259-AFDE-D3FF2F665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980" y="5652486"/>
            <a:ext cx="348119" cy="25460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63B0FA3-B55E-45B8-8A2C-3BD80D303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057" y="6026095"/>
            <a:ext cx="348119" cy="36606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FCCB596-9969-4886-AD58-EA1B42034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765" y="5584868"/>
            <a:ext cx="348119" cy="3660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00E1078-89E7-4F3C-A91D-587358EFC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419" y="6040802"/>
            <a:ext cx="348119" cy="36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2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0004F9-49C9-4762-B3DE-B106F9E88DCA}"/>
              </a:ext>
            </a:extLst>
          </p:cNvPr>
          <p:cNvSpPr/>
          <p:nvPr/>
        </p:nvSpPr>
        <p:spPr>
          <a:xfrm>
            <a:off x="1060516" y="395314"/>
            <a:ext cx="70936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numbers 1 through 30 </a:t>
            </a:r>
            <a:r>
              <a:rPr lang="en-US" dirty="0"/>
              <a:t>are written on slips of paper that are then placed in a hat.</a:t>
            </a:r>
          </a:p>
          <a:p>
            <a:r>
              <a:rPr lang="en-US" dirty="0"/>
              <a:t>Students draw a slip to determine the order in which they will give an oral report.</a:t>
            </a:r>
          </a:p>
          <a:p>
            <a:pPr algn="ctr"/>
            <a:r>
              <a:rPr lang="en-US" b="1" i="1" u="sng" dirty="0"/>
              <a:t>Event A</a:t>
            </a:r>
            <a:r>
              <a:rPr lang="en-US" i="1" u="sng" dirty="0"/>
              <a:t> </a:t>
            </a:r>
            <a:r>
              <a:rPr lang="en-US" i="1" dirty="0"/>
              <a:t>is being one of the first 10 students to give their report. </a:t>
            </a:r>
          </a:p>
          <a:p>
            <a:pPr algn="ctr"/>
            <a:r>
              <a:rPr lang="en-US" b="1" i="1" u="sng" dirty="0"/>
              <a:t>Event B </a:t>
            </a:r>
            <a:r>
              <a:rPr lang="en-US" i="1" dirty="0"/>
              <a:t>is picking a multiple of 6. Calculate each of the indicated probabilities: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2E11E-A401-44AD-A5B2-AEC29671D2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642" y="1442300"/>
            <a:ext cx="6106177" cy="48576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FDA253-23D4-4112-A04B-3A2690A43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807" y="1721381"/>
            <a:ext cx="2237734" cy="710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619FE8-3EE8-4C5D-BD09-E0FC022F1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915" y="2755187"/>
            <a:ext cx="5044238" cy="710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5A6A1D-64A5-4B34-BAC0-C0CD557BF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980" y="3389635"/>
            <a:ext cx="2237734" cy="7107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5FE676-D827-4F6E-9CEC-03FE46ED8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463" y="4379450"/>
            <a:ext cx="142300" cy="7107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10750A-AE74-45D1-90DB-9741C0E95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133" y="4379450"/>
            <a:ext cx="2237734" cy="7107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FFE88F-A1C0-44CD-AFA6-74CBF9AFB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542" y="5678750"/>
            <a:ext cx="1447913" cy="3779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D79D5B-054A-4C14-85D2-F4C074E54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85" y="5474820"/>
            <a:ext cx="2237734" cy="7107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E8C877-E46B-43D2-9132-BB10CC3D16C0}"/>
              </a:ext>
            </a:extLst>
          </p:cNvPr>
          <p:cNvSpPr/>
          <p:nvPr/>
        </p:nvSpPr>
        <p:spPr>
          <a:xfrm>
            <a:off x="7912573" y="718478"/>
            <a:ext cx="1231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 Practice</a:t>
            </a:r>
          </a:p>
        </p:txBody>
      </p:sp>
    </p:spTree>
    <p:extLst>
      <p:ext uri="{BB962C8B-B14F-4D97-AF65-F5344CB8AC3E}">
        <p14:creationId xmlns:p14="http://schemas.microsoft.com/office/powerpoint/2010/main" val="11364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/>
          <p:nvPr/>
        </p:nvSpPr>
        <p:spPr>
          <a:xfrm rot="-5400000">
            <a:off x="1397273" y="-110334"/>
            <a:ext cx="2435020" cy="5229567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pPr>
              <a:buSzPts val="1400"/>
            </a:pPr>
            <a:endParaRPr sz="1167"/>
          </a:p>
        </p:txBody>
      </p:sp>
      <p:sp>
        <p:nvSpPr>
          <p:cNvPr id="158" name="Google Shape;158;p12"/>
          <p:cNvSpPr txBox="1"/>
          <p:nvPr/>
        </p:nvSpPr>
        <p:spPr>
          <a:xfrm>
            <a:off x="333536" y="1755291"/>
            <a:ext cx="4896031" cy="149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479" tIns="533396" rIns="0" bIns="39479" anchor="ctr" anchorCtr="0"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DellaRobbia BT" panose="02030602020205020202" pitchFamily="18" charset="0"/>
              </a:rPr>
              <a:t>What did you learn about how to </a:t>
            </a:r>
            <a:r>
              <a:rPr lang="en-US" sz="3200" b="1" dirty="0">
                <a:solidFill>
                  <a:srgbClr val="F9F9F9"/>
                </a:solidFill>
                <a:latin typeface="DellaRobbia BT" panose="02030602020205020202" pitchFamily="18" charset="0"/>
                <a:ea typeface="Verdana" panose="020B0604030504040204" pitchFamily="34" charset="0"/>
                <a:cs typeface="Century Gothic"/>
                <a:sym typeface="Century Gothic"/>
              </a:rPr>
              <a:t>calculate the </a:t>
            </a:r>
            <a:r>
              <a:rPr lang="en-US" sz="3200" b="1" i="1" dirty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laRobbia BT" panose="02030602020205020202" pitchFamily="18" charset="0"/>
                <a:ea typeface="Verdana" panose="020B0604030504040204" pitchFamily="34" charset="0"/>
                <a:cs typeface="Century Gothic"/>
                <a:sym typeface="Century Gothic"/>
              </a:rPr>
              <a:t>Theoretical Probability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laRobbia BT" panose="02030602020205020202" pitchFamily="18" charset="0"/>
                <a:ea typeface="Verdana" panose="020B0604030504040204" pitchFamily="34" charset="0"/>
                <a:cs typeface="Century Gothic"/>
                <a:sym typeface="Century Gothic"/>
              </a:rPr>
              <a:t>.</a:t>
            </a:r>
            <a:endParaRPr lang="en-US" sz="3200" b="1" dirty="0">
              <a:solidFill>
                <a:schemeClr val="bg1"/>
              </a:solidFill>
              <a:latin typeface="DellaRobbia BT" panose="02030602020205020202" pitchFamily="18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3200" b="1" dirty="0">
              <a:solidFill>
                <a:schemeClr val="bg1"/>
              </a:solidFill>
              <a:latin typeface="DellaRobbia BT" panose="02030602020205020202" pitchFamily="18" charset="0"/>
            </a:endParaRPr>
          </a:p>
        </p:txBody>
      </p:sp>
      <p:sp>
        <p:nvSpPr>
          <p:cNvPr id="159" name="Google Shape;159;p12"/>
          <p:cNvSpPr/>
          <p:nvPr/>
        </p:nvSpPr>
        <p:spPr>
          <a:xfrm rot="-5400000">
            <a:off x="-574041" y="2296832"/>
            <a:ext cx="1371924" cy="223842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t" anchorCtr="0">
            <a:noAutofit/>
          </a:bodyPr>
          <a:lstStyle/>
          <a:p>
            <a:pPr>
              <a:buSzPts val="1000"/>
            </a:pPr>
            <a:r>
              <a:rPr lang="en-US" sz="833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 CLOSURE</a:t>
            </a:r>
            <a:endParaRPr sz="1167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BD740FA0-6944-49C2-98BA-52AC61122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879825"/>
            <a:ext cx="62515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Handlee" panose="02000000000000000000" pitchFamily="2" charset="0"/>
              </a:rPr>
              <a:t>Today, I learned how to _________________________________________________________________________________.</a:t>
            </a:r>
          </a:p>
        </p:txBody>
      </p:sp>
      <p:sp>
        <p:nvSpPr>
          <p:cNvPr id="12" name="Google Shape;163;p12">
            <a:extLst>
              <a:ext uri="{FF2B5EF4-FFF2-40B4-BE49-F238E27FC236}">
                <a16:creationId xmlns:a16="http://schemas.microsoft.com/office/drawing/2014/main" id="{AD2742CF-FDF6-412E-92EC-BE6E1CF33074}"/>
              </a:ext>
            </a:extLst>
          </p:cNvPr>
          <p:cNvSpPr/>
          <p:nvPr/>
        </p:nvSpPr>
        <p:spPr>
          <a:xfrm>
            <a:off x="5558009" y="1560261"/>
            <a:ext cx="4594659" cy="3287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38115" indent="-238115">
              <a:buClr>
                <a:srgbClr val="0171AB"/>
              </a:buClr>
              <a:buSzPts val="2800"/>
              <a:buFont typeface="Arial"/>
              <a:buChar char="►"/>
            </a:pPr>
            <a:r>
              <a:rPr lang="en-US" sz="2333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Element</a:t>
            </a:r>
            <a:endParaRPr sz="2333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38115" indent="-238115">
              <a:buClr>
                <a:srgbClr val="0171AB"/>
              </a:buClr>
              <a:buSzPts val="2800"/>
              <a:buFont typeface="Arial"/>
              <a:buChar char="►"/>
            </a:pPr>
            <a:r>
              <a:rPr lang="en-US" sz="2333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Universal Set</a:t>
            </a:r>
            <a:endParaRPr sz="2333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38115" indent="-238115">
              <a:buClr>
                <a:srgbClr val="0171AB"/>
              </a:buClr>
              <a:buSzPts val="2800"/>
              <a:buFont typeface="Arial"/>
              <a:buChar char="►"/>
            </a:pPr>
            <a:r>
              <a:rPr lang="en-US" sz="2333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Complement</a:t>
            </a:r>
            <a:endParaRPr sz="2333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38115" indent="-238115">
              <a:buClr>
                <a:srgbClr val="0171AB"/>
              </a:buClr>
              <a:buSzPts val="2800"/>
              <a:buFont typeface="Arial"/>
              <a:buChar char="►"/>
            </a:pPr>
            <a:r>
              <a:rPr lang="en-US" sz="2333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Subset</a:t>
            </a:r>
            <a:endParaRPr sz="1167" dirty="0"/>
          </a:p>
          <a:p>
            <a:pPr marL="238115" indent="-238115">
              <a:spcBef>
                <a:spcPts val="250"/>
              </a:spcBef>
              <a:buClr>
                <a:srgbClr val="0171AB"/>
              </a:buClr>
              <a:buSzPts val="2800"/>
              <a:buFont typeface="Arial"/>
              <a:buChar char="►"/>
            </a:pPr>
            <a:r>
              <a:rPr lang="en-US" sz="2333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Intersection</a:t>
            </a:r>
            <a:endParaRPr sz="1167" dirty="0"/>
          </a:p>
          <a:p>
            <a:pPr marL="238115" indent="-238115">
              <a:spcBef>
                <a:spcPts val="250"/>
              </a:spcBef>
              <a:buClr>
                <a:srgbClr val="0171AB"/>
              </a:buClr>
              <a:buSzPts val="2800"/>
              <a:buFont typeface="Arial"/>
              <a:buChar char="►"/>
            </a:pPr>
            <a:r>
              <a:rPr lang="en-US" sz="2333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Union</a:t>
            </a:r>
            <a:endParaRPr sz="1167" dirty="0"/>
          </a:p>
          <a:p>
            <a:pPr marL="238115" indent="-238115">
              <a:spcBef>
                <a:spcPts val="250"/>
              </a:spcBef>
              <a:buClr>
                <a:srgbClr val="0171AB"/>
              </a:buClr>
              <a:buSzPts val="2800"/>
              <a:buFont typeface="Arial"/>
              <a:buChar char="►"/>
            </a:pPr>
            <a:r>
              <a:rPr lang="en-US" sz="2333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Theoretical Probability</a:t>
            </a:r>
            <a:endParaRPr sz="1167" dirty="0"/>
          </a:p>
        </p:txBody>
      </p:sp>
      <p:sp>
        <p:nvSpPr>
          <p:cNvPr id="13" name="Google Shape;161;p12">
            <a:extLst>
              <a:ext uri="{FF2B5EF4-FFF2-40B4-BE49-F238E27FC236}">
                <a16:creationId xmlns:a16="http://schemas.microsoft.com/office/drawing/2014/main" id="{0FEFC935-B6E1-4158-B9F7-E32FFB1F81B6}"/>
              </a:ext>
            </a:extLst>
          </p:cNvPr>
          <p:cNvSpPr/>
          <p:nvPr/>
        </p:nvSpPr>
        <p:spPr>
          <a:xfrm>
            <a:off x="5300453" y="708819"/>
            <a:ext cx="3962915" cy="793751"/>
          </a:xfrm>
          <a:prstGeom prst="roundRect">
            <a:avLst>
              <a:gd name="adj" fmla="val 50000"/>
            </a:avLst>
          </a:prstGeom>
          <a:solidFill>
            <a:srgbClr val="0171AB">
              <a:alpha val="57254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1800"/>
            </a:pPr>
            <a:endParaRPr sz="1500">
              <a:solidFill>
                <a:schemeClr val="dk1"/>
              </a:solidFill>
            </a:endParaRPr>
          </a:p>
        </p:txBody>
      </p:sp>
      <p:sp>
        <p:nvSpPr>
          <p:cNvPr id="14" name="Google Shape;162;p12">
            <a:extLst>
              <a:ext uri="{FF2B5EF4-FFF2-40B4-BE49-F238E27FC236}">
                <a16:creationId xmlns:a16="http://schemas.microsoft.com/office/drawing/2014/main" id="{2C47E32E-3EE7-495B-B956-6EA96FC50047}"/>
              </a:ext>
            </a:extLst>
          </p:cNvPr>
          <p:cNvSpPr txBox="1"/>
          <p:nvPr/>
        </p:nvSpPr>
        <p:spPr>
          <a:xfrm>
            <a:off x="6124445" y="777618"/>
            <a:ext cx="2637429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>
              <a:buSzPts val="3600"/>
            </a:pPr>
            <a:r>
              <a:rPr lang="en-US" sz="3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Word Bank</a:t>
            </a:r>
            <a:endParaRPr sz="1167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educeri">
      <a:dk1>
        <a:srgbClr val="202020"/>
      </a:dk1>
      <a:lt1>
        <a:srgbClr val="F9F9F9"/>
      </a:lt1>
      <a:dk2>
        <a:srgbClr val="21A8B3"/>
      </a:dk2>
      <a:lt2>
        <a:srgbClr val="B5B5B5"/>
      </a:lt2>
      <a:accent1>
        <a:srgbClr val="2596F1"/>
      </a:accent1>
      <a:accent2>
        <a:srgbClr val="4AAE52"/>
      </a:accent2>
      <a:accent3>
        <a:srgbClr val="F34336"/>
      </a:accent3>
      <a:accent4>
        <a:srgbClr val="FEC018"/>
      </a:accent4>
      <a:accent5>
        <a:srgbClr val="4051B3"/>
      </a:accent5>
      <a:accent6>
        <a:srgbClr val="E91E63"/>
      </a:accent6>
      <a:hlink>
        <a:srgbClr val="27AE60"/>
      </a:hlink>
      <a:folHlink>
        <a:srgbClr val="27AE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622</Words>
  <Application>Microsoft Office PowerPoint</Application>
  <PresentationFormat>On-screen Show (4:3)</PresentationFormat>
  <Paragraphs>101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Handlee</vt:lpstr>
      <vt:lpstr>Century Gothic</vt:lpstr>
      <vt:lpstr>ＭＳ Ｐゴシック</vt:lpstr>
      <vt:lpstr>Comic Sans MS</vt:lpstr>
      <vt:lpstr>DellaRobbia BT</vt:lpstr>
      <vt:lpstr>Bahnschrift Light SemiCondensed</vt:lpstr>
      <vt:lpstr>Wingdings</vt:lpstr>
      <vt:lpstr>Roboto</vt:lpstr>
      <vt:lpstr>Ebrima</vt:lpstr>
      <vt:lpstr>Gill Sans MT</vt:lpstr>
      <vt:lpstr>Calibri</vt:lpstr>
      <vt:lpstr>Cambria Math</vt:lpstr>
      <vt:lpstr>Verdana</vt:lpstr>
      <vt:lpstr>Arial</vt:lpstr>
      <vt:lpstr>Aldine721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Rupinder Jagpal</dc:creator>
  <cp:lastModifiedBy>Rupinder Jagpal</cp:lastModifiedBy>
  <cp:revision>41</cp:revision>
  <dcterms:modified xsi:type="dcterms:W3CDTF">2018-08-20T20:17:46Z</dcterms:modified>
</cp:coreProperties>
</file>