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6"/>
  </p:notesMasterIdLst>
  <p:sldIdLst>
    <p:sldId id="257" r:id="rId2"/>
    <p:sldId id="259" r:id="rId3"/>
    <p:sldId id="266" r:id="rId4"/>
    <p:sldId id="269" r:id="rId5"/>
  </p:sldIdLst>
  <p:sldSz cx="7772400" cy="10058400"/>
  <p:notesSz cx="6858000" cy="9144000"/>
  <p:embeddedFontLst>
    <p:embeddedFont>
      <p:font typeface="Aldine721 BT" panose="02040803050506020403" pitchFamily="18" charset="0"/>
      <p:bold r:id="rId7"/>
    </p:embeddedFont>
    <p:embeddedFont>
      <p:font typeface="Bahnschrift Light SemiCondensed" panose="020B0502040204020203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Handlee" panose="02000000000000000000" pitchFamily="2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122E54-A891-4AA2-86C9-CA8E5A51A578}">
  <a:tblStyle styleId="{4A122E54-A891-4AA2-86C9-CA8E5A51A57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BCE5A1-EA04-4F28-99FC-F0018575A3D5}" styleName="Table_1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8623BB-2B63-4325-8FB6-4E877B12D789}" styleName="Table_2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79c476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40379c4769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40379c4769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>
            <a:off x="3738958" y="-3647235"/>
            <a:ext cx="294485" cy="7772399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9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30185" y="127047"/>
            <a:ext cx="7772404" cy="29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57" tIns="33557" rIns="33557" bIns="33557" anchor="t" anchorCtr="0">
            <a:noAutofit/>
          </a:bodyPr>
          <a:lstStyle/>
          <a:p>
            <a:pPr>
              <a:defRPr/>
            </a:pPr>
            <a:r>
              <a:rPr lang="en-US" sz="119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u</a:t>
            </a:r>
            <a:r>
              <a:rPr lang="en-US" sz="11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the complement of an event to calculate the Theoretical Probability.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2" y="9426904"/>
            <a:ext cx="7772402" cy="63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79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S-CP.1 Describe events as subsets of a sample space (the set of outcomes) using characteristics (or categories) of the outcomes, or as unions, intersections, or complements of other events (“or,” “and,” “not”).</a:t>
            </a:r>
            <a:endParaRPr sz="77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9;p5">
            <a:extLst>
              <a:ext uri="{FF2B5EF4-FFF2-40B4-BE49-F238E27FC236}">
                <a16:creationId xmlns:a16="http://schemas.microsoft.com/office/drawing/2014/main" id="{510449A9-57DE-4685-9805-11AF8404D57B}"/>
              </a:ext>
            </a:extLst>
          </p:cNvPr>
          <p:cNvSpPr/>
          <p:nvPr/>
        </p:nvSpPr>
        <p:spPr>
          <a:xfrm>
            <a:off x="3108696" y="2035948"/>
            <a:ext cx="2427711" cy="3154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2371" tIns="32371" rIns="32371" bIns="32371" anchor="t" anchorCtr="0">
            <a:noAutofit/>
          </a:bodyPr>
          <a:lstStyle/>
          <a:p>
            <a:pPr>
              <a:buSzPts val="2000"/>
            </a:pPr>
            <a:endParaRPr sz="1275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1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1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41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5"/>
          <p:cNvSpPr/>
          <p:nvPr/>
        </p:nvSpPr>
        <p:spPr>
          <a:xfrm rot="-5400000">
            <a:off x="-565545" y="3532757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992"/>
          </a:p>
        </p:txBody>
      </p:sp>
      <p:graphicFrame>
        <p:nvGraphicFramePr>
          <p:cNvPr id="34" name="Google Shape;34;p5"/>
          <p:cNvGraphicFramePr/>
          <p:nvPr>
            <p:extLst>
              <p:ext uri="{D42A27DB-BD31-4B8C-83A1-F6EECF244321}">
                <p14:modId xmlns:p14="http://schemas.microsoft.com/office/powerpoint/2010/main" val="445181464"/>
              </p:ext>
            </p:extLst>
          </p:nvPr>
        </p:nvGraphicFramePr>
        <p:xfrm>
          <a:off x="351823" y="5311898"/>
          <a:ext cx="7268177" cy="841163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726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9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the Connection</a:t>
                      </a:r>
                      <a:endParaRPr sz="1300" u="none" strike="noStrike" cap="none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Students you already know how to find </a:t>
                      </a: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unions, intersections, and complements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 of probability. Today, we are going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 to use the </a:t>
                      </a:r>
                      <a:r>
                        <a:rPr lang="en-US" sz="1300" b="1" i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complement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of an event to calculate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Century Gothic"/>
                          <a:sym typeface="Century Gothic"/>
                        </a:rPr>
                        <a:t> the Theoretical Probability</a:t>
                      </a: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Verdana" panose="020B0604030504040204" pitchFamily="34" charset="0"/>
                          <a:cs typeface="Century Gothic"/>
                          <a:sym typeface="Century Gothic"/>
                        </a:rPr>
                        <a:t>.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endParaRPr sz="1300" b="0" u="none" strike="noStrike" cap="none" dirty="0">
                        <a:solidFill>
                          <a:schemeClr val="tx1"/>
                        </a:solidFill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098" y="5305256"/>
            <a:ext cx="199981" cy="12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47" y="5356532"/>
            <a:ext cx="155341" cy="1609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7" name="Google Shape;37;p5"/>
              <p:cNvGraphicFramePr/>
              <p:nvPr>
                <p:extLst>
                  <p:ext uri="{D42A27DB-BD31-4B8C-83A1-F6EECF244321}">
                    <p14:modId xmlns:p14="http://schemas.microsoft.com/office/powerpoint/2010/main" val="229892040"/>
                  </p:ext>
                </p:extLst>
              </p:nvPr>
            </p:nvGraphicFramePr>
            <p:xfrm>
              <a:off x="5596287" y="2056902"/>
              <a:ext cx="2130696" cy="3106761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{4A122E54-A891-4AA2-86C9-CA8E5A51A578}</a:tableStyleId>
                  </a:tblPr>
                  <a:tblGrid>
                    <a:gridCol w="21306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20225">
                    <a:tc>
                      <a:txBody>
                        <a:bodyPr/>
                        <a:lstStyle/>
                        <a:p>
                          <a:pPr marL="22860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FFFF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000" b="1" u="none" strike="noStrike" cap="none" dirty="0">
                              <a:solidFill>
                                <a:srgbClr val="FFFFFF"/>
                              </a:solidFill>
                              <a:latin typeface="Century Gothic"/>
                              <a:ea typeface="Century Gothic"/>
                              <a:cs typeface="Century Gothic"/>
                              <a:sym typeface="Century Gothic"/>
                            </a:rPr>
                            <a:t>Remember the Concept</a:t>
                          </a:r>
                          <a:endParaRPr sz="1000" u="none" strike="noStrike" cap="none" dirty="0"/>
                        </a:p>
                      </a:txBody>
                      <a:tcPr marL="64777" marR="64777" marT="32388" marB="32388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0171A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6536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P(A) </a:t>
                          </a:r>
                          <a:r>
                            <a:rPr lang="en-US" sz="1200" b="0" i="0" dirty="0">
                              <a:effectLst/>
                            </a:rPr>
                            <a:t>refers to the probability that event A will occur.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Intersection (</a:t>
                          </a:r>
                          <a:r>
                            <a:rPr lang="en-US" sz="12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AND</a:t>
                          </a: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): A ∩ B </a:t>
                          </a:r>
                          <a:r>
                            <a:rPr lang="en-US" sz="1200" dirty="0"/>
                            <a:t>Each element is in both set A and set B. Find where the sets overlap.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Union (</a:t>
                          </a:r>
                          <a:r>
                            <a:rPr lang="en-US" sz="12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OR</a:t>
                          </a: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): </a:t>
                          </a:r>
                          <a:r>
                            <a:rPr lang="en-US" sz="12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 ∪ B </a:t>
                          </a:r>
                          <a:r>
                            <a:rPr lang="en-US" sz="1200" dirty="0"/>
                            <a:t>All elements in set A or set B. Join together all of the elements in both sets. 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Complement(</a:t>
                          </a:r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NOT</a:t>
                          </a:r>
                          <a:r>
                            <a:rPr lang="en-US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)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:</a:t>
                          </a:r>
                          <a:r>
                            <a:rPr lang="en-US" sz="1200" b="0" baseline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1" i="1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12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>
                              <a:solidFill>
                                <a:srgbClr val="000000"/>
                              </a:solidFill>
                            </a:rPr>
                            <a:t>of a set A refers to all elements in the given universal set U that are </a:t>
                          </a:r>
                          <a:r>
                            <a:rPr lang="en-US" sz="1200" b="1" i="1" dirty="0">
                              <a:solidFill>
                                <a:schemeClr val="accent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not in 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</a:rPr>
                            <a:t>A.</a:t>
                          </a:r>
                          <a:endParaRPr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64777" marR="64777" marT="32388" marB="32388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7" name="Google Shape;37;p5"/>
              <p:cNvGraphicFramePr/>
              <p:nvPr>
                <p:extLst>
                  <p:ext uri="{D42A27DB-BD31-4B8C-83A1-F6EECF244321}">
                    <p14:modId xmlns:p14="http://schemas.microsoft.com/office/powerpoint/2010/main" val="229892040"/>
                  </p:ext>
                </p:extLst>
              </p:nvPr>
            </p:nvGraphicFramePr>
            <p:xfrm>
              <a:off x="5596287" y="2056902"/>
              <a:ext cx="2130696" cy="3106761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{4A122E54-A891-4AA2-86C9-CA8E5A51A578}</a:tableStyleId>
                  </a:tblPr>
                  <a:tblGrid>
                    <a:gridCol w="21306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20225">
                    <a:tc>
                      <a:txBody>
                        <a:bodyPr/>
                        <a:lstStyle/>
                        <a:p>
                          <a:pPr marL="22860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FFFF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000" b="1" u="none" strike="noStrike" cap="none" dirty="0">
                              <a:solidFill>
                                <a:srgbClr val="FFFFFF"/>
                              </a:solidFill>
                              <a:latin typeface="Century Gothic"/>
                              <a:ea typeface="Century Gothic"/>
                              <a:cs typeface="Century Gothic"/>
                              <a:sym typeface="Century Gothic"/>
                            </a:rPr>
                            <a:t>Remember the Concept</a:t>
                          </a:r>
                          <a:endParaRPr sz="1000" u="none" strike="noStrike" cap="none" dirty="0"/>
                        </a:p>
                      </a:txBody>
                      <a:tcPr marL="64777" marR="64777" marT="32388" marB="32388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0171A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65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777" marR="64777" marT="32388" marB="32388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571" t="-7789" r="-571" b="-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2426" y="2069597"/>
            <a:ext cx="310735" cy="18976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358441" y="2035949"/>
            <a:ext cx="2691843" cy="3154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2371" tIns="32371" rIns="32371" bIns="32371" anchor="t" anchorCtr="0">
            <a:noAutofit/>
          </a:bodyPr>
          <a:lstStyle/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1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1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41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08BA9B-5053-437C-B92C-0703FB2FDF95}"/>
              </a:ext>
            </a:extLst>
          </p:cNvPr>
          <p:cNvSpPr/>
          <p:nvPr/>
        </p:nvSpPr>
        <p:spPr>
          <a:xfrm>
            <a:off x="293161" y="1245865"/>
            <a:ext cx="5733147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dirty="0">
                <a:latin typeface="Aldine721 BT" panose="02040803050506020403" pitchFamily="18" charset="0"/>
              </a:rPr>
              <a:t>You have a set of 10 cards </a:t>
            </a:r>
            <a:r>
              <a:rPr lang="en-US" sz="1190" b="1" i="1" dirty="0">
                <a:latin typeface="Aldine721 BT" panose="02040803050506020403" pitchFamily="18" charset="0"/>
              </a:rPr>
              <a:t>numbered 1 to 10</a:t>
            </a:r>
            <a:r>
              <a:rPr lang="en-US" sz="1190" dirty="0">
                <a:latin typeface="Aldine721 BT" panose="02040803050506020403" pitchFamily="18" charset="0"/>
              </a:rPr>
              <a:t>. You choose a card at random. </a:t>
            </a:r>
          </a:p>
          <a:p>
            <a:r>
              <a:rPr lang="en-US" sz="1190" dirty="0">
                <a:solidFill>
                  <a:srgbClr val="00B0F0"/>
                </a:solidFill>
                <a:latin typeface="Aldine721 BT" panose="02040803050506020403" pitchFamily="18" charset="0"/>
              </a:rPr>
              <a:t>Event A</a:t>
            </a:r>
            <a:r>
              <a:rPr lang="en-US" sz="1190" dirty="0">
                <a:latin typeface="Aldine721 BT" panose="02040803050506020403" pitchFamily="18" charset="0"/>
              </a:rPr>
              <a:t> is choosing a number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ine721 BT" panose="02040803050506020403" pitchFamily="18" charset="0"/>
              </a:rPr>
              <a:t>less than </a:t>
            </a:r>
            <a:r>
              <a:rPr lang="en-US" sz="1190" dirty="0">
                <a:latin typeface="Aldine721 BT" panose="02040803050506020403" pitchFamily="18" charset="0"/>
              </a:rPr>
              <a:t>7. </a:t>
            </a:r>
          </a:p>
          <a:p>
            <a:r>
              <a:rPr lang="en-US" sz="1190" dirty="0">
                <a:solidFill>
                  <a:srgbClr val="7030A0"/>
                </a:solidFill>
                <a:latin typeface="Aldine721 BT" panose="02040803050506020403" pitchFamily="18" charset="0"/>
              </a:rPr>
              <a:t>Event B</a:t>
            </a:r>
            <a:r>
              <a:rPr lang="en-US" sz="1190" dirty="0">
                <a:latin typeface="Aldine721 BT" panose="02040803050506020403" pitchFamily="18" charset="0"/>
              </a:rPr>
              <a:t> is choosing an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ine721 BT" panose="02040803050506020403" pitchFamily="18" charset="0"/>
              </a:rPr>
              <a:t>odd </a:t>
            </a:r>
            <a:r>
              <a:rPr lang="en-US" sz="1190" dirty="0">
                <a:latin typeface="Aldine721 BT" panose="02040803050506020403" pitchFamily="18" charset="0"/>
              </a:rPr>
              <a:t>number. Calculate the probability: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5ED5C4-BC27-4F27-BEB8-8CAAE07676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1914" y="1271413"/>
            <a:ext cx="2450486" cy="5445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12E99C-5A70-4366-A222-4BDBDA56E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746" y="1475703"/>
            <a:ext cx="1888392" cy="235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2EEC2F-6F2A-44D5-B412-F7A8C5AA711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95" y="2064656"/>
            <a:ext cx="2007870" cy="1052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85455-0851-4CD1-AED8-4273F67B427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380" y="2064656"/>
            <a:ext cx="1878330" cy="1060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BD221-018A-496A-81BF-B365D76F9D6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0781" y="3144548"/>
            <a:ext cx="2258854" cy="979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BCD76-FCDC-4A7B-999A-0ACEE09CF8B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90" y="4101407"/>
            <a:ext cx="2161699" cy="1060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517C0E-75D9-4DE5-9287-D6A4FD85EFB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7454" y="4146007"/>
            <a:ext cx="2202180" cy="1036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D80DE5-5B92-457D-AF28-DFF16EC40B5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45" y="3119313"/>
            <a:ext cx="2582704" cy="987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2FD49A-2BE8-4A43-8510-E227E27E61C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5007" y="2064455"/>
            <a:ext cx="409148" cy="2306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2C70BF-1306-45A5-8680-D3B54E620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36" y="2380089"/>
            <a:ext cx="961580" cy="2353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20963D-3929-4AC0-A5D5-7F501DE72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928" y="2689397"/>
            <a:ext cx="734213" cy="401508"/>
          </a:xfrm>
          <a:prstGeom prst="rect">
            <a:avLst/>
          </a:prstGeom>
        </p:spPr>
      </p:pic>
      <p:pic>
        <p:nvPicPr>
          <p:cNvPr id="1026" name="Picture 2" descr="Image result for WB">
            <a:extLst>
              <a:ext uri="{FF2B5EF4-FFF2-40B4-BE49-F238E27FC236}">
                <a16:creationId xmlns:a16="http://schemas.microsoft.com/office/drawing/2014/main" id="{2414FD82-363E-47ED-BD51-6CE1FD46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50" y="2068968"/>
            <a:ext cx="311731" cy="3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13F124-058C-49DA-A395-0625B6300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1755" y="2422311"/>
            <a:ext cx="793287" cy="2353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F07A06-05F5-456D-B42C-C1C49A7C0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625" y="2704426"/>
            <a:ext cx="689085" cy="3590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905F634-CBAA-411F-892C-CCEBE053E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853" y="3365132"/>
            <a:ext cx="1336315" cy="2353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DD52ED5-51C1-49DF-864E-224381FE3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702" y="3667553"/>
            <a:ext cx="622222" cy="3932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C6A2046-AE60-4D33-ACB5-013BAC1F1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8398" y="3374246"/>
            <a:ext cx="456742" cy="2353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2699CF1-8C7B-4E4F-858A-F0B79F8A6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592" y="3647348"/>
            <a:ext cx="296042" cy="4768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63AB0F-F037-4850-A423-557A6BE62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612" y="4413366"/>
            <a:ext cx="734284" cy="2353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7A82EBB-DBFB-4DAB-A7BB-537B0F0A3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6294" y="4686780"/>
            <a:ext cx="793287" cy="4023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8842CA5-C423-425F-B5F2-6B4A988E7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161" y="4413366"/>
            <a:ext cx="873394" cy="2353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81A83B1-CB11-4C04-B2A1-DE5E26763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120" y="4714998"/>
            <a:ext cx="676515" cy="37415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AFA0A5A-B0E9-48E4-94C7-8465E1C48C44}"/>
              </a:ext>
            </a:extLst>
          </p:cNvPr>
          <p:cNvSpPr/>
          <p:nvPr/>
        </p:nvSpPr>
        <p:spPr>
          <a:xfrm>
            <a:off x="206063" y="456471"/>
            <a:ext cx="4471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Lesson-1: 22.1 Using the Complement of an Event</a:t>
            </a:r>
            <a:r>
              <a:rPr lang="en-US" b="1" baseline="-25000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F7D0AA-BA00-4B91-BB73-5A17D52275E0}"/>
              </a:ext>
            </a:extLst>
          </p:cNvPr>
          <p:cNvSpPr/>
          <p:nvPr/>
        </p:nvSpPr>
        <p:spPr>
          <a:xfrm>
            <a:off x="4753625" y="433563"/>
            <a:ext cx="30187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Name:_______________________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Period:____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8B5B-127E-449E-B3D5-6FE5F8EAB6BA}"/>
              </a:ext>
            </a:extLst>
          </p:cNvPr>
          <p:cNvSpPr/>
          <p:nvPr/>
        </p:nvSpPr>
        <p:spPr>
          <a:xfrm>
            <a:off x="144511" y="6279190"/>
            <a:ext cx="744774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0" dirty="0">
                <a:latin typeface="Handlee" panose="020B0604020202020204" charset="0"/>
              </a:rPr>
              <a:t>The probability of an event </a:t>
            </a:r>
            <a:r>
              <a:rPr lang="en-US" sz="1530" b="1" u="sng" dirty="0">
                <a:solidFill>
                  <a:srgbClr val="C00000"/>
                </a:solidFill>
                <a:latin typeface="Handlee" panose="020B0604020202020204" charset="0"/>
              </a:rPr>
              <a:t>                        </a:t>
            </a:r>
            <a:r>
              <a:rPr lang="en-US" sz="1530" dirty="0">
                <a:latin typeface="Handlee" panose="020B0604020202020204" charset="0"/>
              </a:rPr>
              <a:t>and the probability of the event </a:t>
            </a:r>
            <a:r>
              <a:rPr lang="en-US" sz="1530" b="1" u="sng" dirty="0">
                <a:solidFill>
                  <a:srgbClr val="C00000"/>
                </a:solidFill>
                <a:latin typeface="Handlee" panose="020B0604020202020204" charset="0"/>
              </a:rPr>
              <a:t>__-_______ </a:t>
            </a:r>
            <a:r>
              <a:rPr lang="en-US" sz="1530" dirty="0">
                <a:latin typeface="Handlee" panose="020B0604020202020204" charset="0"/>
              </a:rPr>
              <a:t>(i.e., the probability of the complement of the event) have a </a:t>
            </a:r>
            <a:r>
              <a:rPr lang="en-US" sz="153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__________</a:t>
            </a:r>
            <a:r>
              <a:rPr lang="en-US" sz="1530" dirty="0">
                <a:latin typeface="Handlee" panose="020B0604020202020204" charset="0"/>
              </a:rPr>
              <a:t>This relationship can be useful when it is more convenient to calculate the probability of the complement of an event than it is to calculate the probability of the event.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4CB10E0-5474-4728-A2C3-27C9CDF80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634" y="7299470"/>
            <a:ext cx="4319350" cy="1832278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0523630-B095-4782-8EFB-4C78FE4048FC}"/>
              </a:ext>
            </a:extLst>
          </p:cNvPr>
          <p:cNvGrpSpPr/>
          <p:nvPr/>
        </p:nvGrpSpPr>
        <p:grpSpPr>
          <a:xfrm>
            <a:off x="4505042" y="7628832"/>
            <a:ext cx="3150192" cy="1154522"/>
            <a:chOff x="5609342" y="1455760"/>
            <a:chExt cx="3327408" cy="1250905"/>
          </a:xfrm>
        </p:grpSpPr>
        <p:pic>
          <p:nvPicPr>
            <p:cNvPr id="58" name="Picture 3">
              <a:extLst>
                <a:ext uri="{FF2B5EF4-FFF2-40B4-BE49-F238E27FC236}">
                  <a16:creationId xmlns:a16="http://schemas.microsoft.com/office/drawing/2014/main" id="{D5AC18A9-C7DC-490B-AA6B-0890A04E7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9" t="31798" r="17270" b="34225"/>
            <a:stretch>
              <a:fillRect/>
            </a:stretch>
          </p:blipFill>
          <p:spPr bwMode="auto">
            <a:xfrm>
              <a:off x="5609342" y="1455760"/>
              <a:ext cx="3327408" cy="1034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5A50B40-5848-4BA8-A9A9-71BB261E312B}"/>
                </a:ext>
              </a:extLst>
            </p:cNvPr>
            <p:cNvSpPr/>
            <p:nvPr/>
          </p:nvSpPr>
          <p:spPr>
            <a:xfrm>
              <a:off x="6893662" y="2450726"/>
              <a:ext cx="972225" cy="255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35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“probability”</a:t>
              </a:r>
              <a:endParaRPr lang="en-US" sz="935" dirty="0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15469631-2443-4619-B2E4-228F243D0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61" y="7678311"/>
            <a:ext cx="1072692" cy="4023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BFF5C8E-1F6A-444C-81E5-35A559FB9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78" y="8212374"/>
            <a:ext cx="1072692" cy="28629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97AA98E-42C6-4D61-B70F-908055904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78" y="8691846"/>
            <a:ext cx="1072692" cy="28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 rot="-5400000">
            <a:off x="-517225" y="5079442"/>
            <a:ext cx="1224850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992"/>
          </a:p>
        </p:txBody>
      </p:sp>
      <p:sp>
        <p:nvSpPr>
          <p:cNvPr id="71" name="Google Shape;71;p7"/>
          <p:cNvSpPr/>
          <p:nvPr/>
        </p:nvSpPr>
        <p:spPr>
          <a:xfrm rot="-5400000">
            <a:off x="-517225" y="5079442"/>
            <a:ext cx="1224850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992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BE13D3-2383-4E50-BC98-9454FC881899}"/>
              </a:ext>
            </a:extLst>
          </p:cNvPr>
          <p:cNvSpPr/>
          <p:nvPr/>
        </p:nvSpPr>
        <p:spPr>
          <a:xfrm>
            <a:off x="256350" y="431681"/>
            <a:ext cx="703806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0" b="1" i="1" dirty="0"/>
              <a:t>Remember: </a:t>
            </a:r>
            <a:r>
              <a:rPr lang="en-US" sz="1530" dirty="0"/>
              <a:t>To calculate the probability of an event, you need to know the number of _____  in the set of outcomes for that event, as well as the number of items in the set of _____ possible outcomes. The theoretical probability of the event is the ratio of the two numbers.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43234-AD9F-4BB3-A02C-FB18653FE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359" y="1465810"/>
            <a:ext cx="3150192" cy="166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10B698-1880-4B2F-B3EB-F5F13246E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3" y="1500788"/>
            <a:ext cx="3320091" cy="166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8FFB81-5AF9-4D5D-ABE7-24B4B3B1317D}"/>
              </a:ext>
            </a:extLst>
          </p:cNvPr>
          <p:cNvSpPr/>
          <p:nvPr/>
        </p:nvSpPr>
        <p:spPr>
          <a:xfrm>
            <a:off x="639729" y="3522576"/>
            <a:ext cx="5228705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/>
              <a:t>You roll a </a:t>
            </a:r>
            <a:r>
              <a:rPr lang="en-US" sz="136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number cube </a:t>
            </a:r>
            <a:r>
              <a:rPr lang="en-US" sz="1360" dirty="0"/>
              <a:t>and a </a:t>
            </a:r>
            <a:r>
              <a:rPr lang="en-US" sz="13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number cube</a:t>
            </a:r>
            <a:r>
              <a:rPr lang="en-US" sz="1360" dirty="0">
                <a:solidFill>
                  <a:srgbClr val="FF0000"/>
                </a:solidFill>
              </a:rPr>
              <a:t> </a:t>
            </a:r>
            <a:r>
              <a:rPr lang="en-US" sz="1360" dirty="0"/>
              <a:t>at the same time. What is the probability that you do </a:t>
            </a:r>
            <a:r>
              <a:rPr lang="en-US" sz="136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roll doubles</a:t>
            </a:r>
            <a:r>
              <a:rPr lang="en-US" sz="1360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F9DB60-4BF7-4AA1-BB4D-6866DB13F4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069098" y="3180359"/>
            <a:ext cx="973520" cy="9677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84C96E-461B-4E19-9283-60D46FA3F96C}"/>
                  </a:ext>
                </a:extLst>
              </p:cNvPr>
              <p:cNvSpPr/>
              <p:nvPr/>
            </p:nvSpPr>
            <p:spPr>
              <a:xfrm>
                <a:off x="639729" y="4233847"/>
                <a:ext cx="6559822" cy="462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9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Step 1</a:t>
                </a:r>
                <a:r>
                  <a:rPr lang="en-US" sz="1190" b="1" dirty="0">
                    <a:solidFill>
                      <a:srgbClr val="0070C0"/>
                    </a:solidFill>
                  </a:rPr>
                  <a:t>. Define the events. Let A:  be that you ____ roll doubles and </a:t>
                </a:r>
                <a:endParaRPr lang="en-US" sz="119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19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9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       </m:t>
                        </m:r>
                        <m:r>
                          <a:rPr lang="en-US" sz="119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19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sup>
                    </m:sSup>
                    <m:r>
                      <a:rPr lang="en-US" sz="119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190" b="1" dirty="0">
                    <a:solidFill>
                      <a:srgbClr val="0070C0"/>
                    </a:solidFill>
                  </a:rPr>
                  <a:t> that you do _____  roll doubles.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84C96E-461B-4E19-9283-60D46FA3F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9" y="4233847"/>
                <a:ext cx="6559822" cy="462755"/>
              </a:xfrm>
              <a:prstGeom prst="rect">
                <a:avLst/>
              </a:prstGeom>
              <a:blipFill>
                <a:blip r:embed="rId6"/>
                <a:stretch>
                  <a:fillRect l="-93" t="-4000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7649084-47E0-4DD9-B242-EED1CB767E41}"/>
              </a:ext>
            </a:extLst>
          </p:cNvPr>
          <p:cNvSpPr/>
          <p:nvPr/>
        </p:nvSpPr>
        <p:spPr>
          <a:xfrm>
            <a:off x="639729" y="4799906"/>
            <a:ext cx="6910998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2. </a:t>
            </a:r>
            <a:r>
              <a:rPr lang="en-US" sz="1190" b="1" dirty="0">
                <a:solidFill>
                  <a:srgbClr val="0070C0"/>
                </a:solidFill>
              </a:rPr>
              <a:t>Make a diagram. A two-way table is one helpful way to identify _____ the possible outcomes in the sample space.</a:t>
            </a:r>
          </a:p>
        </p:txBody>
      </p:sp>
      <p:pic>
        <p:nvPicPr>
          <p:cNvPr id="21" name="Picture 2" descr="Image result for rolling to dice">
            <a:extLst>
              <a:ext uri="{FF2B5EF4-FFF2-40B4-BE49-F238E27FC236}">
                <a16:creationId xmlns:a16="http://schemas.microsoft.com/office/drawing/2014/main" id="{58E2F2CE-4BE9-43AD-AC90-E3E2275D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1" y="5536890"/>
            <a:ext cx="4225264" cy="26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1139D14-2439-4D42-B46D-B0366051ED01}"/>
              </a:ext>
            </a:extLst>
          </p:cNvPr>
          <p:cNvSpPr/>
          <p:nvPr/>
        </p:nvSpPr>
        <p:spPr>
          <a:xfrm>
            <a:off x="1642565" y="5320759"/>
            <a:ext cx="2582309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number cube (Possibility) </a:t>
            </a:r>
            <a:endParaRPr lang="en-US" sz="1190" u="sng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35B3CA-1280-46A2-886F-DA5B14DFFCC9}"/>
              </a:ext>
            </a:extLst>
          </p:cNvPr>
          <p:cNvSpPr/>
          <p:nvPr/>
        </p:nvSpPr>
        <p:spPr>
          <a:xfrm rot="16200000">
            <a:off x="-738439" y="6880913"/>
            <a:ext cx="2387465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number cube (Possibility) </a:t>
            </a:r>
            <a:endParaRPr lang="en-US" sz="1190" u="sng" dirty="0">
              <a:solidFill>
                <a:srgbClr val="C0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632C2E-59A4-4ADA-88D5-2F0529681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153" y="5953046"/>
            <a:ext cx="571665" cy="2936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7979E3-B368-40F0-8DA5-6357DC622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413" y="5946140"/>
            <a:ext cx="571665" cy="2936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64B552-8695-4E55-9623-86A3C7111B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0222" y="5932750"/>
            <a:ext cx="571665" cy="2936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DD4F46-099A-4647-9BFE-FB59E3F27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7889" y="5924437"/>
            <a:ext cx="571665" cy="2936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E0AD55-E7FD-40EF-97A4-E22A58A7C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087" y="5924436"/>
            <a:ext cx="571665" cy="293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3D52B1-8790-4649-B17E-20B7C5250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7397" y="5953046"/>
            <a:ext cx="571665" cy="2936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335136-B92B-4F8C-9F08-AE5485E1DB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209" y="6333666"/>
            <a:ext cx="571665" cy="293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8E86C30-A6D0-4E30-9FD9-6C63490D8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200" y="6309911"/>
            <a:ext cx="571665" cy="2936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F592F5-9EEB-4B58-8D83-6536B9B7A5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147" y="6326832"/>
            <a:ext cx="571665" cy="2936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984B20-EFCB-4348-AEE0-C4B37D159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439" y="6319998"/>
            <a:ext cx="571665" cy="2936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F898E7-A0F8-4226-B3C1-E1DE85BB7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087" y="6287389"/>
            <a:ext cx="571665" cy="2936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5D2C302-26A1-42A1-92FA-B7AA71E07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2896" y="6309911"/>
            <a:ext cx="571665" cy="29364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C73FA07-9686-48FF-847B-27C10150DB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76" y="6704290"/>
            <a:ext cx="571665" cy="2936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F08C041-5883-4E07-9216-D879D49206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967" y="6680535"/>
            <a:ext cx="571665" cy="29364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912FADE-2634-4ECC-8A8D-6B99C6FE18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0444" y="6697456"/>
            <a:ext cx="571665" cy="2936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4F476B6-EF82-4B7F-A094-7CF45ED60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2206" y="6690622"/>
            <a:ext cx="571665" cy="2936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BB471C-CF33-41EC-A5FD-FF338BAC6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9853" y="6658014"/>
            <a:ext cx="571665" cy="2936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CAFC8EB-95B6-4BB1-810E-2529BDBED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7193" y="6680535"/>
            <a:ext cx="571665" cy="2936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279BA89-5A3B-441F-8F2B-AA5ABFA4E6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209" y="7065694"/>
            <a:ext cx="571665" cy="2936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0CA325D-87B0-4029-A131-AA4C626CDD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200" y="7041939"/>
            <a:ext cx="571665" cy="29364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A62E3CD-BCC9-47F4-9CA6-3D85ACE45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147" y="7058860"/>
            <a:ext cx="571665" cy="29364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E0DEBD7-89D8-43E7-B54E-510B4F9FF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439" y="7052026"/>
            <a:ext cx="571665" cy="2936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76A69C6-32D1-479E-9061-EBD5F7A8B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087" y="7019418"/>
            <a:ext cx="571665" cy="29364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8556F3-19A0-4484-993A-8F5751843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2896" y="7041939"/>
            <a:ext cx="571665" cy="29364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381DD3E-0F67-4B90-A8A4-7D34BA187A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397" y="7418204"/>
            <a:ext cx="571665" cy="29364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BE90D48-9517-4F5D-A84D-18B8579C43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88" y="7394449"/>
            <a:ext cx="571665" cy="29364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054E3EC-7164-4A1C-81EF-0458BC3EE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4335" y="7411370"/>
            <a:ext cx="571665" cy="2936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419594F-E067-450C-8453-FC136A4040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627" y="7404536"/>
            <a:ext cx="571665" cy="29364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F2D9CFD-6E9C-47A9-9956-CCD8E3C50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275" y="7371928"/>
            <a:ext cx="571665" cy="29364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298E05D-FF8C-4C2C-AC0C-5B361FCAB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240" y="7394449"/>
            <a:ext cx="571665" cy="29364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317D2D0-2FE9-4A94-8E8E-261D35C0D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111" y="7789476"/>
            <a:ext cx="571665" cy="29364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EC1EF64-F08C-4626-9E34-B8A4A3FCC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102" y="7769877"/>
            <a:ext cx="571665" cy="29364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EA882ED-5953-475E-84CB-9DE2901BB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4579" y="7786798"/>
            <a:ext cx="571665" cy="29364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4D9BD1C-BA84-4692-8419-77DFDECBE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2184" y="7779964"/>
            <a:ext cx="571665" cy="29364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21A1E37-676E-446C-BCA9-616989FDB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519" y="7751512"/>
            <a:ext cx="571665" cy="29364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D261060-C556-45BC-BBC9-B05E9616F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1328" y="7769877"/>
            <a:ext cx="571665" cy="293647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6321BFE-7A5A-48DE-B28B-D8DA8B45BCA2}"/>
              </a:ext>
            </a:extLst>
          </p:cNvPr>
          <p:cNvSpPr/>
          <p:nvPr/>
        </p:nvSpPr>
        <p:spPr>
          <a:xfrm>
            <a:off x="730716" y="8310322"/>
            <a:ext cx="1911101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</a:t>
            </a:r>
            <a:r>
              <a:rPr lang="en-US" sz="1190" b="1" dirty="0">
                <a:solidFill>
                  <a:srgbClr val="0070C0"/>
                </a:solidFill>
              </a:rPr>
              <a:t>. Determine P(A).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E83EE8D-1787-4957-BBE7-1BC25F24076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197" y="8623375"/>
            <a:ext cx="2911654" cy="8061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30BF67-5DE1-482A-B03D-60E5D2B03CF0}"/>
                  </a:ext>
                </a:extLst>
              </p:cNvPr>
              <p:cNvSpPr/>
              <p:nvPr/>
            </p:nvSpPr>
            <p:spPr>
              <a:xfrm>
                <a:off x="4428521" y="8198329"/>
                <a:ext cx="3122206" cy="829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9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Step 4. </a:t>
                </a:r>
                <a:r>
                  <a:rPr lang="en-US" sz="1190" b="1" dirty="0">
                    <a:solidFill>
                      <a:srgbClr val="0070C0"/>
                    </a:solidFill>
                    <a:latin typeface="+mj-lt"/>
                  </a:rPr>
                  <a:t>Determine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9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9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19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sup>
                    </m:sSup>
                  </m:oMath>
                </a14:m>
                <a:r>
                  <a:rPr lang="en-US" sz="1190" b="1" dirty="0">
                    <a:solidFill>
                      <a:srgbClr val="0070C0"/>
                    </a:solidFill>
                    <a:latin typeface="+mj-lt"/>
                  </a:rPr>
                  <a:t> ). Use the relationship between the probability of an event and its complement to determine P(A).</a:t>
                </a: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30BF67-5DE1-482A-B03D-60E5D2B03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521" y="8198329"/>
                <a:ext cx="3122206" cy="829010"/>
              </a:xfrm>
              <a:prstGeom prst="rect">
                <a:avLst/>
              </a:prstGeom>
              <a:blipFill>
                <a:blip r:embed="rId10"/>
                <a:stretch>
                  <a:fillRect l="-195" t="-735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78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C9DB6BE-D17A-4240-9DED-CB74E25DD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23290"/>
              </p:ext>
            </p:extLst>
          </p:nvPr>
        </p:nvGraphicFramePr>
        <p:xfrm>
          <a:off x="998977" y="520024"/>
          <a:ext cx="5535498" cy="267348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91937">
                  <a:extLst>
                    <a:ext uri="{9D8B030D-6E8A-4147-A177-3AD203B41FA5}">
                      <a16:colId xmlns:a16="http://schemas.microsoft.com/office/drawing/2014/main" val="2857174264"/>
                    </a:ext>
                  </a:extLst>
                </a:gridCol>
                <a:gridCol w="4843561">
                  <a:extLst>
                    <a:ext uri="{9D8B030D-6E8A-4147-A177-3AD203B41FA5}">
                      <a16:colId xmlns:a16="http://schemas.microsoft.com/office/drawing/2014/main" val="2141484441"/>
                    </a:ext>
                  </a:extLst>
                </a:gridCol>
              </a:tblGrid>
              <a:tr h="36404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Steps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How to find the 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probability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34928491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List the Sample Space.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3156792348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List the Sample Space?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308601533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Count the number of favorable outcomes. 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226140352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r>
                        <a:rPr lang="en-US" sz="1000" b="1" i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number of favorable outcomes?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1229575912"/>
                  </a:ext>
                </a:extLst>
              </a:tr>
              <a:tr h="364047"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Count the total number of elements.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647979319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r>
                        <a:rPr lang="en-US" sz="1000" b="1" i="1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000" b="1" i="1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the total number of elements?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1656529357"/>
                  </a:ext>
                </a:extLst>
              </a:tr>
              <a:tr h="364047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Divide the possible outcome by total elements.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2762036806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r>
                        <a:rPr lang="en-US" sz="1000" b="1" i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probability?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1953065294"/>
                  </a:ext>
                </a:extLst>
              </a:tr>
            </a:tbl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8F32C8A9-A7BC-4E1B-928A-D567AB6488BD}"/>
              </a:ext>
            </a:extLst>
          </p:cNvPr>
          <p:cNvSpPr/>
          <p:nvPr/>
        </p:nvSpPr>
        <p:spPr>
          <a:xfrm>
            <a:off x="6540126" y="525735"/>
            <a:ext cx="1074333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Practice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9DBCCFD-61E8-4BE5-8990-C1E550F60E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4521" y="3510494"/>
            <a:ext cx="3998422" cy="24426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5041EA1-11B9-4BDF-B8EE-8C3459195F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197" y="3793303"/>
            <a:ext cx="5548746" cy="9087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36177B6-2980-44DF-AF6E-8C631513C1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478" y="4811914"/>
            <a:ext cx="7045036" cy="243180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80542E2-2F8B-4C30-A691-89AEA5DC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478" y="7430641"/>
            <a:ext cx="5956069" cy="1146984"/>
          </a:xfrm>
          <a:prstGeom prst="rect">
            <a:avLst/>
          </a:prstGeom>
        </p:spPr>
      </p:pic>
      <p:pic>
        <p:nvPicPr>
          <p:cNvPr id="73" name="Picture 2" descr="Image result for six sided number cube">
            <a:extLst>
              <a:ext uri="{FF2B5EF4-FFF2-40B4-BE49-F238E27FC236}">
                <a16:creationId xmlns:a16="http://schemas.microsoft.com/office/drawing/2014/main" id="{CB4F87F9-6B73-4C78-AF00-CB93A6F6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1092" y="3562042"/>
            <a:ext cx="1530649" cy="19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D96DBD3-04E5-4394-8A29-8C1A634E8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494" y="4004947"/>
            <a:ext cx="968144" cy="34572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43EBC29-B012-4906-A4CA-1CF11A5A2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021" y="4338263"/>
            <a:ext cx="901929" cy="40236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0041781-220D-4FE1-A44B-80D3B26AB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540" y="6003441"/>
            <a:ext cx="900152" cy="40236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03F80EF-1E05-488F-AE72-37D6F81EF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547" y="6342564"/>
            <a:ext cx="1088967" cy="40236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1305742-2FC8-442D-94AA-658915D0C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985" y="7847715"/>
            <a:ext cx="793287" cy="40236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422AAD8-0556-42D3-8017-26F6B062B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111" y="8137842"/>
            <a:ext cx="987436" cy="500844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7C8BF28-BBDA-40EE-8BCF-B4CE7B8574FF}"/>
              </a:ext>
            </a:extLst>
          </p:cNvPr>
          <p:cNvCxnSpPr/>
          <p:nvPr/>
        </p:nvCxnSpPr>
        <p:spPr>
          <a:xfrm>
            <a:off x="2876494" y="4271587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3577771-2B50-4D4B-AE00-C4DFEAB45F10}"/>
              </a:ext>
            </a:extLst>
          </p:cNvPr>
          <p:cNvCxnSpPr/>
          <p:nvPr/>
        </p:nvCxnSpPr>
        <p:spPr>
          <a:xfrm>
            <a:off x="4094021" y="4604788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AFDA879-8F02-4166-BC32-1669356A5607}"/>
              </a:ext>
            </a:extLst>
          </p:cNvPr>
          <p:cNvCxnSpPr/>
          <p:nvPr/>
        </p:nvCxnSpPr>
        <p:spPr>
          <a:xfrm>
            <a:off x="4914901" y="6271906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9243E59-DBBD-4F4A-9AAD-221C58CE2767}"/>
              </a:ext>
            </a:extLst>
          </p:cNvPr>
          <p:cNvCxnSpPr/>
          <p:nvPr/>
        </p:nvCxnSpPr>
        <p:spPr>
          <a:xfrm>
            <a:off x="6285404" y="6670501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8298917-B5D5-419A-AB16-CCCF6C56FB2D}"/>
              </a:ext>
            </a:extLst>
          </p:cNvPr>
          <p:cNvCxnSpPr/>
          <p:nvPr/>
        </p:nvCxnSpPr>
        <p:spPr>
          <a:xfrm>
            <a:off x="4625455" y="8137842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8E4C5D3-F5A6-4077-B5B2-48DE8C424283}"/>
              </a:ext>
            </a:extLst>
          </p:cNvPr>
          <p:cNvCxnSpPr/>
          <p:nvPr/>
        </p:nvCxnSpPr>
        <p:spPr>
          <a:xfrm>
            <a:off x="5340825" y="8540865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Google Shape;71;p7">
            <a:extLst>
              <a:ext uri="{FF2B5EF4-FFF2-40B4-BE49-F238E27FC236}">
                <a16:creationId xmlns:a16="http://schemas.microsoft.com/office/drawing/2014/main" id="{7211E4B4-8020-4F0B-AFD5-AFF6661E8C25}"/>
              </a:ext>
            </a:extLst>
          </p:cNvPr>
          <p:cNvSpPr/>
          <p:nvPr/>
        </p:nvSpPr>
        <p:spPr>
          <a:xfrm rot="-5400000">
            <a:off x="-968445" y="4660681"/>
            <a:ext cx="2094831" cy="15794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Guided/Independent practice</a:t>
            </a:r>
            <a:endParaRPr sz="992" dirty="0"/>
          </a:p>
        </p:txBody>
      </p:sp>
    </p:spTree>
    <p:extLst>
      <p:ext uri="{BB962C8B-B14F-4D97-AF65-F5344CB8AC3E}">
        <p14:creationId xmlns:p14="http://schemas.microsoft.com/office/powerpoint/2010/main" val="29418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E8C877-E46B-43D2-9132-BB10CC3D16C0}"/>
              </a:ext>
            </a:extLst>
          </p:cNvPr>
          <p:cNvSpPr/>
          <p:nvPr/>
        </p:nvSpPr>
        <p:spPr>
          <a:xfrm>
            <a:off x="6725688" y="730201"/>
            <a:ext cx="1074333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45E483-98DC-4197-ACAD-E4B7F941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1281"/>
            <a:ext cx="7772400" cy="3968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626296-D510-476A-9385-07637D13F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00" y="991812"/>
            <a:ext cx="793287" cy="4023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E4E70F-7D7A-44A5-BD04-7CDC3DC98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368" y="1281158"/>
            <a:ext cx="954185" cy="5715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61B397-30AC-405A-B9BD-BEB697026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969" y="2485506"/>
            <a:ext cx="925090" cy="35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38E069-5BD3-45F1-AF06-C5DF599C2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969" y="2837758"/>
            <a:ext cx="1033155" cy="3075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09A358-78C8-42A8-B6C1-802751B5F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143" y="3190010"/>
            <a:ext cx="1694017" cy="4023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BD8220-2F76-43C8-8C67-B553F2A6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93" y="3435876"/>
            <a:ext cx="322407" cy="402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FA9167-DF86-443F-AEC6-B98E511BE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499" y="4067360"/>
            <a:ext cx="1205926" cy="40236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0C2995-D53E-46B5-A238-28D28EE580C0}"/>
              </a:ext>
            </a:extLst>
          </p:cNvPr>
          <p:cNvCxnSpPr/>
          <p:nvPr/>
        </p:nvCxnSpPr>
        <p:spPr>
          <a:xfrm>
            <a:off x="5932400" y="1281158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BAC61F-9A0B-474A-ACF9-6A4D724D9F1F}"/>
              </a:ext>
            </a:extLst>
          </p:cNvPr>
          <p:cNvCxnSpPr>
            <a:cxnSpLocks/>
          </p:cNvCxnSpPr>
          <p:nvPr/>
        </p:nvCxnSpPr>
        <p:spPr>
          <a:xfrm>
            <a:off x="6658495" y="1707110"/>
            <a:ext cx="10393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0934D3-3F1B-410A-B2A5-B6331EEF5830}"/>
              </a:ext>
            </a:extLst>
          </p:cNvPr>
          <p:cNvCxnSpPr/>
          <p:nvPr/>
        </p:nvCxnSpPr>
        <p:spPr>
          <a:xfrm>
            <a:off x="2376563" y="2779451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1FD797-34B3-4372-AF87-774F3901B0E3}"/>
              </a:ext>
            </a:extLst>
          </p:cNvPr>
          <p:cNvCxnSpPr/>
          <p:nvPr/>
        </p:nvCxnSpPr>
        <p:spPr>
          <a:xfrm>
            <a:off x="2460568" y="3054810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1E8266-6CDD-45B8-8BEF-D1F70BA15BD2}"/>
              </a:ext>
            </a:extLst>
          </p:cNvPr>
          <p:cNvCxnSpPr>
            <a:cxnSpLocks/>
          </p:cNvCxnSpPr>
          <p:nvPr/>
        </p:nvCxnSpPr>
        <p:spPr>
          <a:xfrm>
            <a:off x="2302326" y="3838244"/>
            <a:ext cx="6237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2FC67C-9587-4D18-BE41-7AC7227C0660}"/>
              </a:ext>
            </a:extLst>
          </p:cNvPr>
          <p:cNvCxnSpPr/>
          <p:nvPr/>
        </p:nvCxnSpPr>
        <p:spPr>
          <a:xfrm>
            <a:off x="5976552" y="4050618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7E2F5B-9AF7-47AF-B275-C08079D2D837}"/>
              </a:ext>
            </a:extLst>
          </p:cNvPr>
          <p:cNvCxnSpPr/>
          <p:nvPr/>
        </p:nvCxnSpPr>
        <p:spPr>
          <a:xfrm>
            <a:off x="2627111" y="4437841"/>
            <a:ext cx="14256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Google Shape;157;p12">
            <a:extLst>
              <a:ext uri="{FF2B5EF4-FFF2-40B4-BE49-F238E27FC236}">
                <a16:creationId xmlns:a16="http://schemas.microsoft.com/office/drawing/2014/main" id="{C2AE67A8-985F-4B6D-BAC6-5E994C576BE8}"/>
              </a:ext>
            </a:extLst>
          </p:cNvPr>
          <p:cNvSpPr/>
          <p:nvPr/>
        </p:nvSpPr>
        <p:spPr>
          <a:xfrm rot="-5400000">
            <a:off x="1977045" y="3305692"/>
            <a:ext cx="1648692" cy="5552905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>
              <a:buSzPts val="1400"/>
            </a:pPr>
            <a:endParaRPr sz="992"/>
          </a:p>
        </p:txBody>
      </p:sp>
      <p:sp>
        <p:nvSpPr>
          <p:cNvPr id="26" name="Google Shape;158;p12">
            <a:extLst>
              <a:ext uri="{FF2B5EF4-FFF2-40B4-BE49-F238E27FC236}">
                <a16:creationId xmlns:a16="http://schemas.microsoft.com/office/drawing/2014/main" id="{9FE18CD5-B7C7-42C7-A3BB-831A8E4C96AE}"/>
              </a:ext>
            </a:extLst>
          </p:cNvPr>
          <p:cNvSpPr txBox="1"/>
          <p:nvPr/>
        </p:nvSpPr>
        <p:spPr>
          <a:xfrm>
            <a:off x="308444" y="5427299"/>
            <a:ext cx="5236145" cy="127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57" tIns="453387" rIns="0" bIns="33557" anchor="ctr" anchorCtr="0">
            <a:noAutofit/>
          </a:bodyPr>
          <a:lstStyle/>
          <a:p>
            <a:pPr>
              <a:defRPr/>
            </a:pPr>
            <a:r>
              <a:rPr lang="en-US" sz="2720" b="1" dirty="0">
                <a:solidFill>
                  <a:schemeClr val="bg1"/>
                </a:solidFill>
                <a:latin typeface="Handlee" panose="02000000000000000000" pitchFamily="2" charset="0"/>
              </a:rPr>
              <a:t>What did you learn about </a:t>
            </a:r>
            <a:r>
              <a:rPr lang="en-US" sz="2720" b="1" dirty="0">
                <a:solidFill>
                  <a:schemeClr val="bg1"/>
                </a:solidFill>
                <a:latin typeface="Handle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how to use the </a:t>
            </a:r>
            <a:r>
              <a:rPr lang="en-US" sz="272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complement</a:t>
            </a:r>
            <a:r>
              <a:rPr lang="en-US" sz="2720" b="1" dirty="0">
                <a:solidFill>
                  <a:schemeClr val="bg1"/>
                </a:solidFill>
                <a:latin typeface="Handle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 of an event to calculate</a:t>
            </a:r>
            <a:r>
              <a:rPr lang="en-US" sz="2720" b="1" dirty="0">
                <a:solidFill>
                  <a:srgbClr val="F9F9F9"/>
                </a:solidFill>
                <a:latin typeface="Handlee" panose="02000000000000000000" pitchFamily="2" charset="0"/>
                <a:ea typeface="Verdana" panose="020B0604030504040204" pitchFamily="34" charset="0"/>
                <a:cs typeface="Arial" panose="020B0604020202020204" pitchFamily="34" charset="0"/>
                <a:sym typeface="Century Gothic"/>
              </a:rPr>
              <a:t> the Theoretical Probability</a:t>
            </a:r>
            <a:r>
              <a:rPr lang="en-US" sz="2720" b="1" baseline="-25000" dirty="0">
                <a:solidFill>
                  <a:srgbClr val="F9F9F9"/>
                </a:solidFill>
                <a:latin typeface="Handlee" panose="02000000000000000000" pitchFamily="2" charset="0"/>
                <a:ea typeface="Verdana" panose="020B0604030504040204" pitchFamily="34" charset="0"/>
                <a:cs typeface="Arial" panose="020B0604020202020204" pitchFamily="34" charset="0"/>
                <a:sym typeface="Century Gothic"/>
              </a:rPr>
              <a:t>1</a:t>
            </a:r>
            <a:r>
              <a:rPr lang="en-US" sz="272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Verdana" panose="020B0604030504040204" pitchFamily="34" charset="0"/>
                <a:cs typeface="Century Gothic"/>
                <a:sym typeface="Century Gothic"/>
              </a:rPr>
              <a:t>.</a:t>
            </a:r>
            <a:endParaRPr lang="en-US" sz="2720" b="1" dirty="0">
              <a:solidFill>
                <a:schemeClr val="bg1"/>
              </a:solidFill>
              <a:latin typeface="Handlee" panose="02000000000000000000" pitchFamily="2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720" b="1" dirty="0">
              <a:solidFill>
                <a:schemeClr val="bg1"/>
              </a:solidFill>
              <a:latin typeface="Handlee" panose="02000000000000000000" pitchFamily="2" charset="0"/>
            </a:endParaRPr>
          </a:p>
        </p:txBody>
      </p:sp>
      <p:sp>
        <p:nvSpPr>
          <p:cNvPr id="29" name="Google Shape;159;p12">
            <a:extLst>
              <a:ext uri="{FF2B5EF4-FFF2-40B4-BE49-F238E27FC236}">
                <a16:creationId xmlns:a16="http://schemas.microsoft.com/office/drawing/2014/main" id="{258A3447-46C8-4562-8E4D-37A9E8B45D59}"/>
              </a:ext>
            </a:extLst>
          </p:cNvPr>
          <p:cNvSpPr/>
          <p:nvPr/>
        </p:nvSpPr>
        <p:spPr>
          <a:xfrm rot="-5400000">
            <a:off x="-462997" y="5887608"/>
            <a:ext cx="1166135" cy="190266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t" anchorCtr="0">
            <a:noAutofit/>
          </a:bodyPr>
          <a:lstStyle/>
          <a:p>
            <a:pPr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CLOSURE</a:t>
            </a:r>
            <a:endParaRPr sz="992" dirty="0"/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7CA548E7-0D09-4ABC-A8AB-BB473B9A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" y="7233153"/>
            <a:ext cx="7618615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40" b="1" dirty="0">
                <a:latin typeface="Handlee" panose="02000000000000000000" pitchFamily="2" charset="0"/>
              </a:rPr>
              <a:t>Today, I learned how to _____________________________________________________________________________________________________________________.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EB1B1C-2969-4FCD-89B9-FFF52FAFC5DD}"/>
              </a:ext>
            </a:extLst>
          </p:cNvPr>
          <p:cNvGrpSpPr/>
          <p:nvPr/>
        </p:nvGrpSpPr>
        <p:grpSpPr>
          <a:xfrm>
            <a:off x="5544589" y="5081179"/>
            <a:ext cx="4003849" cy="3239376"/>
            <a:chOff x="5442258" y="1036785"/>
            <a:chExt cx="4710410" cy="3811031"/>
          </a:xfrm>
        </p:grpSpPr>
        <p:sp>
          <p:nvSpPr>
            <p:cNvPr id="32" name="Google Shape;163;p12">
              <a:extLst>
                <a:ext uri="{FF2B5EF4-FFF2-40B4-BE49-F238E27FC236}">
                  <a16:creationId xmlns:a16="http://schemas.microsoft.com/office/drawing/2014/main" id="{E3DB072B-A6CF-4D81-B559-38D373A96D8A}"/>
                </a:ext>
              </a:extLst>
            </p:cNvPr>
            <p:cNvSpPr/>
            <p:nvPr/>
          </p:nvSpPr>
          <p:spPr>
            <a:xfrm>
              <a:off x="5558009" y="1560261"/>
              <a:ext cx="4594659" cy="3287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02398" indent="-202398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19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Element</a:t>
              </a:r>
              <a:endParaRPr sz="119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02398" indent="-202398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19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Universal Set</a:t>
              </a:r>
              <a:endParaRPr sz="119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02398" indent="-202398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19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Complement</a:t>
              </a:r>
              <a:endParaRPr sz="119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02398" indent="-202398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19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Subset</a:t>
              </a:r>
              <a:endParaRPr sz="1190" dirty="0"/>
            </a:p>
            <a:p>
              <a:pPr marL="202398" indent="-202398">
                <a:spcBef>
                  <a:spcPts val="213"/>
                </a:spcBef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19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Intersection</a:t>
              </a:r>
              <a:endParaRPr sz="1190" dirty="0"/>
            </a:p>
            <a:p>
              <a:pPr marL="202398" indent="-202398">
                <a:spcBef>
                  <a:spcPts val="213"/>
                </a:spcBef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19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Union</a:t>
              </a:r>
              <a:endParaRPr sz="1190" dirty="0"/>
            </a:p>
            <a:p>
              <a:pPr marL="202398" indent="-202398">
                <a:spcBef>
                  <a:spcPts val="213"/>
                </a:spcBef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19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Theoretical Probability</a:t>
              </a:r>
              <a:endParaRPr sz="1190" dirty="0"/>
            </a:p>
          </p:txBody>
        </p:sp>
        <p:sp>
          <p:nvSpPr>
            <p:cNvPr id="33" name="Google Shape;161;p12">
              <a:extLst>
                <a:ext uri="{FF2B5EF4-FFF2-40B4-BE49-F238E27FC236}">
                  <a16:creationId xmlns:a16="http://schemas.microsoft.com/office/drawing/2014/main" id="{6461A171-31AF-4A49-A837-E175D10A7A6B}"/>
                </a:ext>
              </a:extLst>
            </p:cNvPr>
            <p:cNvSpPr/>
            <p:nvPr/>
          </p:nvSpPr>
          <p:spPr>
            <a:xfrm>
              <a:off x="5442258" y="1036785"/>
              <a:ext cx="2269019" cy="420734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7254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SzPts val="1800"/>
              </a:pPr>
              <a:endParaRPr sz="1275">
                <a:solidFill>
                  <a:schemeClr val="dk1"/>
                </a:solidFill>
              </a:endParaRPr>
            </a:p>
          </p:txBody>
        </p:sp>
        <p:sp>
          <p:nvSpPr>
            <p:cNvPr id="34" name="Google Shape;162;p12">
              <a:extLst>
                <a:ext uri="{FF2B5EF4-FFF2-40B4-BE49-F238E27FC236}">
                  <a16:creationId xmlns:a16="http://schemas.microsoft.com/office/drawing/2014/main" id="{8268CD9C-7037-4C2F-9545-EA7BDF22C321}"/>
                </a:ext>
              </a:extLst>
            </p:cNvPr>
            <p:cNvSpPr txBox="1"/>
            <p:nvPr/>
          </p:nvSpPr>
          <p:spPr>
            <a:xfrm>
              <a:off x="5855505" y="1076775"/>
              <a:ext cx="2637429" cy="53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60" tIns="32371" rIns="64760" bIns="32371" anchor="t" anchorCtr="0">
              <a:noAutofit/>
            </a:bodyPr>
            <a:lstStyle/>
            <a:p>
              <a:pPr>
                <a:buSzPts val="3600"/>
              </a:pPr>
              <a:r>
                <a:rPr lang="en-US" sz="153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Word Bank</a:t>
              </a:r>
              <a:endParaRPr sz="1530" dirty="0"/>
            </a:p>
          </p:txBody>
        </p:sp>
      </p:grpSp>
      <p:sp>
        <p:nvSpPr>
          <p:cNvPr id="35" name="Google Shape;71;p7">
            <a:extLst>
              <a:ext uri="{FF2B5EF4-FFF2-40B4-BE49-F238E27FC236}">
                <a16:creationId xmlns:a16="http://schemas.microsoft.com/office/drawing/2014/main" id="{EBF7BB92-5214-49C0-AFD7-C59359AA59E2}"/>
              </a:ext>
            </a:extLst>
          </p:cNvPr>
          <p:cNvSpPr/>
          <p:nvPr/>
        </p:nvSpPr>
        <p:spPr>
          <a:xfrm rot="-5400000">
            <a:off x="-968445" y="3234237"/>
            <a:ext cx="2094831" cy="15794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Guided/Independent practice</a:t>
            </a:r>
            <a:endParaRPr sz="992" dirty="0"/>
          </a:p>
        </p:txBody>
      </p:sp>
    </p:spTree>
    <p:extLst>
      <p:ext uri="{BB962C8B-B14F-4D97-AF65-F5344CB8AC3E}">
        <p14:creationId xmlns:p14="http://schemas.microsoft.com/office/powerpoint/2010/main" val="1136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576</Words>
  <Application>Microsoft Office PowerPoint</Application>
  <PresentationFormat>Custom</PresentationFormat>
  <Paragraphs>70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Century Gothic</vt:lpstr>
      <vt:lpstr>Cambria Math</vt:lpstr>
      <vt:lpstr>Verdana</vt:lpstr>
      <vt:lpstr>Bahnschrift Light SemiCondensed</vt:lpstr>
      <vt:lpstr>Calibri</vt:lpstr>
      <vt:lpstr>Aldine721 BT</vt:lpstr>
      <vt:lpstr>Comic Sans MS</vt:lpstr>
      <vt:lpstr>Arial</vt:lpstr>
      <vt:lpstr>Handlee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Rupinder Jagpal</dc:creator>
  <cp:lastModifiedBy>Rupinder Jagpal</cp:lastModifiedBy>
  <cp:revision>68</cp:revision>
  <dcterms:modified xsi:type="dcterms:W3CDTF">2018-08-21T03:31:35Z</dcterms:modified>
</cp:coreProperties>
</file>