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10"/>
  </p:notesMasterIdLst>
  <p:sldIdLst>
    <p:sldId id="265" r:id="rId2"/>
    <p:sldId id="256" r:id="rId3"/>
    <p:sldId id="257" r:id="rId4"/>
    <p:sldId id="259" r:id="rId5"/>
    <p:sldId id="266" r:id="rId6"/>
    <p:sldId id="267" r:id="rId7"/>
    <p:sldId id="269" r:id="rId8"/>
    <p:sldId id="268" r:id="rId9"/>
  </p:sldIdLst>
  <p:sldSz cx="9144000" cy="6858000" type="screen4x3"/>
  <p:notesSz cx="6858000" cy="9144000"/>
  <p:embeddedFontLst>
    <p:embeddedFont>
      <p:font typeface="Aldine721 BT" panose="02040803050506020403" pitchFamily="18" charset="0"/>
      <p:bold r:id="rId11"/>
    </p:embeddedFont>
    <p:embeddedFont>
      <p:font typeface="Bahnschrift Light SemiCondensed" panose="020B0502040204020203" pitchFamily="34" charset="0"/>
      <p:regular r:id="rId12"/>
    </p:embeddedFont>
    <p:embeddedFont>
      <p:font typeface="Calibri" panose="020F0502020204030204" pitchFamily="34" charset="0"/>
      <p:regular r:id="rId13"/>
      <p:bold r:id="rId14"/>
      <p:italic r:id="rId15"/>
      <p:boldItalic r:id="rId16"/>
    </p:embeddedFont>
    <p:embeddedFont>
      <p:font typeface="Cambria Math" panose="02040503050406030204" pitchFamily="18" charset="0"/>
      <p:regular r:id="rId17"/>
    </p:embeddedFont>
    <p:embeddedFont>
      <p:font typeface="Century Gothic" panose="020B0502020202020204" pitchFamily="34" charset="0"/>
      <p:regular r:id="rId18"/>
      <p:bold r:id="rId19"/>
      <p:italic r:id="rId20"/>
      <p:boldItalic r:id="rId21"/>
    </p:embeddedFont>
    <p:embeddedFont>
      <p:font typeface="Comic Sans MS" panose="030F0702030302020204" pitchFamily="66" charset="0"/>
      <p:regular r:id="rId22"/>
      <p:bold r:id="rId23"/>
      <p:italic r:id="rId24"/>
      <p:boldItalic r:id="rId25"/>
    </p:embeddedFont>
    <p:embeddedFont>
      <p:font typeface="Gill Sans MT" panose="020B0502020104020203" pitchFamily="34" charset="0"/>
      <p:regular r:id="rId26"/>
      <p:bold r:id="rId27"/>
      <p:italic r:id="rId28"/>
      <p:boldItalic r:id="rId29"/>
    </p:embeddedFont>
    <p:embeddedFont>
      <p:font typeface="Handlee" panose="02000000000000000000" pitchFamily="2" charset="0"/>
      <p:regular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122E54-A891-4AA2-86C9-CA8E5A51A578}">
  <a:tblStyle styleId="{4A122E54-A891-4AA2-86C9-CA8E5A51A578}" styleName="Table_0">
    <a:wholeTbl>
      <a:tcTxStyle b="off" i="off">
        <a:font>
          <a:latin typeface="Century Gothic"/>
          <a:ea typeface="Century Gothic"/>
          <a:cs typeface="Century Gothic"/>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BBCE5A1-EA04-4F28-99FC-F0018575A3D5}" styleName="Table_1">
    <a:wholeTbl>
      <a:tcTxStyle b="off" i="off">
        <a:font>
          <a:latin typeface="Century Gothic"/>
          <a:ea typeface="Century Gothic"/>
          <a:cs typeface="Century Gothic"/>
        </a:font>
        <a:srgbClr val="20202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38623BB-2B63-4325-8FB6-4E877B12D789}" styleName="Table_2">
    <a:wholeTbl>
      <a:tcTxStyle b="off" i="off">
        <a:font>
          <a:latin typeface="Century Gothic"/>
          <a:ea typeface="Century Gothic"/>
          <a:cs typeface="Century Gothic"/>
        </a:font>
        <a:srgbClr val="20202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8" d="100"/>
          <a:sy n="78" d="100"/>
        </p:scale>
        <p:origin x="15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34" Type="http://schemas.openxmlformats.org/officeDocument/2006/relationships/font" Target="fonts/font24.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 name="Google Shape;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 name="Google Shape;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 name="Google Shape;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1" name="Google Shape;3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0379c4769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g40379c4769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1" name="Google Shape;61;g40379c4769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irst Page">
  <p:cSld name="First Page">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
        <p:cNvGrpSpPr/>
        <p:nvPr/>
      </p:nvGrpSpPr>
      <p:grpSpPr>
        <a:xfrm>
          <a:off x="0" y="0"/>
          <a:ext cx="0" cy="0"/>
          <a:chOff x="0" y="0"/>
          <a:chExt cx="0" cy="0"/>
        </a:xfrm>
      </p:grpSpPr>
      <p:sp>
        <p:nvSpPr>
          <p:cNvPr id="13" name="Google Shape;13;p3"/>
          <p:cNvSpPr/>
          <p:nvPr/>
        </p:nvSpPr>
        <p:spPr>
          <a:xfrm rot="-5400000">
            <a:off x="4396087" y="-4333548"/>
            <a:ext cx="351827" cy="9143999"/>
          </a:xfrm>
          <a:prstGeom prst="round2SameRect">
            <a:avLst>
              <a:gd name="adj1" fmla="val 0"/>
              <a:gd name="adj2" fmla="val 5466"/>
            </a:avLst>
          </a:prstGeom>
          <a:solidFill>
            <a:srgbClr val="0171AB"/>
          </a:solidFill>
          <a:ln>
            <a:noFill/>
          </a:ln>
        </p:spPr>
        <p:txBody>
          <a:bodyPr spcFirstLastPara="1" wrap="square" lIns="76188" tIns="76188" rIns="76188" bIns="7618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67" b="0" i="0" u="none" strike="noStrike" cap="none">
              <a:solidFill>
                <a:srgbClr val="000000"/>
              </a:solidFill>
              <a:latin typeface="Arial"/>
              <a:ea typeface="Arial"/>
              <a:cs typeface="Arial"/>
              <a:sym typeface="Arial"/>
            </a:endParaRPr>
          </a:p>
        </p:txBody>
      </p:sp>
      <p:sp>
        <p:nvSpPr>
          <p:cNvPr id="14" name="Google Shape;14;p3"/>
          <p:cNvSpPr txBox="1"/>
          <p:nvPr/>
        </p:nvSpPr>
        <p:spPr>
          <a:xfrm>
            <a:off x="35511" y="86622"/>
            <a:ext cx="9144005" cy="340562"/>
          </a:xfrm>
          <a:prstGeom prst="rect">
            <a:avLst/>
          </a:prstGeom>
          <a:noFill/>
          <a:ln>
            <a:noFill/>
          </a:ln>
        </p:spPr>
        <p:txBody>
          <a:bodyPr spcFirstLastPara="1" wrap="square" lIns="39479" tIns="39479" rIns="39479" bIns="39479" anchor="t" anchorCtr="0">
            <a:noAutofit/>
          </a:bodyPr>
          <a:lstStyle/>
          <a:p>
            <a:pPr>
              <a:defRPr/>
            </a:pPr>
            <a:r>
              <a:rPr lang="en-US" sz="1400" b="1" baseline="0" dirty="0">
                <a:solidFill>
                  <a:schemeClr val="bg1"/>
                </a:solidFill>
                <a:latin typeface="Arial" panose="020B0604020202020204" pitchFamily="34" charset="0"/>
                <a:cs typeface="Arial" panose="020B0604020202020204" pitchFamily="34" charset="0"/>
              </a:rPr>
              <a:t>  To u</a:t>
            </a:r>
            <a:r>
              <a:rPr lang="en-US" sz="1400" b="1" dirty="0">
                <a:solidFill>
                  <a:schemeClr val="bg1"/>
                </a:solidFill>
                <a:latin typeface="Arial" panose="020B0604020202020204" pitchFamily="34" charset="0"/>
                <a:cs typeface="Arial" panose="020B0604020202020204" pitchFamily="34" charset="0"/>
              </a:rPr>
              <a:t>se the complement of an event to calculate the Theoretical Probability.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ther Pages">
    <p:spTree>
      <p:nvGrpSpPr>
        <p:cNvPr id="1" name=""/>
        <p:cNvGrpSpPr/>
        <p:nvPr/>
      </p:nvGrpSpPr>
      <p:grpSpPr>
        <a:xfrm>
          <a:off x="0" y="0"/>
          <a:ext cx="0" cy="0"/>
          <a:chOff x="0" y="0"/>
          <a:chExt cx="0" cy="0"/>
        </a:xfrm>
      </p:grpSpPr>
      <p:grpSp>
        <p:nvGrpSpPr>
          <p:cNvPr id="2" name="Group 1" hidden="1">
            <a:extLst>
              <a:ext uri="{FF2B5EF4-FFF2-40B4-BE49-F238E27FC236}">
                <a16:creationId xmlns:a16="http://schemas.microsoft.com/office/drawing/2014/main" id="{1E2DC11E-0773-4110-B6EE-E4A46606D5DD}"/>
              </a:ext>
            </a:extLst>
          </p:cNvPr>
          <p:cNvGrpSpPr>
            <a:grpSpLocks/>
          </p:cNvGrpSpPr>
          <p:nvPr userDrawn="1"/>
        </p:nvGrpSpPr>
        <p:grpSpPr bwMode="auto">
          <a:xfrm>
            <a:off x="0" y="6364288"/>
            <a:ext cx="2444750" cy="479152"/>
            <a:chOff x="0" y="6364288"/>
            <a:chExt cx="2444750" cy="479152"/>
          </a:xfrm>
        </p:grpSpPr>
        <p:sp>
          <p:nvSpPr>
            <p:cNvPr id="3" name="Rectangle 2">
              <a:extLst>
                <a:ext uri="{FF2B5EF4-FFF2-40B4-BE49-F238E27FC236}">
                  <a16:creationId xmlns:a16="http://schemas.microsoft.com/office/drawing/2014/main" id="{11F93015-71E2-47EC-A742-FF407D1AAEC3}"/>
                </a:ext>
              </a:extLst>
            </p:cNvPr>
            <p:cNvSpPr>
              <a:spLocks noChangeArrowheads="1"/>
            </p:cNvSpPr>
            <p:nvPr userDrawn="1"/>
          </p:nvSpPr>
          <p:spPr bwMode="auto">
            <a:xfrm>
              <a:off x="0" y="6648450"/>
              <a:ext cx="244475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667">
                  <a:solidFill>
                    <a:srgbClr val="7F7F7F"/>
                  </a:solidFill>
                  <a:latin typeface="Century Gothic" pitchFamily="34" charset="0"/>
                </a:rPr>
                <a:t>©2013 All rights reserved. </a:t>
              </a:r>
            </a:p>
          </p:txBody>
        </p:sp>
        <p:pic>
          <p:nvPicPr>
            <p:cNvPr id="4" name="Picture 74" descr="C:\Users\Stephen\Downloads\264180_196031527114669_196031310448024_613424_7989946_n.jpg">
              <a:extLst>
                <a:ext uri="{FF2B5EF4-FFF2-40B4-BE49-F238E27FC236}">
                  <a16:creationId xmlns:a16="http://schemas.microsoft.com/office/drawing/2014/main" id="{28B01C32-9406-41FE-A672-9345B73BAB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6364288"/>
              <a:ext cx="13922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18613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9"/>
        <p:cNvGrpSpPr/>
        <p:nvPr/>
      </p:nvGrpSpPr>
      <p:grpSpPr>
        <a:xfrm>
          <a:off x="0" y="0"/>
          <a:ext cx="0" cy="0"/>
          <a:chOff x="0" y="0"/>
          <a:chExt cx="0" cy="0"/>
        </a:xfrm>
      </p:grpSpPr>
      <p:sp>
        <p:nvSpPr>
          <p:cNvPr id="10" name="Google Shape;10;p1"/>
          <p:cNvSpPr txBox="1"/>
          <p:nvPr/>
        </p:nvSpPr>
        <p:spPr>
          <a:xfrm>
            <a:off x="-2" y="6427434"/>
            <a:ext cx="9144002" cy="430617"/>
          </a:xfrm>
          <a:prstGeom prst="rect">
            <a:avLst/>
          </a:prstGeom>
          <a:noFill/>
          <a:ln>
            <a:noFill/>
          </a:ln>
        </p:spPr>
        <p:txBody>
          <a:bodyPr spcFirstLastPara="1" wrap="square" lIns="76188" tIns="38083" rIns="76188" bIns="38083" anchor="b" anchorCtr="0">
            <a:noAutofit/>
          </a:bodyPr>
          <a:lstStyle/>
          <a:p>
            <a:pPr marL="0" marR="0" lvl="0" indent="0" algn="l" rtl="0">
              <a:lnSpc>
                <a:spcPct val="100000"/>
              </a:lnSpc>
              <a:spcBef>
                <a:spcPts val="0"/>
              </a:spcBef>
              <a:spcAft>
                <a:spcPts val="0"/>
              </a:spcAft>
              <a:buClr>
                <a:srgbClr val="000000"/>
              </a:buClr>
              <a:buSzPts val="1100"/>
              <a:buFont typeface="Arial"/>
              <a:buNone/>
            </a:pPr>
            <a:r>
              <a:rPr lang="en-US" sz="917" b="0" i="0" u="none" strike="noStrike" cap="none" dirty="0">
                <a:solidFill>
                  <a:schemeClr val="lt2"/>
                </a:solidFill>
                <a:latin typeface="Century Gothic"/>
                <a:ea typeface="Century Gothic"/>
                <a:cs typeface="Century Gothic"/>
                <a:sym typeface="Century Gothic"/>
              </a:rPr>
              <a:t>S-CP.1 Describe events as subsets of a sample space (the set of outcomes) using characteristics (or categories) of the outcomes, or as unions, intersections, or complements of other events (“or,” “and,” “not”).</a:t>
            </a:r>
            <a:endParaRPr sz="917"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gif"/><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14830E-46F8-4F81-B906-8B52D47FDC2C}"/>
              </a:ext>
            </a:extLst>
          </p:cNvPr>
          <p:cNvSpPr/>
          <p:nvPr/>
        </p:nvSpPr>
        <p:spPr>
          <a:xfrm>
            <a:off x="1943366" y="1295136"/>
            <a:ext cx="5790406" cy="1528367"/>
          </a:xfrm>
          <a:prstGeom prst="rect">
            <a:avLst/>
          </a:prstGeom>
          <a:solidFill>
            <a:schemeClr val="accent6">
              <a:lumMod val="75000"/>
            </a:schemeClr>
          </a:solidFill>
        </p:spPr>
        <p:style>
          <a:lnRef idx="1">
            <a:schemeClr val="accent2"/>
          </a:lnRef>
          <a:fillRef idx="2">
            <a:schemeClr val="accent2"/>
          </a:fillRef>
          <a:effectRef idx="1">
            <a:schemeClr val="accent2"/>
          </a:effectRef>
          <a:fontRef idx="minor">
            <a:schemeClr val="dk1"/>
          </a:fontRef>
        </p:style>
        <p:txBody>
          <a:bodyPr>
            <a:spAutoFit/>
          </a:bodyPr>
          <a:lstStyle/>
          <a:p>
            <a:pPr marL="380985" indent="-380985" algn="ctr">
              <a:buFont typeface="Wingdings" panose="05000000000000000000" pitchFamily="2" charset="2"/>
              <a:buChar char="Ø"/>
              <a:defRPr/>
            </a:pPr>
            <a:r>
              <a:rPr lang="en-US" sz="2333" b="1" dirty="0">
                <a:solidFill>
                  <a:schemeClr val="bg1"/>
                </a:solidFill>
                <a:effectLst>
                  <a:outerShdw blurRad="38100" dist="38100" dir="2700000" algn="tl">
                    <a:srgbClr val="000000">
                      <a:alpha val="43137"/>
                    </a:srgbClr>
                  </a:outerShdw>
                </a:effectLst>
                <a:latin typeface="Handlee" panose="02000000000000000000" pitchFamily="2" charset="0"/>
              </a:rPr>
              <a:t>Be on Time</a:t>
            </a:r>
          </a:p>
          <a:p>
            <a:pPr marL="380985" indent="-380985" algn="ctr">
              <a:buFont typeface="Wingdings" panose="05000000000000000000" pitchFamily="2" charset="2"/>
              <a:buChar char="Ø"/>
              <a:defRPr/>
            </a:pPr>
            <a:r>
              <a:rPr lang="en-US" sz="2333" b="1" dirty="0">
                <a:solidFill>
                  <a:schemeClr val="bg1"/>
                </a:solidFill>
                <a:effectLst>
                  <a:outerShdw blurRad="38100" dist="38100" dir="2700000" algn="tl">
                    <a:srgbClr val="000000">
                      <a:alpha val="43137"/>
                    </a:srgbClr>
                  </a:outerShdw>
                </a:effectLst>
                <a:latin typeface="Handlee" panose="02000000000000000000" pitchFamily="2" charset="0"/>
              </a:rPr>
              <a:t>Wear ID</a:t>
            </a:r>
          </a:p>
          <a:p>
            <a:pPr marL="380985" indent="-380985" algn="ctr">
              <a:buFont typeface="Wingdings" panose="05000000000000000000" pitchFamily="2" charset="2"/>
              <a:buChar char="Ø"/>
              <a:defRPr/>
            </a:pPr>
            <a:r>
              <a:rPr lang="en-US" sz="2333" b="1" dirty="0">
                <a:solidFill>
                  <a:schemeClr val="bg1"/>
                </a:solidFill>
                <a:effectLst>
                  <a:outerShdw blurRad="38100" dist="38100" dir="2700000" algn="tl">
                    <a:srgbClr val="000000">
                      <a:alpha val="43137"/>
                    </a:srgbClr>
                  </a:outerShdw>
                </a:effectLst>
                <a:latin typeface="Handlee" panose="02000000000000000000" pitchFamily="2" charset="0"/>
              </a:rPr>
              <a:t>Chromebook Ready</a:t>
            </a:r>
          </a:p>
          <a:p>
            <a:pPr marL="380985" indent="-380985" algn="ctr">
              <a:buFont typeface="Wingdings" panose="05000000000000000000" pitchFamily="2" charset="2"/>
              <a:buChar char="Ø"/>
              <a:defRPr/>
            </a:pPr>
            <a:r>
              <a:rPr lang="en-US" sz="2333" b="1" dirty="0">
                <a:solidFill>
                  <a:schemeClr val="bg1"/>
                </a:solidFill>
                <a:effectLst>
                  <a:outerShdw blurRad="38100" dist="38100" dir="2700000" algn="tl">
                    <a:srgbClr val="000000">
                      <a:alpha val="43137"/>
                    </a:srgbClr>
                  </a:outerShdw>
                </a:effectLst>
                <a:latin typeface="Handlee" panose="02000000000000000000" pitchFamily="2" charset="0"/>
              </a:rPr>
              <a:t>SEE SOMETHING, SAY SOMETHING</a:t>
            </a:r>
          </a:p>
        </p:txBody>
      </p:sp>
      <p:sp>
        <p:nvSpPr>
          <p:cNvPr id="3" name="Rectangle 2">
            <a:extLst>
              <a:ext uri="{FF2B5EF4-FFF2-40B4-BE49-F238E27FC236}">
                <a16:creationId xmlns:a16="http://schemas.microsoft.com/office/drawing/2014/main" id="{191110C2-49D9-4887-99E8-3F73B0BB3C89}"/>
              </a:ext>
            </a:extLst>
          </p:cNvPr>
          <p:cNvSpPr/>
          <p:nvPr/>
        </p:nvSpPr>
        <p:spPr>
          <a:xfrm>
            <a:off x="1524001" y="762001"/>
            <a:ext cx="6629136" cy="400110"/>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2000" b="1" dirty="0">
                <a:solidFill>
                  <a:schemeClr val="bg1"/>
                </a:solidFill>
                <a:effectLst>
                  <a:outerShdw blurRad="38100" dist="38100" dir="2700000" algn="tl">
                    <a:srgbClr val="000000">
                      <a:alpha val="43137"/>
                    </a:srgbClr>
                  </a:outerShdw>
                </a:effectLst>
                <a:latin typeface="Roboto"/>
              </a:rPr>
              <a:t>ACT RESPONSIBLY &amp; SUPPORT the COMMUNITY.</a:t>
            </a:r>
            <a:endParaRPr lang="en-US" sz="2000" b="1" dirty="0">
              <a:solidFill>
                <a:schemeClr val="bg1"/>
              </a:solidFill>
              <a:effectLst>
                <a:outerShdw blurRad="38100" dist="38100" dir="2700000" algn="tl">
                  <a:srgbClr val="000000">
                    <a:alpha val="43137"/>
                  </a:srgbClr>
                </a:outerShdw>
              </a:effectLst>
            </a:endParaRPr>
          </a:p>
        </p:txBody>
      </p:sp>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4178" y="2997729"/>
            <a:ext cx="4947708" cy="27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Image result for No cell phone or g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89" y="2823503"/>
            <a:ext cx="1050396"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descr="Image result for no profanity"/>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73684" y="4210844"/>
            <a:ext cx="1218406" cy="158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waste time">
            <a:extLst>
              <a:ext uri="{FF2B5EF4-FFF2-40B4-BE49-F238E27FC236}">
                <a16:creationId xmlns:a16="http://schemas.microsoft.com/office/drawing/2014/main" id="{54CA39DE-0806-47FB-8CCB-C23110D2B9B4}"/>
              </a:ext>
            </a:extLst>
          </p:cNvPr>
          <p:cNvPicPr>
            <a:picLocks noChangeAspect="1" noChangeArrowheads="1"/>
          </p:cNvPicPr>
          <p:nvPr/>
        </p:nvPicPr>
        <p:blipFill>
          <a:blip r:embed="rId5" cstate="print">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68572" y="2661438"/>
            <a:ext cx="1400518" cy="146276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6365" y="3962136"/>
            <a:ext cx="1674813" cy="182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22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10" name="Round Same Side Corner Rectangle 21">
            <a:extLst>
              <a:ext uri="{FF2B5EF4-FFF2-40B4-BE49-F238E27FC236}">
                <a16:creationId xmlns:a16="http://schemas.microsoft.com/office/drawing/2014/main" id="{DD24A7BE-D580-4C9C-9819-B825A391EDC2}"/>
              </a:ext>
            </a:extLst>
          </p:cNvPr>
          <p:cNvSpPr/>
          <p:nvPr/>
        </p:nvSpPr>
        <p:spPr bwMode="auto">
          <a:xfrm rot="16200000">
            <a:off x="3613680" y="-1755288"/>
            <a:ext cx="1744402" cy="9011443"/>
          </a:xfrm>
          <a:prstGeom prst="round2SameRect">
            <a:avLst>
              <a:gd name="adj1" fmla="val 0"/>
              <a:gd name="adj2" fmla="val 5466"/>
            </a:avLst>
          </a:prstGeom>
          <a:solidFill>
            <a:srgbClr val="0171AB"/>
          </a:solidFill>
          <a:ln>
            <a:noFill/>
          </a:ln>
          <a:effectLst/>
          <a:extLst/>
        </p:spPr>
        <p:txBody>
          <a:bodyPr vert="vert" wrap="square" lIns="32903" tIns="444500" rIns="0" bIns="32903">
            <a:spAutoFit/>
          </a:bodyPr>
          <a:lstStyle/>
          <a:p>
            <a:pPr>
              <a:defRPr/>
            </a:pPr>
            <a:r>
              <a:rPr lang="en-US" sz="3600" b="1" dirty="0">
                <a:solidFill>
                  <a:schemeClr val="bg1"/>
                </a:solidFill>
                <a:latin typeface="Arial" panose="020B0604020202020204" pitchFamily="34" charset="0"/>
                <a:ea typeface="Verdana" panose="020B0604030504040204" pitchFamily="34" charset="0"/>
                <a:cs typeface="Arial" panose="020B0604020202020204" pitchFamily="34" charset="0"/>
              </a:rPr>
              <a:t>We will determine how to use the complement of an event to calculate</a:t>
            </a:r>
            <a:r>
              <a:rPr lang="en-US" sz="3600" b="1" dirty="0">
                <a:solidFill>
                  <a:srgbClr val="F9F9F9"/>
                </a:solidFill>
                <a:latin typeface="Arial" panose="020B0604020202020204" pitchFamily="34" charset="0"/>
                <a:ea typeface="Verdana" panose="020B0604030504040204" pitchFamily="34" charset="0"/>
                <a:cs typeface="Arial" panose="020B0604020202020204" pitchFamily="34" charset="0"/>
                <a:sym typeface="Century Gothic"/>
              </a:rPr>
              <a:t> the Theoretical Probability</a:t>
            </a:r>
            <a:r>
              <a:rPr lang="en-US" sz="3600" b="1" baseline="-25000" dirty="0">
                <a:solidFill>
                  <a:srgbClr val="F9F9F9"/>
                </a:solidFill>
                <a:latin typeface="Arial" panose="020B0604020202020204" pitchFamily="34" charset="0"/>
                <a:ea typeface="Verdana" panose="020B0604030504040204" pitchFamily="34" charset="0"/>
                <a:cs typeface="Arial" panose="020B0604020202020204" pitchFamily="34" charset="0"/>
                <a:sym typeface="Century Gothic"/>
              </a:rPr>
              <a:t>1</a:t>
            </a:r>
            <a:r>
              <a:rPr lang="en-US" sz="3600" b="1" i="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sym typeface="Century Gothic"/>
              </a:rPr>
              <a:t>.</a:t>
            </a:r>
            <a:endParaRPr lang="en-US" sz="36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22" name="Google Shape;22;p4"/>
          <p:cNvSpPr/>
          <p:nvPr/>
        </p:nvSpPr>
        <p:spPr>
          <a:xfrm rot="-5400000">
            <a:off x="-559715" y="2653996"/>
            <a:ext cx="1272619" cy="192872"/>
          </a:xfrm>
          <a:prstGeom prst="round2SameRect">
            <a:avLst>
              <a:gd name="adj1" fmla="val 0"/>
              <a:gd name="adj2" fmla="val 15814"/>
            </a:avLst>
          </a:prstGeom>
          <a:solidFill>
            <a:srgbClr val="FFFFFF"/>
          </a:solidFill>
          <a:ln>
            <a:noFill/>
          </a:ln>
          <a:effectLst>
            <a:outerShdw blurRad="50800" algn="ctr" rotWithShape="0">
              <a:srgbClr val="000000">
                <a:alpha val="40000"/>
              </a:srgbClr>
            </a:outerShdw>
          </a:effectLst>
        </p:spPr>
        <p:txBody>
          <a:bodyPr spcFirstLastPara="1" wrap="square" lIns="76188" tIns="39479" rIns="76188" bIns="39479" anchor="t" anchorCtr="0">
            <a:noAutofit/>
          </a:bodyPr>
          <a:lstStyle/>
          <a:p>
            <a:pPr>
              <a:buSzPts val="1000"/>
            </a:pPr>
            <a:r>
              <a:rPr lang="en-US" sz="833" b="1" dirty="0">
                <a:solidFill>
                  <a:srgbClr val="0171AB"/>
                </a:solidFill>
                <a:latin typeface="Century Gothic"/>
                <a:ea typeface="Century Gothic"/>
                <a:cs typeface="Century Gothic"/>
                <a:sym typeface="Century Gothic"/>
              </a:rPr>
              <a:t>LEARNING OBJECTIVE</a:t>
            </a:r>
            <a:endParaRPr sz="1167" dirty="0"/>
          </a:p>
        </p:txBody>
      </p:sp>
      <p:graphicFrame>
        <p:nvGraphicFramePr>
          <p:cNvPr id="23" name="Google Shape;23;p4"/>
          <p:cNvGraphicFramePr/>
          <p:nvPr>
            <p:extLst>
              <p:ext uri="{D42A27DB-BD31-4B8C-83A1-F6EECF244321}">
                <p14:modId xmlns:p14="http://schemas.microsoft.com/office/powerpoint/2010/main" val="1990103135"/>
              </p:ext>
            </p:extLst>
          </p:nvPr>
        </p:nvGraphicFramePr>
        <p:xfrm>
          <a:off x="6174557" y="4979767"/>
          <a:ext cx="2603173" cy="883936"/>
        </p:xfrm>
        <a:graphic>
          <a:graphicData uri="http://schemas.openxmlformats.org/drawingml/2006/table">
            <a:tbl>
              <a:tblPr firstRow="1" bandRow="1">
                <a:noFill/>
                <a:tableStyleId>{4A122E54-A891-4AA2-86C9-CA8E5A51A578}</a:tableStyleId>
              </a:tblPr>
              <a:tblGrid>
                <a:gridCol w="2603173">
                  <a:extLst>
                    <a:ext uri="{9D8B030D-6E8A-4147-A177-3AD203B41FA5}">
                      <a16:colId xmlns:a16="http://schemas.microsoft.com/office/drawing/2014/main" val="20000"/>
                    </a:ext>
                  </a:extLst>
                </a:gridCol>
              </a:tblGrid>
              <a:tr h="254008">
                <a:tc>
                  <a:txBody>
                    <a:bodyPr/>
                    <a:lstStyle/>
                    <a:p>
                      <a:pPr marL="228600" marR="0" lvl="0" indent="0" algn="l" rtl="0">
                        <a:lnSpc>
                          <a:spcPct val="100000"/>
                        </a:lnSpc>
                        <a:spcBef>
                          <a:spcPts val="0"/>
                        </a:spcBef>
                        <a:spcAft>
                          <a:spcPts val="0"/>
                        </a:spcAft>
                        <a:buClr>
                          <a:srgbClr val="FFFFFF"/>
                        </a:buClr>
                        <a:buSzPts val="1200"/>
                        <a:buFont typeface="Century Gothic"/>
                        <a:buNone/>
                      </a:pPr>
                      <a:r>
                        <a:rPr lang="en-US" sz="1600" b="1" u="none" strike="noStrike" cap="none">
                          <a:solidFill>
                            <a:srgbClr val="FFFFFF"/>
                          </a:solidFill>
                          <a:latin typeface="Century Gothic"/>
                          <a:ea typeface="Century Gothic"/>
                          <a:cs typeface="Century Gothic"/>
                          <a:sym typeface="Century Gothic"/>
                        </a:rPr>
                        <a:t>Definition</a:t>
                      </a:r>
                      <a:endParaRPr sz="1600" b="1" u="none" strike="noStrike" cap="none"/>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0171AB"/>
                    </a:solidFill>
                  </a:tcPr>
                </a:tc>
                <a:extLst>
                  <a:ext uri="{0D108BD9-81ED-4DB2-BD59-A6C34878D82A}">
                    <a16:rowId xmlns:a16="http://schemas.microsoft.com/office/drawing/2014/main" val="10000"/>
                  </a:ext>
                </a:extLst>
              </a:tr>
              <a:tr h="431808">
                <a:tc>
                  <a:txBody>
                    <a:bodyPr/>
                    <a:lstStyle/>
                    <a:p>
                      <a:pPr marL="0" marR="0" lvl="0" indent="0" algn="l" rtl="0">
                        <a:lnSpc>
                          <a:spcPct val="100000"/>
                        </a:lnSpc>
                        <a:spcBef>
                          <a:spcPts val="0"/>
                        </a:spcBef>
                        <a:spcAft>
                          <a:spcPts val="0"/>
                        </a:spcAft>
                        <a:buClr>
                          <a:srgbClr val="000000"/>
                        </a:buClr>
                        <a:buSzPts val="1200"/>
                        <a:buFont typeface="Arial"/>
                        <a:buNone/>
                      </a:pPr>
                      <a:r>
                        <a:rPr lang="en-US" sz="1600" b="1" u="none" strike="noStrike" cap="none" baseline="30000" dirty="0">
                          <a:solidFill>
                            <a:schemeClr val="dk1"/>
                          </a:solidFill>
                          <a:latin typeface="Century Gothic"/>
                          <a:ea typeface="Century Gothic"/>
                          <a:cs typeface="Century Gothic"/>
                          <a:sym typeface="Century Gothic"/>
                        </a:rPr>
                        <a:t>1</a:t>
                      </a:r>
                      <a:r>
                        <a:rPr lang="en-US" sz="1600" b="1" u="none" strike="noStrike" cap="none" dirty="0">
                          <a:solidFill>
                            <a:schemeClr val="dk1"/>
                          </a:solidFill>
                          <a:latin typeface="Century Gothic"/>
                          <a:ea typeface="Century Gothic"/>
                          <a:cs typeface="Century Gothic"/>
                          <a:sym typeface="Century Gothic"/>
                        </a:rPr>
                        <a:t> The extent to which an event is likely to occur.</a:t>
                      </a:r>
                      <a:endParaRPr sz="1600" b="1" u="none" strike="noStrike" cap="none" dirty="0"/>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pic>
        <p:nvPicPr>
          <p:cNvPr id="24" name="Google Shape;24;p4" descr="C:\Users\Stephen\Downloads\Vocab.png"/>
          <p:cNvPicPr preferRelativeResize="0"/>
          <p:nvPr/>
        </p:nvPicPr>
        <p:blipFill rotWithShape="1">
          <a:blip r:embed="rId3">
            <a:alphaModFix/>
          </a:blip>
          <a:srcRect/>
          <a:stretch/>
        </p:blipFill>
        <p:spPr>
          <a:xfrm>
            <a:off x="6192406" y="5127234"/>
            <a:ext cx="182868" cy="124358"/>
          </a:xfrm>
          <a:prstGeom prst="rect">
            <a:avLst/>
          </a:prstGeom>
          <a:noFill/>
          <a:ln>
            <a:noFill/>
          </a:ln>
        </p:spPr>
      </p:pic>
      <p:graphicFrame>
        <p:nvGraphicFramePr>
          <p:cNvPr id="25" name="Google Shape;25;p4"/>
          <p:cNvGraphicFramePr/>
          <p:nvPr>
            <p:extLst>
              <p:ext uri="{D42A27DB-BD31-4B8C-83A1-F6EECF244321}">
                <p14:modId xmlns:p14="http://schemas.microsoft.com/office/powerpoint/2010/main" val="296481233"/>
              </p:ext>
            </p:extLst>
          </p:nvPr>
        </p:nvGraphicFramePr>
        <p:xfrm>
          <a:off x="6192406" y="4132946"/>
          <a:ext cx="2536815" cy="792496"/>
        </p:xfrm>
        <a:graphic>
          <a:graphicData uri="http://schemas.openxmlformats.org/drawingml/2006/table">
            <a:tbl>
              <a:tblPr firstRow="1" bandRow="1">
                <a:noFill/>
                <a:tableStyleId>{4A122E54-A891-4AA2-86C9-CA8E5A51A578}</a:tableStyleId>
              </a:tblPr>
              <a:tblGrid>
                <a:gridCol w="2536815">
                  <a:extLst>
                    <a:ext uri="{9D8B030D-6E8A-4147-A177-3AD203B41FA5}">
                      <a16:colId xmlns:a16="http://schemas.microsoft.com/office/drawing/2014/main" val="20000"/>
                    </a:ext>
                  </a:extLst>
                </a:gridCol>
              </a:tblGrid>
              <a:tr h="254008">
                <a:tc>
                  <a:txBody>
                    <a:bodyPr/>
                    <a:lstStyle/>
                    <a:p>
                      <a:pPr marL="228600" marR="0" lvl="0" indent="0" algn="l" rtl="0">
                        <a:lnSpc>
                          <a:spcPct val="100000"/>
                        </a:lnSpc>
                        <a:spcBef>
                          <a:spcPts val="0"/>
                        </a:spcBef>
                        <a:spcAft>
                          <a:spcPts val="0"/>
                        </a:spcAft>
                        <a:buClr>
                          <a:srgbClr val="FFFFFF"/>
                        </a:buClr>
                        <a:buSzPts val="1200"/>
                        <a:buFont typeface="Century Gothic"/>
                        <a:buNone/>
                      </a:pPr>
                      <a:r>
                        <a:rPr lang="en-US" sz="1400" b="0" u="none" strike="noStrike" cap="none" dirty="0">
                          <a:solidFill>
                            <a:srgbClr val="FFFFFF"/>
                          </a:solidFill>
                          <a:latin typeface="Century Gothic"/>
                          <a:ea typeface="Century Gothic"/>
                          <a:cs typeface="Century Gothic"/>
                          <a:sym typeface="Century Gothic"/>
                        </a:rPr>
                        <a:t>Declare the Objective</a:t>
                      </a:r>
                      <a:endParaRPr sz="1400" b="0" u="none" strike="noStrike" cap="none" dirty="0"/>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0171AB"/>
                    </a:solidFill>
                  </a:tcPr>
                </a:tc>
                <a:extLst>
                  <a:ext uri="{0D108BD9-81ED-4DB2-BD59-A6C34878D82A}">
                    <a16:rowId xmlns:a16="http://schemas.microsoft.com/office/drawing/2014/main" val="10000"/>
                  </a:ext>
                </a:extLst>
              </a:tr>
              <a:tr h="431808">
                <a:tc>
                  <a:txBody>
                    <a:bodyPr/>
                    <a:lstStyle/>
                    <a:p>
                      <a:pPr marL="0" marR="0" lvl="0" indent="0" algn="l" rtl="0">
                        <a:lnSpc>
                          <a:spcPct val="100000"/>
                        </a:lnSpc>
                        <a:spcBef>
                          <a:spcPts val="0"/>
                        </a:spcBef>
                        <a:spcAft>
                          <a:spcPts val="0"/>
                        </a:spcAft>
                        <a:buClr>
                          <a:schemeClr val="dk1"/>
                        </a:buClr>
                        <a:buSzPts val="1200"/>
                        <a:buFont typeface="Century Gothic"/>
                        <a:buNone/>
                      </a:pPr>
                      <a:r>
                        <a:rPr lang="en-US" sz="1400" b="0" u="none" strike="noStrike" cap="none" dirty="0"/>
                        <a:t>Read the objective to your partner.</a:t>
                      </a:r>
                      <a:endParaRPr sz="1400" b="0" u="none" strike="noStrike" cap="none" dirty="0"/>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pic>
        <p:nvPicPr>
          <p:cNvPr id="26" name="Google Shape;26;p4" descr="C:\Users\Stephen\Downloads\CFU Icon.png"/>
          <p:cNvPicPr preferRelativeResize="0"/>
          <p:nvPr/>
        </p:nvPicPr>
        <p:blipFill rotWithShape="1">
          <a:blip r:embed="rId4">
            <a:alphaModFix/>
          </a:blip>
          <a:srcRect/>
          <a:stretch/>
        </p:blipFill>
        <p:spPr>
          <a:xfrm>
            <a:off x="6298698" y="4185501"/>
            <a:ext cx="153152" cy="1523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16" name="Google Shape;39;p5">
            <a:extLst>
              <a:ext uri="{FF2B5EF4-FFF2-40B4-BE49-F238E27FC236}">
                <a16:creationId xmlns:a16="http://schemas.microsoft.com/office/drawing/2014/main" id="{510449A9-57DE-4685-9805-11AF8404D57B}"/>
              </a:ext>
            </a:extLst>
          </p:cNvPr>
          <p:cNvSpPr/>
          <p:nvPr/>
        </p:nvSpPr>
        <p:spPr>
          <a:xfrm>
            <a:off x="3579687" y="1480425"/>
            <a:ext cx="2856131" cy="3711147"/>
          </a:xfrm>
          <a:prstGeom prst="rect">
            <a:avLst/>
          </a:prstGeom>
          <a:solidFill>
            <a:srgbClr val="FFFFFF"/>
          </a:solidFill>
          <a:ln w="9525" cap="flat" cmpd="sng">
            <a:solidFill>
              <a:schemeClr val="lt2"/>
            </a:solidFill>
            <a:prstDash val="solid"/>
            <a:miter lim="800000"/>
            <a:headEnd type="none" w="sm" len="sm"/>
            <a:tailEnd type="none" w="sm" len="sm"/>
          </a:ln>
          <a:effectLst>
            <a:outerShdw blurRad="50800" algn="ctr" rotWithShape="0">
              <a:srgbClr val="5A5A5A">
                <a:alpha val="40000"/>
              </a:srgbClr>
            </a:outerShdw>
          </a:effectLst>
        </p:spPr>
        <p:txBody>
          <a:bodyPr spcFirstLastPara="1" wrap="square" lIns="38083" tIns="38083" rIns="38083" bIns="38083" anchor="t" anchorCtr="0">
            <a:noAutofit/>
          </a:bodyPr>
          <a:lstStyle/>
          <a:p>
            <a:pPr>
              <a:buSzPts val="2000"/>
            </a:pPr>
            <a:endParaRPr sz="1500" b="1" dirty="0">
              <a:latin typeface="Century Gothic"/>
              <a:ea typeface="Century Gothic"/>
              <a:cs typeface="Century Gothic"/>
              <a:sym typeface="Century Gothic"/>
            </a:endParaRPr>
          </a:p>
          <a:p>
            <a:pPr>
              <a:buSzPts val="2000"/>
            </a:pPr>
            <a:endParaRPr lang="en-US" sz="1167" i="1" dirty="0">
              <a:latin typeface="Bahnschrift Light SemiCondensed" panose="020B0502040204020203" pitchFamily="34" charset="0"/>
              <a:ea typeface="Century Gothic"/>
              <a:cs typeface="Century Gothic"/>
              <a:sym typeface="Century Gothic"/>
            </a:endParaRPr>
          </a:p>
          <a:p>
            <a:pPr>
              <a:buSzPts val="2000"/>
            </a:pPr>
            <a:endParaRPr lang="en-US" sz="1333" b="1" i="1" dirty="0">
              <a:effectLst>
                <a:outerShdw blurRad="38100" dist="38100" dir="2700000" algn="tl">
                  <a:srgbClr val="000000">
                    <a:alpha val="43137"/>
                  </a:srgbClr>
                </a:outerShdw>
              </a:effectLst>
              <a:latin typeface="Century Gothic"/>
              <a:ea typeface="Century Gothic"/>
              <a:cs typeface="Century Gothic"/>
              <a:sym typeface="Century Gothic"/>
            </a:endParaRPr>
          </a:p>
          <a:p>
            <a:pPr lvl="0">
              <a:buSzPts val="2000"/>
            </a:pPr>
            <a:endParaRPr sz="1333" b="1" dirty="0">
              <a:latin typeface="Century Gothic"/>
              <a:ea typeface="Century Gothic"/>
              <a:cs typeface="Century Gothic"/>
              <a:sym typeface="Century Gothic"/>
            </a:endParaRPr>
          </a:p>
          <a:p>
            <a:pPr>
              <a:buSzPts val="2000"/>
            </a:pPr>
            <a:endParaRPr sz="1667" b="1" dirty="0">
              <a:solidFill>
                <a:schemeClr val="accent5"/>
              </a:solidFill>
              <a:latin typeface="Century Gothic"/>
              <a:ea typeface="Century Gothic"/>
              <a:cs typeface="Century Gothic"/>
              <a:sym typeface="Century Gothic"/>
            </a:endParaRPr>
          </a:p>
        </p:txBody>
      </p:sp>
      <p:sp>
        <p:nvSpPr>
          <p:cNvPr id="33" name="Google Shape;33;p5"/>
          <p:cNvSpPr/>
          <p:nvPr/>
        </p:nvSpPr>
        <p:spPr>
          <a:xfrm rot="-5400000">
            <a:off x="-742949" y="3241377"/>
            <a:ext cx="1692833" cy="224069"/>
          </a:xfrm>
          <a:prstGeom prst="round2SameRect">
            <a:avLst>
              <a:gd name="adj1" fmla="val 0"/>
              <a:gd name="adj2" fmla="val 25520"/>
            </a:avLst>
          </a:prstGeom>
          <a:solidFill>
            <a:srgbClr val="FFFFFF"/>
          </a:solidFill>
          <a:ln>
            <a:noFill/>
          </a:ln>
          <a:effectLst>
            <a:outerShdw blurRad="50800" algn="ctr" rotWithShape="0">
              <a:srgbClr val="000000">
                <a:alpha val="40000"/>
              </a:srgbClr>
            </a:outerShdw>
          </a:effectLst>
        </p:spPr>
        <p:txBody>
          <a:bodyPr spcFirstLastPara="1" wrap="square" lIns="76188" tIns="39479" rIns="76188" bIns="39479" anchor="ctr" anchorCtr="0">
            <a:noAutofit/>
          </a:bodyPr>
          <a:lstStyle/>
          <a:p>
            <a:pPr algn="ctr">
              <a:buSzPts val="1000"/>
            </a:pPr>
            <a:r>
              <a:rPr lang="en-US" sz="833" b="1">
                <a:solidFill>
                  <a:srgbClr val="0171AB"/>
                </a:solidFill>
                <a:latin typeface="Century Gothic"/>
                <a:ea typeface="Century Gothic"/>
                <a:cs typeface="Century Gothic"/>
                <a:sym typeface="Century Gothic"/>
              </a:rPr>
              <a:t>ACTIVATE PRIOR KNOWLEDGE</a:t>
            </a:r>
            <a:endParaRPr sz="1167"/>
          </a:p>
        </p:txBody>
      </p:sp>
      <p:graphicFrame>
        <p:nvGraphicFramePr>
          <p:cNvPr id="34" name="Google Shape;34;p5"/>
          <p:cNvGraphicFramePr/>
          <p:nvPr>
            <p:extLst>
              <p:ext uri="{D42A27DB-BD31-4B8C-83A1-F6EECF244321}">
                <p14:modId xmlns:p14="http://schemas.microsoft.com/office/powerpoint/2010/main" val="1007377318"/>
              </p:ext>
            </p:extLst>
          </p:nvPr>
        </p:nvGraphicFramePr>
        <p:xfrm>
          <a:off x="336308" y="5334485"/>
          <a:ext cx="8719093" cy="1158256"/>
        </p:xfrm>
        <a:graphic>
          <a:graphicData uri="http://schemas.openxmlformats.org/drawingml/2006/table">
            <a:tbl>
              <a:tblPr firstRow="1" bandRow="1">
                <a:noFill/>
                <a:tableStyleId>{4A122E54-A891-4AA2-86C9-CA8E5A51A578}</a:tableStyleId>
              </a:tblPr>
              <a:tblGrid>
                <a:gridCol w="8719093">
                  <a:extLst>
                    <a:ext uri="{9D8B030D-6E8A-4147-A177-3AD203B41FA5}">
                      <a16:colId xmlns:a16="http://schemas.microsoft.com/office/drawing/2014/main" val="20000"/>
                    </a:ext>
                  </a:extLst>
                </a:gridCol>
              </a:tblGrid>
              <a:tr h="0">
                <a:tc>
                  <a:txBody>
                    <a:bodyPr/>
                    <a:lstStyle/>
                    <a:p>
                      <a:pPr marL="228600" marR="0" lvl="0" indent="0" algn="l" rtl="0">
                        <a:lnSpc>
                          <a:spcPct val="100000"/>
                        </a:lnSpc>
                        <a:spcBef>
                          <a:spcPts val="0"/>
                        </a:spcBef>
                        <a:spcAft>
                          <a:spcPts val="0"/>
                        </a:spcAft>
                        <a:buClr>
                          <a:srgbClr val="FFFFFF"/>
                        </a:buClr>
                        <a:buSzPts val="1200"/>
                        <a:buFont typeface="Century Gothic"/>
                        <a:buNone/>
                      </a:pPr>
                      <a:r>
                        <a:rPr lang="en-US" sz="1200" b="1" u="none" strike="noStrike" cap="none" dirty="0">
                          <a:solidFill>
                            <a:srgbClr val="FFFFFF"/>
                          </a:solidFill>
                          <a:latin typeface="Century Gothic"/>
                          <a:ea typeface="Century Gothic"/>
                          <a:cs typeface="Century Gothic"/>
                          <a:sym typeface="Century Gothic"/>
                        </a:rPr>
                        <a:t>Make the Connection</a:t>
                      </a:r>
                      <a:endParaRPr sz="1800" u="none" strike="noStrike" cap="none" dirty="0"/>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0171AB"/>
                    </a:solidFill>
                  </a:tcPr>
                </a:tc>
                <a:extLst>
                  <a:ext uri="{0D108BD9-81ED-4DB2-BD59-A6C34878D82A}">
                    <a16:rowId xmlns:a16="http://schemas.microsoft.com/office/drawing/2014/main" val="10000"/>
                  </a:ext>
                </a:extLst>
              </a:tr>
              <a:tr h="685808">
                <a:tc>
                  <a: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entury Gothic"/>
                        <a:buNone/>
                        <a:tabLst/>
                        <a:defRPr/>
                      </a:pPr>
                      <a:r>
                        <a:rPr lang="en-US" sz="1800" b="0" dirty="0">
                          <a:solidFill>
                            <a:schemeClr val="tx1"/>
                          </a:solidFill>
                          <a:latin typeface="+mn-lt"/>
                        </a:rPr>
                        <a:t>Students you already know how to find </a:t>
                      </a:r>
                      <a:r>
                        <a:rPr lang="en-US" sz="1800" b="0" i="1" dirty="0">
                          <a:solidFill>
                            <a:schemeClr val="tx1"/>
                          </a:solidFill>
                          <a:effectLst>
                            <a:outerShdw blurRad="38100" dist="38100" dir="2700000" algn="tl">
                              <a:srgbClr val="000000">
                                <a:alpha val="43137"/>
                              </a:srgbClr>
                            </a:outerShdw>
                          </a:effectLst>
                          <a:latin typeface="+mn-lt"/>
                        </a:rPr>
                        <a:t>unions, intersections, and complements</a:t>
                      </a:r>
                      <a:r>
                        <a:rPr lang="en-US" sz="1800" b="0" dirty="0">
                          <a:solidFill>
                            <a:schemeClr val="tx1"/>
                          </a:solidFill>
                          <a:latin typeface="+mn-lt"/>
                        </a:rPr>
                        <a:t> of probability. Today, we are going</a:t>
                      </a:r>
                      <a:r>
                        <a:rPr lang="en-US" sz="1800" b="0" dirty="0">
                          <a:solidFill>
                            <a:schemeClr val="tx1"/>
                          </a:solidFill>
                          <a:latin typeface="+mn-lt"/>
                          <a:ea typeface="Verdana" panose="020B0604030504040204" pitchFamily="34" charset="0"/>
                        </a:rPr>
                        <a:t> to use the </a:t>
                      </a:r>
                      <a:r>
                        <a:rPr lang="en-US" sz="1800" b="1" i="1" dirty="0">
                          <a:solidFill>
                            <a:schemeClr val="tx1"/>
                          </a:solidFill>
                          <a:latin typeface="+mn-lt"/>
                          <a:ea typeface="Verdana" panose="020B0604030504040204" pitchFamily="34" charset="0"/>
                        </a:rPr>
                        <a:t>complement </a:t>
                      </a:r>
                      <a:r>
                        <a:rPr lang="en-US" sz="1800" b="0" dirty="0">
                          <a:solidFill>
                            <a:schemeClr val="tx1"/>
                          </a:solidFill>
                          <a:latin typeface="+mn-lt"/>
                          <a:ea typeface="Verdana" panose="020B0604030504040204" pitchFamily="34" charset="0"/>
                        </a:rPr>
                        <a:t>of an event to calculate</a:t>
                      </a:r>
                      <a:r>
                        <a:rPr lang="en-US" sz="1800" b="0" dirty="0">
                          <a:solidFill>
                            <a:schemeClr val="tx1"/>
                          </a:solidFill>
                          <a:latin typeface="+mn-lt"/>
                          <a:ea typeface="Verdana" panose="020B0604030504040204" pitchFamily="34" charset="0"/>
                          <a:cs typeface="Century Gothic"/>
                          <a:sym typeface="Century Gothic"/>
                        </a:rPr>
                        <a:t> the Theoretical Probability</a:t>
                      </a:r>
                      <a:r>
                        <a:rPr lang="en-US" sz="1800" b="0" i="1" dirty="0">
                          <a:solidFill>
                            <a:schemeClr val="tx1"/>
                          </a:solidFill>
                          <a:effectLst>
                            <a:outerShdw blurRad="38100" dist="38100" dir="2700000" algn="tl">
                              <a:srgbClr val="000000">
                                <a:alpha val="43137"/>
                              </a:srgbClr>
                            </a:outerShdw>
                          </a:effectLst>
                          <a:latin typeface="+mn-lt"/>
                          <a:ea typeface="Verdana" panose="020B0604030504040204" pitchFamily="34" charset="0"/>
                          <a:cs typeface="Century Gothic"/>
                          <a:sym typeface="Century Gothic"/>
                        </a:rPr>
                        <a:t>.</a:t>
                      </a:r>
                      <a:r>
                        <a:rPr lang="en-US" sz="1800" b="0" dirty="0">
                          <a:solidFill>
                            <a:schemeClr val="tx1"/>
                          </a:solidFill>
                          <a:latin typeface="+mn-lt"/>
                        </a:rPr>
                        <a:t>  </a:t>
                      </a:r>
                      <a:endParaRPr sz="1800" b="0" u="none" strike="noStrike" cap="none" dirty="0">
                        <a:solidFill>
                          <a:schemeClr val="tx1"/>
                        </a:solidFill>
                        <a:latin typeface="+mn-lt"/>
                        <a:ea typeface="Century Gothic"/>
                        <a:cs typeface="Century Gothic"/>
                        <a:sym typeface="Century Gothic"/>
                      </a:endParaRPr>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pic>
        <p:nvPicPr>
          <p:cNvPr id="35" name="Google Shape;35;p5" descr="C:\Users\Stephen\Downloads\Make Connection.png"/>
          <p:cNvPicPr preferRelativeResize="0"/>
          <p:nvPr/>
        </p:nvPicPr>
        <p:blipFill rotWithShape="1">
          <a:blip r:embed="rId3">
            <a:alphaModFix/>
          </a:blip>
          <a:srcRect/>
          <a:stretch/>
        </p:blipFill>
        <p:spPr>
          <a:xfrm>
            <a:off x="458984" y="5326670"/>
            <a:ext cx="235272" cy="151543"/>
          </a:xfrm>
          <a:prstGeom prst="rect">
            <a:avLst/>
          </a:prstGeom>
          <a:noFill/>
          <a:ln>
            <a:noFill/>
          </a:ln>
        </p:spPr>
      </p:pic>
      <p:pic>
        <p:nvPicPr>
          <p:cNvPr id="36" name="Google Shape;36;p5" descr="C:\Users\Stephen\Downloads\Make Connection.png"/>
          <p:cNvPicPr preferRelativeResize="0"/>
          <p:nvPr/>
        </p:nvPicPr>
        <p:blipFill rotWithShape="1">
          <a:blip r:embed="rId3">
            <a:alphaModFix/>
          </a:blip>
          <a:srcRect/>
          <a:stretch/>
        </p:blipFill>
        <p:spPr>
          <a:xfrm>
            <a:off x="393866" y="5386995"/>
            <a:ext cx="182754" cy="189301"/>
          </a:xfrm>
          <a:prstGeom prst="rect">
            <a:avLst/>
          </a:prstGeom>
          <a:noFill/>
          <a:ln>
            <a:noFill/>
          </a:ln>
        </p:spPr>
      </p:pic>
      <mc:AlternateContent xmlns:mc="http://schemas.openxmlformats.org/markup-compatibility/2006">
        <mc:Choice xmlns:a14="http://schemas.microsoft.com/office/drawing/2010/main" Requires="a14">
          <p:graphicFrame>
            <p:nvGraphicFramePr>
              <p:cNvPr id="37" name="Google Shape;37;p5"/>
              <p:cNvGraphicFramePr/>
              <p:nvPr>
                <p:extLst>
                  <p:ext uri="{D42A27DB-BD31-4B8C-83A1-F6EECF244321}">
                    <p14:modId xmlns:p14="http://schemas.microsoft.com/office/powerpoint/2010/main" val="531458779"/>
                  </p:ext>
                </p:extLst>
              </p:nvPr>
            </p:nvGraphicFramePr>
            <p:xfrm>
              <a:off x="6506265" y="1505077"/>
              <a:ext cx="2506701" cy="3655013"/>
            </p:xfrm>
            <a:graphic>
              <a:graphicData uri="http://schemas.openxmlformats.org/drawingml/2006/table">
                <a:tbl>
                  <a:tblPr firstRow="1" bandRow="1">
                    <a:noFill/>
                    <a:tableStyleId>{4A122E54-A891-4AA2-86C9-CA8E5A51A578}</a:tableStyleId>
                  </a:tblPr>
                  <a:tblGrid>
                    <a:gridCol w="2506701">
                      <a:extLst>
                        <a:ext uri="{9D8B030D-6E8A-4147-A177-3AD203B41FA5}">
                          <a16:colId xmlns:a16="http://schemas.microsoft.com/office/drawing/2014/main" val="20000"/>
                        </a:ext>
                      </a:extLst>
                    </a:gridCol>
                  </a:tblGrid>
                  <a:tr h="209834">
                    <a:tc>
                      <a:txBody>
                        <a:bodyPr/>
                        <a:lstStyle/>
                        <a:p>
                          <a:pPr marL="228600" marR="0" lvl="0" indent="0" algn="l" rtl="0">
                            <a:lnSpc>
                              <a:spcPct val="100000"/>
                            </a:lnSpc>
                            <a:spcBef>
                              <a:spcPts val="0"/>
                            </a:spcBef>
                            <a:spcAft>
                              <a:spcPts val="0"/>
                            </a:spcAft>
                            <a:buClr>
                              <a:srgbClr val="FFFFFF"/>
                            </a:buClr>
                            <a:buSzPts val="1200"/>
                            <a:buFont typeface="Century Gothic"/>
                            <a:buNone/>
                          </a:pPr>
                          <a:r>
                            <a:rPr lang="en-US" sz="1200" b="1" u="none" strike="noStrike" cap="none" dirty="0">
                              <a:solidFill>
                                <a:srgbClr val="FFFFFF"/>
                              </a:solidFill>
                              <a:latin typeface="Century Gothic"/>
                              <a:ea typeface="Century Gothic"/>
                              <a:cs typeface="Century Gothic"/>
                              <a:sym typeface="Century Gothic"/>
                            </a:rPr>
                            <a:t>Remember the Concept</a:t>
                          </a:r>
                          <a:endParaRPr sz="1200" u="none" strike="noStrike" cap="none" dirty="0"/>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0171AB"/>
                        </a:solidFill>
                      </a:tcPr>
                    </a:tc>
                    <a:extLst>
                      <a:ext uri="{0D108BD9-81ED-4DB2-BD59-A6C34878D82A}">
                        <a16:rowId xmlns:a16="http://schemas.microsoft.com/office/drawing/2014/main" val="10000"/>
                      </a:ext>
                    </a:extLst>
                  </a:tr>
                  <a:tr h="1275843">
                    <a:tc>
                      <a:txBody>
                        <a:bodyPr/>
                        <a:lstStyle/>
                        <a:p>
                          <a:pPr marL="0" marR="0" lvl="0" indent="0" algn="l" rtl="0">
                            <a:lnSpc>
                              <a:spcPct val="100000"/>
                            </a:lnSpc>
                            <a:spcBef>
                              <a:spcPts val="0"/>
                            </a:spcBef>
                            <a:spcAft>
                              <a:spcPts val="0"/>
                            </a:spcAft>
                            <a:buClr>
                              <a:schemeClr val="dk1"/>
                            </a:buClr>
                            <a:buSzPts val="1200"/>
                            <a:buFont typeface="Century Gothic"/>
                            <a:buNone/>
                          </a:pPr>
                          <a:r>
                            <a:rPr lang="en-US" sz="1450" b="1" i="1" dirty="0">
                              <a:effectLst>
                                <a:outerShdw blurRad="38100" dist="38100" dir="2700000" algn="tl">
                                  <a:srgbClr val="000000">
                                    <a:alpha val="43137"/>
                                  </a:srgbClr>
                                </a:outerShdw>
                              </a:effectLst>
                            </a:rPr>
                            <a:t>P(A) </a:t>
                          </a:r>
                          <a:r>
                            <a:rPr lang="en-US" sz="1450" b="0" i="0" dirty="0">
                              <a:effectLst/>
                            </a:rPr>
                            <a:t>refers to the probability that event A will occur.</a:t>
                          </a:r>
                        </a:p>
                        <a:p>
                          <a:pPr marL="0" marR="0" lvl="0" indent="0" algn="l" rtl="0">
                            <a:lnSpc>
                              <a:spcPct val="100000"/>
                            </a:lnSpc>
                            <a:spcBef>
                              <a:spcPts val="0"/>
                            </a:spcBef>
                            <a:spcAft>
                              <a:spcPts val="0"/>
                            </a:spcAft>
                            <a:buClr>
                              <a:schemeClr val="dk1"/>
                            </a:buClr>
                            <a:buSzPts val="1200"/>
                            <a:buFont typeface="Century Gothic"/>
                            <a:buNone/>
                          </a:pPr>
                          <a:r>
                            <a:rPr lang="en-US" sz="1450" b="1" i="1" dirty="0">
                              <a:effectLst>
                                <a:outerShdw blurRad="38100" dist="38100" dir="2700000" algn="tl">
                                  <a:srgbClr val="000000">
                                    <a:alpha val="43137"/>
                                  </a:srgbClr>
                                </a:outerShdw>
                              </a:effectLst>
                            </a:rPr>
                            <a:t>Intersection (</a:t>
                          </a:r>
                          <a:r>
                            <a:rPr lang="en-US" sz="1450" b="1" i="1" dirty="0">
                              <a:solidFill>
                                <a:srgbClr val="FF0000"/>
                              </a:solidFill>
                              <a:effectLst>
                                <a:outerShdw blurRad="38100" dist="38100" dir="2700000" algn="tl">
                                  <a:srgbClr val="000000">
                                    <a:alpha val="43137"/>
                                  </a:srgbClr>
                                </a:outerShdw>
                              </a:effectLst>
                            </a:rPr>
                            <a:t>AND</a:t>
                          </a:r>
                          <a:r>
                            <a:rPr lang="en-US" sz="1450" b="1" i="1" dirty="0">
                              <a:effectLst>
                                <a:outerShdw blurRad="38100" dist="38100" dir="2700000" algn="tl">
                                  <a:srgbClr val="000000">
                                    <a:alpha val="43137"/>
                                  </a:srgbClr>
                                </a:outerShdw>
                              </a:effectLst>
                            </a:rPr>
                            <a:t>): A ∩ B </a:t>
                          </a:r>
                          <a:r>
                            <a:rPr lang="en-US" sz="1450" dirty="0"/>
                            <a:t>Each element is in both set A and set B. Find where the sets overlap. </a:t>
                          </a:r>
                        </a:p>
                        <a:p>
                          <a:pPr marL="0" marR="0" lvl="0" indent="0" algn="l" rtl="0">
                            <a:lnSpc>
                              <a:spcPct val="100000"/>
                            </a:lnSpc>
                            <a:spcBef>
                              <a:spcPts val="0"/>
                            </a:spcBef>
                            <a:spcAft>
                              <a:spcPts val="0"/>
                            </a:spcAft>
                            <a:buClr>
                              <a:schemeClr val="dk1"/>
                            </a:buClr>
                            <a:buSzPts val="1200"/>
                            <a:buFont typeface="Century Gothic"/>
                            <a:buNone/>
                          </a:pPr>
                          <a:r>
                            <a:rPr lang="en-US" sz="1450" b="1" i="1" dirty="0">
                              <a:effectLst>
                                <a:outerShdw blurRad="38100" dist="38100" dir="2700000" algn="tl">
                                  <a:srgbClr val="000000">
                                    <a:alpha val="43137"/>
                                  </a:srgbClr>
                                </a:outerShdw>
                              </a:effectLst>
                            </a:rPr>
                            <a:t>Union (</a:t>
                          </a:r>
                          <a:r>
                            <a:rPr lang="en-US" sz="1450" b="1" i="1" dirty="0">
                              <a:solidFill>
                                <a:srgbClr val="FF0000"/>
                              </a:solidFill>
                              <a:effectLst>
                                <a:outerShdw blurRad="38100" dist="38100" dir="2700000" algn="tl">
                                  <a:srgbClr val="000000">
                                    <a:alpha val="43137"/>
                                  </a:srgbClr>
                                </a:outerShdw>
                              </a:effectLst>
                            </a:rPr>
                            <a:t>OR</a:t>
                          </a:r>
                          <a:r>
                            <a:rPr lang="en-US" sz="1450" b="1" i="1" dirty="0">
                              <a:effectLst>
                                <a:outerShdw blurRad="38100" dist="38100" dir="2700000" algn="tl">
                                  <a:srgbClr val="000000">
                                    <a:alpha val="43137"/>
                                  </a:srgbClr>
                                </a:outerShdw>
                              </a:effectLst>
                            </a:rPr>
                            <a:t>): </a:t>
                          </a:r>
                          <a:r>
                            <a:rPr lang="en-US" sz="1450" b="1" i="0" dirty="0">
                              <a:effectLst>
                                <a:outerShdw blurRad="38100" dist="38100" dir="2700000" algn="tl">
                                  <a:srgbClr val="000000">
                                    <a:alpha val="43137"/>
                                  </a:srgbClr>
                                </a:outerShdw>
                              </a:effectLst>
                            </a:rPr>
                            <a:t>A ∪ B </a:t>
                          </a:r>
                          <a:r>
                            <a:rPr lang="en-US" sz="1450" dirty="0"/>
                            <a:t>All elements in set A or set B. Join together all of the elements in both sets. </a:t>
                          </a:r>
                          <a:endParaRPr lang="en-US" sz="1450" dirty="0">
                            <a:solidFill>
                              <a:srgbClr val="000000"/>
                            </a:solidFill>
                          </a:endParaRPr>
                        </a:p>
                        <a:p>
                          <a:pPr marL="0" marR="0" lvl="0" indent="0" algn="l" rtl="0">
                            <a:lnSpc>
                              <a:spcPct val="100000"/>
                            </a:lnSpc>
                            <a:spcBef>
                              <a:spcPts val="0"/>
                            </a:spcBef>
                            <a:spcAft>
                              <a:spcPts val="0"/>
                            </a:spcAft>
                            <a:buClr>
                              <a:schemeClr val="dk1"/>
                            </a:buClr>
                            <a:buSzPts val="1200"/>
                            <a:buFont typeface="Century Gothic"/>
                            <a:buNone/>
                          </a:pPr>
                          <a:r>
                            <a:rPr lang="en-US" sz="1450" b="1" dirty="0">
                              <a:solidFill>
                                <a:srgbClr val="000000"/>
                              </a:solidFill>
                              <a:effectLst>
                                <a:outerShdw blurRad="38100" dist="38100" dir="2700000" algn="tl">
                                  <a:srgbClr val="000000">
                                    <a:alpha val="43137"/>
                                  </a:srgbClr>
                                </a:outerShdw>
                              </a:effectLst>
                            </a:rPr>
                            <a:t>Complement(</a:t>
                          </a:r>
                          <a:r>
                            <a:rPr lang="en-US" sz="1450" b="1" dirty="0">
                              <a:solidFill>
                                <a:srgbClr val="FF0000"/>
                              </a:solidFill>
                              <a:effectLst>
                                <a:outerShdw blurRad="38100" dist="38100" dir="2700000" algn="tl">
                                  <a:srgbClr val="000000">
                                    <a:alpha val="43137"/>
                                  </a:srgbClr>
                                </a:outerShdw>
                              </a:effectLst>
                            </a:rPr>
                            <a:t>NOT</a:t>
                          </a:r>
                          <a:r>
                            <a:rPr lang="en-US" sz="1450" b="1" dirty="0">
                              <a:solidFill>
                                <a:srgbClr val="000000"/>
                              </a:solidFill>
                              <a:effectLst>
                                <a:outerShdw blurRad="38100" dist="38100" dir="2700000" algn="tl">
                                  <a:srgbClr val="000000">
                                    <a:alpha val="43137"/>
                                  </a:srgbClr>
                                </a:outerShdw>
                              </a:effectLst>
                            </a:rPr>
                            <a:t>)</a:t>
                          </a:r>
                          <a:r>
                            <a:rPr lang="en-US" sz="1450" b="0" dirty="0">
                              <a:solidFill>
                                <a:srgbClr val="000000"/>
                              </a:solidFill>
                              <a:effectLst/>
                            </a:rPr>
                            <a:t>:</a:t>
                          </a:r>
                          <a:r>
                            <a:rPr lang="en-US" sz="1450" b="0" baseline="0" dirty="0">
                              <a:solidFill>
                                <a:srgbClr val="000000"/>
                              </a:solidFill>
                              <a:effectLst/>
                            </a:rPr>
                            <a:t> </a:t>
                          </a:r>
                          <a14:m>
                            <m:oMath xmlns:m="http://schemas.openxmlformats.org/officeDocument/2006/math">
                              <m:sSup>
                                <m:sSupPr>
                                  <m:ctrlPr>
                                    <a:rPr lang="en-US" sz="1450" b="1" i="1" baseline="0" smtClean="0">
                                      <a:solidFill>
                                        <a:srgbClr val="000000"/>
                                      </a:solidFill>
                                      <a:effectLst>
                                        <a:outerShdw blurRad="38100" dist="38100" dir="2700000" algn="tl">
                                          <a:srgbClr val="000000">
                                            <a:alpha val="43137"/>
                                          </a:srgbClr>
                                        </a:outerShdw>
                                      </a:effectLst>
                                      <a:latin typeface="Cambria Math" panose="02040503050406030204" pitchFamily="18" charset="0"/>
                                    </a:rPr>
                                  </m:ctrlPr>
                                </m:sSupPr>
                                <m:e>
                                  <m:r>
                                    <a:rPr lang="en-US" sz="1450" b="1" i="0" baseline="0" smtClean="0">
                                      <a:solidFill>
                                        <a:srgbClr val="000000"/>
                                      </a:solidFill>
                                      <a:effectLst>
                                        <a:outerShdw blurRad="38100" dist="38100" dir="2700000" algn="tl">
                                          <a:srgbClr val="000000">
                                            <a:alpha val="43137"/>
                                          </a:srgbClr>
                                        </a:outerShdw>
                                      </a:effectLst>
                                      <a:latin typeface="Cambria Math" panose="02040503050406030204" pitchFamily="18" charset="0"/>
                                    </a:rPr>
                                    <m:t>𝐀</m:t>
                                  </m:r>
                                </m:e>
                                <m:sup>
                                  <m:r>
                                    <a:rPr lang="en-US" sz="1450" b="1" i="0" baseline="0" smtClean="0">
                                      <a:solidFill>
                                        <a:srgbClr val="000000"/>
                                      </a:solidFill>
                                      <a:effectLst>
                                        <a:outerShdw blurRad="38100" dist="38100" dir="2700000" algn="tl">
                                          <a:srgbClr val="000000">
                                            <a:alpha val="43137"/>
                                          </a:srgbClr>
                                        </a:outerShdw>
                                      </a:effectLst>
                                      <a:latin typeface="Cambria Math" panose="02040503050406030204" pitchFamily="18" charset="0"/>
                                    </a:rPr>
                                    <m:t>𝐂</m:t>
                                  </m:r>
                                </m:sup>
                              </m:sSup>
                            </m:oMath>
                          </a14:m>
                          <a:r>
                            <a:rPr lang="en-US" sz="1450" dirty="0">
                              <a:solidFill>
                                <a:srgbClr val="000000"/>
                              </a:solidFill>
                            </a:rPr>
                            <a:t>of a set A refers to all elements in the given universal set U that are </a:t>
                          </a:r>
                          <a:r>
                            <a:rPr lang="en-US" sz="1450" b="1" i="1" dirty="0">
                              <a:solidFill>
                                <a:schemeClr val="accent3"/>
                              </a:solidFill>
                              <a:effectLst>
                                <a:outerShdw blurRad="38100" dist="38100" dir="2700000" algn="tl">
                                  <a:srgbClr val="000000">
                                    <a:alpha val="43137"/>
                                  </a:srgbClr>
                                </a:outerShdw>
                              </a:effectLst>
                            </a:rPr>
                            <a:t>not in </a:t>
                          </a:r>
                          <a:r>
                            <a:rPr lang="en-US" sz="1450" dirty="0">
                              <a:solidFill>
                                <a:srgbClr val="000000"/>
                              </a:solidFill>
                            </a:rPr>
                            <a:t>A.</a:t>
                          </a:r>
                          <a:endParaRPr sz="1450" dirty="0">
                            <a:solidFill>
                              <a:srgbClr val="000000"/>
                            </a:solidFill>
                          </a:endParaRPr>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mc:Choice>
        <mc:Fallback>
          <p:graphicFrame>
            <p:nvGraphicFramePr>
              <p:cNvPr id="37" name="Google Shape;37;p5"/>
              <p:cNvGraphicFramePr/>
              <p:nvPr>
                <p:extLst>
                  <p:ext uri="{D42A27DB-BD31-4B8C-83A1-F6EECF244321}">
                    <p14:modId xmlns:p14="http://schemas.microsoft.com/office/powerpoint/2010/main" val="531458779"/>
                  </p:ext>
                </p:extLst>
              </p:nvPr>
            </p:nvGraphicFramePr>
            <p:xfrm>
              <a:off x="6506265" y="1505077"/>
              <a:ext cx="2506701" cy="3655013"/>
            </p:xfrm>
            <a:graphic>
              <a:graphicData uri="http://schemas.openxmlformats.org/drawingml/2006/table">
                <a:tbl>
                  <a:tblPr firstRow="1" bandRow="1">
                    <a:noFill/>
                    <a:tableStyleId>{4A122E54-A891-4AA2-86C9-CA8E5A51A578}</a:tableStyleId>
                  </a:tblPr>
                  <a:tblGrid>
                    <a:gridCol w="2506701">
                      <a:extLst>
                        <a:ext uri="{9D8B030D-6E8A-4147-A177-3AD203B41FA5}">
                          <a16:colId xmlns:a16="http://schemas.microsoft.com/office/drawing/2014/main" val="20000"/>
                        </a:ext>
                      </a:extLst>
                    </a:gridCol>
                  </a:tblGrid>
                  <a:tr h="259088">
                    <a:tc>
                      <a:txBody>
                        <a:bodyPr/>
                        <a:lstStyle/>
                        <a:p>
                          <a:pPr marL="228600" marR="0" lvl="0" indent="0" algn="l" rtl="0">
                            <a:lnSpc>
                              <a:spcPct val="100000"/>
                            </a:lnSpc>
                            <a:spcBef>
                              <a:spcPts val="0"/>
                            </a:spcBef>
                            <a:spcAft>
                              <a:spcPts val="0"/>
                            </a:spcAft>
                            <a:buClr>
                              <a:srgbClr val="FFFFFF"/>
                            </a:buClr>
                            <a:buSzPts val="1200"/>
                            <a:buFont typeface="Century Gothic"/>
                            <a:buNone/>
                          </a:pPr>
                          <a:r>
                            <a:rPr lang="en-US" sz="1200" b="1" u="none" strike="noStrike" cap="none" dirty="0">
                              <a:solidFill>
                                <a:srgbClr val="FFFFFF"/>
                              </a:solidFill>
                              <a:latin typeface="Century Gothic"/>
                              <a:ea typeface="Century Gothic"/>
                              <a:cs typeface="Century Gothic"/>
                              <a:sym typeface="Century Gothic"/>
                            </a:rPr>
                            <a:t>Remember the Concept</a:t>
                          </a:r>
                          <a:endParaRPr sz="1200" u="none" strike="noStrike" cap="none" dirty="0"/>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0171AB"/>
                        </a:solidFill>
                      </a:tcPr>
                    </a:tc>
                    <a:extLst>
                      <a:ext uri="{0D108BD9-81ED-4DB2-BD59-A6C34878D82A}">
                        <a16:rowId xmlns:a16="http://schemas.microsoft.com/office/drawing/2014/main" val="10000"/>
                      </a:ext>
                    </a:extLst>
                  </a:tr>
                  <a:tr h="3395925">
                    <a:tc>
                      <a:txBody>
                        <a:bodyPr/>
                        <a:lstStyle/>
                        <a:p>
                          <a:endParaRPr lang="en-US"/>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blipFill>
                          <a:blip r:embed="rId4"/>
                          <a:stretch>
                            <a:fillRect l="-243" t="-7885" r="-485" b="-2867"/>
                          </a:stretch>
                        </a:blipFill>
                      </a:tcPr>
                    </a:tc>
                    <a:extLst>
                      <a:ext uri="{0D108BD9-81ED-4DB2-BD59-A6C34878D82A}">
                        <a16:rowId xmlns:a16="http://schemas.microsoft.com/office/drawing/2014/main" val="10001"/>
                      </a:ext>
                    </a:extLst>
                  </a:tr>
                </a:tbl>
              </a:graphicData>
            </a:graphic>
          </p:graphicFrame>
        </mc:Fallback>
      </mc:AlternateContent>
      <p:pic>
        <p:nvPicPr>
          <p:cNvPr id="38" name="Google Shape;38;p5" descr="C:\Users\Stephen\Downloads\Light Bulb Icon.png"/>
          <p:cNvPicPr preferRelativeResize="0"/>
          <p:nvPr/>
        </p:nvPicPr>
        <p:blipFill rotWithShape="1">
          <a:blip r:embed="rId5">
            <a:alphaModFix/>
          </a:blip>
          <a:srcRect/>
          <a:stretch/>
        </p:blipFill>
        <p:spPr>
          <a:xfrm>
            <a:off x="6501724" y="1520012"/>
            <a:ext cx="365570" cy="223251"/>
          </a:xfrm>
          <a:prstGeom prst="rect">
            <a:avLst/>
          </a:prstGeom>
          <a:noFill/>
          <a:ln>
            <a:noFill/>
          </a:ln>
        </p:spPr>
      </p:pic>
      <p:sp>
        <p:nvSpPr>
          <p:cNvPr id="39" name="Google Shape;39;p5"/>
          <p:cNvSpPr/>
          <p:nvPr/>
        </p:nvSpPr>
        <p:spPr>
          <a:xfrm>
            <a:off x="344094" y="1480426"/>
            <a:ext cx="3166874" cy="3711147"/>
          </a:xfrm>
          <a:prstGeom prst="rect">
            <a:avLst/>
          </a:prstGeom>
          <a:solidFill>
            <a:srgbClr val="FFFFFF"/>
          </a:solidFill>
          <a:ln w="9525" cap="flat" cmpd="sng">
            <a:solidFill>
              <a:schemeClr val="lt2"/>
            </a:solidFill>
            <a:prstDash val="solid"/>
            <a:miter lim="800000"/>
            <a:headEnd type="none" w="sm" len="sm"/>
            <a:tailEnd type="none" w="sm" len="sm"/>
          </a:ln>
          <a:effectLst>
            <a:outerShdw blurRad="50800" algn="ctr" rotWithShape="0">
              <a:srgbClr val="5A5A5A">
                <a:alpha val="40000"/>
              </a:srgbClr>
            </a:outerShdw>
          </a:effectLst>
        </p:spPr>
        <p:txBody>
          <a:bodyPr spcFirstLastPara="1" wrap="square" lIns="38083" tIns="38083" rIns="38083" bIns="38083" anchor="t" anchorCtr="0">
            <a:noAutofit/>
          </a:bodyPr>
          <a:lstStyle/>
          <a:p>
            <a:pPr marL="285739" indent="-285739">
              <a:buSzPts val="2000"/>
              <a:buAutoNum type="arabicPeriod"/>
            </a:pPr>
            <a:endParaRPr lang="en-US" sz="1167" b="1" i="1" dirty="0">
              <a:effectLst>
                <a:outerShdw blurRad="38100" dist="38100" dir="2700000" algn="tl">
                  <a:srgbClr val="000000">
                    <a:alpha val="43137"/>
                  </a:srgbClr>
                </a:outerShdw>
              </a:effectLst>
              <a:latin typeface="Century Gothic"/>
              <a:ea typeface="Century Gothic"/>
              <a:cs typeface="Century Gothic"/>
              <a:sym typeface="Century Gothic"/>
            </a:endParaRPr>
          </a:p>
          <a:p>
            <a:pPr marL="285739" indent="-285739">
              <a:buSzPts val="2000"/>
              <a:buAutoNum type="arabicPeriod"/>
            </a:pPr>
            <a:endParaRPr lang="en-US" sz="1167" b="1" i="1" dirty="0">
              <a:effectLst>
                <a:outerShdw blurRad="38100" dist="38100" dir="2700000" algn="tl">
                  <a:srgbClr val="000000">
                    <a:alpha val="43137"/>
                  </a:srgbClr>
                </a:outerShdw>
              </a:effectLst>
              <a:latin typeface="Century Gothic"/>
              <a:ea typeface="Century Gothic"/>
              <a:cs typeface="Century Gothic"/>
              <a:sym typeface="Century Gothic"/>
            </a:endParaRPr>
          </a:p>
          <a:p>
            <a:pPr marL="285739" indent="-285739">
              <a:buSzPts val="2000"/>
              <a:buAutoNum type="alphaLcPeriod"/>
            </a:pPr>
            <a:endParaRPr lang="en-US" sz="1167" i="1" dirty="0">
              <a:latin typeface="Bahnschrift Light SemiCondensed" panose="020B0502040204020203" pitchFamily="34" charset="0"/>
              <a:ea typeface="Century Gothic"/>
              <a:cs typeface="Century Gothic"/>
              <a:sym typeface="Century Gothic"/>
            </a:endParaRPr>
          </a:p>
          <a:p>
            <a:pPr>
              <a:buSzPts val="2000"/>
            </a:pPr>
            <a:endParaRPr lang="en-US" sz="1333" b="1" i="1" dirty="0">
              <a:effectLst>
                <a:outerShdw blurRad="38100" dist="38100" dir="2700000" algn="tl">
                  <a:srgbClr val="000000">
                    <a:alpha val="43137"/>
                  </a:srgbClr>
                </a:outerShdw>
              </a:effectLst>
              <a:latin typeface="Century Gothic"/>
              <a:ea typeface="Century Gothic"/>
              <a:cs typeface="Century Gothic"/>
              <a:sym typeface="Century Gothic"/>
            </a:endParaRPr>
          </a:p>
          <a:p>
            <a:pPr lvl="0">
              <a:buSzPts val="2000"/>
            </a:pPr>
            <a:endParaRPr sz="1333" b="1" dirty="0">
              <a:latin typeface="Century Gothic"/>
              <a:ea typeface="Century Gothic"/>
              <a:cs typeface="Century Gothic"/>
              <a:sym typeface="Century Gothic"/>
            </a:endParaRPr>
          </a:p>
          <a:p>
            <a:pPr>
              <a:buSzPts val="2000"/>
            </a:pPr>
            <a:endParaRPr sz="1667" b="1" dirty="0">
              <a:solidFill>
                <a:schemeClr val="accent5"/>
              </a:solidFill>
              <a:latin typeface="Century Gothic"/>
              <a:ea typeface="Century Gothic"/>
              <a:cs typeface="Century Gothic"/>
              <a:sym typeface="Century Gothic"/>
            </a:endParaRPr>
          </a:p>
        </p:txBody>
      </p:sp>
      <p:sp>
        <p:nvSpPr>
          <p:cNvPr id="21" name="Rectangle 20">
            <a:extLst>
              <a:ext uri="{FF2B5EF4-FFF2-40B4-BE49-F238E27FC236}">
                <a16:creationId xmlns:a16="http://schemas.microsoft.com/office/drawing/2014/main" id="{D008BA9B-5053-437C-B92C-0703FB2FDF95}"/>
              </a:ext>
            </a:extLst>
          </p:cNvPr>
          <p:cNvSpPr/>
          <p:nvPr/>
        </p:nvSpPr>
        <p:spPr>
          <a:xfrm>
            <a:off x="267294" y="550916"/>
            <a:ext cx="6744879" cy="738664"/>
          </a:xfrm>
          <a:prstGeom prst="rect">
            <a:avLst/>
          </a:prstGeom>
        </p:spPr>
        <p:txBody>
          <a:bodyPr wrap="square">
            <a:spAutoFit/>
          </a:bodyPr>
          <a:lstStyle/>
          <a:p>
            <a:r>
              <a:rPr lang="en-US" dirty="0">
                <a:latin typeface="Aldine721 BT" panose="02040803050506020403" pitchFamily="18" charset="0"/>
              </a:rPr>
              <a:t>You have a set of 10 cards </a:t>
            </a:r>
            <a:r>
              <a:rPr lang="en-US" b="1" i="1" dirty="0">
                <a:latin typeface="Aldine721 BT" panose="02040803050506020403" pitchFamily="18" charset="0"/>
              </a:rPr>
              <a:t>numbered 1 to 10</a:t>
            </a:r>
            <a:r>
              <a:rPr lang="en-US" dirty="0">
                <a:latin typeface="Aldine721 BT" panose="02040803050506020403" pitchFamily="18" charset="0"/>
              </a:rPr>
              <a:t>. You choose a card at random. </a:t>
            </a:r>
          </a:p>
          <a:p>
            <a:r>
              <a:rPr lang="en-US" dirty="0">
                <a:solidFill>
                  <a:srgbClr val="00B0F0"/>
                </a:solidFill>
                <a:latin typeface="Aldine721 BT" panose="02040803050506020403" pitchFamily="18" charset="0"/>
              </a:rPr>
              <a:t>Event A</a:t>
            </a:r>
            <a:r>
              <a:rPr lang="en-US" dirty="0">
                <a:latin typeface="Aldine721 BT" panose="02040803050506020403" pitchFamily="18" charset="0"/>
              </a:rPr>
              <a:t> is choosing a number </a:t>
            </a:r>
            <a:r>
              <a:rPr lang="en-US" i="1" dirty="0">
                <a:effectLst>
                  <a:outerShdw blurRad="38100" dist="38100" dir="2700000" algn="tl">
                    <a:srgbClr val="000000">
                      <a:alpha val="43137"/>
                    </a:srgbClr>
                  </a:outerShdw>
                </a:effectLst>
                <a:latin typeface="Aldine721 BT" panose="02040803050506020403" pitchFamily="18" charset="0"/>
              </a:rPr>
              <a:t>less than </a:t>
            </a:r>
            <a:r>
              <a:rPr lang="en-US" dirty="0">
                <a:latin typeface="Aldine721 BT" panose="02040803050506020403" pitchFamily="18" charset="0"/>
              </a:rPr>
              <a:t>7. </a:t>
            </a:r>
          </a:p>
          <a:p>
            <a:r>
              <a:rPr lang="en-US" dirty="0">
                <a:solidFill>
                  <a:srgbClr val="7030A0"/>
                </a:solidFill>
                <a:latin typeface="Aldine721 BT" panose="02040803050506020403" pitchFamily="18" charset="0"/>
              </a:rPr>
              <a:t>Event B</a:t>
            </a:r>
            <a:r>
              <a:rPr lang="en-US" dirty="0">
                <a:latin typeface="Aldine721 BT" panose="02040803050506020403" pitchFamily="18" charset="0"/>
              </a:rPr>
              <a:t> is choosing an </a:t>
            </a:r>
            <a:r>
              <a:rPr lang="en-US" i="1" dirty="0">
                <a:effectLst>
                  <a:outerShdw blurRad="38100" dist="38100" dir="2700000" algn="tl">
                    <a:srgbClr val="000000">
                      <a:alpha val="43137"/>
                    </a:srgbClr>
                  </a:outerShdw>
                </a:effectLst>
                <a:latin typeface="Aldine721 BT" panose="02040803050506020403" pitchFamily="18" charset="0"/>
              </a:rPr>
              <a:t>odd </a:t>
            </a:r>
            <a:r>
              <a:rPr lang="en-US" dirty="0">
                <a:latin typeface="Aldine721 BT" panose="02040803050506020403" pitchFamily="18" charset="0"/>
              </a:rPr>
              <a:t>number. Calculate the probability:</a:t>
            </a:r>
          </a:p>
        </p:txBody>
      </p:sp>
      <p:pic>
        <p:nvPicPr>
          <p:cNvPr id="23" name="Picture 22">
            <a:extLst>
              <a:ext uri="{FF2B5EF4-FFF2-40B4-BE49-F238E27FC236}">
                <a16:creationId xmlns:a16="http://schemas.microsoft.com/office/drawing/2014/main" id="{D65ED5C4-BC27-4F27-BEB8-8CAAE07676B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183474" y="580973"/>
            <a:ext cx="2882925" cy="640650"/>
          </a:xfrm>
          <a:prstGeom prst="rect">
            <a:avLst/>
          </a:prstGeom>
        </p:spPr>
      </p:pic>
      <p:pic>
        <p:nvPicPr>
          <p:cNvPr id="2" name="Picture 1">
            <a:extLst>
              <a:ext uri="{FF2B5EF4-FFF2-40B4-BE49-F238E27FC236}">
                <a16:creationId xmlns:a16="http://schemas.microsoft.com/office/drawing/2014/main" id="{CC12E99C-5A70-4366-A222-4BDBDA56E44F}"/>
              </a:ext>
            </a:extLst>
          </p:cNvPr>
          <p:cNvPicPr>
            <a:picLocks noChangeAspect="1"/>
          </p:cNvPicPr>
          <p:nvPr/>
        </p:nvPicPr>
        <p:blipFill>
          <a:blip r:embed="rId7"/>
          <a:stretch>
            <a:fillRect/>
          </a:stretch>
        </p:blipFill>
        <p:spPr>
          <a:xfrm>
            <a:off x="6757394" y="821314"/>
            <a:ext cx="2221638" cy="276910"/>
          </a:xfrm>
          <a:prstGeom prst="rect">
            <a:avLst/>
          </a:prstGeom>
        </p:spPr>
      </p:pic>
      <p:pic>
        <p:nvPicPr>
          <p:cNvPr id="3" name="Picture 2">
            <a:extLst>
              <a:ext uri="{FF2B5EF4-FFF2-40B4-BE49-F238E27FC236}">
                <a16:creationId xmlns:a16="http://schemas.microsoft.com/office/drawing/2014/main" id="{BF2EEC2F-6F2A-44D5-B412-F7A8C5AA711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04864" y="1514200"/>
            <a:ext cx="2362200" cy="1238250"/>
          </a:xfrm>
          <a:prstGeom prst="rect">
            <a:avLst/>
          </a:prstGeom>
        </p:spPr>
      </p:pic>
      <p:pic>
        <p:nvPicPr>
          <p:cNvPr id="4" name="Picture 3">
            <a:extLst>
              <a:ext uri="{FF2B5EF4-FFF2-40B4-BE49-F238E27FC236}">
                <a16:creationId xmlns:a16="http://schemas.microsoft.com/office/drawing/2014/main" id="{7D185455-0851-4CD1-AED8-4273F67B4275}"/>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749905" y="1514200"/>
            <a:ext cx="2209800" cy="1247775"/>
          </a:xfrm>
          <a:prstGeom prst="rect">
            <a:avLst/>
          </a:prstGeom>
        </p:spPr>
      </p:pic>
      <p:pic>
        <p:nvPicPr>
          <p:cNvPr id="8" name="Picture 7">
            <a:extLst>
              <a:ext uri="{FF2B5EF4-FFF2-40B4-BE49-F238E27FC236}">
                <a16:creationId xmlns:a16="http://schemas.microsoft.com/office/drawing/2014/main" id="{2E9BD221-018A-496A-81BF-B365D76F9D63}"/>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640964" y="2784661"/>
            <a:ext cx="2657475" cy="1152525"/>
          </a:xfrm>
          <a:prstGeom prst="rect">
            <a:avLst/>
          </a:prstGeom>
        </p:spPr>
      </p:pic>
      <p:pic>
        <p:nvPicPr>
          <p:cNvPr id="9" name="Picture 8">
            <a:extLst>
              <a:ext uri="{FF2B5EF4-FFF2-40B4-BE49-F238E27FC236}">
                <a16:creationId xmlns:a16="http://schemas.microsoft.com/office/drawing/2014/main" id="{CB7BCD76-FCDC-4A7B-999A-0ACEE09CF8BA}"/>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516857" y="3910377"/>
            <a:ext cx="2543175" cy="1247775"/>
          </a:xfrm>
          <a:prstGeom prst="rect">
            <a:avLst/>
          </a:prstGeom>
        </p:spPr>
      </p:pic>
      <p:pic>
        <p:nvPicPr>
          <p:cNvPr id="10" name="Picture 9">
            <a:extLst>
              <a:ext uri="{FF2B5EF4-FFF2-40B4-BE49-F238E27FC236}">
                <a16:creationId xmlns:a16="http://schemas.microsoft.com/office/drawing/2014/main" id="{3F517C0E-75D9-4DE5-9287-D6A4FD85EFBE}"/>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3707639" y="3962848"/>
            <a:ext cx="2590800" cy="1219200"/>
          </a:xfrm>
          <a:prstGeom prst="rect">
            <a:avLst/>
          </a:prstGeom>
        </p:spPr>
      </p:pic>
      <p:pic>
        <p:nvPicPr>
          <p:cNvPr id="11" name="Picture 10">
            <a:extLst>
              <a:ext uri="{FF2B5EF4-FFF2-40B4-BE49-F238E27FC236}">
                <a16:creationId xmlns:a16="http://schemas.microsoft.com/office/drawing/2014/main" id="{6CD80DE5-5B92-457D-AF28-DFF16EC40B58}"/>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476687" y="2754973"/>
            <a:ext cx="3038475" cy="1162050"/>
          </a:xfrm>
          <a:prstGeom prst="rect">
            <a:avLst/>
          </a:prstGeom>
        </p:spPr>
      </p:pic>
      <p:pic>
        <p:nvPicPr>
          <p:cNvPr id="12" name="Picture 11">
            <a:extLst>
              <a:ext uri="{FF2B5EF4-FFF2-40B4-BE49-F238E27FC236}">
                <a16:creationId xmlns:a16="http://schemas.microsoft.com/office/drawing/2014/main" id="{D32FD49A-2BE8-4A43-8510-E227E27E61CF}"/>
              </a:ext>
            </a:extLst>
          </p:cNvPr>
          <p:cNvPicPr>
            <a:picLocks noChangeAspect="1"/>
          </p:cNvPicPr>
          <p:nvPr/>
        </p:nvPicPr>
        <p:blipFill>
          <a:blip r:embed="rId1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963583" y="1513964"/>
            <a:ext cx="481351" cy="271400"/>
          </a:xfrm>
          <a:prstGeom prst="rect">
            <a:avLst/>
          </a:prstGeom>
        </p:spPr>
      </p:pic>
      <p:pic>
        <p:nvPicPr>
          <p:cNvPr id="28" name="Picture 27">
            <a:extLst>
              <a:ext uri="{FF2B5EF4-FFF2-40B4-BE49-F238E27FC236}">
                <a16:creationId xmlns:a16="http://schemas.microsoft.com/office/drawing/2014/main" id="{012C70BF-1306-45A5-8680-D3B54E620AED}"/>
              </a:ext>
            </a:extLst>
          </p:cNvPr>
          <p:cNvPicPr>
            <a:picLocks noChangeAspect="1"/>
          </p:cNvPicPr>
          <p:nvPr/>
        </p:nvPicPr>
        <p:blipFill>
          <a:blip r:embed="rId7"/>
          <a:stretch>
            <a:fillRect/>
          </a:stretch>
        </p:blipFill>
        <p:spPr>
          <a:xfrm>
            <a:off x="1121736" y="1885298"/>
            <a:ext cx="1131270" cy="276910"/>
          </a:xfrm>
          <a:prstGeom prst="rect">
            <a:avLst/>
          </a:prstGeom>
        </p:spPr>
      </p:pic>
      <p:pic>
        <p:nvPicPr>
          <p:cNvPr id="29" name="Picture 28">
            <a:extLst>
              <a:ext uri="{FF2B5EF4-FFF2-40B4-BE49-F238E27FC236}">
                <a16:creationId xmlns:a16="http://schemas.microsoft.com/office/drawing/2014/main" id="{9420963D-3929-4AC0-A5D5-7F501DE72E0A}"/>
              </a:ext>
            </a:extLst>
          </p:cNvPr>
          <p:cNvPicPr>
            <a:picLocks noChangeAspect="1"/>
          </p:cNvPicPr>
          <p:nvPr/>
        </p:nvPicPr>
        <p:blipFill>
          <a:blip r:embed="rId7"/>
          <a:stretch>
            <a:fillRect/>
          </a:stretch>
        </p:blipFill>
        <p:spPr>
          <a:xfrm>
            <a:off x="2028197" y="2249190"/>
            <a:ext cx="863780" cy="472362"/>
          </a:xfrm>
          <a:prstGeom prst="rect">
            <a:avLst/>
          </a:prstGeom>
        </p:spPr>
      </p:pic>
      <p:pic>
        <p:nvPicPr>
          <p:cNvPr id="1026" name="Picture 2" descr="Image result for WB">
            <a:extLst>
              <a:ext uri="{FF2B5EF4-FFF2-40B4-BE49-F238E27FC236}">
                <a16:creationId xmlns:a16="http://schemas.microsoft.com/office/drawing/2014/main" id="{2414FD82-363E-47ED-BD51-6CE1FD46954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9517" y="1519272"/>
            <a:ext cx="366742" cy="38214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0C13F124-058C-49DA-A395-0625B63009C7}"/>
              </a:ext>
            </a:extLst>
          </p:cNvPr>
          <p:cNvPicPr>
            <a:picLocks noChangeAspect="1"/>
          </p:cNvPicPr>
          <p:nvPr/>
        </p:nvPicPr>
        <p:blipFill>
          <a:blip r:embed="rId7"/>
          <a:stretch>
            <a:fillRect/>
          </a:stretch>
        </p:blipFill>
        <p:spPr>
          <a:xfrm>
            <a:off x="4289169" y="1934971"/>
            <a:ext cx="933279" cy="276910"/>
          </a:xfrm>
          <a:prstGeom prst="rect">
            <a:avLst/>
          </a:prstGeom>
        </p:spPr>
      </p:pic>
      <p:pic>
        <p:nvPicPr>
          <p:cNvPr id="32" name="Picture 31">
            <a:extLst>
              <a:ext uri="{FF2B5EF4-FFF2-40B4-BE49-F238E27FC236}">
                <a16:creationId xmlns:a16="http://schemas.microsoft.com/office/drawing/2014/main" id="{10F07A06-05F5-456D-B42C-C1C49A7C0307}"/>
              </a:ext>
            </a:extLst>
          </p:cNvPr>
          <p:cNvPicPr>
            <a:picLocks noChangeAspect="1"/>
          </p:cNvPicPr>
          <p:nvPr/>
        </p:nvPicPr>
        <p:blipFill>
          <a:blip r:embed="rId7"/>
          <a:stretch>
            <a:fillRect/>
          </a:stretch>
        </p:blipFill>
        <p:spPr>
          <a:xfrm>
            <a:off x="5149017" y="2266871"/>
            <a:ext cx="810688" cy="422368"/>
          </a:xfrm>
          <a:prstGeom prst="rect">
            <a:avLst/>
          </a:prstGeom>
        </p:spPr>
      </p:pic>
      <p:pic>
        <p:nvPicPr>
          <p:cNvPr id="40" name="Picture 39">
            <a:extLst>
              <a:ext uri="{FF2B5EF4-FFF2-40B4-BE49-F238E27FC236}">
                <a16:creationId xmlns:a16="http://schemas.microsoft.com/office/drawing/2014/main" id="{5905F634-CBAA-411F-892C-CCEBE053E6A2}"/>
              </a:ext>
            </a:extLst>
          </p:cNvPr>
          <p:cNvPicPr>
            <a:picLocks noChangeAspect="1"/>
          </p:cNvPicPr>
          <p:nvPr/>
        </p:nvPicPr>
        <p:blipFill>
          <a:blip r:embed="rId7"/>
          <a:stretch>
            <a:fillRect/>
          </a:stretch>
        </p:blipFill>
        <p:spPr>
          <a:xfrm>
            <a:off x="1529284" y="3044172"/>
            <a:ext cx="1572135" cy="276910"/>
          </a:xfrm>
          <a:prstGeom prst="rect">
            <a:avLst/>
          </a:prstGeom>
        </p:spPr>
      </p:pic>
      <p:pic>
        <p:nvPicPr>
          <p:cNvPr id="41" name="Picture 40">
            <a:extLst>
              <a:ext uri="{FF2B5EF4-FFF2-40B4-BE49-F238E27FC236}">
                <a16:creationId xmlns:a16="http://schemas.microsoft.com/office/drawing/2014/main" id="{FDD52ED5-51C1-49DF-864E-224381FE375B}"/>
              </a:ext>
            </a:extLst>
          </p:cNvPr>
          <p:cNvPicPr>
            <a:picLocks noChangeAspect="1"/>
          </p:cNvPicPr>
          <p:nvPr/>
        </p:nvPicPr>
        <p:blipFill>
          <a:blip r:embed="rId7"/>
          <a:stretch>
            <a:fillRect/>
          </a:stretch>
        </p:blipFill>
        <p:spPr>
          <a:xfrm>
            <a:off x="2710283" y="3399961"/>
            <a:ext cx="732026" cy="462705"/>
          </a:xfrm>
          <a:prstGeom prst="rect">
            <a:avLst/>
          </a:prstGeom>
        </p:spPr>
      </p:pic>
      <p:pic>
        <p:nvPicPr>
          <p:cNvPr id="42" name="Picture 41">
            <a:extLst>
              <a:ext uri="{FF2B5EF4-FFF2-40B4-BE49-F238E27FC236}">
                <a16:creationId xmlns:a16="http://schemas.microsoft.com/office/drawing/2014/main" id="{1C6A2046-AE60-4D33-ACB5-013BAC1F1F05}"/>
              </a:ext>
            </a:extLst>
          </p:cNvPr>
          <p:cNvPicPr>
            <a:picLocks noChangeAspect="1"/>
          </p:cNvPicPr>
          <p:nvPr/>
        </p:nvPicPr>
        <p:blipFill>
          <a:blip r:embed="rId7"/>
          <a:stretch>
            <a:fillRect/>
          </a:stretch>
        </p:blipFill>
        <p:spPr>
          <a:xfrm>
            <a:off x="4755808" y="3054894"/>
            <a:ext cx="537343" cy="276910"/>
          </a:xfrm>
          <a:prstGeom prst="rect">
            <a:avLst/>
          </a:prstGeom>
        </p:spPr>
      </p:pic>
      <p:pic>
        <p:nvPicPr>
          <p:cNvPr id="43" name="Picture 42">
            <a:extLst>
              <a:ext uri="{FF2B5EF4-FFF2-40B4-BE49-F238E27FC236}">
                <a16:creationId xmlns:a16="http://schemas.microsoft.com/office/drawing/2014/main" id="{62699CF1-8C7B-4E4F-858A-F0B79F8A6BB0}"/>
              </a:ext>
            </a:extLst>
          </p:cNvPr>
          <p:cNvPicPr>
            <a:picLocks noChangeAspect="1"/>
          </p:cNvPicPr>
          <p:nvPr/>
        </p:nvPicPr>
        <p:blipFill>
          <a:blip r:embed="rId7"/>
          <a:stretch>
            <a:fillRect/>
          </a:stretch>
        </p:blipFill>
        <p:spPr>
          <a:xfrm>
            <a:off x="5950154" y="3376190"/>
            <a:ext cx="348285" cy="560995"/>
          </a:xfrm>
          <a:prstGeom prst="rect">
            <a:avLst/>
          </a:prstGeom>
        </p:spPr>
      </p:pic>
      <p:pic>
        <p:nvPicPr>
          <p:cNvPr id="44" name="Picture 43">
            <a:extLst>
              <a:ext uri="{FF2B5EF4-FFF2-40B4-BE49-F238E27FC236}">
                <a16:creationId xmlns:a16="http://schemas.microsoft.com/office/drawing/2014/main" id="{1D63AB0F-F037-4850-A423-557A6BE62533}"/>
              </a:ext>
            </a:extLst>
          </p:cNvPr>
          <p:cNvPicPr>
            <a:picLocks noChangeAspect="1"/>
          </p:cNvPicPr>
          <p:nvPr/>
        </p:nvPicPr>
        <p:blipFill>
          <a:blip r:embed="rId7"/>
          <a:stretch>
            <a:fillRect/>
          </a:stretch>
        </p:blipFill>
        <p:spPr>
          <a:xfrm>
            <a:off x="1299589" y="4277388"/>
            <a:ext cx="863864" cy="276910"/>
          </a:xfrm>
          <a:prstGeom prst="rect">
            <a:avLst/>
          </a:prstGeom>
        </p:spPr>
      </p:pic>
      <p:pic>
        <p:nvPicPr>
          <p:cNvPr id="45" name="Picture 44">
            <a:extLst>
              <a:ext uri="{FF2B5EF4-FFF2-40B4-BE49-F238E27FC236}">
                <a16:creationId xmlns:a16="http://schemas.microsoft.com/office/drawing/2014/main" id="{97A82EBB-DBFB-4DAB-A7BB-537B0F0A39F9}"/>
              </a:ext>
            </a:extLst>
          </p:cNvPr>
          <p:cNvPicPr>
            <a:picLocks noChangeAspect="1"/>
          </p:cNvPicPr>
          <p:nvPr/>
        </p:nvPicPr>
        <p:blipFill>
          <a:blip r:embed="rId7"/>
          <a:stretch>
            <a:fillRect/>
          </a:stretch>
        </p:blipFill>
        <p:spPr>
          <a:xfrm>
            <a:off x="2270979" y="4599051"/>
            <a:ext cx="933279" cy="473375"/>
          </a:xfrm>
          <a:prstGeom prst="rect">
            <a:avLst/>
          </a:prstGeom>
        </p:spPr>
      </p:pic>
      <p:pic>
        <p:nvPicPr>
          <p:cNvPr id="47" name="Picture 46">
            <a:extLst>
              <a:ext uri="{FF2B5EF4-FFF2-40B4-BE49-F238E27FC236}">
                <a16:creationId xmlns:a16="http://schemas.microsoft.com/office/drawing/2014/main" id="{E8842CA5-C423-425F-B5F2-6B4A988E756C}"/>
              </a:ext>
            </a:extLst>
          </p:cNvPr>
          <p:cNvPicPr>
            <a:picLocks noChangeAspect="1"/>
          </p:cNvPicPr>
          <p:nvPr/>
        </p:nvPicPr>
        <p:blipFill>
          <a:blip r:embed="rId7"/>
          <a:stretch>
            <a:fillRect/>
          </a:stretch>
        </p:blipFill>
        <p:spPr>
          <a:xfrm>
            <a:off x="4572000" y="4277388"/>
            <a:ext cx="1027522" cy="276910"/>
          </a:xfrm>
          <a:prstGeom prst="rect">
            <a:avLst/>
          </a:prstGeom>
        </p:spPr>
      </p:pic>
      <p:pic>
        <p:nvPicPr>
          <p:cNvPr id="48" name="Picture 47">
            <a:extLst>
              <a:ext uri="{FF2B5EF4-FFF2-40B4-BE49-F238E27FC236}">
                <a16:creationId xmlns:a16="http://schemas.microsoft.com/office/drawing/2014/main" id="{E81A83B1-CB11-4C04-B2A1-DE5E26763869}"/>
              </a:ext>
            </a:extLst>
          </p:cNvPr>
          <p:cNvPicPr>
            <a:picLocks noChangeAspect="1"/>
          </p:cNvPicPr>
          <p:nvPr/>
        </p:nvPicPr>
        <p:blipFill>
          <a:blip r:embed="rId7"/>
          <a:stretch>
            <a:fillRect/>
          </a:stretch>
        </p:blipFill>
        <p:spPr>
          <a:xfrm>
            <a:off x="5502540" y="4632250"/>
            <a:ext cx="795900" cy="4401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8"/>
                                        </p:tgtEl>
                                      </p:cBhvr>
                                    </p:animEffect>
                                    <p:set>
                                      <p:cBhvr>
                                        <p:cTn id="33" dur="1" fill="hold">
                                          <p:stCondLst>
                                            <p:cond delay="499"/>
                                          </p:stCondLst>
                                        </p:cTn>
                                        <p:tgtEl>
                                          <p:spTgt spid="2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9"/>
                                        </p:tgtEl>
                                      </p:cBhvr>
                                    </p:animEffect>
                                    <p:set>
                                      <p:cBhvr>
                                        <p:cTn id="38" dur="1" fill="hold">
                                          <p:stCondLst>
                                            <p:cond delay="499"/>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10" presetClass="entr" presetSubtype="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500"/>
                                        <p:tgtEl>
                                          <p:spTgt spid="10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2"/>
                                        </p:tgtEl>
                                      </p:cBhvr>
                                    </p:animEffect>
                                    <p:set>
                                      <p:cBhvr>
                                        <p:cTn id="59" dur="1" fill="hold">
                                          <p:stCondLst>
                                            <p:cond delay="499"/>
                                          </p:stCondLst>
                                        </p:cTn>
                                        <p:tgtEl>
                                          <p:spTgt spid="3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40"/>
                                        </p:tgtEl>
                                      </p:cBhvr>
                                    </p:animEffect>
                                    <p:set>
                                      <p:cBhvr>
                                        <p:cTn id="69" dur="1" fill="hold">
                                          <p:stCondLst>
                                            <p:cond delay="499"/>
                                          </p:stCondLst>
                                        </p:cTn>
                                        <p:tgtEl>
                                          <p:spTgt spid="4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42"/>
                                        </p:tgtEl>
                                      </p:cBhvr>
                                    </p:animEffect>
                                    <p:set>
                                      <p:cBhvr>
                                        <p:cTn id="84" dur="1" fill="hold">
                                          <p:stCondLst>
                                            <p:cond delay="499"/>
                                          </p:stCondLst>
                                        </p:cTn>
                                        <p:tgtEl>
                                          <p:spTgt spid="4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43"/>
                                        </p:tgtEl>
                                      </p:cBhvr>
                                    </p:animEffect>
                                    <p:set>
                                      <p:cBhvr>
                                        <p:cTn id="89" dur="1" fill="hold">
                                          <p:stCondLst>
                                            <p:cond delay="499"/>
                                          </p:stCondLst>
                                        </p:cTn>
                                        <p:tgtEl>
                                          <p:spTgt spid="43"/>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44"/>
                                        </p:tgtEl>
                                      </p:cBhvr>
                                    </p:animEffect>
                                    <p:set>
                                      <p:cBhvr>
                                        <p:cTn id="99" dur="1" fill="hold">
                                          <p:stCondLst>
                                            <p:cond delay="499"/>
                                          </p:stCondLst>
                                        </p:cTn>
                                        <p:tgtEl>
                                          <p:spTgt spid="4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45"/>
                                        </p:tgtEl>
                                      </p:cBhvr>
                                    </p:animEffect>
                                    <p:set>
                                      <p:cBhvr>
                                        <p:cTn id="104" dur="1" fill="hold">
                                          <p:stCondLst>
                                            <p:cond delay="499"/>
                                          </p:stCondLst>
                                        </p:cTn>
                                        <p:tgtEl>
                                          <p:spTgt spid="45"/>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fade">
                                      <p:cBhvr>
                                        <p:cTn id="109" dur="500"/>
                                        <p:tgtEl>
                                          <p:spTgt spid="1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47"/>
                                        </p:tgtEl>
                                      </p:cBhvr>
                                    </p:animEffect>
                                    <p:set>
                                      <p:cBhvr>
                                        <p:cTn id="114" dur="1" fill="hold">
                                          <p:stCondLst>
                                            <p:cond delay="499"/>
                                          </p:stCondLst>
                                        </p:cTn>
                                        <p:tgtEl>
                                          <p:spTgt spid="4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48"/>
                                        </p:tgtEl>
                                      </p:cBhvr>
                                    </p:animEffect>
                                    <p:set>
                                      <p:cBhvr>
                                        <p:cTn id="119" dur="1" fill="hold">
                                          <p:stCondLst>
                                            <p:cond delay="499"/>
                                          </p:stCondLst>
                                        </p:cTn>
                                        <p:tgtEl>
                                          <p:spTgt spid="48"/>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fade">
                                      <p:cBhvr>
                                        <p:cTn id="124" dur="500"/>
                                        <p:tgtEl>
                                          <p:spTgt spid="34"/>
                                        </p:tgtEl>
                                      </p:cBhvr>
                                    </p:animEffect>
                                  </p:childTnLst>
                                </p:cTn>
                              </p:par>
                              <p:par>
                                <p:cTn id="125" presetID="10" presetClass="entr" presetSubtype="0" fill="hold" nodeType="with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500"/>
                                        <p:tgtEl>
                                          <p:spTgt spid="35"/>
                                        </p:tgtEl>
                                      </p:cBhvr>
                                    </p:animEffect>
                                  </p:childTnLst>
                                </p:cTn>
                              </p:par>
                              <p:par>
                                <p:cTn id="128" presetID="10" presetClass="entr" presetSubtype="0" fill="hold" nodeType="with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fade">
                                      <p:cBhvr>
                                        <p:cTn id="1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7"/>
          <p:cNvSpPr/>
          <p:nvPr/>
        </p:nvSpPr>
        <p:spPr>
          <a:xfrm rot="-5400000">
            <a:off x="-629666" y="3316963"/>
            <a:ext cx="1441000" cy="224000"/>
          </a:xfrm>
          <a:prstGeom prst="round2SameRect">
            <a:avLst>
              <a:gd name="adj1" fmla="val 0"/>
              <a:gd name="adj2" fmla="val 25520"/>
            </a:avLst>
          </a:prstGeom>
          <a:solidFill>
            <a:srgbClr val="FFFFFF"/>
          </a:solidFill>
          <a:ln>
            <a:noFill/>
          </a:ln>
          <a:effectLst>
            <a:outerShdw blurRad="50800" algn="ctr" rotWithShape="0">
              <a:srgbClr val="000000">
                <a:alpha val="40000"/>
              </a:srgbClr>
            </a:outerShdw>
          </a:effectLst>
        </p:spPr>
        <p:txBody>
          <a:bodyPr spcFirstLastPara="1" wrap="square" lIns="76188" tIns="39479" rIns="76188" bIns="39479" anchor="ctr" anchorCtr="0">
            <a:noAutofit/>
          </a:bodyPr>
          <a:lstStyle/>
          <a:p>
            <a:pPr algn="ctr">
              <a:buSzPts val="1000"/>
            </a:pPr>
            <a:r>
              <a:rPr lang="en-US" sz="833" b="1">
                <a:solidFill>
                  <a:srgbClr val="0171AB"/>
                </a:solidFill>
                <a:latin typeface="Century Gothic"/>
                <a:ea typeface="Century Gothic"/>
                <a:cs typeface="Century Gothic"/>
                <a:sym typeface="Century Gothic"/>
              </a:rPr>
              <a:t>CONCEPT DEVELOPMENT</a:t>
            </a:r>
            <a:endParaRPr sz="1167"/>
          </a:p>
        </p:txBody>
      </p:sp>
      <p:sp>
        <p:nvSpPr>
          <p:cNvPr id="71" name="Google Shape;71;p7"/>
          <p:cNvSpPr/>
          <p:nvPr/>
        </p:nvSpPr>
        <p:spPr>
          <a:xfrm rot="-5400000">
            <a:off x="-629666" y="3316963"/>
            <a:ext cx="1441000" cy="224000"/>
          </a:xfrm>
          <a:prstGeom prst="round2SameRect">
            <a:avLst>
              <a:gd name="adj1" fmla="val 0"/>
              <a:gd name="adj2" fmla="val 25520"/>
            </a:avLst>
          </a:prstGeom>
          <a:solidFill>
            <a:srgbClr val="FFFFFF"/>
          </a:solidFill>
          <a:ln>
            <a:noFill/>
          </a:ln>
          <a:effectLst>
            <a:outerShdw blurRad="50800" algn="ctr" rotWithShape="0">
              <a:srgbClr val="000000">
                <a:alpha val="40000"/>
              </a:srgbClr>
            </a:outerShdw>
          </a:effectLst>
        </p:spPr>
        <p:txBody>
          <a:bodyPr spcFirstLastPara="1" wrap="square" lIns="76188" tIns="39479" rIns="76188" bIns="39479" anchor="ctr" anchorCtr="0">
            <a:noAutofit/>
          </a:bodyPr>
          <a:lstStyle/>
          <a:p>
            <a:pPr algn="ctr">
              <a:buSzPts val="1000"/>
            </a:pPr>
            <a:r>
              <a:rPr lang="en-US" sz="833" b="1">
                <a:solidFill>
                  <a:srgbClr val="0171AB"/>
                </a:solidFill>
                <a:latin typeface="Century Gothic"/>
                <a:ea typeface="Century Gothic"/>
                <a:cs typeface="Century Gothic"/>
                <a:sym typeface="Century Gothic"/>
              </a:rPr>
              <a:t>CONCEPT DEVELOPMENT</a:t>
            </a:r>
            <a:endParaRPr sz="1167"/>
          </a:p>
        </p:txBody>
      </p:sp>
      <p:sp>
        <p:nvSpPr>
          <p:cNvPr id="17" name="Rectangle 16"/>
          <p:cNvSpPr/>
          <p:nvPr/>
        </p:nvSpPr>
        <p:spPr>
          <a:xfrm>
            <a:off x="202834" y="412383"/>
            <a:ext cx="8762057" cy="1200329"/>
          </a:xfrm>
          <a:prstGeom prst="rect">
            <a:avLst/>
          </a:prstGeom>
        </p:spPr>
        <p:txBody>
          <a:bodyPr wrap="square">
            <a:spAutoFit/>
          </a:bodyPr>
          <a:lstStyle/>
          <a:p>
            <a:r>
              <a:rPr lang="en-US" sz="1800" dirty="0">
                <a:latin typeface="Handlee" panose="020B0604020202020204" charset="0"/>
              </a:rPr>
              <a:t>The probability of an event </a:t>
            </a:r>
            <a:r>
              <a:rPr lang="en-US" sz="1800" b="1" u="sng" dirty="0">
                <a:solidFill>
                  <a:srgbClr val="C00000"/>
                </a:solidFill>
                <a:latin typeface="Handlee" panose="020B0604020202020204" charset="0"/>
              </a:rPr>
              <a:t>occurring </a:t>
            </a:r>
            <a:r>
              <a:rPr lang="en-US" sz="1800" dirty="0">
                <a:latin typeface="Handlee" panose="020B0604020202020204" charset="0"/>
              </a:rPr>
              <a:t>and the probability of the event </a:t>
            </a:r>
            <a:r>
              <a:rPr lang="en-US" sz="1800" b="1" u="sng" dirty="0">
                <a:solidFill>
                  <a:srgbClr val="C00000"/>
                </a:solidFill>
                <a:latin typeface="Handlee" panose="020B0604020202020204" charset="0"/>
              </a:rPr>
              <a:t>not occurring </a:t>
            </a:r>
            <a:r>
              <a:rPr lang="en-US" sz="1800" dirty="0">
                <a:latin typeface="Handlee" panose="020B0604020202020204" charset="0"/>
              </a:rPr>
              <a:t>(i.e., the probability of the complement of the event) have a </a:t>
            </a:r>
            <a:r>
              <a:rPr lang="en-US" sz="1800" b="1" u="sng" dirty="0">
                <a:solidFill>
                  <a:srgbClr val="C00000"/>
                </a:solidFill>
                <a:effectLst>
                  <a:outerShdw blurRad="38100" dist="38100" dir="2700000" algn="tl">
                    <a:srgbClr val="000000">
                      <a:alpha val="43137"/>
                    </a:srgbClr>
                  </a:outerShdw>
                </a:effectLst>
                <a:latin typeface="Handlee" panose="020B0604020202020204" charset="0"/>
              </a:rPr>
              <a:t>sum of 1.</a:t>
            </a:r>
            <a:r>
              <a:rPr lang="en-US" sz="1800" dirty="0">
                <a:latin typeface="Handlee" panose="020B0604020202020204" charset="0"/>
              </a:rPr>
              <a:t> This relationship can be useful when it is more convenient to calculate the probability of the complement of an event than it is to calculate the probability of the event.</a:t>
            </a:r>
          </a:p>
        </p:txBody>
      </p:sp>
      <p:pic>
        <p:nvPicPr>
          <p:cNvPr id="18" name="Picture 17"/>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271215" y="1612712"/>
            <a:ext cx="5081588" cy="2155621"/>
          </a:xfrm>
          <a:prstGeom prst="rect">
            <a:avLst/>
          </a:prstGeom>
        </p:spPr>
      </p:pic>
      <p:grpSp>
        <p:nvGrpSpPr>
          <p:cNvPr id="32" name="Group 31"/>
          <p:cNvGrpSpPr/>
          <p:nvPr/>
        </p:nvGrpSpPr>
        <p:grpSpPr>
          <a:xfrm>
            <a:off x="5332872" y="2000198"/>
            <a:ext cx="3706108" cy="1364419"/>
            <a:chOff x="5609342" y="1455760"/>
            <a:chExt cx="3327408" cy="1256576"/>
          </a:xfrm>
        </p:grpSpPr>
        <p:pic>
          <p:nvPicPr>
            <p:cNvPr id="33" name="Picture 3">
              <a:extLst>
                <a:ext uri="{FF2B5EF4-FFF2-40B4-BE49-F238E27FC236}">
                  <a16:creationId xmlns:a16="http://schemas.microsoft.com/office/drawing/2014/main" id="{0EB2CAAB-9DDA-4732-BC4B-7DFE7F50ECE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639" t="31798" r="17270" b="34225"/>
            <a:stretch>
              <a:fillRect/>
            </a:stretch>
          </p:blipFill>
          <p:spPr bwMode="auto">
            <a:xfrm>
              <a:off x="5609342" y="1455760"/>
              <a:ext cx="3327408" cy="103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a:extLst>
                <a:ext uri="{FF2B5EF4-FFF2-40B4-BE49-F238E27FC236}">
                  <a16:creationId xmlns:a16="http://schemas.microsoft.com/office/drawing/2014/main" id="{E2555981-3E75-403E-B8D0-7FE544CDBDE2}"/>
                </a:ext>
              </a:extLst>
            </p:cNvPr>
            <p:cNvSpPr/>
            <p:nvPr/>
          </p:nvSpPr>
          <p:spPr>
            <a:xfrm>
              <a:off x="6893662" y="2450726"/>
              <a:ext cx="1042273" cy="261610"/>
            </a:xfrm>
            <a:prstGeom prst="rect">
              <a:avLst/>
            </a:prstGeom>
          </p:spPr>
          <p:txBody>
            <a:bodyPr wrap="none">
              <a:spAutoFit/>
            </a:bodyPr>
            <a:lstStyle/>
            <a:p>
              <a:r>
                <a:rPr lang="en-US" sz="1100" b="1" i="1" dirty="0">
                  <a:solidFill>
                    <a:srgbClr val="FF0000"/>
                  </a:solidFill>
                  <a:effectLst>
                    <a:outerShdw blurRad="38100" dist="38100" dir="2700000" algn="tl">
                      <a:srgbClr val="000000">
                        <a:alpha val="43137"/>
                      </a:srgbClr>
                    </a:outerShdw>
                  </a:effectLst>
                </a:rPr>
                <a:t>“probability”</a:t>
              </a:r>
              <a:endParaRPr lang="en-US" sz="1100" dirty="0"/>
            </a:p>
          </p:txBody>
        </p:sp>
      </p:grpSp>
      <p:grpSp>
        <p:nvGrpSpPr>
          <p:cNvPr id="29" name="Group 142">
            <a:extLst>
              <a:ext uri="{FF2B5EF4-FFF2-40B4-BE49-F238E27FC236}">
                <a16:creationId xmlns:a16="http://schemas.microsoft.com/office/drawing/2014/main" id="{DE093BC8-3785-4E8E-8A0A-B450E1C4CE54}"/>
              </a:ext>
            </a:extLst>
          </p:cNvPr>
          <p:cNvGrpSpPr>
            <a:grpSpLocks/>
          </p:cNvGrpSpPr>
          <p:nvPr/>
        </p:nvGrpSpPr>
        <p:grpSpPr bwMode="auto">
          <a:xfrm>
            <a:off x="1786380" y="422589"/>
            <a:ext cx="5806911" cy="1089530"/>
            <a:chOff x="-598978" y="5505133"/>
            <a:chExt cx="4615189" cy="344005"/>
          </a:xfrm>
        </p:grpSpPr>
        <p:sp>
          <p:nvSpPr>
            <p:cNvPr id="30" name="Rectangle 29">
              <a:extLst>
                <a:ext uri="{FF2B5EF4-FFF2-40B4-BE49-F238E27FC236}">
                  <a16:creationId xmlns:a16="http://schemas.microsoft.com/office/drawing/2014/main" id="{1F136F78-5F7E-4BF7-A2B0-0A8DCB03D90D}"/>
                </a:ext>
              </a:extLst>
            </p:cNvPr>
            <p:cNvSpPr/>
            <p:nvPr/>
          </p:nvSpPr>
          <p:spPr bwMode="auto">
            <a:xfrm>
              <a:off x="-598978" y="5505133"/>
              <a:ext cx="4615189" cy="344005"/>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45720">
              <a:spAutoFit/>
            </a:bodyPr>
            <a:lstStyle/>
            <a:p>
              <a:pPr marL="342900" indent="-342900" defTabSz="914400">
                <a:buFontTx/>
                <a:buAutoNum type="arabicPeriod"/>
                <a:defRPr/>
              </a:pPr>
              <a:r>
                <a:rPr lang="en-US" dirty="0">
                  <a:solidFill>
                    <a:schemeClr val="tx1"/>
                  </a:solidFill>
                  <a:latin typeface="Handlee" panose="02000000000000000000" pitchFamily="2" charset="0"/>
                  <a:cs typeface="Arial" charset="0"/>
                </a:rPr>
                <a:t>Partner-</a:t>
              </a:r>
              <a:r>
                <a:rPr lang="en-US" b="1" i="1" dirty="0">
                  <a:solidFill>
                    <a:schemeClr val="tx1"/>
                  </a:solidFill>
                  <a:effectLst>
                    <a:outerShdw blurRad="38100" dist="38100" dir="2700000" algn="tl">
                      <a:srgbClr val="000000">
                        <a:alpha val="43137"/>
                      </a:srgbClr>
                    </a:outerShdw>
                  </a:effectLst>
                  <a:latin typeface="Handlee" panose="02000000000000000000" pitchFamily="2" charset="0"/>
                  <a:cs typeface="Arial" charset="0"/>
                </a:rPr>
                <a:t>A:  </a:t>
              </a:r>
              <a:r>
                <a:rPr lang="en-US" dirty="0">
                  <a:solidFill>
                    <a:schemeClr val="tx1"/>
                  </a:solidFill>
                  <a:latin typeface="Handlee" panose="02000000000000000000" pitchFamily="2" charset="0"/>
                  <a:cs typeface="Arial" charset="0"/>
                </a:rPr>
                <a:t>Explain what is </a:t>
              </a:r>
              <a:r>
                <a:rPr lang="en-US" b="1" i="1" dirty="0">
                  <a:solidFill>
                    <a:schemeClr val="tx1"/>
                  </a:solidFill>
                  <a:latin typeface="Handlee" panose="02000000000000000000" pitchFamily="2" charset="0"/>
                  <a:cs typeface="Arial" charset="0"/>
                </a:rPr>
                <a:t>Probabilities of an Event and Its Complement</a:t>
              </a:r>
              <a:r>
                <a:rPr lang="en-US" dirty="0">
                  <a:solidFill>
                    <a:schemeClr val="tx1"/>
                  </a:solidFill>
                  <a:latin typeface="Handlee" panose="02000000000000000000" pitchFamily="2" charset="0"/>
                  <a:cs typeface="Arial" charset="0"/>
                </a:rPr>
                <a:t>?</a:t>
              </a:r>
            </a:p>
            <a:p>
              <a:pPr marL="342900" indent="-342900" defTabSz="914400">
                <a:buFontTx/>
                <a:buAutoNum type="arabicPeriod"/>
                <a:defRPr/>
              </a:pPr>
              <a:endParaRPr lang="en-US" sz="600" dirty="0">
                <a:solidFill>
                  <a:schemeClr val="tx1"/>
                </a:solidFill>
                <a:latin typeface="Handlee" panose="02000000000000000000" pitchFamily="2" charset="0"/>
                <a:cs typeface="Arial" charset="0"/>
              </a:endParaRPr>
            </a:p>
            <a:p>
              <a:pPr marL="342900" indent="-342900" defTabSz="914400">
                <a:buFontTx/>
                <a:buAutoNum type="arabicPeriod"/>
                <a:defRPr/>
              </a:pPr>
              <a:r>
                <a:rPr lang="en-US" dirty="0">
                  <a:solidFill>
                    <a:schemeClr val="tx1"/>
                  </a:solidFill>
                  <a:latin typeface="Handlee" panose="02000000000000000000" pitchFamily="2" charset="0"/>
                  <a:cs typeface="Arial" charset="0"/>
                </a:rPr>
                <a:t>Partner-</a:t>
              </a:r>
              <a:r>
                <a:rPr lang="en-US" b="1" i="1" dirty="0">
                  <a:solidFill>
                    <a:schemeClr val="tx1"/>
                  </a:solidFill>
                  <a:effectLst>
                    <a:outerShdw blurRad="38100" dist="38100" dir="2700000" algn="tl">
                      <a:srgbClr val="000000">
                        <a:alpha val="43137"/>
                      </a:srgbClr>
                    </a:outerShdw>
                  </a:effectLst>
                  <a:latin typeface="Handlee" panose="02000000000000000000" pitchFamily="2" charset="0"/>
                  <a:cs typeface="Arial" charset="0"/>
                </a:rPr>
                <a:t>B:  </a:t>
              </a:r>
              <a:r>
                <a:rPr lang="en-US" dirty="0">
                  <a:solidFill>
                    <a:schemeClr val="tx1"/>
                  </a:solidFill>
                  <a:latin typeface="Handlee" panose="02000000000000000000" pitchFamily="2" charset="0"/>
                  <a:cs typeface="Arial" charset="0"/>
                </a:rPr>
                <a:t>Why are there </a:t>
              </a:r>
              <a:r>
                <a:rPr lang="en-US" b="1" i="1" dirty="0">
                  <a:solidFill>
                    <a:schemeClr val="tx1"/>
                  </a:solidFill>
                  <a:latin typeface="Handlee" panose="02000000000000000000" pitchFamily="2" charset="0"/>
                  <a:cs typeface="Arial" charset="0"/>
                </a:rPr>
                <a:t>different equations </a:t>
              </a:r>
              <a:r>
                <a:rPr lang="en-US" dirty="0">
                  <a:solidFill>
                    <a:schemeClr val="tx1"/>
                  </a:solidFill>
                  <a:latin typeface="Handlee" panose="02000000000000000000" pitchFamily="2" charset="0"/>
                  <a:cs typeface="Arial" charset="0"/>
                </a:rPr>
                <a:t>that relate the probability of an event and its complement??</a:t>
              </a:r>
            </a:p>
          </p:txBody>
        </p:sp>
        <p:sp>
          <p:nvSpPr>
            <p:cNvPr id="31" name="Rectangle 30">
              <a:extLst>
                <a:ext uri="{FF2B5EF4-FFF2-40B4-BE49-F238E27FC236}">
                  <a16:creationId xmlns:a16="http://schemas.microsoft.com/office/drawing/2014/main" id="{FE05EBB6-2861-49D4-9F4B-25C4DA90F384}"/>
                </a:ext>
              </a:extLst>
            </p:cNvPr>
            <p:cNvSpPr/>
            <p:nvPr/>
          </p:nvSpPr>
          <p:spPr bwMode="auto">
            <a:xfrm>
              <a:off x="-598977" y="5505632"/>
              <a:ext cx="4615188" cy="75796"/>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prstClr val="white"/>
                  </a:solidFill>
                  <a:latin typeface="Gill Sans MT" pitchFamily="34" charset="0"/>
                </a:rPr>
                <a:t>CFU: Pair-Share</a:t>
              </a:r>
            </a:p>
          </p:txBody>
        </p:sp>
      </p:grpSp>
      <p:sp>
        <p:nvSpPr>
          <p:cNvPr id="2" name="Rectangle 1">
            <a:extLst>
              <a:ext uri="{FF2B5EF4-FFF2-40B4-BE49-F238E27FC236}">
                <a16:creationId xmlns:a16="http://schemas.microsoft.com/office/drawing/2014/main" id="{3EBE13D3-2383-4E50-BC98-9454FC881899}"/>
              </a:ext>
            </a:extLst>
          </p:cNvPr>
          <p:cNvSpPr/>
          <p:nvPr/>
        </p:nvSpPr>
        <p:spPr>
          <a:xfrm>
            <a:off x="251285" y="4079514"/>
            <a:ext cx="5081587" cy="1754326"/>
          </a:xfrm>
          <a:prstGeom prst="rect">
            <a:avLst/>
          </a:prstGeom>
        </p:spPr>
        <p:txBody>
          <a:bodyPr wrap="square">
            <a:spAutoFit/>
          </a:bodyPr>
          <a:lstStyle/>
          <a:p>
            <a:r>
              <a:rPr lang="en-US" sz="1800" b="1" i="1" dirty="0"/>
              <a:t>Remember: </a:t>
            </a:r>
            <a:r>
              <a:rPr lang="en-US" sz="1800" dirty="0"/>
              <a:t>To calculate the probability of an event, you need to know the number of items in the set of outcomes for that event, as well as the number of items in the set of all possible outcomes. The theoretical probability of the event is the ratio of the two numbers.</a:t>
            </a:r>
          </a:p>
        </p:txBody>
      </p:sp>
      <p:pic>
        <p:nvPicPr>
          <p:cNvPr id="3" name="Picture 2">
            <a:extLst>
              <a:ext uri="{FF2B5EF4-FFF2-40B4-BE49-F238E27FC236}">
                <a16:creationId xmlns:a16="http://schemas.microsoft.com/office/drawing/2014/main" id="{C3F43234-AD9F-4BB3-A02C-FB18653FEF7C}"/>
              </a:ext>
            </a:extLst>
          </p:cNvPr>
          <p:cNvPicPr>
            <a:picLocks noChangeAspect="1"/>
          </p:cNvPicPr>
          <p:nvPr/>
        </p:nvPicPr>
        <p:blipFill>
          <a:blip r:embed="rId5"/>
          <a:stretch>
            <a:fillRect/>
          </a:stretch>
        </p:blipFill>
        <p:spPr>
          <a:xfrm>
            <a:off x="5258783" y="3979294"/>
            <a:ext cx="3706108" cy="195476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E110B698-1880-4B2F-B3EB-F5F13246E932}"/>
              </a:ext>
            </a:extLst>
          </p:cNvPr>
          <p:cNvPicPr>
            <a:picLocks noChangeAspect="1"/>
          </p:cNvPicPr>
          <p:nvPr/>
        </p:nvPicPr>
        <p:blipFill>
          <a:blip r:embed="rId6"/>
          <a:stretch>
            <a:fillRect/>
          </a:stretch>
        </p:blipFill>
        <p:spPr>
          <a:xfrm>
            <a:off x="5195887" y="4332421"/>
            <a:ext cx="3905989" cy="195476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8C9DB6BE-D17A-4240-9DED-CB74E25DDE59}"/>
              </a:ext>
            </a:extLst>
          </p:cNvPr>
          <p:cNvGraphicFramePr>
            <a:graphicFrameLocks noGrp="1"/>
          </p:cNvGraphicFramePr>
          <p:nvPr>
            <p:extLst>
              <p:ext uri="{D42A27DB-BD31-4B8C-83A1-F6EECF244321}">
                <p14:modId xmlns:p14="http://schemas.microsoft.com/office/powerpoint/2010/main" val="3000792625"/>
              </p:ext>
            </p:extLst>
          </p:nvPr>
        </p:nvGraphicFramePr>
        <p:xfrm>
          <a:off x="10034027" y="3046526"/>
          <a:ext cx="6512351" cy="3145275"/>
        </p:xfrm>
        <a:graphic>
          <a:graphicData uri="http://schemas.openxmlformats.org/drawingml/2006/table">
            <a:tbl>
              <a:tblPr firstRow="1" bandRow="1">
                <a:tableStyleId>{3C2FFA5D-87B4-456A-9821-1D502468CF0F}</a:tableStyleId>
              </a:tblPr>
              <a:tblGrid>
                <a:gridCol w="814044">
                  <a:extLst>
                    <a:ext uri="{9D8B030D-6E8A-4147-A177-3AD203B41FA5}">
                      <a16:colId xmlns:a16="http://schemas.microsoft.com/office/drawing/2014/main" val="2857174264"/>
                    </a:ext>
                  </a:extLst>
                </a:gridCol>
                <a:gridCol w="5698307">
                  <a:extLst>
                    <a:ext uri="{9D8B030D-6E8A-4147-A177-3AD203B41FA5}">
                      <a16:colId xmlns:a16="http://schemas.microsoft.com/office/drawing/2014/main" val="2141484441"/>
                    </a:ext>
                  </a:extLst>
                </a:gridCol>
              </a:tblGrid>
              <a:tr h="428291">
                <a:tc>
                  <a:txBody>
                    <a:bodyPr/>
                    <a:lstStyle/>
                    <a:p>
                      <a:r>
                        <a:rPr lang="en-US" sz="1800" dirty="0">
                          <a:solidFill>
                            <a:schemeClr val="tx1"/>
                          </a:solidFill>
                          <a:latin typeface="Comic Sans MS" panose="030F0702030302020204" pitchFamily="66" charset="0"/>
                        </a:rPr>
                        <a:t>Steps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tx1"/>
                          </a:solidFill>
                          <a:latin typeface="Comic Sans MS" panose="030F0702030302020204" pitchFamily="66" charset="0"/>
                        </a:rPr>
                        <a:t>How to find the </a:t>
                      </a:r>
                      <a:r>
                        <a:rPr lang="en-US" sz="1800" b="1" dirty="0">
                          <a:solidFill>
                            <a:schemeClr val="tx1"/>
                          </a:solidFill>
                          <a:latin typeface="Comic Sans MS" panose="030F0702030302020204" pitchFamily="66" charset="0"/>
                        </a:rPr>
                        <a:t>probability</a:t>
                      </a:r>
                      <a:r>
                        <a:rPr lang="en-US" sz="1800" dirty="0">
                          <a:solidFill>
                            <a:schemeClr val="tx1"/>
                          </a:solidFill>
                          <a:latin typeface="Comic Sans MS" panose="030F0702030302020204" pitchFamily="66" charset="0"/>
                        </a:rPr>
                        <a:t>:</a:t>
                      </a:r>
                    </a:p>
                  </a:txBody>
                  <a:tcPr/>
                </a:tc>
                <a:extLst>
                  <a:ext uri="{0D108BD9-81ED-4DB2-BD59-A6C34878D82A}">
                    <a16:rowId xmlns:a16="http://schemas.microsoft.com/office/drawing/2014/main" val="3492849101"/>
                  </a:ext>
                </a:extLst>
              </a:tr>
              <a:tr h="244737">
                <a:tc>
                  <a:txBody>
                    <a:bodyPr/>
                    <a:lstStyle/>
                    <a:p>
                      <a:r>
                        <a:rPr lang="en-US" sz="1800" b="1" dirty="0">
                          <a:solidFill>
                            <a:srgbClr val="7030A0"/>
                          </a:solidFill>
                          <a:effectLst>
                            <a:outerShdw blurRad="38100" dist="38100" dir="2700000" algn="tl">
                              <a:srgbClr val="000000">
                                <a:alpha val="43137"/>
                              </a:srgbClr>
                            </a:outerShdw>
                          </a:effectLst>
                          <a:latin typeface="Comic Sans MS" panose="030F0702030302020204" pitchFamily="66"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rgbClr val="7030A0"/>
                          </a:solidFill>
                          <a:effectLst>
                            <a:outerShdw blurRad="38100" dist="38100" dir="2700000" algn="tl">
                              <a:srgbClr val="000000">
                                <a:alpha val="43137"/>
                              </a:srgbClr>
                            </a:outerShdw>
                          </a:effectLst>
                          <a:latin typeface="Comic Sans MS" panose="030F0702030302020204" pitchFamily="66" charset="0"/>
                        </a:rPr>
                        <a:t>List the Sample Space.</a:t>
                      </a:r>
                    </a:p>
                  </a:txBody>
                  <a:tcPr/>
                </a:tc>
                <a:extLst>
                  <a:ext uri="{0D108BD9-81ED-4DB2-BD59-A6C34878D82A}">
                    <a16:rowId xmlns:a16="http://schemas.microsoft.com/office/drawing/2014/main" val="3156792348"/>
                  </a:ext>
                </a:extLst>
              </a:tr>
              <a:tr h="183553">
                <a:tc>
                  <a:txBody>
                    <a:bodyPr/>
                    <a:lstStyle/>
                    <a:p>
                      <a:r>
                        <a:rPr lang="en-US" sz="1200" b="1" i="1" dirty="0">
                          <a:solidFill>
                            <a:schemeClr val="tx1"/>
                          </a:solidFill>
                          <a:effectLst>
                            <a:outerShdw blurRad="38100" dist="38100" dir="2700000" algn="tl">
                              <a:srgbClr val="000000">
                                <a:alpha val="43137"/>
                              </a:srgbClr>
                            </a:outerShdw>
                          </a:effectLst>
                          <a:latin typeface="Comic Sans MS" panose="030F0702030302020204" pitchFamily="66" charset="0"/>
                        </a:rPr>
                        <a:t>CFU</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1" u="none" strike="noStrike" cap="none" dirty="0">
                          <a:solidFill>
                            <a:schemeClr val="tx1"/>
                          </a:solidFill>
                          <a:effectLst>
                            <a:outerShdw blurRad="38100" dist="38100" dir="2700000" algn="tl">
                              <a:srgbClr val="000000">
                                <a:alpha val="43137"/>
                              </a:srgbClr>
                            </a:outerShdw>
                          </a:effectLst>
                          <a:latin typeface="Comic Sans MS" panose="030F0702030302020204" pitchFamily="66" charset="0"/>
                          <a:ea typeface="Century Gothic"/>
                          <a:cs typeface="Century Gothic"/>
                          <a:sym typeface="Century Gothic"/>
                        </a:rPr>
                        <a:t>How did I/you </a:t>
                      </a:r>
                      <a:r>
                        <a:rPr lang="en-US" sz="1200" b="1" i="1" dirty="0">
                          <a:solidFill>
                            <a:schemeClr val="tx1"/>
                          </a:solidFill>
                          <a:effectLst>
                            <a:outerShdw blurRad="38100" dist="38100" dir="2700000" algn="tl">
                              <a:srgbClr val="000000">
                                <a:alpha val="43137"/>
                              </a:srgbClr>
                            </a:outerShdw>
                          </a:effectLst>
                          <a:latin typeface="Comic Sans MS" panose="030F0702030302020204" pitchFamily="66" charset="0"/>
                        </a:rPr>
                        <a:t>determine List the Sample Space?</a:t>
                      </a:r>
                    </a:p>
                  </a:txBody>
                  <a:tcPr/>
                </a:tc>
                <a:extLst>
                  <a:ext uri="{0D108BD9-81ED-4DB2-BD59-A6C34878D82A}">
                    <a16:rowId xmlns:a16="http://schemas.microsoft.com/office/drawing/2014/main" val="3086015332"/>
                  </a:ext>
                </a:extLst>
              </a:tr>
              <a:tr h="244737">
                <a:tc>
                  <a:txBody>
                    <a:bodyPr/>
                    <a:lstStyle/>
                    <a:p>
                      <a:r>
                        <a:rPr lang="en-US" sz="1800" b="1" dirty="0">
                          <a:solidFill>
                            <a:srgbClr val="7030A0"/>
                          </a:solidFill>
                          <a:effectLst>
                            <a:outerShdw blurRad="38100" dist="38100" dir="2700000" algn="tl">
                              <a:srgbClr val="000000">
                                <a:alpha val="43137"/>
                              </a:srgbClr>
                            </a:outerShdw>
                          </a:effectLst>
                          <a:latin typeface="Comic Sans MS" panose="030F0702030302020204" pitchFamily="66" charset="0"/>
                        </a:rPr>
                        <a:t>2</a:t>
                      </a:r>
                    </a:p>
                  </a:txBody>
                  <a:tcPr/>
                </a:tc>
                <a:tc>
                  <a:txBody>
                    <a:bodyPr/>
                    <a:lstStyle/>
                    <a:p>
                      <a:r>
                        <a:rPr lang="en-US" sz="1800" b="1" dirty="0">
                          <a:solidFill>
                            <a:srgbClr val="7030A0"/>
                          </a:solidFill>
                          <a:effectLst>
                            <a:outerShdw blurRad="38100" dist="38100" dir="2700000" algn="tl">
                              <a:srgbClr val="000000">
                                <a:alpha val="43137"/>
                              </a:srgbClr>
                            </a:outerShdw>
                          </a:effectLst>
                          <a:latin typeface="Comic Sans MS" panose="030F0702030302020204" pitchFamily="66" charset="0"/>
                        </a:rPr>
                        <a:t>Count the number of favorable outcomes. </a:t>
                      </a:r>
                    </a:p>
                  </a:txBody>
                  <a:tcPr/>
                </a:tc>
                <a:extLst>
                  <a:ext uri="{0D108BD9-81ED-4DB2-BD59-A6C34878D82A}">
                    <a16:rowId xmlns:a16="http://schemas.microsoft.com/office/drawing/2014/main" val="2261403521"/>
                  </a:ext>
                </a:extLst>
              </a:tr>
              <a:tr h="183553">
                <a:tc>
                  <a:txBody>
                    <a:bodyPr/>
                    <a:lstStyle/>
                    <a:p>
                      <a:r>
                        <a:rPr lang="en-US" sz="1200" b="1" i="1" dirty="0">
                          <a:solidFill>
                            <a:schemeClr val="tx1"/>
                          </a:solidFill>
                          <a:effectLst>
                            <a:outerShdw blurRad="38100" dist="38100" dir="2700000" algn="tl">
                              <a:srgbClr val="000000">
                                <a:alpha val="43137"/>
                              </a:srgbClr>
                            </a:outerShdw>
                          </a:effectLst>
                          <a:latin typeface="Comic Sans MS" panose="030F0702030302020204" pitchFamily="66" charset="0"/>
                        </a:rPr>
                        <a:t>CFU</a:t>
                      </a:r>
                    </a:p>
                  </a:txBody>
                  <a:tcPr/>
                </a:tc>
                <a:tc>
                  <a:txBody>
                    <a:bodyPr/>
                    <a:lstStyle/>
                    <a:p>
                      <a:r>
                        <a:rPr lang="en-US" sz="1200" b="1" i="1" u="none" strike="noStrike" cap="none" dirty="0">
                          <a:solidFill>
                            <a:schemeClr val="tx1"/>
                          </a:solidFill>
                          <a:effectLst>
                            <a:outerShdw blurRad="38100" dist="38100" dir="2700000" algn="tl">
                              <a:srgbClr val="000000">
                                <a:alpha val="43137"/>
                              </a:srgbClr>
                            </a:outerShdw>
                          </a:effectLst>
                          <a:latin typeface="Comic Sans MS" panose="030F0702030302020204" pitchFamily="66" charset="0"/>
                          <a:ea typeface="Century Gothic"/>
                          <a:cs typeface="Century Gothic"/>
                          <a:sym typeface="Century Gothic"/>
                        </a:rPr>
                        <a:t>How did I/you </a:t>
                      </a:r>
                      <a:r>
                        <a:rPr lang="en-US" sz="1200" b="1" i="1" dirty="0">
                          <a:solidFill>
                            <a:schemeClr val="tx1"/>
                          </a:solidFill>
                          <a:effectLst>
                            <a:outerShdw blurRad="38100" dist="38100" dir="2700000" algn="tl">
                              <a:srgbClr val="000000">
                                <a:alpha val="43137"/>
                              </a:srgbClr>
                            </a:outerShdw>
                          </a:effectLst>
                          <a:latin typeface="Comic Sans MS" panose="030F0702030302020204" pitchFamily="66" charset="0"/>
                        </a:rPr>
                        <a:t>determine number of favorable outcomes?</a:t>
                      </a:r>
                    </a:p>
                  </a:txBody>
                  <a:tcPr/>
                </a:tc>
                <a:extLst>
                  <a:ext uri="{0D108BD9-81ED-4DB2-BD59-A6C34878D82A}">
                    <a16:rowId xmlns:a16="http://schemas.microsoft.com/office/drawing/2014/main" val="1229575912"/>
                  </a:ext>
                </a:extLst>
              </a:tr>
              <a:tr h="428291">
                <a:tc>
                  <a:txBody>
                    <a:bodyPr/>
                    <a:lstStyle/>
                    <a:p>
                      <a:r>
                        <a:rPr lang="en-US" sz="1800" b="1" i="0" dirty="0">
                          <a:solidFill>
                            <a:srgbClr val="7030A0"/>
                          </a:solidFill>
                          <a:effectLst>
                            <a:outerShdw blurRad="38100" dist="38100" dir="2700000" algn="tl">
                              <a:srgbClr val="000000">
                                <a:alpha val="43137"/>
                              </a:srgbClr>
                            </a:outerShdw>
                          </a:effectLst>
                          <a:latin typeface="Comic Sans MS" panose="030F0702030302020204" pitchFamily="66" charset="0"/>
                        </a:rPr>
                        <a:t>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dirty="0">
                          <a:solidFill>
                            <a:srgbClr val="7030A0"/>
                          </a:solidFill>
                          <a:effectLst>
                            <a:outerShdw blurRad="38100" dist="38100" dir="2700000" algn="tl">
                              <a:srgbClr val="000000">
                                <a:alpha val="43137"/>
                              </a:srgbClr>
                            </a:outerShdw>
                          </a:effectLst>
                          <a:latin typeface="Comic Sans MS" panose="030F0702030302020204" pitchFamily="66" charset="0"/>
                        </a:rPr>
                        <a:t>Count the total number of elements.</a:t>
                      </a:r>
                    </a:p>
                  </a:txBody>
                  <a:tcPr/>
                </a:tc>
                <a:extLst>
                  <a:ext uri="{0D108BD9-81ED-4DB2-BD59-A6C34878D82A}">
                    <a16:rowId xmlns:a16="http://schemas.microsoft.com/office/drawing/2014/main" val="647979319"/>
                  </a:ext>
                </a:extLst>
              </a:tr>
              <a:tr h="305922">
                <a:tc>
                  <a:txBody>
                    <a:bodyPr/>
                    <a:lstStyle/>
                    <a:p>
                      <a:r>
                        <a:rPr lang="en-US" sz="1200" b="1" i="1" strike="noStrike" dirty="0">
                          <a:solidFill>
                            <a:schemeClr val="tx1"/>
                          </a:solidFill>
                          <a:effectLst>
                            <a:outerShdw blurRad="38100" dist="38100" dir="2700000" algn="tl">
                              <a:srgbClr val="000000">
                                <a:alpha val="43137"/>
                              </a:srgbClr>
                            </a:outerShdw>
                          </a:effectLst>
                          <a:latin typeface="Comic Sans MS" panose="030F0702030302020204" pitchFamily="66" charset="0"/>
                        </a:rPr>
                        <a:t>CFU</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1" u="none" strike="noStrike" cap="none" dirty="0">
                          <a:solidFill>
                            <a:schemeClr val="tx1"/>
                          </a:solidFill>
                          <a:effectLst>
                            <a:outerShdw blurRad="38100" dist="38100" dir="2700000" algn="tl">
                              <a:srgbClr val="000000">
                                <a:alpha val="43137"/>
                              </a:srgbClr>
                            </a:outerShdw>
                          </a:effectLst>
                          <a:latin typeface="Comic Sans MS" panose="030F0702030302020204" pitchFamily="66" charset="0"/>
                          <a:ea typeface="Century Gothic"/>
                          <a:cs typeface="Century Gothic"/>
                          <a:sym typeface="Century Gothic"/>
                        </a:rPr>
                        <a:t>How did I/you </a:t>
                      </a:r>
                      <a:r>
                        <a:rPr lang="en-US" sz="1200" b="1" i="1" strike="noStrike" dirty="0">
                          <a:solidFill>
                            <a:schemeClr val="tx1"/>
                          </a:solidFill>
                          <a:effectLst>
                            <a:outerShdw blurRad="38100" dist="38100" dir="2700000" algn="tl">
                              <a:srgbClr val="000000">
                                <a:alpha val="43137"/>
                              </a:srgbClr>
                            </a:outerShdw>
                          </a:effectLst>
                          <a:latin typeface="Comic Sans MS" panose="030F0702030302020204" pitchFamily="66" charset="0"/>
                        </a:rPr>
                        <a:t>determine the total number of elements?</a:t>
                      </a:r>
                    </a:p>
                  </a:txBody>
                  <a:tcPr/>
                </a:tc>
                <a:extLst>
                  <a:ext uri="{0D108BD9-81ED-4DB2-BD59-A6C34878D82A}">
                    <a16:rowId xmlns:a16="http://schemas.microsoft.com/office/drawing/2014/main" val="1656529357"/>
                  </a:ext>
                </a:extLst>
              </a:tr>
              <a:tr h="428291">
                <a:tc>
                  <a:txBody>
                    <a:bodyPr/>
                    <a:lstStyle/>
                    <a:p>
                      <a:r>
                        <a:rPr lang="en-US" sz="1800" b="1" dirty="0">
                          <a:solidFill>
                            <a:srgbClr val="7030A0"/>
                          </a:solidFill>
                          <a:effectLst>
                            <a:outerShdw blurRad="38100" dist="38100" dir="2700000" algn="tl">
                              <a:srgbClr val="000000">
                                <a:alpha val="43137"/>
                              </a:srgbClr>
                            </a:outerShdw>
                          </a:effectLst>
                          <a:latin typeface="Comic Sans MS" panose="030F0702030302020204" pitchFamily="66" charset="0"/>
                        </a:rPr>
                        <a:t>4</a:t>
                      </a:r>
                    </a:p>
                  </a:txBody>
                  <a:tcPr/>
                </a:tc>
                <a:tc>
                  <a:txBody>
                    <a:bodyPr/>
                    <a:lstStyle/>
                    <a:p>
                      <a:r>
                        <a:rPr lang="en-US" sz="1800" b="1" dirty="0">
                          <a:solidFill>
                            <a:srgbClr val="7030A0"/>
                          </a:solidFill>
                          <a:effectLst>
                            <a:outerShdw blurRad="38100" dist="38100" dir="2700000" algn="tl">
                              <a:srgbClr val="000000">
                                <a:alpha val="43137"/>
                              </a:srgbClr>
                            </a:outerShdw>
                          </a:effectLst>
                          <a:latin typeface="Comic Sans MS" panose="030F0702030302020204" pitchFamily="66" charset="0"/>
                        </a:rPr>
                        <a:t>Divide the possible outcome by total elements.</a:t>
                      </a:r>
                    </a:p>
                  </a:txBody>
                  <a:tcPr/>
                </a:tc>
                <a:extLst>
                  <a:ext uri="{0D108BD9-81ED-4DB2-BD59-A6C34878D82A}">
                    <a16:rowId xmlns:a16="http://schemas.microsoft.com/office/drawing/2014/main" val="2762036806"/>
                  </a:ext>
                </a:extLst>
              </a:tr>
              <a:tr h="183553">
                <a:tc>
                  <a:txBody>
                    <a:bodyPr/>
                    <a:lstStyle/>
                    <a:p>
                      <a:r>
                        <a:rPr lang="en-US" sz="1200" b="1" i="1" dirty="0">
                          <a:solidFill>
                            <a:schemeClr val="tx1"/>
                          </a:solidFill>
                          <a:effectLst>
                            <a:outerShdw blurRad="38100" dist="38100" dir="2700000" algn="tl">
                              <a:srgbClr val="000000">
                                <a:alpha val="43137"/>
                              </a:srgbClr>
                            </a:outerShdw>
                          </a:effectLst>
                          <a:latin typeface="Comic Sans MS" panose="030F0702030302020204" pitchFamily="66" charset="0"/>
                        </a:rPr>
                        <a:t>CFU</a:t>
                      </a:r>
                    </a:p>
                  </a:txBody>
                  <a:tcPr/>
                </a:tc>
                <a:tc>
                  <a:txBody>
                    <a:bodyPr/>
                    <a:lstStyle/>
                    <a:p>
                      <a:r>
                        <a:rPr lang="en-US" sz="1200" b="1" i="1" u="none" strike="noStrike" cap="none" dirty="0">
                          <a:solidFill>
                            <a:schemeClr val="tx1"/>
                          </a:solidFill>
                          <a:effectLst>
                            <a:outerShdw blurRad="38100" dist="38100" dir="2700000" algn="tl">
                              <a:srgbClr val="000000">
                                <a:alpha val="43137"/>
                              </a:srgbClr>
                            </a:outerShdw>
                          </a:effectLst>
                          <a:latin typeface="Comic Sans MS" panose="030F0702030302020204" pitchFamily="66" charset="0"/>
                          <a:ea typeface="Century Gothic"/>
                          <a:cs typeface="Century Gothic"/>
                          <a:sym typeface="Century Gothic"/>
                        </a:rPr>
                        <a:t>How did I/you </a:t>
                      </a:r>
                      <a:r>
                        <a:rPr lang="en-US" sz="1200" b="1" i="1" dirty="0">
                          <a:solidFill>
                            <a:schemeClr val="tx1"/>
                          </a:solidFill>
                          <a:effectLst>
                            <a:outerShdw blurRad="38100" dist="38100" dir="2700000" algn="tl">
                              <a:srgbClr val="000000">
                                <a:alpha val="43137"/>
                              </a:srgbClr>
                            </a:outerShdw>
                          </a:effectLst>
                          <a:latin typeface="Comic Sans MS" panose="030F0702030302020204" pitchFamily="66" charset="0"/>
                        </a:rPr>
                        <a:t>determine probability?</a:t>
                      </a:r>
                    </a:p>
                  </a:txBody>
                  <a:tcPr/>
                </a:tc>
                <a:extLst>
                  <a:ext uri="{0D108BD9-81ED-4DB2-BD59-A6C34878D82A}">
                    <a16:rowId xmlns:a16="http://schemas.microsoft.com/office/drawing/2014/main" val="1953065294"/>
                  </a:ext>
                </a:extLst>
              </a:tr>
            </a:tbl>
          </a:graphicData>
        </a:graphic>
      </p:graphicFrame>
      <p:sp>
        <p:nvSpPr>
          <p:cNvPr id="17" name="Rectangle 16">
            <a:extLst>
              <a:ext uri="{FF2B5EF4-FFF2-40B4-BE49-F238E27FC236}">
                <a16:creationId xmlns:a16="http://schemas.microsoft.com/office/drawing/2014/main" id="{3633564C-62CA-4031-B06D-4CCCCA8ED671}"/>
              </a:ext>
            </a:extLst>
          </p:cNvPr>
          <p:cNvSpPr/>
          <p:nvPr/>
        </p:nvSpPr>
        <p:spPr>
          <a:xfrm>
            <a:off x="986491" y="458289"/>
            <a:ext cx="6151418" cy="584775"/>
          </a:xfrm>
          <a:prstGeom prst="rect">
            <a:avLst/>
          </a:prstGeom>
        </p:spPr>
        <p:txBody>
          <a:bodyPr wrap="square">
            <a:spAutoFit/>
          </a:bodyPr>
          <a:lstStyle/>
          <a:p>
            <a:r>
              <a:rPr lang="en-US" sz="1600" dirty="0"/>
              <a:t>You roll a </a:t>
            </a:r>
            <a:r>
              <a:rPr lang="en-US" sz="1600" b="1" dirty="0">
                <a:solidFill>
                  <a:srgbClr val="00B050"/>
                </a:solidFill>
                <a:effectLst>
                  <a:outerShdw blurRad="38100" dist="38100" dir="2700000" algn="tl">
                    <a:srgbClr val="000000">
                      <a:alpha val="43137"/>
                    </a:srgbClr>
                  </a:outerShdw>
                </a:effectLst>
              </a:rPr>
              <a:t>green number cube </a:t>
            </a:r>
            <a:r>
              <a:rPr lang="en-US" sz="1600" dirty="0"/>
              <a:t>and a </a:t>
            </a:r>
            <a:r>
              <a:rPr lang="en-US" sz="1600" b="1" dirty="0">
                <a:solidFill>
                  <a:srgbClr val="FF0000"/>
                </a:solidFill>
                <a:effectLst>
                  <a:outerShdw blurRad="38100" dist="38100" dir="2700000" algn="tl">
                    <a:srgbClr val="000000">
                      <a:alpha val="43137"/>
                    </a:srgbClr>
                  </a:outerShdw>
                </a:effectLst>
              </a:rPr>
              <a:t>red number cube</a:t>
            </a:r>
            <a:r>
              <a:rPr lang="en-US" sz="1600" dirty="0">
                <a:solidFill>
                  <a:srgbClr val="FF0000"/>
                </a:solidFill>
              </a:rPr>
              <a:t> </a:t>
            </a:r>
            <a:r>
              <a:rPr lang="en-US" sz="1600" dirty="0"/>
              <a:t>at the same time. What is the probability that you do </a:t>
            </a:r>
            <a:r>
              <a:rPr lang="en-US" sz="1600" b="1" i="1" u="sng" dirty="0">
                <a:effectLst>
                  <a:outerShdw blurRad="38100" dist="38100" dir="2700000" algn="tl">
                    <a:srgbClr val="000000">
                      <a:alpha val="43137"/>
                    </a:srgbClr>
                  </a:outerShdw>
                </a:effectLst>
              </a:rPr>
              <a:t>not roll doubles</a:t>
            </a:r>
            <a:r>
              <a:rPr lang="en-US" sz="1600" dirty="0"/>
              <a:t>?</a:t>
            </a:r>
          </a:p>
        </p:txBody>
      </p:sp>
      <p:pic>
        <p:nvPicPr>
          <p:cNvPr id="19" name="Picture 18">
            <a:extLst>
              <a:ext uri="{FF2B5EF4-FFF2-40B4-BE49-F238E27FC236}">
                <a16:creationId xmlns:a16="http://schemas.microsoft.com/office/drawing/2014/main" id="{14130999-0ADD-47E3-9C9B-3AA68F56B168}"/>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flipH="1">
            <a:off x="6956775" y="417138"/>
            <a:ext cx="1145318" cy="1138521"/>
          </a:xfrm>
          <a:prstGeom prst="rect">
            <a:avLst/>
          </a:prstGeom>
        </p:spPr>
      </p:pic>
      <p:pic>
        <p:nvPicPr>
          <p:cNvPr id="2050" name="Picture 2" descr="Image result for rolling to dice">
            <a:extLst>
              <a:ext uri="{FF2B5EF4-FFF2-40B4-BE49-F238E27FC236}">
                <a16:creationId xmlns:a16="http://schemas.microsoft.com/office/drawing/2014/main" id="{15941390-475D-4993-9C15-B5AA0A2DCFC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854" y="2822829"/>
            <a:ext cx="4970899" cy="306775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0A5E1034-2E0A-4016-BCC8-5F7BD64F7657}"/>
              </a:ext>
            </a:extLst>
          </p:cNvPr>
          <p:cNvSpPr/>
          <p:nvPr/>
        </p:nvSpPr>
        <p:spPr>
          <a:xfrm>
            <a:off x="1617329" y="2568558"/>
            <a:ext cx="3038011" cy="307777"/>
          </a:xfrm>
          <a:prstGeom prst="rect">
            <a:avLst/>
          </a:prstGeom>
        </p:spPr>
        <p:txBody>
          <a:bodyPr wrap="square">
            <a:spAutoFit/>
          </a:bodyPr>
          <a:lstStyle/>
          <a:p>
            <a:r>
              <a:rPr lang="en-US" b="1" u="sng" dirty="0">
                <a:solidFill>
                  <a:srgbClr val="00B050"/>
                </a:solidFill>
                <a:effectLst>
                  <a:outerShdw blurRad="38100" dist="38100" dir="2700000" algn="tl">
                    <a:srgbClr val="000000">
                      <a:alpha val="43137"/>
                    </a:srgbClr>
                  </a:outerShdw>
                </a:effectLst>
              </a:rPr>
              <a:t>Green number cube (Possibility) </a:t>
            </a:r>
            <a:endParaRPr lang="en-US" u="sng" dirty="0"/>
          </a:p>
        </p:txBody>
      </p:sp>
      <p:sp>
        <p:nvSpPr>
          <p:cNvPr id="26" name="Rectangle 25">
            <a:extLst>
              <a:ext uri="{FF2B5EF4-FFF2-40B4-BE49-F238E27FC236}">
                <a16:creationId xmlns:a16="http://schemas.microsoft.com/office/drawing/2014/main" id="{9420E788-318D-4379-BDB0-2AC928170266}"/>
              </a:ext>
            </a:extLst>
          </p:cNvPr>
          <p:cNvSpPr/>
          <p:nvPr/>
        </p:nvSpPr>
        <p:spPr>
          <a:xfrm rot="16200000">
            <a:off x="-1183851" y="4412180"/>
            <a:ext cx="2808782" cy="307777"/>
          </a:xfrm>
          <a:prstGeom prst="rect">
            <a:avLst/>
          </a:prstGeom>
        </p:spPr>
        <p:txBody>
          <a:bodyPr wrap="square">
            <a:spAutoFit/>
          </a:bodyPr>
          <a:lstStyle/>
          <a:p>
            <a:r>
              <a:rPr lang="en-US" b="1" u="sng" dirty="0">
                <a:solidFill>
                  <a:srgbClr val="C00000"/>
                </a:solidFill>
                <a:effectLst>
                  <a:outerShdw blurRad="38100" dist="38100" dir="2700000" algn="tl">
                    <a:srgbClr val="000000">
                      <a:alpha val="43137"/>
                    </a:srgbClr>
                  </a:outerShdw>
                </a:effectLst>
              </a:rPr>
              <a:t>Red number cube (Possibility) </a:t>
            </a:r>
            <a:endParaRPr lang="en-US" u="sng" dirty="0">
              <a:solidFill>
                <a:srgbClr val="C00000"/>
              </a:solidFill>
            </a:endParaRPr>
          </a:p>
        </p:txBody>
      </p:sp>
      <p:pic>
        <p:nvPicPr>
          <p:cNvPr id="24" name="Picture 23">
            <a:extLst>
              <a:ext uri="{FF2B5EF4-FFF2-40B4-BE49-F238E27FC236}">
                <a16:creationId xmlns:a16="http://schemas.microsoft.com/office/drawing/2014/main" id="{5B1A482C-68C8-41D0-8C76-5EC3296876A5}"/>
              </a:ext>
            </a:extLst>
          </p:cNvPr>
          <p:cNvPicPr>
            <a:picLocks noChangeAspect="1"/>
          </p:cNvPicPr>
          <p:nvPr/>
        </p:nvPicPr>
        <p:blipFill>
          <a:blip r:embed="rId4"/>
          <a:stretch>
            <a:fillRect/>
          </a:stretch>
        </p:blipFill>
        <p:spPr>
          <a:xfrm>
            <a:off x="818021" y="3312424"/>
            <a:ext cx="672547" cy="345467"/>
          </a:xfrm>
          <a:prstGeom prst="rect">
            <a:avLst/>
          </a:prstGeom>
        </p:spPr>
      </p:pic>
      <p:pic>
        <p:nvPicPr>
          <p:cNvPr id="32" name="Picture 31">
            <a:extLst>
              <a:ext uri="{FF2B5EF4-FFF2-40B4-BE49-F238E27FC236}">
                <a16:creationId xmlns:a16="http://schemas.microsoft.com/office/drawing/2014/main" id="{567B7A12-D475-4312-94F2-5EE2F0AB8F47}"/>
              </a:ext>
            </a:extLst>
          </p:cNvPr>
          <p:cNvPicPr>
            <a:picLocks noChangeAspect="1"/>
          </p:cNvPicPr>
          <p:nvPr/>
        </p:nvPicPr>
        <p:blipFill>
          <a:blip r:embed="rId4"/>
          <a:stretch>
            <a:fillRect/>
          </a:stretch>
        </p:blipFill>
        <p:spPr>
          <a:xfrm>
            <a:off x="1578326" y="3304300"/>
            <a:ext cx="672547" cy="345467"/>
          </a:xfrm>
          <a:prstGeom prst="rect">
            <a:avLst/>
          </a:prstGeom>
        </p:spPr>
      </p:pic>
      <p:pic>
        <p:nvPicPr>
          <p:cNvPr id="33" name="Picture 32">
            <a:extLst>
              <a:ext uri="{FF2B5EF4-FFF2-40B4-BE49-F238E27FC236}">
                <a16:creationId xmlns:a16="http://schemas.microsoft.com/office/drawing/2014/main" id="{7669BB65-D0C9-4056-BE3B-AD9DB48967BA}"/>
              </a:ext>
            </a:extLst>
          </p:cNvPr>
          <p:cNvPicPr>
            <a:picLocks noChangeAspect="1"/>
          </p:cNvPicPr>
          <p:nvPr/>
        </p:nvPicPr>
        <p:blipFill>
          <a:blip r:embed="rId4"/>
          <a:stretch>
            <a:fillRect/>
          </a:stretch>
        </p:blipFill>
        <p:spPr>
          <a:xfrm>
            <a:off x="2320455" y="3288546"/>
            <a:ext cx="672547" cy="345467"/>
          </a:xfrm>
          <a:prstGeom prst="rect">
            <a:avLst/>
          </a:prstGeom>
        </p:spPr>
      </p:pic>
      <p:pic>
        <p:nvPicPr>
          <p:cNvPr id="34" name="Picture 33">
            <a:extLst>
              <a:ext uri="{FF2B5EF4-FFF2-40B4-BE49-F238E27FC236}">
                <a16:creationId xmlns:a16="http://schemas.microsoft.com/office/drawing/2014/main" id="{9711959E-712A-4D9A-A5F9-1D71CB45960C}"/>
              </a:ext>
            </a:extLst>
          </p:cNvPr>
          <p:cNvPicPr>
            <a:picLocks noChangeAspect="1"/>
          </p:cNvPicPr>
          <p:nvPr/>
        </p:nvPicPr>
        <p:blipFill>
          <a:blip r:embed="rId4"/>
          <a:stretch>
            <a:fillRect/>
          </a:stretch>
        </p:blipFill>
        <p:spPr>
          <a:xfrm>
            <a:off x="3058887" y="3278766"/>
            <a:ext cx="672547" cy="345467"/>
          </a:xfrm>
          <a:prstGeom prst="rect">
            <a:avLst/>
          </a:prstGeom>
        </p:spPr>
      </p:pic>
      <p:pic>
        <p:nvPicPr>
          <p:cNvPr id="35" name="Picture 34">
            <a:extLst>
              <a:ext uri="{FF2B5EF4-FFF2-40B4-BE49-F238E27FC236}">
                <a16:creationId xmlns:a16="http://schemas.microsoft.com/office/drawing/2014/main" id="{9658CDA6-1471-4162-BF17-417E46EC062D}"/>
              </a:ext>
            </a:extLst>
          </p:cNvPr>
          <p:cNvPicPr>
            <a:picLocks noChangeAspect="1"/>
          </p:cNvPicPr>
          <p:nvPr/>
        </p:nvPicPr>
        <p:blipFill>
          <a:blip r:embed="rId4"/>
          <a:stretch>
            <a:fillRect/>
          </a:stretch>
        </p:blipFill>
        <p:spPr>
          <a:xfrm>
            <a:off x="3782649" y="3278765"/>
            <a:ext cx="672547" cy="345467"/>
          </a:xfrm>
          <a:prstGeom prst="rect">
            <a:avLst/>
          </a:prstGeom>
        </p:spPr>
      </p:pic>
      <p:pic>
        <p:nvPicPr>
          <p:cNvPr id="36" name="Picture 35">
            <a:extLst>
              <a:ext uri="{FF2B5EF4-FFF2-40B4-BE49-F238E27FC236}">
                <a16:creationId xmlns:a16="http://schemas.microsoft.com/office/drawing/2014/main" id="{FAEA53E0-9217-497F-ADC1-026F32D7B17D}"/>
              </a:ext>
            </a:extLst>
          </p:cNvPr>
          <p:cNvPicPr>
            <a:picLocks noChangeAspect="1"/>
          </p:cNvPicPr>
          <p:nvPr/>
        </p:nvPicPr>
        <p:blipFill>
          <a:blip r:embed="rId4"/>
          <a:stretch>
            <a:fillRect/>
          </a:stretch>
        </p:blipFill>
        <p:spPr>
          <a:xfrm>
            <a:off x="4517131" y="3312424"/>
            <a:ext cx="672547" cy="345467"/>
          </a:xfrm>
          <a:prstGeom prst="rect">
            <a:avLst/>
          </a:prstGeom>
        </p:spPr>
      </p:pic>
      <p:pic>
        <p:nvPicPr>
          <p:cNvPr id="37" name="Picture 36">
            <a:extLst>
              <a:ext uri="{FF2B5EF4-FFF2-40B4-BE49-F238E27FC236}">
                <a16:creationId xmlns:a16="http://schemas.microsoft.com/office/drawing/2014/main" id="{089BCEF7-F810-4C7C-A798-81EDE89B1FA7}"/>
              </a:ext>
            </a:extLst>
          </p:cNvPr>
          <p:cNvPicPr>
            <a:picLocks noChangeAspect="1"/>
          </p:cNvPicPr>
          <p:nvPr/>
        </p:nvPicPr>
        <p:blipFill>
          <a:blip r:embed="rId4"/>
          <a:stretch>
            <a:fillRect/>
          </a:stretch>
        </p:blipFill>
        <p:spPr>
          <a:xfrm>
            <a:off x="822793" y="3760212"/>
            <a:ext cx="672547" cy="345467"/>
          </a:xfrm>
          <a:prstGeom prst="rect">
            <a:avLst/>
          </a:prstGeom>
        </p:spPr>
      </p:pic>
      <p:pic>
        <p:nvPicPr>
          <p:cNvPr id="38" name="Picture 37">
            <a:extLst>
              <a:ext uri="{FF2B5EF4-FFF2-40B4-BE49-F238E27FC236}">
                <a16:creationId xmlns:a16="http://schemas.microsoft.com/office/drawing/2014/main" id="{ACAD7BD9-0E91-4E8C-91C5-0DB47289000A}"/>
              </a:ext>
            </a:extLst>
          </p:cNvPr>
          <p:cNvPicPr>
            <a:picLocks noChangeAspect="1"/>
          </p:cNvPicPr>
          <p:nvPr/>
        </p:nvPicPr>
        <p:blipFill>
          <a:blip r:embed="rId4"/>
          <a:stretch>
            <a:fillRect/>
          </a:stretch>
        </p:blipFill>
        <p:spPr>
          <a:xfrm>
            <a:off x="1552194" y="3732265"/>
            <a:ext cx="672547" cy="345467"/>
          </a:xfrm>
          <a:prstGeom prst="rect">
            <a:avLst/>
          </a:prstGeom>
        </p:spPr>
      </p:pic>
      <p:pic>
        <p:nvPicPr>
          <p:cNvPr id="39" name="Picture 38">
            <a:extLst>
              <a:ext uri="{FF2B5EF4-FFF2-40B4-BE49-F238E27FC236}">
                <a16:creationId xmlns:a16="http://schemas.microsoft.com/office/drawing/2014/main" id="{D85109B8-EFD3-4738-AB4B-FD7588523667}"/>
              </a:ext>
            </a:extLst>
          </p:cNvPr>
          <p:cNvPicPr>
            <a:picLocks noChangeAspect="1"/>
          </p:cNvPicPr>
          <p:nvPr/>
        </p:nvPicPr>
        <p:blipFill>
          <a:blip r:embed="rId4"/>
          <a:stretch>
            <a:fillRect/>
          </a:stretch>
        </p:blipFill>
        <p:spPr>
          <a:xfrm>
            <a:off x="2315661" y="3752172"/>
            <a:ext cx="672547" cy="345467"/>
          </a:xfrm>
          <a:prstGeom prst="rect">
            <a:avLst/>
          </a:prstGeom>
        </p:spPr>
      </p:pic>
      <p:pic>
        <p:nvPicPr>
          <p:cNvPr id="40" name="Picture 39">
            <a:extLst>
              <a:ext uri="{FF2B5EF4-FFF2-40B4-BE49-F238E27FC236}">
                <a16:creationId xmlns:a16="http://schemas.microsoft.com/office/drawing/2014/main" id="{ED09A362-28A4-4CDA-8854-13449A4E301C}"/>
              </a:ext>
            </a:extLst>
          </p:cNvPr>
          <p:cNvPicPr>
            <a:picLocks noChangeAspect="1"/>
          </p:cNvPicPr>
          <p:nvPr/>
        </p:nvPicPr>
        <p:blipFill>
          <a:blip r:embed="rId4"/>
          <a:stretch>
            <a:fillRect/>
          </a:stretch>
        </p:blipFill>
        <p:spPr>
          <a:xfrm>
            <a:off x="3044240" y="3744132"/>
            <a:ext cx="672547" cy="345467"/>
          </a:xfrm>
          <a:prstGeom prst="rect">
            <a:avLst/>
          </a:prstGeom>
        </p:spPr>
      </p:pic>
      <p:pic>
        <p:nvPicPr>
          <p:cNvPr id="41" name="Picture 40">
            <a:extLst>
              <a:ext uri="{FF2B5EF4-FFF2-40B4-BE49-F238E27FC236}">
                <a16:creationId xmlns:a16="http://schemas.microsoft.com/office/drawing/2014/main" id="{0B2D3690-154A-4FDE-B028-EC13785C70C4}"/>
              </a:ext>
            </a:extLst>
          </p:cNvPr>
          <p:cNvPicPr>
            <a:picLocks noChangeAspect="1"/>
          </p:cNvPicPr>
          <p:nvPr/>
        </p:nvPicPr>
        <p:blipFill>
          <a:blip r:embed="rId4"/>
          <a:stretch>
            <a:fillRect/>
          </a:stretch>
        </p:blipFill>
        <p:spPr>
          <a:xfrm>
            <a:off x="3782649" y="3705769"/>
            <a:ext cx="672547" cy="345467"/>
          </a:xfrm>
          <a:prstGeom prst="rect">
            <a:avLst/>
          </a:prstGeom>
        </p:spPr>
      </p:pic>
      <p:pic>
        <p:nvPicPr>
          <p:cNvPr id="42" name="Picture 41">
            <a:extLst>
              <a:ext uri="{FF2B5EF4-FFF2-40B4-BE49-F238E27FC236}">
                <a16:creationId xmlns:a16="http://schemas.microsoft.com/office/drawing/2014/main" id="{62A676BD-77CB-49AD-BA8A-CD55840EAAAD}"/>
              </a:ext>
            </a:extLst>
          </p:cNvPr>
          <p:cNvPicPr>
            <a:picLocks noChangeAspect="1"/>
          </p:cNvPicPr>
          <p:nvPr/>
        </p:nvPicPr>
        <p:blipFill>
          <a:blip r:embed="rId4"/>
          <a:stretch>
            <a:fillRect/>
          </a:stretch>
        </p:blipFill>
        <p:spPr>
          <a:xfrm>
            <a:off x="4500071" y="3732265"/>
            <a:ext cx="672547" cy="345467"/>
          </a:xfrm>
          <a:prstGeom prst="rect">
            <a:avLst/>
          </a:prstGeom>
        </p:spPr>
      </p:pic>
      <p:pic>
        <p:nvPicPr>
          <p:cNvPr id="44" name="Picture 43">
            <a:extLst>
              <a:ext uri="{FF2B5EF4-FFF2-40B4-BE49-F238E27FC236}">
                <a16:creationId xmlns:a16="http://schemas.microsoft.com/office/drawing/2014/main" id="{1C3EA5E4-D63E-4307-BD1D-348EE0FD23B4}"/>
              </a:ext>
            </a:extLst>
          </p:cNvPr>
          <p:cNvPicPr>
            <a:picLocks noChangeAspect="1"/>
          </p:cNvPicPr>
          <p:nvPr/>
        </p:nvPicPr>
        <p:blipFill>
          <a:blip r:embed="rId4"/>
          <a:stretch>
            <a:fillRect/>
          </a:stretch>
        </p:blipFill>
        <p:spPr>
          <a:xfrm>
            <a:off x="842518" y="4196241"/>
            <a:ext cx="672547" cy="345467"/>
          </a:xfrm>
          <a:prstGeom prst="rect">
            <a:avLst/>
          </a:prstGeom>
        </p:spPr>
      </p:pic>
      <p:pic>
        <p:nvPicPr>
          <p:cNvPr id="45" name="Picture 44">
            <a:extLst>
              <a:ext uri="{FF2B5EF4-FFF2-40B4-BE49-F238E27FC236}">
                <a16:creationId xmlns:a16="http://schemas.microsoft.com/office/drawing/2014/main" id="{67939250-6CFF-4473-B91A-96BD23CEB955}"/>
              </a:ext>
            </a:extLst>
          </p:cNvPr>
          <p:cNvPicPr>
            <a:picLocks noChangeAspect="1"/>
          </p:cNvPicPr>
          <p:nvPr/>
        </p:nvPicPr>
        <p:blipFill>
          <a:blip r:embed="rId4"/>
          <a:stretch>
            <a:fillRect/>
          </a:stretch>
        </p:blipFill>
        <p:spPr>
          <a:xfrm>
            <a:off x="1571919" y="4168294"/>
            <a:ext cx="672547" cy="345467"/>
          </a:xfrm>
          <a:prstGeom prst="rect">
            <a:avLst/>
          </a:prstGeom>
        </p:spPr>
      </p:pic>
      <p:pic>
        <p:nvPicPr>
          <p:cNvPr id="46" name="Picture 45">
            <a:extLst>
              <a:ext uri="{FF2B5EF4-FFF2-40B4-BE49-F238E27FC236}">
                <a16:creationId xmlns:a16="http://schemas.microsoft.com/office/drawing/2014/main" id="{33D7D9AB-37BA-47A4-8F4D-328EC6B1BC89}"/>
              </a:ext>
            </a:extLst>
          </p:cNvPr>
          <p:cNvPicPr>
            <a:picLocks noChangeAspect="1"/>
          </p:cNvPicPr>
          <p:nvPr/>
        </p:nvPicPr>
        <p:blipFill>
          <a:blip r:embed="rId4"/>
          <a:stretch>
            <a:fillRect/>
          </a:stretch>
        </p:blipFill>
        <p:spPr>
          <a:xfrm>
            <a:off x="2320716" y="4188201"/>
            <a:ext cx="672547" cy="345467"/>
          </a:xfrm>
          <a:prstGeom prst="rect">
            <a:avLst/>
          </a:prstGeom>
        </p:spPr>
      </p:pic>
      <p:pic>
        <p:nvPicPr>
          <p:cNvPr id="47" name="Picture 46">
            <a:extLst>
              <a:ext uri="{FF2B5EF4-FFF2-40B4-BE49-F238E27FC236}">
                <a16:creationId xmlns:a16="http://schemas.microsoft.com/office/drawing/2014/main" id="{1F4CEAD2-CB57-4BC6-8748-196F89082BE2}"/>
              </a:ext>
            </a:extLst>
          </p:cNvPr>
          <p:cNvPicPr>
            <a:picLocks noChangeAspect="1"/>
          </p:cNvPicPr>
          <p:nvPr/>
        </p:nvPicPr>
        <p:blipFill>
          <a:blip r:embed="rId4"/>
          <a:stretch>
            <a:fillRect/>
          </a:stretch>
        </p:blipFill>
        <p:spPr>
          <a:xfrm>
            <a:off x="3063965" y="4180161"/>
            <a:ext cx="672547" cy="345467"/>
          </a:xfrm>
          <a:prstGeom prst="rect">
            <a:avLst/>
          </a:prstGeom>
        </p:spPr>
      </p:pic>
      <p:pic>
        <p:nvPicPr>
          <p:cNvPr id="48" name="Picture 47">
            <a:extLst>
              <a:ext uri="{FF2B5EF4-FFF2-40B4-BE49-F238E27FC236}">
                <a16:creationId xmlns:a16="http://schemas.microsoft.com/office/drawing/2014/main" id="{F161A00E-1250-4ED6-82B4-32D6CC04979B}"/>
              </a:ext>
            </a:extLst>
          </p:cNvPr>
          <p:cNvPicPr>
            <a:picLocks noChangeAspect="1"/>
          </p:cNvPicPr>
          <p:nvPr/>
        </p:nvPicPr>
        <p:blipFill>
          <a:blip r:embed="rId4"/>
          <a:stretch>
            <a:fillRect/>
          </a:stretch>
        </p:blipFill>
        <p:spPr>
          <a:xfrm>
            <a:off x="3802374" y="4141798"/>
            <a:ext cx="672547" cy="345467"/>
          </a:xfrm>
          <a:prstGeom prst="rect">
            <a:avLst/>
          </a:prstGeom>
        </p:spPr>
      </p:pic>
      <p:pic>
        <p:nvPicPr>
          <p:cNvPr id="49" name="Picture 48">
            <a:extLst>
              <a:ext uri="{FF2B5EF4-FFF2-40B4-BE49-F238E27FC236}">
                <a16:creationId xmlns:a16="http://schemas.microsoft.com/office/drawing/2014/main" id="{45D15388-9D99-4694-B9CE-C27D58D481A2}"/>
              </a:ext>
            </a:extLst>
          </p:cNvPr>
          <p:cNvPicPr>
            <a:picLocks noChangeAspect="1"/>
          </p:cNvPicPr>
          <p:nvPr/>
        </p:nvPicPr>
        <p:blipFill>
          <a:blip r:embed="rId4"/>
          <a:stretch>
            <a:fillRect/>
          </a:stretch>
        </p:blipFill>
        <p:spPr>
          <a:xfrm>
            <a:off x="4505126" y="4168294"/>
            <a:ext cx="672547" cy="345467"/>
          </a:xfrm>
          <a:prstGeom prst="rect">
            <a:avLst/>
          </a:prstGeom>
        </p:spPr>
      </p:pic>
      <p:pic>
        <p:nvPicPr>
          <p:cNvPr id="50" name="Picture 49">
            <a:extLst>
              <a:ext uri="{FF2B5EF4-FFF2-40B4-BE49-F238E27FC236}">
                <a16:creationId xmlns:a16="http://schemas.microsoft.com/office/drawing/2014/main" id="{C91EF0D7-F94C-4B0C-868A-3B6C5470D44C}"/>
              </a:ext>
            </a:extLst>
          </p:cNvPr>
          <p:cNvPicPr>
            <a:picLocks noChangeAspect="1"/>
          </p:cNvPicPr>
          <p:nvPr/>
        </p:nvPicPr>
        <p:blipFill>
          <a:blip r:embed="rId4"/>
          <a:stretch>
            <a:fillRect/>
          </a:stretch>
        </p:blipFill>
        <p:spPr>
          <a:xfrm>
            <a:off x="822793" y="4621422"/>
            <a:ext cx="672547" cy="345467"/>
          </a:xfrm>
          <a:prstGeom prst="rect">
            <a:avLst/>
          </a:prstGeom>
        </p:spPr>
      </p:pic>
      <p:pic>
        <p:nvPicPr>
          <p:cNvPr id="51" name="Picture 50">
            <a:extLst>
              <a:ext uri="{FF2B5EF4-FFF2-40B4-BE49-F238E27FC236}">
                <a16:creationId xmlns:a16="http://schemas.microsoft.com/office/drawing/2014/main" id="{2F9BADD0-DBBE-4D56-A87A-8912517AE82B}"/>
              </a:ext>
            </a:extLst>
          </p:cNvPr>
          <p:cNvPicPr>
            <a:picLocks noChangeAspect="1"/>
          </p:cNvPicPr>
          <p:nvPr/>
        </p:nvPicPr>
        <p:blipFill>
          <a:blip r:embed="rId4"/>
          <a:stretch>
            <a:fillRect/>
          </a:stretch>
        </p:blipFill>
        <p:spPr>
          <a:xfrm>
            <a:off x="1552194" y="4593475"/>
            <a:ext cx="672547" cy="345467"/>
          </a:xfrm>
          <a:prstGeom prst="rect">
            <a:avLst/>
          </a:prstGeom>
        </p:spPr>
      </p:pic>
      <p:pic>
        <p:nvPicPr>
          <p:cNvPr id="52" name="Picture 51">
            <a:extLst>
              <a:ext uri="{FF2B5EF4-FFF2-40B4-BE49-F238E27FC236}">
                <a16:creationId xmlns:a16="http://schemas.microsoft.com/office/drawing/2014/main" id="{6FB6C32D-295E-4D94-977B-B61283B00AE8}"/>
              </a:ext>
            </a:extLst>
          </p:cNvPr>
          <p:cNvPicPr>
            <a:picLocks noChangeAspect="1"/>
          </p:cNvPicPr>
          <p:nvPr/>
        </p:nvPicPr>
        <p:blipFill>
          <a:blip r:embed="rId4"/>
          <a:stretch>
            <a:fillRect/>
          </a:stretch>
        </p:blipFill>
        <p:spPr>
          <a:xfrm>
            <a:off x="2315661" y="4613382"/>
            <a:ext cx="672547" cy="345467"/>
          </a:xfrm>
          <a:prstGeom prst="rect">
            <a:avLst/>
          </a:prstGeom>
        </p:spPr>
      </p:pic>
      <p:pic>
        <p:nvPicPr>
          <p:cNvPr id="53" name="Picture 52">
            <a:extLst>
              <a:ext uri="{FF2B5EF4-FFF2-40B4-BE49-F238E27FC236}">
                <a16:creationId xmlns:a16="http://schemas.microsoft.com/office/drawing/2014/main" id="{ADA3C6AC-FD29-42C5-9A3C-1564631EF07D}"/>
              </a:ext>
            </a:extLst>
          </p:cNvPr>
          <p:cNvPicPr>
            <a:picLocks noChangeAspect="1"/>
          </p:cNvPicPr>
          <p:nvPr/>
        </p:nvPicPr>
        <p:blipFill>
          <a:blip r:embed="rId4"/>
          <a:stretch>
            <a:fillRect/>
          </a:stretch>
        </p:blipFill>
        <p:spPr>
          <a:xfrm>
            <a:off x="3044240" y="4605342"/>
            <a:ext cx="672547" cy="345467"/>
          </a:xfrm>
          <a:prstGeom prst="rect">
            <a:avLst/>
          </a:prstGeom>
        </p:spPr>
      </p:pic>
      <p:pic>
        <p:nvPicPr>
          <p:cNvPr id="54" name="Picture 53">
            <a:extLst>
              <a:ext uri="{FF2B5EF4-FFF2-40B4-BE49-F238E27FC236}">
                <a16:creationId xmlns:a16="http://schemas.microsoft.com/office/drawing/2014/main" id="{0AEBBE54-5B2F-4C0E-B574-7661E4CDDA58}"/>
              </a:ext>
            </a:extLst>
          </p:cNvPr>
          <p:cNvPicPr>
            <a:picLocks noChangeAspect="1"/>
          </p:cNvPicPr>
          <p:nvPr/>
        </p:nvPicPr>
        <p:blipFill>
          <a:blip r:embed="rId4"/>
          <a:stretch>
            <a:fillRect/>
          </a:stretch>
        </p:blipFill>
        <p:spPr>
          <a:xfrm>
            <a:off x="3782649" y="4566979"/>
            <a:ext cx="672547" cy="345467"/>
          </a:xfrm>
          <a:prstGeom prst="rect">
            <a:avLst/>
          </a:prstGeom>
        </p:spPr>
      </p:pic>
      <p:pic>
        <p:nvPicPr>
          <p:cNvPr id="55" name="Picture 54">
            <a:extLst>
              <a:ext uri="{FF2B5EF4-FFF2-40B4-BE49-F238E27FC236}">
                <a16:creationId xmlns:a16="http://schemas.microsoft.com/office/drawing/2014/main" id="{33E9C1BA-478D-4E42-8121-6F5171FEF3DD}"/>
              </a:ext>
            </a:extLst>
          </p:cNvPr>
          <p:cNvPicPr>
            <a:picLocks noChangeAspect="1"/>
          </p:cNvPicPr>
          <p:nvPr/>
        </p:nvPicPr>
        <p:blipFill>
          <a:blip r:embed="rId4"/>
          <a:stretch>
            <a:fillRect/>
          </a:stretch>
        </p:blipFill>
        <p:spPr>
          <a:xfrm>
            <a:off x="4500071" y="4593475"/>
            <a:ext cx="672547" cy="345467"/>
          </a:xfrm>
          <a:prstGeom prst="rect">
            <a:avLst/>
          </a:prstGeom>
        </p:spPr>
      </p:pic>
      <p:pic>
        <p:nvPicPr>
          <p:cNvPr id="56" name="Picture 55">
            <a:extLst>
              <a:ext uri="{FF2B5EF4-FFF2-40B4-BE49-F238E27FC236}">
                <a16:creationId xmlns:a16="http://schemas.microsoft.com/office/drawing/2014/main" id="{8B7130BF-43CC-4053-8AF8-A32AF876FD33}"/>
              </a:ext>
            </a:extLst>
          </p:cNvPr>
          <p:cNvPicPr>
            <a:picLocks noChangeAspect="1"/>
          </p:cNvPicPr>
          <p:nvPr/>
        </p:nvPicPr>
        <p:blipFill>
          <a:blip r:embed="rId4"/>
          <a:stretch>
            <a:fillRect/>
          </a:stretch>
        </p:blipFill>
        <p:spPr>
          <a:xfrm>
            <a:off x="820661" y="5036140"/>
            <a:ext cx="672547" cy="345467"/>
          </a:xfrm>
          <a:prstGeom prst="rect">
            <a:avLst/>
          </a:prstGeom>
        </p:spPr>
      </p:pic>
      <p:pic>
        <p:nvPicPr>
          <p:cNvPr id="57" name="Picture 56">
            <a:extLst>
              <a:ext uri="{FF2B5EF4-FFF2-40B4-BE49-F238E27FC236}">
                <a16:creationId xmlns:a16="http://schemas.microsoft.com/office/drawing/2014/main" id="{EF4B4E1E-7D51-4944-B222-0C5DECCB14FD}"/>
              </a:ext>
            </a:extLst>
          </p:cNvPr>
          <p:cNvPicPr>
            <a:picLocks noChangeAspect="1"/>
          </p:cNvPicPr>
          <p:nvPr/>
        </p:nvPicPr>
        <p:blipFill>
          <a:blip r:embed="rId4"/>
          <a:stretch>
            <a:fillRect/>
          </a:stretch>
        </p:blipFill>
        <p:spPr>
          <a:xfrm>
            <a:off x="1550062" y="5008193"/>
            <a:ext cx="672547" cy="345467"/>
          </a:xfrm>
          <a:prstGeom prst="rect">
            <a:avLst/>
          </a:prstGeom>
        </p:spPr>
      </p:pic>
      <p:pic>
        <p:nvPicPr>
          <p:cNvPr id="58" name="Picture 57">
            <a:extLst>
              <a:ext uri="{FF2B5EF4-FFF2-40B4-BE49-F238E27FC236}">
                <a16:creationId xmlns:a16="http://schemas.microsoft.com/office/drawing/2014/main" id="{C8137F3D-FEB6-4EDC-BF78-DA5016A937C5}"/>
              </a:ext>
            </a:extLst>
          </p:cNvPr>
          <p:cNvPicPr>
            <a:picLocks noChangeAspect="1"/>
          </p:cNvPicPr>
          <p:nvPr/>
        </p:nvPicPr>
        <p:blipFill>
          <a:blip r:embed="rId4"/>
          <a:stretch>
            <a:fillRect/>
          </a:stretch>
        </p:blipFill>
        <p:spPr>
          <a:xfrm>
            <a:off x="2313529" y="5028100"/>
            <a:ext cx="672547" cy="345467"/>
          </a:xfrm>
          <a:prstGeom prst="rect">
            <a:avLst/>
          </a:prstGeom>
        </p:spPr>
      </p:pic>
      <p:pic>
        <p:nvPicPr>
          <p:cNvPr id="59" name="Picture 58">
            <a:extLst>
              <a:ext uri="{FF2B5EF4-FFF2-40B4-BE49-F238E27FC236}">
                <a16:creationId xmlns:a16="http://schemas.microsoft.com/office/drawing/2014/main" id="{CC1809CF-19AC-45A0-AC24-C02E0F55B9A5}"/>
              </a:ext>
            </a:extLst>
          </p:cNvPr>
          <p:cNvPicPr>
            <a:picLocks noChangeAspect="1"/>
          </p:cNvPicPr>
          <p:nvPr/>
        </p:nvPicPr>
        <p:blipFill>
          <a:blip r:embed="rId4"/>
          <a:stretch>
            <a:fillRect/>
          </a:stretch>
        </p:blipFill>
        <p:spPr>
          <a:xfrm>
            <a:off x="3042108" y="5020060"/>
            <a:ext cx="672547" cy="345467"/>
          </a:xfrm>
          <a:prstGeom prst="rect">
            <a:avLst/>
          </a:prstGeom>
        </p:spPr>
      </p:pic>
      <p:pic>
        <p:nvPicPr>
          <p:cNvPr id="60" name="Picture 59">
            <a:extLst>
              <a:ext uri="{FF2B5EF4-FFF2-40B4-BE49-F238E27FC236}">
                <a16:creationId xmlns:a16="http://schemas.microsoft.com/office/drawing/2014/main" id="{BF107D74-CE31-4E62-B9E5-96B223DBC3B7}"/>
              </a:ext>
            </a:extLst>
          </p:cNvPr>
          <p:cNvPicPr>
            <a:picLocks noChangeAspect="1"/>
          </p:cNvPicPr>
          <p:nvPr/>
        </p:nvPicPr>
        <p:blipFill>
          <a:blip r:embed="rId4"/>
          <a:stretch>
            <a:fillRect/>
          </a:stretch>
        </p:blipFill>
        <p:spPr>
          <a:xfrm>
            <a:off x="3780517" y="4981697"/>
            <a:ext cx="672547" cy="345467"/>
          </a:xfrm>
          <a:prstGeom prst="rect">
            <a:avLst/>
          </a:prstGeom>
        </p:spPr>
      </p:pic>
      <p:pic>
        <p:nvPicPr>
          <p:cNvPr id="61" name="Picture 60">
            <a:extLst>
              <a:ext uri="{FF2B5EF4-FFF2-40B4-BE49-F238E27FC236}">
                <a16:creationId xmlns:a16="http://schemas.microsoft.com/office/drawing/2014/main" id="{1D679596-2C4A-4889-94C9-3558A3829B5A}"/>
              </a:ext>
            </a:extLst>
          </p:cNvPr>
          <p:cNvPicPr>
            <a:picLocks noChangeAspect="1"/>
          </p:cNvPicPr>
          <p:nvPr/>
        </p:nvPicPr>
        <p:blipFill>
          <a:blip r:embed="rId4"/>
          <a:stretch>
            <a:fillRect/>
          </a:stretch>
        </p:blipFill>
        <p:spPr>
          <a:xfrm>
            <a:off x="4502829" y="5008193"/>
            <a:ext cx="672547" cy="345467"/>
          </a:xfrm>
          <a:prstGeom prst="rect">
            <a:avLst/>
          </a:prstGeom>
        </p:spPr>
      </p:pic>
      <p:pic>
        <p:nvPicPr>
          <p:cNvPr id="62" name="Picture 61">
            <a:extLst>
              <a:ext uri="{FF2B5EF4-FFF2-40B4-BE49-F238E27FC236}">
                <a16:creationId xmlns:a16="http://schemas.microsoft.com/office/drawing/2014/main" id="{FDCD1502-AA24-4F10-87F6-292B7968CF4D}"/>
              </a:ext>
            </a:extLst>
          </p:cNvPr>
          <p:cNvPicPr>
            <a:picLocks noChangeAspect="1"/>
          </p:cNvPicPr>
          <p:nvPr/>
        </p:nvPicPr>
        <p:blipFill>
          <a:blip r:embed="rId4"/>
          <a:stretch>
            <a:fillRect/>
          </a:stretch>
        </p:blipFill>
        <p:spPr>
          <a:xfrm>
            <a:off x="847383" y="5472930"/>
            <a:ext cx="672547" cy="345467"/>
          </a:xfrm>
          <a:prstGeom prst="rect">
            <a:avLst/>
          </a:prstGeom>
        </p:spPr>
      </p:pic>
      <p:pic>
        <p:nvPicPr>
          <p:cNvPr id="63" name="Picture 62">
            <a:extLst>
              <a:ext uri="{FF2B5EF4-FFF2-40B4-BE49-F238E27FC236}">
                <a16:creationId xmlns:a16="http://schemas.microsoft.com/office/drawing/2014/main" id="{AA6EE931-DF1A-4621-8DCE-902486646DF4}"/>
              </a:ext>
            </a:extLst>
          </p:cNvPr>
          <p:cNvPicPr>
            <a:picLocks noChangeAspect="1"/>
          </p:cNvPicPr>
          <p:nvPr/>
        </p:nvPicPr>
        <p:blipFill>
          <a:blip r:embed="rId4"/>
          <a:stretch>
            <a:fillRect/>
          </a:stretch>
        </p:blipFill>
        <p:spPr>
          <a:xfrm>
            <a:off x="1576784" y="5449873"/>
            <a:ext cx="672547" cy="345467"/>
          </a:xfrm>
          <a:prstGeom prst="rect">
            <a:avLst/>
          </a:prstGeom>
        </p:spPr>
      </p:pic>
      <p:pic>
        <p:nvPicPr>
          <p:cNvPr id="64" name="Picture 63">
            <a:extLst>
              <a:ext uri="{FF2B5EF4-FFF2-40B4-BE49-F238E27FC236}">
                <a16:creationId xmlns:a16="http://schemas.microsoft.com/office/drawing/2014/main" id="{D0764A6B-FBA5-4229-BAF5-4833035430FB}"/>
              </a:ext>
            </a:extLst>
          </p:cNvPr>
          <p:cNvPicPr>
            <a:picLocks noChangeAspect="1"/>
          </p:cNvPicPr>
          <p:nvPr/>
        </p:nvPicPr>
        <p:blipFill>
          <a:blip r:embed="rId4"/>
          <a:stretch>
            <a:fillRect/>
          </a:stretch>
        </p:blipFill>
        <p:spPr>
          <a:xfrm>
            <a:off x="2325581" y="5469780"/>
            <a:ext cx="672547" cy="345467"/>
          </a:xfrm>
          <a:prstGeom prst="rect">
            <a:avLst/>
          </a:prstGeom>
        </p:spPr>
      </p:pic>
      <p:pic>
        <p:nvPicPr>
          <p:cNvPr id="65" name="Picture 64">
            <a:extLst>
              <a:ext uri="{FF2B5EF4-FFF2-40B4-BE49-F238E27FC236}">
                <a16:creationId xmlns:a16="http://schemas.microsoft.com/office/drawing/2014/main" id="{9E8EBDA6-1894-494A-86CF-65929434241D}"/>
              </a:ext>
            </a:extLst>
          </p:cNvPr>
          <p:cNvPicPr>
            <a:picLocks noChangeAspect="1"/>
          </p:cNvPicPr>
          <p:nvPr/>
        </p:nvPicPr>
        <p:blipFill>
          <a:blip r:embed="rId4"/>
          <a:stretch>
            <a:fillRect/>
          </a:stretch>
        </p:blipFill>
        <p:spPr>
          <a:xfrm>
            <a:off x="3063940" y="5461740"/>
            <a:ext cx="672547" cy="345467"/>
          </a:xfrm>
          <a:prstGeom prst="rect">
            <a:avLst/>
          </a:prstGeom>
        </p:spPr>
      </p:pic>
      <p:pic>
        <p:nvPicPr>
          <p:cNvPr id="66" name="Picture 65">
            <a:extLst>
              <a:ext uri="{FF2B5EF4-FFF2-40B4-BE49-F238E27FC236}">
                <a16:creationId xmlns:a16="http://schemas.microsoft.com/office/drawing/2014/main" id="{F008B38A-A19C-4FD5-9C99-D028FCB7BCE5}"/>
              </a:ext>
            </a:extLst>
          </p:cNvPr>
          <p:cNvPicPr>
            <a:picLocks noChangeAspect="1"/>
          </p:cNvPicPr>
          <p:nvPr/>
        </p:nvPicPr>
        <p:blipFill>
          <a:blip r:embed="rId4"/>
          <a:stretch>
            <a:fillRect/>
          </a:stretch>
        </p:blipFill>
        <p:spPr>
          <a:xfrm>
            <a:off x="3792569" y="5428267"/>
            <a:ext cx="672547" cy="345467"/>
          </a:xfrm>
          <a:prstGeom prst="rect">
            <a:avLst/>
          </a:prstGeom>
        </p:spPr>
      </p:pic>
      <p:pic>
        <p:nvPicPr>
          <p:cNvPr id="67" name="Picture 66">
            <a:extLst>
              <a:ext uri="{FF2B5EF4-FFF2-40B4-BE49-F238E27FC236}">
                <a16:creationId xmlns:a16="http://schemas.microsoft.com/office/drawing/2014/main" id="{764DF44B-8DB8-420E-9ED9-E9ED72BD5B3B}"/>
              </a:ext>
            </a:extLst>
          </p:cNvPr>
          <p:cNvPicPr>
            <a:picLocks noChangeAspect="1"/>
          </p:cNvPicPr>
          <p:nvPr/>
        </p:nvPicPr>
        <p:blipFill>
          <a:blip r:embed="rId4"/>
          <a:stretch>
            <a:fillRect/>
          </a:stretch>
        </p:blipFill>
        <p:spPr>
          <a:xfrm>
            <a:off x="4509991" y="5449873"/>
            <a:ext cx="672547" cy="345467"/>
          </a:xfrm>
          <a:prstGeom prst="rect">
            <a:avLst/>
          </a:prstGeom>
        </p:spPr>
      </p:pic>
      <mc:AlternateContent xmlns:mc="http://schemas.openxmlformats.org/markup-compatibility/2006">
        <mc:Choice xmlns:a14="http://schemas.microsoft.com/office/drawing/2010/main" Requires="a14">
          <p:sp>
            <p:nvSpPr>
              <p:cNvPr id="2048" name="Rectangle 2047">
                <a:extLst>
                  <a:ext uri="{FF2B5EF4-FFF2-40B4-BE49-F238E27FC236}">
                    <a16:creationId xmlns:a16="http://schemas.microsoft.com/office/drawing/2014/main" id="{496B1B3F-7A04-40F9-A4DB-46B6A2283DAB}"/>
                  </a:ext>
                </a:extLst>
              </p:cNvPr>
              <p:cNvSpPr/>
              <p:nvPr/>
            </p:nvSpPr>
            <p:spPr>
              <a:xfrm>
                <a:off x="416737" y="1200453"/>
                <a:ext cx="5525101" cy="541623"/>
              </a:xfrm>
              <a:prstGeom prst="rect">
                <a:avLst/>
              </a:prstGeom>
            </p:spPr>
            <p:txBody>
              <a:bodyPr wrap="square">
                <a:spAutoFit/>
              </a:bodyPr>
              <a:lstStyle/>
              <a:p>
                <a:r>
                  <a:rPr lang="en-US" b="1" dirty="0">
                    <a:solidFill>
                      <a:srgbClr val="0070C0"/>
                    </a:solidFill>
                    <a:effectLst>
                      <a:outerShdw blurRad="38100" dist="38100" dir="2700000" algn="tl">
                        <a:srgbClr val="000000">
                          <a:alpha val="43137"/>
                        </a:srgbClr>
                      </a:outerShdw>
                    </a:effectLst>
                  </a:rPr>
                  <a:t>Step 1</a:t>
                </a:r>
                <a:r>
                  <a:rPr lang="en-US" b="1" dirty="0">
                    <a:solidFill>
                      <a:srgbClr val="0070C0"/>
                    </a:solidFill>
                  </a:rPr>
                  <a:t>. Define the events. Let A be that you do roll doubles and </a:t>
                </a:r>
                <a14:m>
                  <m:oMath xmlns:m="http://schemas.openxmlformats.org/officeDocument/2006/math">
                    <m:sSup>
                      <m:sSupPr>
                        <m:ctrlP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p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𝑨</m:t>
                        </m:r>
                      </m:e>
                      <m:sup>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𝑪</m:t>
                        </m:r>
                      </m:sup>
                    </m:sSup>
                  </m:oMath>
                </a14:m>
                <a:r>
                  <a:rPr lang="en-US" b="1" dirty="0">
                    <a:solidFill>
                      <a:srgbClr val="0070C0"/>
                    </a:solidFill>
                  </a:rPr>
                  <a:t> that you do NOT roll doubles.</a:t>
                </a:r>
              </a:p>
            </p:txBody>
          </p:sp>
        </mc:Choice>
        <mc:Fallback>
          <p:sp>
            <p:nvSpPr>
              <p:cNvPr id="2048" name="Rectangle 2047">
                <a:extLst>
                  <a:ext uri="{FF2B5EF4-FFF2-40B4-BE49-F238E27FC236}">
                    <a16:creationId xmlns:a16="http://schemas.microsoft.com/office/drawing/2014/main" id="{496B1B3F-7A04-40F9-A4DB-46B6A2283DAB}"/>
                  </a:ext>
                </a:extLst>
              </p:cNvPr>
              <p:cNvSpPr>
                <a:spLocks noRot="1" noChangeAspect="1" noMove="1" noResize="1" noEditPoints="1" noAdjustHandles="1" noChangeArrowheads="1" noChangeShapeType="1" noTextEdit="1"/>
              </p:cNvSpPr>
              <p:nvPr/>
            </p:nvSpPr>
            <p:spPr>
              <a:xfrm>
                <a:off x="416737" y="1200453"/>
                <a:ext cx="5525101" cy="541623"/>
              </a:xfrm>
              <a:prstGeom prst="rect">
                <a:avLst/>
              </a:prstGeom>
              <a:blipFill>
                <a:blip r:embed="rId5"/>
                <a:stretch>
                  <a:fillRect l="-331" t="-2247" r="-551" b="-7865"/>
                </a:stretch>
              </a:blipFill>
            </p:spPr>
            <p:txBody>
              <a:bodyPr/>
              <a:lstStyle/>
              <a:p>
                <a:r>
                  <a:rPr lang="en-US">
                    <a:noFill/>
                  </a:rPr>
                  <a:t> </a:t>
                </a:r>
              </a:p>
            </p:txBody>
          </p:sp>
        </mc:Fallback>
      </mc:AlternateContent>
      <p:sp>
        <p:nvSpPr>
          <p:cNvPr id="2049" name="Rectangle 2048">
            <a:extLst>
              <a:ext uri="{FF2B5EF4-FFF2-40B4-BE49-F238E27FC236}">
                <a16:creationId xmlns:a16="http://schemas.microsoft.com/office/drawing/2014/main" id="{F84DE33E-17F6-471E-BBA4-4401323C4222}"/>
              </a:ext>
            </a:extLst>
          </p:cNvPr>
          <p:cNvSpPr/>
          <p:nvPr/>
        </p:nvSpPr>
        <p:spPr>
          <a:xfrm>
            <a:off x="416737" y="1952218"/>
            <a:ext cx="5286757" cy="523220"/>
          </a:xfrm>
          <a:prstGeom prst="rect">
            <a:avLst/>
          </a:prstGeom>
        </p:spPr>
        <p:txBody>
          <a:bodyPr wrap="square">
            <a:spAutoFit/>
          </a:bodyPr>
          <a:lstStyle/>
          <a:p>
            <a:r>
              <a:rPr lang="en-US" b="1" dirty="0">
                <a:solidFill>
                  <a:srgbClr val="0070C0"/>
                </a:solidFill>
                <a:effectLst>
                  <a:outerShdw blurRad="38100" dist="38100" dir="2700000" algn="tl">
                    <a:srgbClr val="000000">
                      <a:alpha val="43137"/>
                    </a:srgbClr>
                  </a:outerShdw>
                </a:effectLst>
              </a:rPr>
              <a:t>Step 2. </a:t>
            </a:r>
            <a:r>
              <a:rPr lang="en-US" b="1" dirty="0">
                <a:solidFill>
                  <a:srgbClr val="0070C0"/>
                </a:solidFill>
              </a:rPr>
              <a:t>Make a diagram. A two-way table is one helpful way to identify all the possible outcomes in the sample space.</a:t>
            </a:r>
          </a:p>
        </p:txBody>
      </p:sp>
      <p:sp>
        <p:nvSpPr>
          <p:cNvPr id="2052" name="Rectangle 2051">
            <a:extLst>
              <a:ext uri="{FF2B5EF4-FFF2-40B4-BE49-F238E27FC236}">
                <a16:creationId xmlns:a16="http://schemas.microsoft.com/office/drawing/2014/main" id="{99500BED-6998-4797-AB1F-F2ED5F912E16}"/>
              </a:ext>
            </a:extLst>
          </p:cNvPr>
          <p:cNvSpPr/>
          <p:nvPr/>
        </p:nvSpPr>
        <p:spPr>
          <a:xfrm>
            <a:off x="5537548" y="1963152"/>
            <a:ext cx="2215671" cy="307777"/>
          </a:xfrm>
          <a:prstGeom prst="rect">
            <a:avLst/>
          </a:prstGeom>
        </p:spPr>
        <p:txBody>
          <a:bodyPr wrap="none">
            <a:spAutoFit/>
          </a:bodyPr>
          <a:lstStyle/>
          <a:p>
            <a:r>
              <a:rPr lang="en-US" b="1" dirty="0">
                <a:solidFill>
                  <a:srgbClr val="0070C0"/>
                </a:solidFill>
                <a:effectLst>
                  <a:outerShdw blurRad="38100" dist="38100" dir="2700000" algn="tl">
                    <a:srgbClr val="000000">
                      <a:alpha val="43137"/>
                    </a:srgbClr>
                  </a:outerShdw>
                </a:effectLst>
              </a:rPr>
              <a:t>Step 3</a:t>
            </a:r>
            <a:r>
              <a:rPr lang="en-US" b="1" dirty="0">
                <a:solidFill>
                  <a:srgbClr val="0070C0"/>
                </a:solidFill>
              </a:rPr>
              <a:t>. Determine P(A). </a:t>
            </a:r>
          </a:p>
        </p:txBody>
      </p:sp>
      <p:pic>
        <p:nvPicPr>
          <p:cNvPr id="2054" name="Picture 2053">
            <a:extLst>
              <a:ext uri="{FF2B5EF4-FFF2-40B4-BE49-F238E27FC236}">
                <a16:creationId xmlns:a16="http://schemas.microsoft.com/office/drawing/2014/main" id="{2101E8A0-3EA6-4FD4-9885-1C22EFF521FF}"/>
              </a:ext>
            </a:extLst>
          </p:cNvPr>
          <p:cNvPicPr>
            <a:picLocks noChangeAspect="1"/>
          </p:cNvPicPr>
          <p:nvPr/>
        </p:nvPicPr>
        <p:blipFill>
          <a:blip r:embed="rId6">
            <a:clrChange>
              <a:clrFrom>
                <a:srgbClr val="FFFFFF"/>
              </a:clrFrom>
              <a:clrTo>
                <a:srgbClr val="FFFFFF">
                  <a:alpha val="0"/>
                </a:srgbClr>
              </a:clrTo>
            </a:clrChange>
            <a:duotone>
              <a:schemeClr val="accent3">
                <a:shade val="45000"/>
                <a:satMod val="135000"/>
              </a:schemeClr>
              <a:prstClr val="white"/>
            </a:duotone>
          </a:blip>
          <a:stretch>
            <a:fillRect/>
          </a:stretch>
        </p:blipFill>
        <p:spPr>
          <a:xfrm>
            <a:off x="5560467" y="2331449"/>
            <a:ext cx="3425475" cy="948375"/>
          </a:xfrm>
          <a:prstGeom prst="rect">
            <a:avLst/>
          </a:prstGeom>
        </p:spPr>
      </p:pic>
      <p:sp>
        <p:nvSpPr>
          <p:cNvPr id="2056" name="Rectangle 2055">
            <a:extLst>
              <a:ext uri="{FF2B5EF4-FFF2-40B4-BE49-F238E27FC236}">
                <a16:creationId xmlns:a16="http://schemas.microsoft.com/office/drawing/2014/main" id="{A8493CBE-85B6-4B2B-B311-C35D1EC75F24}"/>
              </a:ext>
            </a:extLst>
          </p:cNvPr>
          <p:cNvSpPr/>
          <p:nvPr/>
        </p:nvSpPr>
        <p:spPr>
          <a:xfrm>
            <a:off x="865123" y="3175156"/>
            <a:ext cx="412292" cy="584775"/>
          </a:xfrm>
          <a:prstGeom prst="rect">
            <a:avLst/>
          </a:prstGeom>
        </p:spPr>
        <p:txBody>
          <a:bodyPr wrap="none">
            <a:spAutoFit/>
          </a:bodyPr>
          <a:lstStyle/>
          <a:p>
            <a:r>
              <a:rPr lang="en-US" sz="3200" b="1" dirty="0">
                <a:solidFill>
                  <a:srgbClr val="7030A0"/>
                </a:solidFill>
                <a:effectLst>
                  <a:outerShdw blurRad="38100" dist="38100" dir="2700000" algn="tl">
                    <a:srgbClr val="000000">
                      <a:alpha val="43137"/>
                    </a:srgbClr>
                  </a:outerShdw>
                </a:effectLst>
              </a:rPr>
              <a:t>1</a:t>
            </a:r>
          </a:p>
        </p:txBody>
      </p:sp>
      <p:sp>
        <p:nvSpPr>
          <p:cNvPr id="79" name="Rectangle 78">
            <a:extLst>
              <a:ext uri="{FF2B5EF4-FFF2-40B4-BE49-F238E27FC236}">
                <a16:creationId xmlns:a16="http://schemas.microsoft.com/office/drawing/2014/main" id="{88884365-0A86-4D4F-A143-AFF117AD0766}"/>
              </a:ext>
            </a:extLst>
          </p:cNvPr>
          <p:cNvSpPr/>
          <p:nvPr/>
        </p:nvSpPr>
        <p:spPr>
          <a:xfrm>
            <a:off x="1656606" y="3583519"/>
            <a:ext cx="412292" cy="584775"/>
          </a:xfrm>
          <a:prstGeom prst="rect">
            <a:avLst/>
          </a:prstGeom>
        </p:spPr>
        <p:txBody>
          <a:bodyPr wrap="none">
            <a:spAutoFit/>
          </a:bodyPr>
          <a:lstStyle/>
          <a:p>
            <a:r>
              <a:rPr lang="en-US" sz="3200" b="1" dirty="0">
                <a:solidFill>
                  <a:srgbClr val="7030A0"/>
                </a:solidFill>
                <a:effectLst>
                  <a:outerShdw blurRad="38100" dist="38100" dir="2700000" algn="tl">
                    <a:srgbClr val="000000">
                      <a:alpha val="43137"/>
                    </a:srgbClr>
                  </a:outerShdw>
                </a:effectLst>
              </a:rPr>
              <a:t>2</a:t>
            </a:r>
          </a:p>
        </p:txBody>
      </p:sp>
      <p:sp>
        <p:nvSpPr>
          <p:cNvPr id="80" name="Rectangle 79">
            <a:extLst>
              <a:ext uri="{FF2B5EF4-FFF2-40B4-BE49-F238E27FC236}">
                <a16:creationId xmlns:a16="http://schemas.microsoft.com/office/drawing/2014/main" id="{284570D3-C6F6-4304-8CC1-5A7E7A5FE946}"/>
              </a:ext>
            </a:extLst>
          </p:cNvPr>
          <p:cNvSpPr/>
          <p:nvPr/>
        </p:nvSpPr>
        <p:spPr>
          <a:xfrm>
            <a:off x="2389928" y="4025661"/>
            <a:ext cx="412292" cy="584775"/>
          </a:xfrm>
          <a:prstGeom prst="rect">
            <a:avLst/>
          </a:prstGeom>
        </p:spPr>
        <p:txBody>
          <a:bodyPr wrap="none">
            <a:spAutoFit/>
          </a:bodyPr>
          <a:lstStyle/>
          <a:p>
            <a:r>
              <a:rPr lang="en-US" sz="3200" b="1" dirty="0">
                <a:solidFill>
                  <a:srgbClr val="7030A0"/>
                </a:solidFill>
                <a:effectLst>
                  <a:outerShdw blurRad="38100" dist="38100" dir="2700000" algn="tl">
                    <a:srgbClr val="000000">
                      <a:alpha val="43137"/>
                    </a:srgbClr>
                  </a:outerShdw>
                </a:effectLst>
              </a:rPr>
              <a:t>3</a:t>
            </a:r>
          </a:p>
        </p:txBody>
      </p:sp>
      <p:sp>
        <p:nvSpPr>
          <p:cNvPr id="81" name="Rectangle 80">
            <a:extLst>
              <a:ext uri="{FF2B5EF4-FFF2-40B4-BE49-F238E27FC236}">
                <a16:creationId xmlns:a16="http://schemas.microsoft.com/office/drawing/2014/main" id="{FD573ACF-CC33-4BE8-A50B-710BF4205C6D}"/>
              </a:ext>
            </a:extLst>
          </p:cNvPr>
          <p:cNvSpPr/>
          <p:nvPr/>
        </p:nvSpPr>
        <p:spPr>
          <a:xfrm>
            <a:off x="3033110" y="4451365"/>
            <a:ext cx="412292" cy="584775"/>
          </a:xfrm>
          <a:prstGeom prst="rect">
            <a:avLst/>
          </a:prstGeom>
        </p:spPr>
        <p:txBody>
          <a:bodyPr wrap="none">
            <a:spAutoFit/>
          </a:bodyPr>
          <a:lstStyle/>
          <a:p>
            <a:r>
              <a:rPr lang="en-US" sz="3200" b="1" dirty="0">
                <a:solidFill>
                  <a:srgbClr val="7030A0"/>
                </a:solidFill>
                <a:effectLst>
                  <a:outerShdw blurRad="38100" dist="38100" dir="2700000" algn="tl">
                    <a:srgbClr val="000000">
                      <a:alpha val="43137"/>
                    </a:srgbClr>
                  </a:outerShdw>
                </a:effectLst>
              </a:rPr>
              <a:t>4</a:t>
            </a:r>
          </a:p>
        </p:txBody>
      </p:sp>
      <p:sp>
        <p:nvSpPr>
          <p:cNvPr id="82" name="Rectangle 81">
            <a:extLst>
              <a:ext uri="{FF2B5EF4-FFF2-40B4-BE49-F238E27FC236}">
                <a16:creationId xmlns:a16="http://schemas.microsoft.com/office/drawing/2014/main" id="{954085B0-F25C-4115-A91F-770BBA99FD2B}"/>
              </a:ext>
            </a:extLst>
          </p:cNvPr>
          <p:cNvSpPr/>
          <p:nvPr/>
        </p:nvSpPr>
        <p:spPr>
          <a:xfrm>
            <a:off x="3853335" y="4910462"/>
            <a:ext cx="412292" cy="584775"/>
          </a:xfrm>
          <a:prstGeom prst="rect">
            <a:avLst/>
          </a:prstGeom>
        </p:spPr>
        <p:txBody>
          <a:bodyPr wrap="none">
            <a:spAutoFit/>
          </a:bodyPr>
          <a:lstStyle/>
          <a:p>
            <a:r>
              <a:rPr lang="en-US" sz="3200" b="1" dirty="0">
                <a:solidFill>
                  <a:srgbClr val="7030A0"/>
                </a:solidFill>
                <a:effectLst>
                  <a:outerShdw blurRad="38100" dist="38100" dir="2700000" algn="tl">
                    <a:srgbClr val="000000">
                      <a:alpha val="43137"/>
                    </a:srgbClr>
                  </a:outerShdw>
                </a:effectLst>
              </a:rPr>
              <a:t>5</a:t>
            </a:r>
          </a:p>
        </p:txBody>
      </p:sp>
      <p:sp>
        <p:nvSpPr>
          <p:cNvPr id="83" name="Rectangle 82">
            <a:extLst>
              <a:ext uri="{FF2B5EF4-FFF2-40B4-BE49-F238E27FC236}">
                <a16:creationId xmlns:a16="http://schemas.microsoft.com/office/drawing/2014/main" id="{AB463ADC-879E-4C59-977E-04FC4E022115}"/>
              </a:ext>
            </a:extLst>
          </p:cNvPr>
          <p:cNvSpPr/>
          <p:nvPr/>
        </p:nvSpPr>
        <p:spPr>
          <a:xfrm>
            <a:off x="4511035" y="5302126"/>
            <a:ext cx="412292" cy="584775"/>
          </a:xfrm>
          <a:prstGeom prst="rect">
            <a:avLst/>
          </a:prstGeom>
        </p:spPr>
        <p:txBody>
          <a:bodyPr wrap="none">
            <a:spAutoFit/>
          </a:bodyPr>
          <a:lstStyle/>
          <a:p>
            <a:r>
              <a:rPr lang="en-US" sz="3200" b="1" dirty="0">
                <a:solidFill>
                  <a:srgbClr val="7030A0"/>
                </a:solidFill>
                <a:effectLst>
                  <a:outerShdw blurRad="38100" dist="38100" dir="2700000" algn="tl">
                    <a:srgbClr val="000000">
                      <a:alpha val="43137"/>
                    </a:srgbClr>
                  </a:outerShdw>
                </a:effectLst>
              </a:rPr>
              <a:t>6</a:t>
            </a:r>
          </a:p>
        </p:txBody>
      </p:sp>
      <p:grpSp>
        <p:nvGrpSpPr>
          <p:cNvPr id="2061" name="Group 2060">
            <a:extLst>
              <a:ext uri="{FF2B5EF4-FFF2-40B4-BE49-F238E27FC236}">
                <a16:creationId xmlns:a16="http://schemas.microsoft.com/office/drawing/2014/main" id="{48EF7FD1-402D-4292-960F-79714FA478D7}"/>
              </a:ext>
            </a:extLst>
          </p:cNvPr>
          <p:cNvGrpSpPr/>
          <p:nvPr/>
        </p:nvGrpSpPr>
        <p:grpSpPr>
          <a:xfrm>
            <a:off x="171530" y="2771379"/>
            <a:ext cx="5346651" cy="2139948"/>
            <a:chOff x="171530" y="2771379"/>
            <a:chExt cx="5346651" cy="2139948"/>
          </a:xfrm>
        </p:grpSpPr>
        <p:sp>
          <p:nvSpPr>
            <p:cNvPr id="2051" name="Oval 2050">
              <a:extLst>
                <a:ext uri="{FF2B5EF4-FFF2-40B4-BE49-F238E27FC236}">
                  <a16:creationId xmlns:a16="http://schemas.microsoft.com/office/drawing/2014/main" id="{E6EDFC5B-FAA6-46A5-8C59-3F932BCEA166}"/>
                </a:ext>
              </a:extLst>
            </p:cNvPr>
            <p:cNvSpPr/>
            <p:nvPr/>
          </p:nvSpPr>
          <p:spPr>
            <a:xfrm rot="1756522">
              <a:off x="407758" y="4142708"/>
              <a:ext cx="5110423" cy="76861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57" name="Rectangle 2056">
              <a:extLst>
                <a:ext uri="{FF2B5EF4-FFF2-40B4-BE49-F238E27FC236}">
                  <a16:creationId xmlns:a16="http://schemas.microsoft.com/office/drawing/2014/main" id="{51B13A50-40C5-4AC9-89D0-4905F46E8C37}"/>
                </a:ext>
              </a:extLst>
            </p:cNvPr>
            <p:cNvSpPr/>
            <p:nvPr/>
          </p:nvSpPr>
          <p:spPr>
            <a:xfrm rot="19693163">
              <a:off x="171530" y="2771379"/>
              <a:ext cx="982961" cy="261610"/>
            </a:xfrm>
            <a:prstGeom prst="rect">
              <a:avLst/>
            </a:prstGeom>
          </p:spPr>
          <p:txBody>
            <a:bodyPr wrap="none">
              <a:spAutoFit/>
            </a:bodyPr>
            <a:lstStyle/>
            <a:p>
              <a:r>
                <a:rPr lang="en-US" sz="1100" b="1" i="1" dirty="0">
                  <a:solidFill>
                    <a:srgbClr val="0070C0"/>
                  </a:solidFill>
                  <a:effectLst>
                    <a:outerShdw blurRad="38100" dist="38100" dir="2700000" algn="tl">
                      <a:srgbClr val="000000">
                        <a:alpha val="43137"/>
                      </a:srgbClr>
                    </a:outerShdw>
                  </a:effectLst>
                </a:rPr>
                <a:t>roll doubles</a:t>
              </a:r>
              <a:endParaRPr lang="en-US" sz="1100" i="1" dirty="0">
                <a:effectLst>
                  <a:outerShdw blurRad="38100" dist="38100" dir="2700000" algn="tl">
                    <a:srgbClr val="000000">
                      <a:alpha val="43137"/>
                    </a:srgbClr>
                  </a:outerShdw>
                </a:effectLst>
              </a:endParaRPr>
            </a:p>
          </p:txBody>
        </p:sp>
        <p:cxnSp>
          <p:nvCxnSpPr>
            <p:cNvPr id="2059" name="Connector: Curved 2058">
              <a:extLst>
                <a:ext uri="{FF2B5EF4-FFF2-40B4-BE49-F238E27FC236}">
                  <a16:creationId xmlns:a16="http://schemas.microsoft.com/office/drawing/2014/main" id="{5987769A-25C7-425C-8C02-046B82E274D5}"/>
                </a:ext>
              </a:extLst>
            </p:cNvPr>
            <p:cNvCxnSpPr>
              <a:cxnSpLocks/>
              <a:stCxn id="2057" idx="2"/>
            </p:cNvCxnSpPr>
            <p:nvPr/>
          </p:nvCxnSpPr>
          <p:spPr>
            <a:xfrm rot="16200000" flipH="1">
              <a:off x="707567" y="3037711"/>
              <a:ext cx="237856" cy="189187"/>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grpSp>
      <p:pic>
        <p:nvPicPr>
          <p:cNvPr id="2063" name="Picture 2062">
            <a:extLst>
              <a:ext uri="{FF2B5EF4-FFF2-40B4-BE49-F238E27FC236}">
                <a16:creationId xmlns:a16="http://schemas.microsoft.com/office/drawing/2014/main" id="{F238638E-A02A-4DA4-8B52-F26E9921E7F9}"/>
              </a:ext>
            </a:extLst>
          </p:cNvPr>
          <p:cNvPicPr>
            <a:picLocks noChangeAspect="1"/>
          </p:cNvPicPr>
          <p:nvPr/>
        </p:nvPicPr>
        <p:blipFill>
          <a:blip r:embed="rId7">
            <a:clrChange>
              <a:clrFrom>
                <a:srgbClr val="FFFFFF"/>
              </a:clrFrom>
              <a:clrTo>
                <a:srgbClr val="FFFFFF">
                  <a:alpha val="0"/>
                </a:srgbClr>
              </a:clrTo>
            </a:clrChange>
            <a:duotone>
              <a:schemeClr val="accent5">
                <a:shade val="45000"/>
                <a:satMod val="135000"/>
              </a:schemeClr>
              <a:prstClr val="white"/>
            </a:duotone>
          </a:blip>
          <a:stretch>
            <a:fillRect/>
          </a:stretch>
        </p:blipFill>
        <p:spPr>
          <a:xfrm>
            <a:off x="6531698" y="2740580"/>
            <a:ext cx="1143749" cy="579541"/>
          </a:xfrm>
          <a:prstGeom prst="rect">
            <a:avLst/>
          </a:prstGeom>
        </p:spPr>
      </p:pic>
      <mc:AlternateContent xmlns:mc="http://schemas.openxmlformats.org/markup-compatibility/2006">
        <mc:Choice xmlns:a14="http://schemas.microsoft.com/office/drawing/2010/main" Requires="a14">
          <p:sp>
            <p:nvSpPr>
              <p:cNvPr id="2064" name="Rectangle 2063">
                <a:extLst>
                  <a:ext uri="{FF2B5EF4-FFF2-40B4-BE49-F238E27FC236}">
                    <a16:creationId xmlns:a16="http://schemas.microsoft.com/office/drawing/2014/main" id="{9F554A43-14A7-47A1-9F12-F8141C6EE647}"/>
                  </a:ext>
                </a:extLst>
              </p:cNvPr>
              <p:cNvSpPr/>
              <p:nvPr/>
            </p:nvSpPr>
            <p:spPr>
              <a:xfrm>
                <a:off x="5404165" y="3437406"/>
                <a:ext cx="3673184" cy="958917"/>
              </a:xfrm>
              <a:prstGeom prst="rect">
                <a:avLst/>
              </a:prstGeom>
            </p:spPr>
            <p:txBody>
              <a:bodyPr wrap="square">
                <a:spAutoFit/>
              </a:bodyPr>
              <a:lstStyle/>
              <a:p>
                <a:r>
                  <a:rPr lang="en-US" b="1" dirty="0">
                    <a:solidFill>
                      <a:srgbClr val="0070C0"/>
                    </a:solidFill>
                    <a:effectLst>
                      <a:outerShdw blurRad="38100" dist="38100" dir="2700000" algn="tl">
                        <a:srgbClr val="000000">
                          <a:alpha val="43137"/>
                        </a:srgbClr>
                      </a:outerShdw>
                    </a:effectLst>
                    <a:latin typeface="+mj-lt"/>
                  </a:rPr>
                  <a:t>Step 4. </a:t>
                </a:r>
                <a:r>
                  <a:rPr lang="en-US" b="1" dirty="0">
                    <a:solidFill>
                      <a:srgbClr val="0070C0"/>
                    </a:solidFill>
                    <a:latin typeface="+mj-lt"/>
                  </a:rPr>
                  <a:t>Determine P(</a:t>
                </a:r>
                <a14:m>
                  <m:oMath xmlns:m="http://schemas.openxmlformats.org/officeDocument/2006/math">
                    <m:sSup>
                      <m:sSupPr>
                        <m:ctrlPr>
                          <a:rPr lang="en-US" b="1" i="1">
                            <a:solidFill>
                              <a:srgbClr val="0070C0"/>
                            </a:solidFill>
                            <a:effectLst>
                              <a:outerShdw blurRad="38100" dist="38100" dir="2700000" algn="tl">
                                <a:srgbClr val="000000">
                                  <a:alpha val="43137"/>
                                </a:srgbClr>
                              </a:outerShdw>
                            </a:effectLst>
                            <a:latin typeface="+mj-lt"/>
                          </a:rPr>
                        </m:ctrlPr>
                      </m:sSupPr>
                      <m:e>
                        <m:r>
                          <a:rPr lang="en-US" b="1" i="1">
                            <a:solidFill>
                              <a:srgbClr val="0070C0"/>
                            </a:solidFill>
                            <a:effectLst>
                              <a:outerShdw blurRad="38100" dist="38100" dir="2700000" algn="tl">
                                <a:srgbClr val="000000">
                                  <a:alpha val="43137"/>
                                </a:srgbClr>
                              </a:outerShdw>
                            </a:effectLst>
                            <a:latin typeface="+mj-lt"/>
                          </a:rPr>
                          <m:t>𝑨</m:t>
                        </m:r>
                      </m:e>
                      <m:sup>
                        <m:r>
                          <a:rPr lang="en-US" b="1" i="1">
                            <a:solidFill>
                              <a:srgbClr val="0070C0"/>
                            </a:solidFill>
                            <a:effectLst>
                              <a:outerShdw blurRad="38100" dist="38100" dir="2700000" algn="tl">
                                <a:srgbClr val="000000">
                                  <a:alpha val="43137"/>
                                </a:srgbClr>
                              </a:outerShdw>
                            </a:effectLst>
                            <a:latin typeface="+mj-lt"/>
                          </a:rPr>
                          <m:t>𝑪</m:t>
                        </m:r>
                      </m:sup>
                    </m:sSup>
                  </m:oMath>
                </a14:m>
                <a:r>
                  <a:rPr lang="en-US" b="1" dirty="0">
                    <a:solidFill>
                      <a:srgbClr val="0070C0"/>
                    </a:solidFill>
                    <a:latin typeface="+mj-lt"/>
                  </a:rPr>
                  <a:t> ). Use the relationship between the probability of an event and its complement to determine P(A).</a:t>
                </a:r>
              </a:p>
            </p:txBody>
          </p:sp>
        </mc:Choice>
        <mc:Fallback>
          <p:sp>
            <p:nvSpPr>
              <p:cNvPr id="2064" name="Rectangle 2063">
                <a:extLst>
                  <a:ext uri="{FF2B5EF4-FFF2-40B4-BE49-F238E27FC236}">
                    <a16:creationId xmlns:a16="http://schemas.microsoft.com/office/drawing/2014/main" id="{9F554A43-14A7-47A1-9F12-F8141C6EE647}"/>
                  </a:ext>
                </a:extLst>
              </p:cNvPr>
              <p:cNvSpPr>
                <a:spLocks noRot="1" noChangeAspect="1" noMove="1" noResize="1" noEditPoints="1" noAdjustHandles="1" noChangeArrowheads="1" noChangeShapeType="1" noTextEdit="1"/>
              </p:cNvSpPr>
              <p:nvPr/>
            </p:nvSpPr>
            <p:spPr>
              <a:xfrm>
                <a:off x="5404165" y="3437406"/>
                <a:ext cx="3673184" cy="958917"/>
              </a:xfrm>
              <a:prstGeom prst="rect">
                <a:avLst/>
              </a:prstGeom>
              <a:blipFill>
                <a:blip r:embed="rId8"/>
                <a:stretch>
                  <a:fillRect l="-664" t="-1274" b="-5732"/>
                </a:stretch>
              </a:blipFill>
            </p:spPr>
            <p:txBody>
              <a:bodyPr/>
              <a:lstStyle/>
              <a:p>
                <a:r>
                  <a:rPr lang="en-US">
                    <a:noFill/>
                  </a:rPr>
                  <a:t> </a:t>
                </a:r>
              </a:p>
            </p:txBody>
          </p:sp>
        </mc:Fallback>
      </mc:AlternateContent>
      <p:pic>
        <p:nvPicPr>
          <p:cNvPr id="2066" name="Picture 2065">
            <a:extLst>
              <a:ext uri="{FF2B5EF4-FFF2-40B4-BE49-F238E27FC236}">
                <a16:creationId xmlns:a16="http://schemas.microsoft.com/office/drawing/2014/main" id="{C03E852D-B6E9-4F9D-9712-E928A8ABDE0A}"/>
              </a:ext>
            </a:extLst>
          </p:cNvPr>
          <p:cNvPicPr>
            <a:picLocks noChangeAspect="1"/>
          </p:cNvPicPr>
          <p:nvPr/>
        </p:nvPicPr>
        <p:blipFill>
          <a:blip r:embed="rId9">
            <a:clrChange>
              <a:clrFrom>
                <a:srgbClr val="FFFFFF"/>
              </a:clrFrom>
              <a:clrTo>
                <a:srgbClr val="FFFFFF">
                  <a:alpha val="0"/>
                </a:srgbClr>
              </a:clrTo>
            </a:clrChange>
            <a:duotone>
              <a:schemeClr val="accent5">
                <a:shade val="45000"/>
                <a:satMod val="135000"/>
              </a:schemeClr>
              <a:prstClr val="white"/>
            </a:duotone>
          </a:blip>
          <a:stretch>
            <a:fillRect/>
          </a:stretch>
        </p:blipFill>
        <p:spPr>
          <a:xfrm>
            <a:off x="6014567" y="4386916"/>
            <a:ext cx="2293638" cy="1535028"/>
          </a:xfrm>
          <a:prstGeom prst="rect">
            <a:avLst/>
          </a:prstGeom>
        </p:spPr>
      </p:pic>
      <p:pic>
        <p:nvPicPr>
          <p:cNvPr id="2068" name="Picture 2067">
            <a:extLst>
              <a:ext uri="{FF2B5EF4-FFF2-40B4-BE49-F238E27FC236}">
                <a16:creationId xmlns:a16="http://schemas.microsoft.com/office/drawing/2014/main" id="{AF9263CD-E4EC-4376-8D04-CEC550CDBE1A}"/>
              </a:ext>
            </a:extLst>
          </p:cNvPr>
          <p:cNvPicPr>
            <a:picLocks noChangeAspect="1"/>
          </p:cNvPicPr>
          <p:nvPr/>
        </p:nvPicPr>
        <p:blipFill>
          <a:blip r:embed="rId10">
            <a:clrChange>
              <a:clrFrom>
                <a:srgbClr val="FFFFFF"/>
              </a:clrFrom>
              <a:clrTo>
                <a:srgbClr val="FFFFFF">
                  <a:alpha val="0"/>
                </a:srgbClr>
              </a:clrTo>
            </a:clrChange>
            <a:duotone>
              <a:prstClr val="black"/>
              <a:schemeClr val="accent5">
                <a:tint val="45000"/>
                <a:satMod val="400000"/>
              </a:schemeClr>
            </a:duotone>
          </a:blip>
          <a:stretch>
            <a:fillRect/>
          </a:stretch>
        </p:blipFill>
        <p:spPr>
          <a:xfrm>
            <a:off x="1701295" y="5931711"/>
            <a:ext cx="5547251" cy="528981"/>
          </a:xfrm>
          <a:prstGeom prst="rect">
            <a:avLst/>
          </a:prstGeom>
        </p:spPr>
      </p:pic>
      <p:grpSp>
        <p:nvGrpSpPr>
          <p:cNvPr id="96" name="Group 142">
            <a:extLst>
              <a:ext uri="{FF2B5EF4-FFF2-40B4-BE49-F238E27FC236}">
                <a16:creationId xmlns:a16="http://schemas.microsoft.com/office/drawing/2014/main" id="{A8E11DAB-4EF9-4FC3-B458-C4B222A48CE5}"/>
              </a:ext>
            </a:extLst>
          </p:cNvPr>
          <p:cNvGrpSpPr>
            <a:grpSpLocks/>
          </p:cNvGrpSpPr>
          <p:nvPr/>
        </p:nvGrpSpPr>
        <p:grpSpPr bwMode="auto">
          <a:xfrm>
            <a:off x="7034350" y="765754"/>
            <a:ext cx="2938413" cy="920253"/>
            <a:chOff x="312951" y="5505131"/>
            <a:chExt cx="2155458" cy="263907"/>
          </a:xfrm>
        </p:grpSpPr>
        <p:sp>
          <p:nvSpPr>
            <p:cNvPr id="97" name="Rectangle 96">
              <a:extLst>
                <a:ext uri="{FF2B5EF4-FFF2-40B4-BE49-F238E27FC236}">
                  <a16:creationId xmlns:a16="http://schemas.microsoft.com/office/drawing/2014/main" id="{3B1F5F82-85E8-4A50-8899-1393C2E4F3F7}"/>
                </a:ext>
              </a:extLst>
            </p:cNvPr>
            <p:cNvSpPr/>
            <p:nvPr/>
          </p:nvSpPr>
          <p:spPr bwMode="auto">
            <a:xfrm>
              <a:off x="312951" y="5505131"/>
              <a:ext cx="2150126" cy="263907"/>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45720">
              <a:spAutoFit/>
            </a:bodyPr>
            <a:lstStyle/>
            <a:p>
              <a:pPr marL="342900" indent="-342900" defTabSz="914400">
                <a:buFontTx/>
                <a:buAutoNum type="arabicPeriod"/>
                <a:defRPr/>
              </a:pPr>
              <a:r>
                <a:rPr lang="en-US" dirty="0">
                  <a:solidFill>
                    <a:schemeClr val="tx1"/>
                  </a:solidFill>
                  <a:latin typeface="Handlee" panose="02000000000000000000" pitchFamily="2" charset="0"/>
                  <a:cs typeface="Arial" charset="0"/>
                </a:rPr>
                <a:t>Partner-</a:t>
              </a:r>
              <a:r>
                <a:rPr lang="en-US" b="1" i="1" dirty="0">
                  <a:solidFill>
                    <a:schemeClr val="tx1"/>
                  </a:solidFill>
                  <a:effectLst>
                    <a:outerShdw blurRad="38100" dist="38100" dir="2700000" algn="tl">
                      <a:srgbClr val="000000">
                        <a:alpha val="43137"/>
                      </a:srgbClr>
                    </a:outerShdw>
                  </a:effectLst>
                  <a:latin typeface="Handlee" panose="02000000000000000000" pitchFamily="2" charset="0"/>
                  <a:cs typeface="Arial" charset="0"/>
                </a:rPr>
                <a:t>A:  </a:t>
              </a:r>
              <a:r>
                <a:rPr lang="en-US" dirty="0">
                  <a:solidFill>
                    <a:schemeClr val="tx1"/>
                  </a:solidFill>
                  <a:latin typeface="Handlee" panose="02000000000000000000" pitchFamily="2" charset="0"/>
                  <a:cs typeface="Arial" charset="0"/>
                </a:rPr>
                <a:t>Explain Steps 1 &amp; 2?</a:t>
              </a:r>
              <a:endParaRPr lang="en-US" b="1" i="1" dirty="0">
                <a:solidFill>
                  <a:schemeClr val="tx1"/>
                </a:solidFill>
                <a:effectLst>
                  <a:outerShdw blurRad="38100" dist="38100" dir="2700000" algn="tl">
                    <a:srgbClr val="000000">
                      <a:alpha val="43137"/>
                    </a:srgbClr>
                  </a:outerShdw>
                </a:effectLst>
                <a:latin typeface="Handlee" panose="02000000000000000000" pitchFamily="2" charset="0"/>
                <a:cs typeface="Arial" charset="0"/>
              </a:endParaRPr>
            </a:p>
            <a:p>
              <a:pPr marL="342900" indent="-342900" defTabSz="914400">
                <a:buFontTx/>
                <a:buAutoNum type="arabicPeriod"/>
                <a:defRPr/>
              </a:pPr>
              <a:endParaRPr lang="en-US" sz="900" dirty="0">
                <a:solidFill>
                  <a:schemeClr val="tx1"/>
                </a:solidFill>
                <a:latin typeface="Handlee" panose="02000000000000000000" pitchFamily="2" charset="0"/>
                <a:cs typeface="Arial" charset="0"/>
              </a:endParaRPr>
            </a:p>
            <a:p>
              <a:pPr marL="342900" indent="-342900" defTabSz="914400">
                <a:buFontTx/>
                <a:buAutoNum type="arabicPeriod"/>
                <a:defRPr/>
              </a:pPr>
              <a:r>
                <a:rPr lang="en-US" dirty="0">
                  <a:solidFill>
                    <a:schemeClr val="tx1"/>
                  </a:solidFill>
                  <a:latin typeface="Handlee" panose="02000000000000000000" pitchFamily="2" charset="0"/>
                  <a:cs typeface="Arial" charset="0"/>
                </a:rPr>
                <a:t>Partner-</a:t>
              </a:r>
              <a:r>
                <a:rPr lang="en-US" b="1" i="1" dirty="0">
                  <a:solidFill>
                    <a:schemeClr val="tx1"/>
                  </a:solidFill>
                  <a:effectLst>
                    <a:outerShdw blurRad="38100" dist="38100" dir="2700000" algn="tl">
                      <a:srgbClr val="000000">
                        <a:alpha val="43137"/>
                      </a:srgbClr>
                    </a:outerShdw>
                  </a:effectLst>
                  <a:latin typeface="Handlee" panose="02000000000000000000" pitchFamily="2" charset="0"/>
                  <a:cs typeface="Arial" charset="0"/>
                </a:rPr>
                <a:t>B:  </a:t>
              </a:r>
              <a:r>
                <a:rPr lang="en-US" dirty="0">
                  <a:solidFill>
                    <a:schemeClr val="tx1"/>
                  </a:solidFill>
                  <a:latin typeface="Handlee" panose="02000000000000000000" pitchFamily="2" charset="0"/>
                  <a:cs typeface="Arial" charset="0"/>
                </a:rPr>
                <a:t>Explain Steps 3 &amp; 4?</a:t>
              </a:r>
              <a:endParaRPr lang="en-US" b="1" dirty="0">
                <a:solidFill>
                  <a:schemeClr val="tx1"/>
                </a:solidFill>
                <a:latin typeface="Handlee" panose="02000000000000000000" pitchFamily="2" charset="0"/>
                <a:cs typeface="Arial" charset="0"/>
              </a:endParaRPr>
            </a:p>
          </p:txBody>
        </p:sp>
        <p:sp>
          <p:nvSpPr>
            <p:cNvPr id="98" name="Rectangle 97">
              <a:extLst>
                <a:ext uri="{FF2B5EF4-FFF2-40B4-BE49-F238E27FC236}">
                  <a16:creationId xmlns:a16="http://schemas.microsoft.com/office/drawing/2014/main" id="{11E8812C-79F0-46CD-84A3-E713CBDECAD5}"/>
                </a:ext>
              </a:extLst>
            </p:cNvPr>
            <p:cNvSpPr/>
            <p:nvPr/>
          </p:nvSpPr>
          <p:spPr bwMode="auto">
            <a:xfrm>
              <a:off x="318282" y="5505632"/>
              <a:ext cx="2150127" cy="48340"/>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prstClr val="white"/>
                  </a:solidFill>
                  <a:latin typeface="Gill Sans MT" pitchFamily="34" charset="0"/>
                </a:rPr>
                <a:t>CFU: Pair-Share</a:t>
              </a:r>
            </a:p>
          </p:txBody>
        </p:sp>
      </p:grpSp>
    </p:spTree>
    <p:extLst>
      <p:ext uri="{BB962C8B-B14F-4D97-AF65-F5344CB8AC3E}">
        <p14:creationId xmlns:p14="http://schemas.microsoft.com/office/powerpoint/2010/main" val="294180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500"/>
                                        <p:tgtEl>
                                          <p:spTgt spid="20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fade">
                                      <p:cBhvr>
                                        <p:cTn id="12" dur="500"/>
                                        <p:tgtEl>
                                          <p:spTgt spid="20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5"/>
                                        </p:tgtEl>
                                      </p:cBhvr>
                                    </p:animEffect>
                                    <p:set>
                                      <p:cBhvr>
                                        <p:cTn id="48" dur="1" fill="hold">
                                          <p:stCondLst>
                                            <p:cond delay="499"/>
                                          </p:stCondLst>
                                        </p:cTn>
                                        <p:tgtEl>
                                          <p:spTgt spid="3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37"/>
                                        </p:tgtEl>
                                      </p:cBhvr>
                                    </p:animEffect>
                                    <p:set>
                                      <p:cBhvr>
                                        <p:cTn id="58" dur="1" fill="hold">
                                          <p:stCondLst>
                                            <p:cond delay="499"/>
                                          </p:stCondLst>
                                        </p:cTn>
                                        <p:tgtEl>
                                          <p:spTgt spid="3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8"/>
                                        </p:tgtEl>
                                      </p:cBhvr>
                                    </p:animEffect>
                                    <p:set>
                                      <p:cBhvr>
                                        <p:cTn id="63" dur="1" fill="hold">
                                          <p:stCondLst>
                                            <p:cond delay="499"/>
                                          </p:stCondLst>
                                        </p:cTn>
                                        <p:tgtEl>
                                          <p:spTgt spid="3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39"/>
                                        </p:tgtEl>
                                      </p:cBhvr>
                                    </p:animEffect>
                                    <p:set>
                                      <p:cBhvr>
                                        <p:cTn id="68" dur="1" fill="hold">
                                          <p:stCondLst>
                                            <p:cond delay="499"/>
                                          </p:stCondLst>
                                        </p:cTn>
                                        <p:tgtEl>
                                          <p:spTgt spid="3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40"/>
                                        </p:tgtEl>
                                      </p:cBhvr>
                                    </p:animEffect>
                                    <p:set>
                                      <p:cBhvr>
                                        <p:cTn id="73" dur="1" fill="hold">
                                          <p:stCondLst>
                                            <p:cond delay="499"/>
                                          </p:stCondLst>
                                        </p:cTn>
                                        <p:tgtEl>
                                          <p:spTgt spid="4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41"/>
                                        </p:tgtEl>
                                      </p:cBhvr>
                                    </p:animEffect>
                                    <p:set>
                                      <p:cBhvr>
                                        <p:cTn id="78" dur="1" fill="hold">
                                          <p:stCondLst>
                                            <p:cond delay="499"/>
                                          </p:stCondLst>
                                        </p:cTn>
                                        <p:tgtEl>
                                          <p:spTgt spid="4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42"/>
                                        </p:tgtEl>
                                      </p:cBhvr>
                                    </p:animEffect>
                                    <p:set>
                                      <p:cBhvr>
                                        <p:cTn id="83" dur="1" fill="hold">
                                          <p:stCondLst>
                                            <p:cond delay="499"/>
                                          </p:stCondLst>
                                        </p:cTn>
                                        <p:tgtEl>
                                          <p:spTgt spid="42"/>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44"/>
                                        </p:tgtEl>
                                      </p:cBhvr>
                                    </p:animEffect>
                                    <p:set>
                                      <p:cBhvr>
                                        <p:cTn id="88" dur="1" fill="hold">
                                          <p:stCondLst>
                                            <p:cond delay="499"/>
                                          </p:stCondLst>
                                        </p:cTn>
                                        <p:tgtEl>
                                          <p:spTgt spid="4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45"/>
                                        </p:tgtEl>
                                      </p:cBhvr>
                                    </p:animEffect>
                                    <p:set>
                                      <p:cBhvr>
                                        <p:cTn id="93" dur="1" fill="hold">
                                          <p:stCondLst>
                                            <p:cond delay="499"/>
                                          </p:stCondLst>
                                        </p:cTn>
                                        <p:tgtEl>
                                          <p:spTgt spid="4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46"/>
                                        </p:tgtEl>
                                      </p:cBhvr>
                                    </p:animEffect>
                                    <p:set>
                                      <p:cBhvr>
                                        <p:cTn id="98" dur="1" fill="hold">
                                          <p:stCondLst>
                                            <p:cond delay="499"/>
                                          </p:stCondLst>
                                        </p:cTn>
                                        <p:tgtEl>
                                          <p:spTgt spid="4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47"/>
                                        </p:tgtEl>
                                      </p:cBhvr>
                                    </p:animEffect>
                                    <p:set>
                                      <p:cBhvr>
                                        <p:cTn id="103" dur="1" fill="hold">
                                          <p:stCondLst>
                                            <p:cond delay="499"/>
                                          </p:stCondLst>
                                        </p:cTn>
                                        <p:tgtEl>
                                          <p:spTgt spid="47"/>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48"/>
                                        </p:tgtEl>
                                      </p:cBhvr>
                                    </p:animEffect>
                                    <p:set>
                                      <p:cBhvr>
                                        <p:cTn id="108" dur="1" fill="hold">
                                          <p:stCondLst>
                                            <p:cond delay="499"/>
                                          </p:stCondLst>
                                        </p:cTn>
                                        <p:tgtEl>
                                          <p:spTgt spid="4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nodeType="clickEffect">
                                  <p:stCondLst>
                                    <p:cond delay="0"/>
                                  </p:stCondLst>
                                  <p:childTnLst>
                                    <p:animEffect transition="out" filter="fade">
                                      <p:cBhvr>
                                        <p:cTn id="112" dur="500"/>
                                        <p:tgtEl>
                                          <p:spTgt spid="49"/>
                                        </p:tgtEl>
                                      </p:cBhvr>
                                    </p:animEffect>
                                    <p:set>
                                      <p:cBhvr>
                                        <p:cTn id="113" dur="1" fill="hold">
                                          <p:stCondLst>
                                            <p:cond delay="499"/>
                                          </p:stCondLst>
                                        </p:cTn>
                                        <p:tgtEl>
                                          <p:spTgt spid="49"/>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
                                        <p:tgtEl>
                                          <p:spTgt spid="50"/>
                                        </p:tgtEl>
                                      </p:cBhvr>
                                    </p:animEffect>
                                    <p:set>
                                      <p:cBhvr>
                                        <p:cTn id="118" dur="1" fill="hold">
                                          <p:stCondLst>
                                            <p:cond delay="499"/>
                                          </p:stCondLst>
                                        </p:cTn>
                                        <p:tgtEl>
                                          <p:spTgt spid="50"/>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52"/>
                                        </p:tgtEl>
                                      </p:cBhvr>
                                    </p:animEffect>
                                    <p:set>
                                      <p:cBhvr>
                                        <p:cTn id="128" dur="1" fill="hold">
                                          <p:stCondLst>
                                            <p:cond delay="499"/>
                                          </p:stCondLst>
                                        </p:cTn>
                                        <p:tgtEl>
                                          <p:spTgt spid="52"/>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nodeType="clickEffect">
                                  <p:stCondLst>
                                    <p:cond delay="0"/>
                                  </p:stCondLst>
                                  <p:childTnLst>
                                    <p:animEffect transition="out" filter="fade">
                                      <p:cBhvr>
                                        <p:cTn id="132" dur="500"/>
                                        <p:tgtEl>
                                          <p:spTgt spid="53"/>
                                        </p:tgtEl>
                                      </p:cBhvr>
                                    </p:animEffect>
                                    <p:set>
                                      <p:cBhvr>
                                        <p:cTn id="133" dur="1" fill="hold">
                                          <p:stCondLst>
                                            <p:cond delay="499"/>
                                          </p:stCondLst>
                                        </p:cTn>
                                        <p:tgtEl>
                                          <p:spTgt spid="53"/>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54"/>
                                        </p:tgtEl>
                                      </p:cBhvr>
                                    </p:animEffect>
                                    <p:set>
                                      <p:cBhvr>
                                        <p:cTn id="138" dur="1" fill="hold">
                                          <p:stCondLst>
                                            <p:cond delay="499"/>
                                          </p:stCondLst>
                                        </p:cTn>
                                        <p:tgtEl>
                                          <p:spTgt spid="54"/>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55"/>
                                        </p:tgtEl>
                                      </p:cBhvr>
                                    </p:animEffect>
                                    <p:set>
                                      <p:cBhvr>
                                        <p:cTn id="143" dur="1" fill="hold">
                                          <p:stCondLst>
                                            <p:cond delay="499"/>
                                          </p:stCondLst>
                                        </p:cTn>
                                        <p:tgtEl>
                                          <p:spTgt spid="55"/>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nodeType="clickEffect">
                                  <p:stCondLst>
                                    <p:cond delay="0"/>
                                  </p:stCondLst>
                                  <p:childTnLst>
                                    <p:animEffect transition="out" filter="fade">
                                      <p:cBhvr>
                                        <p:cTn id="147" dur="500"/>
                                        <p:tgtEl>
                                          <p:spTgt spid="56"/>
                                        </p:tgtEl>
                                      </p:cBhvr>
                                    </p:animEffect>
                                    <p:set>
                                      <p:cBhvr>
                                        <p:cTn id="148" dur="1" fill="hold">
                                          <p:stCondLst>
                                            <p:cond delay="499"/>
                                          </p:stCondLst>
                                        </p:cTn>
                                        <p:tgtEl>
                                          <p:spTgt spid="56"/>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nodeType="clickEffect">
                                  <p:stCondLst>
                                    <p:cond delay="0"/>
                                  </p:stCondLst>
                                  <p:childTnLst>
                                    <p:animEffect transition="out" filter="fade">
                                      <p:cBhvr>
                                        <p:cTn id="152" dur="500"/>
                                        <p:tgtEl>
                                          <p:spTgt spid="57"/>
                                        </p:tgtEl>
                                      </p:cBhvr>
                                    </p:animEffect>
                                    <p:set>
                                      <p:cBhvr>
                                        <p:cTn id="153" dur="1" fill="hold">
                                          <p:stCondLst>
                                            <p:cond delay="499"/>
                                          </p:stCondLst>
                                        </p:cTn>
                                        <p:tgtEl>
                                          <p:spTgt spid="57"/>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500"/>
                                        <p:tgtEl>
                                          <p:spTgt spid="58"/>
                                        </p:tgtEl>
                                      </p:cBhvr>
                                    </p:animEffect>
                                    <p:set>
                                      <p:cBhvr>
                                        <p:cTn id="158" dur="1" fill="hold">
                                          <p:stCondLst>
                                            <p:cond delay="499"/>
                                          </p:stCondLst>
                                        </p:cTn>
                                        <p:tgtEl>
                                          <p:spTgt spid="58"/>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nodeType="clickEffect">
                                  <p:stCondLst>
                                    <p:cond delay="0"/>
                                  </p:stCondLst>
                                  <p:childTnLst>
                                    <p:animEffect transition="out" filter="fade">
                                      <p:cBhvr>
                                        <p:cTn id="162" dur="500"/>
                                        <p:tgtEl>
                                          <p:spTgt spid="59"/>
                                        </p:tgtEl>
                                      </p:cBhvr>
                                    </p:animEffect>
                                    <p:set>
                                      <p:cBhvr>
                                        <p:cTn id="163" dur="1" fill="hold">
                                          <p:stCondLst>
                                            <p:cond delay="499"/>
                                          </p:stCondLst>
                                        </p:cTn>
                                        <p:tgtEl>
                                          <p:spTgt spid="59"/>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nodeType="clickEffect">
                                  <p:stCondLst>
                                    <p:cond delay="0"/>
                                  </p:stCondLst>
                                  <p:childTnLst>
                                    <p:animEffect transition="out" filter="fade">
                                      <p:cBhvr>
                                        <p:cTn id="167" dur="500"/>
                                        <p:tgtEl>
                                          <p:spTgt spid="60"/>
                                        </p:tgtEl>
                                      </p:cBhvr>
                                    </p:animEffect>
                                    <p:set>
                                      <p:cBhvr>
                                        <p:cTn id="168" dur="1" fill="hold">
                                          <p:stCondLst>
                                            <p:cond delay="499"/>
                                          </p:stCondLst>
                                        </p:cTn>
                                        <p:tgtEl>
                                          <p:spTgt spid="60"/>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nodeType="clickEffect">
                                  <p:stCondLst>
                                    <p:cond delay="0"/>
                                  </p:stCondLst>
                                  <p:childTnLst>
                                    <p:animEffect transition="out" filter="fade">
                                      <p:cBhvr>
                                        <p:cTn id="172" dur="500"/>
                                        <p:tgtEl>
                                          <p:spTgt spid="61"/>
                                        </p:tgtEl>
                                      </p:cBhvr>
                                    </p:animEffect>
                                    <p:set>
                                      <p:cBhvr>
                                        <p:cTn id="173" dur="1" fill="hold">
                                          <p:stCondLst>
                                            <p:cond delay="499"/>
                                          </p:stCondLst>
                                        </p:cTn>
                                        <p:tgtEl>
                                          <p:spTgt spid="61"/>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nodeType="clickEffect">
                                  <p:stCondLst>
                                    <p:cond delay="0"/>
                                  </p:stCondLst>
                                  <p:childTnLst>
                                    <p:animEffect transition="out" filter="fade">
                                      <p:cBhvr>
                                        <p:cTn id="177" dur="500"/>
                                        <p:tgtEl>
                                          <p:spTgt spid="62"/>
                                        </p:tgtEl>
                                      </p:cBhvr>
                                    </p:animEffect>
                                    <p:set>
                                      <p:cBhvr>
                                        <p:cTn id="178" dur="1" fill="hold">
                                          <p:stCondLst>
                                            <p:cond delay="499"/>
                                          </p:stCondLst>
                                        </p:cTn>
                                        <p:tgtEl>
                                          <p:spTgt spid="62"/>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nodeType="clickEffect">
                                  <p:stCondLst>
                                    <p:cond delay="0"/>
                                  </p:stCondLst>
                                  <p:childTnLst>
                                    <p:animEffect transition="out" filter="fade">
                                      <p:cBhvr>
                                        <p:cTn id="182" dur="500"/>
                                        <p:tgtEl>
                                          <p:spTgt spid="63"/>
                                        </p:tgtEl>
                                      </p:cBhvr>
                                    </p:animEffect>
                                    <p:set>
                                      <p:cBhvr>
                                        <p:cTn id="183" dur="1" fill="hold">
                                          <p:stCondLst>
                                            <p:cond delay="499"/>
                                          </p:stCondLst>
                                        </p:cTn>
                                        <p:tgtEl>
                                          <p:spTgt spid="63"/>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10" presetClass="exit" presetSubtype="0" fill="hold" nodeType="clickEffect">
                                  <p:stCondLst>
                                    <p:cond delay="0"/>
                                  </p:stCondLst>
                                  <p:childTnLst>
                                    <p:animEffect transition="out" filter="fade">
                                      <p:cBhvr>
                                        <p:cTn id="187" dur="500"/>
                                        <p:tgtEl>
                                          <p:spTgt spid="64"/>
                                        </p:tgtEl>
                                      </p:cBhvr>
                                    </p:animEffect>
                                    <p:set>
                                      <p:cBhvr>
                                        <p:cTn id="188" dur="1" fill="hold">
                                          <p:stCondLst>
                                            <p:cond delay="499"/>
                                          </p:stCondLst>
                                        </p:cTn>
                                        <p:tgtEl>
                                          <p:spTgt spid="64"/>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nodeType="clickEffect">
                                  <p:stCondLst>
                                    <p:cond delay="0"/>
                                  </p:stCondLst>
                                  <p:childTnLst>
                                    <p:animEffect transition="out" filter="fade">
                                      <p:cBhvr>
                                        <p:cTn id="192" dur="500"/>
                                        <p:tgtEl>
                                          <p:spTgt spid="65"/>
                                        </p:tgtEl>
                                      </p:cBhvr>
                                    </p:animEffect>
                                    <p:set>
                                      <p:cBhvr>
                                        <p:cTn id="193" dur="1" fill="hold">
                                          <p:stCondLst>
                                            <p:cond delay="499"/>
                                          </p:stCondLst>
                                        </p:cTn>
                                        <p:tgtEl>
                                          <p:spTgt spid="65"/>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nodeType="clickEffect">
                                  <p:stCondLst>
                                    <p:cond delay="0"/>
                                  </p:stCondLst>
                                  <p:childTnLst>
                                    <p:animEffect transition="out" filter="fade">
                                      <p:cBhvr>
                                        <p:cTn id="197" dur="500"/>
                                        <p:tgtEl>
                                          <p:spTgt spid="66"/>
                                        </p:tgtEl>
                                      </p:cBhvr>
                                    </p:animEffect>
                                    <p:set>
                                      <p:cBhvr>
                                        <p:cTn id="198" dur="1" fill="hold">
                                          <p:stCondLst>
                                            <p:cond delay="499"/>
                                          </p:stCondLst>
                                        </p:cTn>
                                        <p:tgtEl>
                                          <p:spTgt spid="66"/>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nodeType="clickEffect">
                                  <p:stCondLst>
                                    <p:cond delay="0"/>
                                  </p:stCondLst>
                                  <p:childTnLst>
                                    <p:animEffect transition="out" filter="fade">
                                      <p:cBhvr>
                                        <p:cTn id="202" dur="500"/>
                                        <p:tgtEl>
                                          <p:spTgt spid="67"/>
                                        </p:tgtEl>
                                      </p:cBhvr>
                                    </p:animEffect>
                                    <p:set>
                                      <p:cBhvr>
                                        <p:cTn id="203" dur="1" fill="hold">
                                          <p:stCondLst>
                                            <p:cond delay="499"/>
                                          </p:stCondLst>
                                        </p:cTn>
                                        <p:tgtEl>
                                          <p:spTgt spid="67"/>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2061"/>
                                        </p:tgtEl>
                                        <p:attrNameLst>
                                          <p:attrName>style.visibility</p:attrName>
                                        </p:attrNameLst>
                                      </p:cBhvr>
                                      <p:to>
                                        <p:strVal val="visible"/>
                                      </p:to>
                                    </p:set>
                                    <p:animEffect transition="in" filter="fade">
                                      <p:cBhvr>
                                        <p:cTn id="208" dur="500"/>
                                        <p:tgtEl>
                                          <p:spTgt spid="2061"/>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nodeType="clickEffect">
                                  <p:stCondLst>
                                    <p:cond delay="0"/>
                                  </p:stCondLst>
                                  <p:childTnLst>
                                    <p:set>
                                      <p:cBhvr>
                                        <p:cTn id="212" dur="1" fill="hold">
                                          <p:stCondLst>
                                            <p:cond delay="0"/>
                                          </p:stCondLst>
                                        </p:cTn>
                                        <p:tgtEl>
                                          <p:spTgt spid="2054"/>
                                        </p:tgtEl>
                                        <p:attrNameLst>
                                          <p:attrName>style.visibility</p:attrName>
                                        </p:attrNameLst>
                                      </p:cBhvr>
                                      <p:to>
                                        <p:strVal val="visible"/>
                                      </p:to>
                                    </p:set>
                                    <p:animEffect transition="in" filter="fade">
                                      <p:cBhvr>
                                        <p:cTn id="213" dur="500"/>
                                        <p:tgtEl>
                                          <p:spTgt spid="205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2052"/>
                                        </p:tgtEl>
                                        <p:attrNameLst>
                                          <p:attrName>style.visibility</p:attrName>
                                        </p:attrNameLst>
                                      </p:cBhvr>
                                      <p:to>
                                        <p:strVal val="visible"/>
                                      </p:to>
                                    </p:set>
                                    <p:animEffect transition="in" filter="fade">
                                      <p:cBhvr>
                                        <p:cTn id="216" dur="500"/>
                                        <p:tgtEl>
                                          <p:spTgt spid="2052"/>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grpId="0" nodeType="clickEffect">
                                  <p:stCondLst>
                                    <p:cond delay="0"/>
                                  </p:stCondLst>
                                  <p:childTnLst>
                                    <p:set>
                                      <p:cBhvr>
                                        <p:cTn id="220" dur="1" fill="hold">
                                          <p:stCondLst>
                                            <p:cond delay="0"/>
                                          </p:stCondLst>
                                        </p:cTn>
                                        <p:tgtEl>
                                          <p:spTgt spid="2056"/>
                                        </p:tgtEl>
                                        <p:attrNameLst>
                                          <p:attrName>style.visibility</p:attrName>
                                        </p:attrNameLst>
                                      </p:cBhvr>
                                      <p:to>
                                        <p:strVal val="visible"/>
                                      </p:to>
                                    </p:set>
                                    <p:animEffect transition="in" filter="fade">
                                      <p:cBhvr>
                                        <p:cTn id="221" dur="500"/>
                                        <p:tgtEl>
                                          <p:spTgt spid="2056"/>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79"/>
                                        </p:tgtEl>
                                        <p:attrNameLst>
                                          <p:attrName>style.visibility</p:attrName>
                                        </p:attrNameLst>
                                      </p:cBhvr>
                                      <p:to>
                                        <p:strVal val="visible"/>
                                      </p:to>
                                    </p:set>
                                    <p:animEffect transition="in" filter="fade">
                                      <p:cBhvr>
                                        <p:cTn id="226" dur="500"/>
                                        <p:tgtEl>
                                          <p:spTgt spid="79"/>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80"/>
                                        </p:tgtEl>
                                        <p:attrNameLst>
                                          <p:attrName>style.visibility</p:attrName>
                                        </p:attrNameLst>
                                      </p:cBhvr>
                                      <p:to>
                                        <p:strVal val="visible"/>
                                      </p:to>
                                    </p:set>
                                    <p:animEffect transition="in" filter="fade">
                                      <p:cBhvr>
                                        <p:cTn id="231" dur="500"/>
                                        <p:tgtEl>
                                          <p:spTgt spid="80"/>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81"/>
                                        </p:tgtEl>
                                        <p:attrNameLst>
                                          <p:attrName>style.visibility</p:attrName>
                                        </p:attrNameLst>
                                      </p:cBhvr>
                                      <p:to>
                                        <p:strVal val="visible"/>
                                      </p:to>
                                    </p:set>
                                    <p:animEffect transition="in" filter="fade">
                                      <p:cBhvr>
                                        <p:cTn id="236" dur="500"/>
                                        <p:tgtEl>
                                          <p:spTgt spid="81"/>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grpId="0" nodeType="clickEffect">
                                  <p:stCondLst>
                                    <p:cond delay="0"/>
                                  </p:stCondLst>
                                  <p:childTnLst>
                                    <p:set>
                                      <p:cBhvr>
                                        <p:cTn id="240" dur="1" fill="hold">
                                          <p:stCondLst>
                                            <p:cond delay="0"/>
                                          </p:stCondLst>
                                        </p:cTn>
                                        <p:tgtEl>
                                          <p:spTgt spid="82"/>
                                        </p:tgtEl>
                                        <p:attrNameLst>
                                          <p:attrName>style.visibility</p:attrName>
                                        </p:attrNameLst>
                                      </p:cBhvr>
                                      <p:to>
                                        <p:strVal val="visible"/>
                                      </p:to>
                                    </p:set>
                                    <p:animEffect transition="in" filter="fade">
                                      <p:cBhvr>
                                        <p:cTn id="241" dur="500"/>
                                        <p:tgtEl>
                                          <p:spTgt spid="82"/>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grpId="0" nodeType="clickEffect">
                                  <p:stCondLst>
                                    <p:cond delay="0"/>
                                  </p:stCondLst>
                                  <p:childTnLst>
                                    <p:set>
                                      <p:cBhvr>
                                        <p:cTn id="245" dur="1" fill="hold">
                                          <p:stCondLst>
                                            <p:cond delay="0"/>
                                          </p:stCondLst>
                                        </p:cTn>
                                        <p:tgtEl>
                                          <p:spTgt spid="83"/>
                                        </p:tgtEl>
                                        <p:attrNameLst>
                                          <p:attrName>style.visibility</p:attrName>
                                        </p:attrNameLst>
                                      </p:cBhvr>
                                      <p:to>
                                        <p:strVal val="visible"/>
                                      </p:to>
                                    </p:set>
                                    <p:animEffect transition="in" filter="fade">
                                      <p:cBhvr>
                                        <p:cTn id="246" dur="500"/>
                                        <p:tgtEl>
                                          <p:spTgt spid="83"/>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2063"/>
                                        </p:tgtEl>
                                        <p:attrNameLst>
                                          <p:attrName>style.visibility</p:attrName>
                                        </p:attrNameLst>
                                      </p:cBhvr>
                                      <p:to>
                                        <p:strVal val="visible"/>
                                      </p:to>
                                    </p:set>
                                    <p:animEffect transition="in" filter="fade">
                                      <p:cBhvr>
                                        <p:cTn id="251" dur="500"/>
                                        <p:tgtEl>
                                          <p:spTgt spid="2063"/>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grpId="0" nodeType="clickEffect">
                                  <p:stCondLst>
                                    <p:cond delay="0"/>
                                  </p:stCondLst>
                                  <p:childTnLst>
                                    <p:set>
                                      <p:cBhvr>
                                        <p:cTn id="255" dur="1" fill="hold">
                                          <p:stCondLst>
                                            <p:cond delay="0"/>
                                          </p:stCondLst>
                                        </p:cTn>
                                        <p:tgtEl>
                                          <p:spTgt spid="2064"/>
                                        </p:tgtEl>
                                        <p:attrNameLst>
                                          <p:attrName>style.visibility</p:attrName>
                                        </p:attrNameLst>
                                      </p:cBhvr>
                                      <p:to>
                                        <p:strVal val="visible"/>
                                      </p:to>
                                    </p:set>
                                    <p:animEffect transition="in" filter="fade">
                                      <p:cBhvr>
                                        <p:cTn id="256" dur="500"/>
                                        <p:tgtEl>
                                          <p:spTgt spid="2064"/>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nodeType="clickEffect">
                                  <p:stCondLst>
                                    <p:cond delay="0"/>
                                  </p:stCondLst>
                                  <p:childTnLst>
                                    <p:set>
                                      <p:cBhvr>
                                        <p:cTn id="260" dur="1" fill="hold">
                                          <p:stCondLst>
                                            <p:cond delay="0"/>
                                          </p:stCondLst>
                                        </p:cTn>
                                        <p:tgtEl>
                                          <p:spTgt spid="2066"/>
                                        </p:tgtEl>
                                        <p:attrNameLst>
                                          <p:attrName>style.visibility</p:attrName>
                                        </p:attrNameLst>
                                      </p:cBhvr>
                                      <p:to>
                                        <p:strVal val="visible"/>
                                      </p:to>
                                    </p:set>
                                    <p:animEffect transition="in" filter="fade">
                                      <p:cBhvr>
                                        <p:cTn id="261" dur="500"/>
                                        <p:tgtEl>
                                          <p:spTgt spid="2066"/>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nodeType="clickEffect">
                                  <p:stCondLst>
                                    <p:cond delay="0"/>
                                  </p:stCondLst>
                                  <p:childTnLst>
                                    <p:set>
                                      <p:cBhvr>
                                        <p:cTn id="265" dur="1" fill="hold">
                                          <p:stCondLst>
                                            <p:cond delay="0"/>
                                          </p:stCondLst>
                                        </p:cTn>
                                        <p:tgtEl>
                                          <p:spTgt spid="2068"/>
                                        </p:tgtEl>
                                        <p:attrNameLst>
                                          <p:attrName>style.visibility</p:attrName>
                                        </p:attrNameLst>
                                      </p:cBhvr>
                                      <p:to>
                                        <p:strVal val="visible"/>
                                      </p:to>
                                    </p:set>
                                    <p:animEffect transition="in" filter="fade">
                                      <p:cBhvr>
                                        <p:cTn id="266" dur="500"/>
                                        <p:tgtEl>
                                          <p:spTgt spid="2068"/>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nodeType="clickEffect">
                                  <p:stCondLst>
                                    <p:cond delay="0"/>
                                  </p:stCondLst>
                                  <p:childTnLst>
                                    <p:set>
                                      <p:cBhvr>
                                        <p:cTn id="270" dur="1" fill="hold">
                                          <p:stCondLst>
                                            <p:cond delay="0"/>
                                          </p:stCondLst>
                                        </p:cTn>
                                        <p:tgtEl>
                                          <p:spTgt spid="96"/>
                                        </p:tgtEl>
                                        <p:attrNameLst>
                                          <p:attrName>style.visibility</p:attrName>
                                        </p:attrNameLst>
                                      </p:cBhvr>
                                      <p:to>
                                        <p:strVal val="visible"/>
                                      </p:to>
                                    </p:set>
                                    <p:animEffect transition="in" filter="fade">
                                      <p:cBhvr>
                                        <p:cTn id="271"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048" grpId="0"/>
      <p:bldP spid="2049" grpId="0"/>
      <p:bldP spid="2052" grpId="0"/>
      <p:bldP spid="2056" grpId="0"/>
      <p:bldP spid="79" grpId="0"/>
      <p:bldP spid="80" grpId="0"/>
      <p:bldP spid="81" grpId="0"/>
      <p:bldP spid="82" grpId="0"/>
      <p:bldP spid="83" grpId="0"/>
      <p:bldP spid="20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E8C877-E46B-43D2-9132-BB10CC3D16C0}"/>
              </a:ext>
            </a:extLst>
          </p:cNvPr>
          <p:cNvSpPr/>
          <p:nvPr/>
        </p:nvSpPr>
        <p:spPr>
          <a:xfrm>
            <a:off x="7862740" y="444767"/>
            <a:ext cx="1231427" cy="307777"/>
          </a:xfrm>
          <a:prstGeom prst="rect">
            <a:avLst/>
          </a:prstGeom>
        </p:spPr>
        <p:txBody>
          <a:bodyPr wrap="none">
            <a:spAutoFit/>
          </a:bodyPr>
          <a:lstStyle/>
          <a:p>
            <a:r>
              <a:rPr lang="en-US" b="1" i="1" dirty="0">
                <a:effectLst>
                  <a:outerShdw blurRad="38100" dist="38100" dir="2700000" algn="tl">
                    <a:srgbClr val="000000">
                      <a:alpha val="43137"/>
                    </a:srgbClr>
                  </a:outerShdw>
                </a:effectLst>
              </a:rPr>
              <a:t>HW Practice</a:t>
            </a:r>
          </a:p>
        </p:txBody>
      </p:sp>
      <p:pic>
        <p:nvPicPr>
          <p:cNvPr id="4" name="Picture 3">
            <a:extLst>
              <a:ext uri="{FF2B5EF4-FFF2-40B4-BE49-F238E27FC236}">
                <a16:creationId xmlns:a16="http://schemas.microsoft.com/office/drawing/2014/main" id="{75B3C410-B666-4FA0-8951-CE3858B0EFC3}"/>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107521" y="419827"/>
            <a:ext cx="4704026" cy="287370"/>
          </a:xfrm>
          <a:prstGeom prst="rect">
            <a:avLst/>
          </a:prstGeom>
        </p:spPr>
      </p:pic>
      <p:pic>
        <p:nvPicPr>
          <p:cNvPr id="25" name="Picture 24">
            <a:extLst>
              <a:ext uri="{FF2B5EF4-FFF2-40B4-BE49-F238E27FC236}">
                <a16:creationId xmlns:a16="http://schemas.microsoft.com/office/drawing/2014/main" id="{9D355117-2343-4EFB-9C10-5AA940500C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3611" y="752544"/>
            <a:ext cx="6527936" cy="1069156"/>
          </a:xfrm>
          <a:prstGeom prst="rect">
            <a:avLst/>
          </a:prstGeom>
        </p:spPr>
      </p:pic>
      <p:pic>
        <p:nvPicPr>
          <p:cNvPr id="44" name="Picture 43">
            <a:extLst>
              <a:ext uri="{FF2B5EF4-FFF2-40B4-BE49-F238E27FC236}">
                <a16:creationId xmlns:a16="http://schemas.microsoft.com/office/drawing/2014/main" id="{8512095E-0413-46C0-868D-43C75197863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9823" y="1950909"/>
            <a:ext cx="8288278" cy="2860952"/>
          </a:xfrm>
          <a:prstGeom prst="rect">
            <a:avLst/>
          </a:prstGeom>
        </p:spPr>
      </p:pic>
      <p:pic>
        <p:nvPicPr>
          <p:cNvPr id="52" name="Picture 51">
            <a:extLst>
              <a:ext uri="{FF2B5EF4-FFF2-40B4-BE49-F238E27FC236}">
                <a16:creationId xmlns:a16="http://schemas.microsoft.com/office/drawing/2014/main" id="{C9E7A6C3-B11B-43BE-B01C-6CB994664CE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9823" y="5031764"/>
            <a:ext cx="7007140" cy="1349393"/>
          </a:xfrm>
          <a:prstGeom prst="rect">
            <a:avLst/>
          </a:prstGeom>
        </p:spPr>
      </p:pic>
      <p:pic>
        <p:nvPicPr>
          <p:cNvPr id="3074" name="Picture 2" descr="Image result for six sided number cube">
            <a:extLst>
              <a:ext uri="{FF2B5EF4-FFF2-40B4-BE49-F238E27FC236}">
                <a16:creationId xmlns:a16="http://schemas.microsoft.com/office/drawing/2014/main" id="{397B00DB-92DD-4C43-BBE1-561D2F0BA7E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832898" y="480471"/>
            <a:ext cx="1800764" cy="225421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F82176B5-7D67-451C-A05C-0C50E3BC4A1E}"/>
              </a:ext>
            </a:extLst>
          </p:cNvPr>
          <p:cNvPicPr>
            <a:picLocks noChangeAspect="1"/>
          </p:cNvPicPr>
          <p:nvPr/>
        </p:nvPicPr>
        <p:blipFill>
          <a:blip r:embed="rId7"/>
          <a:stretch>
            <a:fillRect/>
          </a:stretch>
        </p:blipFill>
        <p:spPr>
          <a:xfrm>
            <a:off x="3286312" y="1001536"/>
            <a:ext cx="1138993" cy="406738"/>
          </a:xfrm>
          <a:prstGeom prst="rect">
            <a:avLst/>
          </a:prstGeom>
        </p:spPr>
      </p:pic>
      <p:pic>
        <p:nvPicPr>
          <p:cNvPr id="55" name="Picture 54">
            <a:extLst>
              <a:ext uri="{FF2B5EF4-FFF2-40B4-BE49-F238E27FC236}">
                <a16:creationId xmlns:a16="http://schemas.microsoft.com/office/drawing/2014/main" id="{B1C15FD0-3531-4CF7-AAE8-0595234149C3}"/>
              </a:ext>
            </a:extLst>
          </p:cNvPr>
          <p:cNvPicPr>
            <a:picLocks noChangeAspect="1"/>
          </p:cNvPicPr>
          <p:nvPr/>
        </p:nvPicPr>
        <p:blipFill>
          <a:blip r:embed="rId7"/>
          <a:stretch>
            <a:fillRect/>
          </a:stretch>
        </p:blipFill>
        <p:spPr>
          <a:xfrm>
            <a:off x="4718697" y="1393672"/>
            <a:ext cx="1061093" cy="473375"/>
          </a:xfrm>
          <a:prstGeom prst="rect">
            <a:avLst/>
          </a:prstGeom>
        </p:spPr>
      </p:pic>
      <p:pic>
        <p:nvPicPr>
          <p:cNvPr id="56" name="Picture 55">
            <a:extLst>
              <a:ext uri="{FF2B5EF4-FFF2-40B4-BE49-F238E27FC236}">
                <a16:creationId xmlns:a16="http://schemas.microsoft.com/office/drawing/2014/main" id="{FC61390D-AEE0-4C77-B5EE-B474ACB7BA94}"/>
              </a:ext>
            </a:extLst>
          </p:cNvPr>
          <p:cNvPicPr>
            <a:picLocks noChangeAspect="1"/>
          </p:cNvPicPr>
          <p:nvPr/>
        </p:nvPicPr>
        <p:blipFill>
          <a:blip r:embed="rId7"/>
          <a:stretch>
            <a:fillRect/>
          </a:stretch>
        </p:blipFill>
        <p:spPr>
          <a:xfrm>
            <a:off x="5713426" y="3352705"/>
            <a:ext cx="1059002" cy="473375"/>
          </a:xfrm>
          <a:prstGeom prst="rect">
            <a:avLst/>
          </a:prstGeom>
        </p:spPr>
      </p:pic>
      <p:pic>
        <p:nvPicPr>
          <p:cNvPr id="57" name="Picture 56">
            <a:extLst>
              <a:ext uri="{FF2B5EF4-FFF2-40B4-BE49-F238E27FC236}">
                <a16:creationId xmlns:a16="http://schemas.microsoft.com/office/drawing/2014/main" id="{407637D9-B6DD-40F2-A988-C3D3A6205FB3}"/>
              </a:ext>
            </a:extLst>
          </p:cNvPr>
          <p:cNvPicPr>
            <a:picLocks noChangeAspect="1"/>
          </p:cNvPicPr>
          <p:nvPr/>
        </p:nvPicPr>
        <p:blipFill>
          <a:blip r:embed="rId7"/>
          <a:stretch>
            <a:fillRect/>
          </a:stretch>
        </p:blipFill>
        <p:spPr>
          <a:xfrm>
            <a:off x="7236963" y="3751674"/>
            <a:ext cx="1281138" cy="473375"/>
          </a:xfrm>
          <a:prstGeom prst="rect">
            <a:avLst/>
          </a:prstGeom>
        </p:spPr>
      </p:pic>
      <p:pic>
        <p:nvPicPr>
          <p:cNvPr id="58" name="Picture 57">
            <a:extLst>
              <a:ext uri="{FF2B5EF4-FFF2-40B4-BE49-F238E27FC236}">
                <a16:creationId xmlns:a16="http://schemas.microsoft.com/office/drawing/2014/main" id="{DB9F562F-3380-410F-8DDD-8020C6D131D1}"/>
              </a:ext>
            </a:extLst>
          </p:cNvPr>
          <p:cNvPicPr>
            <a:picLocks noChangeAspect="1"/>
          </p:cNvPicPr>
          <p:nvPr/>
        </p:nvPicPr>
        <p:blipFill>
          <a:blip r:embed="rId7"/>
          <a:stretch>
            <a:fillRect/>
          </a:stretch>
        </p:blipFill>
        <p:spPr>
          <a:xfrm>
            <a:off x="5249243" y="5522440"/>
            <a:ext cx="933279" cy="473375"/>
          </a:xfrm>
          <a:prstGeom prst="rect">
            <a:avLst/>
          </a:prstGeom>
        </p:spPr>
      </p:pic>
      <p:pic>
        <p:nvPicPr>
          <p:cNvPr id="59" name="Picture 58">
            <a:extLst>
              <a:ext uri="{FF2B5EF4-FFF2-40B4-BE49-F238E27FC236}">
                <a16:creationId xmlns:a16="http://schemas.microsoft.com/office/drawing/2014/main" id="{B21B9584-F157-4E0F-96A1-87A41254187B}"/>
              </a:ext>
            </a:extLst>
          </p:cNvPr>
          <p:cNvPicPr>
            <a:picLocks noChangeAspect="1"/>
          </p:cNvPicPr>
          <p:nvPr/>
        </p:nvPicPr>
        <p:blipFill>
          <a:blip r:embed="rId7"/>
          <a:stretch>
            <a:fillRect/>
          </a:stretch>
        </p:blipFill>
        <p:spPr>
          <a:xfrm>
            <a:off x="6075274" y="5863766"/>
            <a:ext cx="1161689" cy="589228"/>
          </a:xfrm>
          <a:prstGeom prst="rect">
            <a:avLst/>
          </a:prstGeom>
        </p:spPr>
      </p:pic>
      <p:cxnSp>
        <p:nvCxnSpPr>
          <p:cNvPr id="60" name="Straight Connector 59">
            <a:extLst>
              <a:ext uri="{FF2B5EF4-FFF2-40B4-BE49-F238E27FC236}">
                <a16:creationId xmlns:a16="http://schemas.microsoft.com/office/drawing/2014/main" id="{F675916E-705F-4056-84B2-2FC9359C3E60}"/>
              </a:ext>
            </a:extLst>
          </p:cNvPr>
          <p:cNvCxnSpPr/>
          <p:nvPr/>
        </p:nvCxnSpPr>
        <p:spPr>
          <a:xfrm>
            <a:off x="3286312" y="1315230"/>
            <a:ext cx="1677215" cy="0"/>
          </a:xfrm>
          <a:prstGeom prst="line">
            <a:avLst/>
          </a:prstGeom>
        </p:spPr>
        <p:style>
          <a:lnRef idx="2">
            <a:schemeClr val="dk1"/>
          </a:lnRef>
          <a:fillRef idx="0">
            <a:schemeClr val="dk1"/>
          </a:fillRef>
          <a:effectRef idx="1">
            <a:schemeClr val="dk1"/>
          </a:effectRef>
          <a:fontRef idx="minor">
            <a:schemeClr val="tx1"/>
          </a:fontRef>
        </p:style>
      </p:cxnSp>
      <p:cxnSp>
        <p:nvCxnSpPr>
          <p:cNvPr id="62" name="Straight Connector 61">
            <a:extLst>
              <a:ext uri="{FF2B5EF4-FFF2-40B4-BE49-F238E27FC236}">
                <a16:creationId xmlns:a16="http://schemas.microsoft.com/office/drawing/2014/main" id="{576ACF10-9F58-4342-B33A-D36DD54508BD}"/>
              </a:ext>
            </a:extLst>
          </p:cNvPr>
          <p:cNvCxnSpPr/>
          <p:nvPr/>
        </p:nvCxnSpPr>
        <p:spPr>
          <a:xfrm>
            <a:off x="4718697" y="1707232"/>
            <a:ext cx="1677215" cy="0"/>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6A9AEFCE-EA7A-4DDB-8971-C01E33A4090A}"/>
              </a:ext>
            </a:extLst>
          </p:cNvPr>
          <p:cNvCxnSpPr/>
          <p:nvPr/>
        </p:nvCxnSpPr>
        <p:spPr>
          <a:xfrm>
            <a:off x="5684438" y="3668547"/>
            <a:ext cx="1677215" cy="0"/>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a:extLst>
              <a:ext uri="{FF2B5EF4-FFF2-40B4-BE49-F238E27FC236}">
                <a16:creationId xmlns:a16="http://schemas.microsoft.com/office/drawing/2014/main" id="{AC7CFFF5-BFBC-4B9F-B37A-992E5DEC2CE2}"/>
              </a:ext>
            </a:extLst>
          </p:cNvPr>
          <p:cNvCxnSpPr/>
          <p:nvPr/>
        </p:nvCxnSpPr>
        <p:spPr>
          <a:xfrm>
            <a:off x="7296795" y="4137482"/>
            <a:ext cx="1677215" cy="0"/>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01329328-488B-46FC-A32B-EF6AE3E1101A}"/>
              </a:ext>
            </a:extLst>
          </p:cNvPr>
          <p:cNvCxnSpPr/>
          <p:nvPr/>
        </p:nvCxnSpPr>
        <p:spPr>
          <a:xfrm>
            <a:off x="5343914" y="5863766"/>
            <a:ext cx="1677215" cy="0"/>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a:extLst>
              <a:ext uri="{FF2B5EF4-FFF2-40B4-BE49-F238E27FC236}">
                <a16:creationId xmlns:a16="http://schemas.microsoft.com/office/drawing/2014/main" id="{0DFFDA82-EE0D-49B0-8A3A-BC70407C277D}"/>
              </a:ext>
            </a:extLst>
          </p:cNvPr>
          <p:cNvCxnSpPr/>
          <p:nvPr/>
        </p:nvCxnSpPr>
        <p:spPr>
          <a:xfrm>
            <a:off x="6185525" y="6337910"/>
            <a:ext cx="1677215"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8512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4"/>
                                        </p:tgtEl>
                                      </p:cBhvr>
                                    </p:animEffect>
                                    <p:set>
                                      <p:cBhvr>
                                        <p:cTn id="7" dur="1" fill="hold">
                                          <p:stCondLst>
                                            <p:cond delay="499"/>
                                          </p:stCondLst>
                                        </p:cTn>
                                        <p:tgtEl>
                                          <p:spTgt spid="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5"/>
                                        </p:tgtEl>
                                      </p:cBhvr>
                                    </p:animEffect>
                                    <p:set>
                                      <p:cBhvr>
                                        <p:cTn id="12" dur="1" fill="hold">
                                          <p:stCondLst>
                                            <p:cond delay="499"/>
                                          </p:stCondLst>
                                        </p:cTn>
                                        <p:tgtEl>
                                          <p:spTgt spid="5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6"/>
                                        </p:tgtEl>
                                      </p:cBhvr>
                                    </p:animEffect>
                                    <p:set>
                                      <p:cBhvr>
                                        <p:cTn id="17" dur="1" fill="hold">
                                          <p:stCondLst>
                                            <p:cond delay="499"/>
                                          </p:stCondLst>
                                        </p:cTn>
                                        <p:tgtEl>
                                          <p:spTgt spid="5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7"/>
                                        </p:tgtEl>
                                      </p:cBhvr>
                                    </p:animEffect>
                                    <p:set>
                                      <p:cBhvr>
                                        <p:cTn id="22" dur="1" fill="hold">
                                          <p:stCondLst>
                                            <p:cond delay="499"/>
                                          </p:stCondLst>
                                        </p:cTn>
                                        <p:tgtEl>
                                          <p:spTgt spid="5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8"/>
                                        </p:tgtEl>
                                      </p:cBhvr>
                                    </p:animEffect>
                                    <p:set>
                                      <p:cBhvr>
                                        <p:cTn id="27" dur="1" fill="hold">
                                          <p:stCondLst>
                                            <p:cond delay="499"/>
                                          </p:stCondLst>
                                        </p:cTn>
                                        <p:tgtEl>
                                          <p:spTgt spid="5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9"/>
                                        </p:tgtEl>
                                      </p:cBhvr>
                                    </p:animEffect>
                                    <p:set>
                                      <p:cBhvr>
                                        <p:cTn id="32"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E8C877-E46B-43D2-9132-BB10CC3D16C0}"/>
              </a:ext>
            </a:extLst>
          </p:cNvPr>
          <p:cNvSpPr/>
          <p:nvPr/>
        </p:nvSpPr>
        <p:spPr>
          <a:xfrm>
            <a:off x="7912573" y="718478"/>
            <a:ext cx="1231427" cy="307777"/>
          </a:xfrm>
          <a:prstGeom prst="rect">
            <a:avLst/>
          </a:prstGeom>
        </p:spPr>
        <p:txBody>
          <a:bodyPr wrap="none">
            <a:spAutoFit/>
          </a:bodyPr>
          <a:lstStyle/>
          <a:p>
            <a:r>
              <a:rPr lang="en-US" b="1" i="1" dirty="0">
                <a:effectLst>
                  <a:outerShdw blurRad="38100" dist="38100" dir="2700000" algn="tl">
                    <a:srgbClr val="000000">
                      <a:alpha val="43137"/>
                    </a:srgbClr>
                  </a:outerShdw>
                </a:effectLst>
              </a:rPr>
              <a:t>HW Practice</a:t>
            </a:r>
          </a:p>
        </p:txBody>
      </p:sp>
      <p:pic>
        <p:nvPicPr>
          <p:cNvPr id="12" name="Picture 11">
            <a:extLst>
              <a:ext uri="{FF2B5EF4-FFF2-40B4-BE49-F238E27FC236}">
                <a16:creationId xmlns:a16="http://schemas.microsoft.com/office/drawing/2014/main" id="{E945E483-98DC-4197-ACAD-E4B7F94111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449160"/>
            <a:ext cx="9144000" cy="4668762"/>
          </a:xfrm>
          <a:prstGeom prst="rect">
            <a:avLst/>
          </a:prstGeom>
        </p:spPr>
      </p:pic>
      <p:pic>
        <p:nvPicPr>
          <p:cNvPr id="13" name="Picture 12">
            <a:extLst>
              <a:ext uri="{FF2B5EF4-FFF2-40B4-BE49-F238E27FC236}">
                <a16:creationId xmlns:a16="http://schemas.microsoft.com/office/drawing/2014/main" id="{3A626296-D510-476A-9385-07637D13F18A}"/>
              </a:ext>
            </a:extLst>
          </p:cNvPr>
          <p:cNvPicPr>
            <a:picLocks noChangeAspect="1"/>
          </p:cNvPicPr>
          <p:nvPr/>
        </p:nvPicPr>
        <p:blipFill>
          <a:blip r:embed="rId3"/>
          <a:stretch>
            <a:fillRect/>
          </a:stretch>
        </p:blipFill>
        <p:spPr>
          <a:xfrm>
            <a:off x="6979294" y="1026255"/>
            <a:ext cx="933279" cy="473375"/>
          </a:xfrm>
          <a:prstGeom prst="rect">
            <a:avLst/>
          </a:prstGeom>
        </p:spPr>
      </p:pic>
      <p:pic>
        <p:nvPicPr>
          <p:cNvPr id="14" name="Picture 13">
            <a:extLst>
              <a:ext uri="{FF2B5EF4-FFF2-40B4-BE49-F238E27FC236}">
                <a16:creationId xmlns:a16="http://schemas.microsoft.com/office/drawing/2014/main" id="{1BE4E70F-7D7A-44A5-BD04-7CDC3DC9840D}"/>
              </a:ext>
            </a:extLst>
          </p:cNvPr>
          <p:cNvPicPr>
            <a:picLocks noChangeAspect="1"/>
          </p:cNvPicPr>
          <p:nvPr/>
        </p:nvPicPr>
        <p:blipFill>
          <a:blip r:embed="rId3"/>
          <a:stretch>
            <a:fillRect/>
          </a:stretch>
        </p:blipFill>
        <p:spPr>
          <a:xfrm>
            <a:off x="7869845" y="1366662"/>
            <a:ext cx="1122570" cy="672401"/>
          </a:xfrm>
          <a:prstGeom prst="rect">
            <a:avLst/>
          </a:prstGeom>
        </p:spPr>
      </p:pic>
      <p:pic>
        <p:nvPicPr>
          <p:cNvPr id="15" name="Picture 14">
            <a:extLst>
              <a:ext uri="{FF2B5EF4-FFF2-40B4-BE49-F238E27FC236}">
                <a16:creationId xmlns:a16="http://schemas.microsoft.com/office/drawing/2014/main" id="{2661B397-30AC-405A-B9BD-BEB697026873}"/>
              </a:ext>
            </a:extLst>
          </p:cNvPr>
          <p:cNvPicPr>
            <a:picLocks noChangeAspect="1"/>
          </p:cNvPicPr>
          <p:nvPr/>
        </p:nvPicPr>
        <p:blipFill>
          <a:blip r:embed="rId3"/>
          <a:stretch>
            <a:fillRect/>
          </a:stretch>
        </p:blipFill>
        <p:spPr>
          <a:xfrm>
            <a:off x="2759963" y="2783542"/>
            <a:ext cx="1088341" cy="414414"/>
          </a:xfrm>
          <a:prstGeom prst="rect">
            <a:avLst/>
          </a:prstGeom>
        </p:spPr>
      </p:pic>
      <p:pic>
        <p:nvPicPr>
          <p:cNvPr id="16" name="Picture 15">
            <a:extLst>
              <a:ext uri="{FF2B5EF4-FFF2-40B4-BE49-F238E27FC236}">
                <a16:creationId xmlns:a16="http://schemas.microsoft.com/office/drawing/2014/main" id="{DE38E069-5BD3-45F1-AF06-C5DF599C2789}"/>
              </a:ext>
            </a:extLst>
          </p:cNvPr>
          <p:cNvPicPr>
            <a:picLocks noChangeAspect="1"/>
          </p:cNvPicPr>
          <p:nvPr/>
        </p:nvPicPr>
        <p:blipFill>
          <a:blip r:embed="rId3"/>
          <a:stretch>
            <a:fillRect/>
          </a:stretch>
        </p:blipFill>
        <p:spPr>
          <a:xfrm>
            <a:off x="2759963" y="3197956"/>
            <a:ext cx="1215477" cy="361847"/>
          </a:xfrm>
          <a:prstGeom prst="rect">
            <a:avLst/>
          </a:prstGeom>
        </p:spPr>
      </p:pic>
      <p:pic>
        <p:nvPicPr>
          <p:cNvPr id="17" name="Picture 16">
            <a:extLst>
              <a:ext uri="{FF2B5EF4-FFF2-40B4-BE49-F238E27FC236}">
                <a16:creationId xmlns:a16="http://schemas.microsoft.com/office/drawing/2014/main" id="{7209A358-78C8-42A8-B6C1-802751B5F8F7}"/>
              </a:ext>
            </a:extLst>
          </p:cNvPr>
          <p:cNvPicPr>
            <a:picLocks noChangeAspect="1"/>
          </p:cNvPicPr>
          <p:nvPr/>
        </p:nvPicPr>
        <p:blipFill>
          <a:blip r:embed="rId3"/>
          <a:stretch>
            <a:fillRect/>
          </a:stretch>
        </p:blipFill>
        <p:spPr>
          <a:xfrm>
            <a:off x="3547227" y="3612370"/>
            <a:ext cx="1992961" cy="473375"/>
          </a:xfrm>
          <a:prstGeom prst="rect">
            <a:avLst/>
          </a:prstGeom>
        </p:spPr>
      </p:pic>
      <p:pic>
        <p:nvPicPr>
          <p:cNvPr id="18" name="Picture 17">
            <a:extLst>
              <a:ext uri="{FF2B5EF4-FFF2-40B4-BE49-F238E27FC236}">
                <a16:creationId xmlns:a16="http://schemas.microsoft.com/office/drawing/2014/main" id="{02BD8220-2F76-43C8-8C67-B553F2A6FBF4}"/>
              </a:ext>
            </a:extLst>
          </p:cNvPr>
          <p:cNvPicPr>
            <a:picLocks noChangeAspect="1"/>
          </p:cNvPicPr>
          <p:nvPr/>
        </p:nvPicPr>
        <p:blipFill>
          <a:blip r:embed="rId3"/>
          <a:stretch>
            <a:fillRect/>
          </a:stretch>
        </p:blipFill>
        <p:spPr>
          <a:xfrm>
            <a:off x="2701286" y="3901624"/>
            <a:ext cx="379302" cy="473375"/>
          </a:xfrm>
          <a:prstGeom prst="rect">
            <a:avLst/>
          </a:prstGeom>
        </p:spPr>
      </p:pic>
      <p:pic>
        <p:nvPicPr>
          <p:cNvPr id="19" name="Picture 18">
            <a:extLst>
              <a:ext uri="{FF2B5EF4-FFF2-40B4-BE49-F238E27FC236}">
                <a16:creationId xmlns:a16="http://schemas.microsoft.com/office/drawing/2014/main" id="{1AFA9167-DF86-443F-AEC6-B98E511BE5E1}"/>
              </a:ext>
            </a:extLst>
          </p:cNvPr>
          <p:cNvPicPr>
            <a:picLocks noChangeAspect="1"/>
          </p:cNvPicPr>
          <p:nvPr/>
        </p:nvPicPr>
        <p:blipFill>
          <a:blip r:embed="rId3"/>
          <a:stretch>
            <a:fillRect/>
          </a:stretch>
        </p:blipFill>
        <p:spPr>
          <a:xfrm>
            <a:off x="3080587" y="4644547"/>
            <a:ext cx="1418736" cy="473375"/>
          </a:xfrm>
          <a:prstGeom prst="rect">
            <a:avLst/>
          </a:prstGeom>
        </p:spPr>
      </p:pic>
      <p:cxnSp>
        <p:nvCxnSpPr>
          <p:cNvPr id="20" name="Straight Connector 19">
            <a:extLst>
              <a:ext uri="{FF2B5EF4-FFF2-40B4-BE49-F238E27FC236}">
                <a16:creationId xmlns:a16="http://schemas.microsoft.com/office/drawing/2014/main" id="{A80C2995-D53E-46B5-A238-28D28EE580C0}"/>
              </a:ext>
            </a:extLst>
          </p:cNvPr>
          <p:cNvCxnSpPr/>
          <p:nvPr/>
        </p:nvCxnSpPr>
        <p:spPr>
          <a:xfrm>
            <a:off x="6979294" y="1366662"/>
            <a:ext cx="1677215"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30BAC61F-9A0B-474A-ACF9-6A4D724D9F1F}"/>
              </a:ext>
            </a:extLst>
          </p:cNvPr>
          <p:cNvCxnSpPr>
            <a:cxnSpLocks/>
          </p:cNvCxnSpPr>
          <p:nvPr/>
        </p:nvCxnSpPr>
        <p:spPr>
          <a:xfrm>
            <a:off x="7833523" y="1867782"/>
            <a:ext cx="1222800"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000934D3-3F1B-410A-B2A5-B6331EEF5830}"/>
              </a:ext>
            </a:extLst>
          </p:cNvPr>
          <p:cNvCxnSpPr/>
          <p:nvPr/>
        </p:nvCxnSpPr>
        <p:spPr>
          <a:xfrm>
            <a:off x="2795956" y="3129360"/>
            <a:ext cx="1677215"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D01FD797-34B3-4372-AF87-774F3901B0E3}"/>
              </a:ext>
            </a:extLst>
          </p:cNvPr>
          <p:cNvCxnSpPr/>
          <p:nvPr/>
        </p:nvCxnSpPr>
        <p:spPr>
          <a:xfrm>
            <a:off x="2894785" y="3453312"/>
            <a:ext cx="1677215"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9B1E8266-6CDD-45B8-8BEF-D1F70BA15BD2}"/>
              </a:ext>
            </a:extLst>
          </p:cNvPr>
          <p:cNvCxnSpPr>
            <a:cxnSpLocks/>
          </p:cNvCxnSpPr>
          <p:nvPr/>
        </p:nvCxnSpPr>
        <p:spPr>
          <a:xfrm>
            <a:off x="2708619" y="4374999"/>
            <a:ext cx="733828" cy="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DB2FC67C-9587-4D18-BE41-7AC7227C0660}"/>
              </a:ext>
            </a:extLst>
          </p:cNvPr>
          <p:cNvCxnSpPr/>
          <p:nvPr/>
        </p:nvCxnSpPr>
        <p:spPr>
          <a:xfrm>
            <a:off x="7031237" y="4624851"/>
            <a:ext cx="1677215"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D57E2F5B-9AF7-47AF-B275-C08079D2D837}"/>
              </a:ext>
            </a:extLst>
          </p:cNvPr>
          <p:cNvCxnSpPr/>
          <p:nvPr/>
        </p:nvCxnSpPr>
        <p:spPr>
          <a:xfrm>
            <a:off x="3090718" y="5080407"/>
            <a:ext cx="1677215"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3647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12"/>
          <p:cNvSpPr/>
          <p:nvPr/>
        </p:nvSpPr>
        <p:spPr>
          <a:xfrm rot="-5400000">
            <a:off x="2048905" y="-761965"/>
            <a:ext cx="2435020" cy="6532829"/>
          </a:xfrm>
          <a:prstGeom prst="round2SameRect">
            <a:avLst>
              <a:gd name="adj1" fmla="val 0"/>
              <a:gd name="adj2" fmla="val 5466"/>
            </a:avLst>
          </a:prstGeom>
          <a:solidFill>
            <a:srgbClr val="0171AB"/>
          </a:solidFill>
          <a:ln>
            <a:noFill/>
          </a:ln>
        </p:spPr>
        <p:txBody>
          <a:bodyPr spcFirstLastPara="1" wrap="square" lIns="76188" tIns="76188" rIns="76188" bIns="76188" anchor="ctr" anchorCtr="0">
            <a:noAutofit/>
          </a:bodyPr>
          <a:lstStyle/>
          <a:p>
            <a:pPr>
              <a:buSzPts val="1400"/>
            </a:pPr>
            <a:endParaRPr sz="1167"/>
          </a:p>
        </p:txBody>
      </p:sp>
      <p:sp>
        <p:nvSpPr>
          <p:cNvPr id="158" name="Google Shape;158;p12"/>
          <p:cNvSpPr txBox="1"/>
          <p:nvPr/>
        </p:nvSpPr>
        <p:spPr>
          <a:xfrm>
            <a:off x="333536" y="1755291"/>
            <a:ext cx="6160171" cy="1498315"/>
          </a:xfrm>
          <a:prstGeom prst="rect">
            <a:avLst/>
          </a:prstGeom>
          <a:noFill/>
          <a:ln>
            <a:noFill/>
          </a:ln>
        </p:spPr>
        <p:txBody>
          <a:bodyPr spcFirstLastPara="1" wrap="square" lIns="39479" tIns="533396" rIns="0" bIns="39479" anchor="ctr" anchorCtr="0">
            <a:noAutofit/>
          </a:bodyPr>
          <a:lstStyle/>
          <a:p>
            <a:pPr>
              <a:defRPr/>
            </a:pPr>
            <a:r>
              <a:rPr lang="en-US" sz="3200" b="1" dirty="0">
                <a:solidFill>
                  <a:schemeClr val="bg1"/>
                </a:solidFill>
                <a:latin typeface="Handlee" panose="02000000000000000000" pitchFamily="2" charset="0"/>
              </a:rPr>
              <a:t>What did you learn about </a:t>
            </a:r>
            <a:r>
              <a:rPr lang="en-US" sz="3200" b="1" dirty="0">
                <a:solidFill>
                  <a:schemeClr val="bg1"/>
                </a:solidFill>
                <a:latin typeface="Handlee" panose="02000000000000000000" pitchFamily="2" charset="0"/>
                <a:ea typeface="Verdana" panose="020B0604030504040204" pitchFamily="34" charset="0"/>
                <a:cs typeface="Arial" panose="020B0604020202020204" pitchFamily="34" charset="0"/>
              </a:rPr>
              <a:t>how to use the </a:t>
            </a:r>
            <a:r>
              <a:rPr lang="en-US" sz="3200" b="1" i="1" dirty="0">
                <a:solidFill>
                  <a:schemeClr val="bg1"/>
                </a:solidFill>
                <a:effectLst>
                  <a:outerShdw blurRad="38100" dist="38100" dir="2700000" algn="tl">
                    <a:srgbClr val="000000">
                      <a:alpha val="43137"/>
                    </a:srgbClr>
                  </a:outerShdw>
                </a:effectLst>
                <a:latin typeface="Handlee" panose="02000000000000000000" pitchFamily="2" charset="0"/>
                <a:ea typeface="Verdana" panose="020B0604030504040204" pitchFamily="34" charset="0"/>
                <a:cs typeface="Arial" panose="020B0604020202020204" pitchFamily="34" charset="0"/>
              </a:rPr>
              <a:t>complement</a:t>
            </a:r>
            <a:r>
              <a:rPr lang="en-US" sz="3200" b="1" dirty="0">
                <a:solidFill>
                  <a:schemeClr val="bg1"/>
                </a:solidFill>
                <a:latin typeface="Handlee" panose="02000000000000000000" pitchFamily="2" charset="0"/>
                <a:ea typeface="Verdana" panose="020B0604030504040204" pitchFamily="34" charset="0"/>
                <a:cs typeface="Arial" panose="020B0604020202020204" pitchFamily="34" charset="0"/>
              </a:rPr>
              <a:t> of an event to calculate</a:t>
            </a:r>
            <a:r>
              <a:rPr lang="en-US" sz="3200" b="1" dirty="0">
                <a:solidFill>
                  <a:srgbClr val="F9F9F9"/>
                </a:solidFill>
                <a:latin typeface="Handlee" panose="02000000000000000000" pitchFamily="2" charset="0"/>
                <a:ea typeface="Verdana" panose="020B0604030504040204" pitchFamily="34" charset="0"/>
                <a:cs typeface="Arial" panose="020B0604020202020204" pitchFamily="34" charset="0"/>
                <a:sym typeface="Century Gothic"/>
              </a:rPr>
              <a:t> the Theoretical Probability</a:t>
            </a:r>
            <a:r>
              <a:rPr lang="en-US" sz="3200" b="1" baseline="-25000" dirty="0">
                <a:solidFill>
                  <a:srgbClr val="F9F9F9"/>
                </a:solidFill>
                <a:latin typeface="Handlee" panose="02000000000000000000" pitchFamily="2" charset="0"/>
                <a:ea typeface="Verdana" panose="020B0604030504040204" pitchFamily="34" charset="0"/>
                <a:cs typeface="Arial" panose="020B0604020202020204" pitchFamily="34" charset="0"/>
                <a:sym typeface="Century Gothic"/>
              </a:rPr>
              <a:t>1</a:t>
            </a:r>
            <a:r>
              <a:rPr lang="en-US" sz="3200" b="1" i="1" dirty="0">
                <a:solidFill>
                  <a:schemeClr val="bg1"/>
                </a:solidFill>
                <a:effectLst>
                  <a:outerShdw blurRad="38100" dist="38100" dir="2700000" algn="tl">
                    <a:srgbClr val="000000">
                      <a:alpha val="43137"/>
                    </a:srgbClr>
                  </a:outerShdw>
                </a:effectLst>
                <a:latin typeface="Handlee" panose="02000000000000000000" pitchFamily="2" charset="0"/>
                <a:ea typeface="Verdana" panose="020B0604030504040204" pitchFamily="34" charset="0"/>
                <a:cs typeface="Century Gothic"/>
                <a:sym typeface="Century Gothic"/>
              </a:rPr>
              <a:t>.</a:t>
            </a:r>
            <a:endParaRPr lang="en-US" sz="3200" b="1" dirty="0">
              <a:solidFill>
                <a:schemeClr val="bg1"/>
              </a:solidFill>
              <a:latin typeface="Handlee" panose="02000000000000000000" pitchFamily="2" charset="0"/>
              <a:ea typeface="Verdana" panose="020B0604030504040204" pitchFamily="34" charset="0"/>
            </a:endParaRPr>
          </a:p>
          <a:p>
            <a:pPr>
              <a:defRPr/>
            </a:pPr>
            <a:endParaRPr lang="en-US" sz="3200" b="1" dirty="0">
              <a:solidFill>
                <a:schemeClr val="bg1"/>
              </a:solidFill>
              <a:latin typeface="Handlee" panose="02000000000000000000" pitchFamily="2" charset="0"/>
            </a:endParaRPr>
          </a:p>
        </p:txBody>
      </p:sp>
      <p:sp>
        <p:nvSpPr>
          <p:cNvPr id="159" name="Google Shape;159;p12"/>
          <p:cNvSpPr/>
          <p:nvPr/>
        </p:nvSpPr>
        <p:spPr>
          <a:xfrm rot="-5400000">
            <a:off x="-574041" y="2296832"/>
            <a:ext cx="1371924" cy="223842"/>
          </a:xfrm>
          <a:prstGeom prst="round2SameRect">
            <a:avLst>
              <a:gd name="adj1" fmla="val 0"/>
              <a:gd name="adj2" fmla="val 15814"/>
            </a:avLst>
          </a:prstGeom>
          <a:solidFill>
            <a:srgbClr val="FFFFFF"/>
          </a:solidFill>
          <a:ln>
            <a:noFill/>
          </a:ln>
          <a:effectLst>
            <a:outerShdw blurRad="50800" algn="ctr" rotWithShape="0">
              <a:srgbClr val="000000">
                <a:alpha val="40000"/>
              </a:srgbClr>
            </a:outerShdw>
          </a:effectLst>
        </p:spPr>
        <p:txBody>
          <a:bodyPr spcFirstLastPara="1" wrap="square" lIns="76188" tIns="39479" rIns="76188" bIns="39479" anchor="t" anchorCtr="0">
            <a:noAutofit/>
          </a:bodyPr>
          <a:lstStyle/>
          <a:p>
            <a:pPr>
              <a:buSzPts val="1000"/>
            </a:pPr>
            <a:r>
              <a:rPr lang="en-US" sz="833" b="1" dirty="0">
                <a:solidFill>
                  <a:srgbClr val="0171AB"/>
                </a:solidFill>
                <a:latin typeface="Century Gothic"/>
                <a:ea typeface="Century Gothic"/>
                <a:cs typeface="Century Gothic"/>
                <a:sym typeface="Century Gothic"/>
              </a:rPr>
              <a:t>SUMMARY CLOSURE</a:t>
            </a:r>
            <a:endParaRPr sz="1167" dirty="0"/>
          </a:p>
        </p:txBody>
      </p:sp>
      <p:sp>
        <p:nvSpPr>
          <p:cNvPr id="11" name="Rectangle 4">
            <a:extLst>
              <a:ext uri="{FF2B5EF4-FFF2-40B4-BE49-F238E27FC236}">
                <a16:creationId xmlns:a16="http://schemas.microsoft.com/office/drawing/2014/main" id="{BD740FA0-6944-49C2-98BA-52AC61122C58}"/>
              </a:ext>
            </a:extLst>
          </p:cNvPr>
          <p:cNvSpPr>
            <a:spLocks noChangeArrowheads="1"/>
          </p:cNvSpPr>
          <p:nvPr/>
        </p:nvSpPr>
        <p:spPr bwMode="auto">
          <a:xfrm>
            <a:off x="-1" y="3879825"/>
            <a:ext cx="896307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b="1" dirty="0">
                <a:latin typeface="Handlee" panose="02000000000000000000" pitchFamily="2" charset="0"/>
              </a:rPr>
              <a:t>Today, I learned how to _________________________________________________________________________________.</a:t>
            </a:r>
          </a:p>
        </p:txBody>
      </p:sp>
      <p:grpSp>
        <p:nvGrpSpPr>
          <p:cNvPr id="2" name="Group 1">
            <a:extLst>
              <a:ext uri="{FF2B5EF4-FFF2-40B4-BE49-F238E27FC236}">
                <a16:creationId xmlns:a16="http://schemas.microsoft.com/office/drawing/2014/main" id="{C00CD266-7F66-4C5C-8F90-FE728696EC5E}"/>
              </a:ext>
            </a:extLst>
          </p:cNvPr>
          <p:cNvGrpSpPr/>
          <p:nvPr/>
        </p:nvGrpSpPr>
        <p:grpSpPr>
          <a:xfrm>
            <a:off x="6585111" y="1348090"/>
            <a:ext cx="4710410" cy="3811031"/>
            <a:chOff x="5442258" y="1036785"/>
            <a:chExt cx="4710410" cy="3811031"/>
          </a:xfrm>
        </p:grpSpPr>
        <p:sp>
          <p:nvSpPr>
            <p:cNvPr id="12" name="Google Shape;163;p12">
              <a:extLst>
                <a:ext uri="{FF2B5EF4-FFF2-40B4-BE49-F238E27FC236}">
                  <a16:creationId xmlns:a16="http://schemas.microsoft.com/office/drawing/2014/main" id="{AD2742CF-FDF6-412E-92EC-BE6E1CF33074}"/>
                </a:ext>
              </a:extLst>
            </p:cNvPr>
            <p:cNvSpPr/>
            <p:nvPr/>
          </p:nvSpPr>
          <p:spPr>
            <a:xfrm>
              <a:off x="5558009" y="1560261"/>
              <a:ext cx="4594659" cy="3287555"/>
            </a:xfrm>
            <a:prstGeom prst="rect">
              <a:avLst/>
            </a:prstGeom>
            <a:noFill/>
            <a:ln>
              <a:noFill/>
            </a:ln>
          </p:spPr>
          <p:txBody>
            <a:bodyPr spcFirstLastPara="1" wrap="square" lIns="0" tIns="0" rIns="0" bIns="0" anchor="t" anchorCtr="0">
              <a:noAutofit/>
            </a:bodyPr>
            <a:lstStyle/>
            <a:p>
              <a:pPr marL="238115" indent="-238115">
                <a:buClr>
                  <a:srgbClr val="0171AB"/>
                </a:buClr>
                <a:buSzPts val="2800"/>
                <a:buFont typeface="Arial"/>
                <a:buChar char="►"/>
              </a:pPr>
              <a:r>
                <a:rPr lang="en-US" dirty="0">
                  <a:solidFill>
                    <a:schemeClr val="dk1"/>
                  </a:solidFill>
                  <a:latin typeface="Century Gothic"/>
                  <a:ea typeface="Century Gothic"/>
                  <a:cs typeface="Century Gothic"/>
                  <a:sym typeface="Century Gothic"/>
                </a:rPr>
                <a:t> Element</a:t>
              </a:r>
              <a:endParaRPr dirty="0">
                <a:solidFill>
                  <a:schemeClr val="dk1"/>
                </a:solidFill>
                <a:latin typeface="Century Gothic"/>
                <a:ea typeface="Century Gothic"/>
                <a:cs typeface="Century Gothic"/>
                <a:sym typeface="Century Gothic"/>
              </a:endParaRPr>
            </a:p>
            <a:p>
              <a:pPr marL="238115" indent="-238115">
                <a:buClr>
                  <a:srgbClr val="0171AB"/>
                </a:buClr>
                <a:buSzPts val="2800"/>
                <a:buFont typeface="Arial"/>
                <a:buChar char="►"/>
              </a:pPr>
              <a:r>
                <a:rPr lang="en-US" dirty="0">
                  <a:solidFill>
                    <a:schemeClr val="dk1"/>
                  </a:solidFill>
                  <a:latin typeface="Century Gothic"/>
                  <a:ea typeface="Century Gothic"/>
                  <a:cs typeface="Century Gothic"/>
                  <a:sym typeface="Century Gothic"/>
                </a:rPr>
                <a:t> Universal Set</a:t>
              </a:r>
              <a:endParaRPr dirty="0">
                <a:solidFill>
                  <a:schemeClr val="dk1"/>
                </a:solidFill>
                <a:latin typeface="Century Gothic"/>
                <a:ea typeface="Century Gothic"/>
                <a:cs typeface="Century Gothic"/>
                <a:sym typeface="Century Gothic"/>
              </a:endParaRPr>
            </a:p>
            <a:p>
              <a:pPr marL="238115" indent="-238115">
                <a:buClr>
                  <a:srgbClr val="0171AB"/>
                </a:buClr>
                <a:buSzPts val="2800"/>
                <a:buFont typeface="Arial"/>
                <a:buChar char="►"/>
              </a:pPr>
              <a:r>
                <a:rPr lang="en-US" dirty="0">
                  <a:solidFill>
                    <a:schemeClr val="dk1"/>
                  </a:solidFill>
                  <a:latin typeface="Century Gothic"/>
                  <a:ea typeface="Century Gothic"/>
                  <a:cs typeface="Century Gothic"/>
                  <a:sym typeface="Century Gothic"/>
                </a:rPr>
                <a:t> Complement</a:t>
              </a:r>
              <a:endParaRPr dirty="0">
                <a:solidFill>
                  <a:schemeClr val="dk1"/>
                </a:solidFill>
                <a:latin typeface="Century Gothic"/>
                <a:ea typeface="Century Gothic"/>
                <a:cs typeface="Century Gothic"/>
                <a:sym typeface="Century Gothic"/>
              </a:endParaRPr>
            </a:p>
            <a:p>
              <a:pPr marL="238115" indent="-238115">
                <a:buClr>
                  <a:srgbClr val="0171AB"/>
                </a:buClr>
                <a:buSzPts val="2800"/>
                <a:buFont typeface="Arial"/>
                <a:buChar char="►"/>
              </a:pPr>
              <a:r>
                <a:rPr lang="en-US" dirty="0">
                  <a:solidFill>
                    <a:schemeClr val="dk1"/>
                  </a:solidFill>
                  <a:latin typeface="Century Gothic"/>
                  <a:ea typeface="Century Gothic"/>
                  <a:cs typeface="Century Gothic"/>
                  <a:sym typeface="Century Gothic"/>
                </a:rPr>
                <a:t> Subset</a:t>
              </a:r>
              <a:endParaRPr dirty="0"/>
            </a:p>
            <a:p>
              <a:pPr marL="238115" indent="-238115">
                <a:spcBef>
                  <a:spcPts val="250"/>
                </a:spcBef>
                <a:buClr>
                  <a:srgbClr val="0171AB"/>
                </a:buClr>
                <a:buSzPts val="2800"/>
                <a:buFont typeface="Arial"/>
                <a:buChar char="►"/>
              </a:pPr>
              <a:r>
                <a:rPr lang="en-US" dirty="0">
                  <a:solidFill>
                    <a:schemeClr val="dk1"/>
                  </a:solidFill>
                  <a:latin typeface="Century Gothic"/>
                  <a:ea typeface="Century Gothic"/>
                  <a:cs typeface="Century Gothic"/>
                  <a:sym typeface="Century Gothic"/>
                </a:rPr>
                <a:t> Intersection</a:t>
              </a:r>
              <a:endParaRPr dirty="0"/>
            </a:p>
            <a:p>
              <a:pPr marL="238115" indent="-238115">
                <a:spcBef>
                  <a:spcPts val="250"/>
                </a:spcBef>
                <a:buClr>
                  <a:srgbClr val="0171AB"/>
                </a:buClr>
                <a:buSzPts val="2800"/>
                <a:buFont typeface="Arial"/>
                <a:buChar char="►"/>
              </a:pPr>
              <a:r>
                <a:rPr lang="en-US" dirty="0">
                  <a:solidFill>
                    <a:schemeClr val="dk1"/>
                  </a:solidFill>
                  <a:latin typeface="Century Gothic"/>
                  <a:ea typeface="Century Gothic"/>
                  <a:cs typeface="Century Gothic"/>
                  <a:sym typeface="Century Gothic"/>
                </a:rPr>
                <a:t> Union</a:t>
              </a:r>
              <a:endParaRPr dirty="0"/>
            </a:p>
            <a:p>
              <a:pPr marL="238115" indent="-238115">
                <a:spcBef>
                  <a:spcPts val="250"/>
                </a:spcBef>
                <a:buClr>
                  <a:srgbClr val="0171AB"/>
                </a:buClr>
                <a:buSzPts val="2800"/>
                <a:buFont typeface="Arial"/>
                <a:buChar char="►"/>
              </a:pPr>
              <a:r>
                <a:rPr lang="en-US" dirty="0">
                  <a:solidFill>
                    <a:schemeClr val="dk1"/>
                  </a:solidFill>
                  <a:latin typeface="Century Gothic"/>
                  <a:ea typeface="Century Gothic"/>
                  <a:cs typeface="Century Gothic"/>
                  <a:sym typeface="Century Gothic"/>
                </a:rPr>
                <a:t> Theoretical Probability</a:t>
              </a:r>
              <a:endParaRPr dirty="0"/>
            </a:p>
          </p:txBody>
        </p:sp>
        <p:sp>
          <p:nvSpPr>
            <p:cNvPr id="13" name="Google Shape;161;p12">
              <a:extLst>
                <a:ext uri="{FF2B5EF4-FFF2-40B4-BE49-F238E27FC236}">
                  <a16:creationId xmlns:a16="http://schemas.microsoft.com/office/drawing/2014/main" id="{0FEFC935-B6E1-4158-B9F7-E32FFB1F81B6}"/>
                </a:ext>
              </a:extLst>
            </p:cNvPr>
            <p:cNvSpPr/>
            <p:nvPr/>
          </p:nvSpPr>
          <p:spPr>
            <a:xfrm>
              <a:off x="5442258" y="1036785"/>
              <a:ext cx="2269019" cy="420734"/>
            </a:xfrm>
            <a:prstGeom prst="roundRect">
              <a:avLst>
                <a:gd name="adj" fmla="val 50000"/>
              </a:avLst>
            </a:prstGeom>
            <a:solidFill>
              <a:srgbClr val="0171AB">
                <a:alpha val="57254"/>
              </a:srgbClr>
            </a:solidFill>
            <a:ln>
              <a:noFill/>
            </a:ln>
          </p:spPr>
          <p:txBody>
            <a:bodyPr spcFirstLastPara="1" wrap="square" lIns="0" tIns="0" rIns="0" bIns="0" anchor="ctr" anchorCtr="0">
              <a:noAutofit/>
            </a:bodyPr>
            <a:lstStyle/>
            <a:p>
              <a:pPr algn="ctr">
                <a:buSzPts val="1800"/>
              </a:pPr>
              <a:endParaRPr sz="1500">
                <a:solidFill>
                  <a:schemeClr val="dk1"/>
                </a:solidFill>
              </a:endParaRPr>
            </a:p>
          </p:txBody>
        </p:sp>
        <p:sp>
          <p:nvSpPr>
            <p:cNvPr id="14" name="Google Shape;162;p12">
              <a:extLst>
                <a:ext uri="{FF2B5EF4-FFF2-40B4-BE49-F238E27FC236}">
                  <a16:creationId xmlns:a16="http://schemas.microsoft.com/office/drawing/2014/main" id="{2C47E32E-3EE7-495B-B956-6EA96FC50047}"/>
                </a:ext>
              </a:extLst>
            </p:cNvPr>
            <p:cNvSpPr txBox="1"/>
            <p:nvPr/>
          </p:nvSpPr>
          <p:spPr>
            <a:xfrm>
              <a:off x="5855505" y="1076775"/>
              <a:ext cx="2637429" cy="538609"/>
            </a:xfrm>
            <a:prstGeom prst="rect">
              <a:avLst/>
            </a:prstGeom>
            <a:noFill/>
            <a:ln>
              <a:noFill/>
            </a:ln>
          </p:spPr>
          <p:txBody>
            <a:bodyPr spcFirstLastPara="1" wrap="square" lIns="76188" tIns="38083" rIns="76188" bIns="38083" anchor="t" anchorCtr="0">
              <a:noAutofit/>
            </a:bodyPr>
            <a:lstStyle/>
            <a:p>
              <a:pPr>
                <a:buSzPts val="3600"/>
              </a:pPr>
              <a:r>
                <a:rPr lang="en-US" sz="1800" b="1" dirty="0">
                  <a:solidFill>
                    <a:schemeClr val="dk1"/>
                  </a:solidFill>
                  <a:latin typeface="Century Gothic"/>
                  <a:ea typeface="Century Gothic"/>
                  <a:cs typeface="Century Gothic"/>
                  <a:sym typeface="Century Gothic"/>
                </a:rPr>
                <a:t>Word Bank</a:t>
              </a:r>
              <a:endParaRPr sz="1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educeri">
      <a:dk1>
        <a:srgbClr val="202020"/>
      </a:dk1>
      <a:lt1>
        <a:srgbClr val="F9F9F9"/>
      </a:lt1>
      <a:dk2>
        <a:srgbClr val="21A8B3"/>
      </a:dk2>
      <a:lt2>
        <a:srgbClr val="B5B5B5"/>
      </a:lt2>
      <a:accent1>
        <a:srgbClr val="2596F1"/>
      </a:accent1>
      <a:accent2>
        <a:srgbClr val="4AAE52"/>
      </a:accent2>
      <a:accent3>
        <a:srgbClr val="F34336"/>
      </a:accent3>
      <a:accent4>
        <a:srgbClr val="FEC018"/>
      </a:accent4>
      <a:accent5>
        <a:srgbClr val="4051B3"/>
      </a:accent5>
      <a:accent6>
        <a:srgbClr val="E91E63"/>
      </a:accent6>
      <a:hlink>
        <a:srgbClr val="27AE60"/>
      </a:hlink>
      <a:folHlink>
        <a:srgbClr val="27AE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681</Words>
  <Application>Microsoft Office PowerPoint</Application>
  <PresentationFormat>On-screen Show (4:3)</PresentationFormat>
  <Paragraphs>91</Paragraphs>
  <Slides>8</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Calibri</vt:lpstr>
      <vt:lpstr>Roboto</vt:lpstr>
      <vt:lpstr>Handlee</vt:lpstr>
      <vt:lpstr>Gill Sans MT</vt:lpstr>
      <vt:lpstr>Cambria Math</vt:lpstr>
      <vt:lpstr>Century Gothic</vt:lpstr>
      <vt:lpstr>Aldine721 BT</vt:lpstr>
      <vt:lpstr>Wingdings</vt:lpstr>
      <vt:lpstr>Bahnschrift Light SemiCondensed</vt:lpstr>
      <vt:lpstr>Comic Sans MS</vt:lpstr>
      <vt:lpstr>Verdana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Rupinder Jagpal</dc:creator>
  <cp:lastModifiedBy>Rupinder Jagpal</cp:lastModifiedBy>
  <cp:revision>65</cp:revision>
  <dcterms:modified xsi:type="dcterms:W3CDTF">2018-08-21T02:57:05Z</dcterms:modified>
</cp:coreProperties>
</file>