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handoutMasterIdLst>
    <p:handoutMasterId r:id="rId14"/>
  </p:handoutMasterIdLst>
  <p:sldIdLst>
    <p:sldId id="340" r:id="rId2"/>
    <p:sldId id="336" r:id="rId3"/>
    <p:sldId id="382" r:id="rId4"/>
    <p:sldId id="383" r:id="rId5"/>
    <p:sldId id="384" r:id="rId6"/>
    <p:sldId id="385" r:id="rId7"/>
    <p:sldId id="349" r:id="rId8"/>
    <p:sldId id="381" r:id="rId9"/>
    <p:sldId id="348" r:id="rId10"/>
    <p:sldId id="354" r:id="rId11"/>
    <p:sldId id="355" r:id="rId12"/>
  </p:sldIdLst>
  <p:sldSz cx="7772400" cy="100584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3" userDrawn="1">
          <p15:clr>
            <a:srgbClr val="A4A3A4"/>
          </p15:clr>
        </p15:guide>
        <p15:guide id="2" pos="3774" userDrawn="1">
          <p15:clr>
            <a:srgbClr val="A4A3A4"/>
          </p15:clr>
        </p15:guide>
        <p15:guide id="3" pos="3842" userDrawn="1">
          <p15:clr>
            <a:srgbClr val="A4A3A4"/>
          </p15:clr>
        </p15:guide>
        <p15:guide id="4" pos="48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51B3"/>
    <a:srgbClr val="9C27B0"/>
    <a:srgbClr val="43A047"/>
    <a:srgbClr val="202020"/>
    <a:srgbClr val="FF533E"/>
    <a:srgbClr val="E91E63"/>
    <a:srgbClr val="FF5722"/>
    <a:srgbClr val="FF9800"/>
    <a:srgbClr val="FFE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6" autoAdjust="0"/>
    <p:restoredTop sz="93077" autoAdjust="0"/>
  </p:normalViewPr>
  <p:slideViewPr>
    <p:cSldViewPr snapToGrid="0" snapToObjects="1">
      <p:cViewPr>
        <p:scale>
          <a:sx n="42" d="100"/>
          <a:sy n="42" d="100"/>
        </p:scale>
        <p:origin x="2842" y="362"/>
      </p:cViewPr>
      <p:guideLst>
        <p:guide orient="horz" pos="3133"/>
        <p:guide pos="3774"/>
        <p:guide pos="3842"/>
        <p:guide pos="4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108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24EE-4FC0-4824-A66E-7FDEFFFE916F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50C1-01BD-4B74-86C6-89F22780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2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0A5F8-767C-4C89-A6D5-43D195D6541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9A2B4-EC87-4E8A-9813-36ED42D2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https://www.desmos.com/calculator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2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A2B4-EC87-4E8A-9813-36ED42D22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1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80C34-D670-4F5E-9C9E-5769C6804D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67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459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D3B90E-0D85-4ED5-AC09-7CBADBBE6311}"/>
              </a:ext>
            </a:extLst>
          </p:cNvPr>
          <p:cNvSpPr txBox="1"/>
          <p:nvPr userDrawn="1"/>
        </p:nvSpPr>
        <p:spPr>
          <a:xfrm>
            <a:off x="2931539" y="9647336"/>
            <a:ext cx="1909325" cy="23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88BA5C-A1F8-4419-A201-13D0FB62877D}" type="slidenum">
              <a:rPr lang="en-US" sz="956" b="1" smtClean="0">
                <a:latin typeface="Century Gothic" panose="020B0502020202020204" pitchFamily="34" charset="0"/>
              </a:rPr>
              <a:t>‹#›</a:t>
            </a:fld>
            <a:endParaRPr lang="en-US" sz="956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9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63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19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3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4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4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6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3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4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3F148-B577-4788-9848-657D2ABFE054}"/>
              </a:ext>
            </a:extLst>
          </p:cNvPr>
          <p:cNvSpPr txBox="1"/>
          <p:nvPr userDrawn="1"/>
        </p:nvSpPr>
        <p:spPr>
          <a:xfrm>
            <a:off x="2931539" y="9647336"/>
            <a:ext cx="1909325" cy="23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88BA5C-A1F8-4419-A201-13D0FB62877D}" type="slidenum">
              <a:rPr lang="en-US" sz="956" b="1" smtClean="0">
                <a:latin typeface="Century Gothic" panose="020B0502020202020204" pitchFamily="34" charset="0"/>
              </a:rPr>
              <a:t>‹#›</a:t>
            </a:fld>
            <a:endParaRPr lang="en-US" sz="956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4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  <p:sldLayoutId id="2147483680" r:id="rId13"/>
    <p:sldLayoutId id="2147483661" r:id="rId14"/>
    <p:sldLayoutId id="2147483662" r:id="rId15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tmp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8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5" Type="http://schemas.openxmlformats.org/officeDocument/2006/relationships/image" Target="../media/image40.png"/><Relationship Id="rId10" Type="http://schemas.openxmlformats.org/officeDocument/2006/relationships/image" Target="../media/image18.png"/><Relationship Id="rId19" Type="http://schemas.openxmlformats.org/officeDocument/2006/relationships/image" Target="../media/image44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19" Type="http://schemas.openxmlformats.org/officeDocument/2006/relationships/image" Target="../media/image78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29371297-50AC-40CE-AFD4-227E93FECA5A}"/>
              </a:ext>
            </a:extLst>
          </p:cNvPr>
          <p:cNvSpPr/>
          <p:nvPr/>
        </p:nvSpPr>
        <p:spPr bwMode="auto">
          <a:xfrm>
            <a:off x="174773" y="1395658"/>
            <a:ext cx="5938404" cy="1154631"/>
          </a:xfrm>
          <a:prstGeom prst="rect">
            <a:avLst/>
          </a:prstGeom>
          <a:solidFill>
            <a:srgbClr val="FFFFFF"/>
          </a:solidFill>
          <a:ln w="6350" algn="ctr">
            <a:solidFill>
              <a:schemeClr val="bg2"/>
            </a:solidFill>
            <a:miter lim="800000"/>
            <a:headEnd/>
            <a:tailEnd/>
          </a:ln>
          <a:effectLst>
            <a:outerShdw blurRad="50800" algn="ctr" rotWithShape="0">
              <a:schemeClr val="bg2">
                <a:lumMod val="50000"/>
                <a:alpha val="40000"/>
              </a:schemeClr>
            </a:outerShdw>
          </a:effectLst>
          <a:ex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47670"/>
            <a:endParaRPr lang="en-US" sz="1200" kern="0" dirty="0">
              <a:solidFill>
                <a:srgbClr val="20202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58D17883-686B-4BA3-97AA-4DB112BF0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77972"/>
              </p:ext>
            </p:extLst>
          </p:nvPr>
        </p:nvGraphicFramePr>
        <p:xfrm>
          <a:off x="1659223" y="1726935"/>
          <a:ext cx="1212496" cy="64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FA185558-7302-4C02-914A-76965025A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906587"/>
              </p:ext>
            </p:extLst>
          </p:nvPr>
        </p:nvGraphicFramePr>
        <p:xfrm>
          <a:off x="6170562" y="8760394"/>
          <a:ext cx="1565275" cy="57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275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collection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makes true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4" name="Picture 6" descr="C:\Users\Stephen\Downloads\Vocab.png">
            <a:extLst>
              <a:ext uri="{FF2B5EF4-FFF2-40B4-BE49-F238E27FC236}">
                <a16:creationId xmlns:a16="http://schemas.microsoft.com/office/drawing/2014/main" id="{D46FBDC0-6BC8-4904-8DB5-F9B628D53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652" y="8815273"/>
            <a:ext cx="155448" cy="1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4" name="Table 193">
            <a:extLst>
              <a:ext uri="{FF2B5EF4-FFF2-40B4-BE49-F238E27FC236}">
                <a16:creationId xmlns:a16="http://schemas.microsoft.com/office/drawing/2014/main" id="{9AF22ED7-3C19-4B96-80C2-FCB765083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052189"/>
              </p:ext>
            </p:extLst>
          </p:nvPr>
        </p:nvGraphicFramePr>
        <p:xfrm>
          <a:off x="6185712" y="841341"/>
          <a:ext cx="1555257" cy="299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257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81031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812909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Select one or more below that are </a:t>
                      </a:r>
                      <a:r>
                        <a:rPr lang="en-US" sz="9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systems of linear equations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.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“…are systems of linear equations because…”</a:t>
                      </a:r>
                      <a:endParaRPr lang="en-US" sz="9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195" name="Picture 4" descr="C:\Users\Stephen\Downloads\CFU Icon.png">
            <a:extLst>
              <a:ext uri="{FF2B5EF4-FFF2-40B4-BE49-F238E27FC236}">
                <a16:creationId xmlns:a16="http://schemas.microsoft.com/office/drawing/2014/main" id="{9E91C4C8-5624-452E-83CA-47149559B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578" y="871120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" name="Rectangle 196">
            <a:extLst>
              <a:ext uri="{FF2B5EF4-FFF2-40B4-BE49-F238E27FC236}">
                <a16:creationId xmlns:a16="http://schemas.microsoft.com/office/drawing/2014/main" id="{584CE717-3C0C-43BF-B99E-CA75654DB2F3}"/>
              </a:ext>
            </a:extLst>
          </p:cNvPr>
          <p:cNvSpPr/>
          <p:nvPr/>
        </p:nvSpPr>
        <p:spPr>
          <a:xfrm>
            <a:off x="6153424" y="1711842"/>
            <a:ext cx="252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200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A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25838EE-B58D-4A53-A166-10941C22BFC3}"/>
              </a:ext>
            </a:extLst>
          </p:cNvPr>
          <p:cNvSpPr/>
          <p:nvPr/>
        </p:nvSpPr>
        <p:spPr>
          <a:xfrm>
            <a:off x="6188915" y="2401803"/>
            <a:ext cx="252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200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B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C76C960-B36A-45AD-A640-68BFAEA9A1E3}"/>
              </a:ext>
            </a:extLst>
          </p:cNvPr>
          <p:cNvSpPr/>
          <p:nvPr/>
        </p:nvSpPr>
        <p:spPr>
          <a:xfrm>
            <a:off x="6188915" y="3063573"/>
            <a:ext cx="252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200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" name="TextBox 51">
                <a:extLst>
                  <a:ext uri="{FF2B5EF4-FFF2-40B4-BE49-F238E27FC236}">
                    <a16:creationId xmlns:a16="http://schemas.microsoft.com/office/drawing/2014/main" id="{B415E4F9-FBB3-4C90-8AB4-83FD8B5648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3199" y="1616968"/>
                <a:ext cx="120698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2x </a:t>
                </a:r>
                <a14:m>
                  <m:oMath xmlns:m="http://schemas.openxmlformats.org/officeDocument/2006/math">
                    <m:r>
                      <a:rPr lang="en-US" altLang="en-US" sz="1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en-US" sz="1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3y = -2</a:t>
                </a:r>
              </a:p>
              <a:p>
                <a:pPr eaLnBrk="1" hangingPunct="1"/>
                <a:r>
                  <a:rPr lang="en-US" altLang="en-US" sz="1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4x + y = 24</a:t>
                </a:r>
              </a:p>
            </p:txBody>
          </p:sp>
        </mc:Choice>
        <mc:Fallback>
          <p:sp>
            <p:nvSpPr>
              <p:cNvPr id="205" name="TextBox 51">
                <a:extLst>
                  <a:ext uri="{FF2B5EF4-FFF2-40B4-BE49-F238E27FC236}">
                    <a16:creationId xmlns:a16="http://schemas.microsoft.com/office/drawing/2014/main" id="{B415E4F9-FBB3-4C90-8AB4-83FD8B564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3199" y="1616968"/>
                <a:ext cx="1206987" cy="461665"/>
              </a:xfrm>
              <a:prstGeom prst="rect">
                <a:avLst/>
              </a:prstGeom>
              <a:blipFill>
                <a:blip r:embed="rId6"/>
                <a:stretch>
                  <a:fillRect b="-92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" name="TextBox 51">
            <a:extLst>
              <a:ext uri="{FF2B5EF4-FFF2-40B4-BE49-F238E27FC236}">
                <a16:creationId xmlns:a16="http://schemas.microsoft.com/office/drawing/2014/main" id="{C6CE9886-9EB7-4D88-8B95-A7606D604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2700" y="2969163"/>
            <a:ext cx="12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m = 3a</a:t>
            </a:r>
          </a:p>
          <a:p>
            <a:pPr eaLnBrk="1" hangingPunct="1"/>
            <a:r>
              <a:rPr lang="en-US" altLang="en-US" sz="1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a + 2m = 4</a:t>
            </a:r>
          </a:p>
        </p:txBody>
      </p:sp>
      <p:sp>
        <p:nvSpPr>
          <p:cNvPr id="207" name="Left Brace 206">
            <a:extLst>
              <a:ext uri="{FF2B5EF4-FFF2-40B4-BE49-F238E27FC236}">
                <a16:creationId xmlns:a16="http://schemas.microsoft.com/office/drawing/2014/main" id="{6D346566-122C-4132-AB9F-2C0EB0EA6247}"/>
              </a:ext>
            </a:extLst>
          </p:cNvPr>
          <p:cNvSpPr/>
          <p:nvPr/>
        </p:nvSpPr>
        <p:spPr bwMode="auto">
          <a:xfrm>
            <a:off x="6444838" y="1577276"/>
            <a:ext cx="129540" cy="58293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Left Brace 207">
            <a:extLst>
              <a:ext uri="{FF2B5EF4-FFF2-40B4-BE49-F238E27FC236}">
                <a16:creationId xmlns:a16="http://schemas.microsoft.com/office/drawing/2014/main" id="{6CEB0BE5-562E-4FA4-9577-0C1FD88A3D20}"/>
              </a:ext>
            </a:extLst>
          </p:cNvPr>
          <p:cNvSpPr/>
          <p:nvPr/>
        </p:nvSpPr>
        <p:spPr bwMode="auto">
          <a:xfrm>
            <a:off x="6437445" y="2927388"/>
            <a:ext cx="118931" cy="50344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" name="TextBox 51">
            <a:extLst>
              <a:ext uri="{FF2B5EF4-FFF2-40B4-BE49-F238E27FC236}">
                <a16:creationId xmlns:a16="http://schemas.microsoft.com/office/drawing/2014/main" id="{D78038D0-2682-4FB2-90A6-AEEAB681F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418" y="2310509"/>
            <a:ext cx="134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p + 2q = -1</a:t>
            </a:r>
          </a:p>
          <a:p>
            <a:pPr eaLnBrk="1" hangingPunct="1"/>
            <a:r>
              <a:rPr lang="en-US" altLang="en-US" sz="12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2p + 5y = 0</a:t>
            </a: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507D75D-D2AA-4E1A-96B3-2D23CCCF64AF}"/>
              </a:ext>
            </a:extLst>
          </p:cNvPr>
          <p:cNvSpPr/>
          <p:nvPr/>
        </p:nvSpPr>
        <p:spPr bwMode="auto">
          <a:xfrm>
            <a:off x="6437445" y="2270817"/>
            <a:ext cx="129540" cy="58293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35E2943-5FE2-4495-AFBA-1756E0FBF309}"/>
              </a:ext>
            </a:extLst>
          </p:cNvPr>
          <p:cNvSpPr txBox="1"/>
          <p:nvPr/>
        </p:nvSpPr>
        <p:spPr>
          <a:xfrm>
            <a:off x="146777" y="849012"/>
            <a:ext cx="5996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5"/>
              </a:spcAft>
              <a:buClr>
                <a:schemeClr val="tx2"/>
              </a:buClr>
            </a:pPr>
            <a:r>
              <a:rPr lang="en-US" altLang="en-US" sz="1200" dirty="0">
                <a:latin typeface="Century Gothic" panose="020B0502020202020204" pitchFamily="34" charset="0"/>
              </a:rPr>
              <a:t>A</a:t>
            </a:r>
            <a:r>
              <a:rPr lang="en-US" altLang="en-US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200" dirty="0">
                <a:latin typeface="Century Gothic" panose="020B0502020202020204" pitchFamily="34" charset="0"/>
              </a:rPr>
              <a:t>is a set</a:t>
            </a:r>
            <a:r>
              <a:rPr lang="en-US" altLang="en-US" sz="1200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200" dirty="0">
                <a:latin typeface="Century Gothic" panose="020B0502020202020204" pitchFamily="34" charset="0"/>
              </a:rPr>
              <a:t> of linear  equations with the </a:t>
            </a:r>
            <a:r>
              <a:rPr lang="en-US" altLang="en-US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same</a:t>
            </a:r>
            <a:r>
              <a:rPr lang="en-US" altLang="en-US" sz="1200" dirty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variables</a:t>
            </a:r>
            <a:r>
              <a:rPr lang="en-US" altLang="en-US" sz="1200" dirty="0">
                <a:latin typeface="Century Gothic" panose="020B0502020202020204" pitchFamily="34" charset="0"/>
              </a:rPr>
              <a:t>. </a:t>
            </a: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58346E52-6D5F-4044-9A6B-4A0BB64FE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265654"/>
              </p:ext>
            </p:extLst>
          </p:nvPr>
        </p:nvGraphicFramePr>
        <p:xfrm>
          <a:off x="232794" y="1715362"/>
          <a:ext cx="1212496" cy="64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2" name="Group 3">
            <a:extLst>
              <a:ext uri="{FF2B5EF4-FFF2-40B4-BE49-F238E27FC236}">
                <a16:creationId xmlns:a16="http://schemas.microsoft.com/office/drawing/2014/main" id="{6AE69C21-875E-426D-9389-895A57C6BE87}"/>
              </a:ext>
            </a:extLst>
          </p:cNvPr>
          <p:cNvGrpSpPr>
            <a:grpSpLocks/>
          </p:cNvGrpSpPr>
          <p:nvPr/>
        </p:nvGrpSpPr>
        <p:grpSpPr bwMode="auto">
          <a:xfrm>
            <a:off x="347683" y="1801917"/>
            <a:ext cx="1748721" cy="463143"/>
            <a:chOff x="735778" y="3174218"/>
            <a:chExt cx="2465234" cy="911815"/>
          </a:xfrm>
        </p:grpSpPr>
        <p:sp>
          <p:nvSpPr>
            <p:cNvPr id="63" name="TextBox 51">
              <a:extLst>
                <a:ext uri="{FF2B5EF4-FFF2-40B4-BE49-F238E27FC236}">
                  <a16:creationId xmlns:a16="http://schemas.microsoft.com/office/drawing/2014/main" id="{F1E6DB10-4892-4699-A330-0A4E816FF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91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2</a:t>
              </a:r>
              <a:r>
                <a:rPr lang="en-US" altLang="en-US" sz="1200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1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1200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200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 = 3</a:t>
              </a:r>
              <a:r>
                <a:rPr lang="en-US" altLang="en-US" sz="1200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1200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12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64" name="Left Brace 63">
              <a:extLst>
                <a:ext uri="{FF2B5EF4-FFF2-40B4-BE49-F238E27FC236}">
                  <a16:creationId xmlns:a16="http://schemas.microsoft.com/office/drawing/2014/main" id="{36E00D9D-B422-402C-AE61-BD387DDE68A0}"/>
                </a:ext>
              </a:extLst>
            </p:cNvPr>
            <p:cNvSpPr/>
            <p:nvPr/>
          </p:nvSpPr>
          <p:spPr>
            <a:xfrm>
              <a:off x="735778" y="3230212"/>
              <a:ext cx="182617" cy="822371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5" name="Group 3">
            <a:extLst>
              <a:ext uri="{FF2B5EF4-FFF2-40B4-BE49-F238E27FC236}">
                <a16:creationId xmlns:a16="http://schemas.microsoft.com/office/drawing/2014/main" id="{22360AAB-CF78-4D08-92F8-F4A5843633D2}"/>
              </a:ext>
            </a:extLst>
          </p:cNvPr>
          <p:cNvGrpSpPr>
            <a:grpSpLocks/>
          </p:cNvGrpSpPr>
          <p:nvPr/>
        </p:nvGrpSpPr>
        <p:grpSpPr bwMode="auto">
          <a:xfrm>
            <a:off x="1800490" y="1795371"/>
            <a:ext cx="1818676" cy="461665"/>
            <a:chOff x="735777" y="3174218"/>
            <a:chExt cx="2838304" cy="6512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6" name="TextBox 51">
                  <a:extLst>
                    <a:ext uri="{FF2B5EF4-FFF2-40B4-BE49-F238E27FC236}">
                      <a16:creationId xmlns:a16="http://schemas.microsoft.com/office/drawing/2014/main" id="{3878F47D-BAFC-493C-8717-F570A57C52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69" y="3174218"/>
                  <a:ext cx="2693312" cy="6512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1200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1200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1200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z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1200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66" name="TextBox 51">
                  <a:extLst>
                    <a:ext uri="{FF2B5EF4-FFF2-40B4-BE49-F238E27FC236}">
                      <a16:creationId xmlns:a16="http://schemas.microsoft.com/office/drawing/2014/main" id="{3878F47D-BAFC-493C-8717-F570A57C52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69" y="3174218"/>
                  <a:ext cx="2693312" cy="651296"/>
                </a:xfrm>
                <a:prstGeom prst="rect">
                  <a:avLst/>
                </a:prstGeom>
                <a:blipFill>
                  <a:blip r:embed="rId7"/>
                  <a:stretch>
                    <a:fillRect l="-353" t="-1333" b="-1066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Left Brace 66">
              <a:extLst>
                <a:ext uri="{FF2B5EF4-FFF2-40B4-BE49-F238E27FC236}">
                  <a16:creationId xmlns:a16="http://schemas.microsoft.com/office/drawing/2014/main" id="{2FE1A8A2-1C4C-4810-AA38-E2BE3880E357}"/>
                </a:ext>
              </a:extLst>
            </p:cNvPr>
            <p:cNvSpPr/>
            <p:nvPr/>
          </p:nvSpPr>
          <p:spPr>
            <a:xfrm>
              <a:off x="735777" y="3192661"/>
              <a:ext cx="235924" cy="552672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B15C76F4-215F-4B0E-9E04-095DD9FCA463}"/>
              </a:ext>
            </a:extLst>
          </p:cNvPr>
          <p:cNvSpPr txBox="1"/>
          <p:nvPr/>
        </p:nvSpPr>
        <p:spPr>
          <a:xfrm>
            <a:off x="193205" y="1408125"/>
            <a:ext cx="5919972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System of Linear Equations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D7AC655-B99D-45FB-9CF6-CAF15D465591}"/>
              </a:ext>
            </a:extLst>
          </p:cNvPr>
          <p:cNvSpPr/>
          <p:nvPr/>
        </p:nvSpPr>
        <p:spPr>
          <a:xfrm>
            <a:off x="236788" y="356397"/>
            <a:ext cx="434765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Lesson_1_6.1_Find Solutions of equations in two variables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228406-D81C-4FDB-AF36-2B8C0B8AB338}"/>
              </a:ext>
            </a:extLst>
          </p:cNvPr>
          <p:cNvSpPr/>
          <p:nvPr/>
        </p:nvSpPr>
        <p:spPr>
          <a:xfrm>
            <a:off x="4584440" y="245804"/>
            <a:ext cx="4347652" cy="56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Name:__________________________</a:t>
            </a:r>
          </a:p>
          <a:p>
            <a:pPr>
              <a:lnSpc>
                <a:spcPct val="150000"/>
              </a:lnSpc>
            </a:pPr>
            <a:r>
              <a:rPr lang="en-US" sz="1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Period:______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C27F4E5-C403-41D0-AD99-1ADF1B302069}"/>
              </a:ext>
            </a:extLst>
          </p:cNvPr>
          <p:cNvSpPr/>
          <p:nvPr/>
        </p:nvSpPr>
        <p:spPr>
          <a:xfrm>
            <a:off x="3464725" y="1403587"/>
            <a:ext cx="2563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Not a system of linear equations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31F146EF-10BB-4335-B2E7-B1C798B66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89333"/>
              </p:ext>
            </p:extLst>
          </p:nvPr>
        </p:nvGraphicFramePr>
        <p:xfrm>
          <a:off x="3535797" y="1727315"/>
          <a:ext cx="1212496" cy="64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565A9FE3-F19B-4C40-8573-859A97F3B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01810"/>
              </p:ext>
            </p:extLst>
          </p:nvPr>
        </p:nvGraphicFramePr>
        <p:xfrm>
          <a:off x="4860535" y="1726935"/>
          <a:ext cx="1212496" cy="647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47" name="Group 3">
            <a:extLst>
              <a:ext uri="{FF2B5EF4-FFF2-40B4-BE49-F238E27FC236}">
                <a16:creationId xmlns:a16="http://schemas.microsoft.com/office/drawing/2014/main" id="{4CE726F4-25E6-41F7-96A0-8D60E44C4300}"/>
              </a:ext>
            </a:extLst>
          </p:cNvPr>
          <p:cNvGrpSpPr>
            <a:grpSpLocks/>
          </p:cNvGrpSpPr>
          <p:nvPr/>
        </p:nvGrpSpPr>
        <p:grpSpPr bwMode="auto">
          <a:xfrm>
            <a:off x="3655078" y="1767488"/>
            <a:ext cx="1748722" cy="646331"/>
            <a:chOff x="735777" y="3174218"/>
            <a:chExt cx="2465235" cy="911815"/>
          </a:xfrm>
        </p:grpSpPr>
        <p:sp>
          <p:nvSpPr>
            <p:cNvPr id="48" name="TextBox 51">
              <a:extLst>
                <a:ext uri="{FF2B5EF4-FFF2-40B4-BE49-F238E27FC236}">
                  <a16:creationId xmlns:a16="http://schemas.microsoft.com/office/drawing/2014/main" id="{C77B484D-1579-491C-BB8B-B7C780E35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0771" y="3174218"/>
              <a:ext cx="2320241" cy="91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chemeClr val="accent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2</a:t>
              </a:r>
              <a:r>
                <a:rPr lang="en-US" altLang="en-US" sz="1200" b="1" dirty="0">
                  <a:solidFill>
                    <a:schemeClr val="accent5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q</a:t>
              </a:r>
              <a:r>
                <a:rPr lang="en-US" altLang="en-US" sz="1200" b="1" dirty="0">
                  <a:solidFill>
                    <a:schemeClr val="accent3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2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+ 4</a:t>
              </a:r>
            </a:p>
            <a:p>
              <a:pPr lvl="0" eaLnBrk="1" hangingPunct="1"/>
              <a:r>
                <a:rPr lang="en-US" altLang="en-US" sz="1200" b="1" dirty="0">
                  <a:solidFill>
                    <a:srgbClr val="4AAE52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en-US" sz="1200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 = 3</a:t>
              </a:r>
              <a:r>
                <a:rPr lang="en-US" altLang="en-US" sz="1200" b="1" dirty="0">
                  <a:solidFill>
                    <a:srgbClr val="F34336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x </a:t>
              </a:r>
              <a:r>
                <a:rPr lang="en-US" altLang="en-US" sz="1200" dirty="0">
                  <a:solidFill>
                    <a:srgbClr val="20202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+ 2</a:t>
              </a:r>
            </a:p>
            <a:p>
              <a:pPr eaLnBrk="1" hangingPunct="1"/>
              <a:endParaRPr lang="en-US" altLang="en-US" sz="1200" dirty="0">
                <a:latin typeface="+mn-lt"/>
                <a:cs typeface="Times New Roman" panose="02020603050405020304" pitchFamily="18" charset="0"/>
              </a:endParaRPr>
            </a:p>
          </p:txBody>
        </p:sp>
        <p:sp>
          <p:nvSpPr>
            <p:cNvPr id="49" name="Left Brace 48">
              <a:extLst>
                <a:ext uri="{FF2B5EF4-FFF2-40B4-BE49-F238E27FC236}">
                  <a16:creationId xmlns:a16="http://schemas.microsoft.com/office/drawing/2014/main" id="{2D852EC9-0516-4CEA-B921-A060F10E9CC1}"/>
                </a:ext>
              </a:extLst>
            </p:cNvPr>
            <p:cNvSpPr/>
            <p:nvPr/>
          </p:nvSpPr>
          <p:spPr>
            <a:xfrm>
              <a:off x="735777" y="3230212"/>
              <a:ext cx="225723" cy="597389"/>
            </a:xfrm>
            <a:prstGeom prst="leftBrace">
              <a:avLst>
                <a:gd name="adj1" fmla="val 343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3">
            <a:extLst>
              <a:ext uri="{FF2B5EF4-FFF2-40B4-BE49-F238E27FC236}">
                <a16:creationId xmlns:a16="http://schemas.microsoft.com/office/drawing/2014/main" id="{B497625F-2860-4E0A-A9A6-C02DF71C738E}"/>
              </a:ext>
            </a:extLst>
          </p:cNvPr>
          <p:cNvGrpSpPr>
            <a:grpSpLocks/>
          </p:cNvGrpSpPr>
          <p:nvPr/>
        </p:nvGrpSpPr>
        <p:grpSpPr bwMode="auto">
          <a:xfrm>
            <a:off x="4970426" y="1785390"/>
            <a:ext cx="1992048" cy="461665"/>
            <a:chOff x="765819" y="3174218"/>
            <a:chExt cx="2808262" cy="6512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1">
                  <a:extLst>
                    <a:ext uri="{FF2B5EF4-FFF2-40B4-BE49-F238E27FC236}">
                      <a16:creationId xmlns:a16="http://schemas.microsoft.com/office/drawing/2014/main" id="{AEC4CAC4-0CC4-4BFB-9882-77BAB0FB63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0769" y="3174218"/>
                  <a:ext cx="2693312" cy="6512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defTabSz="912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en-US" sz="1200" b="1" dirty="0">
                      <a:solidFill>
                        <a:schemeClr val="accent3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a14:m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4</a:t>
                  </a:r>
                  <a:r>
                    <a:rPr lang="en-US" altLang="en-US" sz="1200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2</a:t>
                  </a:r>
                </a:p>
                <a:p>
                  <a:pPr eaLnBrk="1" hangingPunct="1"/>
                  <a:r>
                    <a:rPr lang="en-US" altLang="en-US" sz="1200" b="1" dirty="0">
                      <a:solidFill>
                        <a:schemeClr val="accent4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= -</a:t>
                  </a:r>
                  <a:r>
                    <a:rPr lang="en-US" altLang="en-US" sz="1200" b="1" dirty="0">
                      <a:solidFill>
                        <a:schemeClr val="accent2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altLang="en-US" sz="12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rPr>
                    <a:t> +4</a:t>
                  </a:r>
                </a:p>
              </p:txBody>
            </p:sp>
          </mc:Choice>
          <mc:Fallback>
            <p:sp>
              <p:nvSpPr>
                <p:cNvPr id="51" name="TextBox 51">
                  <a:extLst>
                    <a:ext uri="{FF2B5EF4-FFF2-40B4-BE49-F238E27FC236}">
                      <a16:creationId xmlns:a16="http://schemas.microsoft.com/office/drawing/2014/main" id="{AEC4CAC4-0CC4-4BFB-9882-77BAB0FB63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80769" y="3174218"/>
                  <a:ext cx="2693312" cy="651296"/>
                </a:xfrm>
                <a:prstGeom prst="rect">
                  <a:avLst/>
                </a:prstGeom>
                <a:blipFill>
                  <a:blip r:embed="rId8"/>
                  <a:stretch>
                    <a:fillRect l="-319" t="-1316" b="-9211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Left Brace 51">
              <a:extLst>
                <a:ext uri="{FF2B5EF4-FFF2-40B4-BE49-F238E27FC236}">
                  <a16:creationId xmlns:a16="http://schemas.microsoft.com/office/drawing/2014/main" id="{8457F8FF-6D2F-49CA-99E3-AC9A10BBCBD5}"/>
                </a:ext>
              </a:extLst>
            </p:cNvPr>
            <p:cNvSpPr/>
            <p:nvPr/>
          </p:nvSpPr>
          <p:spPr>
            <a:xfrm>
              <a:off x="765819" y="3192661"/>
              <a:ext cx="203955" cy="632853"/>
            </a:xfrm>
            <a:prstGeom prst="leftBrace">
              <a:avLst>
                <a:gd name="adj1" fmla="val 34375"/>
                <a:gd name="adj2" fmla="val 4914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5C4DF0DB-F423-4F5D-9FA1-1D1EBF157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97477"/>
              </p:ext>
            </p:extLst>
          </p:nvPr>
        </p:nvGraphicFramePr>
        <p:xfrm>
          <a:off x="6184845" y="3956879"/>
          <a:ext cx="1555257" cy="32267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257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81973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3044738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Select one or more below that are </a:t>
                      </a:r>
                      <a:r>
                        <a:rPr lang="en-US" sz="9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NOT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900" b="1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systems of linear equations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.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“…are NOT systems of linear equations because…”</a:t>
                      </a:r>
                      <a:endParaRPr lang="en-US" sz="9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1D560D62-D99A-4FE2-888E-27361B530233}"/>
              </a:ext>
            </a:extLst>
          </p:cNvPr>
          <p:cNvSpPr/>
          <p:nvPr/>
        </p:nvSpPr>
        <p:spPr>
          <a:xfrm>
            <a:off x="6135422" y="4935016"/>
            <a:ext cx="252300" cy="31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41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A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457AD27-155B-48A6-93A5-929D0E59636E}"/>
              </a:ext>
            </a:extLst>
          </p:cNvPr>
          <p:cNvSpPr/>
          <p:nvPr/>
        </p:nvSpPr>
        <p:spPr>
          <a:xfrm>
            <a:off x="6170913" y="5624977"/>
            <a:ext cx="252300" cy="31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41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B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F5A956B-3263-48E4-B626-5A112A4BEFC5}"/>
              </a:ext>
            </a:extLst>
          </p:cNvPr>
          <p:cNvSpPr/>
          <p:nvPr/>
        </p:nvSpPr>
        <p:spPr>
          <a:xfrm>
            <a:off x="6170913" y="6286747"/>
            <a:ext cx="252300" cy="310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82903">
              <a:defRPr/>
            </a:pPr>
            <a:r>
              <a:rPr lang="en-US" sz="1417" b="1" dirty="0">
                <a:solidFill>
                  <a:srgbClr val="FF9800"/>
                </a:solidFill>
                <a:latin typeface="Century Gothic" panose="020B0502020202020204" pitchFamily="34" charset="0"/>
                <a:cs typeface="Times New Roman" pitchFamily="18" charset="0"/>
              </a:rPr>
              <a:t>C</a:t>
            </a:r>
          </a:p>
        </p:txBody>
      </p:sp>
      <p:sp>
        <p:nvSpPr>
          <p:cNvPr id="80" name="Left Brace 79">
            <a:extLst>
              <a:ext uri="{FF2B5EF4-FFF2-40B4-BE49-F238E27FC236}">
                <a16:creationId xmlns:a16="http://schemas.microsoft.com/office/drawing/2014/main" id="{B1BB26BA-0E96-442E-8E7B-949011FCF232}"/>
              </a:ext>
            </a:extLst>
          </p:cNvPr>
          <p:cNvSpPr/>
          <p:nvPr/>
        </p:nvSpPr>
        <p:spPr bwMode="auto">
          <a:xfrm>
            <a:off x="6426836" y="4800450"/>
            <a:ext cx="129540" cy="58293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75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eft Brace 80">
            <a:extLst>
              <a:ext uri="{FF2B5EF4-FFF2-40B4-BE49-F238E27FC236}">
                <a16:creationId xmlns:a16="http://schemas.microsoft.com/office/drawing/2014/main" id="{4D271A54-AD40-4EE6-B9C2-2DFE032897F4}"/>
              </a:ext>
            </a:extLst>
          </p:cNvPr>
          <p:cNvSpPr/>
          <p:nvPr/>
        </p:nvSpPr>
        <p:spPr bwMode="auto">
          <a:xfrm>
            <a:off x="6419443" y="6150562"/>
            <a:ext cx="129540" cy="58293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75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eft Brace 81">
            <a:extLst>
              <a:ext uri="{FF2B5EF4-FFF2-40B4-BE49-F238E27FC236}">
                <a16:creationId xmlns:a16="http://schemas.microsoft.com/office/drawing/2014/main" id="{A8E87AC6-0DCA-48E5-B956-2A24ACC9331E}"/>
              </a:ext>
            </a:extLst>
          </p:cNvPr>
          <p:cNvSpPr/>
          <p:nvPr/>
        </p:nvSpPr>
        <p:spPr bwMode="auto">
          <a:xfrm>
            <a:off x="6419443" y="5493991"/>
            <a:ext cx="129540" cy="582930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75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" name="Picture 4" descr="C:\Users\Stephen\Downloads\CFU Icon.png">
            <a:extLst>
              <a:ext uri="{FF2B5EF4-FFF2-40B4-BE49-F238E27FC236}">
                <a16:creationId xmlns:a16="http://schemas.microsoft.com/office/drawing/2014/main" id="{72D4A56F-AFFF-4321-AF9B-63BAB07F8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711" y="3986659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51">
                <a:extLst>
                  <a:ext uri="{FF2B5EF4-FFF2-40B4-BE49-F238E27FC236}">
                    <a16:creationId xmlns:a16="http://schemas.microsoft.com/office/drawing/2014/main" id="{FF75CC21-6C80-49CC-91CF-9735946DE2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95197" y="4840142"/>
                <a:ext cx="1206987" cy="528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41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2p </a:t>
                </a:r>
                <a14:m>
                  <m:oMath xmlns:m="http://schemas.openxmlformats.org/officeDocument/2006/math">
                    <m:r>
                      <a:rPr lang="en-US" altLang="en-US" sz="1417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en-US" sz="141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3q = -2</a:t>
                </a:r>
              </a:p>
              <a:p>
                <a:pPr eaLnBrk="1" hangingPunct="1"/>
                <a:r>
                  <a:rPr lang="en-US" altLang="en-US" sz="1417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4p + q = 24</a:t>
                </a:r>
              </a:p>
            </p:txBody>
          </p:sp>
        </mc:Choice>
        <mc:Fallback>
          <p:sp>
            <p:nvSpPr>
              <p:cNvPr id="84" name="TextBox 51">
                <a:extLst>
                  <a:ext uri="{FF2B5EF4-FFF2-40B4-BE49-F238E27FC236}">
                    <a16:creationId xmlns:a16="http://schemas.microsoft.com/office/drawing/2014/main" id="{FF75CC21-6C80-49CC-91CF-9735946DE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5197" y="4840142"/>
                <a:ext cx="1206987" cy="528478"/>
              </a:xfrm>
              <a:prstGeom prst="rect">
                <a:avLst/>
              </a:prstGeom>
              <a:blipFill>
                <a:blip r:embed="rId9"/>
                <a:stretch>
                  <a:fillRect l="-1515" t="-2299" b="-114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51">
            <a:extLst>
              <a:ext uri="{FF2B5EF4-FFF2-40B4-BE49-F238E27FC236}">
                <a16:creationId xmlns:a16="http://schemas.microsoft.com/office/drawing/2014/main" id="{34161E63-4D51-47C2-973E-2CF97990B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698" y="6192337"/>
            <a:ext cx="1248000" cy="52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1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y +  x = 3a</a:t>
            </a:r>
          </a:p>
          <a:p>
            <a:pPr eaLnBrk="1" hangingPunct="1"/>
            <a:r>
              <a:rPr lang="en-US" altLang="en-US" sz="141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y + 2x = 4</a:t>
            </a:r>
          </a:p>
        </p:txBody>
      </p:sp>
      <p:sp>
        <p:nvSpPr>
          <p:cNvPr id="86" name="TextBox 51">
            <a:extLst>
              <a:ext uri="{FF2B5EF4-FFF2-40B4-BE49-F238E27FC236}">
                <a16:creationId xmlns:a16="http://schemas.microsoft.com/office/drawing/2014/main" id="{1640C00C-22AC-40B3-9485-89382FA39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416" y="5533683"/>
            <a:ext cx="1343229" cy="52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1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p + 2q = -1</a:t>
            </a:r>
          </a:p>
          <a:p>
            <a:pPr eaLnBrk="1" hangingPunct="1"/>
            <a:r>
              <a:rPr lang="en-US" altLang="en-US" sz="1417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2p + 5q = 0</a:t>
            </a: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A2E9EF19-268B-4DD7-980B-8206B39EE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6116"/>
              </p:ext>
            </p:extLst>
          </p:nvPr>
        </p:nvGraphicFramePr>
        <p:xfrm>
          <a:off x="295953" y="7100147"/>
          <a:ext cx="5398641" cy="1127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8641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925965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In your own words, what is a system of linear equations?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“A system of linear equations is_____________________________________________________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___________________________________________________________________________________.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88" name="Picture 4" descr="C:\Users\Stephen\Downloads\CFU Icon.png">
            <a:extLst>
              <a:ext uri="{FF2B5EF4-FFF2-40B4-BE49-F238E27FC236}">
                <a16:creationId xmlns:a16="http://schemas.microsoft.com/office/drawing/2014/main" id="{192D66D3-A58F-4556-B985-C537A5057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36" y="7110910"/>
            <a:ext cx="154581" cy="18399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8FE10DC4-E07E-4EFD-8843-9BF936777ADE}"/>
              </a:ext>
            </a:extLst>
          </p:cNvPr>
          <p:cNvSpPr txBox="1"/>
          <p:nvPr/>
        </p:nvSpPr>
        <p:spPr>
          <a:xfrm>
            <a:off x="95714" y="2676772"/>
            <a:ext cx="6114954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25"/>
              </a:spcAft>
              <a:buClr>
                <a:schemeClr val="tx2"/>
              </a:buClr>
            </a:pPr>
            <a:r>
              <a:rPr lang="en-US" altLang="en-US" sz="1200" dirty="0">
                <a:latin typeface="Century Gothic" panose="020B0502020202020204" pitchFamily="34" charset="0"/>
              </a:rPr>
              <a:t>A</a:t>
            </a:r>
            <a:r>
              <a:rPr lang="en-US" altLang="en-US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200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21438" indent="-121438">
              <a:spcAft>
                <a:spcPts val="425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200" dirty="0">
                <a:latin typeface="Century Gothic" panose="020B0502020202020204" pitchFamily="34" charset="0"/>
              </a:rPr>
              <a:t>A </a:t>
            </a:r>
            <a:r>
              <a:rPr lang="en-US" altLang="en-US" sz="1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200" dirty="0">
                <a:latin typeface="Century Gothic" panose="020B0502020202020204" pitchFamily="34" charset="0"/>
              </a:rPr>
              <a:t> to a </a:t>
            </a:r>
            <a:r>
              <a:rPr lang="en-US" altLang="en-US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200" dirty="0">
                <a:latin typeface="Century Gothic" panose="020B0502020202020204" pitchFamily="34" charset="0"/>
              </a:rPr>
              <a:t>is an </a:t>
            </a:r>
            <a:r>
              <a:rPr lang="en-US" altLang="en-US" sz="1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200" dirty="0">
                <a:latin typeface="Century Gothic" panose="020B0502020202020204" pitchFamily="34" charset="0"/>
              </a:rPr>
              <a:t>(</a:t>
            </a:r>
            <a:r>
              <a:rPr lang="en-US" alt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200" dirty="0">
                <a:latin typeface="Century Gothic" panose="020B0502020202020204" pitchFamily="34" charset="0"/>
              </a:rPr>
              <a:t>, </a:t>
            </a:r>
            <a:r>
              <a:rPr lang="en-US" altLang="en-US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200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200" baseline="-25000" dirty="0">
                <a:latin typeface="Century Gothic" panose="020B0502020202020204" pitchFamily="34" charset="0"/>
              </a:rPr>
              <a:t>2</a:t>
            </a:r>
            <a:r>
              <a:rPr lang="en-US" altLang="en-US" sz="1200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90" name="Table 89">
            <a:extLst>
              <a:ext uri="{FF2B5EF4-FFF2-40B4-BE49-F238E27FC236}">
                <a16:creationId xmlns:a16="http://schemas.microsoft.com/office/drawing/2014/main" id="{36ABF66F-D3D3-4ED6-9510-A50603572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93630"/>
              </p:ext>
            </p:extLst>
          </p:nvPr>
        </p:nvGraphicFramePr>
        <p:xfrm>
          <a:off x="228625" y="3507836"/>
          <a:ext cx="5640004" cy="3346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2503959425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747003460"/>
                    </a:ext>
                  </a:extLst>
                </a:gridCol>
              </a:tblGrid>
              <a:tr h="28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One Solution</a:t>
                      </a:r>
                    </a:p>
                  </a:txBody>
                  <a:tcPr marL="64768" marR="64768" marT="32325" marB="3232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Infinite Solutions</a:t>
                      </a:r>
                    </a:p>
                  </a:txBody>
                  <a:tcPr marL="64768" marR="64768" marT="32325" marB="3232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Solution</a:t>
                      </a:r>
                    </a:p>
                  </a:txBody>
                  <a:tcPr marL="64768" marR="64768" marT="32325" marB="32325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5657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graphs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intersect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solution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2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2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2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satisfies both equations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Different slopes and                 y-intercepts</a:t>
                      </a: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graphs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are the same line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All the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2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2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2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) satisfy both equations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Same slope and                y-intercept</a:t>
                      </a: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graphs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are parallel lines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No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ordered-pairs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lang="en-US" altLang="en-US" sz="12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r>
                        <a:rPr lang="en-US" altLang="en-US" sz="120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altLang="en-US" sz="12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y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) satisfies both equations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Same slope but different y-intercepts</a:t>
                      </a: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4625" marR="0" lvl="0" indent="-1746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4625" algn="l"/>
                        </a:tabLst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4768" marR="64768" marT="32325" marB="32325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297533"/>
                  </a:ext>
                </a:extLst>
              </a:tr>
            </a:tbl>
          </a:graphicData>
        </a:graphic>
      </p:graphicFrame>
      <p:grpSp>
        <p:nvGrpSpPr>
          <p:cNvPr id="91" name="Group 13">
            <a:extLst>
              <a:ext uri="{FF2B5EF4-FFF2-40B4-BE49-F238E27FC236}">
                <a16:creationId xmlns:a16="http://schemas.microsoft.com/office/drawing/2014/main" id="{CC0A1906-9904-43FA-B4BC-DC78BA416940}"/>
              </a:ext>
            </a:extLst>
          </p:cNvPr>
          <p:cNvGrpSpPr>
            <a:grpSpLocks/>
          </p:cNvGrpSpPr>
          <p:nvPr/>
        </p:nvGrpSpPr>
        <p:grpSpPr bwMode="auto">
          <a:xfrm>
            <a:off x="475449" y="5309207"/>
            <a:ext cx="1455076" cy="1485837"/>
            <a:chOff x="140126" y="3955565"/>
            <a:chExt cx="2054460" cy="2097596"/>
          </a:xfrm>
        </p:grpSpPr>
        <p:grpSp>
          <p:nvGrpSpPr>
            <p:cNvPr id="92" name="Group 8">
              <a:extLst>
                <a:ext uri="{FF2B5EF4-FFF2-40B4-BE49-F238E27FC236}">
                  <a16:creationId xmlns:a16="http://schemas.microsoft.com/office/drawing/2014/main" id="{11FA6003-26B4-4660-8C39-5064C197FE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0FF5C145-5305-4609-9C03-072B9045D094}"/>
                  </a:ext>
                </a:extLst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0A4A8450-4A6B-4C2E-BEE4-0EA19F8062E2}"/>
                  </a:ext>
                </a:extLst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72A0402C-0A97-4C32-98D6-38D170ADA2F4}"/>
                  </a:ext>
                </a:extLst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7337216-3D42-496F-B986-8CC71624621C}"/>
                  </a:ext>
                </a:extLst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EE3E5309-4B42-4461-A7E2-E766A404D6CE}"/>
                  </a:ext>
                </a:extLst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2F856F25-3E38-41E2-8D26-ADE3AF3DCE07}"/>
                  </a:ext>
                </a:extLst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3852A456-973E-4B39-8423-CAB60AA6495E}"/>
                  </a:ext>
                </a:extLst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E28DBBFF-8755-478F-A497-467C97544B71}"/>
                  </a:ext>
                </a:extLst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AEF42188-F2BE-4F15-AD45-AA2460B1A83D}"/>
                  </a:ext>
                </a:extLst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C57898E-F589-4A18-9FC2-7987032B4D1C}"/>
                  </a:ext>
                </a:extLst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D24D31F6-3DA5-4EB3-A7D0-90DBEDB833AD}"/>
                  </a:ext>
                </a:extLst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083CFEB-A66C-4222-ABB2-26D23605BCB6}"/>
                  </a:ext>
                </a:extLst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A668034E-0A2A-4F6B-AFAE-F7A800952401}"/>
                  </a:ext>
                </a:extLst>
              </p:cNvPr>
              <p:cNvCxnSpPr/>
              <p:nvPr/>
            </p:nvCxnSpPr>
            <p:spPr>
              <a:xfrm rot="16200000">
                <a:off x="-50572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6DFE5A37-5995-4783-9E9F-F5147A4305F4}"/>
                  </a:ext>
                </a:extLst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29" name="Straight Connector 128">
                <a:extLst>
                  <a:ext uri="{FF2B5EF4-FFF2-40B4-BE49-F238E27FC236}">
                    <a16:creationId xmlns:a16="http://schemas.microsoft.com/office/drawing/2014/main" id="{BCF841F2-818F-43D5-9ABB-574CDC74FB2F}"/>
                  </a:ext>
                </a:extLst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FE650440-B4EC-4024-8176-AB9ABAA2F6A9}"/>
                  </a:ext>
                </a:extLst>
              </p:cNvPr>
              <p:cNvCxnSpPr/>
              <p:nvPr/>
            </p:nvCxnSpPr>
            <p:spPr>
              <a:xfrm rot="16200000">
                <a:off x="43615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49AE9DFF-EB9B-427B-AF9F-3DC2138B3F6F}"/>
                  </a:ext>
                </a:extLst>
              </p:cNvPr>
              <p:cNvCxnSpPr/>
              <p:nvPr/>
            </p:nvCxnSpPr>
            <p:spPr>
              <a:xfrm rot="16200000">
                <a:off x="40878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693BA83F-D813-40F5-8050-FC7C7DC2D564}"/>
                  </a:ext>
                </a:extLst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7ABE1564-BD9E-433F-9F76-B36416F1339F}"/>
                  </a:ext>
                </a:extLst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A068721A-FEB7-4EB4-8701-B701C4AAE7EE}"/>
                  </a:ext>
                </a:extLst>
              </p:cNvPr>
              <p:cNvCxnSpPr/>
              <p:nvPr/>
            </p:nvCxnSpPr>
            <p:spPr>
              <a:xfrm rot="16200000">
                <a:off x="958120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9CEF020A-1B02-4EB1-8FD4-716509E31D15}"/>
                  </a:ext>
                </a:extLst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E0173F8-D4AA-43E2-BFD6-86CF5F65E9A4}"/>
                  </a:ext>
                </a:extLst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D55B3C1F-8765-4B2A-B585-8300F5C1C7F1}"/>
                </a:ext>
              </a:extLst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0EA6BAAB-1DFE-4C35-99DA-C95A8B8F5BEB}"/>
                </a:ext>
              </a:extLst>
            </p:cNvPr>
            <p:cNvCxnSpPr/>
            <p:nvPr/>
          </p:nvCxnSpPr>
          <p:spPr>
            <a:xfrm rot="16200000" flipV="1">
              <a:off x="1188790" y="3977070"/>
              <a:ext cx="0" cy="201159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2FD27C7-5FE5-42CC-A96B-62F9594F5194}"/>
                </a:ext>
              </a:extLst>
            </p:cNvPr>
            <p:cNvSpPr txBox="1"/>
            <p:nvPr/>
          </p:nvSpPr>
          <p:spPr>
            <a:xfrm>
              <a:off x="1280081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01C5DAD-B1E6-42DC-835A-EF561404273D}"/>
                </a:ext>
              </a:extLst>
            </p:cNvPr>
            <p:cNvSpPr txBox="1"/>
            <p:nvPr/>
          </p:nvSpPr>
          <p:spPr>
            <a:xfrm>
              <a:off x="1462665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7FA547B-1FBB-46C7-B21B-9F48369A968B}"/>
                </a:ext>
              </a:extLst>
            </p:cNvPr>
            <p:cNvSpPr txBox="1"/>
            <p:nvPr/>
          </p:nvSpPr>
          <p:spPr>
            <a:xfrm>
              <a:off x="1645248" y="4939788"/>
              <a:ext cx="184172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0667D3B-AE33-4891-B1EA-4573263E16A3}"/>
                </a:ext>
              </a:extLst>
            </p:cNvPr>
            <p:cNvSpPr txBox="1"/>
            <p:nvPr/>
          </p:nvSpPr>
          <p:spPr>
            <a:xfrm>
              <a:off x="1829420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22E0C61-446E-49E7-8404-01CD1AC0FA27}"/>
                </a:ext>
              </a:extLst>
            </p:cNvPr>
            <p:cNvSpPr txBox="1"/>
            <p:nvPr/>
          </p:nvSpPr>
          <p:spPr>
            <a:xfrm>
              <a:off x="2012001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15832B5-110B-4881-857D-45BDD3B683D2}"/>
                </a:ext>
              </a:extLst>
            </p:cNvPr>
            <p:cNvSpPr txBox="1"/>
            <p:nvPr/>
          </p:nvSpPr>
          <p:spPr>
            <a:xfrm>
              <a:off x="140126" y="489362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0C5AE45-9450-4E0E-A767-DED1B4D79BBD}"/>
                </a:ext>
              </a:extLst>
            </p:cNvPr>
            <p:cNvSpPr txBox="1"/>
            <p:nvPr/>
          </p:nvSpPr>
          <p:spPr>
            <a:xfrm>
              <a:off x="322709" y="489362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8DCCF1D-D70E-495A-B1C0-D442FCCFD059}"/>
                </a:ext>
              </a:extLst>
            </p:cNvPr>
            <p:cNvSpPr txBox="1"/>
            <p:nvPr/>
          </p:nvSpPr>
          <p:spPr>
            <a:xfrm>
              <a:off x="505292" y="489362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1F62A48-4255-4FAC-9A45-1272DE7BEF04}"/>
                </a:ext>
              </a:extLst>
            </p:cNvPr>
            <p:cNvSpPr txBox="1"/>
            <p:nvPr/>
          </p:nvSpPr>
          <p:spPr>
            <a:xfrm>
              <a:off x="689464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641C9E2-3BD6-4956-B828-490E4139D14E}"/>
                </a:ext>
              </a:extLst>
            </p:cNvPr>
            <p:cNvSpPr txBox="1"/>
            <p:nvPr/>
          </p:nvSpPr>
          <p:spPr>
            <a:xfrm>
              <a:off x="872047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898C2E5-27C7-4A16-AAE5-A0957F17FB04}"/>
                </a:ext>
              </a:extLst>
            </p:cNvPr>
            <p:cNvSpPr txBox="1"/>
            <p:nvPr/>
          </p:nvSpPr>
          <p:spPr>
            <a:xfrm>
              <a:off x="1162594" y="4693733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0D2D889-C790-4A9E-B6E1-9DEFDE4D19FD}"/>
                </a:ext>
              </a:extLst>
            </p:cNvPr>
            <p:cNvSpPr txBox="1"/>
            <p:nvPr/>
          </p:nvSpPr>
          <p:spPr>
            <a:xfrm>
              <a:off x="1162594" y="4508794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0F78631-1615-4157-BF62-0D0D71E90D8D}"/>
                </a:ext>
              </a:extLst>
            </p:cNvPr>
            <p:cNvSpPr txBox="1"/>
            <p:nvPr/>
          </p:nvSpPr>
          <p:spPr>
            <a:xfrm>
              <a:off x="1162594" y="4324649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183B71D-46CD-4A5C-A64E-1174BA66F74E}"/>
                </a:ext>
              </a:extLst>
            </p:cNvPr>
            <p:cNvSpPr txBox="1"/>
            <p:nvPr/>
          </p:nvSpPr>
          <p:spPr>
            <a:xfrm>
              <a:off x="1162594" y="4139710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D702E65-F5E0-4B00-8579-6AC46A24CCCD}"/>
                </a:ext>
              </a:extLst>
            </p:cNvPr>
            <p:cNvSpPr txBox="1"/>
            <p:nvPr/>
          </p:nvSpPr>
          <p:spPr>
            <a:xfrm>
              <a:off x="1162594" y="3955565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28AF43F-AC6B-46A2-9D34-70CDEC5E16A1}"/>
                </a:ext>
              </a:extLst>
            </p:cNvPr>
            <p:cNvSpPr txBox="1"/>
            <p:nvPr/>
          </p:nvSpPr>
          <p:spPr>
            <a:xfrm>
              <a:off x="1119725" y="5738151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CDC4D0E-C0D3-454A-8C24-8266AF64D598}"/>
                </a:ext>
              </a:extLst>
            </p:cNvPr>
            <p:cNvSpPr txBox="1"/>
            <p:nvPr/>
          </p:nvSpPr>
          <p:spPr>
            <a:xfrm>
              <a:off x="1119725" y="5561944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EB7E393-3B54-4FCA-8A36-33FD82B9CD44}"/>
                </a:ext>
              </a:extLst>
            </p:cNvPr>
            <p:cNvSpPr txBox="1"/>
            <p:nvPr/>
          </p:nvSpPr>
          <p:spPr>
            <a:xfrm>
              <a:off x="1119725" y="537700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4C31385B-69F5-4FEB-A7A3-31B48CC5FBB8}"/>
                </a:ext>
              </a:extLst>
            </p:cNvPr>
            <p:cNvSpPr txBox="1"/>
            <p:nvPr/>
          </p:nvSpPr>
          <p:spPr>
            <a:xfrm>
              <a:off x="1119725" y="5192859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79B5F65-17A1-4FAB-BE36-A89CB2A6A0E4}"/>
                </a:ext>
              </a:extLst>
            </p:cNvPr>
            <p:cNvSpPr txBox="1"/>
            <p:nvPr/>
          </p:nvSpPr>
          <p:spPr>
            <a:xfrm>
              <a:off x="1119725" y="500871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A8587294-B60F-4C5F-BACE-B2CD658A3D4B}"/>
              </a:ext>
            </a:extLst>
          </p:cNvPr>
          <p:cNvCxnSpPr/>
          <p:nvPr/>
        </p:nvCxnSpPr>
        <p:spPr>
          <a:xfrm flipV="1">
            <a:off x="889257" y="5388076"/>
            <a:ext cx="663443" cy="1297649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2999D0DA-182A-487D-BEF3-AF080EDA21FA}"/>
              </a:ext>
            </a:extLst>
          </p:cNvPr>
          <p:cNvCxnSpPr/>
          <p:nvPr/>
        </p:nvCxnSpPr>
        <p:spPr>
          <a:xfrm flipH="1" flipV="1">
            <a:off x="781307" y="5381329"/>
            <a:ext cx="435173" cy="1304396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139" name="Oval 138">
            <a:extLst>
              <a:ext uri="{FF2B5EF4-FFF2-40B4-BE49-F238E27FC236}">
                <a16:creationId xmlns:a16="http://schemas.microsoft.com/office/drawing/2014/main" id="{320D67EF-EAB4-4855-94A8-36C694879CFE}"/>
              </a:ext>
            </a:extLst>
          </p:cNvPr>
          <p:cNvSpPr/>
          <p:nvPr/>
        </p:nvSpPr>
        <p:spPr bwMode="auto">
          <a:xfrm>
            <a:off x="1091176" y="6170848"/>
            <a:ext cx="90" cy="275905"/>
          </a:xfrm>
          <a:prstGeom prst="ellipse">
            <a:avLst/>
          </a:prstGeom>
          <a:solidFill>
            <a:srgbClr val="87B0E1">
              <a:lumMod val="75000"/>
            </a:srgb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 defTabSz="647670">
              <a:defRPr/>
            </a:pPr>
            <a:endParaRPr lang="en-US" sz="1275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0DA795B-0CC8-41B4-B91E-B2059DE4ED29}"/>
              </a:ext>
            </a:extLst>
          </p:cNvPr>
          <p:cNvSpPr/>
          <p:nvPr/>
        </p:nvSpPr>
        <p:spPr>
          <a:xfrm rot="17857383">
            <a:off x="1174628" y="5555582"/>
            <a:ext cx="752129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2</a:t>
            </a:r>
            <a:r>
              <a:rPr lang="en-US" sz="141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F0CA706-892E-444A-A1D7-E4DDB0B216E0}"/>
              </a:ext>
            </a:extLst>
          </p:cNvPr>
          <p:cNvSpPr/>
          <p:nvPr/>
        </p:nvSpPr>
        <p:spPr>
          <a:xfrm rot="4280977">
            <a:off x="203017" y="5450046"/>
            <a:ext cx="1024639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-3</a:t>
            </a:r>
            <a:r>
              <a:rPr lang="en-US" sz="141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- 5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1B2371A-B1F7-49E2-9CEA-6C3D9ED4E418}"/>
              </a:ext>
            </a:extLst>
          </p:cNvPr>
          <p:cNvSpPr txBox="1"/>
          <p:nvPr/>
        </p:nvSpPr>
        <p:spPr>
          <a:xfrm>
            <a:off x="355742" y="6165402"/>
            <a:ext cx="898715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50" i="1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(-</a:t>
            </a:r>
            <a:r>
              <a:rPr lang="en-US" sz="1417" b="1" i="0" kern="0" dirty="0">
                <a:latin typeface="+mn-lt"/>
              </a:rPr>
              <a:t>1</a:t>
            </a: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, -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n-lt"/>
              </a:rPr>
              <a:t>)</a:t>
            </a:r>
          </a:p>
        </p:txBody>
      </p:sp>
      <p:grpSp>
        <p:nvGrpSpPr>
          <p:cNvPr id="143" name="Group 243">
            <a:extLst>
              <a:ext uri="{FF2B5EF4-FFF2-40B4-BE49-F238E27FC236}">
                <a16:creationId xmlns:a16="http://schemas.microsoft.com/office/drawing/2014/main" id="{B9C11C11-4A55-49C6-A90F-D4F6CF715305}"/>
              </a:ext>
            </a:extLst>
          </p:cNvPr>
          <p:cNvGrpSpPr>
            <a:grpSpLocks/>
          </p:cNvGrpSpPr>
          <p:nvPr/>
        </p:nvGrpSpPr>
        <p:grpSpPr bwMode="auto">
          <a:xfrm>
            <a:off x="2301471" y="5332574"/>
            <a:ext cx="1455076" cy="1485837"/>
            <a:chOff x="140126" y="3955565"/>
            <a:chExt cx="2054460" cy="2097596"/>
          </a:xfrm>
        </p:grpSpPr>
        <p:grpSp>
          <p:nvGrpSpPr>
            <p:cNvPr id="144" name="Group 244">
              <a:extLst>
                <a:ext uri="{FF2B5EF4-FFF2-40B4-BE49-F238E27FC236}">
                  <a16:creationId xmlns:a16="http://schemas.microsoft.com/office/drawing/2014/main" id="{102A88CA-1B30-4DE0-BF55-8D23BED64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B141B96C-FA5A-428B-B59D-099E52C6AF26}"/>
                  </a:ext>
                </a:extLst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4BAAC3D7-CEE9-4D2F-91E8-BFCA5986262A}"/>
                  </a:ext>
                </a:extLst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81B06F47-BC56-489D-BA1D-E931143C193E}"/>
                  </a:ext>
                </a:extLst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F5F5CEC5-3525-4330-BCCD-CF5038BCEB93}"/>
                  </a:ext>
                </a:extLst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CA2EE720-915D-4564-9F09-7EBF0085723A}"/>
                  </a:ext>
                </a:extLst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DFEE87FE-32E7-432E-BA35-6E31131E26CF}"/>
                  </a:ext>
                </a:extLst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DACE8981-C5DB-499A-953F-1F6702E04436}"/>
                  </a:ext>
                </a:extLst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0D1CE107-DCB6-4F34-A997-5517F05E97A1}"/>
                  </a:ext>
                </a:extLst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250AB524-9D47-4334-A257-31D8F77D9E48}"/>
                  </a:ext>
                </a:extLst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DFEEE215-5A66-4ADC-A37B-19D098B1AA9C}"/>
                  </a:ext>
                </a:extLst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E6186647-6ABA-49AA-AA65-26284B484D0D}"/>
                  </a:ext>
                </a:extLst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EB2DC7E7-9517-4023-83DB-E602E8217658}"/>
                  </a:ext>
                </a:extLst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DF5F50C-D615-4B77-98FC-CC58BC604409}"/>
                  </a:ext>
                </a:extLst>
              </p:cNvPr>
              <p:cNvCxnSpPr/>
              <p:nvPr/>
            </p:nvCxnSpPr>
            <p:spPr>
              <a:xfrm rot="16200000">
                <a:off x="-50572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7A023D2E-747C-48F5-8E94-2D63337277B7}"/>
                  </a:ext>
                </a:extLst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5A0A9D8F-2694-4610-8A26-9E81987C5E3D}"/>
                  </a:ext>
                </a:extLst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5A5051ED-D58A-4D7E-BD31-9F4A9E22A4A6}"/>
                  </a:ext>
                </a:extLst>
              </p:cNvPr>
              <p:cNvCxnSpPr/>
              <p:nvPr/>
            </p:nvCxnSpPr>
            <p:spPr>
              <a:xfrm rot="16200000">
                <a:off x="43615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2D1DD524-2A15-4252-A076-34C74EA838D5}"/>
                  </a:ext>
                </a:extLst>
              </p:cNvPr>
              <p:cNvCxnSpPr/>
              <p:nvPr/>
            </p:nvCxnSpPr>
            <p:spPr>
              <a:xfrm rot="16200000">
                <a:off x="40878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AA29085-7BEF-4C15-B712-98A585CFDA18}"/>
                  </a:ext>
                </a:extLst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C7FF20F5-B821-4E3B-96FC-40B6D861A884}"/>
                  </a:ext>
                </a:extLst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4AD9E8E-2143-4510-BD69-FA12E9738D36}"/>
                  </a:ext>
                </a:extLst>
              </p:cNvPr>
              <p:cNvCxnSpPr/>
              <p:nvPr/>
            </p:nvCxnSpPr>
            <p:spPr>
              <a:xfrm rot="16200000">
                <a:off x="958120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16B1BF8E-0AFE-4FEA-B966-1DB593519BC6}"/>
                  </a:ext>
                </a:extLst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57EA6683-4DAC-4374-B28D-1913E1962343}"/>
                  </a:ext>
                </a:extLst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F149514D-457A-4D85-9866-9B6C66F81895}"/>
                </a:ext>
              </a:extLst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B31FEB9D-0E5D-4402-B757-773ADB7A6AF0}"/>
                </a:ext>
              </a:extLst>
            </p:cNvPr>
            <p:cNvCxnSpPr/>
            <p:nvPr/>
          </p:nvCxnSpPr>
          <p:spPr>
            <a:xfrm rot="16200000" flipV="1">
              <a:off x="1188790" y="3977070"/>
              <a:ext cx="0" cy="201159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B04501A-44A8-4628-B576-00E31C08F597}"/>
                </a:ext>
              </a:extLst>
            </p:cNvPr>
            <p:cNvSpPr txBox="1"/>
            <p:nvPr/>
          </p:nvSpPr>
          <p:spPr>
            <a:xfrm>
              <a:off x="1280081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B16DF48-356A-48F8-B8C5-870E7F9FC3E6}"/>
                </a:ext>
              </a:extLst>
            </p:cNvPr>
            <p:cNvSpPr txBox="1"/>
            <p:nvPr/>
          </p:nvSpPr>
          <p:spPr>
            <a:xfrm>
              <a:off x="1462665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3864940D-E6E6-4EC6-BCBB-8CF4E56C1CFC}"/>
                </a:ext>
              </a:extLst>
            </p:cNvPr>
            <p:cNvSpPr txBox="1"/>
            <p:nvPr/>
          </p:nvSpPr>
          <p:spPr>
            <a:xfrm>
              <a:off x="1645248" y="4939788"/>
              <a:ext cx="184172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9089B1A-429D-40D6-98AD-61323FCE4FF2}"/>
                </a:ext>
              </a:extLst>
            </p:cNvPr>
            <p:cNvSpPr txBox="1"/>
            <p:nvPr/>
          </p:nvSpPr>
          <p:spPr>
            <a:xfrm>
              <a:off x="1829420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FC09C76-C1B1-4383-976A-2DC59247F1B0}"/>
                </a:ext>
              </a:extLst>
            </p:cNvPr>
            <p:cNvSpPr txBox="1"/>
            <p:nvPr/>
          </p:nvSpPr>
          <p:spPr>
            <a:xfrm>
              <a:off x="2012001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FB24FB1E-39B9-44B6-B026-ED75C74C4F8D}"/>
                </a:ext>
              </a:extLst>
            </p:cNvPr>
            <p:cNvSpPr txBox="1"/>
            <p:nvPr/>
          </p:nvSpPr>
          <p:spPr>
            <a:xfrm>
              <a:off x="140126" y="489362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6BE8C9E2-9725-45B5-99C2-73DFDBE5C3D5}"/>
                </a:ext>
              </a:extLst>
            </p:cNvPr>
            <p:cNvSpPr txBox="1"/>
            <p:nvPr/>
          </p:nvSpPr>
          <p:spPr>
            <a:xfrm>
              <a:off x="322709" y="489362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2FE8F52-76ED-487C-BC18-DAEAF8F75455}"/>
                </a:ext>
              </a:extLst>
            </p:cNvPr>
            <p:cNvSpPr txBox="1"/>
            <p:nvPr/>
          </p:nvSpPr>
          <p:spPr>
            <a:xfrm>
              <a:off x="505292" y="489362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CB8C0F1-8406-4785-889F-82CB6B4765AC}"/>
                </a:ext>
              </a:extLst>
            </p:cNvPr>
            <p:cNvSpPr txBox="1"/>
            <p:nvPr/>
          </p:nvSpPr>
          <p:spPr>
            <a:xfrm>
              <a:off x="689464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6485D0FD-5CB3-4411-8BAB-0C0B1A821EE1}"/>
                </a:ext>
              </a:extLst>
            </p:cNvPr>
            <p:cNvSpPr txBox="1"/>
            <p:nvPr/>
          </p:nvSpPr>
          <p:spPr>
            <a:xfrm>
              <a:off x="872047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3B248C1-2EB9-4AB2-91F1-36D3DAF4F101}"/>
                </a:ext>
              </a:extLst>
            </p:cNvPr>
            <p:cNvSpPr txBox="1"/>
            <p:nvPr/>
          </p:nvSpPr>
          <p:spPr>
            <a:xfrm>
              <a:off x="1162594" y="4693733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DD5388A-1604-4196-A4F1-B3CACC30223A}"/>
                </a:ext>
              </a:extLst>
            </p:cNvPr>
            <p:cNvSpPr txBox="1"/>
            <p:nvPr/>
          </p:nvSpPr>
          <p:spPr>
            <a:xfrm>
              <a:off x="1162594" y="4508794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D5506CE4-2B20-4326-A8A3-72302CCDE781}"/>
                </a:ext>
              </a:extLst>
            </p:cNvPr>
            <p:cNvSpPr txBox="1"/>
            <p:nvPr/>
          </p:nvSpPr>
          <p:spPr>
            <a:xfrm>
              <a:off x="1162594" y="4324649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B4518EB-4CB5-4656-86D9-336B82C4F734}"/>
                </a:ext>
              </a:extLst>
            </p:cNvPr>
            <p:cNvSpPr txBox="1"/>
            <p:nvPr/>
          </p:nvSpPr>
          <p:spPr>
            <a:xfrm>
              <a:off x="1162594" y="4139710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8447C07-3303-4CAB-9BA3-7D734ACC1E27}"/>
                </a:ext>
              </a:extLst>
            </p:cNvPr>
            <p:cNvSpPr txBox="1"/>
            <p:nvPr/>
          </p:nvSpPr>
          <p:spPr>
            <a:xfrm>
              <a:off x="1162594" y="3955565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71CEC948-E88F-47EE-8585-AA99F85FE72A}"/>
                </a:ext>
              </a:extLst>
            </p:cNvPr>
            <p:cNvSpPr txBox="1"/>
            <p:nvPr/>
          </p:nvSpPr>
          <p:spPr>
            <a:xfrm>
              <a:off x="1119725" y="5738151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3444E00-029B-4B8C-BC24-D98DABF9B1AE}"/>
                </a:ext>
              </a:extLst>
            </p:cNvPr>
            <p:cNvSpPr txBox="1"/>
            <p:nvPr/>
          </p:nvSpPr>
          <p:spPr>
            <a:xfrm>
              <a:off x="1119725" y="5561944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7AE0B722-5604-4280-BAA5-5AE9DA433CBF}"/>
                </a:ext>
              </a:extLst>
            </p:cNvPr>
            <p:cNvSpPr txBox="1"/>
            <p:nvPr/>
          </p:nvSpPr>
          <p:spPr>
            <a:xfrm>
              <a:off x="1119725" y="537700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863AD8A-4004-4EC7-B327-8E6F2F648A9F}"/>
                </a:ext>
              </a:extLst>
            </p:cNvPr>
            <p:cNvSpPr txBox="1"/>
            <p:nvPr/>
          </p:nvSpPr>
          <p:spPr>
            <a:xfrm>
              <a:off x="1119725" y="5192859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C56D2A7-43D1-4534-B508-3D6A5BF4B62B}"/>
                </a:ext>
              </a:extLst>
            </p:cNvPr>
            <p:cNvSpPr txBox="1"/>
            <p:nvPr/>
          </p:nvSpPr>
          <p:spPr>
            <a:xfrm>
              <a:off x="1119725" y="500871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19EF1209-6336-48BD-8C0F-40C06188E2AE}"/>
              </a:ext>
            </a:extLst>
          </p:cNvPr>
          <p:cNvCxnSpPr/>
          <p:nvPr/>
        </p:nvCxnSpPr>
        <p:spPr>
          <a:xfrm flipV="1">
            <a:off x="2826604" y="5448732"/>
            <a:ext cx="786011" cy="1170582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DC48CB70-9B59-41B2-BE47-3429BDF5D331}"/>
              </a:ext>
            </a:extLst>
          </p:cNvPr>
          <p:cNvCxnSpPr/>
          <p:nvPr/>
        </p:nvCxnSpPr>
        <p:spPr>
          <a:xfrm flipV="1">
            <a:off x="2915438" y="5581420"/>
            <a:ext cx="608343" cy="905205"/>
          </a:xfrm>
          <a:prstGeom prst="straightConnector1">
            <a:avLst/>
          </a:prstGeom>
          <a:noFill/>
          <a:ln w="15875" cap="flat" cmpd="sng" algn="ctr">
            <a:solidFill>
              <a:srgbClr val="660099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E1A312FD-1452-48F3-81BB-69167F97CCEA}"/>
              </a:ext>
            </a:extLst>
          </p:cNvPr>
          <p:cNvSpPr/>
          <p:nvPr/>
        </p:nvSpPr>
        <p:spPr>
          <a:xfrm rot="18276420" flipH="1">
            <a:off x="2593333" y="5697906"/>
            <a:ext cx="1114408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6</a:t>
            </a:r>
            <a:r>
              <a:rPr lang="en-US" sz="141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41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41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-</a:t>
            </a:r>
            <a:r>
              <a:rPr lang="en-US" sz="141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41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4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= 8</a:t>
            </a:r>
            <a:r>
              <a:rPr lang="en-US" sz="1417" i="1" dirty="0">
                <a:solidFill>
                  <a:srgbClr val="660099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endParaRPr lang="en-US" sz="1417" dirty="0">
              <a:solidFill>
                <a:srgbClr val="660099"/>
              </a:solidFill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E34A5251-22AF-469F-B6C5-7BABDA1B4088}"/>
              </a:ext>
            </a:extLst>
          </p:cNvPr>
          <p:cNvSpPr/>
          <p:nvPr/>
        </p:nvSpPr>
        <p:spPr>
          <a:xfrm rot="18287412" flipH="1">
            <a:off x="2549518" y="6267220"/>
            <a:ext cx="1114408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3</a:t>
            </a:r>
            <a:r>
              <a:rPr lang="en-US" sz="141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x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-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4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sz="141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 pitchFamily="18" charset="0"/>
            </a:endParaRPr>
          </a:p>
        </p:txBody>
      </p:sp>
      <p:grpSp>
        <p:nvGrpSpPr>
          <p:cNvPr id="193" name="Group 197">
            <a:extLst>
              <a:ext uri="{FF2B5EF4-FFF2-40B4-BE49-F238E27FC236}">
                <a16:creationId xmlns:a16="http://schemas.microsoft.com/office/drawing/2014/main" id="{8D326D1F-A0AC-4011-96E5-83F6B3D115AF}"/>
              </a:ext>
            </a:extLst>
          </p:cNvPr>
          <p:cNvGrpSpPr>
            <a:grpSpLocks/>
          </p:cNvGrpSpPr>
          <p:nvPr/>
        </p:nvGrpSpPr>
        <p:grpSpPr bwMode="auto">
          <a:xfrm>
            <a:off x="4153264" y="5332574"/>
            <a:ext cx="1455076" cy="1485837"/>
            <a:chOff x="140126" y="3955565"/>
            <a:chExt cx="2054460" cy="2097596"/>
          </a:xfrm>
        </p:grpSpPr>
        <p:grpSp>
          <p:nvGrpSpPr>
            <p:cNvPr id="200" name="Group 198">
              <a:extLst>
                <a:ext uri="{FF2B5EF4-FFF2-40B4-BE49-F238E27FC236}">
                  <a16:creationId xmlns:a16="http://schemas.microsoft.com/office/drawing/2014/main" id="{08C6C46D-E899-4B30-9615-9BDE601C12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050E517F-8394-4945-9394-DDDD80B86C2F}"/>
                  </a:ext>
                </a:extLst>
              </p:cNvPr>
              <p:cNvCxnSpPr/>
              <p:nvPr/>
            </p:nvCxnSpPr>
            <p:spPr>
              <a:xfrm>
                <a:off x="226864" y="406117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AEEA2FDB-2842-4945-9CC9-2965A7EA4D07}"/>
                  </a:ext>
                </a:extLst>
              </p:cNvPr>
              <p:cNvCxnSpPr/>
              <p:nvPr/>
            </p:nvCxnSpPr>
            <p:spPr>
              <a:xfrm>
                <a:off x="226864" y="425166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FCC96608-2129-4819-AEA1-73DF5AE90056}"/>
                  </a:ext>
                </a:extLst>
              </p:cNvPr>
              <p:cNvCxnSpPr/>
              <p:nvPr/>
            </p:nvCxnSpPr>
            <p:spPr>
              <a:xfrm>
                <a:off x="226864" y="4434223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C636E4C4-F637-4794-8DA6-86F3606640ED}"/>
                  </a:ext>
                </a:extLst>
              </p:cNvPr>
              <p:cNvCxnSpPr/>
              <p:nvPr/>
            </p:nvCxnSpPr>
            <p:spPr>
              <a:xfrm>
                <a:off x="226864" y="4616781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2DCC8305-48A1-4F55-B652-713EF9FAAB0A}"/>
                  </a:ext>
                </a:extLst>
              </p:cNvPr>
              <p:cNvCxnSpPr/>
              <p:nvPr/>
            </p:nvCxnSpPr>
            <p:spPr>
              <a:xfrm>
                <a:off x="226864" y="4799338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13F2A69-7316-48CD-A34A-FF64D66DE397}"/>
                  </a:ext>
                </a:extLst>
              </p:cNvPr>
              <p:cNvCxnSpPr/>
              <p:nvPr/>
            </p:nvCxnSpPr>
            <p:spPr>
              <a:xfrm>
                <a:off x="226864" y="516445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AC26CB62-EB39-4587-A7FC-EC3203BC4632}"/>
                  </a:ext>
                </a:extLst>
              </p:cNvPr>
              <p:cNvCxnSpPr/>
              <p:nvPr/>
            </p:nvCxnSpPr>
            <p:spPr>
              <a:xfrm>
                <a:off x="226864" y="5347012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5E02CCB5-C3E4-4C7E-8BF2-7E7CEC781CE6}"/>
                  </a:ext>
                </a:extLst>
              </p:cNvPr>
              <p:cNvCxnSpPr/>
              <p:nvPr/>
            </p:nvCxnSpPr>
            <p:spPr>
              <a:xfrm>
                <a:off x="226864" y="5529569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E6A76D2F-DCFA-4E06-BAAE-E000B48C5E19}"/>
                  </a:ext>
                </a:extLst>
              </p:cNvPr>
              <p:cNvCxnSpPr/>
              <p:nvPr/>
            </p:nvCxnSpPr>
            <p:spPr>
              <a:xfrm>
                <a:off x="226864" y="5712127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E2A24A72-E6E7-4FBF-8D18-2085154DAF75}"/>
                  </a:ext>
                </a:extLst>
              </p:cNvPr>
              <p:cNvCxnSpPr/>
              <p:nvPr/>
            </p:nvCxnSpPr>
            <p:spPr>
              <a:xfrm>
                <a:off x="226864" y="5894684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B329C57C-7085-4D62-8FB8-59014A1C5F55}"/>
                  </a:ext>
                </a:extLst>
              </p:cNvPr>
              <p:cNvCxnSpPr/>
              <p:nvPr/>
            </p:nvCxnSpPr>
            <p:spPr>
              <a:xfrm>
                <a:off x="226864" y="4981896"/>
                <a:ext cx="1829009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E43117FC-F8F9-46D5-845D-3E0D03F30328}"/>
                  </a:ext>
                </a:extLst>
              </p:cNvPr>
              <p:cNvCxnSpPr/>
              <p:nvPr/>
            </p:nvCxnSpPr>
            <p:spPr>
              <a:xfrm rot="16200000">
                <a:off x="-68830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BB998F87-C792-4CD8-A70B-67834685D204}"/>
                  </a:ext>
                </a:extLst>
              </p:cNvPr>
              <p:cNvCxnSpPr/>
              <p:nvPr/>
            </p:nvCxnSpPr>
            <p:spPr>
              <a:xfrm rot="16200000">
                <a:off x="-505722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7E522577-1519-4DF2-99D1-C3AEDBA7BEE4}"/>
                  </a:ext>
                </a:extLst>
              </p:cNvPr>
              <p:cNvCxnSpPr/>
              <p:nvPr/>
            </p:nvCxnSpPr>
            <p:spPr>
              <a:xfrm rot="16200000">
                <a:off x="-32313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3F62F57D-DD4C-407F-A5C5-3ACFC50B2568}"/>
                  </a:ext>
                </a:extLst>
              </p:cNvPr>
              <p:cNvCxnSpPr/>
              <p:nvPr/>
            </p:nvCxnSpPr>
            <p:spPr>
              <a:xfrm rot="16200000">
                <a:off x="-138968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D727A9E3-47A9-45EB-A769-CE9B3F498767}"/>
                  </a:ext>
                </a:extLst>
              </p:cNvPr>
              <p:cNvCxnSpPr/>
              <p:nvPr/>
            </p:nvCxnSpPr>
            <p:spPr>
              <a:xfrm rot="16200000">
                <a:off x="4361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21D36901-C50F-43CE-B70A-A7ECC68A1E85}"/>
                  </a:ext>
                </a:extLst>
              </p:cNvPr>
              <p:cNvCxnSpPr/>
              <p:nvPr/>
            </p:nvCxnSpPr>
            <p:spPr>
              <a:xfrm rot="16200000">
                <a:off x="40878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C22E7727-DD9C-4308-A32D-F86FCA1FD6DC}"/>
                  </a:ext>
                </a:extLst>
              </p:cNvPr>
              <p:cNvCxnSpPr/>
              <p:nvPr/>
            </p:nvCxnSpPr>
            <p:spPr>
              <a:xfrm rot="16200000">
                <a:off x="591366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8E95D6C5-1B0C-41DC-AC98-C4E5A2D0D1F2}"/>
                  </a:ext>
                </a:extLst>
              </p:cNvPr>
              <p:cNvCxnSpPr/>
              <p:nvPr/>
            </p:nvCxnSpPr>
            <p:spPr>
              <a:xfrm rot="16200000">
                <a:off x="775537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D045DBC1-7F0A-4BAB-BC3B-D209BFBC5251}"/>
                  </a:ext>
                </a:extLst>
              </p:cNvPr>
              <p:cNvCxnSpPr/>
              <p:nvPr/>
            </p:nvCxnSpPr>
            <p:spPr>
              <a:xfrm rot="16200000">
                <a:off x="958121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3D5F4485-A8E0-4F7F-8604-A4ADBAF10545}"/>
                  </a:ext>
                </a:extLst>
              </p:cNvPr>
              <p:cNvCxnSpPr/>
              <p:nvPr/>
            </p:nvCxnSpPr>
            <p:spPr>
              <a:xfrm rot="16200000">
                <a:off x="1140703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6FD554-63FC-4926-ABDB-01BE836F3C76}"/>
                  </a:ext>
                </a:extLst>
              </p:cNvPr>
              <p:cNvCxnSpPr/>
              <p:nvPr/>
            </p:nvCxnSpPr>
            <p:spPr>
              <a:xfrm rot="16200000">
                <a:off x="226199" y="4976341"/>
                <a:ext cx="1830338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201" name="Straight Arrow Connector 200">
              <a:extLst>
                <a:ext uri="{FF2B5EF4-FFF2-40B4-BE49-F238E27FC236}">
                  <a16:creationId xmlns:a16="http://schemas.microsoft.com/office/drawing/2014/main" id="{DD1E56BB-BE20-4EDC-B657-33CF6B589203}"/>
                </a:ext>
              </a:extLst>
            </p:cNvPr>
            <p:cNvCxnSpPr/>
            <p:nvPr/>
          </p:nvCxnSpPr>
          <p:spPr>
            <a:xfrm flipV="1">
              <a:off x="1187996" y="3978007"/>
              <a:ext cx="0" cy="20113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02" name="Straight Arrow Connector 201">
              <a:extLst>
                <a:ext uri="{FF2B5EF4-FFF2-40B4-BE49-F238E27FC236}">
                  <a16:creationId xmlns:a16="http://schemas.microsoft.com/office/drawing/2014/main" id="{5A7726D7-6806-4C13-831C-A53A98B8C507}"/>
                </a:ext>
              </a:extLst>
            </p:cNvPr>
            <p:cNvCxnSpPr/>
            <p:nvPr/>
          </p:nvCxnSpPr>
          <p:spPr>
            <a:xfrm rot="16200000" flipV="1">
              <a:off x="1188790" y="3977071"/>
              <a:ext cx="0" cy="201159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B3378299-06AA-446E-9E5F-7D4B5C748E44}"/>
                </a:ext>
              </a:extLst>
            </p:cNvPr>
            <p:cNvSpPr txBox="1"/>
            <p:nvPr/>
          </p:nvSpPr>
          <p:spPr>
            <a:xfrm>
              <a:off x="1280081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5409F595-4243-41D7-A922-EA73FF0ACE78}"/>
                </a:ext>
              </a:extLst>
            </p:cNvPr>
            <p:cNvSpPr txBox="1"/>
            <p:nvPr/>
          </p:nvSpPr>
          <p:spPr>
            <a:xfrm>
              <a:off x="1462665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996B086D-134C-4B33-BF96-A12AE1668201}"/>
                </a:ext>
              </a:extLst>
            </p:cNvPr>
            <p:cNvSpPr txBox="1"/>
            <p:nvPr/>
          </p:nvSpPr>
          <p:spPr>
            <a:xfrm>
              <a:off x="1645248" y="4939788"/>
              <a:ext cx="184172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83FF6CFE-5DE3-42DF-9F95-F9F62554188E}"/>
                </a:ext>
              </a:extLst>
            </p:cNvPr>
            <p:cNvSpPr txBox="1"/>
            <p:nvPr/>
          </p:nvSpPr>
          <p:spPr>
            <a:xfrm>
              <a:off x="1829420" y="4939788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FD55777F-0003-4DEF-8A81-F770C3B6CE51}"/>
                </a:ext>
              </a:extLst>
            </p:cNvPr>
            <p:cNvSpPr txBox="1"/>
            <p:nvPr/>
          </p:nvSpPr>
          <p:spPr>
            <a:xfrm>
              <a:off x="2012003" y="4939788"/>
              <a:ext cx="182583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7A3DB95-A580-4775-A3DD-23F922A52370}"/>
                </a:ext>
              </a:extLst>
            </p:cNvPr>
            <p:cNvSpPr txBox="1"/>
            <p:nvPr/>
          </p:nvSpPr>
          <p:spPr>
            <a:xfrm>
              <a:off x="140126" y="489362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79B10FD-6FBB-48AA-A934-79D709A90700}"/>
                </a:ext>
              </a:extLst>
            </p:cNvPr>
            <p:cNvSpPr txBox="1"/>
            <p:nvPr/>
          </p:nvSpPr>
          <p:spPr>
            <a:xfrm>
              <a:off x="322711" y="489362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06A7C82F-1184-4C33-B312-7DA8AF446678}"/>
                </a:ext>
              </a:extLst>
            </p:cNvPr>
            <p:cNvSpPr txBox="1"/>
            <p:nvPr/>
          </p:nvSpPr>
          <p:spPr>
            <a:xfrm>
              <a:off x="505292" y="4893623"/>
              <a:ext cx="268320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A06DC0AD-D1CA-4454-B18B-60BA279B368B}"/>
                </a:ext>
              </a:extLst>
            </p:cNvPr>
            <p:cNvSpPr txBox="1"/>
            <p:nvPr/>
          </p:nvSpPr>
          <p:spPr>
            <a:xfrm>
              <a:off x="689464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F4D83781-0414-4C3E-BDF1-45EF9DEEE669}"/>
                </a:ext>
              </a:extLst>
            </p:cNvPr>
            <p:cNvSpPr txBox="1"/>
            <p:nvPr/>
          </p:nvSpPr>
          <p:spPr>
            <a:xfrm>
              <a:off x="872047" y="4893623"/>
              <a:ext cx="266731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F882F9C0-5AD0-49D5-92DF-9EB794204193}"/>
                </a:ext>
              </a:extLst>
            </p:cNvPr>
            <p:cNvSpPr txBox="1"/>
            <p:nvPr/>
          </p:nvSpPr>
          <p:spPr>
            <a:xfrm>
              <a:off x="1162594" y="4693733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7B08EAEC-674D-49D0-A3ED-44E40AE1F870}"/>
                </a:ext>
              </a:extLst>
            </p:cNvPr>
            <p:cNvSpPr txBox="1"/>
            <p:nvPr/>
          </p:nvSpPr>
          <p:spPr>
            <a:xfrm>
              <a:off x="1162594" y="4508794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153764ED-C3F3-41C4-9105-E1FAC071CDCE}"/>
                </a:ext>
              </a:extLst>
            </p:cNvPr>
            <p:cNvSpPr txBox="1"/>
            <p:nvPr/>
          </p:nvSpPr>
          <p:spPr>
            <a:xfrm>
              <a:off x="1162594" y="4324649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787DF724-A3B8-4461-BC88-5FCF4FCA29DC}"/>
                </a:ext>
              </a:extLst>
            </p:cNvPr>
            <p:cNvSpPr txBox="1"/>
            <p:nvPr/>
          </p:nvSpPr>
          <p:spPr>
            <a:xfrm>
              <a:off x="1162594" y="4139710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5BBD0D41-BE2B-4ECB-8E99-4BF1C19B499C}"/>
                </a:ext>
              </a:extLst>
            </p:cNvPr>
            <p:cNvSpPr txBox="1"/>
            <p:nvPr/>
          </p:nvSpPr>
          <p:spPr>
            <a:xfrm>
              <a:off x="1162594" y="3955565"/>
              <a:ext cx="182585" cy="22267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D0E1B3B9-2B8C-4730-827B-EC7D73610D9B}"/>
                </a:ext>
              </a:extLst>
            </p:cNvPr>
            <p:cNvSpPr txBox="1"/>
            <p:nvPr/>
          </p:nvSpPr>
          <p:spPr>
            <a:xfrm>
              <a:off x="1119726" y="5738151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F7DCEE48-D005-4174-A89C-893ACC8DCAB0}"/>
                </a:ext>
              </a:extLst>
            </p:cNvPr>
            <p:cNvSpPr txBox="1"/>
            <p:nvPr/>
          </p:nvSpPr>
          <p:spPr>
            <a:xfrm>
              <a:off x="1119726" y="5561944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9404513F-66B4-4674-A67B-B0B2BE00C1B2}"/>
                </a:ext>
              </a:extLst>
            </p:cNvPr>
            <p:cNvSpPr txBox="1"/>
            <p:nvPr/>
          </p:nvSpPr>
          <p:spPr>
            <a:xfrm>
              <a:off x="1119726" y="537700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-3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48471EB7-6150-4F0F-ACB4-04654E393B51}"/>
                </a:ext>
              </a:extLst>
            </p:cNvPr>
            <p:cNvSpPr txBox="1"/>
            <p:nvPr/>
          </p:nvSpPr>
          <p:spPr>
            <a:xfrm>
              <a:off x="1119726" y="5192859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57241A3E-1755-454C-828D-920E0649A4C0}"/>
                </a:ext>
              </a:extLst>
            </p:cNvPr>
            <p:cNvSpPr txBox="1"/>
            <p:nvPr/>
          </p:nvSpPr>
          <p:spPr>
            <a:xfrm>
              <a:off x="1119726" y="5008713"/>
              <a:ext cx="268318" cy="3150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64654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425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</p:grpSp>
      <p:cxnSp>
        <p:nvCxnSpPr>
          <p:cNvPr id="252" name="Straight Arrow Connector 251">
            <a:extLst>
              <a:ext uri="{FF2B5EF4-FFF2-40B4-BE49-F238E27FC236}">
                <a16:creationId xmlns:a16="http://schemas.microsoft.com/office/drawing/2014/main" id="{1FE2346B-6980-45F4-8CCA-595C2BD94C21}"/>
              </a:ext>
            </a:extLst>
          </p:cNvPr>
          <p:cNvCxnSpPr/>
          <p:nvPr/>
        </p:nvCxnSpPr>
        <p:spPr>
          <a:xfrm flipH="1" flipV="1">
            <a:off x="4627795" y="5414816"/>
            <a:ext cx="663443" cy="1297649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2CABFE42-5F74-4659-814B-B7A88AAE4059}"/>
              </a:ext>
            </a:extLst>
          </p:cNvPr>
          <p:cNvCxnSpPr/>
          <p:nvPr/>
        </p:nvCxnSpPr>
        <p:spPr>
          <a:xfrm flipH="1" flipV="1">
            <a:off x="4362417" y="5414816"/>
            <a:ext cx="663443" cy="1297649"/>
          </a:xfrm>
          <a:prstGeom prst="straightConnector1">
            <a:avLst/>
          </a:prstGeom>
          <a:noFill/>
          <a:ln w="15875" cap="flat" cmpd="sng" algn="ctr">
            <a:solidFill>
              <a:schemeClr val="tx2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254" name="Rectangle 253">
            <a:extLst>
              <a:ext uri="{FF2B5EF4-FFF2-40B4-BE49-F238E27FC236}">
                <a16:creationId xmlns:a16="http://schemas.microsoft.com/office/drawing/2014/main" id="{CBE16FFF-D3D6-4E95-B03D-E357D5B8F7EA}"/>
              </a:ext>
            </a:extLst>
          </p:cNvPr>
          <p:cNvSpPr/>
          <p:nvPr/>
        </p:nvSpPr>
        <p:spPr>
          <a:xfrm rot="3742617" flipH="1">
            <a:off x="4098946" y="6189751"/>
            <a:ext cx="1125629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2</a:t>
            </a:r>
            <a:r>
              <a:rPr lang="en-US" sz="1417" b="1" dirty="0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x 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+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= -3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endParaRPr lang="en-US" sz="141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AC739F10-4135-43F5-AA7A-F668F8DD64F1}"/>
              </a:ext>
            </a:extLst>
          </p:cNvPr>
          <p:cNvSpPr/>
          <p:nvPr/>
        </p:nvSpPr>
        <p:spPr>
          <a:xfrm rot="3742617" flipH="1">
            <a:off x="4792568" y="6198308"/>
            <a:ext cx="1063112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en-US" sz="1417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+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y</a:t>
            </a:r>
            <a:r>
              <a:rPr lang="en-US" sz="1417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= 1</a:t>
            </a:r>
            <a:r>
              <a:rPr lang="en-US" sz="1417" i="1" dirty="0"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sz="1417" dirty="0">
              <a:effectLst>
                <a:outerShdw blurRad="38100" sx="101000" sy="101000" algn="ctr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B7528714-AEB5-4839-A5D1-416969EFC377}"/>
              </a:ext>
            </a:extLst>
          </p:cNvPr>
          <p:cNvSpPr txBox="1"/>
          <p:nvPr/>
        </p:nvSpPr>
        <p:spPr>
          <a:xfrm>
            <a:off x="3305462" y="6169588"/>
            <a:ext cx="898715" cy="310406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50" i="1">
                <a:solidFill>
                  <a:schemeClr val="accent2"/>
                </a:solidFill>
                <a:effectLst>
                  <a:outerShdw blurRad="38100" sx="101000" sy="101000" algn="c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defTabSz="64654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(</a:t>
            </a:r>
            <a:r>
              <a:rPr lang="en-US" sz="1417" b="1" i="0" kern="0" dirty="0">
                <a:latin typeface="+mj-lt"/>
              </a:rPr>
              <a:t>0</a:t>
            </a: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, -</a:t>
            </a:r>
            <a:r>
              <a:rPr lang="en-US" sz="1417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en-US" sz="1417" i="0" kern="0" dirty="0">
                <a:solidFill>
                  <a:srgbClr val="87B0E1">
                    <a:lumMod val="75000"/>
                  </a:srgbClr>
                </a:solidFill>
                <a:latin typeface="+mj-lt"/>
              </a:rPr>
              <a:t>)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C9A0B8F5-3150-47AF-85DD-1FA0297D36C2}"/>
              </a:ext>
            </a:extLst>
          </p:cNvPr>
          <p:cNvSpPr/>
          <p:nvPr/>
        </p:nvSpPr>
        <p:spPr bwMode="auto">
          <a:xfrm>
            <a:off x="3044723" y="6146471"/>
            <a:ext cx="90" cy="275905"/>
          </a:xfrm>
          <a:prstGeom prst="ellipse">
            <a:avLst/>
          </a:prstGeom>
          <a:solidFill>
            <a:srgbClr val="87B0E1">
              <a:lumMod val="75000"/>
            </a:srgb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 defTabSz="647670">
              <a:defRPr/>
            </a:pPr>
            <a:endParaRPr lang="en-US" sz="1275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9" name="Table 258">
            <a:extLst>
              <a:ext uri="{FF2B5EF4-FFF2-40B4-BE49-F238E27FC236}">
                <a16:creationId xmlns:a16="http://schemas.microsoft.com/office/drawing/2014/main" id="{A9130755-E1F3-4160-9E8A-A95A449E5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39317"/>
              </p:ext>
            </p:extLst>
          </p:nvPr>
        </p:nvGraphicFramePr>
        <p:xfrm>
          <a:off x="301734" y="8387770"/>
          <a:ext cx="5398641" cy="1035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8641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39406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833575">
                <a:tc>
                  <a:txBody>
                    <a:bodyPr/>
                    <a:lstStyle/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In your own words, what are the three types of solutions to system of equations? 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“A solution to a system of linear equations can be _________________________________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_________________________________________________________________________________.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260" name="Picture 4" descr="C:\Users\Stephen\Downloads\CFU Icon.png">
            <a:extLst>
              <a:ext uri="{FF2B5EF4-FFF2-40B4-BE49-F238E27FC236}">
                <a16:creationId xmlns:a16="http://schemas.microsoft.com/office/drawing/2014/main" id="{A0061C1D-0952-446B-B9B1-C7B2829B3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9" y="8415750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" name="Picture 6" descr="C:\Users\Stephen\Downloads\Vocab.png">
            <a:extLst>
              <a:ext uri="{FF2B5EF4-FFF2-40B4-BE49-F238E27FC236}">
                <a16:creationId xmlns:a16="http://schemas.microsoft.com/office/drawing/2014/main" id="{AA34758B-09A7-42E2-A9C7-3C76A343B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73" y="9650533"/>
            <a:ext cx="155448" cy="1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925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0"/>
      <p:bldP spid="198" grpId="0"/>
      <p:bldP spid="199" grpId="0"/>
      <p:bldP spid="205" grpId="0"/>
      <p:bldP spid="206" grpId="0"/>
      <p:bldP spid="207" grpId="0" animBg="1"/>
      <p:bldP spid="208" grpId="0" animBg="1"/>
      <p:bldP spid="209" grpId="0"/>
      <p:bldP spid="2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3605285"/>
                  </p:ext>
                </p:extLst>
              </p:nvPr>
            </p:nvGraphicFramePr>
            <p:xfrm>
              <a:off x="537638" y="289008"/>
              <a:ext cx="6833547" cy="23888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77849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2277849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2277849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796292">
                    <a:tc>
                      <a:txBody>
                        <a:bodyPr/>
                        <a:lstStyle/>
                        <a:p>
                          <a:pPr marL="0" marR="0" lvl="0" indent="0" algn="l" defTabSz="77724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12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𝑚𝑥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4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1200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12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𝑚𝑥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200" i="1" dirty="0" err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4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/>
                          <a:endParaRPr lang="en-US" sz="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Independent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Equations are different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Lines</a:t>
                          </a:r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 are different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Dependent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Equations</a:t>
                          </a:r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 are the same</a:t>
                          </a:r>
                        </a:p>
                        <a:p>
                          <a:pPr algn="ctr"/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Lines are the same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796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  <a:ea typeface="Cambria Math" panose="02040503050406030204" pitchFamily="18" charset="0"/>
                            </a:rPr>
                            <a:t>Consistent</a:t>
                          </a:r>
                        </a:p>
                        <a:p>
                          <a:pPr algn="ctr"/>
                          <a:r>
                            <a:rPr lang="en-US" sz="1200" i="1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One</a:t>
                          </a:r>
                          <a: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 or Infinite Solution </a:t>
                          </a:r>
                          <a:b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One or Infinite overlap</a:t>
                          </a:r>
                          <a:endParaRPr lang="en-US" sz="1200" i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796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  <a:ea typeface="Cambria Math" panose="02040503050406030204" pitchFamily="18" charset="0"/>
                            </a:rPr>
                            <a:t>Inconsistent</a:t>
                          </a:r>
                        </a:p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No Solutions </a:t>
                          </a:r>
                        </a:p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No Overlap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Nothing is here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3605285"/>
                  </p:ext>
                </p:extLst>
              </p:nvPr>
            </p:nvGraphicFramePr>
            <p:xfrm>
              <a:off x="537638" y="289008"/>
              <a:ext cx="6833547" cy="23888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77849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2277849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2277849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7962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7" t="-3053" r="-200267" b="-2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Independent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Equations are different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Lines</a:t>
                          </a:r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 are different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Dependent</a:t>
                          </a:r>
                        </a:p>
                        <a:p>
                          <a:pPr algn="ctr"/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Equations</a:t>
                          </a:r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 are the same</a:t>
                          </a:r>
                        </a:p>
                        <a:p>
                          <a:pPr algn="ctr"/>
                          <a:r>
                            <a:rPr lang="en-US" sz="1200" b="0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</a:rPr>
                            <a:t>Lines are the same</a:t>
                          </a:r>
                          <a:endParaRPr lang="en-US" sz="1200" b="0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796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  <a:ea typeface="Cambria Math" panose="02040503050406030204" pitchFamily="18" charset="0"/>
                            </a:rPr>
                            <a:t>Consistent</a:t>
                          </a:r>
                        </a:p>
                        <a:p>
                          <a:pPr algn="ctr"/>
                          <a:r>
                            <a:rPr lang="en-US" sz="1200" i="1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One</a:t>
                          </a:r>
                          <a: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 or Infinite Solution </a:t>
                          </a:r>
                          <a:b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US" sz="1200" i="1" baseline="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One or Infinite overlap</a:t>
                          </a:r>
                          <a:endParaRPr lang="en-US" sz="1200" i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  <a:ea typeface="Cambria Math" panose="02040503050406030204" pitchFamily="18" charset="0"/>
                          </a:endParaRP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796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  <a:ea typeface="Cambria Math" panose="02040503050406030204" pitchFamily="18" charset="0"/>
                            </a:rPr>
                            <a:t>Inconsistent</a:t>
                          </a:r>
                        </a:p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No Solutions </a:t>
                          </a:r>
                        </a:p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Arial Narrow" panose="020B0606020202030204" pitchFamily="34" charset="0"/>
                              <a:ea typeface="Cambria Math" panose="02040503050406030204" pitchFamily="18" charset="0"/>
                            </a:rPr>
                            <a:t>No Overlap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solidFill>
                                <a:schemeClr val="tx1"/>
                              </a:solidFill>
                              <a:latin typeface="Ink Free" panose="03080402000500000000" pitchFamily="66" charset="0"/>
                            </a:rPr>
                            <a:t>Nothing is here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85" y="3268529"/>
            <a:ext cx="7082252" cy="4610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9690" y="1904518"/>
            <a:ext cx="1150367" cy="7544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690" y="1092311"/>
            <a:ext cx="1150367" cy="7544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4853" y="1092310"/>
            <a:ext cx="1182040" cy="7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2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96" y="133427"/>
            <a:ext cx="617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Find the slope and y-intercept for each equation.</a:t>
            </a:r>
          </a:p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Use the slope and y-intercept to classify each system. (CI, II, or CD) </a:t>
            </a:r>
          </a:p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Consistent &amp; Independent, </a:t>
            </a:r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find the solution ordered pair.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892814"/>
                  </p:ext>
                </p:extLst>
              </p:nvPr>
            </p:nvGraphicFramePr>
            <p:xfrm>
              <a:off x="169222" y="939903"/>
              <a:ext cx="7389324" cy="866129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63108">
                      <a:extLst>
                        <a:ext uri="{9D8B030D-6E8A-4147-A177-3AD203B41FA5}">
                          <a16:colId xmlns:a16="http://schemas.microsoft.com/office/drawing/2014/main" val="1316697342"/>
                        </a:ext>
                      </a:extLst>
                    </a:gridCol>
                    <a:gridCol w="2463108">
                      <a:extLst>
                        <a:ext uri="{9D8B030D-6E8A-4147-A177-3AD203B41FA5}">
                          <a16:colId xmlns:a16="http://schemas.microsoft.com/office/drawing/2014/main" val="2610201952"/>
                        </a:ext>
                      </a:extLst>
                    </a:gridCol>
                    <a:gridCol w="2463108">
                      <a:extLst>
                        <a:ext uri="{9D8B030D-6E8A-4147-A177-3AD203B41FA5}">
                          <a16:colId xmlns:a16="http://schemas.microsoft.com/office/drawing/2014/main" val="2527238740"/>
                        </a:ext>
                      </a:extLst>
                    </a:gridCol>
                  </a:tblGrid>
                  <a:tr h="2932859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=4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entury Gothic" panose="020B0502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+4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=−20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−4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=20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26228204"/>
                      </a:ext>
                    </a:extLst>
                  </a:tr>
                  <a:tr h="293285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entury Gothic" panose="020B0502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US" sz="1200" i="1" smtClean="0">
                                      <a:effectLst/>
                                      <a:latin typeface="Cambria Math" panose="02040503050406030204" pitchFamily="18" charset="0"/>
                                      <a:ea typeface="Century Gothic" panose="020B0502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1200" i="1">
                                          <a:effectLst/>
                                          <a:latin typeface="Cambria Math" panose="02040503050406030204" pitchFamily="18" charset="0"/>
                                          <a:ea typeface="Century Gothic" panose="020B050202020202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+3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=6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+5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  <m:t>=10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 smtClean="0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=4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=−18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 smtClean="0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=12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+6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=−24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2068262"/>
                      </a:ext>
                    </a:extLst>
                  </a:tr>
                  <a:tr h="2795579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4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=−7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Century Gothic" panose="020B0502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 smtClean="0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−6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Century Gothic" panose="020B0502020202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200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entury Gothic" panose="020B050202020202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+3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=3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en-US" sz="1200" i="1">
                                              <a:effectLst/>
                                              <a:latin typeface="Cambria Math" panose="02040503050406030204" pitchFamily="18" charset="0"/>
                                              <a:ea typeface="Century Gothic" panose="020B0502020202020204" pitchFamily="34" charset="0"/>
                                              <a:cs typeface="Times New Roman" panose="02020603050405020304" pitchFamily="18" charset="0"/>
                                            </a:rPr>
                                            <m:t>=−6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Century Gothic" panose="020B0502020202020204" pitchFamily="34" charset="0"/>
                            <a:ea typeface="Century Gothic" panose="020B0502020202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0355331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892814"/>
                  </p:ext>
                </p:extLst>
              </p:nvPr>
            </p:nvGraphicFramePr>
            <p:xfrm>
              <a:off x="169222" y="939903"/>
              <a:ext cx="7389324" cy="8661297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63108">
                      <a:extLst>
                        <a:ext uri="{9D8B030D-6E8A-4147-A177-3AD203B41FA5}">
                          <a16:colId xmlns:a16="http://schemas.microsoft.com/office/drawing/2014/main" val="1316697342"/>
                        </a:ext>
                      </a:extLst>
                    </a:gridCol>
                    <a:gridCol w="2463108">
                      <a:extLst>
                        <a:ext uri="{9D8B030D-6E8A-4147-A177-3AD203B41FA5}">
                          <a16:colId xmlns:a16="http://schemas.microsoft.com/office/drawing/2014/main" val="2610201952"/>
                        </a:ext>
                      </a:extLst>
                    </a:gridCol>
                    <a:gridCol w="2463108">
                      <a:extLst>
                        <a:ext uri="{9D8B030D-6E8A-4147-A177-3AD203B41FA5}">
                          <a16:colId xmlns:a16="http://schemas.microsoft.com/office/drawing/2014/main" val="2527238740"/>
                        </a:ext>
                      </a:extLst>
                    </a:gridCol>
                  </a:tblGrid>
                  <a:tr h="29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8" t="-30769" r="-200990" b="-196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30769" r="-100494" b="-196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95" t="-30769" r="-743" b="-196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6228204"/>
                      </a:ext>
                    </a:extLst>
                  </a:tr>
                  <a:tr h="29328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8" t="-130769" r="-200990" b="-96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130769" r="-100494" b="-96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95" t="-130769" r="-743" b="-960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068262"/>
                      </a:ext>
                    </a:extLst>
                  </a:tr>
                  <a:tr h="27955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8" t="-241830" r="-200990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241830" r="-100494" b="-6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6433" marR="36433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495" t="-241830" r="-743" b="-6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35533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00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25CF3-09EE-4CAD-95C1-B18431545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596224"/>
              </p:ext>
            </p:extLst>
          </p:nvPr>
        </p:nvGraphicFramePr>
        <p:xfrm>
          <a:off x="361877" y="826627"/>
          <a:ext cx="3900983" cy="20541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0983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08440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806463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there for this system of linear equations?  Explain.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The system of linear equation has ________________ because…”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954D8C2-4146-4BB5-B306-C8B2EC85C5B5}"/>
              </a:ext>
            </a:extLst>
          </p:cNvPr>
          <p:cNvSpPr txBox="1"/>
          <p:nvPr/>
        </p:nvSpPr>
        <p:spPr>
          <a:xfrm>
            <a:off x="332510" y="117571"/>
            <a:ext cx="712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n-US" altLang="en-US" sz="1200" dirty="0">
                <a:latin typeface="Century Gothic" panose="020B0502020202020204" pitchFamily="34" charset="0"/>
              </a:rPr>
              <a:t>A</a:t>
            </a:r>
            <a:r>
              <a:rPr lang="en-US" altLang="en-US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200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21438" indent="-121438"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200" dirty="0">
                <a:latin typeface="Century Gothic" panose="020B0502020202020204" pitchFamily="34" charset="0"/>
              </a:rPr>
              <a:t>A </a:t>
            </a:r>
            <a:r>
              <a:rPr lang="en-US" altLang="en-US" sz="1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200" dirty="0">
                <a:latin typeface="Century Gothic" panose="020B0502020202020204" pitchFamily="34" charset="0"/>
              </a:rPr>
              <a:t> to a </a:t>
            </a:r>
            <a:r>
              <a:rPr lang="en-US" altLang="en-US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200" dirty="0">
                <a:latin typeface="Century Gothic" panose="020B0502020202020204" pitchFamily="34" charset="0"/>
              </a:rPr>
              <a:t>is an </a:t>
            </a:r>
            <a:r>
              <a:rPr lang="en-US" altLang="en-US" sz="12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200" dirty="0">
                <a:latin typeface="Century Gothic" panose="020B0502020202020204" pitchFamily="34" charset="0"/>
              </a:rPr>
              <a:t>(</a:t>
            </a:r>
            <a:r>
              <a:rPr lang="en-US" altLang="en-US" sz="12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200" dirty="0">
                <a:latin typeface="Century Gothic" panose="020B0502020202020204" pitchFamily="34" charset="0"/>
              </a:rPr>
              <a:t>, </a:t>
            </a:r>
            <a:r>
              <a:rPr lang="en-US" altLang="en-US" sz="12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200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200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200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B0E614-2C76-4067-B0CE-8C15AC183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19659"/>
              </p:ext>
            </p:extLst>
          </p:nvPr>
        </p:nvGraphicFramePr>
        <p:xfrm>
          <a:off x="6054634" y="9442848"/>
          <a:ext cx="1565275" cy="388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275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Definition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defTabSz="914400">
                        <a:defRPr/>
                      </a:pPr>
                      <a:r>
                        <a:rPr lang="en-US" sz="900" baseline="3000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1 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makes true</a:t>
                      </a:r>
                      <a:endParaRPr lang="en-US" sz="900" i="1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7847"/>
                  </a:ext>
                </a:extLst>
              </a:tr>
            </a:tbl>
          </a:graphicData>
        </a:graphic>
      </p:graphicFrame>
      <p:pic>
        <p:nvPicPr>
          <p:cNvPr id="4" name="Picture 6" descr="C:\Users\Stephen\Downloads\Vocab.png">
            <a:extLst>
              <a:ext uri="{FF2B5EF4-FFF2-40B4-BE49-F238E27FC236}">
                <a16:creationId xmlns:a16="http://schemas.microsoft.com/office/drawing/2014/main" id="{8A7E5383-65F4-4557-9233-433F86325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221" y="9568297"/>
            <a:ext cx="155448" cy="1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C:\Users\Stephen\Downloads\CFU Icon.png">
            <a:extLst>
              <a:ext uri="{FF2B5EF4-FFF2-40B4-BE49-F238E27FC236}">
                <a16:creationId xmlns:a16="http://schemas.microsoft.com/office/drawing/2014/main" id="{6EF06233-A893-42B3-8AEE-6CF5D431D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916" y="854729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3AC67547-7E08-40F4-AD50-E0DD49C39026}"/>
              </a:ext>
            </a:extLst>
          </p:cNvPr>
          <p:cNvSpPr/>
          <p:nvPr/>
        </p:nvSpPr>
        <p:spPr>
          <a:xfrm>
            <a:off x="417953" y="1824374"/>
            <a:ext cx="2490691" cy="10259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</a:t>
            </a:r>
            <a:r>
              <a:rPr lang="en-US" sz="1200" b="1" dirty="0">
                <a:cs typeface="Arial" charset="0"/>
              </a:rPr>
              <a:t>graphs</a:t>
            </a:r>
            <a:r>
              <a:rPr lang="en-US" sz="1200" dirty="0"/>
              <a:t> intersect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 </a:t>
            </a:r>
            <a:r>
              <a:rPr lang="en-US" sz="1200" b="1" dirty="0"/>
              <a:t>solution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b="1" dirty="0"/>
              <a:t>ordered pair - </a:t>
            </a:r>
            <a:r>
              <a:rPr lang="en-US" altLang="en-US" sz="1200" b="1" dirty="0">
                <a:latin typeface="Century Gothic" panose="020B0502020202020204" pitchFamily="34" charset="0"/>
              </a:rPr>
              <a:t>x</a:t>
            </a:r>
            <a:r>
              <a:rPr lang="en-US" altLang="en-US" sz="1200" dirty="0">
                <a:latin typeface="Century Gothic" panose="020B0502020202020204" pitchFamily="34" charset="0"/>
              </a:rPr>
              <a:t>, </a:t>
            </a:r>
            <a:r>
              <a:rPr lang="en-US" altLang="en-US" sz="1200" b="1" dirty="0">
                <a:latin typeface="Century Gothic" panose="020B0502020202020204" pitchFamily="34" charset="0"/>
              </a:rPr>
              <a:t>y</a:t>
            </a:r>
            <a:r>
              <a:rPr lang="en-US" sz="1200" dirty="0"/>
              <a:t>) satisfies both equations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Different slopes and y-intercepts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D7DB16F3-84ED-4EE6-B36A-A0471C3B3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33888"/>
              </p:ext>
            </p:extLst>
          </p:nvPr>
        </p:nvGraphicFramePr>
        <p:xfrm>
          <a:off x="332510" y="3284997"/>
          <a:ext cx="3905324" cy="2887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05324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257674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629463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there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for this system of linear equations?  Explain.</a:t>
                      </a:r>
                      <a:endParaRPr lang="en-US" sz="1200" dirty="0">
                        <a:solidFill>
                          <a:srgbClr val="B5B5B5">
                            <a:lumMod val="50000"/>
                          </a:srgbClr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98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The system of linear  equation has ________________ because…”</a:t>
                      </a:r>
                      <a:endParaRPr lang="en-US" sz="12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108" name="Picture 4" descr="C:\Users\Stephen\Downloads\CFU Icon.png">
            <a:extLst>
              <a:ext uri="{FF2B5EF4-FFF2-40B4-BE49-F238E27FC236}">
                <a16:creationId xmlns:a16="http://schemas.microsoft.com/office/drawing/2014/main" id="{A2EA945B-2A11-4890-9005-15253DEE0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504" y="3340695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51">
            <a:extLst>
              <a:ext uri="{FF2B5EF4-FFF2-40B4-BE49-F238E27FC236}">
                <a16:creationId xmlns:a16="http://schemas.microsoft.com/office/drawing/2014/main" id="{3B51E2E1-91F5-4794-8A2A-D7B612D4B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64" y="3918045"/>
            <a:ext cx="1446733" cy="52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1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3x + 4y = -8 </a:t>
            </a:r>
          </a:p>
          <a:p>
            <a:pPr eaLnBrk="1" hangingPunct="1"/>
            <a:r>
              <a:rPr lang="en-US" altLang="en-US" sz="141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8y = -6x − 16</a:t>
            </a:r>
          </a:p>
        </p:txBody>
      </p:sp>
      <p:sp>
        <p:nvSpPr>
          <p:cNvPr id="110" name="Left Brace 109">
            <a:extLst>
              <a:ext uri="{FF2B5EF4-FFF2-40B4-BE49-F238E27FC236}">
                <a16:creationId xmlns:a16="http://schemas.microsoft.com/office/drawing/2014/main" id="{74F3F27E-6398-4568-AEF6-28D1094251EA}"/>
              </a:ext>
            </a:extLst>
          </p:cNvPr>
          <p:cNvSpPr/>
          <p:nvPr/>
        </p:nvSpPr>
        <p:spPr bwMode="auto">
          <a:xfrm>
            <a:off x="1093748" y="3972998"/>
            <a:ext cx="159222" cy="457238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75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2CCA433-0CF1-46CC-85B9-188046919BDB}"/>
              </a:ext>
            </a:extLst>
          </p:cNvPr>
          <p:cNvSpPr/>
          <p:nvPr/>
        </p:nvSpPr>
        <p:spPr>
          <a:xfrm>
            <a:off x="417953" y="4894983"/>
            <a:ext cx="2555075" cy="12544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The </a:t>
            </a:r>
            <a:r>
              <a:rPr lang="en-US" sz="1275" b="1" dirty="0">
                <a:cs typeface="Arial" charset="0"/>
              </a:rPr>
              <a:t>graphs</a:t>
            </a:r>
            <a:r>
              <a:rPr lang="en-US" sz="1275" dirty="0"/>
              <a:t> are the same line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All the </a:t>
            </a:r>
            <a:r>
              <a:rPr lang="en-US" sz="1275" b="1" dirty="0"/>
              <a:t>solutions</a:t>
            </a:r>
            <a:r>
              <a:rPr lang="en-US" sz="1275" dirty="0"/>
              <a:t> </a:t>
            </a:r>
            <a:br>
              <a:rPr lang="en-US" sz="1275" dirty="0"/>
            </a:br>
            <a:r>
              <a:rPr lang="en-US" sz="1275" dirty="0"/>
              <a:t>(</a:t>
            </a:r>
            <a:r>
              <a:rPr lang="en-US" sz="1275" b="1" dirty="0"/>
              <a:t>ordered pair - </a:t>
            </a:r>
            <a:r>
              <a:rPr lang="en-US" altLang="en-US" sz="1275" b="1" dirty="0">
                <a:latin typeface="Century Gothic" panose="020B0502020202020204" pitchFamily="34" charset="0"/>
              </a:rPr>
              <a:t>x</a:t>
            </a:r>
            <a:r>
              <a:rPr lang="en-US" altLang="en-US" sz="1275" dirty="0">
                <a:latin typeface="Century Gothic" panose="020B0502020202020204" pitchFamily="34" charset="0"/>
              </a:rPr>
              <a:t>, </a:t>
            </a:r>
            <a:r>
              <a:rPr lang="en-US" altLang="en-US" sz="1275" b="1" dirty="0">
                <a:latin typeface="Century Gothic" panose="020B0502020202020204" pitchFamily="34" charset="0"/>
              </a:rPr>
              <a:t>y</a:t>
            </a:r>
            <a:r>
              <a:rPr lang="en-US" sz="1275" dirty="0"/>
              <a:t>) satisfy both equations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Same slope and y-intercepts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563251-C872-43E7-B816-64454F49CF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1995" y="610237"/>
            <a:ext cx="2799674" cy="2826703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34589BDC-BE30-4857-B071-9A753D0673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9180" y="3555631"/>
            <a:ext cx="2799675" cy="2822487"/>
          </a:xfrm>
          <a:prstGeom prst="rect">
            <a:avLst/>
          </a:prstGeom>
        </p:spPr>
      </p:pic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01A34427-1879-442A-A53D-7ED3F9826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010487"/>
              </p:ext>
            </p:extLst>
          </p:nvPr>
        </p:nvGraphicFramePr>
        <p:xfrm>
          <a:off x="317232" y="6762600"/>
          <a:ext cx="3920602" cy="2788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0602">
                  <a:extLst>
                    <a:ext uri="{9D8B030D-6E8A-4147-A177-3AD203B41FA5}">
                      <a16:colId xmlns:a16="http://schemas.microsoft.com/office/drawing/2014/main" val="3417194902"/>
                    </a:ext>
                  </a:extLst>
                </a:gridCol>
              </a:tblGrid>
              <a:tr h="149482">
                <a:tc>
                  <a:txBody>
                    <a:bodyPr/>
                    <a:lstStyle/>
                    <a:p>
                      <a:pPr marL="22860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Check for Understanding</a:t>
                      </a:r>
                      <a:endParaRPr lang="en-US" sz="9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8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18402"/>
                  </a:ext>
                </a:extLst>
              </a:tr>
              <a:tr h="2601336">
                <a:tc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How many solutions are there </a:t>
                      </a:r>
                    </a:p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for this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system of linear equations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?  Explain.</a:t>
                      </a:r>
                      <a:endParaRPr lang="en-US" sz="1300" dirty="0">
                        <a:solidFill>
                          <a:srgbClr val="B5B5B5">
                            <a:lumMod val="50000"/>
                          </a:srgbClr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The system of linear equation has</a:t>
                      </a:r>
                    </a:p>
                    <a:p>
                      <a:pPr marL="0" marR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Times New Roman" pitchFamily="18" charset="0"/>
                        </a:rPr>
                        <a:t>___________________because…”</a:t>
                      </a:r>
                      <a:endParaRPr lang="en-US" sz="1800" b="1" dirty="0">
                        <a:solidFill>
                          <a:srgbClr val="FF9800"/>
                        </a:solidFill>
                        <a:latin typeface="Century Gothic" panose="020B0502020202020204" pitchFamily="34" charset="0"/>
                        <a:cs typeface="Times New Roman" pitchFamily="18" charset="0"/>
                      </a:endParaRPr>
                    </a:p>
                  </a:txBody>
                  <a:tcPr marL="64770" marR="64770" marT="32385" marB="32385">
                    <a:lnL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662951"/>
                  </a:ext>
                </a:extLst>
              </a:tr>
            </a:tbl>
          </a:graphicData>
        </a:graphic>
      </p:graphicFrame>
      <p:pic>
        <p:nvPicPr>
          <p:cNvPr id="117" name="Picture 4" descr="C:\Users\Stephen\Downloads\CFU Icon.png">
            <a:extLst>
              <a:ext uri="{FF2B5EF4-FFF2-40B4-BE49-F238E27FC236}">
                <a16:creationId xmlns:a16="http://schemas.microsoft.com/office/drawing/2014/main" id="{8C8EB33D-13EE-4D42-B080-01A08ACC1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91" y="6790703"/>
            <a:ext cx="130192" cy="12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Left Brace 117">
            <a:extLst>
              <a:ext uri="{FF2B5EF4-FFF2-40B4-BE49-F238E27FC236}">
                <a16:creationId xmlns:a16="http://schemas.microsoft.com/office/drawing/2014/main" id="{79139DCC-B3EA-442B-AAF7-A54CCE875062}"/>
              </a:ext>
            </a:extLst>
          </p:cNvPr>
          <p:cNvSpPr/>
          <p:nvPr/>
        </p:nvSpPr>
        <p:spPr bwMode="auto">
          <a:xfrm>
            <a:off x="711579" y="7480846"/>
            <a:ext cx="159222" cy="457238"/>
          </a:xfrm>
          <a:prstGeom prst="leftBrace">
            <a:avLst>
              <a:gd name="adj1" fmla="val 3437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75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51">
            <a:extLst>
              <a:ext uri="{FF2B5EF4-FFF2-40B4-BE49-F238E27FC236}">
                <a16:creationId xmlns:a16="http://schemas.microsoft.com/office/drawing/2014/main" id="{B8222DC5-CCDE-4398-99E7-45BFCBD52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728" y="7415749"/>
            <a:ext cx="1315390" cy="52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1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6x − 2y = -2</a:t>
            </a:r>
          </a:p>
          <a:p>
            <a:pPr eaLnBrk="1" hangingPunct="1"/>
            <a:r>
              <a:rPr lang="en-US" altLang="en-US" sz="1417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3x − y = 3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655620D-9CFC-4506-A4DE-11A9CD5C02B0}"/>
              </a:ext>
            </a:extLst>
          </p:cNvPr>
          <p:cNvSpPr/>
          <p:nvPr/>
        </p:nvSpPr>
        <p:spPr>
          <a:xfrm>
            <a:off x="395452" y="8439734"/>
            <a:ext cx="2697668" cy="107785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The </a:t>
            </a:r>
            <a:r>
              <a:rPr lang="en-US" sz="1275" b="1" dirty="0">
                <a:cs typeface="Arial" charset="0"/>
              </a:rPr>
              <a:t>graphs</a:t>
            </a:r>
            <a:r>
              <a:rPr lang="en-US" sz="1275" dirty="0"/>
              <a:t> are parallel lines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No </a:t>
            </a:r>
            <a:r>
              <a:rPr lang="en-US" sz="1275" b="1" dirty="0"/>
              <a:t>solution</a:t>
            </a:r>
            <a:r>
              <a:rPr lang="en-US" sz="1275" dirty="0"/>
              <a:t> (</a:t>
            </a:r>
            <a:r>
              <a:rPr lang="en-US" sz="1275" b="1" dirty="0"/>
              <a:t>ordered pair - </a:t>
            </a:r>
            <a:r>
              <a:rPr lang="en-US" altLang="en-US" sz="1275" b="1" dirty="0">
                <a:latin typeface="Century Gothic" panose="020B0502020202020204" pitchFamily="34" charset="0"/>
              </a:rPr>
              <a:t>x</a:t>
            </a:r>
            <a:r>
              <a:rPr lang="en-US" altLang="en-US" sz="1275" dirty="0">
                <a:latin typeface="Century Gothic" panose="020B0502020202020204" pitchFamily="34" charset="0"/>
              </a:rPr>
              <a:t>, </a:t>
            </a:r>
            <a:r>
              <a:rPr lang="en-US" altLang="en-US" sz="1275" b="1" dirty="0">
                <a:latin typeface="Century Gothic" panose="020B0502020202020204" pitchFamily="34" charset="0"/>
              </a:rPr>
              <a:t>y</a:t>
            </a:r>
            <a:r>
              <a:rPr lang="en-US" sz="1275" dirty="0"/>
              <a:t>) satisfies both equations</a:t>
            </a:r>
          </a:p>
          <a:p>
            <a:pPr marL="123687" indent="-123687" defTabSz="64767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75" dirty="0"/>
              <a:t>Same slopes but different y-intercepts</a:t>
            </a: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EEC66963-FCF5-4632-8FC3-AC5C3F580B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4809" y="6606146"/>
            <a:ext cx="2836860" cy="283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6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114" grpId="0" animBg="1"/>
      <p:bldP spid="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583" y="92657"/>
          <a:ext cx="7337730" cy="40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7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4198381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2703712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40792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513553" y="513925"/>
            <a:ext cx="6957060" cy="3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5256">
              <a:lnSpc>
                <a:spcPct val="150000"/>
              </a:lnSpc>
              <a:defRPr/>
            </a:pP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588697" y="1235063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/>
              <p:nvPr/>
            </p:nvSpPr>
            <p:spPr>
              <a:xfrm>
                <a:off x="1327388" y="1537000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88" y="1537000"/>
                <a:ext cx="1223434" cy="304699"/>
              </a:xfrm>
              <a:prstGeom prst="rect">
                <a:avLst/>
              </a:prstGeom>
              <a:blipFill>
                <a:blip r:embed="rId2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33B2CBA-7FE1-4012-B0B9-5D7AA3F8BF49}"/>
              </a:ext>
            </a:extLst>
          </p:cNvPr>
          <p:cNvSpPr txBox="1"/>
          <p:nvPr/>
        </p:nvSpPr>
        <p:spPr>
          <a:xfrm>
            <a:off x="5646418" y="158188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818EEA-69B6-4090-B103-A95970832D41}"/>
              </a:ext>
            </a:extLst>
          </p:cNvPr>
          <p:cNvSpPr txBox="1"/>
          <p:nvPr/>
        </p:nvSpPr>
        <p:spPr>
          <a:xfrm>
            <a:off x="4974713" y="158188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/>
              <p:nvPr/>
            </p:nvSpPr>
            <p:spPr>
              <a:xfrm>
                <a:off x="2866386" y="1538661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1538661"/>
                <a:ext cx="1223434" cy="304699"/>
              </a:xfrm>
              <a:prstGeom prst="rect">
                <a:avLst/>
              </a:prstGeom>
              <a:blipFill>
                <a:blip r:embed="rId3"/>
                <a:stretch>
                  <a:fillRect l="-7463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54E0DAD-014A-48A8-8797-50716BA190FF}"/>
              </a:ext>
            </a:extLst>
          </p:cNvPr>
          <p:cNvSpPr txBox="1"/>
          <p:nvPr/>
        </p:nvSpPr>
        <p:spPr>
          <a:xfrm>
            <a:off x="588697" y="1991286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2.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/>
              <p:nvPr/>
            </p:nvSpPr>
            <p:spPr>
              <a:xfrm>
                <a:off x="1327388" y="2293223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88" y="2293223"/>
                <a:ext cx="1223434" cy="304699"/>
              </a:xfrm>
              <a:prstGeom prst="rect">
                <a:avLst/>
              </a:prstGeom>
              <a:blipFill>
                <a:blip r:embed="rId4"/>
                <a:stretch>
                  <a:fillRect l="-7500" t="-24000" r="-1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EC10492A-AEBF-4278-A5D8-335575904C16}"/>
              </a:ext>
            </a:extLst>
          </p:cNvPr>
          <p:cNvSpPr txBox="1"/>
          <p:nvPr/>
        </p:nvSpPr>
        <p:spPr>
          <a:xfrm>
            <a:off x="5646418" y="233810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E60E65D-88C6-4A29-8855-F9BB4D484187}"/>
              </a:ext>
            </a:extLst>
          </p:cNvPr>
          <p:cNvSpPr txBox="1"/>
          <p:nvPr/>
        </p:nvSpPr>
        <p:spPr>
          <a:xfrm>
            <a:off x="4974713" y="233810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/>
              <p:nvPr/>
            </p:nvSpPr>
            <p:spPr>
              <a:xfrm>
                <a:off x="2866386" y="2294883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3q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2294883"/>
                <a:ext cx="1223434" cy="304699"/>
              </a:xfrm>
              <a:prstGeom prst="rect">
                <a:avLst/>
              </a:prstGeom>
              <a:blipFill>
                <a:blip r:embed="rId5"/>
                <a:stretch>
                  <a:fillRect l="-7463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B096364B-3428-4333-8466-B95E1B2862CA}"/>
              </a:ext>
            </a:extLst>
          </p:cNvPr>
          <p:cNvSpPr txBox="1"/>
          <p:nvPr/>
        </p:nvSpPr>
        <p:spPr>
          <a:xfrm>
            <a:off x="588697" y="2810446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3.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/>
              <p:nvPr/>
            </p:nvSpPr>
            <p:spPr>
              <a:xfrm>
                <a:off x="1327388" y="3112383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88" y="3112383"/>
                <a:ext cx="1223434" cy="304699"/>
              </a:xfrm>
              <a:prstGeom prst="rect">
                <a:avLst/>
              </a:prstGeom>
              <a:blipFill>
                <a:blip r:embed="rId6"/>
                <a:stretch>
                  <a:fillRect l="-7500" t="-24000" r="-15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68E2193B-0BCE-438F-BC53-BB5B199B9296}"/>
              </a:ext>
            </a:extLst>
          </p:cNvPr>
          <p:cNvSpPr txBox="1"/>
          <p:nvPr/>
        </p:nvSpPr>
        <p:spPr>
          <a:xfrm>
            <a:off x="5646418" y="315726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208DCD3-DB47-4590-83AD-4D1C031FFFA5}"/>
              </a:ext>
            </a:extLst>
          </p:cNvPr>
          <p:cNvSpPr txBox="1"/>
          <p:nvPr/>
        </p:nvSpPr>
        <p:spPr>
          <a:xfrm>
            <a:off x="4974713" y="315726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/>
              <p:nvPr/>
            </p:nvSpPr>
            <p:spPr>
              <a:xfrm>
                <a:off x="2866386" y="3114043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5u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3114043"/>
                <a:ext cx="1223434" cy="304699"/>
              </a:xfrm>
              <a:prstGeom prst="rect">
                <a:avLst/>
              </a:prstGeom>
              <a:blipFill>
                <a:blip r:embed="rId7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937C1DF5-6033-4B3D-B0E5-79907C5D3696}"/>
              </a:ext>
            </a:extLst>
          </p:cNvPr>
          <p:cNvSpPr txBox="1"/>
          <p:nvPr/>
        </p:nvSpPr>
        <p:spPr>
          <a:xfrm>
            <a:off x="588697" y="3586382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4.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/>
              <p:nvPr/>
            </p:nvSpPr>
            <p:spPr>
              <a:xfrm>
                <a:off x="1327388" y="3888318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88" y="3888318"/>
                <a:ext cx="1223434" cy="304699"/>
              </a:xfrm>
              <a:prstGeom prst="rect">
                <a:avLst/>
              </a:prstGeom>
              <a:blipFill>
                <a:blip r:embed="rId8"/>
                <a:stretch>
                  <a:fillRect l="-7500" t="-24000" r="-3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8B57AD9E-5582-4553-8431-878C93E71E52}"/>
              </a:ext>
            </a:extLst>
          </p:cNvPr>
          <p:cNvSpPr txBox="1"/>
          <p:nvPr/>
        </p:nvSpPr>
        <p:spPr>
          <a:xfrm>
            <a:off x="5646418" y="3933202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D941C27-751C-48E7-89AC-C424CAC3B41D}"/>
              </a:ext>
            </a:extLst>
          </p:cNvPr>
          <p:cNvSpPr txBox="1"/>
          <p:nvPr/>
        </p:nvSpPr>
        <p:spPr>
          <a:xfrm>
            <a:off x="4974713" y="3933203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/>
              <p:nvPr/>
            </p:nvSpPr>
            <p:spPr>
              <a:xfrm>
                <a:off x="2866386" y="3889979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3w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3889979"/>
                <a:ext cx="1223434" cy="304699"/>
              </a:xfrm>
              <a:prstGeom prst="rect">
                <a:avLst/>
              </a:prstGeom>
              <a:blipFill>
                <a:blip r:embed="rId9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/>
              <p:nvPr/>
            </p:nvSpPr>
            <p:spPr>
              <a:xfrm>
                <a:off x="1296991" y="472284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4722841"/>
                <a:ext cx="1391844" cy="304699"/>
              </a:xfrm>
              <a:prstGeom prst="rect">
                <a:avLst/>
              </a:prstGeom>
              <a:blipFill>
                <a:blip r:embed="rId10"/>
                <a:stretch>
                  <a:fillRect l="-6579" t="-24000" r="-131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>
            <a:extLst>
              <a:ext uri="{FF2B5EF4-FFF2-40B4-BE49-F238E27FC236}">
                <a16:creationId xmlns:a16="http://schemas.microsoft.com/office/drawing/2014/main" id="{0F28A0D6-994D-42ED-B375-CEA5A5B7E408}"/>
              </a:ext>
            </a:extLst>
          </p:cNvPr>
          <p:cNvSpPr txBox="1"/>
          <p:nvPr/>
        </p:nvSpPr>
        <p:spPr>
          <a:xfrm>
            <a:off x="5616021" y="4767724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929EBDA-A2F7-4954-95D4-497720F98072}"/>
              </a:ext>
            </a:extLst>
          </p:cNvPr>
          <p:cNvSpPr txBox="1"/>
          <p:nvPr/>
        </p:nvSpPr>
        <p:spPr>
          <a:xfrm>
            <a:off x="4944316" y="4767725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/>
              <p:nvPr/>
            </p:nvSpPr>
            <p:spPr>
              <a:xfrm>
                <a:off x="2835989" y="4724502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x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989" y="4724502"/>
                <a:ext cx="1223434" cy="304699"/>
              </a:xfrm>
              <a:prstGeom prst="rect">
                <a:avLst/>
              </a:prstGeom>
              <a:blipFill>
                <a:blip r:embed="rId11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AB5713B9-7420-4209-BBBA-6BDA333F1CFB}"/>
              </a:ext>
            </a:extLst>
          </p:cNvPr>
          <p:cNvSpPr txBox="1"/>
          <p:nvPr/>
        </p:nvSpPr>
        <p:spPr>
          <a:xfrm>
            <a:off x="626462" y="4359517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5.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/>
              <p:nvPr/>
            </p:nvSpPr>
            <p:spPr>
              <a:xfrm>
                <a:off x="1296991" y="5597078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3a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5597078"/>
                <a:ext cx="1391844" cy="304699"/>
              </a:xfrm>
              <a:prstGeom prst="rect">
                <a:avLst/>
              </a:prstGeom>
              <a:blipFill>
                <a:blip r:embed="rId12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ECF80D77-C3C8-45D6-A0C4-2646E3D9072E}"/>
              </a:ext>
            </a:extLst>
          </p:cNvPr>
          <p:cNvSpPr txBox="1"/>
          <p:nvPr/>
        </p:nvSpPr>
        <p:spPr>
          <a:xfrm>
            <a:off x="5616021" y="5641960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9BF36E9-DE5C-4CA6-9568-09C95E1A5B10}"/>
              </a:ext>
            </a:extLst>
          </p:cNvPr>
          <p:cNvSpPr txBox="1"/>
          <p:nvPr/>
        </p:nvSpPr>
        <p:spPr>
          <a:xfrm>
            <a:off x="4944316" y="5641961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/>
              <p:nvPr/>
            </p:nvSpPr>
            <p:spPr>
              <a:xfrm>
                <a:off x="2835988" y="5598738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4b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988" y="5598738"/>
                <a:ext cx="1636952" cy="304699"/>
              </a:xfrm>
              <a:prstGeom prst="rect">
                <a:avLst/>
              </a:prstGeom>
              <a:blipFill>
                <a:blip r:embed="rId13"/>
                <a:stretch>
                  <a:fillRect l="-5576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>
            <a:extLst>
              <a:ext uri="{FF2B5EF4-FFF2-40B4-BE49-F238E27FC236}">
                <a16:creationId xmlns:a16="http://schemas.microsoft.com/office/drawing/2014/main" id="{B837E4E0-396F-4EF1-AA75-FEBBF1CFEF1A}"/>
              </a:ext>
            </a:extLst>
          </p:cNvPr>
          <p:cNvSpPr txBox="1"/>
          <p:nvPr/>
        </p:nvSpPr>
        <p:spPr>
          <a:xfrm>
            <a:off x="626462" y="5233753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6.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/>
              <p:nvPr/>
            </p:nvSpPr>
            <p:spPr>
              <a:xfrm>
                <a:off x="1296991" y="6439153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6439153"/>
                <a:ext cx="1391844" cy="304699"/>
              </a:xfrm>
              <a:prstGeom prst="rect">
                <a:avLst/>
              </a:prstGeom>
              <a:blipFill>
                <a:blip r:embed="rId14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>
            <a:extLst>
              <a:ext uri="{FF2B5EF4-FFF2-40B4-BE49-F238E27FC236}">
                <a16:creationId xmlns:a16="http://schemas.microsoft.com/office/drawing/2014/main" id="{5D3C6065-04F6-422D-9AF3-4C970D57E4E5}"/>
              </a:ext>
            </a:extLst>
          </p:cNvPr>
          <p:cNvSpPr txBox="1"/>
          <p:nvPr/>
        </p:nvSpPr>
        <p:spPr>
          <a:xfrm>
            <a:off x="5616021" y="648403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02C54BD-1D39-49D6-A3EB-248680860454}"/>
              </a:ext>
            </a:extLst>
          </p:cNvPr>
          <p:cNvSpPr txBox="1"/>
          <p:nvPr/>
        </p:nvSpPr>
        <p:spPr>
          <a:xfrm>
            <a:off x="4944316" y="648403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/>
              <p:nvPr/>
            </p:nvSpPr>
            <p:spPr>
              <a:xfrm>
                <a:off x="2835988" y="6440813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4h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988" y="6440813"/>
                <a:ext cx="1636952" cy="304699"/>
              </a:xfrm>
              <a:prstGeom prst="rect">
                <a:avLst/>
              </a:prstGeom>
              <a:blipFill>
                <a:blip r:embed="rId15"/>
                <a:stretch>
                  <a:fillRect l="-5576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>
            <a:extLst>
              <a:ext uri="{FF2B5EF4-FFF2-40B4-BE49-F238E27FC236}">
                <a16:creationId xmlns:a16="http://schemas.microsoft.com/office/drawing/2014/main" id="{79DBDBFE-5B32-428A-B57C-F95A980232AE}"/>
              </a:ext>
            </a:extLst>
          </p:cNvPr>
          <p:cNvSpPr txBox="1"/>
          <p:nvPr/>
        </p:nvSpPr>
        <p:spPr>
          <a:xfrm>
            <a:off x="626462" y="6075828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7.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/>
              <p:nvPr/>
            </p:nvSpPr>
            <p:spPr>
              <a:xfrm>
                <a:off x="1354326" y="7420980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5m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326" y="7420980"/>
                <a:ext cx="1391844" cy="304699"/>
              </a:xfrm>
              <a:prstGeom prst="rect">
                <a:avLst/>
              </a:prstGeom>
              <a:blipFill>
                <a:blip r:embed="rId16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D81FA7A-F759-466D-9723-99AC7A10FA4F}"/>
              </a:ext>
            </a:extLst>
          </p:cNvPr>
          <p:cNvSpPr txBox="1"/>
          <p:nvPr/>
        </p:nvSpPr>
        <p:spPr>
          <a:xfrm>
            <a:off x="5673356" y="746586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E0DACDC-FE99-4FD2-938F-3B1015394A78}"/>
              </a:ext>
            </a:extLst>
          </p:cNvPr>
          <p:cNvSpPr txBox="1"/>
          <p:nvPr/>
        </p:nvSpPr>
        <p:spPr>
          <a:xfrm>
            <a:off x="5001651" y="746586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/>
              <p:nvPr/>
            </p:nvSpPr>
            <p:spPr>
              <a:xfrm>
                <a:off x="2893323" y="742264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3" y="7422640"/>
                <a:ext cx="1636952" cy="304699"/>
              </a:xfrm>
              <a:prstGeom prst="rect">
                <a:avLst/>
              </a:prstGeom>
              <a:blipFill>
                <a:blip r:embed="rId17"/>
                <a:stretch>
                  <a:fillRect l="-5597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>
            <a:extLst>
              <a:ext uri="{FF2B5EF4-FFF2-40B4-BE49-F238E27FC236}">
                <a16:creationId xmlns:a16="http://schemas.microsoft.com/office/drawing/2014/main" id="{DB39FDFC-D0E3-497E-8434-49B630582D1C}"/>
              </a:ext>
            </a:extLst>
          </p:cNvPr>
          <p:cNvSpPr txBox="1"/>
          <p:nvPr/>
        </p:nvSpPr>
        <p:spPr>
          <a:xfrm>
            <a:off x="683797" y="7057655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8.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/>
              <p:nvPr/>
            </p:nvSpPr>
            <p:spPr>
              <a:xfrm>
                <a:off x="1354326" y="8458044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326" y="8458044"/>
                <a:ext cx="1391844" cy="304699"/>
              </a:xfrm>
              <a:prstGeom prst="rect">
                <a:avLst/>
              </a:prstGeom>
              <a:blipFill>
                <a:blip r:embed="rId18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B8FEC659-1A3A-4B5B-9535-8891EE894D85}"/>
              </a:ext>
            </a:extLst>
          </p:cNvPr>
          <p:cNvSpPr txBox="1"/>
          <p:nvPr/>
        </p:nvSpPr>
        <p:spPr>
          <a:xfrm>
            <a:off x="5673356" y="850292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EF9770F-A331-4EB8-8460-51C942C41CCF}"/>
              </a:ext>
            </a:extLst>
          </p:cNvPr>
          <p:cNvSpPr txBox="1"/>
          <p:nvPr/>
        </p:nvSpPr>
        <p:spPr>
          <a:xfrm>
            <a:off x="5001651" y="850292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/>
              <p:nvPr/>
            </p:nvSpPr>
            <p:spPr>
              <a:xfrm>
                <a:off x="2893323" y="8459703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3" y="8459703"/>
                <a:ext cx="1636952" cy="304699"/>
              </a:xfrm>
              <a:prstGeom prst="rect">
                <a:avLst/>
              </a:prstGeom>
              <a:blipFill>
                <a:blip r:embed="rId19"/>
                <a:stretch>
                  <a:fillRect l="-5597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811DEFDF-51EC-4E73-94F1-3A95570761A0}"/>
              </a:ext>
            </a:extLst>
          </p:cNvPr>
          <p:cNvSpPr txBox="1"/>
          <p:nvPr/>
        </p:nvSpPr>
        <p:spPr>
          <a:xfrm>
            <a:off x="683797" y="8094718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9.  Circle yes if this is a system of linear equations; circle no if it is not.  </a:t>
            </a:r>
          </a:p>
        </p:txBody>
      </p:sp>
    </p:spTree>
    <p:extLst>
      <p:ext uri="{BB962C8B-B14F-4D97-AF65-F5344CB8AC3E}">
        <p14:creationId xmlns:p14="http://schemas.microsoft.com/office/powerpoint/2010/main" val="228120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583" y="92657"/>
          <a:ext cx="7337730" cy="40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7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4198381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2703712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40792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513553" y="513925"/>
            <a:ext cx="6957060" cy="358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5256">
              <a:lnSpc>
                <a:spcPct val="150000"/>
              </a:lnSpc>
              <a:defRPr/>
            </a:pP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588697" y="1235063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10.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/>
              <p:nvPr/>
            </p:nvSpPr>
            <p:spPr>
              <a:xfrm>
                <a:off x="1115824" y="1559220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980" b="1" kern="0" dirty="0"/>
                  <a:t> = </a:t>
                </a:r>
                <a:r>
                  <a:rPr lang="en-US" sz="1980" b="1" i="1" kern="0" dirty="0"/>
                  <a:t>y</a:t>
                </a:r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ED201C5-B911-4721-8B8F-E681DAFE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824" y="1559220"/>
                <a:ext cx="1223434" cy="304699"/>
              </a:xfrm>
              <a:prstGeom prst="rect">
                <a:avLst/>
              </a:prstGeom>
              <a:blipFill>
                <a:blip r:embed="rId2"/>
                <a:stretch>
                  <a:fillRect l="-6965" t="-24000" r="-199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33B2CBA-7FE1-4012-B0B9-5D7AA3F8BF49}"/>
              </a:ext>
            </a:extLst>
          </p:cNvPr>
          <p:cNvSpPr txBox="1"/>
          <p:nvPr/>
        </p:nvSpPr>
        <p:spPr>
          <a:xfrm>
            <a:off x="5646418" y="158188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818EEA-69B6-4090-B103-A95970832D41}"/>
              </a:ext>
            </a:extLst>
          </p:cNvPr>
          <p:cNvSpPr txBox="1"/>
          <p:nvPr/>
        </p:nvSpPr>
        <p:spPr>
          <a:xfrm>
            <a:off x="4974713" y="158188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/>
              <p:nvPr/>
            </p:nvSpPr>
            <p:spPr>
              <a:xfrm>
                <a:off x="2866386" y="1538661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B1BB7C98-4225-4EE4-9EDA-BDD79463D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1538661"/>
                <a:ext cx="1223434" cy="304699"/>
              </a:xfrm>
              <a:prstGeom prst="rect">
                <a:avLst/>
              </a:prstGeom>
              <a:blipFill>
                <a:blip r:embed="rId3"/>
                <a:stretch>
                  <a:fillRect l="-7463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54E0DAD-014A-48A8-8797-50716BA190FF}"/>
              </a:ext>
            </a:extLst>
          </p:cNvPr>
          <p:cNvSpPr txBox="1"/>
          <p:nvPr/>
        </p:nvSpPr>
        <p:spPr>
          <a:xfrm>
            <a:off x="588697" y="1991286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11.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/>
              <p:nvPr/>
            </p:nvSpPr>
            <p:spPr>
              <a:xfrm>
                <a:off x="1229713" y="2327857"/>
                <a:ext cx="141878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AA39896-FA2B-4733-8A7A-1164E39EE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713" y="2327857"/>
                <a:ext cx="1418782" cy="304699"/>
              </a:xfrm>
              <a:prstGeom prst="rect">
                <a:avLst/>
              </a:prstGeom>
              <a:blipFill>
                <a:blip r:embed="rId4"/>
                <a:stretch>
                  <a:fillRect l="-10776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EC10492A-AEBF-4278-A5D8-335575904C16}"/>
              </a:ext>
            </a:extLst>
          </p:cNvPr>
          <p:cNvSpPr txBox="1"/>
          <p:nvPr/>
        </p:nvSpPr>
        <p:spPr>
          <a:xfrm>
            <a:off x="5646418" y="233810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E60E65D-88C6-4A29-8855-F9BB4D484187}"/>
              </a:ext>
            </a:extLst>
          </p:cNvPr>
          <p:cNvSpPr txBox="1"/>
          <p:nvPr/>
        </p:nvSpPr>
        <p:spPr>
          <a:xfrm>
            <a:off x="4974713" y="233810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/>
              <p:nvPr/>
            </p:nvSpPr>
            <p:spPr>
              <a:xfrm>
                <a:off x="2893324" y="2338107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5613826A-670E-4357-8B8A-E9AC5876C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4" y="2338107"/>
                <a:ext cx="1223434" cy="304699"/>
              </a:xfrm>
              <a:prstGeom prst="rect">
                <a:avLst/>
              </a:prstGeom>
              <a:blipFill>
                <a:blip r:embed="rId5"/>
                <a:stretch>
                  <a:fillRect l="-7500" t="-24000" r="-1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>
            <a:extLst>
              <a:ext uri="{FF2B5EF4-FFF2-40B4-BE49-F238E27FC236}">
                <a16:creationId xmlns:a16="http://schemas.microsoft.com/office/drawing/2014/main" id="{B096364B-3428-4333-8466-B95E1B2862CA}"/>
              </a:ext>
            </a:extLst>
          </p:cNvPr>
          <p:cNvSpPr txBox="1"/>
          <p:nvPr/>
        </p:nvSpPr>
        <p:spPr>
          <a:xfrm>
            <a:off x="588697" y="2810446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12.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/>
              <p:nvPr/>
            </p:nvSpPr>
            <p:spPr>
              <a:xfrm>
                <a:off x="1206943" y="3123809"/>
                <a:ext cx="1343879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A0FF8BC-4DE2-4214-A95D-9FC16E537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943" y="3123809"/>
                <a:ext cx="1343879" cy="304699"/>
              </a:xfrm>
              <a:prstGeom prst="rect">
                <a:avLst/>
              </a:prstGeom>
              <a:blipFill>
                <a:blip r:embed="rId6"/>
                <a:stretch>
                  <a:fillRect l="-11364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>
            <a:extLst>
              <a:ext uri="{FF2B5EF4-FFF2-40B4-BE49-F238E27FC236}">
                <a16:creationId xmlns:a16="http://schemas.microsoft.com/office/drawing/2014/main" id="{68E2193B-0BCE-438F-BC53-BB5B199B9296}"/>
              </a:ext>
            </a:extLst>
          </p:cNvPr>
          <p:cNvSpPr txBox="1"/>
          <p:nvPr/>
        </p:nvSpPr>
        <p:spPr>
          <a:xfrm>
            <a:off x="5646418" y="315726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208DCD3-DB47-4590-83AD-4D1C031FFFA5}"/>
              </a:ext>
            </a:extLst>
          </p:cNvPr>
          <p:cNvSpPr txBox="1"/>
          <p:nvPr/>
        </p:nvSpPr>
        <p:spPr>
          <a:xfrm>
            <a:off x="4974713" y="315726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/>
              <p:nvPr/>
            </p:nvSpPr>
            <p:spPr>
              <a:xfrm>
                <a:off x="2866386" y="3114043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6B173862-7B1A-4F6F-B570-3B6FF3BF5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386" y="3114043"/>
                <a:ext cx="1223434" cy="304699"/>
              </a:xfrm>
              <a:prstGeom prst="rect">
                <a:avLst/>
              </a:prstGeom>
              <a:blipFill>
                <a:blip r:embed="rId7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937C1DF5-6033-4B3D-B0E5-79907C5D3696}"/>
              </a:ext>
            </a:extLst>
          </p:cNvPr>
          <p:cNvSpPr txBox="1"/>
          <p:nvPr/>
        </p:nvSpPr>
        <p:spPr>
          <a:xfrm>
            <a:off x="588697" y="3586382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13.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/>
              <p:nvPr/>
            </p:nvSpPr>
            <p:spPr>
              <a:xfrm>
                <a:off x="1186305" y="3910537"/>
                <a:ext cx="1321108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6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0AED9B-0FE0-4601-BC35-36A489672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305" y="3910537"/>
                <a:ext cx="1321108" cy="304699"/>
              </a:xfrm>
              <a:prstGeom prst="rect">
                <a:avLst/>
              </a:prstGeom>
              <a:blipFill>
                <a:blip r:embed="rId8"/>
                <a:stretch>
                  <a:fillRect l="-11574" t="-22000" r="-231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8B57AD9E-5582-4553-8431-878C93E71E52}"/>
              </a:ext>
            </a:extLst>
          </p:cNvPr>
          <p:cNvSpPr txBox="1"/>
          <p:nvPr/>
        </p:nvSpPr>
        <p:spPr>
          <a:xfrm>
            <a:off x="5646418" y="3933202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D941C27-751C-48E7-89AC-C424CAC3B41D}"/>
              </a:ext>
            </a:extLst>
          </p:cNvPr>
          <p:cNvSpPr txBox="1"/>
          <p:nvPr/>
        </p:nvSpPr>
        <p:spPr>
          <a:xfrm>
            <a:off x="4974713" y="3933203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/>
              <p:nvPr/>
            </p:nvSpPr>
            <p:spPr>
              <a:xfrm>
                <a:off x="2893324" y="3926265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3t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F565E0C-CC5E-49C4-908E-32D8FACCA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4" y="3926265"/>
                <a:ext cx="1223434" cy="304699"/>
              </a:xfrm>
              <a:prstGeom prst="rect">
                <a:avLst/>
              </a:prstGeom>
              <a:blipFill>
                <a:blip r:embed="rId9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/>
              <p:nvPr/>
            </p:nvSpPr>
            <p:spPr>
              <a:xfrm>
                <a:off x="1296991" y="472284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6CF7924-E3FC-4DFD-A8CE-EA3A6622C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4722841"/>
                <a:ext cx="1391844" cy="304699"/>
              </a:xfrm>
              <a:prstGeom prst="rect">
                <a:avLst/>
              </a:prstGeom>
              <a:blipFill>
                <a:blip r:embed="rId10"/>
                <a:stretch>
                  <a:fillRect l="-6579" t="-24000" r="-131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>
            <a:extLst>
              <a:ext uri="{FF2B5EF4-FFF2-40B4-BE49-F238E27FC236}">
                <a16:creationId xmlns:a16="http://schemas.microsoft.com/office/drawing/2014/main" id="{0F28A0D6-994D-42ED-B375-CEA5A5B7E408}"/>
              </a:ext>
            </a:extLst>
          </p:cNvPr>
          <p:cNvSpPr txBox="1"/>
          <p:nvPr/>
        </p:nvSpPr>
        <p:spPr>
          <a:xfrm>
            <a:off x="5616021" y="4767724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929EBDA-A2F7-4954-95D4-497720F98072}"/>
              </a:ext>
            </a:extLst>
          </p:cNvPr>
          <p:cNvSpPr txBox="1"/>
          <p:nvPr/>
        </p:nvSpPr>
        <p:spPr>
          <a:xfrm>
            <a:off x="4944316" y="4767725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/>
              <p:nvPr/>
            </p:nvSpPr>
            <p:spPr>
              <a:xfrm>
                <a:off x="3018053" y="4712121"/>
                <a:ext cx="1454888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x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B9171FB-1E0A-4CC9-80AA-85BF23614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053" y="4712121"/>
                <a:ext cx="1454888" cy="304699"/>
              </a:xfrm>
              <a:prstGeom prst="rect">
                <a:avLst/>
              </a:prstGeom>
              <a:blipFill>
                <a:blip r:embed="rId11"/>
                <a:stretch>
                  <a:fillRect l="-1046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>
            <a:extLst>
              <a:ext uri="{FF2B5EF4-FFF2-40B4-BE49-F238E27FC236}">
                <a16:creationId xmlns:a16="http://schemas.microsoft.com/office/drawing/2014/main" id="{AB5713B9-7420-4209-BBBA-6BDA333F1CFB}"/>
              </a:ext>
            </a:extLst>
          </p:cNvPr>
          <p:cNvSpPr txBox="1"/>
          <p:nvPr/>
        </p:nvSpPr>
        <p:spPr>
          <a:xfrm>
            <a:off x="626462" y="4359517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14.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/>
              <p:nvPr/>
            </p:nvSpPr>
            <p:spPr>
              <a:xfrm>
                <a:off x="1296991" y="5597078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4a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5D5F252-7137-45B9-8309-6A4D1D67B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5597078"/>
                <a:ext cx="1391844" cy="304699"/>
              </a:xfrm>
              <a:prstGeom prst="rect">
                <a:avLst/>
              </a:prstGeom>
              <a:blipFill>
                <a:blip r:embed="rId12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ECF80D77-C3C8-45D6-A0C4-2646E3D9072E}"/>
              </a:ext>
            </a:extLst>
          </p:cNvPr>
          <p:cNvSpPr txBox="1"/>
          <p:nvPr/>
        </p:nvSpPr>
        <p:spPr>
          <a:xfrm>
            <a:off x="5616021" y="5641960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9BF36E9-DE5C-4CA6-9568-09C95E1A5B10}"/>
              </a:ext>
            </a:extLst>
          </p:cNvPr>
          <p:cNvSpPr txBox="1"/>
          <p:nvPr/>
        </p:nvSpPr>
        <p:spPr>
          <a:xfrm>
            <a:off x="4944316" y="5641961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/>
              <p:nvPr/>
            </p:nvSpPr>
            <p:spPr>
              <a:xfrm>
                <a:off x="2835988" y="5598738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7b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4C950C82-B9CF-4E1A-9B01-6ACA7438C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988" y="5598738"/>
                <a:ext cx="1636952" cy="304699"/>
              </a:xfrm>
              <a:prstGeom prst="rect">
                <a:avLst/>
              </a:prstGeom>
              <a:blipFill>
                <a:blip r:embed="rId13"/>
                <a:stretch>
                  <a:fillRect l="-9294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>
            <a:extLst>
              <a:ext uri="{FF2B5EF4-FFF2-40B4-BE49-F238E27FC236}">
                <a16:creationId xmlns:a16="http://schemas.microsoft.com/office/drawing/2014/main" id="{B837E4E0-396F-4EF1-AA75-FEBBF1CFEF1A}"/>
              </a:ext>
            </a:extLst>
          </p:cNvPr>
          <p:cNvSpPr txBox="1"/>
          <p:nvPr/>
        </p:nvSpPr>
        <p:spPr>
          <a:xfrm>
            <a:off x="626462" y="5233753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15.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/>
              <p:nvPr/>
            </p:nvSpPr>
            <p:spPr>
              <a:xfrm>
                <a:off x="1296991" y="6439153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2D51DC1F-6C95-4A8C-B2DC-EECC4CE91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991" y="6439153"/>
                <a:ext cx="1391844" cy="304699"/>
              </a:xfrm>
              <a:prstGeom prst="rect">
                <a:avLst/>
              </a:prstGeom>
              <a:blipFill>
                <a:blip r:embed="rId14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>
            <a:extLst>
              <a:ext uri="{FF2B5EF4-FFF2-40B4-BE49-F238E27FC236}">
                <a16:creationId xmlns:a16="http://schemas.microsoft.com/office/drawing/2014/main" id="{5D3C6065-04F6-422D-9AF3-4C970D57E4E5}"/>
              </a:ext>
            </a:extLst>
          </p:cNvPr>
          <p:cNvSpPr txBox="1"/>
          <p:nvPr/>
        </p:nvSpPr>
        <p:spPr>
          <a:xfrm>
            <a:off x="5616021" y="648403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02C54BD-1D39-49D6-A3EB-248680860454}"/>
              </a:ext>
            </a:extLst>
          </p:cNvPr>
          <p:cNvSpPr txBox="1"/>
          <p:nvPr/>
        </p:nvSpPr>
        <p:spPr>
          <a:xfrm>
            <a:off x="4944316" y="648403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/>
              <p:nvPr/>
            </p:nvSpPr>
            <p:spPr>
              <a:xfrm>
                <a:off x="2835988" y="6440813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4k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ABA06118-A350-4696-B381-23B6F7413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988" y="6440813"/>
                <a:ext cx="1636952" cy="304699"/>
              </a:xfrm>
              <a:prstGeom prst="rect">
                <a:avLst/>
              </a:prstGeom>
              <a:blipFill>
                <a:blip r:embed="rId15"/>
                <a:stretch>
                  <a:fillRect l="-9294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>
            <a:extLst>
              <a:ext uri="{FF2B5EF4-FFF2-40B4-BE49-F238E27FC236}">
                <a16:creationId xmlns:a16="http://schemas.microsoft.com/office/drawing/2014/main" id="{79DBDBFE-5B32-428A-B57C-F95A980232AE}"/>
              </a:ext>
            </a:extLst>
          </p:cNvPr>
          <p:cNvSpPr txBox="1"/>
          <p:nvPr/>
        </p:nvSpPr>
        <p:spPr>
          <a:xfrm>
            <a:off x="626462" y="6075828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16.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/>
              <p:nvPr/>
            </p:nvSpPr>
            <p:spPr>
              <a:xfrm>
                <a:off x="1354326" y="7420980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2m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F25C561D-069B-4AA7-AE5F-C53001758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326" y="7420980"/>
                <a:ext cx="1391844" cy="304699"/>
              </a:xfrm>
              <a:prstGeom prst="rect">
                <a:avLst/>
              </a:prstGeom>
              <a:blipFill>
                <a:blip r:embed="rId16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D81FA7A-F759-466D-9723-99AC7A10FA4F}"/>
              </a:ext>
            </a:extLst>
          </p:cNvPr>
          <p:cNvSpPr txBox="1"/>
          <p:nvPr/>
        </p:nvSpPr>
        <p:spPr>
          <a:xfrm>
            <a:off x="5673356" y="746586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E0DACDC-FE99-4FD2-938F-3B1015394A78}"/>
              </a:ext>
            </a:extLst>
          </p:cNvPr>
          <p:cNvSpPr txBox="1"/>
          <p:nvPr/>
        </p:nvSpPr>
        <p:spPr>
          <a:xfrm>
            <a:off x="5001651" y="746586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/>
              <p:nvPr/>
            </p:nvSpPr>
            <p:spPr>
              <a:xfrm>
                <a:off x="2893323" y="742264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5p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803DA91-3EFF-430F-83BE-C59711B4F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3" y="7422640"/>
                <a:ext cx="1636952" cy="304699"/>
              </a:xfrm>
              <a:prstGeom prst="rect">
                <a:avLst/>
              </a:prstGeom>
              <a:blipFill>
                <a:blip r:embed="rId17"/>
                <a:stretch>
                  <a:fillRect l="-9328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>
            <a:extLst>
              <a:ext uri="{FF2B5EF4-FFF2-40B4-BE49-F238E27FC236}">
                <a16:creationId xmlns:a16="http://schemas.microsoft.com/office/drawing/2014/main" id="{DB39FDFC-D0E3-497E-8434-49B630582D1C}"/>
              </a:ext>
            </a:extLst>
          </p:cNvPr>
          <p:cNvSpPr txBox="1"/>
          <p:nvPr/>
        </p:nvSpPr>
        <p:spPr>
          <a:xfrm>
            <a:off x="683797" y="7057655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17.  Circle yes if this is a system of linear equations; circle no if it is not.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/>
              <p:nvPr/>
            </p:nvSpPr>
            <p:spPr>
              <a:xfrm>
                <a:off x="1354326" y="8458044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187C8C0-E29A-406E-B6D0-7C82059CB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326" y="8458044"/>
                <a:ext cx="1391844" cy="304699"/>
              </a:xfrm>
              <a:prstGeom prst="rect">
                <a:avLst/>
              </a:prstGeom>
              <a:blipFill>
                <a:blip r:embed="rId18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B8FEC659-1A3A-4B5B-9535-8891EE894D85}"/>
              </a:ext>
            </a:extLst>
          </p:cNvPr>
          <p:cNvSpPr txBox="1"/>
          <p:nvPr/>
        </p:nvSpPr>
        <p:spPr>
          <a:xfrm>
            <a:off x="5673356" y="8502926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EF9770F-A331-4EB8-8460-51C942C41CCF}"/>
              </a:ext>
            </a:extLst>
          </p:cNvPr>
          <p:cNvSpPr txBox="1"/>
          <p:nvPr/>
        </p:nvSpPr>
        <p:spPr>
          <a:xfrm>
            <a:off x="5001651" y="8502927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/>
              <p:nvPr/>
            </p:nvSpPr>
            <p:spPr>
              <a:xfrm>
                <a:off x="2893323" y="8459703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8p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6D317183-7AED-4892-BDFD-BA52BA315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323" y="8459703"/>
                <a:ext cx="1636952" cy="304699"/>
              </a:xfrm>
              <a:prstGeom prst="rect">
                <a:avLst/>
              </a:prstGeom>
              <a:blipFill>
                <a:blip r:embed="rId19"/>
                <a:stretch>
                  <a:fillRect l="-9328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id="{811DEFDF-51EC-4E73-94F1-3A95570761A0}"/>
              </a:ext>
            </a:extLst>
          </p:cNvPr>
          <p:cNvSpPr txBox="1"/>
          <p:nvPr/>
        </p:nvSpPr>
        <p:spPr>
          <a:xfrm>
            <a:off x="683797" y="8094718"/>
            <a:ext cx="659500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18.  Circle yes if this is a system of linear equations; circle no if it is not.  </a:t>
            </a:r>
          </a:p>
        </p:txBody>
      </p:sp>
    </p:spTree>
    <p:extLst>
      <p:ext uri="{BB962C8B-B14F-4D97-AF65-F5344CB8AC3E}">
        <p14:creationId xmlns:p14="http://schemas.microsoft.com/office/powerpoint/2010/main" val="342885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583" y="92657"/>
          <a:ext cx="7337730" cy="40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7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4198381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2703712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40792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82E54B1-ABD5-4E88-87FB-7229C6BB2AA9}"/>
              </a:ext>
            </a:extLst>
          </p:cNvPr>
          <p:cNvSpPr/>
          <p:nvPr/>
        </p:nvSpPr>
        <p:spPr>
          <a:xfrm>
            <a:off x="407670" y="513925"/>
            <a:ext cx="6957060" cy="358240"/>
          </a:xfrm>
          <a:prstGeom prst="rect">
            <a:avLst/>
          </a:prstGeom>
          <a:solidFill>
            <a:srgbClr val="FBFBFB"/>
          </a:solidFill>
          <a:ln>
            <a:noFill/>
          </a:ln>
        </p:spPr>
        <p:txBody>
          <a:bodyPr wrap="square">
            <a:spAutoFit/>
          </a:bodyPr>
          <a:lstStyle/>
          <a:p>
            <a:pPr defTabSz="905256">
              <a:lnSpc>
                <a:spcPct val="150000"/>
              </a:lnSpc>
              <a:defRPr/>
            </a:pP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A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system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 of linear equations is a set of linear equations with the </a:t>
            </a:r>
            <a:r>
              <a:rPr lang="en-US" sz="1320" b="1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same variables</a:t>
            </a:r>
            <a:r>
              <a:rPr lang="en-US" sz="1320" dirty="0">
                <a:solidFill>
                  <a:srgbClr val="202020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AE0740-5A97-496C-A891-DB20433770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7670" y="1031831"/>
          <a:ext cx="6957060" cy="751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530">
                  <a:extLst>
                    <a:ext uri="{9D8B030D-6E8A-4147-A177-3AD203B41FA5}">
                      <a16:colId xmlns:a16="http://schemas.microsoft.com/office/drawing/2014/main" val="1822509381"/>
                    </a:ext>
                  </a:extLst>
                </a:gridCol>
                <a:gridCol w="3478530">
                  <a:extLst>
                    <a:ext uri="{9D8B030D-6E8A-4147-A177-3AD203B41FA5}">
                      <a16:colId xmlns:a16="http://schemas.microsoft.com/office/drawing/2014/main" val="3070246872"/>
                    </a:ext>
                  </a:extLst>
                </a:gridCol>
              </a:tblGrid>
              <a:tr h="1879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1. Circle yes if this is a system of linear equations; circle no if it is not.  </a:t>
                      </a:r>
                    </a:p>
                    <a:p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2.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94835"/>
                  </a:ext>
                </a:extLst>
              </a:tr>
              <a:tr h="1879452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3.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4.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89437"/>
                  </a:ext>
                </a:extLst>
              </a:tr>
              <a:tr h="1879452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5.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6.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263535"/>
                  </a:ext>
                </a:extLst>
              </a:tr>
              <a:tr h="1879452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7.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8.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7157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DB29F29-437B-4737-B17F-1E0B6CF5FED6}"/>
                  </a:ext>
                </a:extLst>
              </p:cNvPr>
              <p:cNvSpPr txBox="1"/>
              <p:nvPr/>
            </p:nvSpPr>
            <p:spPr>
              <a:xfrm>
                <a:off x="868681" y="1643002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DB29F29-437B-4737-B17F-1E0B6CF5F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681" y="1643002"/>
                <a:ext cx="1223434" cy="304699"/>
              </a:xfrm>
              <a:prstGeom prst="rect">
                <a:avLst/>
              </a:prstGeom>
              <a:blipFill>
                <a:blip r:embed="rId2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7BADF124-309D-4D16-9928-92789653A384}"/>
              </a:ext>
            </a:extLst>
          </p:cNvPr>
          <p:cNvSpPr txBox="1"/>
          <p:nvPr/>
        </p:nvSpPr>
        <p:spPr>
          <a:xfrm>
            <a:off x="2210945" y="2305432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27C88C-71B4-43BE-85EE-06A749024C2D}"/>
              </a:ext>
            </a:extLst>
          </p:cNvPr>
          <p:cNvSpPr txBox="1"/>
          <p:nvPr/>
        </p:nvSpPr>
        <p:spPr>
          <a:xfrm>
            <a:off x="1539240" y="2305433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E477950-A193-4A68-89BF-7FDA84BC240F}"/>
                  </a:ext>
                </a:extLst>
              </p:cNvPr>
              <p:cNvSpPr txBox="1"/>
              <p:nvPr/>
            </p:nvSpPr>
            <p:spPr>
              <a:xfrm>
                <a:off x="2407679" y="1644662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E477950-A193-4A68-89BF-7FDA84BC2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679" y="1644662"/>
                <a:ext cx="1223434" cy="304699"/>
              </a:xfrm>
              <a:prstGeom prst="rect">
                <a:avLst/>
              </a:prstGeom>
              <a:blipFill>
                <a:blip r:embed="rId3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AEAD24A-5801-4555-96E3-3CE15EE97F82}"/>
                  </a:ext>
                </a:extLst>
              </p:cNvPr>
              <p:cNvSpPr txBox="1"/>
              <p:nvPr/>
            </p:nvSpPr>
            <p:spPr>
              <a:xfrm>
                <a:off x="4329021" y="1605575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AEAD24A-5801-4555-96E3-3CE15EE97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021" y="1605575"/>
                <a:ext cx="1223434" cy="304699"/>
              </a:xfrm>
              <a:prstGeom prst="rect">
                <a:avLst/>
              </a:prstGeom>
              <a:blipFill>
                <a:blip r:embed="rId4"/>
                <a:stretch>
                  <a:fillRect l="-7463" t="-22000" r="-99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F3815-D342-4364-8A07-47B62DD5C5E7}"/>
                  </a:ext>
                </a:extLst>
              </p:cNvPr>
              <p:cNvSpPr txBox="1"/>
              <p:nvPr/>
            </p:nvSpPr>
            <p:spPr>
              <a:xfrm>
                <a:off x="5868019" y="1607236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3q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FF3815-D342-4364-8A07-47B62DD5C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9" y="1607236"/>
                <a:ext cx="1223434" cy="304699"/>
              </a:xfrm>
              <a:prstGeom prst="rect">
                <a:avLst/>
              </a:prstGeom>
              <a:blipFill>
                <a:blip r:embed="rId5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888883A8-67E0-4421-971A-F20B7BA671FD}"/>
              </a:ext>
            </a:extLst>
          </p:cNvPr>
          <p:cNvSpPr txBox="1"/>
          <p:nvPr/>
        </p:nvSpPr>
        <p:spPr>
          <a:xfrm>
            <a:off x="5646418" y="2274625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7CBC1C8-3EAE-4A05-A996-C51839E2B126}"/>
              </a:ext>
            </a:extLst>
          </p:cNvPr>
          <p:cNvSpPr txBox="1"/>
          <p:nvPr/>
        </p:nvSpPr>
        <p:spPr>
          <a:xfrm>
            <a:off x="4974713" y="2274626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E9EDF7C-4C2C-4154-9240-376625E5B973}"/>
                  </a:ext>
                </a:extLst>
              </p:cNvPr>
              <p:cNvSpPr txBox="1"/>
              <p:nvPr/>
            </p:nvSpPr>
            <p:spPr>
              <a:xfrm>
                <a:off x="784861" y="3541564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7E9EDF7C-4C2C-4154-9240-376625E5B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1" y="3541564"/>
                <a:ext cx="1223434" cy="304699"/>
              </a:xfrm>
              <a:prstGeom prst="rect">
                <a:avLst/>
              </a:prstGeom>
              <a:blipFill>
                <a:blip r:embed="rId6"/>
                <a:stretch>
                  <a:fillRect l="-7500" t="-24000" r="-15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FE341B49-B798-46EC-ABFA-47AA19F4EF1F}"/>
              </a:ext>
            </a:extLst>
          </p:cNvPr>
          <p:cNvSpPr txBox="1"/>
          <p:nvPr/>
        </p:nvSpPr>
        <p:spPr>
          <a:xfrm>
            <a:off x="2210945" y="408936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6BFAEA-9A85-48CE-B5A2-46FC77270A3B}"/>
              </a:ext>
            </a:extLst>
          </p:cNvPr>
          <p:cNvSpPr txBox="1"/>
          <p:nvPr/>
        </p:nvSpPr>
        <p:spPr>
          <a:xfrm>
            <a:off x="1539240" y="408936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5C21179-56A0-4CE1-ACBF-EE0E621609C2}"/>
                  </a:ext>
                </a:extLst>
              </p:cNvPr>
              <p:cNvSpPr txBox="1"/>
              <p:nvPr/>
            </p:nvSpPr>
            <p:spPr>
              <a:xfrm>
                <a:off x="2323859" y="3543225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5u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5C21179-56A0-4CE1-ACBF-EE0E62160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859" y="3543225"/>
                <a:ext cx="1223434" cy="304699"/>
              </a:xfrm>
              <a:prstGeom prst="rect">
                <a:avLst/>
              </a:prstGeom>
              <a:blipFill>
                <a:blip r:embed="rId7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BB9699-46E8-49F5-B5AA-E13247257898}"/>
                  </a:ext>
                </a:extLst>
              </p:cNvPr>
              <p:cNvSpPr txBox="1"/>
              <p:nvPr/>
            </p:nvSpPr>
            <p:spPr>
              <a:xfrm>
                <a:off x="4329021" y="3533435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9EBB9699-46E8-49F5-B5AA-E13247257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021" y="3533435"/>
                <a:ext cx="1223434" cy="304699"/>
              </a:xfrm>
              <a:prstGeom prst="rect">
                <a:avLst/>
              </a:prstGeom>
              <a:blipFill>
                <a:blip r:embed="rId8"/>
                <a:stretch>
                  <a:fillRect l="-7463" t="-24000" r="-298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6DB4AD38-98CA-45B3-86EF-1E36483AEBF3}"/>
              </a:ext>
            </a:extLst>
          </p:cNvPr>
          <p:cNvSpPr txBox="1"/>
          <p:nvPr/>
        </p:nvSpPr>
        <p:spPr>
          <a:xfrm>
            <a:off x="5714351" y="412006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00F0089-22F9-4ACA-9274-CB84BD970127}"/>
              </a:ext>
            </a:extLst>
          </p:cNvPr>
          <p:cNvSpPr txBox="1"/>
          <p:nvPr/>
        </p:nvSpPr>
        <p:spPr>
          <a:xfrm>
            <a:off x="5042646" y="412006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0992334-731C-4913-B624-0374BCAD3016}"/>
                  </a:ext>
                </a:extLst>
              </p:cNvPr>
              <p:cNvSpPr txBox="1"/>
              <p:nvPr/>
            </p:nvSpPr>
            <p:spPr>
              <a:xfrm>
                <a:off x="5868019" y="3535096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3w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0992334-731C-4913-B624-0374BCAD3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9" y="3535096"/>
                <a:ext cx="1223434" cy="304699"/>
              </a:xfrm>
              <a:prstGeom prst="rect">
                <a:avLst/>
              </a:prstGeom>
              <a:blipFill>
                <a:blip r:embed="rId9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870855E7-4702-4898-89C5-621A84045B8F}"/>
                  </a:ext>
                </a:extLst>
              </p:cNvPr>
              <p:cNvSpPr txBox="1"/>
              <p:nvPr/>
            </p:nvSpPr>
            <p:spPr>
              <a:xfrm>
                <a:off x="784861" y="5384587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870855E7-4702-4898-89C5-621A8404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1" y="5384587"/>
                <a:ext cx="1391844" cy="304699"/>
              </a:xfrm>
              <a:prstGeom prst="rect">
                <a:avLst/>
              </a:prstGeom>
              <a:blipFill>
                <a:blip r:embed="rId10"/>
                <a:stretch>
                  <a:fillRect l="-6579" t="-22000" r="-131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" name="TextBox 132">
            <a:extLst>
              <a:ext uri="{FF2B5EF4-FFF2-40B4-BE49-F238E27FC236}">
                <a16:creationId xmlns:a16="http://schemas.microsoft.com/office/drawing/2014/main" id="{A7B24E07-071F-47CD-A99F-F8C9E93DE1F1}"/>
              </a:ext>
            </a:extLst>
          </p:cNvPr>
          <p:cNvSpPr txBox="1"/>
          <p:nvPr/>
        </p:nvSpPr>
        <p:spPr>
          <a:xfrm>
            <a:off x="2210945" y="598540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44E6E47-65EF-4E3E-ABF4-BF2798C483CE}"/>
              </a:ext>
            </a:extLst>
          </p:cNvPr>
          <p:cNvSpPr txBox="1"/>
          <p:nvPr/>
        </p:nvSpPr>
        <p:spPr>
          <a:xfrm>
            <a:off x="1539240" y="5985405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AC8A8A2-C926-4764-A355-D976FBFD7D81}"/>
                  </a:ext>
                </a:extLst>
              </p:cNvPr>
              <p:cNvSpPr txBox="1"/>
              <p:nvPr/>
            </p:nvSpPr>
            <p:spPr>
              <a:xfrm>
                <a:off x="2323859" y="5386247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x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0AC8A8A2-C926-4764-A355-D976FBFD7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859" y="5386247"/>
                <a:ext cx="1223434" cy="304699"/>
              </a:xfrm>
              <a:prstGeom prst="rect">
                <a:avLst/>
              </a:prstGeom>
              <a:blipFill>
                <a:blip r:embed="rId11"/>
                <a:stretch>
                  <a:fillRect l="-7463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E956701-1001-4479-B199-DC98C5D510A1}"/>
                  </a:ext>
                </a:extLst>
              </p:cNvPr>
              <p:cNvSpPr txBox="1"/>
              <p:nvPr/>
            </p:nvSpPr>
            <p:spPr>
              <a:xfrm>
                <a:off x="4329021" y="5358613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3a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E956701-1001-4479-B199-DC98C5D510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021" y="5358613"/>
                <a:ext cx="1391844" cy="304699"/>
              </a:xfrm>
              <a:prstGeom prst="rect">
                <a:avLst/>
              </a:prstGeom>
              <a:blipFill>
                <a:blip r:embed="rId12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TextBox 137">
            <a:extLst>
              <a:ext uri="{FF2B5EF4-FFF2-40B4-BE49-F238E27FC236}">
                <a16:creationId xmlns:a16="http://schemas.microsoft.com/office/drawing/2014/main" id="{8F9E4794-003D-4254-A577-10F8554BA943}"/>
              </a:ext>
            </a:extLst>
          </p:cNvPr>
          <p:cNvSpPr txBox="1"/>
          <p:nvPr/>
        </p:nvSpPr>
        <p:spPr>
          <a:xfrm>
            <a:off x="5798171" y="5964103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DD029D8-1674-4A6D-9BB1-380589089E60}"/>
              </a:ext>
            </a:extLst>
          </p:cNvPr>
          <p:cNvSpPr txBox="1"/>
          <p:nvPr/>
        </p:nvSpPr>
        <p:spPr>
          <a:xfrm>
            <a:off x="5126466" y="596410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FEC84EF-876A-49B2-B133-0C2426407639}"/>
                  </a:ext>
                </a:extLst>
              </p:cNvPr>
              <p:cNvSpPr txBox="1"/>
              <p:nvPr/>
            </p:nvSpPr>
            <p:spPr>
              <a:xfrm>
                <a:off x="5868018" y="5360273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4b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3FEC84EF-876A-49B2-B133-0C2426407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8" y="5360273"/>
                <a:ext cx="1636952" cy="304699"/>
              </a:xfrm>
              <a:prstGeom prst="rect">
                <a:avLst/>
              </a:prstGeom>
              <a:blipFill>
                <a:blip r:embed="rId13"/>
                <a:stretch>
                  <a:fillRect l="-5597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03A3FDF-7933-4CB6-989D-3202D0349197}"/>
                  </a:ext>
                </a:extLst>
              </p:cNvPr>
              <p:cNvSpPr txBox="1"/>
              <p:nvPr/>
            </p:nvSpPr>
            <p:spPr>
              <a:xfrm>
                <a:off x="808581" y="7176520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C03A3FDF-7933-4CB6-989D-3202D0349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1" y="7176520"/>
                <a:ext cx="1391844" cy="304699"/>
              </a:xfrm>
              <a:prstGeom prst="rect">
                <a:avLst/>
              </a:prstGeom>
              <a:blipFill>
                <a:blip r:embed="rId14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>
            <a:extLst>
              <a:ext uri="{FF2B5EF4-FFF2-40B4-BE49-F238E27FC236}">
                <a16:creationId xmlns:a16="http://schemas.microsoft.com/office/drawing/2014/main" id="{4372EE77-A6C0-4906-8261-D65A08969076}"/>
              </a:ext>
            </a:extLst>
          </p:cNvPr>
          <p:cNvSpPr txBox="1"/>
          <p:nvPr/>
        </p:nvSpPr>
        <p:spPr>
          <a:xfrm>
            <a:off x="2110091" y="7755130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B4CE0E3-2F56-42AF-918F-41B955444078}"/>
              </a:ext>
            </a:extLst>
          </p:cNvPr>
          <p:cNvSpPr txBox="1"/>
          <p:nvPr/>
        </p:nvSpPr>
        <p:spPr>
          <a:xfrm>
            <a:off x="1438386" y="7755131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1576BE4-3BF4-425F-B429-FDC53EAF82F4}"/>
                  </a:ext>
                </a:extLst>
              </p:cNvPr>
              <p:cNvSpPr txBox="1"/>
              <p:nvPr/>
            </p:nvSpPr>
            <p:spPr>
              <a:xfrm>
                <a:off x="2347578" y="717818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4h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41576BE4-3BF4-425F-B429-FDC53EAF8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578" y="7178180"/>
                <a:ext cx="1636952" cy="304699"/>
              </a:xfrm>
              <a:prstGeom prst="rect">
                <a:avLst/>
              </a:prstGeom>
              <a:blipFill>
                <a:blip r:embed="rId15"/>
                <a:stretch>
                  <a:fillRect l="-5576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357319B8-86EF-4C6C-8F27-5EC53B3B9B11}"/>
                  </a:ext>
                </a:extLst>
              </p:cNvPr>
              <p:cNvSpPr txBox="1"/>
              <p:nvPr/>
            </p:nvSpPr>
            <p:spPr>
              <a:xfrm>
                <a:off x="4329021" y="7182515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5m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357319B8-86EF-4C6C-8F27-5EC53B3B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021" y="7182515"/>
                <a:ext cx="1391844" cy="304699"/>
              </a:xfrm>
              <a:prstGeom prst="rect">
                <a:avLst/>
              </a:prstGeom>
              <a:blipFill>
                <a:blip r:embed="rId16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" name="TextBox 147">
            <a:extLst>
              <a:ext uri="{FF2B5EF4-FFF2-40B4-BE49-F238E27FC236}">
                <a16:creationId xmlns:a16="http://schemas.microsoft.com/office/drawing/2014/main" id="{D3066286-8F3D-44FF-B6D9-1BA938A1AA78}"/>
              </a:ext>
            </a:extLst>
          </p:cNvPr>
          <p:cNvSpPr txBox="1"/>
          <p:nvPr/>
        </p:nvSpPr>
        <p:spPr>
          <a:xfrm>
            <a:off x="5798170" y="7821885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AC2A186-CBB5-4EF5-AE28-FA1D3E3B01DC}"/>
              </a:ext>
            </a:extLst>
          </p:cNvPr>
          <p:cNvSpPr txBox="1"/>
          <p:nvPr/>
        </p:nvSpPr>
        <p:spPr>
          <a:xfrm>
            <a:off x="5143500" y="7808144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7F1F095B-B0C3-4492-9D9D-B3ED0E613CF3}"/>
                  </a:ext>
                </a:extLst>
              </p:cNvPr>
              <p:cNvSpPr txBox="1"/>
              <p:nvPr/>
            </p:nvSpPr>
            <p:spPr>
              <a:xfrm>
                <a:off x="5868018" y="7184175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7F1F095B-B0C3-4492-9D9D-B3ED0E613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8" y="7184175"/>
                <a:ext cx="1636952" cy="304699"/>
              </a:xfrm>
              <a:prstGeom prst="rect">
                <a:avLst/>
              </a:prstGeom>
              <a:blipFill>
                <a:blip r:embed="rId17"/>
                <a:stretch>
                  <a:fillRect l="-5597" t="-24490" b="-5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588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583" y="92657"/>
          <a:ext cx="7337730" cy="40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7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4198381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2703712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40792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identify systems of linear equations. 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2B0CF9-E3A7-4FD8-90F0-81061F647E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9580" y="670560"/>
          <a:ext cx="6873240" cy="854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405281409"/>
                    </a:ext>
                  </a:extLst>
                </a:gridCol>
                <a:gridCol w="3520440">
                  <a:extLst>
                    <a:ext uri="{9D8B030D-6E8A-4147-A177-3AD203B41FA5}">
                      <a16:colId xmlns:a16="http://schemas.microsoft.com/office/drawing/2014/main" val="3594199751"/>
                    </a:ext>
                  </a:extLst>
                </a:gridCol>
              </a:tblGrid>
              <a:tr h="170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9. Circle yes if this is a system of linear equations; circle no if it is not.  </a:t>
                      </a:r>
                    </a:p>
                    <a:p>
                      <a:endParaRPr 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10.Circle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84341"/>
                  </a:ext>
                </a:extLst>
              </a:tr>
              <a:tr h="1709928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11.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12.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40367"/>
                  </a:ext>
                </a:extLst>
              </a:tr>
              <a:tr h="1709928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13.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14.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502739"/>
                  </a:ext>
                </a:extLst>
              </a:tr>
              <a:tr h="1709928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15.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16.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48831"/>
                  </a:ext>
                </a:extLst>
              </a:tr>
              <a:tr h="1709928"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17.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dirty="0">
                          <a:solidFill>
                            <a:schemeClr val="tx1"/>
                          </a:solidFill>
                        </a:rPr>
                        <a:t>18. Circle yes if this is a system of linear equations; circle no if it is not. </a:t>
                      </a:r>
                    </a:p>
                  </a:txBody>
                  <a:tcPr marL="100584" marR="100584" marT="50292" marB="50292">
                    <a:lnL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52811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798A23-2BE4-4876-B3F7-B28B6761CFDF}"/>
                  </a:ext>
                </a:extLst>
              </p:cNvPr>
              <p:cNvSpPr txBox="1"/>
              <p:nvPr/>
            </p:nvSpPr>
            <p:spPr>
              <a:xfrm>
                <a:off x="701041" y="1257300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798A23-2BE4-4876-B3F7-B28B6761C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1" y="1257300"/>
                <a:ext cx="1391844" cy="304699"/>
              </a:xfrm>
              <a:prstGeom prst="rect">
                <a:avLst/>
              </a:prstGeom>
              <a:blipFill>
                <a:blip r:embed="rId2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AD2B8EA5-5214-4466-BD28-D596E663ED2D}"/>
              </a:ext>
            </a:extLst>
          </p:cNvPr>
          <p:cNvSpPr txBox="1"/>
          <p:nvPr/>
        </p:nvSpPr>
        <p:spPr>
          <a:xfrm>
            <a:off x="2210945" y="184392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D0585E7-9C02-402A-89DB-4E33A3061036}"/>
              </a:ext>
            </a:extLst>
          </p:cNvPr>
          <p:cNvSpPr txBox="1"/>
          <p:nvPr/>
        </p:nvSpPr>
        <p:spPr>
          <a:xfrm>
            <a:off x="1539240" y="184392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0CF8617-ADE3-49E2-9FFC-B2339A6BBD31}"/>
                  </a:ext>
                </a:extLst>
              </p:cNvPr>
              <p:cNvSpPr txBox="1"/>
              <p:nvPr/>
            </p:nvSpPr>
            <p:spPr>
              <a:xfrm>
                <a:off x="2240038" y="125896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7p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0CF8617-ADE3-49E2-9FFC-B2339A6BB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038" y="1258960"/>
                <a:ext cx="1636952" cy="304699"/>
              </a:xfrm>
              <a:prstGeom prst="rect">
                <a:avLst/>
              </a:prstGeom>
              <a:blipFill>
                <a:blip r:embed="rId3"/>
                <a:stretch>
                  <a:fillRect l="-5576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C17A12D-6B01-4F73-8963-0D2DF5A0BC1C}"/>
                  </a:ext>
                </a:extLst>
              </p:cNvPr>
              <p:cNvSpPr txBox="1"/>
              <p:nvPr/>
            </p:nvSpPr>
            <p:spPr>
              <a:xfrm>
                <a:off x="4117457" y="1233126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980" b="1" kern="0" dirty="0"/>
                  <a:t> = </a:t>
                </a:r>
                <a:r>
                  <a:rPr lang="en-US" sz="1980" b="1" i="1" kern="0" dirty="0"/>
                  <a:t>y</a:t>
                </a:r>
              </a:p>
            </p:txBody>
          </p:sp>
        </mc:Choice>
        <mc:Fallback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C17A12D-6B01-4F73-8963-0D2DF5A0B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457" y="1233126"/>
                <a:ext cx="1223434" cy="304699"/>
              </a:xfrm>
              <a:prstGeom prst="rect">
                <a:avLst/>
              </a:prstGeom>
              <a:blipFill>
                <a:blip r:embed="rId4"/>
                <a:stretch>
                  <a:fillRect l="-6965" t="-22000" r="-199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120EF392-50FF-460C-B172-82D47FEDD75C}"/>
              </a:ext>
            </a:extLst>
          </p:cNvPr>
          <p:cNvSpPr txBox="1"/>
          <p:nvPr/>
        </p:nvSpPr>
        <p:spPr>
          <a:xfrm>
            <a:off x="5647565" y="1842529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4F2512-7DEC-4DC9-8920-D94C427A7907}"/>
              </a:ext>
            </a:extLst>
          </p:cNvPr>
          <p:cNvSpPr txBox="1"/>
          <p:nvPr/>
        </p:nvSpPr>
        <p:spPr>
          <a:xfrm>
            <a:off x="4975860" y="1842531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859172A-9893-4644-9753-5A47182C94E6}"/>
                  </a:ext>
                </a:extLst>
              </p:cNvPr>
              <p:cNvSpPr txBox="1"/>
              <p:nvPr/>
            </p:nvSpPr>
            <p:spPr>
              <a:xfrm>
                <a:off x="5868019" y="1212567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859172A-9893-4644-9753-5A47182C9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9" y="1212567"/>
                <a:ext cx="1223434" cy="304699"/>
              </a:xfrm>
              <a:prstGeom prst="rect">
                <a:avLst/>
              </a:prstGeom>
              <a:blipFill>
                <a:blip r:embed="rId5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BDCCEC-1C1F-481C-9D71-0BD900C86E76}"/>
                  </a:ext>
                </a:extLst>
              </p:cNvPr>
              <p:cNvSpPr txBox="1"/>
              <p:nvPr/>
            </p:nvSpPr>
            <p:spPr>
              <a:xfrm>
                <a:off x="701040" y="2967352"/>
                <a:ext cx="141878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>
                    <a:ea typeface="Cambria Math" panose="02040503050406030204" pitchFamily="18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EBDCCEC-1C1F-481C-9D71-0BD900C86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" y="2967352"/>
                <a:ext cx="1418782" cy="304699"/>
              </a:xfrm>
              <a:prstGeom prst="rect">
                <a:avLst/>
              </a:prstGeom>
              <a:blipFill>
                <a:blip r:embed="rId6"/>
                <a:stretch>
                  <a:fillRect l="-1073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C115DD45-1CEC-4F81-9DB8-75915107CB66}"/>
              </a:ext>
            </a:extLst>
          </p:cNvPr>
          <p:cNvSpPr txBox="1"/>
          <p:nvPr/>
        </p:nvSpPr>
        <p:spPr>
          <a:xfrm>
            <a:off x="2210945" y="3580671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9C62D74-335A-49EF-B8DC-D6529F5294FD}"/>
              </a:ext>
            </a:extLst>
          </p:cNvPr>
          <p:cNvSpPr txBox="1"/>
          <p:nvPr/>
        </p:nvSpPr>
        <p:spPr>
          <a:xfrm>
            <a:off x="1539240" y="3580673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2ACF01E-6F9B-4AB6-AE30-7EFAD38C5C2E}"/>
                  </a:ext>
                </a:extLst>
              </p:cNvPr>
              <p:cNvSpPr txBox="1"/>
              <p:nvPr/>
            </p:nvSpPr>
            <p:spPr>
              <a:xfrm>
                <a:off x="2364651" y="2977602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2ACF01E-6F9B-4AB6-AE30-7EFAD38C5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651" y="2977602"/>
                <a:ext cx="1223434" cy="304699"/>
              </a:xfrm>
              <a:prstGeom prst="rect">
                <a:avLst/>
              </a:prstGeom>
              <a:blipFill>
                <a:blip r:embed="rId7"/>
                <a:stretch>
                  <a:fillRect l="-7463" t="-22000" r="-49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0230CB-2387-4C21-840F-40BC059E701E}"/>
                  </a:ext>
                </a:extLst>
              </p:cNvPr>
              <p:cNvSpPr txBox="1"/>
              <p:nvPr/>
            </p:nvSpPr>
            <p:spPr>
              <a:xfrm>
                <a:off x="4208576" y="3027286"/>
                <a:ext cx="1343879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>
                    <a:ea typeface="Cambria Math" panose="02040503050406030204" pitchFamily="18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700230CB-2387-4C21-840F-40BC059E7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76" y="3027286"/>
                <a:ext cx="1343879" cy="304699"/>
              </a:xfrm>
              <a:prstGeom prst="rect">
                <a:avLst/>
              </a:prstGeom>
              <a:blipFill>
                <a:blip r:embed="rId8"/>
                <a:stretch>
                  <a:fillRect l="-11312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E4B77E5C-7FBD-4459-8F86-1766EADBCF6E}"/>
              </a:ext>
            </a:extLst>
          </p:cNvPr>
          <p:cNvSpPr txBox="1"/>
          <p:nvPr/>
        </p:nvSpPr>
        <p:spPr>
          <a:xfrm>
            <a:off x="5630531" y="3583239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933E2D4-B193-4F6A-8DEE-ACE2F69F49FD}"/>
              </a:ext>
            </a:extLst>
          </p:cNvPr>
          <p:cNvSpPr txBox="1"/>
          <p:nvPr/>
        </p:nvSpPr>
        <p:spPr>
          <a:xfrm>
            <a:off x="4958826" y="3583240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FFC94E-C860-4E83-BFD2-6BF3BF03E046}"/>
                  </a:ext>
                </a:extLst>
              </p:cNvPr>
              <p:cNvSpPr txBox="1"/>
              <p:nvPr/>
            </p:nvSpPr>
            <p:spPr>
              <a:xfrm>
                <a:off x="5868019" y="3017521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5k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9FFC94E-C860-4E83-BFD2-6BF3BF03E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19" y="3017521"/>
                <a:ext cx="1223434" cy="304699"/>
              </a:xfrm>
              <a:prstGeom prst="rect">
                <a:avLst/>
              </a:prstGeom>
              <a:blipFill>
                <a:blip r:embed="rId9"/>
                <a:stretch>
                  <a:fillRect l="-7500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E84B265-9F1D-4477-AD0A-F737BF6E3CB9}"/>
                  </a:ext>
                </a:extLst>
              </p:cNvPr>
              <p:cNvSpPr txBox="1"/>
              <p:nvPr/>
            </p:nvSpPr>
            <p:spPr>
              <a:xfrm>
                <a:off x="784860" y="4607184"/>
                <a:ext cx="1321108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6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E84B265-9F1D-4477-AD0A-F737BF6E3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" y="4607184"/>
                <a:ext cx="1321108" cy="304699"/>
              </a:xfrm>
              <a:prstGeom prst="rect">
                <a:avLst/>
              </a:prstGeom>
              <a:blipFill>
                <a:blip r:embed="rId10"/>
                <a:stretch>
                  <a:fillRect l="-11574" t="-24000" r="-231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TextBox 130">
            <a:extLst>
              <a:ext uri="{FF2B5EF4-FFF2-40B4-BE49-F238E27FC236}">
                <a16:creationId xmlns:a16="http://schemas.microsoft.com/office/drawing/2014/main" id="{F2B5F3C5-C35B-4C26-81C9-E63FE25E0116}"/>
              </a:ext>
            </a:extLst>
          </p:cNvPr>
          <p:cNvSpPr txBox="1"/>
          <p:nvPr/>
        </p:nvSpPr>
        <p:spPr>
          <a:xfrm>
            <a:off x="2210945" y="519672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E55E300-7F08-4803-A8FD-5A0DFB76C8FC}"/>
              </a:ext>
            </a:extLst>
          </p:cNvPr>
          <p:cNvSpPr txBox="1"/>
          <p:nvPr/>
        </p:nvSpPr>
        <p:spPr>
          <a:xfrm>
            <a:off x="1539240" y="519672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01D40BF-1148-4AF4-A342-FAACD26CF5FE}"/>
                  </a:ext>
                </a:extLst>
              </p:cNvPr>
              <p:cNvSpPr txBox="1"/>
              <p:nvPr/>
            </p:nvSpPr>
            <p:spPr>
              <a:xfrm>
                <a:off x="2491879" y="4622911"/>
                <a:ext cx="122343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3t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E01D40BF-1148-4AF4-A342-FAACD26CF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879" y="4622911"/>
                <a:ext cx="1223434" cy="304699"/>
              </a:xfrm>
              <a:prstGeom prst="rect">
                <a:avLst/>
              </a:prstGeom>
              <a:blipFill>
                <a:blip r:embed="rId11"/>
                <a:stretch>
                  <a:fillRect l="-7500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C197E89A-EC53-456E-BDA5-C4CC57063636}"/>
                  </a:ext>
                </a:extLst>
              </p:cNvPr>
              <p:cNvSpPr txBox="1"/>
              <p:nvPr/>
            </p:nvSpPr>
            <p:spPr>
              <a:xfrm>
                <a:off x="4077561" y="464068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C197E89A-EC53-456E-BDA5-C4CC57063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561" y="4640681"/>
                <a:ext cx="1391844" cy="304699"/>
              </a:xfrm>
              <a:prstGeom prst="rect">
                <a:avLst/>
              </a:prstGeom>
              <a:blipFill>
                <a:blip r:embed="rId12"/>
                <a:stretch>
                  <a:fillRect l="-6579" t="-22000" r="-131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TextBox 135">
            <a:extLst>
              <a:ext uri="{FF2B5EF4-FFF2-40B4-BE49-F238E27FC236}">
                <a16:creationId xmlns:a16="http://schemas.microsoft.com/office/drawing/2014/main" id="{04D71E4E-78EF-4782-9F9B-A6426074C0D6}"/>
              </a:ext>
            </a:extLst>
          </p:cNvPr>
          <p:cNvSpPr txBox="1"/>
          <p:nvPr/>
        </p:nvSpPr>
        <p:spPr>
          <a:xfrm>
            <a:off x="5731385" y="5248835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5BBF00D-BB83-4421-B075-D57BC42FA499}"/>
              </a:ext>
            </a:extLst>
          </p:cNvPr>
          <p:cNvSpPr txBox="1"/>
          <p:nvPr/>
        </p:nvSpPr>
        <p:spPr>
          <a:xfrm>
            <a:off x="5059680" y="5248836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826F12-6F8B-4BB7-98E6-270568C2AD12}"/>
                  </a:ext>
                </a:extLst>
              </p:cNvPr>
              <p:cNvSpPr txBox="1"/>
              <p:nvPr/>
            </p:nvSpPr>
            <p:spPr>
              <a:xfrm>
                <a:off x="5798623" y="4629961"/>
                <a:ext cx="1454888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x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6A826F12-6F8B-4BB7-98E6-270568C2A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623" y="4629961"/>
                <a:ext cx="1454888" cy="304699"/>
              </a:xfrm>
              <a:prstGeom prst="rect">
                <a:avLst/>
              </a:prstGeom>
              <a:blipFill>
                <a:blip r:embed="rId13"/>
                <a:stretch>
                  <a:fillRect l="-10460" t="-24490" b="-5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1B6D90C-7CF8-4D01-B8C5-4BA4DD342EE7}"/>
                  </a:ext>
                </a:extLst>
              </p:cNvPr>
              <p:cNvSpPr txBox="1"/>
              <p:nvPr/>
            </p:nvSpPr>
            <p:spPr>
              <a:xfrm>
                <a:off x="808581" y="628650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4a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51B6D90C-7CF8-4D01-B8C5-4BA4DD342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1" y="6286501"/>
                <a:ext cx="1391844" cy="304699"/>
              </a:xfrm>
              <a:prstGeom prst="rect">
                <a:avLst/>
              </a:prstGeom>
              <a:blipFill>
                <a:blip r:embed="rId14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TextBox 140">
            <a:extLst>
              <a:ext uri="{FF2B5EF4-FFF2-40B4-BE49-F238E27FC236}">
                <a16:creationId xmlns:a16="http://schemas.microsoft.com/office/drawing/2014/main" id="{D60E1BD1-8E9A-4076-8B1F-3AE3DBF51EE4}"/>
              </a:ext>
            </a:extLst>
          </p:cNvPr>
          <p:cNvSpPr txBox="1"/>
          <p:nvPr/>
        </p:nvSpPr>
        <p:spPr>
          <a:xfrm>
            <a:off x="2210945" y="695694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D7B29363-D9DD-4945-8AD3-CB65CAF046A9}"/>
              </a:ext>
            </a:extLst>
          </p:cNvPr>
          <p:cNvSpPr txBox="1"/>
          <p:nvPr/>
        </p:nvSpPr>
        <p:spPr>
          <a:xfrm>
            <a:off x="1539240" y="695694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E228711-CB39-4A80-947C-4EC27216AF8A}"/>
                  </a:ext>
                </a:extLst>
              </p:cNvPr>
              <p:cNvSpPr txBox="1"/>
              <p:nvPr/>
            </p:nvSpPr>
            <p:spPr>
              <a:xfrm>
                <a:off x="2347578" y="628816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7b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5E228711-CB39-4A80-947C-4EC27216A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578" y="6288160"/>
                <a:ext cx="1636952" cy="304699"/>
              </a:xfrm>
              <a:prstGeom prst="rect">
                <a:avLst/>
              </a:prstGeom>
              <a:blipFill>
                <a:blip r:embed="rId15"/>
                <a:stretch>
                  <a:fillRect l="-9294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AB3AD47F-3345-4F6A-B6C9-BE871A828DC3}"/>
                  </a:ext>
                </a:extLst>
              </p:cNvPr>
              <p:cNvSpPr txBox="1"/>
              <p:nvPr/>
            </p:nvSpPr>
            <p:spPr>
              <a:xfrm>
                <a:off x="4221481" y="628650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8k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AB3AD47F-3345-4F6A-B6C9-BE871A828D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481" y="6286501"/>
                <a:ext cx="1391844" cy="304699"/>
              </a:xfrm>
              <a:prstGeom prst="rect">
                <a:avLst/>
              </a:prstGeom>
              <a:blipFill>
                <a:blip r:embed="rId16"/>
                <a:stretch>
                  <a:fillRect l="-6579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>
            <a:extLst>
              <a:ext uri="{FF2B5EF4-FFF2-40B4-BE49-F238E27FC236}">
                <a16:creationId xmlns:a16="http://schemas.microsoft.com/office/drawing/2014/main" id="{7BB70117-56D5-4A28-BEC3-FC2BF2C900D0}"/>
              </a:ext>
            </a:extLst>
          </p:cNvPr>
          <p:cNvSpPr txBox="1"/>
          <p:nvPr/>
        </p:nvSpPr>
        <p:spPr>
          <a:xfrm>
            <a:off x="5714351" y="695694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C0E55D3-173C-4B2D-A991-33AE4BB7166C}"/>
              </a:ext>
            </a:extLst>
          </p:cNvPr>
          <p:cNvSpPr txBox="1"/>
          <p:nvPr/>
        </p:nvSpPr>
        <p:spPr>
          <a:xfrm>
            <a:off x="5042646" y="695694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535D543-F2EC-4187-A7D2-B1575C9DA3ED}"/>
                  </a:ext>
                </a:extLst>
              </p:cNvPr>
              <p:cNvSpPr txBox="1"/>
              <p:nvPr/>
            </p:nvSpPr>
            <p:spPr>
              <a:xfrm>
                <a:off x="5760478" y="628816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4k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7535D543-F2EC-4187-A7D2-B1575C9DA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478" y="6288160"/>
                <a:ext cx="1636952" cy="304699"/>
              </a:xfrm>
              <a:prstGeom prst="rect">
                <a:avLst/>
              </a:prstGeom>
              <a:blipFill>
                <a:blip r:embed="rId17"/>
                <a:stretch>
                  <a:fillRect l="-9328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382642AF-565B-4C95-AB94-26173875333D}"/>
                  </a:ext>
                </a:extLst>
              </p:cNvPr>
              <p:cNvSpPr txBox="1"/>
              <p:nvPr/>
            </p:nvSpPr>
            <p:spPr>
              <a:xfrm>
                <a:off x="784861" y="8001725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2m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382642AF-565B-4C95-AB94-261738753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1" y="8001725"/>
                <a:ext cx="1391844" cy="304699"/>
              </a:xfrm>
              <a:prstGeom prst="rect">
                <a:avLst/>
              </a:prstGeom>
              <a:blipFill>
                <a:blip r:embed="rId18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150">
            <a:extLst>
              <a:ext uri="{FF2B5EF4-FFF2-40B4-BE49-F238E27FC236}">
                <a16:creationId xmlns:a16="http://schemas.microsoft.com/office/drawing/2014/main" id="{F31F0078-0320-4110-82BF-04A3DC46864F}"/>
              </a:ext>
            </a:extLst>
          </p:cNvPr>
          <p:cNvSpPr txBox="1"/>
          <p:nvPr/>
        </p:nvSpPr>
        <p:spPr>
          <a:xfrm>
            <a:off x="2210945" y="8747974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1AF69F1-FBA0-423C-911E-1F313BD4BBF4}"/>
              </a:ext>
            </a:extLst>
          </p:cNvPr>
          <p:cNvSpPr txBox="1"/>
          <p:nvPr/>
        </p:nvSpPr>
        <p:spPr>
          <a:xfrm>
            <a:off x="1539240" y="8747975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E8117E73-7450-4C11-8765-5F64A7B2FA30}"/>
                  </a:ext>
                </a:extLst>
              </p:cNvPr>
              <p:cNvSpPr txBox="1"/>
              <p:nvPr/>
            </p:nvSpPr>
            <p:spPr>
              <a:xfrm>
                <a:off x="2323858" y="8003385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5p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E8117E73-7450-4C11-8765-5F64A7B2F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858" y="8003385"/>
                <a:ext cx="1636952" cy="304699"/>
              </a:xfrm>
              <a:prstGeom prst="rect">
                <a:avLst/>
              </a:prstGeom>
              <a:blipFill>
                <a:blip r:embed="rId19"/>
                <a:stretch>
                  <a:fillRect l="-9294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3EBB1E-741B-4803-85DE-444932AD9E4D}"/>
                  </a:ext>
                </a:extLst>
              </p:cNvPr>
              <p:cNvSpPr txBox="1"/>
              <p:nvPr/>
            </p:nvSpPr>
            <p:spPr>
              <a:xfrm>
                <a:off x="4077561" y="8046721"/>
                <a:ext cx="139184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980" b="1" kern="0" dirty="0"/>
                  <a:t>= 9p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E13EBB1E-741B-4803-85DE-444932AD9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561" y="8046721"/>
                <a:ext cx="1391844" cy="304699"/>
              </a:xfrm>
              <a:prstGeom prst="rect">
                <a:avLst/>
              </a:prstGeom>
              <a:blipFill>
                <a:blip r:embed="rId20"/>
                <a:stretch>
                  <a:fillRect l="-6579" t="-24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TextBox 155">
            <a:extLst>
              <a:ext uri="{FF2B5EF4-FFF2-40B4-BE49-F238E27FC236}">
                <a16:creationId xmlns:a16="http://schemas.microsoft.com/office/drawing/2014/main" id="{E1BDE969-22F0-4A33-9E80-20974B087CD2}"/>
              </a:ext>
            </a:extLst>
          </p:cNvPr>
          <p:cNvSpPr txBox="1"/>
          <p:nvPr/>
        </p:nvSpPr>
        <p:spPr>
          <a:xfrm>
            <a:off x="5731385" y="8717168"/>
            <a:ext cx="85409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No 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71790C3-9F83-4CB3-9EC3-81CCDAB8E738}"/>
              </a:ext>
            </a:extLst>
          </p:cNvPr>
          <p:cNvSpPr txBox="1"/>
          <p:nvPr/>
        </p:nvSpPr>
        <p:spPr>
          <a:xfrm>
            <a:off x="5059680" y="8717169"/>
            <a:ext cx="524552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b="1" dirty="0"/>
              <a:t>Yes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62C5D47-4AA9-4E45-8701-8D4B023839D3}"/>
                  </a:ext>
                </a:extLst>
              </p:cNvPr>
              <p:cNvSpPr txBox="1"/>
              <p:nvPr/>
            </p:nvSpPr>
            <p:spPr>
              <a:xfrm>
                <a:off x="5616558" y="8048380"/>
                <a:ext cx="1636952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502920"/>
                <a:r>
                  <a:rPr lang="en-US" sz="1980" b="1" kern="0" dirty="0"/>
                  <a:t>8p </a:t>
                </a:r>
                <a14:m>
                  <m:oMath xmlns:m="http://schemas.openxmlformats.org/officeDocument/2006/math"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98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1980" b="1" kern="0" dirty="0"/>
              </a:p>
            </p:txBody>
          </p:sp>
        </mc:Choice>
        <mc:Fallback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62C5D47-4AA9-4E45-8701-8D4B02383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558" y="8048380"/>
                <a:ext cx="1636952" cy="304699"/>
              </a:xfrm>
              <a:prstGeom prst="rect">
                <a:avLst/>
              </a:prstGeom>
              <a:blipFill>
                <a:blip r:embed="rId21"/>
                <a:stretch>
                  <a:fillRect l="-9294" t="-22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62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58574" y="121012"/>
            <a:ext cx="6990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 </a:t>
            </a:r>
            <a:r>
              <a:rPr lang="en-US" sz="1200" b="1" dirty="0"/>
              <a:t>system of linear equations </a:t>
            </a:r>
            <a:r>
              <a:rPr lang="en-US" sz="1200" dirty="0"/>
              <a:t>is a ____, or ___________, of linear equation that are to be analyzed _________________, or simultaneously.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6898" y="598003"/>
            <a:ext cx="5960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</a:t>
            </a:r>
            <a:r>
              <a:rPr lang="en-US" sz="1200" b="1" dirty="0"/>
              <a:t>analyze</a:t>
            </a:r>
            <a:r>
              <a:rPr lang="en-US" sz="1200" dirty="0"/>
              <a:t> a system of equations means to answer questions about it’s solution(s).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66898" y="1020640"/>
                <a:ext cx="66371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A </a:t>
                </a:r>
                <a:r>
                  <a:rPr lang="en-US" sz="1200" b="1" dirty="0"/>
                  <a:t>solution</a:t>
                </a:r>
                <a:r>
                  <a:rPr lang="en-US" sz="1200" dirty="0"/>
                  <a:t> to a system of linear equations is an </a:t>
                </a:r>
                <a14:m>
                  <m:oMath xmlns:m="http://schemas.openxmlformats.org/officeDocument/2006/math">
                    <m:r>
                      <a:rPr lang="en-US" sz="1200" b="1" i="0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1" i="0" dirty="0" err="1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1200" b="1" i="0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1" i="0" dirty="0" err="1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1200" b="1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b="1" dirty="0"/>
                  <a:t> </a:t>
                </a:r>
                <a:r>
                  <a:rPr lang="en-US" sz="1200" dirty="0"/>
                  <a:t>ordered pair that:</a:t>
                </a:r>
              </a:p>
              <a:p>
                <a:pPr marL="182157" indent="-121438">
                  <a:buAutoNum type="arabicPeriod"/>
                </a:pPr>
                <a:r>
                  <a:rPr lang="en-US" sz="1200" dirty="0"/>
                  <a:t> Can be substituted into BOTH equations and BOTH evaluate as true.</a:t>
                </a:r>
              </a:p>
              <a:p>
                <a:pPr marL="182157" indent="-121438">
                  <a:buAutoNum type="arabicPeriod"/>
                </a:pPr>
                <a:r>
                  <a:rPr lang="en-US" sz="1200" dirty="0"/>
                  <a:t> Represent the location where the lines cross.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98" y="1020640"/>
                <a:ext cx="6637171" cy="646331"/>
              </a:xfrm>
              <a:prstGeom prst="rect">
                <a:avLst/>
              </a:prstGeom>
              <a:blipFill>
                <a:blip r:embed="rId3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90358" y="2148701"/>
                <a:ext cx="1257652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58" y="2148701"/>
                <a:ext cx="1257652" cy="504305"/>
              </a:xfrm>
              <a:prstGeom prst="rect">
                <a:avLst/>
              </a:prstGeom>
              <a:blipFill>
                <a:blip r:embed="rId4"/>
                <a:stretch>
                  <a:fillRect l="-52427" t="-175904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888446" y="2721809"/>
                <a:ext cx="120097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The solution of this system of equations is </a:t>
                </a:r>
                <a14:m>
                  <m:oMath xmlns:m="http://schemas.openxmlformats.org/officeDocument/2006/math">
                    <m:r>
                      <a:rPr lang="en-US" sz="12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2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.</a:t>
                </a:r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46" y="2721809"/>
                <a:ext cx="1200970" cy="830997"/>
              </a:xfrm>
              <a:prstGeom prst="rect">
                <a:avLst/>
              </a:prstGeom>
              <a:blipFill>
                <a:blip r:embed="rId5"/>
                <a:stretch>
                  <a:fillRect l="-508" b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Rectangle 85"/>
              <p:cNvSpPr/>
              <p:nvPr/>
            </p:nvSpPr>
            <p:spPr>
              <a:xfrm>
                <a:off x="2048010" y="2080535"/>
                <a:ext cx="143180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−2(2)+(1)=−3</m:t>
                      </m:r>
                    </m:oMath>
                  </m:oMathPara>
                </a14:m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−4+1=−3</m:t>
                      </m:r>
                    </m:oMath>
                  </m:oMathPara>
                </a14:m>
                <a:endParaRPr lang="en-US" sz="1200" dirty="0"/>
              </a:p>
              <a:p>
                <a:pPr algn="ctr"/>
                <a:r>
                  <a:rPr lang="en-US" sz="1200" dirty="0"/>
                  <a:t>true</a:t>
                </a:r>
              </a:p>
            </p:txBody>
          </p:sp>
        </mc:Choice>
        <mc:Fallback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10" y="2080535"/>
                <a:ext cx="1431802" cy="830997"/>
              </a:xfrm>
              <a:prstGeom prst="rect">
                <a:avLst/>
              </a:prstGeom>
              <a:blipFill>
                <a:blip r:embed="rId6"/>
                <a:stretch>
                  <a:fillRect b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590596" y="2129362"/>
            <a:ext cx="532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/>
              <p:cNvSpPr/>
              <p:nvPr/>
            </p:nvSpPr>
            <p:spPr>
              <a:xfrm>
                <a:off x="2146098" y="2913067"/>
                <a:ext cx="120097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(2)+2(1)=4</m:t>
                      </m:r>
                    </m:oMath>
                  </m:oMathPara>
                </a14:m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2+2=4</m:t>
                      </m:r>
                    </m:oMath>
                  </m:oMathPara>
                </a14:m>
                <a:endParaRPr lang="en-US" sz="1200" dirty="0"/>
              </a:p>
              <a:p>
                <a:pPr algn="ctr"/>
                <a:r>
                  <a:rPr lang="en-US" sz="1200" dirty="0"/>
                  <a:t>true</a:t>
                </a:r>
              </a:p>
            </p:txBody>
          </p:sp>
        </mc:Choice>
        <mc:Fallback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098" y="2913067"/>
                <a:ext cx="1200970" cy="830997"/>
              </a:xfrm>
              <a:prstGeom prst="rect">
                <a:avLst/>
              </a:prstGeom>
              <a:blipFill>
                <a:blip r:embed="rId7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3809765" y="4554613"/>
                <a:ext cx="1111779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=7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765" y="4554613"/>
                <a:ext cx="1111779" cy="504305"/>
              </a:xfrm>
              <a:prstGeom prst="rect">
                <a:avLst/>
              </a:prstGeom>
              <a:blipFill>
                <a:blip r:embed="rId8"/>
                <a:stretch>
                  <a:fillRect l="-59341" t="-175904" r="-3846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/>
          <p:nvPr/>
        </p:nvCxnSpPr>
        <p:spPr>
          <a:xfrm>
            <a:off x="628696" y="4497395"/>
            <a:ext cx="337479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05907" y="4554613"/>
            <a:ext cx="5821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Substitute the ordered pairs in the table to </a:t>
            </a:r>
            <a:br>
              <a:rPr lang="en-US" sz="1200" dirty="0"/>
            </a:br>
            <a:r>
              <a:rPr lang="en-US" sz="1200" dirty="0"/>
              <a:t>find the solution to the system of linear equations                            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9992833"/>
                  </p:ext>
                </p:extLst>
              </p:nvPr>
            </p:nvGraphicFramePr>
            <p:xfrm>
              <a:off x="590595" y="5335179"/>
              <a:ext cx="3514109" cy="24926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7928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1421821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1484360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285687"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m:rPr>
                                    <m:nor/>
                                  </m:rPr>
                                  <a:rPr lang="en-US" sz="1400" b="1" i="1" dirty="0">
                                    <a:solidFill>
                                      <a:schemeClr val="tx1"/>
                                    </a:solidFill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(2,1)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(-1,3)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(-3,1)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9928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9" name="Table 9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9992833"/>
                  </p:ext>
                </p:extLst>
              </p:nvPr>
            </p:nvGraphicFramePr>
            <p:xfrm>
              <a:off x="590595" y="5335179"/>
              <a:ext cx="3514109" cy="249263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07928">
                      <a:extLst>
                        <a:ext uri="{9D8B030D-6E8A-4147-A177-3AD203B41FA5}">
                          <a16:colId xmlns:a16="http://schemas.microsoft.com/office/drawing/2014/main" val="409386045"/>
                        </a:ext>
                      </a:extLst>
                    </a:gridCol>
                    <a:gridCol w="1421821">
                      <a:extLst>
                        <a:ext uri="{9D8B030D-6E8A-4147-A177-3AD203B41FA5}">
                          <a16:colId xmlns:a16="http://schemas.microsoft.com/office/drawing/2014/main" val="1401621022"/>
                        </a:ext>
                      </a:extLst>
                    </a:gridCol>
                    <a:gridCol w="1484360">
                      <a:extLst>
                        <a:ext uri="{9D8B030D-6E8A-4147-A177-3AD203B41FA5}">
                          <a16:colId xmlns:a16="http://schemas.microsoft.com/office/drawing/2014/main" val="3828055218"/>
                        </a:ext>
                      </a:extLst>
                    </a:gridCol>
                  </a:tblGrid>
                  <a:tr h="285687"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2735" t="-2128" r="-104701" b="-774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36885" t="-2128" r="-410" b="-774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7466249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(2,1)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42810381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(-1,3)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4333791"/>
                      </a:ext>
                    </a:extLst>
                  </a:tr>
                  <a:tr h="73564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(-3,1)</a:t>
                          </a:r>
                        </a:p>
                      </a:txBody>
                      <a:tcPr marL="48578" marR="48578" marT="24289" marB="24289" anchor="ctr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400" b="1" i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48578" marR="48578" marT="24289" marB="24289">
                        <a:lnL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889928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1" name="TextBox 100"/>
          <p:cNvSpPr txBox="1"/>
          <p:nvPr/>
        </p:nvSpPr>
        <p:spPr>
          <a:xfrm>
            <a:off x="4275525" y="5261470"/>
            <a:ext cx="2852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three points to sketch both lines.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E297AC-8F1C-49C4-AB31-60481E6DB8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11913" y="1612993"/>
            <a:ext cx="2415325" cy="2419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828338-6780-4C95-9517-DAC2DCB408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3680" y="5581109"/>
            <a:ext cx="3060955" cy="242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807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C8EC7F8-E7B4-4E10-A87E-DA3B3495176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583" y="92657"/>
          <a:ext cx="7337730" cy="40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37">
                  <a:extLst>
                    <a:ext uri="{9D8B030D-6E8A-4147-A177-3AD203B41FA5}">
                      <a16:colId xmlns:a16="http://schemas.microsoft.com/office/drawing/2014/main" val="1813284964"/>
                    </a:ext>
                  </a:extLst>
                </a:gridCol>
                <a:gridCol w="4198381">
                  <a:extLst>
                    <a:ext uri="{9D8B030D-6E8A-4147-A177-3AD203B41FA5}">
                      <a16:colId xmlns:a16="http://schemas.microsoft.com/office/drawing/2014/main" val="2494676153"/>
                    </a:ext>
                  </a:extLst>
                </a:gridCol>
                <a:gridCol w="2703712">
                  <a:extLst>
                    <a:ext uri="{9D8B030D-6E8A-4147-A177-3AD203B41FA5}">
                      <a16:colId xmlns:a16="http://schemas.microsoft.com/office/drawing/2014/main" val="2953718762"/>
                    </a:ext>
                  </a:extLst>
                </a:gridCol>
              </a:tblGrid>
              <a:tr h="40792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We will interpret solutions of a system of linear equations.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Skill Development/Guided Practice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734191"/>
                  </a:ext>
                </a:extLst>
              </a:tr>
            </a:tbl>
          </a:graphicData>
        </a:graphic>
      </p:graphicFrame>
      <p:sp>
        <p:nvSpPr>
          <p:cNvPr id="92" name="TextBox 91">
            <a:extLst>
              <a:ext uri="{FF2B5EF4-FFF2-40B4-BE49-F238E27FC236}">
                <a16:creationId xmlns:a16="http://schemas.microsoft.com/office/drawing/2014/main" id="{AD8B3F06-7BF0-4DE4-93E7-3C75A6EA0FA0}"/>
              </a:ext>
            </a:extLst>
          </p:cNvPr>
          <p:cNvSpPr txBox="1"/>
          <p:nvPr/>
        </p:nvSpPr>
        <p:spPr>
          <a:xfrm>
            <a:off x="435854" y="1443557"/>
            <a:ext cx="437236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1460" indent="-251460">
              <a:buAutoNum type="arabicPeriod"/>
            </a:pPr>
            <a:r>
              <a:rPr lang="en-US" sz="1320" dirty="0"/>
              <a:t>How many solutions are there for this system of linear equations?   </a:t>
            </a:r>
            <a:r>
              <a:rPr lang="en-US" sz="1320" b="1" dirty="0"/>
              <a:t>One     Infinite     None</a:t>
            </a:r>
            <a:endParaRPr lang="en-US" sz="1320" dirty="0"/>
          </a:p>
          <a:p>
            <a:r>
              <a:rPr lang="en-US" sz="132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Explain:</a:t>
            </a:r>
            <a:br>
              <a:rPr lang="en-US" sz="1320" dirty="0"/>
            </a:br>
            <a:endParaRPr lang="en-US" sz="132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95E06D-1995-4A66-B14B-9C7648FBC20B}"/>
              </a:ext>
            </a:extLst>
          </p:cNvPr>
          <p:cNvSpPr txBox="1"/>
          <p:nvPr/>
        </p:nvSpPr>
        <p:spPr>
          <a:xfrm>
            <a:off x="533400" y="571877"/>
            <a:ext cx="6906693" cy="881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60"/>
              </a:spcAft>
              <a:buClr>
                <a:schemeClr val="tx2"/>
              </a:buClr>
            </a:pPr>
            <a:r>
              <a:rPr lang="en-US" altLang="en-US" sz="1320" dirty="0">
                <a:latin typeface="Century Gothic" panose="020B0502020202020204" pitchFamily="34" charset="0"/>
              </a:rPr>
              <a:t>A</a:t>
            </a:r>
            <a:r>
              <a:rPr lang="en-US" altLang="en-US" sz="1320" b="1" dirty="0">
                <a:solidFill>
                  <a:schemeClr val="tx2"/>
                </a:solidFill>
                <a:latin typeface="Century Gothic" panose="020B0502020202020204" pitchFamily="34" charset="0"/>
              </a:rPr>
              <a:t> system of linear equations </a:t>
            </a:r>
            <a:r>
              <a:rPr lang="en-US" altLang="en-US" sz="1320" dirty="0">
                <a:latin typeface="Century Gothic" panose="020B0502020202020204" pitchFamily="34" charset="0"/>
              </a:rPr>
              <a:t>is a set of linear equations with the same variables. </a:t>
            </a:r>
          </a:p>
          <a:p>
            <a:pPr marL="188595" indent="-188595">
              <a:spcAft>
                <a:spcPts val="660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320" dirty="0">
                <a:latin typeface="Century Gothic" panose="020B0502020202020204" pitchFamily="34" charset="0"/>
              </a:rPr>
              <a:t>A </a:t>
            </a:r>
            <a:r>
              <a:rPr lang="en-US" altLang="en-US" sz="132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solution</a:t>
            </a:r>
            <a:r>
              <a:rPr lang="en-US" altLang="en-US" sz="1320" dirty="0">
                <a:latin typeface="Century Gothic" panose="020B0502020202020204" pitchFamily="34" charset="0"/>
              </a:rPr>
              <a:t> to a </a:t>
            </a:r>
            <a:r>
              <a:rPr lang="en-US" altLang="en-US" sz="1320" b="1" dirty="0">
                <a:solidFill>
                  <a:schemeClr val="tx2"/>
                </a:solidFill>
                <a:latin typeface="Century Gothic" panose="020B0502020202020204" pitchFamily="34" charset="0"/>
              </a:rPr>
              <a:t>system of linear equations </a:t>
            </a:r>
            <a:r>
              <a:rPr lang="en-US" altLang="en-US" sz="1320" dirty="0">
                <a:latin typeface="Century Gothic" panose="020B0502020202020204" pitchFamily="34" charset="0"/>
              </a:rPr>
              <a:t>is an </a:t>
            </a:r>
          </a:p>
          <a:p>
            <a:pPr marL="188595" indent="-188595">
              <a:spcAft>
                <a:spcPts val="660"/>
              </a:spcAft>
              <a:buClr>
                <a:schemeClr val="tx2"/>
              </a:buClr>
              <a:buFont typeface="Wingdings 3" panose="05040102010807070707" pitchFamily="18" charset="2"/>
              <a:buChar char="}"/>
            </a:pPr>
            <a:r>
              <a:rPr lang="en-US" altLang="en-US" sz="132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ordered pair </a:t>
            </a:r>
            <a:r>
              <a:rPr lang="en-US" altLang="en-US" sz="1320" dirty="0">
                <a:latin typeface="Century Gothic" panose="020B0502020202020204" pitchFamily="34" charset="0"/>
              </a:rPr>
              <a:t>(</a:t>
            </a:r>
            <a:r>
              <a:rPr lang="en-US" altLang="en-US" sz="132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1320" dirty="0">
                <a:latin typeface="Century Gothic" panose="020B0502020202020204" pitchFamily="34" charset="0"/>
              </a:rPr>
              <a:t>, </a:t>
            </a:r>
            <a:r>
              <a:rPr lang="en-US" altLang="en-US" sz="132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1320" dirty="0">
                <a:latin typeface="Century Gothic" panose="020B0502020202020204" pitchFamily="34" charset="0"/>
              </a:rPr>
              <a:t>) that satisfies</a:t>
            </a:r>
            <a:r>
              <a:rPr lang="en-US" altLang="en-US" sz="1320" baseline="-25000" dirty="0">
                <a:latin typeface="Century Gothic" panose="020B0502020202020204" pitchFamily="34" charset="0"/>
              </a:rPr>
              <a:t>1</a:t>
            </a:r>
            <a:r>
              <a:rPr lang="en-US" altLang="en-US" sz="1320" dirty="0">
                <a:latin typeface="Century Gothic" panose="020B0502020202020204" pitchFamily="34" charset="0"/>
              </a:rPr>
              <a:t> both equations.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B2DABA-BCBC-44C8-86AF-0C4142B268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2334" y="2093350"/>
          <a:ext cx="4323384" cy="905256"/>
        </p:xfrm>
        <a:graphic>
          <a:graphicData uri="http://schemas.openxmlformats.org/drawingml/2006/table">
            <a:tbl>
              <a:tblPr firstRow="1" bandRow="1"/>
              <a:tblGrid>
                <a:gridCol w="1200727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312265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Graphs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intersect    same line    parallel lines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Slope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Y-Intercepts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id="{C1DECBDD-B079-4146-8242-25F4698F7575}"/>
              </a:ext>
            </a:extLst>
          </p:cNvPr>
          <p:cNvSpPr txBox="1"/>
          <p:nvPr/>
        </p:nvSpPr>
        <p:spPr>
          <a:xfrm>
            <a:off x="436242" y="3788561"/>
            <a:ext cx="437236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2. How many solutions are there for this system of linear equations?   </a:t>
            </a:r>
            <a:r>
              <a:rPr lang="en-US" sz="1320" b="1" dirty="0"/>
              <a:t>One     Infinite     None</a:t>
            </a:r>
            <a:endParaRPr lang="en-US" sz="1320" dirty="0"/>
          </a:p>
          <a:p>
            <a:r>
              <a:rPr lang="en-US" sz="132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Explain:</a:t>
            </a:r>
            <a:br>
              <a:rPr lang="en-US" sz="1320" dirty="0"/>
            </a:br>
            <a:endParaRPr lang="en-US" sz="1320" dirty="0"/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9F962237-A449-4F92-88BA-2D7241D12AC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2722" y="4438354"/>
          <a:ext cx="4323384" cy="905256"/>
        </p:xfrm>
        <a:graphic>
          <a:graphicData uri="http://schemas.openxmlformats.org/drawingml/2006/table">
            <a:tbl>
              <a:tblPr firstRow="1" bandRow="1"/>
              <a:tblGrid>
                <a:gridCol w="1200727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312265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Graphs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intersect    same line    parallel lines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Slope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Y-Intercepts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138" name="TextBox 137">
            <a:extLst>
              <a:ext uri="{FF2B5EF4-FFF2-40B4-BE49-F238E27FC236}">
                <a16:creationId xmlns:a16="http://schemas.microsoft.com/office/drawing/2014/main" id="{76AB44B6-E245-4AB9-9294-63D42704688E}"/>
              </a:ext>
            </a:extLst>
          </p:cNvPr>
          <p:cNvSpPr txBox="1"/>
          <p:nvPr/>
        </p:nvSpPr>
        <p:spPr>
          <a:xfrm>
            <a:off x="449960" y="5921153"/>
            <a:ext cx="437236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3. How many solutions are there for this system of linear equations?   </a:t>
            </a:r>
            <a:r>
              <a:rPr lang="en-US" sz="1320" b="1" dirty="0"/>
              <a:t>One     Infinite     None</a:t>
            </a:r>
            <a:endParaRPr lang="en-US" sz="1320" dirty="0"/>
          </a:p>
          <a:p>
            <a:r>
              <a:rPr lang="en-US" sz="132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Explain:</a:t>
            </a:r>
            <a:br>
              <a:rPr lang="en-US" sz="1320" dirty="0"/>
            </a:br>
            <a:endParaRPr lang="en-US" sz="1320" dirty="0"/>
          </a:p>
        </p:txBody>
      </p:sp>
      <p:graphicFrame>
        <p:nvGraphicFramePr>
          <p:cNvPr id="140" name="Table 139">
            <a:extLst>
              <a:ext uri="{FF2B5EF4-FFF2-40B4-BE49-F238E27FC236}">
                <a16:creationId xmlns:a16="http://schemas.microsoft.com/office/drawing/2014/main" id="{3BB4B800-3EDE-4D7B-8D2D-B4C848CD58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6440" y="6570946"/>
          <a:ext cx="4323384" cy="905256"/>
        </p:xfrm>
        <a:graphic>
          <a:graphicData uri="http://schemas.openxmlformats.org/drawingml/2006/table">
            <a:tbl>
              <a:tblPr firstRow="1" bandRow="1"/>
              <a:tblGrid>
                <a:gridCol w="1200727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312265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Graphs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intersect    same line    parallel lines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Slope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Y-Intercepts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sp>
        <p:nvSpPr>
          <p:cNvPr id="195" name="TextBox 194">
            <a:extLst>
              <a:ext uri="{FF2B5EF4-FFF2-40B4-BE49-F238E27FC236}">
                <a16:creationId xmlns:a16="http://schemas.microsoft.com/office/drawing/2014/main" id="{B460E0C3-0ECB-4851-96B8-AD42DDCB3F47}"/>
              </a:ext>
            </a:extLst>
          </p:cNvPr>
          <p:cNvSpPr txBox="1"/>
          <p:nvPr/>
        </p:nvSpPr>
        <p:spPr>
          <a:xfrm>
            <a:off x="462946" y="8052232"/>
            <a:ext cx="4372367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4. How many solutions are there for this system of linear equations?   </a:t>
            </a:r>
            <a:r>
              <a:rPr lang="en-US" sz="1320" b="1" dirty="0"/>
              <a:t>One     Infinite     None</a:t>
            </a:r>
            <a:endParaRPr lang="en-US" sz="1320" dirty="0"/>
          </a:p>
          <a:p>
            <a:r>
              <a:rPr lang="en-US" sz="132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Explain:</a:t>
            </a:r>
            <a:br>
              <a:rPr lang="en-US" sz="1320" dirty="0"/>
            </a:br>
            <a:endParaRPr lang="en-US" sz="1320" dirty="0"/>
          </a:p>
        </p:txBody>
      </p:sp>
      <p:graphicFrame>
        <p:nvGraphicFramePr>
          <p:cNvPr id="197" name="Table 196">
            <a:extLst>
              <a:ext uri="{FF2B5EF4-FFF2-40B4-BE49-F238E27FC236}">
                <a16:creationId xmlns:a16="http://schemas.microsoft.com/office/drawing/2014/main" id="{87640256-801F-425E-8B82-2E693AE130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49425" y="8702024"/>
          <a:ext cx="4323384" cy="905256"/>
        </p:xfrm>
        <a:graphic>
          <a:graphicData uri="http://schemas.openxmlformats.org/drawingml/2006/table">
            <a:tbl>
              <a:tblPr firstRow="1" bandRow="1"/>
              <a:tblGrid>
                <a:gridCol w="1200727">
                  <a:extLst>
                    <a:ext uri="{9D8B030D-6E8A-4147-A177-3AD203B41FA5}">
                      <a16:colId xmlns:a16="http://schemas.microsoft.com/office/drawing/2014/main" val="3725756036"/>
                    </a:ext>
                  </a:extLst>
                </a:gridCol>
                <a:gridCol w="3122657">
                  <a:extLst>
                    <a:ext uri="{9D8B030D-6E8A-4147-A177-3AD203B41FA5}">
                      <a16:colId xmlns:a16="http://schemas.microsoft.com/office/drawing/2014/main" val="14060139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Graphs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intersect    same line    parallel lines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99642072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Slope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420102254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1300" dirty="0"/>
                        <a:t>Y-Intercepts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Same    Different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849111803"/>
                  </a:ext>
                </a:extLst>
              </a:tr>
            </a:tbl>
          </a:graphicData>
        </a:graphic>
      </p:graphicFrame>
      <p:grpSp>
        <p:nvGrpSpPr>
          <p:cNvPr id="201" name="Group 68">
            <a:extLst>
              <a:ext uri="{FF2B5EF4-FFF2-40B4-BE49-F238E27FC236}">
                <a16:creationId xmlns:a16="http://schemas.microsoft.com/office/drawing/2014/main" id="{E7AB30C0-C3DD-4213-AA25-1585BA53B3C5}"/>
              </a:ext>
            </a:extLst>
          </p:cNvPr>
          <p:cNvGrpSpPr>
            <a:grpSpLocks/>
          </p:cNvGrpSpPr>
          <p:nvPr/>
        </p:nvGrpSpPr>
        <p:grpSpPr bwMode="auto">
          <a:xfrm>
            <a:off x="5113638" y="7553846"/>
            <a:ext cx="2381885" cy="2212499"/>
            <a:chOff x="92532" y="3977749"/>
            <a:chExt cx="2163927" cy="2011566"/>
          </a:xfrm>
        </p:grpSpPr>
        <p:grpSp>
          <p:nvGrpSpPr>
            <p:cNvPr id="202" name="Group 69">
              <a:extLst>
                <a:ext uri="{FF2B5EF4-FFF2-40B4-BE49-F238E27FC236}">
                  <a16:creationId xmlns:a16="http://schemas.microsoft.com/office/drawing/2014/main" id="{869C8BEA-EF5D-4699-AB92-977BFA2684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87545C9B-1008-45D2-BB9D-AEF70523748D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8E0B7145-3B90-4271-B069-A1B7B7927631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2694D53F-069C-412A-B194-76F8CD41F7CB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8ADC3931-A257-466A-A4DA-79788F045275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CD44586E-C455-4C31-AD60-C6330D7FFB0E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5B2A307A-0E0D-424D-8E66-E3F62EC3680A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5E984767-3268-44A3-A753-378D72D1072E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C2EDBE7A-91E1-4E93-95FC-F7E325A6615B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5F650CC-F5DB-4219-8611-C3275A243882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4C2967FE-D929-4B60-ACA2-EADB91BDF689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E5BC3CBD-CCC9-4C34-8570-DAF3D8AC0CCA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AFD0CB85-50BE-4D1C-BB24-8533E6E5AE9B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1FBD0A7B-3BCA-4F63-A027-AA3A39660042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66F4801B-8328-4E4D-BD9C-4DD77BAA40B9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66B3E40E-D0E6-4D4B-9CE5-A8C8D5BB7AB2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1E1AF31E-57FA-4BAB-BCFB-414F6178DFC6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808CC62F-28A2-4D5B-B757-628D12ABA617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FD21278D-3F6B-45CE-AD17-2D3A23EC25D6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15F46-EDF5-406A-8F66-A3938CD168A0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F88FC8AF-8296-428B-B210-E542B1362AC3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2B24A332-C6E2-45F6-B489-62DFD2379ECB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29A8119E-4E37-4FB2-8C5B-8A5217A30E6B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8CAC5572-F9D4-4CE2-A1D8-CA63519D89C6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4BB2202A-B3C1-4341-BD8D-2A22A33175C5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5F411AAA-9BF0-4D01-ADBE-25B58631E8D3}"/>
                </a:ext>
              </a:extLst>
            </p:cNvPr>
            <p:cNvSpPr txBox="1"/>
            <p:nvPr/>
          </p:nvSpPr>
          <p:spPr>
            <a:xfrm>
              <a:off x="1280788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67502226-4592-4F0C-939D-5BE63A1E80A7}"/>
                </a:ext>
              </a:extLst>
            </p:cNvPr>
            <p:cNvSpPr txBox="1"/>
            <p:nvPr/>
          </p:nvSpPr>
          <p:spPr>
            <a:xfrm>
              <a:off x="1463231" y="496286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3522A3C-F779-4FBC-9A84-6AA03A2A0D97}"/>
                </a:ext>
              </a:extLst>
            </p:cNvPr>
            <p:cNvSpPr txBox="1"/>
            <p:nvPr/>
          </p:nvSpPr>
          <p:spPr>
            <a:xfrm>
              <a:off x="1645673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751C5892-A8E0-4EFC-B04F-F242113BE4A8}"/>
                </a:ext>
              </a:extLst>
            </p:cNvPr>
            <p:cNvSpPr txBox="1"/>
            <p:nvPr/>
          </p:nvSpPr>
          <p:spPr>
            <a:xfrm>
              <a:off x="1828116" y="4962864"/>
              <a:ext cx="184029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AB488989-00DB-46C0-AC43-31BE8FCE4EDF}"/>
                </a:ext>
              </a:extLst>
            </p:cNvPr>
            <p:cNvSpPr txBox="1"/>
            <p:nvPr/>
          </p:nvSpPr>
          <p:spPr>
            <a:xfrm>
              <a:off x="1950272" y="4962864"/>
              <a:ext cx="30618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3AB663C-E4EF-4997-975E-33701B2A30D6}"/>
                </a:ext>
              </a:extLst>
            </p:cNvPr>
            <p:cNvSpPr txBox="1"/>
            <p:nvPr/>
          </p:nvSpPr>
          <p:spPr>
            <a:xfrm>
              <a:off x="92532" y="4962864"/>
              <a:ext cx="363298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DBE1969-5FD6-4B9E-A588-6A1DE8A004D2}"/>
                </a:ext>
              </a:extLst>
            </p:cNvPr>
            <p:cNvSpPr txBox="1"/>
            <p:nvPr/>
          </p:nvSpPr>
          <p:spPr>
            <a:xfrm>
              <a:off x="322568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21389984-5881-43E9-9A70-0941EDE40A22}"/>
                </a:ext>
              </a:extLst>
            </p:cNvPr>
            <p:cNvSpPr txBox="1"/>
            <p:nvPr/>
          </p:nvSpPr>
          <p:spPr>
            <a:xfrm>
              <a:off x="506597" y="4962864"/>
              <a:ext cx="266525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232EDC29-BFB2-4256-A17C-8E69357C0D01}"/>
                </a:ext>
              </a:extLst>
            </p:cNvPr>
            <p:cNvSpPr txBox="1"/>
            <p:nvPr/>
          </p:nvSpPr>
          <p:spPr>
            <a:xfrm>
              <a:off x="689040" y="4962864"/>
              <a:ext cx="26811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0F4936F9-FD6D-4664-A9B9-10269BC2A100}"/>
                </a:ext>
              </a:extLst>
            </p:cNvPr>
            <p:cNvSpPr txBox="1"/>
            <p:nvPr/>
          </p:nvSpPr>
          <p:spPr>
            <a:xfrm>
              <a:off x="871482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1282EC58-1ED5-47B2-9F57-CC6801678B7D}"/>
                </a:ext>
              </a:extLst>
            </p:cNvPr>
            <p:cNvSpPr txBox="1"/>
            <p:nvPr/>
          </p:nvSpPr>
          <p:spPr>
            <a:xfrm>
              <a:off x="1161804" y="4716775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C8AFE905-9952-4C44-9B7E-581C19DACCA2}"/>
                </a:ext>
              </a:extLst>
            </p:cNvPr>
            <p:cNvSpPr txBox="1"/>
            <p:nvPr/>
          </p:nvSpPr>
          <p:spPr>
            <a:xfrm>
              <a:off x="1161804" y="453181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1165E2C5-F5D0-4FC9-979E-F421F751476F}"/>
                </a:ext>
              </a:extLst>
            </p:cNvPr>
            <p:cNvSpPr txBox="1"/>
            <p:nvPr/>
          </p:nvSpPr>
          <p:spPr>
            <a:xfrm>
              <a:off x="1161804" y="434764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530C98C-C990-4E6C-A6C8-F06AFAE53ADC}"/>
                </a:ext>
              </a:extLst>
            </p:cNvPr>
            <p:cNvSpPr txBox="1"/>
            <p:nvPr/>
          </p:nvSpPr>
          <p:spPr>
            <a:xfrm>
              <a:off x="1161804" y="4162682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0146826A-39AD-47B4-B12A-7F73C1DFEBF5}"/>
                </a:ext>
              </a:extLst>
            </p:cNvPr>
            <p:cNvSpPr txBox="1"/>
            <p:nvPr/>
          </p:nvSpPr>
          <p:spPr>
            <a:xfrm>
              <a:off x="1065029" y="3978515"/>
              <a:ext cx="37599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8D2C516B-931B-4C3C-B0C1-E8DBF3078579}"/>
                </a:ext>
              </a:extLst>
            </p:cNvPr>
            <p:cNvSpPr txBox="1"/>
            <p:nvPr/>
          </p:nvSpPr>
          <p:spPr>
            <a:xfrm>
              <a:off x="1088827" y="5807500"/>
              <a:ext cx="37757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A206A5C6-B527-4212-8FAB-80524D4E86CB}"/>
                </a:ext>
              </a:extLst>
            </p:cNvPr>
            <p:cNvSpPr txBox="1"/>
            <p:nvPr/>
          </p:nvSpPr>
          <p:spPr>
            <a:xfrm>
              <a:off x="1118969" y="5631269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33ED3F1F-9DFC-4D3A-AF79-185DD041D889}"/>
                </a:ext>
              </a:extLst>
            </p:cNvPr>
            <p:cNvSpPr txBox="1"/>
            <p:nvPr/>
          </p:nvSpPr>
          <p:spPr>
            <a:xfrm>
              <a:off x="1118969" y="5446306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C3E67180-193B-4281-81D2-34E3A3D49127}"/>
                </a:ext>
              </a:extLst>
            </p:cNvPr>
            <p:cNvSpPr txBox="1"/>
            <p:nvPr/>
          </p:nvSpPr>
          <p:spPr>
            <a:xfrm>
              <a:off x="1118969" y="5262137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7E4C8861-D9C9-4D5B-9384-2894B85CDBE5}"/>
                </a:ext>
              </a:extLst>
            </p:cNvPr>
            <p:cNvSpPr txBox="1"/>
            <p:nvPr/>
          </p:nvSpPr>
          <p:spPr>
            <a:xfrm>
              <a:off x="1118969" y="5077968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A933F49E-7AA9-4E36-A7A1-82525508D5EA}"/>
              </a:ext>
            </a:extLst>
          </p:cNvPr>
          <p:cNvCxnSpPr/>
          <p:nvPr/>
        </p:nvCxnSpPr>
        <p:spPr>
          <a:xfrm>
            <a:off x="5424646" y="7645083"/>
            <a:ext cx="1809115" cy="1810861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249" name="TextBox 51">
            <a:extLst>
              <a:ext uri="{FF2B5EF4-FFF2-40B4-BE49-F238E27FC236}">
                <a16:creationId xmlns:a16="http://schemas.microsoft.com/office/drawing/2014/main" id="{E1287C00-9B9A-4F9A-8A3B-FC259631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275" y="7779558"/>
            <a:ext cx="1335881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-</a:t>
            </a: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40" kern="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</a:t>
            </a: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</a:t>
            </a:r>
          </a:p>
        </p:txBody>
      </p: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11C21355-114C-4A53-AA20-9163A7F60FA0}"/>
              </a:ext>
            </a:extLst>
          </p:cNvPr>
          <p:cNvCxnSpPr/>
          <p:nvPr/>
        </p:nvCxnSpPr>
        <p:spPr>
          <a:xfrm>
            <a:off x="5574823" y="7795260"/>
            <a:ext cx="1508760" cy="150876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grpSp>
        <p:nvGrpSpPr>
          <p:cNvPr id="303" name="Group 68">
            <a:extLst>
              <a:ext uri="{FF2B5EF4-FFF2-40B4-BE49-F238E27FC236}">
                <a16:creationId xmlns:a16="http://schemas.microsoft.com/office/drawing/2014/main" id="{73CAA5D0-ED0E-476D-B288-48D70183C719}"/>
              </a:ext>
            </a:extLst>
          </p:cNvPr>
          <p:cNvGrpSpPr>
            <a:grpSpLocks/>
          </p:cNvGrpSpPr>
          <p:nvPr/>
        </p:nvGrpSpPr>
        <p:grpSpPr bwMode="auto">
          <a:xfrm>
            <a:off x="5099668" y="1144943"/>
            <a:ext cx="2381885" cy="2212499"/>
            <a:chOff x="92532" y="3977749"/>
            <a:chExt cx="2163927" cy="2011566"/>
          </a:xfrm>
        </p:grpSpPr>
        <p:grpSp>
          <p:nvGrpSpPr>
            <p:cNvPr id="304" name="Group 69">
              <a:extLst>
                <a:ext uri="{FF2B5EF4-FFF2-40B4-BE49-F238E27FC236}">
                  <a16:creationId xmlns:a16="http://schemas.microsoft.com/office/drawing/2014/main" id="{F8A18838-5EE6-4AF1-8541-0FDFAC56E5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327" name="Straight Connector 326">
                <a:extLst>
                  <a:ext uri="{FF2B5EF4-FFF2-40B4-BE49-F238E27FC236}">
                    <a16:creationId xmlns:a16="http://schemas.microsoft.com/office/drawing/2014/main" id="{D3C68CD3-0B6C-44BB-BC0A-6E4CB34D8C30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8" name="Straight Connector 327">
                <a:extLst>
                  <a:ext uri="{FF2B5EF4-FFF2-40B4-BE49-F238E27FC236}">
                    <a16:creationId xmlns:a16="http://schemas.microsoft.com/office/drawing/2014/main" id="{1EBD7AD4-BAAF-4D83-9234-42873E18D3F2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29" name="Straight Connector 328">
                <a:extLst>
                  <a:ext uri="{FF2B5EF4-FFF2-40B4-BE49-F238E27FC236}">
                    <a16:creationId xmlns:a16="http://schemas.microsoft.com/office/drawing/2014/main" id="{CBFF4B58-C62F-4B0D-A290-2628A189A3C1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0" name="Straight Connector 329">
                <a:extLst>
                  <a:ext uri="{FF2B5EF4-FFF2-40B4-BE49-F238E27FC236}">
                    <a16:creationId xmlns:a16="http://schemas.microsoft.com/office/drawing/2014/main" id="{10B45190-CB9B-474B-98D7-D4BAD542495F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1" name="Straight Connector 330">
                <a:extLst>
                  <a:ext uri="{FF2B5EF4-FFF2-40B4-BE49-F238E27FC236}">
                    <a16:creationId xmlns:a16="http://schemas.microsoft.com/office/drawing/2014/main" id="{0AB59FEA-14ED-41E1-BD63-56D7E312CE06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2" name="Straight Connector 331">
                <a:extLst>
                  <a:ext uri="{FF2B5EF4-FFF2-40B4-BE49-F238E27FC236}">
                    <a16:creationId xmlns:a16="http://schemas.microsoft.com/office/drawing/2014/main" id="{5518AC29-C517-4223-A7E1-DD22C689958E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3" name="Straight Connector 332">
                <a:extLst>
                  <a:ext uri="{FF2B5EF4-FFF2-40B4-BE49-F238E27FC236}">
                    <a16:creationId xmlns:a16="http://schemas.microsoft.com/office/drawing/2014/main" id="{FA27F665-AB49-481D-ADCD-3F3B29EDE1A0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4" name="Straight Connector 333">
                <a:extLst>
                  <a:ext uri="{FF2B5EF4-FFF2-40B4-BE49-F238E27FC236}">
                    <a16:creationId xmlns:a16="http://schemas.microsoft.com/office/drawing/2014/main" id="{EA932C09-76F9-4A94-9D94-E183CA2BC7C8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5" name="Straight Connector 334">
                <a:extLst>
                  <a:ext uri="{FF2B5EF4-FFF2-40B4-BE49-F238E27FC236}">
                    <a16:creationId xmlns:a16="http://schemas.microsoft.com/office/drawing/2014/main" id="{11FFD43F-85AD-43A0-8616-04BD35A24E38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6" name="Straight Connector 335">
                <a:extLst>
                  <a:ext uri="{FF2B5EF4-FFF2-40B4-BE49-F238E27FC236}">
                    <a16:creationId xmlns:a16="http://schemas.microsoft.com/office/drawing/2014/main" id="{12738D38-573B-40FE-84BA-779F5820BC82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7" name="Straight Connector 336">
                <a:extLst>
                  <a:ext uri="{FF2B5EF4-FFF2-40B4-BE49-F238E27FC236}">
                    <a16:creationId xmlns:a16="http://schemas.microsoft.com/office/drawing/2014/main" id="{B2C02CC2-5F4A-4272-B75B-24EC2A084971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8" name="Straight Connector 337">
                <a:extLst>
                  <a:ext uri="{FF2B5EF4-FFF2-40B4-BE49-F238E27FC236}">
                    <a16:creationId xmlns:a16="http://schemas.microsoft.com/office/drawing/2014/main" id="{9DBDA589-5EE4-4A23-B8EB-20AD3CBABA80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39" name="Straight Connector 338">
                <a:extLst>
                  <a:ext uri="{FF2B5EF4-FFF2-40B4-BE49-F238E27FC236}">
                    <a16:creationId xmlns:a16="http://schemas.microsoft.com/office/drawing/2014/main" id="{F27CD51F-A19D-4CD8-A5AA-0FDF572024B4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0" name="Straight Connector 339">
                <a:extLst>
                  <a:ext uri="{FF2B5EF4-FFF2-40B4-BE49-F238E27FC236}">
                    <a16:creationId xmlns:a16="http://schemas.microsoft.com/office/drawing/2014/main" id="{3DC6098F-2E4E-450F-8A80-CDA8DCC23D5C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1" name="Straight Connector 340">
                <a:extLst>
                  <a:ext uri="{FF2B5EF4-FFF2-40B4-BE49-F238E27FC236}">
                    <a16:creationId xmlns:a16="http://schemas.microsoft.com/office/drawing/2014/main" id="{3CCB51D5-17C0-4780-9ACC-BF59B38BEA52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2" name="Straight Connector 341">
                <a:extLst>
                  <a:ext uri="{FF2B5EF4-FFF2-40B4-BE49-F238E27FC236}">
                    <a16:creationId xmlns:a16="http://schemas.microsoft.com/office/drawing/2014/main" id="{E0771636-EF49-4A73-89D8-CA2A308C0576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4532FD5D-8758-44BD-9ABC-047699A46A39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4" name="Straight Connector 343">
                <a:extLst>
                  <a:ext uri="{FF2B5EF4-FFF2-40B4-BE49-F238E27FC236}">
                    <a16:creationId xmlns:a16="http://schemas.microsoft.com/office/drawing/2014/main" id="{D6881814-A515-4ADE-AB0F-DC357C026EE6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5" name="Straight Connector 344">
                <a:extLst>
                  <a:ext uri="{FF2B5EF4-FFF2-40B4-BE49-F238E27FC236}">
                    <a16:creationId xmlns:a16="http://schemas.microsoft.com/office/drawing/2014/main" id="{C9E8801F-2347-4FCF-9637-AC4D13EFC9EE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6" name="Straight Connector 345">
                <a:extLst>
                  <a:ext uri="{FF2B5EF4-FFF2-40B4-BE49-F238E27FC236}">
                    <a16:creationId xmlns:a16="http://schemas.microsoft.com/office/drawing/2014/main" id="{2B4862FE-F835-4BD3-8092-C35CF33A8A06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7" name="Straight Connector 346">
                <a:extLst>
                  <a:ext uri="{FF2B5EF4-FFF2-40B4-BE49-F238E27FC236}">
                    <a16:creationId xmlns:a16="http://schemas.microsoft.com/office/drawing/2014/main" id="{5CC4D7ED-C431-490A-BEEA-3FCCA5C6E81C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48" name="Straight Connector 347">
                <a:extLst>
                  <a:ext uri="{FF2B5EF4-FFF2-40B4-BE49-F238E27FC236}">
                    <a16:creationId xmlns:a16="http://schemas.microsoft.com/office/drawing/2014/main" id="{BB1E1E58-308B-4ECD-93FE-AA192483902B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305" name="Straight Arrow Connector 304">
              <a:extLst>
                <a:ext uri="{FF2B5EF4-FFF2-40B4-BE49-F238E27FC236}">
                  <a16:creationId xmlns:a16="http://schemas.microsoft.com/office/drawing/2014/main" id="{436EA14E-D0CA-4899-A00D-25F8D7FB553B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06" name="Straight Arrow Connector 305">
              <a:extLst>
                <a:ext uri="{FF2B5EF4-FFF2-40B4-BE49-F238E27FC236}">
                  <a16:creationId xmlns:a16="http://schemas.microsoft.com/office/drawing/2014/main" id="{4A3BD101-848A-4E13-B52F-5509DADBD823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05114DAB-2986-46F3-939D-F74F5DCC9F4B}"/>
                </a:ext>
              </a:extLst>
            </p:cNvPr>
            <p:cNvSpPr txBox="1"/>
            <p:nvPr/>
          </p:nvSpPr>
          <p:spPr>
            <a:xfrm>
              <a:off x="1280788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96F78256-34E9-4F7D-BDC5-BB38D9377EBA}"/>
                </a:ext>
              </a:extLst>
            </p:cNvPr>
            <p:cNvSpPr txBox="1"/>
            <p:nvPr/>
          </p:nvSpPr>
          <p:spPr>
            <a:xfrm>
              <a:off x="1463231" y="496286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D1F9A820-4958-4483-810C-19A7F2A29B6F}"/>
                </a:ext>
              </a:extLst>
            </p:cNvPr>
            <p:cNvSpPr txBox="1"/>
            <p:nvPr/>
          </p:nvSpPr>
          <p:spPr>
            <a:xfrm>
              <a:off x="1645673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6D8C7CBE-9A4B-449F-BBD4-54567C9E2C9A}"/>
                </a:ext>
              </a:extLst>
            </p:cNvPr>
            <p:cNvSpPr txBox="1"/>
            <p:nvPr/>
          </p:nvSpPr>
          <p:spPr>
            <a:xfrm>
              <a:off x="1828116" y="4962864"/>
              <a:ext cx="184029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88E78F1-6CE9-42CD-85BE-A5BE2ECA838D}"/>
                </a:ext>
              </a:extLst>
            </p:cNvPr>
            <p:cNvSpPr txBox="1"/>
            <p:nvPr/>
          </p:nvSpPr>
          <p:spPr>
            <a:xfrm>
              <a:off x="1950272" y="4962864"/>
              <a:ext cx="30618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882F90AE-61E8-4922-8F21-16FA3CE8A546}"/>
                </a:ext>
              </a:extLst>
            </p:cNvPr>
            <p:cNvSpPr txBox="1"/>
            <p:nvPr/>
          </p:nvSpPr>
          <p:spPr>
            <a:xfrm>
              <a:off x="92532" y="4962864"/>
              <a:ext cx="363298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EF725FA5-7B5B-4346-91A0-0500311AF431}"/>
                </a:ext>
              </a:extLst>
            </p:cNvPr>
            <p:cNvSpPr txBox="1"/>
            <p:nvPr/>
          </p:nvSpPr>
          <p:spPr>
            <a:xfrm>
              <a:off x="322568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5131043B-7FAF-4569-ACFE-1A1008960EBD}"/>
                </a:ext>
              </a:extLst>
            </p:cNvPr>
            <p:cNvSpPr txBox="1"/>
            <p:nvPr/>
          </p:nvSpPr>
          <p:spPr>
            <a:xfrm>
              <a:off x="506597" y="4962864"/>
              <a:ext cx="266525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FDF82B68-E16A-41CA-A191-7570C98C3A63}"/>
                </a:ext>
              </a:extLst>
            </p:cNvPr>
            <p:cNvSpPr txBox="1"/>
            <p:nvPr/>
          </p:nvSpPr>
          <p:spPr>
            <a:xfrm>
              <a:off x="689040" y="4962864"/>
              <a:ext cx="26811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83733A3C-E078-47F1-82E3-419156CBD762}"/>
                </a:ext>
              </a:extLst>
            </p:cNvPr>
            <p:cNvSpPr txBox="1"/>
            <p:nvPr/>
          </p:nvSpPr>
          <p:spPr>
            <a:xfrm>
              <a:off x="871482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68CA58DB-DBBD-4D68-9C90-BA0ECA6BFCE8}"/>
                </a:ext>
              </a:extLst>
            </p:cNvPr>
            <p:cNvSpPr txBox="1"/>
            <p:nvPr/>
          </p:nvSpPr>
          <p:spPr>
            <a:xfrm>
              <a:off x="1161804" y="4716775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16AB63E1-E9D6-4DBC-884B-059C4202A230}"/>
                </a:ext>
              </a:extLst>
            </p:cNvPr>
            <p:cNvSpPr txBox="1"/>
            <p:nvPr/>
          </p:nvSpPr>
          <p:spPr>
            <a:xfrm>
              <a:off x="1161804" y="453181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13689C4A-E834-4D21-9DC4-F68172FF2EEB}"/>
                </a:ext>
              </a:extLst>
            </p:cNvPr>
            <p:cNvSpPr txBox="1"/>
            <p:nvPr/>
          </p:nvSpPr>
          <p:spPr>
            <a:xfrm>
              <a:off x="1161804" y="434764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56DDF78B-6BF5-47DB-BE80-03C60446BF4E}"/>
                </a:ext>
              </a:extLst>
            </p:cNvPr>
            <p:cNvSpPr txBox="1"/>
            <p:nvPr/>
          </p:nvSpPr>
          <p:spPr>
            <a:xfrm>
              <a:off x="1161804" y="4162682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1B81100D-9557-4D2A-B3E4-7570E6646B2D}"/>
                </a:ext>
              </a:extLst>
            </p:cNvPr>
            <p:cNvSpPr txBox="1"/>
            <p:nvPr/>
          </p:nvSpPr>
          <p:spPr>
            <a:xfrm>
              <a:off x="1065029" y="3978515"/>
              <a:ext cx="37599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50F10B76-2CE3-4B4B-8DFF-4E5CF919BCAD}"/>
                </a:ext>
              </a:extLst>
            </p:cNvPr>
            <p:cNvSpPr txBox="1"/>
            <p:nvPr/>
          </p:nvSpPr>
          <p:spPr>
            <a:xfrm>
              <a:off x="1088827" y="5807500"/>
              <a:ext cx="37757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06B23981-5F05-41E7-AF8F-5EE3AC1F8423}"/>
                </a:ext>
              </a:extLst>
            </p:cNvPr>
            <p:cNvSpPr txBox="1"/>
            <p:nvPr/>
          </p:nvSpPr>
          <p:spPr>
            <a:xfrm>
              <a:off x="1118969" y="5631269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5A6375B8-78A1-4157-A20A-FFACF0A5A1ED}"/>
                </a:ext>
              </a:extLst>
            </p:cNvPr>
            <p:cNvSpPr txBox="1"/>
            <p:nvPr/>
          </p:nvSpPr>
          <p:spPr>
            <a:xfrm>
              <a:off x="1118969" y="5446306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DBEE8ADE-9384-421F-9FF9-42D1A866A8B5}"/>
                </a:ext>
              </a:extLst>
            </p:cNvPr>
            <p:cNvSpPr txBox="1"/>
            <p:nvPr/>
          </p:nvSpPr>
          <p:spPr>
            <a:xfrm>
              <a:off x="1118969" y="5262137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F9E4C78-27C3-4D26-8838-4747DC0AF9F4}"/>
                </a:ext>
              </a:extLst>
            </p:cNvPr>
            <p:cNvSpPr txBox="1"/>
            <p:nvPr/>
          </p:nvSpPr>
          <p:spPr>
            <a:xfrm>
              <a:off x="1118969" y="5077968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349" name="Straight Arrow Connector 348">
            <a:extLst>
              <a:ext uri="{FF2B5EF4-FFF2-40B4-BE49-F238E27FC236}">
                <a16:creationId xmlns:a16="http://schemas.microsoft.com/office/drawing/2014/main" id="{730C9959-A6AA-47AB-8BB4-4302A9D8D9A3}"/>
              </a:ext>
            </a:extLst>
          </p:cNvPr>
          <p:cNvCxnSpPr>
            <a:cxnSpLocks/>
          </p:cNvCxnSpPr>
          <p:nvPr/>
        </p:nvCxnSpPr>
        <p:spPr>
          <a:xfrm>
            <a:off x="5293502" y="1798040"/>
            <a:ext cx="2011680" cy="50292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350" name="Straight Arrow Connector 349">
            <a:extLst>
              <a:ext uri="{FF2B5EF4-FFF2-40B4-BE49-F238E27FC236}">
                <a16:creationId xmlns:a16="http://schemas.microsoft.com/office/drawing/2014/main" id="{509AED79-D01D-49D2-B5F2-746E638B8579}"/>
              </a:ext>
            </a:extLst>
          </p:cNvPr>
          <p:cNvCxnSpPr>
            <a:cxnSpLocks/>
          </p:cNvCxnSpPr>
          <p:nvPr/>
        </p:nvCxnSpPr>
        <p:spPr>
          <a:xfrm>
            <a:off x="5296994" y="1450536"/>
            <a:ext cx="2011680" cy="100584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352" name="TextBox 51">
            <a:extLst>
              <a:ext uri="{FF2B5EF4-FFF2-40B4-BE49-F238E27FC236}">
                <a16:creationId xmlns:a16="http://schemas.microsoft.com/office/drawing/2014/main" id="{CF12EF8A-915E-4A28-AD41-2DD23A61E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0296" y="1124779"/>
            <a:ext cx="1309688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40" kern="0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1540" i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</a:t>
            </a: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68B580C0-CD21-416C-9AEB-BA52BB67A04E}"/>
              </a:ext>
            </a:extLst>
          </p:cNvPr>
          <p:cNvSpPr/>
          <p:nvPr/>
        </p:nvSpPr>
        <p:spPr bwMode="auto">
          <a:xfrm>
            <a:off x="6707919" y="1941790"/>
            <a:ext cx="90" cy="4284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endParaRPr lang="en-US" sz="1980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5" name="Rectangle 72">
            <a:extLst>
              <a:ext uri="{FF2B5EF4-FFF2-40B4-BE49-F238E27FC236}">
                <a16:creationId xmlns:a16="http://schemas.microsoft.com/office/drawing/2014/main" id="{E7B2372C-9BA0-4931-8E9E-44B260D32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893" y="1798040"/>
            <a:ext cx="635635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2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(4, 1)</a:t>
            </a:r>
          </a:p>
        </p:txBody>
      </p:sp>
      <p:grpSp>
        <p:nvGrpSpPr>
          <p:cNvPr id="356" name="Group 68">
            <a:extLst>
              <a:ext uri="{FF2B5EF4-FFF2-40B4-BE49-F238E27FC236}">
                <a16:creationId xmlns:a16="http://schemas.microsoft.com/office/drawing/2014/main" id="{A94C751E-641A-418A-8A8E-E482874EFE67}"/>
              </a:ext>
            </a:extLst>
          </p:cNvPr>
          <p:cNvGrpSpPr>
            <a:grpSpLocks/>
          </p:cNvGrpSpPr>
          <p:nvPr/>
        </p:nvGrpSpPr>
        <p:grpSpPr bwMode="auto">
          <a:xfrm>
            <a:off x="5052519" y="5390242"/>
            <a:ext cx="2381885" cy="2212499"/>
            <a:chOff x="92532" y="3977749"/>
            <a:chExt cx="2163927" cy="2011566"/>
          </a:xfrm>
        </p:grpSpPr>
        <p:grpSp>
          <p:nvGrpSpPr>
            <p:cNvPr id="357" name="Group 69">
              <a:extLst>
                <a:ext uri="{FF2B5EF4-FFF2-40B4-BE49-F238E27FC236}">
                  <a16:creationId xmlns:a16="http://schemas.microsoft.com/office/drawing/2014/main" id="{3F4846D2-2B23-44F0-8712-4B0F004202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2C6BDF02-27DD-4E94-BB2D-3058CC982B2B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6495C410-5DF1-462B-BBF3-870D3900D2AE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C7A4EF05-7013-4F45-BDA9-7C7927BFDA8C}"/>
                  </a:ext>
                </a:extLst>
              </p:cNvPr>
              <p:cNvCxnSpPr/>
              <p:nvPr/>
            </p:nvCxnSpPr>
            <p:spPr>
              <a:xfrm>
                <a:off x="226761" y="44340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4EAE2576-E509-4EB4-B78D-3ABB46F4A757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606EBE60-BF44-4A2C-86D4-ED85B63BE05E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F237D6EC-1784-4BF8-9E6B-A33B56F6E5BC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55570994-BEE3-41FF-B0AD-0E8CE28B2B5F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168719E1-D6FE-4E13-924D-F31FCD9D23CB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E613A8B8-2C6B-4494-8273-1ECC4D690467}"/>
                  </a:ext>
                </a:extLst>
              </p:cNvPr>
              <p:cNvCxnSpPr/>
              <p:nvPr/>
            </p:nvCxnSpPr>
            <p:spPr>
              <a:xfrm>
                <a:off x="226761" y="571209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09461481-FFCD-46E2-ACF9-A71607821005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D7075903-411F-4BE7-9A60-1E067044ECFE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10868150-D016-4A14-AD5B-1F11A1342FA8}"/>
                  </a:ext>
                </a:extLst>
              </p:cNvPr>
              <p:cNvCxnSpPr/>
              <p:nvPr/>
            </p:nvCxnSpPr>
            <p:spPr>
              <a:xfrm rot="16200000">
                <a:off x="-68852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853FA056-63CA-4549-9F41-73B650588E63}"/>
                  </a:ext>
                </a:extLst>
              </p:cNvPr>
              <p:cNvCxnSpPr/>
              <p:nvPr/>
            </p:nvCxnSpPr>
            <p:spPr>
              <a:xfrm rot="16200000">
                <a:off x="-50608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2F9D71AE-A70C-4F28-9AF8-79F0B2E8A227}"/>
                  </a:ext>
                </a:extLst>
              </p:cNvPr>
              <p:cNvCxnSpPr/>
              <p:nvPr/>
            </p:nvCxnSpPr>
            <p:spPr>
              <a:xfrm rot="16200000">
                <a:off x="-322055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7584E52E-E613-4F1F-84F5-7D3C1460A218}"/>
                  </a:ext>
                </a:extLst>
              </p:cNvPr>
              <p:cNvCxnSpPr/>
              <p:nvPr/>
            </p:nvCxnSpPr>
            <p:spPr>
              <a:xfrm rot="16200000">
                <a:off x="-13961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E0A0DE3F-4F68-463A-B11B-DA40477E21EE}"/>
                  </a:ext>
                </a:extLst>
              </p:cNvPr>
              <p:cNvCxnSpPr/>
              <p:nvPr/>
            </p:nvCxnSpPr>
            <p:spPr>
              <a:xfrm rot="16200000">
                <a:off x="42830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EC23E871-2FB6-45EB-8215-BC9DEF7CB3FA}"/>
                  </a:ext>
                </a:extLst>
              </p:cNvPr>
              <p:cNvCxnSpPr/>
              <p:nvPr/>
            </p:nvCxnSpPr>
            <p:spPr>
              <a:xfrm rot="16200000">
                <a:off x="409302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C27D0396-5D69-4BFB-8B88-3C1FA1F04AD2}"/>
                  </a:ext>
                </a:extLst>
              </p:cNvPr>
              <p:cNvCxnSpPr/>
              <p:nvPr/>
            </p:nvCxnSpPr>
            <p:spPr>
              <a:xfrm rot="16200000">
                <a:off x="591744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C676E570-0505-4673-97FE-C38A69A7457D}"/>
                  </a:ext>
                </a:extLst>
              </p:cNvPr>
              <p:cNvCxnSpPr/>
              <p:nvPr/>
            </p:nvCxnSpPr>
            <p:spPr>
              <a:xfrm rot="16200000">
                <a:off x="774187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8DA75F05-1CA1-4C79-AC5E-6A676677F639}"/>
                  </a:ext>
                </a:extLst>
              </p:cNvPr>
              <p:cNvCxnSpPr/>
              <p:nvPr/>
            </p:nvCxnSpPr>
            <p:spPr>
              <a:xfrm rot="16200000">
                <a:off x="958216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5F3487BD-1DBB-4CD4-AA1F-30B4E0A4F795}"/>
                  </a:ext>
                </a:extLst>
              </p:cNvPr>
              <p:cNvCxnSpPr/>
              <p:nvPr/>
            </p:nvCxnSpPr>
            <p:spPr>
              <a:xfrm rot="16200000">
                <a:off x="1140658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39A5084-5CE2-4525-9DAF-183D932BB2DE}"/>
                  </a:ext>
                </a:extLst>
              </p:cNvPr>
              <p:cNvCxnSpPr/>
              <p:nvPr/>
            </p:nvCxnSpPr>
            <p:spPr>
              <a:xfrm rot="16200000">
                <a:off x="226859" y="4976211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358" name="Straight Arrow Connector 357">
              <a:extLst>
                <a:ext uri="{FF2B5EF4-FFF2-40B4-BE49-F238E27FC236}">
                  <a16:creationId xmlns:a16="http://schemas.microsoft.com/office/drawing/2014/main" id="{D60A6C5B-E95D-43CC-8F46-E4AE78D65958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59" name="Straight Arrow Connector 358">
              <a:extLst>
                <a:ext uri="{FF2B5EF4-FFF2-40B4-BE49-F238E27FC236}">
                  <a16:creationId xmlns:a16="http://schemas.microsoft.com/office/drawing/2014/main" id="{CAECE4D9-B0CC-4E3F-B27A-5CC346B9777A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19118151-59BF-4DEA-B0C7-A5A29C93E092}"/>
                </a:ext>
              </a:extLst>
            </p:cNvPr>
            <p:cNvSpPr txBox="1"/>
            <p:nvPr/>
          </p:nvSpPr>
          <p:spPr>
            <a:xfrm>
              <a:off x="1280788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00A84CD2-CFAA-4EF6-AFB5-62634062DB10}"/>
                </a:ext>
              </a:extLst>
            </p:cNvPr>
            <p:cNvSpPr txBox="1"/>
            <p:nvPr/>
          </p:nvSpPr>
          <p:spPr>
            <a:xfrm>
              <a:off x="1463231" y="496286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C13DD968-53A6-4BD3-8EEC-AF20B0141348}"/>
                </a:ext>
              </a:extLst>
            </p:cNvPr>
            <p:cNvSpPr txBox="1"/>
            <p:nvPr/>
          </p:nvSpPr>
          <p:spPr>
            <a:xfrm>
              <a:off x="1645673" y="4962864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7658B033-E796-42B5-9263-02E89C39CD12}"/>
                </a:ext>
              </a:extLst>
            </p:cNvPr>
            <p:cNvSpPr txBox="1"/>
            <p:nvPr/>
          </p:nvSpPr>
          <p:spPr>
            <a:xfrm>
              <a:off x="1828116" y="4962864"/>
              <a:ext cx="184029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771195C3-9213-4049-AAE6-F84EA10C93CD}"/>
                </a:ext>
              </a:extLst>
            </p:cNvPr>
            <p:cNvSpPr txBox="1"/>
            <p:nvPr/>
          </p:nvSpPr>
          <p:spPr>
            <a:xfrm>
              <a:off x="1950272" y="4962864"/>
              <a:ext cx="30618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67EF16E6-1CEE-4ADC-B4A5-271AE9EE6C31}"/>
                </a:ext>
              </a:extLst>
            </p:cNvPr>
            <p:cNvSpPr txBox="1"/>
            <p:nvPr/>
          </p:nvSpPr>
          <p:spPr>
            <a:xfrm>
              <a:off x="92532" y="4962864"/>
              <a:ext cx="363298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888DAFDE-036B-49A3-809C-AF82B35E6BDA}"/>
                </a:ext>
              </a:extLst>
            </p:cNvPr>
            <p:cNvSpPr txBox="1"/>
            <p:nvPr/>
          </p:nvSpPr>
          <p:spPr>
            <a:xfrm>
              <a:off x="322568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1A78D1EE-685B-4E0B-9D8F-F05BE3DE1A31}"/>
                </a:ext>
              </a:extLst>
            </p:cNvPr>
            <p:cNvSpPr txBox="1"/>
            <p:nvPr/>
          </p:nvSpPr>
          <p:spPr>
            <a:xfrm>
              <a:off x="506597" y="4962864"/>
              <a:ext cx="266525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67C13B68-B451-4300-AC86-DF1B23A3887D}"/>
                </a:ext>
              </a:extLst>
            </p:cNvPr>
            <p:cNvSpPr txBox="1"/>
            <p:nvPr/>
          </p:nvSpPr>
          <p:spPr>
            <a:xfrm>
              <a:off x="689040" y="4962864"/>
              <a:ext cx="26811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8219D0E3-F721-4751-BE7B-4197C29ADC1F}"/>
                </a:ext>
              </a:extLst>
            </p:cNvPr>
            <p:cNvSpPr txBox="1"/>
            <p:nvPr/>
          </p:nvSpPr>
          <p:spPr>
            <a:xfrm>
              <a:off x="871482" y="4962864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A78CF1CD-E841-4D7C-84BA-9B55C041F802}"/>
                </a:ext>
              </a:extLst>
            </p:cNvPr>
            <p:cNvSpPr txBox="1"/>
            <p:nvPr/>
          </p:nvSpPr>
          <p:spPr>
            <a:xfrm>
              <a:off x="1161804" y="4716775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C13EFEA5-CDA6-4129-B661-1DA8295CB04B}"/>
                </a:ext>
              </a:extLst>
            </p:cNvPr>
            <p:cNvSpPr txBox="1"/>
            <p:nvPr/>
          </p:nvSpPr>
          <p:spPr>
            <a:xfrm>
              <a:off x="1161804" y="453181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1E548CD3-3395-4D7A-8D6B-35C24A17D364}"/>
                </a:ext>
              </a:extLst>
            </p:cNvPr>
            <p:cNvSpPr txBox="1"/>
            <p:nvPr/>
          </p:nvSpPr>
          <p:spPr>
            <a:xfrm>
              <a:off x="1161804" y="434764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496680D2-F798-48E6-821D-CEF185483186}"/>
                </a:ext>
              </a:extLst>
            </p:cNvPr>
            <p:cNvSpPr txBox="1"/>
            <p:nvPr/>
          </p:nvSpPr>
          <p:spPr>
            <a:xfrm>
              <a:off x="1161804" y="4162682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3D3BAAE1-CA63-42FA-8AF5-B9E0ABE3DF0A}"/>
                </a:ext>
              </a:extLst>
            </p:cNvPr>
            <p:cNvSpPr txBox="1"/>
            <p:nvPr/>
          </p:nvSpPr>
          <p:spPr>
            <a:xfrm>
              <a:off x="1065029" y="3978515"/>
              <a:ext cx="37599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FF811FF-2FC9-4532-A13D-E12225F8B7A2}"/>
                </a:ext>
              </a:extLst>
            </p:cNvPr>
            <p:cNvSpPr txBox="1"/>
            <p:nvPr/>
          </p:nvSpPr>
          <p:spPr>
            <a:xfrm>
              <a:off x="1088827" y="5807500"/>
              <a:ext cx="37757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0D64981F-A30E-410A-B7B9-E1FAFF57F3D0}"/>
                </a:ext>
              </a:extLst>
            </p:cNvPr>
            <p:cNvSpPr txBox="1"/>
            <p:nvPr/>
          </p:nvSpPr>
          <p:spPr>
            <a:xfrm>
              <a:off x="1118969" y="5631269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B058E13C-14E1-4626-A4D8-F736389C3A51}"/>
                </a:ext>
              </a:extLst>
            </p:cNvPr>
            <p:cNvSpPr txBox="1"/>
            <p:nvPr/>
          </p:nvSpPr>
          <p:spPr>
            <a:xfrm>
              <a:off x="1118969" y="5446306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0027C432-346F-41A4-AEED-E6DAF7D0EE59}"/>
                </a:ext>
              </a:extLst>
            </p:cNvPr>
            <p:cNvSpPr txBox="1"/>
            <p:nvPr/>
          </p:nvSpPr>
          <p:spPr>
            <a:xfrm>
              <a:off x="1118969" y="5262137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6FE0A861-E82E-4511-B70B-B42E88862AB3}"/>
                </a:ext>
              </a:extLst>
            </p:cNvPr>
            <p:cNvSpPr txBox="1"/>
            <p:nvPr/>
          </p:nvSpPr>
          <p:spPr>
            <a:xfrm>
              <a:off x="1118969" y="5077968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402" name="Straight Arrow Connector 401">
            <a:extLst>
              <a:ext uri="{FF2B5EF4-FFF2-40B4-BE49-F238E27FC236}">
                <a16:creationId xmlns:a16="http://schemas.microsoft.com/office/drawing/2014/main" id="{843C6A79-248A-4093-84A6-1E9566B74D63}"/>
              </a:ext>
            </a:extLst>
          </p:cNvPr>
          <p:cNvCxnSpPr>
            <a:cxnSpLocks/>
          </p:cNvCxnSpPr>
          <p:nvPr/>
        </p:nvCxnSpPr>
        <p:spPr>
          <a:xfrm>
            <a:off x="5246352" y="6043340"/>
            <a:ext cx="2011680" cy="50292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403" name="Straight Arrow Connector 402">
            <a:extLst>
              <a:ext uri="{FF2B5EF4-FFF2-40B4-BE49-F238E27FC236}">
                <a16:creationId xmlns:a16="http://schemas.microsoft.com/office/drawing/2014/main" id="{C05414E5-9964-4A16-8AB8-3C71D4F962E1}"/>
              </a:ext>
            </a:extLst>
          </p:cNvPr>
          <p:cNvCxnSpPr>
            <a:cxnSpLocks/>
          </p:cNvCxnSpPr>
          <p:nvPr/>
        </p:nvCxnSpPr>
        <p:spPr>
          <a:xfrm>
            <a:off x="5249845" y="5695835"/>
            <a:ext cx="2011680" cy="100584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sp>
        <p:nvSpPr>
          <p:cNvPr id="405" name="TextBox 51">
            <a:extLst>
              <a:ext uri="{FF2B5EF4-FFF2-40B4-BE49-F238E27FC236}">
                <a16:creationId xmlns:a16="http://schemas.microsoft.com/office/drawing/2014/main" id="{0685864F-BD7C-4EF7-9621-DA7A5DF8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116" y="5438263"/>
            <a:ext cx="1309688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</a:t>
            </a: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</a:t>
            </a:r>
          </a:p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40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</a:t>
            </a: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4E9E4C6A-9B94-49B3-B00E-5A367D0082AF}"/>
              </a:ext>
            </a:extLst>
          </p:cNvPr>
          <p:cNvSpPr/>
          <p:nvPr/>
        </p:nvSpPr>
        <p:spPr bwMode="auto">
          <a:xfrm>
            <a:off x="6660770" y="6187089"/>
            <a:ext cx="90" cy="4284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endParaRPr lang="en-US" sz="1980" kern="0" dirty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408" name="Rectangle 72">
            <a:extLst>
              <a:ext uri="{FF2B5EF4-FFF2-40B4-BE49-F238E27FC236}">
                <a16:creationId xmlns:a16="http://schemas.microsoft.com/office/drawing/2014/main" id="{A11BC217-D179-48B9-B073-DC448661E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744" y="6043339"/>
            <a:ext cx="635635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32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(4, 1)</a:t>
            </a:r>
          </a:p>
        </p:txBody>
      </p:sp>
      <p:sp>
        <p:nvSpPr>
          <p:cNvPr id="410" name="TextBox 51">
            <a:extLst>
              <a:ext uri="{FF2B5EF4-FFF2-40B4-BE49-F238E27FC236}">
                <a16:creationId xmlns:a16="http://schemas.microsoft.com/office/drawing/2014/main" id="{FB5007DE-0230-4EFB-9EC8-089EDAB2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543" y="3555650"/>
            <a:ext cx="1335224" cy="56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40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18</a:t>
            </a:r>
          </a:p>
          <a:p>
            <a:pPr algn="r" defTabSz="1004094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540" ker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+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1540" i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1540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-6</a:t>
            </a:r>
          </a:p>
        </p:txBody>
      </p:sp>
      <p:grpSp>
        <p:nvGrpSpPr>
          <p:cNvPr id="412" name="Group 68">
            <a:extLst>
              <a:ext uri="{FF2B5EF4-FFF2-40B4-BE49-F238E27FC236}">
                <a16:creationId xmlns:a16="http://schemas.microsoft.com/office/drawing/2014/main" id="{E9DE76D3-C4C4-443A-9ECE-B51D37649CA9}"/>
              </a:ext>
            </a:extLst>
          </p:cNvPr>
          <p:cNvGrpSpPr>
            <a:grpSpLocks/>
          </p:cNvGrpSpPr>
          <p:nvPr/>
        </p:nvGrpSpPr>
        <p:grpSpPr bwMode="auto">
          <a:xfrm>
            <a:off x="4979177" y="3259655"/>
            <a:ext cx="2381885" cy="2212501"/>
            <a:chOff x="92532" y="3977749"/>
            <a:chExt cx="2163927" cy="2011566"/>
          </a:xfrm>
        </p:grpSpPr>
        <p:grpSp>
          <p:nvGrpSpPr>
            <p:cNvPr id="413" name="Group 69">
              <a:extLst>
                <a:ext uri="{FF2B5EF4-FFF2-40B4-BE49-F238E27FC236}">
                  <a16:creationId xmlns:a16="http://schemas.microsoft.com/office/drawing/2014/main" id="{26CF3DD0-1CBA-4D99-839B-A3D9117AB2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003" y="4067165"/>
              <a:ext cx="1828800" cy="1832621"/>
              <a:chOff x="227376" y="4061431"/>
              <a:chExt cx="1828800" cy="1832621"/>
            </a:xfrm>
          </p:grpSpPr>
          <p:cxnSp>
            <p:nvCxnSpPr>
              <p:cNvPr id="436" name="Straight Connector 435">
                <a:extLst>
                  <a:ext uri="{FF2B5EF4-FFF2-40B4-BE49-F238E27FC236}">
                    <a16:creationId xmlns:a16="http://schemas.microsoft.com/office/drawing/2014/main" id="{6CD579B7-1510-44B2-B80B-3E10B78D4294}"/>
                  </a:ext>
                </a:extLst>
              </p:cNvPr>
              <p:cNvCxnSpPr/>
              <p:nvPr/>
            </p:nvCxnSpPr>
            <p:spPr>
              <a:xfrm>
                <a:off x="226761" y="4060924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7" name="Straight Connector 436">
                <a:extLst>
                  <a:ext uri="{FF2B5EF4-FFF2-40B4-BE49-F238E27FC236}">
                    <a16:creationId xmlns:a16="http://schemas.microsoft.com/office/drawing/2014/main" id="{2B37F0C9-C3CF-4E76-8803-55BA804D5AB9}"/>
                  </a:ext>
                </a:extLst>
              </p:cNvPr>
              <p:cNvCxnSpPr/>
              <p:nvPr/>
            </p:nvCxnSpPr>
            <p:spPr>
              <a:xfrm>
                <a:off x="226761" y="4251443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8" name="Straight Connector 437">
                <a:extLst>
                  <a:ext uri="{FF2B5EF4-FFF2-40B4-BE49-F238E27FC236}">
                    <a16:creationId xmlns:a16="http://schemas.microsoft.com/office/drawing/2014/main" id="{4BA96181-BA27-47B6-887C-6F9EBB6FBFE7}"/>
                  </a:ext>
                </a:extLst>
              </p:cNvPr>
              <p:cNvCxnSpPr/>
              <p:nvPr/>
            </p:nvCxnSpPr>
            <p:spPr>
              <a:xfrm>
                <a:off x="226761" y="443402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39" name="Straight Connector 438">
                <a:extLst>
                  <a:ext uri="{FF2B5EF4-FFF2-40B4-BE49-F238E27FC236}">
                    <a16:creationId xmlns:a16="http://schemas.microsoft.com/office/drawing/2014/main" id="{9F7FEDDE-8B19-4545-B442-03ECCB7738BC}"/>
                  </a:ext>
                </a:extLst>
              </p:cNvPr>
              <p:cNvCxnSpPr/>
              <p:nvPr/>
            </p:nvCxnSpPr>
            <p:spPr>
              <a:xfrm>
                <a:off x="226761" y="4616605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0" name="Straight Connector 439">
                <a:extLst>
                  <a:ext uri="{FF2B5EF4-FFF2-40B4-BE49-F238E27FC236}">
                    <a16:creationId xmlns:a16="http://schemas.microsoft.com/office/drawing/2014/main" id="{34F32F8F-FBD9-4B2C-A80B-4FACB4D2836D}"/>
                  </a:ext>
                </a:extLst>
              </p:cNvPr>
              <p:cNvCxnSpPr/>
              <p:nvPr/>
            </p:nvCxnSpPr>
            <p:spPr>
              <a:xfrm>
                <a:off x="226761" y="4799186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1" name="Straight Connector 440">
                <a:extLst>
                  <a:ext uri="{FF2B5EF4-FFF2-40B4-BE49-F238E27FC236}">
                    <a16:creationId xmlns:a16="http://schemas.microsoft.com/office/drawing/2014/main" id="{DB4FD9FC-3A9C-4858-B4C0-D8F77CEDAE87}"/>
                  </a:ext>
                </a:extLst>
              </p:cNvPr>
              <p:cNvCxnSpPr/>
              <p:nvPr/>
            </p:nvCxnSpPr>
            <p:spPr>
              <a:xfrm>
                <a:off x="226761" y="5164348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35C91972-C2B9-4817-83D8-D557797ECDF0}"/>
                  </a:ext>
                </a:extLst>
              </p:cNvPr>
              <p:cNvCxnSpPr/>
              <p:nvPr/>
            </p:nvCxnSpPr>
            <p:spPr>
              <a:xfrm>
                <a:off x="226761" y="5346929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3" name="Straight Connector 442">
                <a:extLst>
                  <a:ext uri="{FF2B5EF4-FFF2-40B4-BE49-F238E27FC236}">
                    <a16:creationId xmlns:a16="http://schemas.microsoft.com/office/drawing/2014/main" id="{E81A4F31-3DFA-43B7-B1B1-6CEB7AC19F8E}"/>
                  </a:ext>
                </a:extLst>
              </p:cNvPr>
              <p:cNvCxnSpPr/>
              <p:nvPr/>
            </p:nvCxnSpPr>
            <p:spPr>
              <a:xfrm>
                <a:off x="226761" y="5529510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4" name="Straight Connector 443">
                <a:extLst>
                  <a:ext uri="{FF2B5EF4-FFF2-40B4-BE49-F238E27FC236}">
                    <a16:creationId xmlns:a16="http://schemas.microsoft.com/office/drawing/2014/main" id="{A90A478F-DC55-4700-9720-477FD44E07C7}"/>
                  </a:ext>
                </a:extLst>
              </p:cNvPr>
              <p:cNvCxnSpPr/>
              <p:nvPr/>
            </p:nvCxnSpPr>
            <p:spPr>
              <a:xfrm>
                <a:off x="226761" y="5712091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5" name="Straight Connector 444">
                <a:extLst>
                  <a:ext uri="{FF2B5EF4-FFF2-40B4-BE49-F238E27FC236}">
                    <a16:creationId xmlns:a16="http://schemas.microsoft.com/office/drawing/2014/main" id="{BACDB38D-3F6F-421E-92C1-47712146224A}"/>
                  </a:ext>
                </a:extLst>
              </p:cNvPr>
              <p:cNvCxnSpPr/>
              <p:nvPr/>
            </p:nvCxnSpPr>
            <p:spPr>
              <a:xfrm>
                <a:off x="226761" y="5894672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6" name="Straight Connector 445">
                <a:extLst>
                  <a:ext uri="{FF2B5EF4-FFF2-40B4-BE49-F238E27FC236}">
                    <a16:creationId xmlns:a16="http://schemas.microsoft.com/office/drawing/2014/main" id="{EB528B37-4A87-48C2-BBA4-33D5362CA5CB}"/>
                  </a:ext>
                </a:extLst>
              </p:cNvPr>
              <p:cNvCxnSpPr/>
              <p:nvPr/>
            </p:nvCxnSpPr>
            <p:spPr>
              <a:xfrm>
                <a:off x="226761" y="4981767"/>
                <a:ext cx="182918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7" name="Straight Connector 446">
                <a:extLst>
                  <a:ext uri="{FF2B5EF4-FFF2-40B4-BE49-F238E27FC236}">
                    <a16:creationId xmlns:a16="http://schemas.microsoft.com/office/drawing/2014/main" id="{14BA2BD2-6C0E-4A80-B1C3-6C82885B700E}"/>
                  </a:ext>
                </a:extLst>
              </p:cNvPr>
              <p:cNvCxnSpPr/>
              <p:nvPr/>
            </p:nvCxnSpPr>
            <p:spPr>
              <a:xfrm rot="16200000">
                <a:off x="-688525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8" name="Straight Connector 447">
                <a:extLst>
                  <a:ext uri="{FF2B5EF4-FFF2-40B4-BE49-F238E27FC236}">
                    <a16:creationId xmlns:a16="http://schemas.microsoft.com/office/drawing/2014/main" id="{FC9CD75D-9F92-4D88-BC4A-8D9398E2A01F}"/>
                  </a:ext>
                </a:extLst>
              </p:cNvPr>
              <p:cNvCxnSpPr/>
              <p:nvPr/>
            </p:nvCxnSpPr>
            <p:spPr>
              <a:xfrm rot="16200000">
                <a:off x="-506083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49" name="Straight Connector 448">
                <a:extLst>
                  <a:ext uri="{FF2B5EF4-FFF2-40B4-BE49-F238E27FC236}">
                    <a16:creationId xmlns:a16="http://schemas.microsoft.com/office/drawing/2014/main" id="{CEC0A689-6F04-4BBE-B390-31CFDC654696}"/>
                  </a:ext>
                </a:extLst>
              </p:cNvPr>
              <p:cNvCxnSpPr/>
              <p:nvPr/>
            </p:nvCxnSpPr>
            <p:spPr>
              <a:xfrm rot="16200000">
                <a:off x="-322054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0" name="Straight Connector 449">
                <a:extLst>
                  <a:ext uri="{FF2B5EF4-FFF2-40B4-BE49-F238E27FC236}">
                    <a16:creationId xmlns:a16="http://schemas.microsoft.com/office/drawing/2014/main" id="{CC1E6C57-728D-4A43-9B9E-ADF92B3847A4}"/>
                  </a:ext>
                </a:extLst>
              </p:cNvPr>
              <p:cNvCxnSpPr/>
              <p:nvPr/>
            </p:nvCxnSpPr>
            <p:spPr>
              <a:xfrm rot="16200000">
                <a:off x="-139611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1" name="Straight Connector 450">
                <a:extLst>
                  <a:ext uri="{FF2B5EF4-FFF2-40B4-BE49-F238E27FC236}">
                    <a16:creationId xmlns:a16="http://schemas.microsoft.com/office/drawing/2014/main" id="{1E2D24D0-BFD0-48FF-921F-2F084F79D5E6}"/>
                  </a:ext>
                </a:extLst>
              </p:cNvPr>
              <p:cNvCxnSpPr/>
              <p:nvPr/>
            </p:nvCxnSpPr>
            <p:spPr>
              <a:xfrm rot="16200000">
                <a:off x="42831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2" name="Straight Connector 451">
                <a:extLst>
                  <a:ext uri="{FF2B5EF4-FFF2-40B4-BE49-F238E27FC236}">
                    <a16:creationId xmlns:a16="http://schemas.microsoft.com/office/drawing/2014/main" id="{C91EB33F-4696-48B8-8662-66EEB3A8FB1E}"/>
                  </a:ext>
                </a:extLst>
              </p:cNvPr>
              <p:cNvCxnSpPr/>
              <p:nvPr/>
            </p:nvCxnSpPr>
            <p:spPr>
              <a:xfrm rot="16200000">
                <a:off x="409303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3" name="Straight Connector 452">
                <a:extLst>
                  <a:ext uri="{FF2B5EF4-FFF2-40B4-BE49-F238E27FC236}">
                    <a16:creationId xmlns:a16="http://schemas.microsoft.com/office/drawing/2014/main" id="{4054741E-775A-4D6F-9321-902F4CC4F587}"/>
                  </a:ext>
                </a:extLst>
              </p:cNvPr>
              <p:cNvCxnSpPr/>
              <p:nvPr/>
            </p:nvCxnSpPr>
            <p:spPr>
              <a:xfrm rot="16200000">
                <a:off x="591745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4" name="Straight Connector 453">
                <a:extLst>
                  <a:ext uri="{FF2B5EF4-FFF2-40B4-BE49-F238E27FC236}">
                    <a16:creationId xmlns:a16="http://schemas.microsoft.com/office/drawing/2014/main" id="{5A5C32E9-D04A-4FB9-B24D-7C7E57ED65A1}"/>
                  </a:ext>
                </a:extLst>
              </p:cNvPr>
              <p:cNvCxnSpPr/>
              <p:nvPr/>
            </p:nvCxnSpPr>
            <p:spPr>
              <a:xfrm rot="16200000">
                <a:off x="774188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5" name="Straight Connector 454">
                <a:extLst>
                  <a:ext uri="{FF2B5EF4-FFF2-40B4-BE49-F238E27FC236}">
                    <a16:creationId xmlns:a16="http://schemas.microsoft.com/office/drawing/2014/main" id="{5FED6ED5-E8B3-429A-801A-57C95BDF0BE9}"/>
                  </a:ext>
                </a:extLst>
              </p:cNvPr>
              <p:cNvCxnSpPr/>
              <p:nvPr/>
            </p:nvCxnSpPr>
            <p:spPr>
              <a:xfrm rot="16200000">
                <a:off x="958217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6" name="Straight Connector 455">
                <a:extLst>
                  <a:ext uri="{FF2B5EF4-FFF2-40B4-BE49-F238E27FC236}">
                    <a16:creationId xmlns:a16="http://schemas.microsoft.com/office/drawing/2014/main" id="{4BEEE210-06D5-4358-84C4-50729D545692}"/>
                  </a:ext>
                </a:extLst>
              </p:cNvPr>
              <p:cNvCxnSpPr/>
              <p:nvPr/>
            </p:nvCxnSpPr>
            <p:spPr>
              <a:xfrm rot="16200000">
                <a:off x="1140659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  <p:cxnSp>
            <p:nvCxnSpPr>
              <p:cNvPr id="457" name="Straight Connector 456">
                <a:extLst>
                  <a:ext uri="{FF2B5EF4-FFF2-40B4-BE49-F238E27FC236}">
                    <a16:creationId xmlns:a16="http://schemas.microsoft.com/office/drawing/2014/main" id="{BE5AC527-DB10-4B1B-91AB-61838652F012}"/>
                  </a:ext>
                </a:extLst>
              </p:cNvPr>
              <p:cNvCxnSpPr/>
              <p:nvPr/>
            </p:nvCxnSpPr>
            <p:spPr>
              <a:xfrm rot="16200000">
                <a:off x="226860" y="4976210"/>
                <a:ext cx="1830573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87B0E1">
                    <a:lumMod val="60000"/>
                    <a:lumOff val="40000"/>
                  </a:srgbClr>
                </a:solidFill>
                <a:prstDash val="solid"/>
              </a:ln>
              <a:effectLst/>
            </p:spPr>
          </p:cxnSp>
        </p:grpSp>
        <p:cxnSp>
          <p:nvCxnSpPr>
            <p:cNvPr id="414" name="Straight Arrow Connector 413">
              <a:extLst>
                <a:ext uri="{FF2B5EF4-FFF2-40B4-BE49-F238E27FC236}">
                  <a16:creationId xmlns:a16="http://schemas.microsoft.com/office/drawing/2014/main" id="{69E07C97-A975-48E0-8513-CFE3DA6594B1}"/>
                </a:ext>
              </a:extLst>
            </p:cNvPr>
            <p:cNvCxnSpPr/>
            <p:nvPr/>
          </p:nvCxnSpPr>
          <p:spPr>
            <a:xfrm flipV="1">
              <a:off x="1188773" y="3977749"/>
              <a:ext cx="0" cy="201156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415" name="Straight Arrow Connector 414">
              <a:extLst>
                <a:ext uri="{FF2B5EF4-FFF2-40B4-BE49-F238E27FC236}">
                  <a16:creationId xmlns:a16="http://schemas.microsoft.com/office/drawing/2014/main" id="{65149AAB-DE36-4F4B-8962-A62A9FB3FC3F}"/>
                </a:ext>
              </a:extLst>
            </p:cNvPr>
            <p:cNvCxnSpPr/>
            <p:nvPr/>
          </p:nvCxnSpPr>
          <p:spPr>
            <a:xfrm rot="16200000" flipV="1">
              <a:off x="1188773" y="3976925"/>
              <a:ext cx="0" cy="2011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stealth"/>
              <a:tailEnd type="stealth"/>
            </a:ln>
            <a:effectLst>
              <a:outerShdw blurRad="25400" sx="101000" sy="101000" algn="ctr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416" name="TextBox 415">
              <a:extLst>
                <a:ext uri="{FF2B5EF4-FFF2-40B4-BE49-F238E27FC236}">
                  <a16:creationId xmlns:a16="http://schemas.microsoft.com/office/drawing/2014/main" id="{74B118A9-2B7D-4DDE-BF07-CFA9AED61D97}"/>
                </a:ext>
              </a:extLst>
            </p:cNvPr>
            <p:cNvSpPr txBox="1"/>
            <p:nvPr/>
          </p:nvSpPr>
          <p:spPr>
            <a:xfrm>
              <a:off x="1280788" y="4962863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05A4B550-EA82-4F03-B23E-B8F1E8EC07DC}"/>
                </a:ext>
              </a:extLst>
            </p:cNvPr>
            <p:cNvSpPr txBox="1"/>
            <p:nvPr/>
          </p:nvSpPr>
          <p:spPr>
            <a:xfrm>
              <a:off x="1463231" y="4962863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903F9204-D495-49D7-806C-05841F95D972}"/>
                </a:ext>
              </a:extLst>
            </p:cNvPr>
            <p:cNvSpPr txBox="1"/>
            <p:nvPr/>
          </p:nvSpPr>
          <p:spPr>
            <a:xfrm>
              <a:off x="1645673" y="4962863"/>
              <a:ext cx="182443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B2DD11AC-7F79-47E9-AEB8-058F989B854B}"/>
                </a:ext>
              </a:extLst>
            </p:cNvPr>
            <p:cNvSpPr txBox="1"/>
            <p:nvPr/>
          </p:nvSpPr>
          <p:spPr>
            <a:xfrm>
              <a:off x="1828116" y="4962863"/>
              <a:ext cx="184029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0107C33E-BFEF-428B-A3E5-510660688731}"/>
                </a:ext>
              </a:extLst>
            </p:cNvPr>
            <p:cNvSpPr txBox="1"/>
            <p:nvPr/>
          </p:nvSpPr>
          <p:spPr>
            <a:xfrm>
              <a:off x="1950272" y="4962863"/>
              <a:ext cx="30618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FF2B4E5D-605F-42A1-8F13-DDB554411F2F}"/>
                </a:ext>
              </a:extLst>
            </p:cNvPr>
            <p:cNvSpPr txBox="1"/>
            <p:nvPr/>
          </p:nvSpPr>
          <p:spPr>
            <a:xfrm>
              <a:off x="92532" y="4962863"/>
              <a:ext cx="363298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FAD72F69-FF3E-4F68-8889-2C6F039E116D}"/>
                </a:ext>
              </a:extLst>
            </p:cNvPr>
            <p:cNvSpPr txBox="1"/>
            <p:nvPr/>
          </p:nvSpPr>
          <p:spPr>
            <a:xfrm>
              <a:off x="322568" y="4962863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3EA68EFA-54B3-4122-BDE0-53E68144E0BE}"/>
                </a:ext>
              </a:extLst>
            </p:cNvPr>
            <p:cNvSpPr txBox="1"/>
            <p:nvPr/>
          </p:nvSpPr>
          <p:spPr>
            <a:xfrm>
              <a:off x="506597" y="4962863"/>
              <a:ext cx="266525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C30B473E-565F-44B9-9C2D-7303DA475A01}"/>
                </a:ext>
              </a:extLst>
            </p:cNvPr>
            <p:cNvSpPr txBox="1"/>
            <p:nvPr/>
          </p:nvSpPr>
          <p:spPr>
            <a:xfrm>
              <a:off x="689040" y="4962863"/>
              <a:ext cx="26811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A02B1638-F2B7-4F24-8052-EB730E93E05B}"/>
                </a:ext>
              </a:extLst>
            </p:cNvPr>
            <p:cNvSpPr txBox="1"/>
            <p:nvPr/>
          </p:nvSpPr>
          <p:spPr>
            <a:xfrm>
              <a:off x="871482" y="4962863"/>
              <a:ext cx="26811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8351AF43-4063-421E-B2F8-8CFE14204C52}"/>
                </a:ext>
              </a:extLst>
            </p:cNvPr>
            <p:cNvSpPr txBox="1"/>
            <p:nvPr/>
          </p:nvSpPr>
          <p:spPr>
            <a:xfrm>
              <a:off x="1161804" y="4716777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7B8C786B-2CEA-4FAF-B4F8-E9BDE28B36F4}"/>
                </a:ext>
              </a:extLst>
            </p:cNvPr>
            <p:cNvSpPr txBox="1"/>
            <p:nvPr/>
          </p:nvSpPr>
          <p:spPr>
            <a:xfrm>
              <a:off x="1161804" y="4531814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5824DD57-53A2-4B95-B8D3-88981F4002AC}"/>
                </a:ext>
              </a:extLst>
            </p:cNvPr>
            <p:cNvSpPr txBox="1"/>
            <p:nvPr/>
          </p:nvSpPr>
          <p:spPr>
            <a:xfrm>
              <a:off x="1161804" y="4347645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5A5A6702-8892-4FCA-B1A1-A80A829D6ACA}"/>
                </a:ext>
              </a:extLst>
            </p:cNvPr>
            <p:cNvSpPr txBox="1"/>
            <p:nvPr/>
          </p:nvSpPr>
          <p:spPr>
            <a:xfrm>
              <a:off x="1161804" y="4162682"/>
              <a:ext cx="182442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47F8D894-7672-4C0F-8E08-CB7F1A043567}"/>
                </a:ext>
              </a:extLst>
            </p:cNvPr>
            <p:cNvSpPr txBox="1"/>
            <p:nvPr/>
          </p:nvSpPr>
          <p:spPr>
            <a:xfrm>
              <a:off x="1065029" y="3978515"/>
              <a:ext cx="375991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EC39A0BD-6715-420E-9C01-877458B89103}"/>
                </a:ext>
              </a:extLst>
            </p:cNvPr>
            <p:cNvSpPr txBox="1"/>
            <p:nvPr/>
          </p:nvSpPr>
          <p:spPr>
            <a:xfrm>
              <a:off x="1088827" y="5807498"/>
              <a:ext cx="377577" cy="17629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</a:t>
              </a: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14FFE3AC-06B6-43A6-AFAA-5D05DAFFCAB2}"/>
                </a:ext>
              </a:extLst>
            </p:cNvPr>
            <p:cNvSpPr txBox="1"/>
            <p:nvPr/>
          </p:nvSpPr>
          <p:spPr>
            <a:xfrm>
              <a:off x="1118969" y="5631268"/>
              <a:ext cx="268112" cy="17628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-8</a:t>
              </a:r>
            </a:p>
          </p:txBody>
        </p:sp>
        <p:sp>
          <p:nvSpPr>
            <p:cNvPr id="433" name="TextBox 432">
              <a:extLst>
                <a:ext uri="{FF2B5EF4-FFF2-40B4-BE49-F238E27FC236}">
                  <a16:creationId xmlns:a16="http://schemas.microsoft.com/office/drawing/2014/main" id="{6B9A0FA3-2775-42DE-BA31-E7EC14FF33DD}"/>
                </a:ext>
              </a:extLst>
            </p:cNvPr>
            <p:cNvSpPr txBox="1"/>
            <p:nvPr/>
          </p:nvSpPr>
          <p:spPr>
            <a:xfrm>
              <a:off x="1118969" y="5446304"/>
              <a:ext cx="268112" cy="17628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-6</a:t>
              </a:r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AD6823D8-D357-4FD2-BFDC-1AD3073B557E}"/>
                </a:ext>
              </a:extLst>
            </p:cNvPr>
            <p:cNvSpPr txBox="1"/>
            <p:nvPr/>
          </p:nvSpPr>
          <p:spPr>
            <a:xfrm>
              <a:off x="1118969" y="5262137"/>
              <a:ext cx="268112" cy="17628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-4</a:t>
              </a: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D5B646BE-F629-4B49-A20D-A25F4013744C}"/>
                </a:ext>
              </a:extLst>
            </p:cNvPr>
            <p:cNvSpPr txBox="1"/>
            <p:nvPr/>
          </p:nvSpPr>
          <p:spPr>
            <a:xfrm>
              <a:off x="1118969" y="5077967"/>
              <a:ext cx="268112" cy="176289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defTabSz="100409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60" kern="0" dirty="0">
                  <a:solidFill>
                    <a:prstClr val="black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</p:grpSp>
      <p:cxnSp>
        <p:nvCxnSpPr>
          <p:cNvPr id="458" name="Straight Arrow Connector 457">
            <a:extLst>
              <a:ext uri="{FF2B5EF4-FFF2-40B4-BE49-F238E27FC236}">
                <a16:creationId xmlns:a16="http://schemas.microsoft.com/office/drawing/2014/main" id="{5606D787-E9F4-4210-9348-E3A94962C2D2}"/>
              </a:ext>
            </a:extLst>
          </p:cNvPr>
          <p:cNvCxnSpPr/>
          <p:nvPr/>
        </p:nvCxnSpPr>
        <p:spPr>
          <a:xfrm flipH="1" flipV="1">
            <a:off x="5122369" y="4214851"/>
            <a:ext cx="2112963" cy="7054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  <p:cxnSp>
        <p:nvCxnSpPr>
          <p:cNvPr id="459" name="Straight Arrow Connector 458">
            <a:extLst>
              <a:ext uri="{FF2B5EF4-FFF2-40B4-BE49-F238E27FC236}">
                <a16:creationId xmlns:a16="http://schemas.microsoft.com/office/drawing/2014/main" id="{F2909B5B-82A8-4973-8AA7-5A5E368AEFB8}"/>
              </a:ext>
            </a:extLst>
          </p:cNvPr>
          <p:cNvCxnSpPr/>
          <p:nvPr/>
        </p:nvCxnSpPr>
        <p:spPr>
          <a:xfrm flipH="1" flipV="1">
            <a:off x="5124115" y="3818452"/>
            <a:ext cx="2112963" cy="7054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arrow"/>
            <a:tailEnd type="arrow"/>
          </a:ln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7475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02858" y="909625"/>
                <a:ext cx="1177502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=−2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58" y="909625"/>
                <a:ext cx="1177502" cy="504305"/>
              </a:xfrm>
              <a:prstGeom prst="rect">
                <a:avLst/>
              </a:prstGeom>
              <a:blipFill>
                <a:blip r:embed="rId2"/>
                <a:stretch>
                  <a:fillRect l="-55155" t="-175904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7079" y="184346"/>
            <a:ext cx="5460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Graph the system of linear equations. </a:t>
            </a:r>
          </a:p>
          <a:p>
            <a:r>
              <a:rPr lang="en-US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Then find and label the their intersection (solution to the system).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43469" y="846157"/>
                <a:ext cx="956737" cy="681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469" y="846157"/>
                <a:ext cx="956737" cy="6819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11866" y="965971"/>
                <a:ext cx="977127" cy="688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nor/>
                                </m:rPr>
                                <a:rPr lang="en-US" sz="12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  <a:p>
                <a:endParaRPr lang="en-US" sz="1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66" y="965971"/>
                <a:ext cx="977127" cy="688971"/>
              </a:xfrm>
              <a:prstGeom prst="rect">
                <a:avLst/>
              </a:prstGeom>
              <a:blipFill>
                <a:blip r:embed="rId4"/>
                <a:stretch>
                  <a:fillRect l="-66460" t="-129204" r="-18012" b="-161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031712" y="965971"/>
                <a:ext cx="977127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=3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712" y="965971"/>
                <a:ext cx="977127" cy="504305"/>
              </a:xfrm>
              <a:prstGeom prst="rect">
                <a:avLst/>
              </a:prstGeom>
              <a:blipFill>
                <a:blip r:embed="rId5"/>
                <a:stretch>
                  <a:fillRect l="-66460" t="-175904" r="-18012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3274" y="5263971"/>
                <a:ext cx="1262461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=−4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74" y="5263971"/>
                <a:ext cx="1262461" cy="504305"/>
              </a:xfrm>
              <a:prstGeom prst="rect">
                <a:avLst/>
              </a:prstGeom>
              <a:blipFill>
                <a:blip r:embed="rId6"/>
                <a:stretch>
                  <a:fillRect l="-52174" t="-178049" b="-26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338120" y="5202382"/>
                <a:ext cx="1062086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120" y="5202382"/>
                <a:ext cx="1062086" cy="504305"/>
              </a:xfrm>
              <a:prstGeom prst="rect">
                <a:avLst/>
              </a:prstGeom>
              <a:blipFill>
                <a:blip r:embed="rId7"/>
                <a:stretch>
                  <a:fillRect l="-62069" t="-175904" r="-8621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6906" y="5202381"/>
                <a:ext cx="1147045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=6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906" y="5202381"/>
                <a:ext cx="1147045" cy="504305"/>
              </a:xfrm>
              <a:prstGeom prst="rect">
                <a:avLst/>
              </a:prstGeom>
              <a:blipFill>
                <a:blip r:embed="rId8"/>
                <a:stretch>
                  <a:fillRect l="-56614" t="-175904" r="-529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909712" y="5202523"/>
                <a:ext cx="1257652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=−3</m:t>
                              </m:r>
                            </m:e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712" y="5202523"/>
                <a:ext cx="1257652" cy="504305"/>
              </a:xfrm>
              <a:prstGeom prst="rect">
                <a:avLst/>
              </a:prstGeom>
              <a:blipFill>
                <a:blip r:embed="rId9"/>
                <a:stretch>
                  <a:fillRect l="-51691" t="-175904" b="-256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59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183" y="3340598"/>
            <a:ext cx="1866916" cy="1756716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C2AA270-0D0E-49DF-B531-A41D7B7ED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40877"/>
              </p:ext>
            </p:extLst>
          </p:nvPr>
        </p:nvGraphicFramePr>
        <p:xfrm>
          <a:off x="285045" y="786187"/>
          <a:ext cx="7154952" cy="8851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8738">
                  <a:extLst>
                    <a:ext uri="{9D8B030D-6E8A-4147-A177-3AD203B41FA5}">
                      <a16:colId xmlns:a16="http://schemas.microsoft.com/office/drawing/2014/main" val="29624527"/>
                    </a:ext>
                  </a:extLst>
                </a:gridCol>
                <a:gridCol w="1788738">
                  <a:extLst>
                    <a:ext uri="{9D8B030D-6E8A-4147-A177-3AD203B41FA5}">
                      <a16:colId xmlns:a16="http://schemas.microsoft.com/office/drawing/2014/main" val="1048101305"/>
                    </a:ext>
                  </a:extLst>
                </a:gridCol>
                <a:gridCol w="1788738">
                  <a:extLst>
                    <a:ext uri="{9D8B030D-6E8A-4147-A177-3AD203B41FA5}">
                      <a16:colId xmlns:a16="http://schemas.microsoft.com/office/drawing/2014/main" val="3834668021"/>
                    </a:ext>
                  </a:extLst>
                </a:gridCol>
                <a:gridCol w="1788738">
                  <a:extLst>
                    <a:ext uri="{9D8B030D-6E8A-4147-A177-3AD203B41FA5}">
                      <a16:colId xmlns:a16="http://schemas.microsoft.com/office/drawing/2014/main" val="1164963461"/>
                    </a:ext>
                  </a:extLst>
                </a:gridCol>
              </a:tblGrid>
              <a:tr h="44255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03292"/>
                  </a:ext>
                </a:extLst>
              </a:tr>
              <a:tr h="44255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483256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F2D5D91-9169-42F6-9A1A-61A98C84B881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29414" y="3340598"/>
            <a:ext cx="1866916" cy="17567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16491D-8F28-4457-AB92-B2FC534311D6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29720" y="3340598"/>
            <a:ext cx="1866916" cy="17567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FB8253-3865-4CD3-952D-80322BCD1E4B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20439" y="3340598"/>
            <a:ext cx="1866916" cy="17567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2DE9329-1960-4CCA-9D9D-584945AA1631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938" y="7796716"/>
            <a:ext cx="1866916" cy="17567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5E1A30-2078-4647-B8ED-C3EE9D495475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5175" y="7796716"/>
            <a:ext cx="1866916" cy="17567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DEA21B8-D7D4-4792-80AE-5843F5898D78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9160" y="7796716"/>
            <a:ext cx="1866916" cy="17567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46DD93-C44A-45E9-A008-17353DFC33D2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09879" y="7796716"/>
            <a:ext cx="1866916" cy="17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59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ULTRA_SCORM_COURSE_ID" val="4EFB6D52-8196-4116-85F9-F187128E96DC"/>
  <p:tag name="ISPRINGONLINEFOLDERID" val="52"/>
  <p:tag name="ISPRINGONLINEFOLDERPATH" val="Content List/Lessons/ELA"/>
  <p:tag name="ISPRINGCLOUDFOLDERDOMAIN" val="https://dataworksed.ispringcloud.com"/>
  <p:tag name="ISPRING_OUTPUT_FOLDER" val="C:\Users\WSNT512\Desktop\iSpring Outputs"/>
  <p:tag name="ISPRING_PROJECT_FOLDER_UPDATED" val="1"/>
  <p:tag name="ISPRING_ULTRA_SCORM_SLIDE_COUNT" val="1"/>
  <p:tag name="ISPRING_SCORM_PASSING_SCORE" val="0.000000"/>
  <p:tag name="ISPRING_PRESENTATION_PATH" val="T:\Educeri\[EDI-EDUCERI TEMPLATE] Copy only\EDI lesson template v2016.pptx"/>
  <p:tag name="ISPRING_UUID" val="{BCE2318E-5813-4850-98A1-BFED1142A58F}"/>
  <p:tag name="ISPRING_RESOURCE_FOLDER" val="T:\Educeri\[EDI-EDUCERI TEMPLATE] Copy only\EDI lesson template v2016\"/>
  <p:tag name="ISPRING_SCREEN_RECS_UPDATED" val="T:\Educeri\[EDI-EDUCERI TEMPLATE] Copy only\EDI lesson template v2016\"/>
  <p:tag name="ISPRING_PLAYERS_CUSTOMIZATION" val="UEsDBBQAAgAIAIqW2E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NxQfkq8CP7A5gQAAHASAAAdAAAAdW5pdmVyc2FsL2NvbW1vbl9tZXNzYWdlcy5sbmetWG1v2zYQ/l6g/4EQ0GEDurQd0KLYEgeyxCRCZMqV6LxsGARGYmyilOjqxWn2aV/3M/ZlP6y/ZEdKduwmhaSkgAWYlO65I+/uuSP3Dz9nEq14UQqVH1hv9l5biOeJSkU+P7Bm9Ojn9xYqK5anTKqcH1i5stDh6Pmzfcnyec3mHP4/f4bQfsbLEoblSI/uxkikB9Z0HDvBZGqTy9gPjoN47B1bI0dlS5bfIl/N1Y+/vHv/+c3bdz/tv2rl+sBEE9v3d4GQQXr7ugcQoWHgx4CG/ZjgC2qNfphXv62fYfLBjPoewdboyz//DpOchvgMNEvQ2j6d8rMwxITGke+5OPaimATU7IuPKXat0aWq0YKtOKoUWgl+g6oFB59WouColCI1LxIFE3nNu5S5wcT2SBziiIaeQ72AWKNIFcXtSwPL6mqhClBXolSU7Ery1OiE6DHvlwUvQTWrILoQ/KqFgC9VxkS+1636nPiB7cb2dBpPcBTZx7DBdLMoQNqBvxHVAt6lXL0EFTe5VCxF1wUHwCBCbLmUImm+FNGy0BZOJbvttCK0zz1yHNMg8KMYE3c9Y41wniK3YHqxA1FCO8IhABSs5MUjZGMT90Yc2VIOQzjxjk98eKg24UTMFxKeaqgdUwyRMOV5lxREKg4h1qPoPAhdvWmgCjG0ZGV5o4p0J0q3/dkF7BEngERw6BY41RhrYIgPAUxWFDypusB8e0ack3hMCfwdY9hcn9V5sugpBxnyYJBuh2QNvtoOvM74b9HicXABKW6NSDBEIji1RsHpEIlLHAF54KhLhthn3rGtqUCTz5oZ1syTMJ3o8haxJAE57dKVUHUJM3pLgB8MB5XDtET4wwwiybP9B/itAQRnmxiaixUHE4q0O6KBex3s6pj+MPN+j49sz8duDEEO1BNTUxK0MgbEmasKMSmVXgDoZemK5QlHVzxh2rG38FkqUvOZDkBjyada/IVY1ZLui5aviYsvXuwNNG2H4u9bmNUlmFdVPFtWXaq3zH+MFTrZvmlCn6U/Tn/kYGKHXvBNJ2XstnFSH8+UIqtlUwue7J+NZUN91GnEE3eqv7e+tyVRQ/pjD1hrLFR/CQzNhi5s0B/I/lIeOQJF06Z2QHHx8usBOknQAhCFHotxBlu1Y8KZ5vz+8ud4HHkUCsc5vypF1dmVmWxsHPSwaxNoiSWv+F0yXvFrBTwmOVs1zRmUR+PpTodu9X479YJ61AeTCQDO276qRFJkYH/aA3M2wesdaGh+ZyXnqpapSV4pPhqqh72tM36/q7wuVGZmJSvXwdtUmsOnWNEsLmyUTgf0JZv86+2frfR7vJcibIfQiTg2cXT74uhclT2FIAX0Vvg0Wnc/kAsZq5IFlNVrVedpT6DmSOPiIxvA2jVHnBXJ4svf//XE+MqSZha1s78OAtF9GbAg3oD9QVTFyz+7QKg93pUzgz5S7TlwLdcOOyU9iMLvcsRiTWnJVAZTe916Ichbp9mU2s7JBPIgMmGv6iLp7tK2ESZ2eApcZo4H1mjCio9AhFQpOQjFbLUOwGqY9s0JPKgrKXI+RPZppUQvmHrT2HZdcy0ByQcnzY9NzUzhqJO09xNSzXuDOSc2AZ79Co+nohoKGGK8uXLQx2lzdPXhbAwB1CMrTWlbsxgQRTO+o4nV/Uq3GZXmbmj/1dZV0f9QSwMEFAACAAgA3FB+SiiKRNjyAwAAZxAAACcAAAB1bml2ZXJzYWwvZmxhc2hfcHVibGlzaGluZ19zZXR0aW5ncy54bWzlWN1yGjcUvucpNNtJ78Lart047oLHY2DMBAM122ly5RGrA6uilTaSFkKuetvH6E0fLE/SIwQYCkmWpHQy02F28EqfvvN/DnJ0/S4TZAracCVrwWn1JCAgE8W4HNeCX+LW88uAGEslo0JJqAVSBeS6XonyYii4SQdgLUINQRpprnJbC1Jr86swnM1mVW5y7XaVKCzym2qisjDXYEBa0GEu6By/7DwHEywZShDgkym5PFavVAiJPNO9YoUAwhlqLrkzioqWoCYNQg8b0mQy1qqQ7FYJpYkeD2vBd60z91lhPFWDZyCdT0wdF92yvaKMcacFFQP+HkgKfJyiuqcn5wGZcWbTWnB27mgQHu7SLMi97dTR3Cp0grRL/gwsZdRS/+oFWnhnzWrBL7G5pBlPYtwhzgG1oBE/DjrtRvOx24ubg8e7+L7jdTjgUNx8HR9wKG7HnWYp/N2bfvOh0+6+eox7vU7c7j+dQhdtWRiF2y6I0FWq0AmsPRDZtMiGknKBWfcPvxiwmLeC6jHEqsUxLCMqDATktxzGPxdUcDt3ocL0ngDkNyaHxD64ONQCqwsInug8ISqGwVkH+eLlOsYvLrdMD730J7P2ahlRa2mSYjbg2kK1KNxcWsFGSm6Z5t7JUAm2NgiyIbAuzWAjyQcTLluIPA3ICIMg0NReDpIMqMTC4hbNT9YEphgay+2ioFpL9I3mVBDkw8oHcj/YcUeSUm22vL72vMvmpN6UjDQ0nWG1epf45Y/B+yDLwO7Q+8JFAHQZeFNTcwCS3AhRBnxP9QQ0iZUSpgz+V1UIRuaqIIJPgFhFMJeLDP9KgWy2ADLSKlusYpeyxAiO3p9ymAG7LiPoDYrICjyJLTEXYL2EtwV/T4YwUhp5gU4xJLjOjeevHkScU2OeSOlKx2e+EbS7jebrZ85AyqZUJgeSYwFAlttj8FO0XSoUIYRCb25QoGcSWmDwXXwYZwtYGTOrXx4Rw7NC+Ij/23HZoD5idI4jhc59jMoE5rMalBab0umiJl2dLaixGjmGxHPiRoKdlMsCyhImVBIlxZzQBKeVcRU+5aowuOJr2VObL1LQHyVcLlQdY8NHYZqV63Inp2c/nF/8+OLy5VU1/PD7X88/eWg5wfuCOml+hN9+dOZ/5tQnJv/O2ZbSmcs2tiN1/8+T5dTdnUlR6Obl/vG5mPLf6vT88MefZeL5vbA/rZ5S+DFil0+p7GsOysC6vTKo3qsyqAc/GfsbU7GUCtg+x74dYAMVPOOYPkcrif8kQb/6953P8OMk6Lfrtq+t6/+L1/zb+rK1dbuKwr0XU7eTcckz9KUbQ+vbbP3i/ATva3u3KhVk2/7nQL3yN1BLAwQUAAIACADcUH5KfDWLD+MCAACRCgAAIQAAAHVuaXZlcnNhbC9mbGFzaF9za2luX3NldHRpbmdzLnhtbJVW207jMBB95yuq8E4Ki4CV0kq0FAmpC2iLeHeSaWLVsSN7UrZ/v3bsNE7bkNIRUj1zjufqKZHaUD69GI2ipJISOH5AUTKCMOKkgEmwSKsEJF0uVqu3V23YgQxCixdMyBUgUp4po2l0I5pOgrhCFPwqERz1pVdcyIKwYHo5Hj/O59dRWCOHWGKrvU0vZ7d3s/F4gLMmCbRunuvPORTn4/n590O/j0QUJeG7pcjEVUySTSZFxdNBP/muBMko35jEf9/PF/d9SEYVviAUnZgWD0bOo5QSlAIT0t3CyCCLkRhY42lcf87ktK6+z/6AtqWKYk17vDbSRytJBgdFvjHSj+f69g7h6cHI9wSEf6ihv26M9ELrgf9RNKKsyp/MSClFZgra5XzfxD2HCZLq52dSHhsZJJiEjKPBLrjy3D4Z8UDuq//uI/NcpWDvpq4HC8E0PWYwRVlBFDYna1O5+HqrUL+Pxu5rWsy7jvmdVAqma8KUg7XKFvgXvihPfZTTtJBPwaoC5jZgH9k1tIT5fFYvCx+713kxStg6ZZuKp2yRr7qwR0hP2SJXjKbwxtnuCH5osZymyTPi2unV30XfaYA2Ayf6mLqrm1NjNa6W5u0qP3unaUCFSGFqVoJe2ASp4B+0ANPBKKxNNrbwKLiIky3NasYfg4t3K4RSReGB3s3c6QmLkCKDU4NXR6rXdSdycx6eS/vr0GZozyPUy3wSEESS5IVOVgUjx5sEtRP7u3hMccUB+cLX4lxSQeQG5IcQzPdjwu1jcIFwdkzCvrI+eBR6RYjC01WO3CWnys+rIga50F2jsJ+ertICc5rlTP/hJ4UvSA8YPVZLxVzfxwnVw2jb6CncEACRSb4fAXuypqJiSBlsgTmyp6hz7ksuUvrt9U3cIy5hjf7MOc1ZQ+l2RjssnYXXMZwgfOq4TjOs5WJwIURIYlWn1lkBzUb2ru4s6WaxmfnzQVbh5qlztbYfF1Erzb+i/wFQSwMEFAACAAgA3FB+SpwmUE/cAwAA+A8AACYAAAB1bml2ZXJzYWwvaHRtbF9wdWJsaXNoaW5nX3NldHRpbmdzLnhtbO1XzXLbNhC+6ykw7KS3iLbrNI5LyeOxpLEmsqRa7DQ5eSBiJaIGARYApSinXvsYueTB8iRdCPqNFIfKVG0PHQ/H4vLbb/+xZHT1LhNkAtpwJWvBafUkICATxbgc14Jf4tbzi4AYSyWjQkmoBVIF5KpeifJiKLhJB2AtQg1BGmkuc1sLUmvzyzCcTqdVbnLtnipRWOQ31URlYa7BgLSgw1zQGf6zsxxMsGAoQYBXpuRCrV6pEBJ5pjvFCgGEM/RcchcUFbc2E0HoUUOaPI61KiS7UUJposfDWvBd68z9LTGeqcEzkC4lpo5CJ7aXlDHunKBiwN8DSYGPU/T29OQ8IFPObFoLzs4dDcLDXZo5uQ+dOpobhTmQdsGfgaWMWupvvUEL76xZCryIzSTNeBLjE+LirwWN+GHQaTeaD91e3Bw83MZ3He/DAUpx8018gFLcjjvNUvjbt/3mfafdff0Q93qduN1fa2GKtiKMwu0URJgqVegEVhmIbFpkQ0m5wKb7LC8GLLatoHoMsWpxLMuICgMB+S2H8c8FFdzOXKmwux8B8muTQ2LvXR1qgdUFBGs6T4iOYXFWRX7xalXjlxdboYfe+jqsvV5G1FqapNgNKJu7FoWboiVspORWaO6eDJVgq4AgGwLr0gwT3G/JgIww6wJj6+UgyYBKHCRuMd5kpWGKobHczgeotUBfa04FwSHBSQdyN9iJP0mpNltpXqXatW9Sb0pGGppOcTp9Drz4S/A+yDKwW0y3cCkHXQbe1NQcgCTXQpQB31H9CJrESglTBv+rKgQjM1UQwR+BWEWweYsMf6VANmeejLTK5lJBjSVGcMz+hMMU2FUZQ2/RRFagJh6BuQDrLfxe8PdkCCOlkRfoBEuCcm48f/Ug4pwasyalSx+f+clvdxvNN89cgJRNqEwOJMeOhyy3x+CnGLtUaEIIhdncoMDMJLTA4rv6MM7msDJhVr+9IoZnhfAV/7vrskF9xOocxwqd+RqVKcxXPShtNqWT+Uy6OZtT4zRyLInnxAcJHrJcFlCWMKGSKClmhCa4noyb8AlXhUGJn2VPbb7JQa9KuJy7Osa3GDSmWblT7uT07IfzFz++vHh1WQ0//fHx+ZNKi5XdF9RZ8zv75otL/itaT6z6Hd2W0pnrNrZjdf/7yGLN7u6kKHQLcv++nK/1z9bl8N/bl5/+/FCmgt8L+9PyKoUfI3Zxleq35qAMrNsrg+q9LoO697uwv7EHS7mAB+bYHwB4ZAqecWyYow3BP9KSe1/h+JM96bv4OC35303U3tn9P1Hru9VH09ZXUhTu/cCsoHz7a71e+QtQSwMEFAACAAgA3FB+SnkhshmeAQAAGwYAAB8AAAB1bml2ZXJzYWwvaHRtbF9za2luX3NldHRpbmdzLmpzjZRNT8MwDIbv+xVTuKKpAzQ2bmxsEtIOSHBDHNJiSrU0jpKsUKb9d5ruq0ldWHxZ3KevPzp70+tXhyWsf9ff1L/r+5N/r33gfFav4dL3C+f/4MKED3L3gCkNBqTlNkP5kuUgMgksIIujxNG/PSG7CH5kJmvxuHy2oExDjyEBKyJFpgnQUGBBgF8U+E05fw5v9xpl7UpqNDxeW4tykKC0VbMGEnXOa4ZdRNH9bDZslhjAWIDeodOb0TSKCPSDJ+CJLurTRZ4UF4vJ2FdMMFdclktMcRDzZJVqXMv3LtXPUoGuPvlqX8vkdja/bQIiM/bRQh4Gno+ddZPub2VgH3c0d0bCgscgGrpRff5APeF2QQFdZCazB/p+6KxJK55Cu0tXznxMVloh9zB21uYsfNsdcX3lzCMEL0GfExLVWp3xAZXG1HWkhbZ7fkQF8vdMpvsqImck55J1sl3dOxV68+CMeSOEwQh9UtOXd62OECQn35Kza4LAS+pVaivSkZFyqs5FdFqTh3xsuEvc/bWqnesV6BdEUWX89l9uhV9rb/sLUEsDBBQAAgAIAN1QfkqzLZItXAoAAIQkAAAXAAAAdW5pdmVyc2FsL3VuaXZlcnNhbC5wbmftmn1YkucawKl0za3Ucutrbni6TjrPluZsmh/h2GrpTuZxdvT4nbIkBUQjRJIP00qKJttaOkNxm23thEFESqRAza+ZAnMOwVC0aFAioqEoviiHl9p2nevaH+ec/8518cd7/Z7P+3me+3nu+/3jvs/87cC+tS9seQECgayNi93zIQTi1gmBrHr8/HOOlsVvZuodWIH7cN+7EI7M97Gj4oaEx8MhEB7jRVuOu6PuURSbioNAPDvAb0UP9ruPIJA/b47bAz9YmmUcDaFnGIi3i8mVpJOkk+Wo9yIFd1roBznae/F/UQpKLnQfLor1WRP42bjbyjNn6G5BG09sPdr0JY1+av2fvs5QLawrK6zu4SZHsQc+CLWPrYq50abvrzdPoef0DQOV7NH243MTE73nA1IY0BiK1iyPWe3YTzmfP3c1P3Ow3WKO9y5bnH385I6jFVI09S0ZY/an7aYuk4hbwZaMs/mHsBUqg5JbGwDWb39Tt8FySLNPGPk8WK3NS1NVVnlBg7xW/taJBzsgQRf8QOW8c/bfcDeuQiWnWPjsxuXZy30IyUJXsMYXsMqp4mjKK2OAZp5DmW2CbmeIGEKuILWBeo5YjSUb0vsQoEhSdIBHrk+z//L+TVHRlmFkoyjCAoMb3nPnETXSES1BAoxixdkN1DXwNY7R44PHrvuFUaYrobYhnomkj8JWk8/C0dgHisCS0xi3EFALCYO9FSoG1aZlY6mAWjJjHg4Jg6Nzh2BHpBxeBIF+2KwyqvZcIo7YSGVisjdTcEh2gGMMwU3NS+xL4fpzxCmjUAd4JOFIHHzSdJo7z8hT4+RKQEDRHCNVGytVnd8b22fON9oeMp0nGGk8787b7mnUDnlRFzrCT0zsoMXvvPf9wMmvyLFM2k45nxyjswp65LwlnJQnlFmWOq8bhXrVyWtnjqhnBKmOuTqMPDzbxMUPzji2o8VNWW52GJw3Rz2wpdO/0IgYOsk5k+hztns5BAHcXlo6cMW6OD2ynSYNYi+p30ISVBuuh+FIZbboQrR+7OEOmhSXkKFuDJ1v62ojvDrGRVFg8H7ODlA3DNMlOFqs2aqCgQexlPxwZi+OtHJoQ3V3zhdbcMv1UT2WxHwZ04C5j+IbP2RyvbT31L5ZBDGrxyTfrBZpdAuWuS8AVnlYDlpC9wQlAvgnfq2i+KMOIVwLHF3xI6VWmbMrck0SgkVlYSlid4HVWlA7pAHceESmtmC1qoRriqTc5EgtlrhE55VqdxG9meOhAwX2ulTAL0w/FVOFooi99lXlFEx2DNnavBLDu76Z98hFDIUMYADKi2RBxHKrX5iOVViWDWqpfqjXcZQl2MLkqh/rw9ehZJt9evzfxOjFb9BepcTAC+wkn77WHihsyp9tkOHkIox8t3J49TVmtRyHcSgDFo39/r4l+tlNuvEQ8Wsuxt5g/NWE0FzZJQ9vFSSxfmpjAWFKjWwzW+scxmCs7wQL44h1Tsb+1yBOP+iivwEWv/P+H0W44IILLrjgggsuuOCCCy644IILLrjgggsuuOCCCy78v4M4bdU3Zq8AA46n/igK+Z/jbkOFamM2qXhucpjPrg3OzhJRlhYnPg+Vh8uj5DHK1EyoM7YzTPg04bAuqzslm4w/mFCH04eotTEX6sqsn2AePfKzTN/vYHMly4uLFthkP153nA2A27yJZby2O9Kq+zJJPvu5UK5YMkkj5hWlU5HmNrE0rRp/zLts2Wad2z4q759Lni8+ko1MmKnKv7zFMfVaOLMENrepVUrfGFyDUjFxshwdgTKxNmnfah4QVIUTKciT5EeZKPNIyRWHGt5RomuIcxMKfOAuRupVhKk+jzJ/eeTasWPewCb+LYYIULWUqBsKwAjuL3WETxrUzUM8QmEo907Bq4TidfBJWMnV0TznwkVEXWizrDgZNRwlqAvDXZH7tNH8SrL5t8LATqEOc1z/RJhTxU+TayJk7fijLTWITLR32fRlKn82gLGsXTynReIxoM6ONvStlnPzWlgiXANXvFggZCEuVaiAzmt1ihbHlsv7Zh/2njdsLWLx0wY1EfLabIowYxBzuEIFtfdJsqBCoJmzFoxPs6q8oJo+ZA31h9SrKFM9MotJ/DjZcOvj/d5AQ4xdzaYuKqiZUJH61+HW5iu4RsUti4ys0Zs7g2C0pfsxtuOftr1uYdutY4bQ6sZn67/VmIj34KepNdv6M2MSJr+uVFnqcsymDV0UU7B9RpaIfnaOaIpt4dbK+sLliRjq3BDj6MX3Q3o0Fk5r/hbC0v5ZxaKluoEw2of+4PjsmKEBz++27ibR6pToFjEzA+0dRTqh80KV0ETy9IAUJfjkgnoC7Sm9+T4Su1JC4sORuQMUf9+lgWBoUHrXnuvESdNy15i9+3QjAtkiFiGQU4gp5BRKDBspujFqap67JkKbxpljPZlKc+tvi6RL2zcRPs4JZaNWgSF77Ut8RqpPhSWqyf8kpviIzDpJpwL+b2Laulpjw/QiTI8Ck+eQ3dY/Il9+TW8gbwL4VKol3q2eik0DAjtUBeTwOHeewtdc1fL02iM0BH9vzB2kwlen+sLsiXwxjjpNsNvS27hTb7HnjCJTv6dAOCY0ddStjUt/KZrEfmjLam3hULwIdYrFws88c5O2eQm2ydoxG4cn7jkfYenS4hze/aZ6/+Sw5OWjYk0Vb/jlljF4y9i2t+8/wrT1OOWOHtZRdCx96D09TE+Zv4O6eHco3VO5Q1LlcchsVph0nFDusGOvvc/xiDzdqVeA18Pssnl2auYroO35JjTCRByIKdznhP9zmLZL/uuNSKjEkpmbB1XoFjLH0m6mjWl4ofMh8zuTQ1D0j6q+wubJGhGXnydXPRUbZ/JmbkRmnTMysGU5ekDx7H3VgE6itnywf/a0QPR2ET2bTWBjEo07gkZLklHqqBIdrPBsalVblyXUIDFEFl4kXk1GldXakDQpnbeXJ/pNTLB44cGEgSsRc1boo9gtxgagH7WTqyjAmD7zyg1NCnQH8xcOmRdmtIYtRWJ+mlIjfGojSsxD50ut2AT6iXmH3/rdiMx6eS3q1lWHY0lf4wO6yvKZCQVgD6ZBUcmG4Shlnf3vTzjYCyOlfQ/X/WrSr8FIpa2NAa0OixbKmvYxagwR3XvdeMBCRz3q2WZbQZuqV6RZZMWsaOL1jD5e0FaaFHg/ZrbdVJYEGpMZDzXe/5mf1qMRSgPV/QPwSbHAQ5OHHKrSiHfJdyv/4byUI6XWJ7/gAxdmkTAkquW0KEKf4XBU7LdHFOAE+iOMYaydOvueLUeGYz0Q/RN8KcSoyw4XFJ8QUZuJheY2/eQYCMsmRfGdyR296IvWn5tUmLK7EW5iocSLl/j4kV8Y7OfC5iVVHZiVQzo71UQfwVcbA2tv1CBGAmngL+O2cP0f/lPGqcVujsKXuWmqyoAE1pu/Z7yMK9gpfZXOLIz8b0/tvrk4F01ePEZc+Wv+TCi2QtXPR8prApxThExLizQcjtZ10TeCSTlZMGcqjUx6g5OfZY9JSbGvtl0sneFyD5aD7XF7D+zhvHuo4l9QSwMEFAACAAgA3VB+SsMzcktMAAAAawAAABsAAAB1bml2ZXJzYWwvdW5pdmVyc2FsLnBuZy54bWyzsa/IzVEoSy0qzszPs1Uy1DNQsrfj5bIpKEoty0wtV6gAigEFIUBJodJWycQIwS3PTCnJAKmwNEMIZqRmpmeU2CpZWJrDBfWBZgIAUEsBAgAAFAACAAgAipbYSKkBxHb7AgAAsAgAABQAAAAAAAAAAQAAAAAAAAAAAHVuaXZlcnNhbC9wbGF5ZXIueG1sUEsBAgAAFAACAAgA3FB+SrwI/sDmBAAAcBIAAB0AAAAAAAAAAQAAAAAALQMAAHVuaXZlcnNhbC9jb21tb25fbWVzc2FnZXMubG5nUEsBAgAAFAACAAgA3FB+SiiKRNjyAwAAZxAAACcAAAAAAAAAAQAAAAAATggAAHVuaXZlcnNhbC9mbGFzaF9wdWJsaXNoaW5nX3NldHRpbmdzLnhtbFBLAQIAABQAAgAIANxQfkp8NYsP4wIAAJEKAAAhAAAAAAAAAAEAAAAAAIUMAAB1bml2ZXJzYWwvZmxhc2hfc2tpbl9zZXR0aW5ncy54bWxQSwECAAAUAAIACADcUH5KnCZQT9wDAAD4DwAAJgAAAAAAAAABAAAAAACnDwAAdW5pdmVyc2FsL2h0bWxfcHVibGlzaGluZ19zZXR0aW5ncy54bWxQSwECAAAUAAIACADcUH5KeSGyGZ4BAAAbBgAAHwAAAAAAAAABAAAAAADHEwAAdW5pdmVyc2FsL2h0bWxfc2tpbl9zZXR0aW5ncy5qc1BLAQIAABQAAgAIAN1QfkqzLZItXAoAAIQkAAAXAAAAAAAAAAAAAAAAAKIVAAB1bml2ZXJzYWwvdW5pdmVyc2FsLnBuZ1BLAQIAABQAAgAIAN1QfkrDM3JLTAAAAGsAAAAbAAAAAAAAAAEAAAAAADMgAAB1bml2ZXJzYWwvdW5pdmVyc2FsLnBuZy54bWxQSwUGAAAAAAgACABgAgAAuCAAAAAA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21923"/>
  <p:tag name="ISPRINGCLOUDFOLDERPATH" val="Repository/Delhi/Concept Development Slides/Grade 8/"/>
  <p:tag name="ISPRING_PRESENTATION_TITLE" val="Solutions Linear Equation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CUSTOM_TIMING_USED" val="0"/>
  <p:tag name="GENSWF_SLIDE_TITLE" val="Concept Development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2621</Words>
  <Application>Microsoft Office PowerPoint</Application>
  <PresentationFormat>Custom</PresentationFormat>
  <Paragraphs>579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Abadi</vt:lpstr>
      <vt:lpstr>Arial</vt:lpstr>
      <vt:lpstr>Arial Narrow</vt:lpstr>
      <vt:lpstr>Calibri</vt:lpstr>
      <vt:lpstr>Calibri Light</vt:lpstr>
      <vt:lpstr>Cambria Math</vt:lpstr>
      <vt:lpstr>Century Gothic</vt:lpstr>
      <vt:lpstr>Ink Free</vt:lpstr>
      <vt:lpstr>Symbol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Linear Equations</dc:title>
  <dc:creator>alex chavez</dc:creator>
  <cp:lastModifiedBy>Rupinder Jagpal</cp:lastModifiedBy>
  <cp:revision>285</cp:revision>
  <dcterms:created xsi:type="dcterms:W3CDTF">2016-09-02T21:16:13Z</dcterms:created>
  <dcterms:modified xsi:type="dcterms:W3CDTF">2018-09-20T02:26:27Z</dcterms:modified>
  <cp:contentStatus/>
</cp:coreProperties>
</file>