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4"/>
  </p:notesMasterIdLst>
  <p:handoutMasterIdLst>
    <p:handoutMasterId r:id="rId35"/>
  </p:handoutMasterIdLst>
  <p:sldIdLst>
    <p:sldId id="384" r:id="rId2"/>
    <p:sldId id="340" r:id="rId3"/>
    <p:sldId id="341" r:id="rId4"/>
    <p:sldId id="342" r:id="rId5"/>
    <p:sldId id="327" r:id="rId6"/>
    <p:sldId id="350" r:id="rId7"/>
    <p:sldId id="351" r:id="rId8"/>
    <p:sldId id="352" r:id="rId9"/>
    <p:sldId id="353" r:id="rId10"/>
    <p:sldId id="336" r:id="rId11"/>
    <p:sldId id="337" r:id="rId12"/>
    <p:sldId id="338" r:id="rId13"/>
    <p:sldId id="382" r:id="rId14"/>
    <p:sldId id="349" r:id="rId15"/>
    <p:sldId id="381" r:id="rId16"/>
    <p:sldId id="356" r:id="rId17"/>
    <p:sldId id="393" r:id="rId18"/>
    <p:sldId id="385" r:id="rId19"/>
    <p:sldId id="394" r:id="rId20"/>
    <p:sldId id="395" r:id="rId21"/>
    <p:sldId id="396" r:id="rId22"/>
    <p:sldId id="354" r:id="rId23"/>
    <p:sldId id="392" r:id="rId24"/>
    <p:sldId id="397" r:id="rId25"/>
    <p:sldId id="398" r:id="rId26"/>
    <p:sldId id="399" r:id="rId27"/>
    <p:sldId id="400" r:id="rId28"/>
    <p:sldId id="401" r:id="rId29"/>
    <p:sldId id="402" r:id="rId30"/>
    <p:sldId id="403" r:id="rId31"/>
    <p:sldId id="404" r:id="rId32"/>
    <p:sldId id="405" r:id="rId33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4440" userDrawn="1">
          <p15:clr>
            <a:srgbClr val="A4A3A4"/>
          </p15:clr>
        </p15:guide>
        <p15:guide id="3" pos="4520" userDrawn="1">
          <p15:clr>
            <a:srgbClr val="A4A3A4"/>
          </p15:clr>
        </p15:guide>
        <p15:guide id="4" pos="57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51B3"/>
    <a:srgbClr val="FF5722"/>
    <a:srgbClr val="E91E63"/>
    <a:srgbClr val="FFFFFF"/>
    <a:srgbClr val="9C27B0"/>
    <a:srgbClr val="43A047"/>
    <a:srgbClr val="202020"/>
    <a:srgbClr val="FF533E"/>
    <a:srgbClr val="FF9800"/>
    <a:srgbClr val="FFE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46" autoAdjust="0"/>
    <p:restoredTop sz="93077" autoAdjust="0"/>
  </p:normalViewPr>
  <p:slideViewPr>
    <p:cSldViewPr snapToGrid="0" snapToObjects="1">
      <p:cViewPr>
        <p:scale>
          <a:sx n="59" d="100"/>
          <a:sy n="59" d="100"/>
        </p:scale>
        <p:origin x="1794" y="276"/>
      </p:cViewPr>
      <p:guideLst>
        <p:guide orient="horz" pos="2136"/>
        <p:guide pos="4440"/>
        <p:guide pos="4520"/>
        <p:guide pos="57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3894" y="108"/>
      </p:cViewPr>
      <p:guideLst/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C24EE-4FC0-4824-A66E-7FDEFFFE916F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650C1-01BD-4B74-86C6-89F22780E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20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0A5F8-767C-4C89-A6D5-43D195D65410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9A2B4-EC87-4E8A-9813-36ED42D2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4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" name="Google Shape;1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0263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80C34-D670-4F5E-9C9E-5769C6804DA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16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" name="Google Shape;1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01050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51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84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253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998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673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743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517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58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https://www.desmos.com/calculator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210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998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791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693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416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337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77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https://www.desmos.com/calculator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39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https://www.desmos.com/calculator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04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5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16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21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43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80C34-D670-4F5E-9C9E-5769C6804D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02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4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287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0597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 userDrawn="1"/>
        </p:nvSpPr>
        <p:spPr bwMode="auto">
          <a:xfrm rot="16200000">
            <a:off x="4425439" y="-4401047"/>
            <a:ext cx="293123" cy="9144002"/>
          </a:xfrm>
          <a:prstGeom prst="round2SameRect">
            <a:avLst>
              <a:gd name="adj1" fmla="val 0"/>
              <a:gd name="adj2" fmla="val 5466"/>
            </a:avLst>
          </a:prstGeom>
          <a:solidFill>
            <a:srgbClr val="00ACC1"/>
          </a:solidFill>
          <a:ln>
            <a:noFill/>
          </a:ln>
          <a:effectLst/>
          <a:extLst/>
        </p:spPr>
        <p:txBody>
          <a:bodyPr vert="vert" wrap="square" lIns="39483" tIns="39483" rIns="39483" bIns="39483" rtlCol="0" anchor="t" anchorCtr="0">
            <a:spAutoFit/>
          </a:bodyPr>
          <a:lstStyle/>
          <a:p>
            <a:pPr>
              <a:defRPr/>
            </a:pPr>
            <a:endParaRPr lang="en-US" sz="1333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016564-47B2-4853-BF03-A9CAAD75DB85}"/>
              </a:ext>
            </a:extLst>
          </p:cNvPr>
          <p:cNvSpPr txBox="1"/>
          <p:nvPr userDrawn="1"/>
        </p:nvSpPr>
        <p:spPr>
          <a:xfrm>
            <a:off x="1" y="1"/>
            <a:ext cx="32752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</a:rPr>
              <a:t>Concept Development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4B2442-7F47-4E24-87DA-65F17FF7B86C}"/>
              </a:ext>
            </a:extLst>
          </p:cNvPr>
          <p:cNvSpPr txBox="1"/>
          <p:nvPr userDrawn="1"/>
        </p:nvSpPr>
        <p:spPr>
          <a:xfrm>
            <a:off x="2296022" y="-2179"/>
            <a:ext cx="315269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15" indent="-238115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</a:rPr>
              <a:t>Solutions Linear Equations </a:t>
            </a:r>
          </a:p>
        </p:txBody>
      </p:sp>
    </p:spTree>
    <p:extLst>
      <p:ext uri="{BB962C8B-B14F-4D97-AF65-F5344CB8AC3E}">
        <p14:creationId xmlns:p14="http://schemas.microsoft.com/office/powerpoint/2010/main" val="1811313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8D3B90E-0D85-4ED5-AC09-7CBADBBE6311}"/>
              </a:ext>
            </a:extLst>
          </p:cNvPr>
          <p:cNvSpPr txBox="1"/>
          <p:nvPr userDrawn="1"/>
        </p:nvSpPr>
        <p:spPr>
          <a:xfrm>
            <a:off x="3448869" y="6577730"/>
            <a:ext cx="2246265" cy="26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88BA5C-A1F8-4419-A201-13D0FB62877D}" type="slidenum">
              <a:rPr lang="en-US" sz="1125" b="1" smtClean="0">
                <a:latin typeface="Century Gothic" panose="020B0502020202020204" pitchFamily="34" charset="0"/>
              </a:rPr>
              <a:t>‹#›</a:t>
            </a:fld>
            <a:endParaRPr lang="en-US" sz="1125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934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039866" y="6716750"/>
            <a:ext cx="1066830" cy="16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090" rIns="0" bIns="350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en-US" altLang="en-US" sz="583" dirty="0">
                <a:solidFill>
                  <a:srgbClr val="B5B5B5">
                    <a:lumMod val="75000"/>
                  </a:srgbClr>
                </a:solidFill>
                <a:latin typeface="Century Gothic" pitchFamily="34" charset="0"/>
              </a:rPr>
              <a:t>©2018 All rights reserved.</a:t>
            </a:r>
            <a:endParaRPr lang="en-US" altLang="en-US" sz="1500" dirty="0">
              <a:solidFill>
                <a:srgbClr val="B5B5B5">
                  <a:lumMod val="75000"/>
                </a:srgbClr>
              </a:solidFill>
              <a:latin typeface="Arial" charset="0"/>
            </a:endParaRPr>
          </a:p>
        </p:txBody>
      </p:sp>
      <p:pic>
        <p:nvPicPr>
          <p:cNvPr id="8" name="Picture 2" descr="C:\Users\Stephen\Desktop\DataWorksWithGGSA_Dark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215"/>
          <a:stretch/>
        </p:blipFill>
        <p:spPr bwMode="auto">
          <a:xfrm>
            <a:off x="7506472" y="6667434"/>
            <a:ext cx="685793" cy="178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208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039866" y="6716750"/>
            <a:ext cx="1066830" cy="16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090" rIns="0" bIns="350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en-US" altLang="en-US" sz="583" dirty="0">
                <a:solidFill>
                  <a:srgbClr val="B5B5B5">
                    <a:lumMod val="75000"/>
                  </a:srgbClr>
                </a:solidFill>
                <a:latin typeface="Century Gothic" pitchFamily="34" charset="0"/>
              </a:rPr>
              <a:t>©2018 All rights reserved.</a:t>
            </a:r>
            <a:endParaRPr lang="en-US" altLang="en-US" sz="1500" dirty="0">
              <a:solidFill>
                <a:srgbClr val="B5B5B5">
                  <a:lumMod val="75000"/>
                </a:srgbClr>
              </a:solidFill>
              <a:latin typeface="Arial" charset="0"/>
            </a:endParaRPr>
          </a:p>
        </p:txBody>
      </p:sp>
      <p:pic>
        <p:nvPicPr>
          <p:cNvPr id="8" name="Picture 2" descr="C:\Users\Stephen\Desktop\DataWorksWithGGSA_Dark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215"/>
          <a:stretch/>
        </p:blipFill>
        <p:spPr bwMode="auto">
          <a:xfrm>
            <a:off x="7506472" y="6667434"/>
            <a:ext cx="685793" cy="178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243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039866" y="6716750"/>
            <a:ext cx="1066830" cy="16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090" rIns="0" bIns="350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en-US" altLang="en-US" sz="583" dirty="0">
                <a:solidFill>
                  <a:srgbClr val="B5B5B5">
                    <a:lumMod val="75000"/>
                  </a:srgbClr>
                </a:solidFill>
                <a:latin typeface="Century Gothic" pitchFamily="34" charset="0"/>
              </a:rPr>
              <a:t>©2018 All rights reserved.</a:t>
            </a:r>
            <a:endParaRPr lang="en-US" altLang="en-US" sz="1500" dirty="0">
              <a:solidFill>
                <a:srgbClr val="B5B5B5">
                  <a:lumMod val="75000"/>
                </a:srgbClr>
              </a:solidFill>
              <a:latin typeface="Arial" charset="0"/>
            </a:endParaRPr>
          </a:p>
        </p:txBody>
      </p:sp>
      <p:pic>
        <p:nvPicPr>
          <p:cNvPr id="8" name="Picture 2" descr="C:\Users\Stephen\Desktop\DataWorksWithGGSA_Dark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215"/>
          <a:stretch/>
        </p:blipFill>
        <p:spPr bwMode="auto">
          <a:xfrm>
            <a:off x="7506472" y="6667434"/>
            <a:ext cx="685793" cy="178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86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219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0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51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53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687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53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0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68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39EB36-8D28-4BF8-B294-13FC17B75CD1}"/>
              </a:ext>
            </a:extLst>
          </p:cNvPr>
          <p:cNvSpPr txBox="1"/>
          <p:nvPr userDrawn="1"/>
        </p:nvSpPr>
        <p:spPr>
          <a:xfrm>
            <a:off x="3448869" y="6577730"/>
            <a:ext cx="2246265" cy="26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88BA5C-A1F8-4419-A201-13D0FB62877D}" type="slidenum">
              <a:rPr lang="en-US" sz="1125" b="1" smtClean="0">
                <a:latin typeface="Century Gothic" panose="020B0502020202020204" pitchFamily="34" charset="0"/>
              </a:rPr>
              <a:t>‹#›</a:t>
            </a:fld>
            <a:endParaRPr lang="en-US" sz="1125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79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62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0" Type="http://schemas.openxmlformats.org/officeDocument/2006/relationships/image" Target="../media/image84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7" Type="http://schemas.openxmlformats.org/officeDocument/2006/relationships/image" Target="../media/image9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90.png"/><Relationship Id="rId5" Type="http://schemas.openxmlformats.org/officeDocument/2006/relationships/image" Target="../media/image89.png"/><Relationship Id="rId4" Type="http://schemas.openxmlformats.org/officeDocument/2006/relationships/image" Target="../media/image8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7" Type="http://schemas.openxmlformats.org/officeDocument/2006/relationships/image" Target="../media/image9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93.png"/><Relationship Id="rId5" Type="http://schemas.openxmlformats.org/officeDocument/2006/relationships/image" Target="../media/image88.png"/><Relationship Id="rId4" Type="http://schemas.openxmlformats.org/officeDocument/2006/relationships/image" Target="../media/image9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7" Type="http://schemas.openxmlformats.org/officeDocument/2006/relationships/image" Target="../media/image9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96.png"/><Relationship Id="rId5" Type="http://schemas.openxmlformats.org/officeDocument/2006/relationships/image" Target="../media/image95.png"/><Relationship Id="rId4" Type="http://schemas.openxmlformats.org/officeDocument/2006/relationships/image" Target="../media/image8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7" Type="http://schemas.openxmlformats.org/officeDocument/2006/relationships/image" Target="../media/image10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4" Type="http://schemas.openxmlformats.org/officeDocument/2006/relationships/image" Target="../media/image8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7" Type="http://schemas.openxmlformats.org/officeDocument/2006/relationships/image" Target="../media/image10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02.png"/><Relationship Id="rId5" Type="http://schemas.openxmlformats.org/officeDocument/2006/relationships/image" Target="../media/image101.png"/><Relationship Id="rId4" Type="http://schemas.openxmlformats.org/officeDocument/2006/relationships/image" Target="../media/image8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07.png"/><Relationship Id="rId4" Type="http://schemas.openxmlformats.org/officeDocument/2006/relationships/image" Target="../media/image10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png"/><Relationship Id="rId2" Type="http://schemas.openxmlformats.org/officeDocument/2006/relationships/image" Target="../media/image108.tmp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88.png"/><Relationship Id="rId4" Type="http://schemas.openxmlformats.org/officeDocument/2006/relationships/image" Target="../media/image1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2.png"/><Relationship Id="rId4" Type="http://schemas.openxmlformats.org/officeDocument/2006/relationships/image" Target="../media/image8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3.png"/><Relationship Id="rId4" Type="http://schemas.openxmlformats.org/officeDocument/2006/relationships/image" Target="../media/image8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4.png"/><Relationship Id="rId4" Type="http://schemas.openxmlformats.org/officeDocument/2006/relationships/image" Target="../media/image8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5.png"/><Relationship Id="rId4" Type="http://schemas.openxmlformats.org/officeDocument/2006/relationships/image" Target="../media/image8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6.png"/><Relationship Id="rId4" Type="http://schemas.openxmlformats.org/officeDocument/2006/relationships/image" Target="../media/image8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7.png"/><Relationship Id="rId4" Type="http://schemas.openxmlformats.org/officeDocument/2006/relationships/image" Target="../media/image8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8.png"/><Relationship Id="rId4" Type="http://schemas.openxmlformats.org/officeDocument/2006/relationships/image" Target="../media/image8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9.png"/><Relationship Id="rId4" Type="http://schemas.openxmlformats.org/officeDocument/2006/relationships/image" Target="../media/image8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image" Target="../media/image27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1.png"/><Relationship Id="rId11" Type="http://schemas.openxmlformats.org/officeDocument/2006/relationships/image" Target="../media/image35.png"/><Relationship Id="rId5" Type="http://schemas.openxmlformats.org/officeDocument/2006/relationships/image" Target="../media/image30.png"/><Relationship Id="rId15" Type="http://schemas.openxmlformats.org/officeDocument/2006/relationships/image" Target="../media/image39.png"/><Relationship Id="rId10" Type="http://schemas.openxmlformats.org/officeDocument/2006/relationships/image" Target="../media/image17.png"/><Relationship Id="rId19" Type="http://schemas.openxmlformats.org/officeDocument/2006/relationships/image" Target="../media/image43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1.png"/><Relationship Id="rId3" Type="http://schemas.openxmlformats.org/officeDocument/2006/relationships/image" Target="../media/image45.png"/><Relationship Id="rId7" Type="http://schemas.openxmlformats.org/officeDocument/2006/relationships/image" Target="../media/image47.png"/><Relationship Id="rId12" Type="http://schemas.openxmlformats.org/officeDocument/2006/relationships/image" Target="../media/image50.png"/><Relationship Id="rId17" Type="http://schemas.openxmlformats.org/officeDocument/2006/relationships/image" Target="../media/image54.png"/><Relationship Id="rId2" Type="http://schemas.openxmlformats.org/officeDocument/2006/relationships/image" Target="../media/image44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3.png"/><Relationship Id="rId11" Type="http://schemas.openxmlformats.org/officeDocument/2006/relationships/image" Target="../media/image49.png"/><Relationship Id="rId5" Type="http://schemas.openxmlformats.org/officeDocument/2006/relationships/image" Target="../media/image12.png"/><Relationship Id="rId15" Type="http://schemas.openxmlformats.org/officeDocument/2006/relationships/image" Target="../media/image53.png"/><Relationship Id="rId10" Type="http://schemas.openxmlformats.org/officeDocument/2006/relationships/image" Target="../media/image17.png"/><Relationship Id="rId4" Type="http://schemas.openxmlformats.org/officeDocument/2006/relationships/image" Target="../media/image46.png"/><Relationship Id="rId9" Type="http://schemas.openxmlformats.org/officeDocument/2006/relationships/image" Target="../media/image16.png"/><Relationship Id="rId14" Type="http://schemas.openxmlformats.org/officeDocument/2006/relationships/image" Target="../media/image5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5.png"/><Relationship Id="rId18" Type="http://schemas.openxmlformats.org/officeDocument/2006/relationships/image" Target="../media/image70.png"/><Relationship Id="rId3" Type="http://schemas.openxmlformats.org/officeDocument/2006/relationships/image" Target="../media/image56.png"/><Relationship Id="rId21" Type="http://schemas.openxmlformats.org/officeDocument/2006/relationships/image" Target="../media/image72.png"/><Relationship Id="rId7" Type="http://schemas.openxmlformats.org/officeDocument/2006/relationships/image" Target="../media/image60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" Type="http://schemas.openxmlformats.org/officeDocument/2006/relationships/image" Target="../media/image55.png"/><Relationship Id="rId16" Type="http://schemas.openxmlformats.org/officeDocument/2006/relationships/image" Target="../media/image68.png"/><Relationship Id="rId20" Type="http://schemas.openxmlformats.org/officeDocument/2006/relationships/image" Target="../media/image7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9.png"/><Relationship Id="rId11" Type="http://schemas.openxmlformats.org/officeDocument/2006/relationships/image" Target="../media/image34.png"/><Relationship Id="rId5" Type="http://schemas.openxmlformats.org/officeDocument/2006/relationships/image" Target="../media/image58.png"/><Relationship Id="rId15" Type="http://schemas.openxmlformats.org/officeDocument/2006/relationships/image" Target="../media/image67.png"/><Relationship Id="rId10" Type="http://schemas.openxmlformats.org/officeDocument/2006/relationships/image" Target="../media/image63.png"/><Relationship Id="rId19" Type="http://schemas.openxmlformats.org/officeDocument/2006/relationships/image" Target="../media/image41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Relationship Id="rId14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ound Same Side Corner Rectangle 21">
                <a:extLst>
                  <a:ext uri="{FF2B5EF4-FFF2-40B4-BE49-F238E27FC236}">
                    <a16:creationId xmlns:a16="http://schemas.microsoft.com/office/drawing/2014/main" id="{DD24A7BE-D580-4C9C-9819-B825A391EDC2}"/>
                  </a:ext>
                </a:extLst>
              </p:cNvPr>
              <p:cNvSpPr/>
              <p:nvPr/>
            </p:nvSpPr>
            <p:spPr bwMode="auto">
              <a:xfrm rot="16200000">
                <a:off x="3975467" y="-1902640"/>
                <a:ext cx="1084046" cy="8859131"/>
              </a:xfrm>
              <a:prstGeom prst="round2SameRect">
                <a:avLst>
                  <a:gd name="adj1" fmla="val 0"/>
                  <a:gd name="adj2" fmla="val 5466"/>
                </a:avLst>
              </a:prstGeom>
              <a:solidFill>
                <a:srgbClr val="0171AB"/>
              </a:solidFill>
              <a:ln>
                <a:noFill/>
              </a:ln>
              <a:effectLst/>
              <a:extLst/>
            </p:spPr>
            <p:txBody>
              <a:bodyPr vert="vert" wrap="square" lIns="27419" tIns="370417" rIns="0" bIns="27419">
                <a:spAutoFit/>
              </a:bodyPr>
              <a:lstStyle/>
              <a:p>
                <a:pPr>
                  <a:defRPr/>
                </a:pPr>
                <a:r>
                  <a:rPr lang="en-US" sz="3333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We will learn how to identify and find the solutions </a:t>
                </a:r>
                <a:r>
                  <a:rPr lang="en-US" sz="3333" b="1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to the </a:t>
                </a:r>
                <a14:m>
                  <m:oMath xmlns:m="http://schemas.openxmlformats.org/officeDocument/2006/math">
                    <m:r>
                      <a:rPr lang="en-US" sz="3333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𝒔𝒚𝒔𝒕𝒆𝒎</m:t>
                    </m:r>
                    <m:r>
                      <a:rPr lang="en-US" sz="3333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333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sz="3333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3333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333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𝒆𝒒𝒖𝒂𝒕𝒊𝒐𝒏𝒔</m:t>
                        </m:r>
                      </m:e>
                      <m:sub>
                        <m:r>
                          <a:rPr lang="en-US" sz="3333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333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10" name="Round Same Side Corner Rectangle 21">
                <a:extLst>
                  <a:ext uri="{FF2B5EF4-FFF2-40B4-BE49-F238E27FC236}">
                    <a16:creationId xmlns:a16="http://schemas.microsoft.com/office/drawing/2014/main" id="{DD24A7BE-D580-4C9C-9819-B825A391ED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6200000">
                <a:off x="3975467" y="-1902640"/>
                <a:ext cx="1084046" cy="8859131"/>
              </a:xfrm>
              <a:prstGeom prst="round2SameRect">
                <a:avLst>
                  <a:gd name="adj1" fmla="val 0"/>
                  <a:gd name="adj2" fmla="val 5466"/>
                </a:avLst>
              </a:prstGeom>
              <a:blipFill>
                <a:blip r:embed="rId3"/>
                <a:stretch>
                  <a:fillRect t="-10734" r="-1719" b="-18644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Google Shape;22;p4"/>
          <p:cNvSpPr/>
          <p:nvPr/>
        </p:nvSpPr>
        <p:spPr>
          <a:xfrm rot="-5400000">
            <a:off x="-397561" y="2435606"/>
            <a:ext cx="1131697" cy="160727"/>
          </a:xfrm>
          <a:prstGeom prst="round2SameRect">
            <a:avLst>
              <a:gd name="adj1" fmla="val 0"/>
              <a:gd name="adj2" fmla="val 15814"/>
            </a:avLst>
          </a:prstGeom>
          <a:solidFill>
            <a:srgbClr val="FFFFFF"/>
          </a:solidFill>
          <a:ln>
            <a:noFill/>
          </a:ln>
          <a:effectLst>
            <a:outerShdw blurRad="508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63490" tIns="32899" rIns="63490" bIns="32899" anchor="t" anchorCtr="0">
            <a:noAutofit/>
          </a:bodyPr>
          <a:lstStyle/>
          <a:p>
            <a:pPr>
              <a:buSzPts val="1000"/>
            </a:pPr>
            <a:r>
              <a:rPr lang="en-US" sz="694" b="1" dirty="0">
                <a:solidFill>
                  <a:srgbClr val="0171A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LEARNING OBJECTIVE</a:t>
            </a:r>
            <a:endParaRPr sz="972" dirty="0"/>
          </a:p>
        </p:txBody>
      </p:sp>
      <p:graphicFrame>
        <p:nvGraphicFramePr>
          <p:cNvPr id="23" name="Google Shape;23;p4"/>
          <p:cNvGraphicFramePr/>
          <p:nvPr>
            <p:extLst/>
          </p:nvPr>
        </p:nvGraphicFramePr>
        <p:xfrm>
          <a:off x="4876797" y="3979935"/>
          <a:ext cx="3085007" cy="675652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085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307">
                <a:tc>
                  <a:txBody>
                    <a:bodyPr/>
                    <a:lstStyle/>
                    <a:p>
                      <a:pPr marL="2286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entury Gothic"/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Definition</a:t>
                      </a:r>
                      <a:endParaRPr sz="1200" u="none" strike="noStrike" cap="none"/>
                    </a:p>
                  </a:txBody>
                  <a:tcPr marL="63507" marR="63507" marT="31753" marB="31753">
                    <a:lnL w="12700" cap="flat" cmpd="sng">
                      <a:solidFill>
                        <a:srgbClr val="0171A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171A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171A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171A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171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baseline="3000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  <a:r>
                        <a:rPr lang="en-US" sz="120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-US" sz="120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entury Gothic"/>
                          <a:cs typeface="Century Gothic"/>
                          <a:sym typeface="Century Gothic"/>
                        </a:rPr>
                        <a:t>two or more equations involving the same set of variables.</a:t>
                      </a:r>
                      <a:endParaRPr sz="1200" u="none" strike="noStrike" cap="none" dirty="0"/>
                    </a:p>
                  </a:txBody>
                  <a:tcPr marL="63507" marR="63507" marT="31753" marB="31753">
                    <a:lnL w="12700" cap="flat" cmpd="sng">
                      <a:solidFill>
                        <a:srgbClr val="0171A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171A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171A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171A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4" name="Google Shape;24;p4" descr="C:\Users\Stephen\Downloads\Voca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52996" y="4046402"/>
            <a:ext cx="152390" cy="10363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4">
            <a:extLst>
              <a:ext uri="{FF2B5EF4-FFF2-40B4-BE49-F238E27FC236}">
                <a16:creationId xmlns:a16="http://schemas.microsoft.com/office/drawing/2014/main" id="{B190759F-FE46-4383-B1A0-75438F079F4F}"/>
              </a:ext>
            </a:extLst>
          </p:cNvPr>
          <p:cNvGrpSpPr>
            <a:grpSpLocks/>
          </p:cNvGrpSpPr>
          <p:nvPr/>
        </p:nvGrpSpPr>
        <p:grpSpPr bwMode="auto">
          <a:xfrm>
            <a:off x="1066839" y="3962395"/>
            <a:ext cx="1947668" cy="780919"/>
            <a:chOff x="6748463" y="523875"/>
            <a:chExt cx="1643363" cy="93676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1F009EB-B11C-4BDF-9EAE-DA5A538BF757}"/>
                </a:ext>
              </a:extLst>
            </p:cNvPr>
            <p:cNvSpPr/>
            <p:nvPr/>
          </p:nvSpPr>
          <p:spPr bwMode="auto">
            <a:xfrm>
              <a:off x="6750051" y="523875"/>
              <a:ext cx="1641775" cy="936769"/>
            </a:xfrm>
            <a:prstGeom prst="rect">
              <a:avLst/>
            </a:prstGeom>
            <a:gradFill flip="none" rotWithShape="1">
              <a:gsLst>
                <a:gs pos="0">
                  <a:srgbClr val="C0ECFC"/>
                </a:gs>
                <a:gs pos="32000">
                  <a:srgbClr val="F7FDFF"/>
                </a:gs>
                <a:gs pos="100000">
                  <a:srgbClr val="FFFFFF"/>
                </a:gs>
              </a:gsLst>
              <a:lin ang="2700000" scaled="1"/>
              <a:tileRect/>
            </a:gra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251460" rIns="7620">
              <a:spAutoFit/>
            </a:bodyPr>
            <a:lstStyle/>
            <a:p>
              <a:pPr eaLnBrk="0" hangingPunct="0">
                <a:tabLst>
                  <a:tab pos="-47623" algn="l"/>
                </a:tabLst>
                <a:defRPr/>
              </a:pPr>
              <a:r>
                <a:rPr lang="en-US" sz="875" dirty="0">
                  <a:solidFill>
                    <a:schemeClr val="tx1"/>
                  </a:solidFill>
                  <a:latin typeface="Verdana" pitchFamily="34" charset="0"/>
                  <a:ea typeface="Times New Roman" pitchFamily="18" charset="0"/>
                  <a:cs typeface="Arial" charset="0"/>
                </a:rPr>
                <a:t>What is our Learning Objective?</a:t>
              </a:r>
            </a:p>
            <a:p>
              <a:pPr eaLnBrk="0" hangingPunct="0">
                <a:spcAft>
                  <a:spcPct val="50000"/>
                </a:spcAft>
                <a:tabLst>
                  <a:tab pos="-47623" algn="l"/>
                </a:tabLst>
                <a:defRPr/>
              </a:pPr>
              <a:endParaRPr lang="en-US" sz="333" dirty="0">
                <a:solidFill>
                  <a:schemeClr val="tx1"/>
                </a:solidFill>
                <a:latin typeface="Verdana" pitchFamily="34" charset="0"/>
                <a:ea typeface="Times New Roman" pitchFamily="18" charset="0"/>
                <a:cs typeface="Arial" charset="0"/>
              </a:endParaRPr>
            </a:p>
            <a:p>
              <a:pPr eaLnBrk="0" hangingPunct="0">
                <a:spcAft>
                  <a:spcPct val="50000"/>
                </a:spcAft>
                <a:tabLst>
                  <a:tab pos="-47623" algn="l"/>
                </a:tabLst>
                <a:defRPr/>
              </a:pPr>
              <a:r>
                <a:rPr lang="en-US" sz="875" dirty="0">
                  <a:solidFill>
                    <a:schemeClr val="tx1"/>
                  </a:solidFill>
                  <a:latin typeface="Verdana" pitchFamily="34" charset="0"/>
                  <a:ea typeface="Times New Roman" pitchFamily="18" charset="0"/>
                  <a:cs typeface="Arial" charset="0"/>
                </a:rPr>
                <a:t>What does “</a:t>
              </a:r>
              <a:r>
                <a:rPr lang="en-US" sz="875" b="1" i="1" dirty="0">
                  <a:solidFill>
                    <a:schemeClr val="tx1"/>
                  </a:solidFill>
                  <a:latin typeface="Verdana" pitchFamily="34" charset="0"/>
                  <a:ea typeface="Times New Roman" pitchFamily="18" charset="0"/>
                  <a:cs typeface="Arial" charset="0"/>
                </a:rPr>
                <a:t>Equation</a:t>
              </a:r>
              <a:r>
                <a:rPr lang="en-US" sz="875" dirty="0">
                  <a:solidFill>
                    <a:schemeClr val="tx1"/>
                  </a:solidFill>
                  <a:latin typeface="Verdana" pitchFamily="34" charset="0"/>
                  <a:ea typeface="Times New Roman" pitchFamily="18" charset="0"/>
                  <a:cs typeface="Arial" charset="0"/>
                </a:rPr>
                <a:t>” mean?                 </a:t>
              </a:r>
              <a:r>
                <a:rPr lang="en-US" sz="875" i="1" dirty="0">
                  <a:solidFill>
                    <a:schemeClr val="tx1"/>
                  </a:solidFill>
                  <a:latin typeface="Verdana" pitchFamily="34" charset="0"/>
                  <a:ea typeface="Times New Roman" pitchFamily="18" charset="0"/>
                  <a:cs typeface="Arial" charset="0"/>
                </a:rPr>
                <a:t>Quadratic</a:t>
              </a:r>
              <a:r>
                <a:rPr lang="en-US" sz="875" dirty="0">
                  <a:solidFill>
                    <a:schemeClr val="tx1"/>
                  </a:solidFill>
                  <a:latin typeface="Verdana" pitchFamily="34" charset="0"/>
                  <a:ea typeface="Times New Roman" pitchFamily="18" charset="0"/>
                  <a:cs typeface="Arial" charset="0"/>
                </a:rPr>
                <a:t> means _________.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F65353C-FDFF-43CF-B84B-92496B2A119E}"/>
                </a:ext>
              </a:extLst>
            </p:cNvPr>
            <p:cNvSpPr/>
            <p:nvPr/>
          </p:nvSpPr>
          <p:spPr bwMode="auto">
            <a:xfrm>
              <a:off x="6748463" y="530223"/>
              <a:ext cx="1641776" cy="204044"/>
            </a:xfrm>
            <a:prstGeom prst="rect">
              <a:avLst/>
            </a:prstGeom>
            <a:solidFill>
              <a:srgbClr val="08749A"/>
            </a:solidFill>
            <a:ln w="3175">
              <a:solidFill>
                <a:schemeClr val="accent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875" b="1" dirty="0">
                  <a:solidFill>
                    <a:schemeClr val="bg1"/>
                  </a:solidFill>
                  <a:latin typeface="Gill Sans MT" pitchFamily="34" charset="0"/>
                </a:rPr>
                <a:t>CFU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532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F25CF3-09EE-4CAD-95C1-B18431545B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938415"/>
              </p:ext>
            </p:extLst>
          </p:nvPr>
        </p:nvGraphicFramePr>
        <p:xfrm>
          <a:off x="95250" y="1956495"/>
          <a:ext cx="8953500" cy="4038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535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Check for Understanding</a:t>
                      </a:r>
                      <a:endParaRPr lang="en-US" sz="1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3822170">
                <a:tc>
                  <a:txBody>
                    <a:bodyPr/>
                    <a:lstStyle/>
                    <a:p>
                      <a:pPr marL="0" marR="0" lvl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How many solutions are </a:t>
                      </a:r>
                    </a:p>
                    <a:p>
                      <a:pPr marL="0" marR="0" lvl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there for this system of linear </a:t>
                      </a:r>
                    </a:p>
                    <a:p>
                      <a:pPr marL="0" marR="0" lvl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equations?  Explain.</a:t>
                      </a: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The system of linear equation </a:t>
                      </a: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has ________________ because…”</a:t>
                      </a:r>
                    </a:p>
                    <a:p>
                      <a:pPr marL="0" marR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100" b="1" dirty="0">
                        <a:solidFill>
                          <a:srgbClr val="FF9800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662951"/>
                  </a:ext>
                </a:extLst>
              </a:tr>
            </a:tbl>
          </a:graphicData>
        </a:graphic>
      </p:graphicFrame>
      <p:sp>
        <p:nvSpPr>
          <p:cNvPr id="53" name="Rectangle 52">
            <a:extLst>
              <a:ext uri="{FF2B5EF4-FFF2-40B4-BE49-F238E27FC236}">
                <a16:creationId xmlns:a16="http://schemas.microsoft.com/office/drawing/2014/main" id="{F2ADCF76-C254-4031-AE03-9553F531ACAB}"/>
              </a:ext>
            </a:extLst>
          </p:cNvPr>
          <p:cNvSpPr/>
          <p:nvPr/>
        </p:nvSpPr>
        <p:spPr bwMode="auto">
          <a:xfrm>
            <a:off x="3356018" y="1675915"/>
            <a:ext cx="4571456" cy="4610586"/>
          </a:xfrm>
          <a:prstGeom prst="rect">
            <a:avLst/>
          </a:prstGeom>
          <a:solidFill>
            <a:srgbClr val="FFFFFF"/>
          </a:solidFill>
          <a:ln w="6350" algn="ctr">
            <a:solidFill>
              <a:schemeClr val="bg2"/>
            </a:solidFill>
            <a:miter lim="800000"/>
            <a:headEnd/>
            <a:tailEnd/>
          </a:ln>
          <a:effectLst>
            <a:outerShdw blurRad="50800" algn="ctr" rotWithShape="0">
              <a:schemeClr val="bg2">
                <a:lumMod val="50000"/>
                <a:alpha val="40000"/>
              </a:schemeClr>
            </a:outerShdw>
          </a:effectLst>
          <a:ex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1970"/>
            <a:endParaRPr lang="en-US" sz="1500" kern="0" dirty="0">
              <a:solidFill>
                <a:srgbClr val="2020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54D8C2-4146-4BB5-B306-C8B2EC85C5B5}"/>
              </a:ext>
            </a:extLst>
          </p:cNvPr>
          <p:cNvSpPr txBox="1"/>
          <p:nvPr/>
        </p:nvSpPr>
        <p:spPr>
          <a:xfrm>
            <a:off x="33130" y="894260"/>
            <a:ext cx="8378558" cy="86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en-US" altLang="en-US" sz="1667" dirty="0">
                <a:latin typeface="Century Gothic" panose="020B0502020202020204" pitchFamily="34" charset="0"/>
              </a:rPr>
              <a:t>A</a:t>
            </a:r>
            <a:r>
              <a:rPr lang="en-US" altLang="en-US" sz="1667" b="1" dirty="0">
                <a:solidFill>
                  <a:schemeClr val="tx2"/>
                </a:solidFill>
                <a:latin typeface="Century Gothic" panose="020B0502020202020204" pitchFamily="34" charset="0"/>
              </a:rPr>
              <a:t> system of linear equations </a:t>
            </a:r>
            <a:r>
              <a:rPr lang="en-US" altLang="en-US" sz="1667" dirty="0">
                <a:latin typeface="Century Gothic" panose="020B0502020202020204" pitchFamily="34" charset="0"/>
              </a:rPr>
              <a:t>is a set of linear equations with the same variables. </a:t>
            </a:r>
          </a:p>
          <a:p>
            <a:pPr marL="142869" indent="-142869">
              <a:buClr>
                <a:schemeClr val="tx2"/>
              </a:buClr>
              <a:buFont typeface="Wingdings 3" panose="05040102010807070707" pitchFamily="18" charset="2"/>
              <a:buChar char="}"/>
            </a:pPr>
            <a:r>
              <a:rPr lang="en-US" altLang="en-US" sz="1667" dirty="0">
                <a:latin typeface="Century Gothic" panose="020B0502020202020204" pitchFamily="34" charset="0"/>
              </a:rPr>
              <a:t>A </a:t>
            </a:r>
            <a:r>
              <a:rPr lang="en-US" altLang="en-US" sz="1667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solution</a:t>
            </a:r>
            <a:r>
              <a:rPr lang="en-US" altLang="en-US" sz="1667" dirty="0">
                <a:latin typeface="Century Gothic" panose="020B0502020202020204" pitchFamily="34" charset="0"/>
              </a:rPr>
              <a:t> to a </a:t>
            </a:r>
            <a:r>
              <a:rPr lang="en-US" altLang="en-US" sz="1667" b="1" dirty="0">
                <a:solidFill>
                  <a:schemeClr val="tx2"/>
                </a:solidFill>
                <a:latin typeface="Century Gothic" panose="020B0502020202020204" pitchFamily="34" charset="0"/>
              </a:rPr>
              <a:t>system of linear equations </a:t>
            </a:r>
            <a:r>
              <a:rPr lang="en-US" altLang="en-US" sz="1667" dirty="0">
                <a:latin typeface="Century Gothic" panose="020B0502020202020204" pitchFamily="34" charset="0"/>
              </a:rPr>
              <a:t>is an </a:t>
            </a:r>
            <a:r>
              <a:rPr lang="en-US" altLang="en-US" sz="1667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ordered pair </a:t>
            </a:r>
            <a:r>
              <a:rPr lang="en-US" altLang="en-US" sz="1667" dirty="0">
                <a:latin typeface="Century Gothic" panose="020B0502020202020204" pitchFamily="34" charset="0"/>
              </a:rPr>
              <a:t>(</a:t>
            </a:r>
            <a:r>
              <a:rPr lang="en-US" altLang="en-US" sz="1667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1667" dirty="0">
                <a:latin typeface="Century Gothic" panose="020B0502020202020204" pitchFamily="34" charset="0"/>
              </a:rPr>
              <a:t>, </a:t>
            </a:r>
            <a:r>
              <a:rPr lang="en-US" altLang="en-US" sz="1667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y</a:t>
            </a:r>
            <a:r>
              <a:rPr lang="en-US" altLang="en-US" sz="1667" dirty="0">
                <a:latin typeface="Century Gothic" panose="020B0502020202020204" pitchFamily="34" charset="0"/>
              </a:rPr>
              <a:t>) that satisfies</a:t>
            </a:r>
            <a:r>
              <a:rPr lang="en-US" altLang="en-US" sz="1667" baseline="-25000" dirty="0">
                <a:latin typeface="Century Gothic" panose="020B0502020202020204" pitchFamily="34" charset="0"/>
              </a:rPr>
              <a:t>1</a:t>
            </a:r>
            <a:r>
              <a:rPr lang="en-US" altLang="en-US" sz="1667" dirty="0">
                <a:latin typeface="Century Gothic" panose="020B0502020202020204" pitchFamily="34" charset="0"/>
              </a:rPr>
              <a:t> both equations.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B0E614-2C76-4067-B0CE-8C15AC1831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682689"/>
              </p:ext>
            </p:extLst>
          </p:nvPr>
        </p:nvGraphicFramePr>
        <p:xfrm>
          <a:off x="7207250" y="1486979"/>
          <a:ext cx="1841500" cy="444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15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Definition</a:t>
                      </a: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defTabSz="914400">
                        <a:defRPr/>
                      </a:pPr>
                      <a:r>
                        <a:rPr lang="en-US" sz="1000" baseline="30000" dirty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1 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makes true</a:t>
                      </a:r>
                      <a:endParaRPr lang="en-US" sz="1000" i="1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4" name="Picture 6" descr="C:\Users\Stephen\Downloads\Vocab.png">
            <a:extLst>
              <a:ext uri="{FF2B5EF4-FFF2-40B4-BE49-F238E27FC236}">
                <a16:creationId xmlns:a16="http://schemas.microsoft.com/office/drawing/2014/main" id="{8A7E5383-65F4-4557-9233-433F86325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003" y="1551543"/>
            <a:ext cx="182880" cy="12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9">
            <a:extLst>
              <a:ext uri="{FF2B5EF4-FFF2-40B4-BE49-F238E27FC236}">
                <a16:creationId xmlns:a16="http://schemas.microsoft.com/office/drawing/2014/main" id="{BED59348-4574-49BE-9A49-09D4CC2B3679}"/>
              </a:ext>
            </a:extLst>
          </p:cNvPr>
          <p:cNvGrpSpPr>
            <a:grpSpLocks/>
          </p:cNvGrpSpPr>
          <p:nvPr/>
        </p:nvGrpSpPr>
        <p:grpSpPr bwMode="auto">
          <a:xfrm>
            <a:off x="3731033" y="1993593"/>
            <a:ext cx="3779253" cy="3885916"/>
            <a:chOff x="227376" y="4061431"/>
            <a:chExt cx="1828800" cy="1832621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75AF1A6-9972-40F0-A94B-95FBC072FCED}"/>
                </a:ext>
              </a:extLst>
            </p:cNvPr>
            <p:cNvCxnSpPr/>
            <p:nvPr/>
          </p:nvCxnSpPr>
          <p:spPr>
            <a:xfrm>
              <a:off x="226761" y="4060924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FC743B1-3EC8-4BE6-AB41-631E7BF8C9DF}"/>
                </a:ext>
              </a:extLst>
            </p:cNvPr>
            <p:cNvCxnSpPr/>
            <p:nvPr/>
          </p:nvCxnSpPr>
          <p:spPr>
            <a:xfrm>
              <a:off x="226761" y="4251443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F636195-C7EB-4EEF-8E17-2452B6A51AE1}"/>
                </a:ext>
              </a:extLst>
            </p:cNvPr>
            <p:cNvCxnSpPr/>
            <p:nvPr/>
          </p:nvCxnSpPr>
          <p:spPr>
            <a:xfrm>
              <a:off x="226761" y="4434025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EEC89BF-5146-443C-90C0-935FB530CB89}"/>
                </a:ext>
              </a:extLst>
            </p:cNvPr>
            <p:cNvCxnSpPr/>
            <p:nvPr/>
          </p:nvCxnSpPr>
          <p:spPr>
            <a:xfrm>
              <a:off x="226761" y="4616605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1DF7545-75D6-4523-B68C-D29E40D10F11}"/>
                </a:ext>
              </a:extLst>
            </p:cNvPr>
            <p:cNvCxnSpPr/>
            <p:nvPr/>
          </p:nvCxnSpPr>
          <p:spPr>
            <a:xfrm>
              <a:off x="226761" y="4799186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F67677E-36B2-41FC-83B5-5816C3147D6C}"/>
                </a:ext>
              </a:extLst>
            </p:cNvPr>
            <p:cNvCxnSpPr/>
            <p:nvPr/>
          </p:nvCxnSpPr>
          <p:spPr>
            <a:xfrm>
              <a:off x="226761" y="5164348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7A692FB-9603-4138-93E7-F24B0E222B4B}"/>
                </a:ext>
              </a:extLst>
            </p:cNvPr>
            <p:cNvCxnSpPr/>
            <p:nvPr/>
          </p:nvCxnSpPr>
          <p:spPr>
            <a:xfrm>
              <a:off x="226761" y="5346929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E5AC99D-A88F-439A-9536-ADC35C5BFD07}"/>
                </a:ext>
              </a:extLst>
            </p:cNvPr>
            <p:cNvCxnSpPr/>
            <p:nvPr/>
          </p:nvCxnSpPr>
          <p:spPr>
            <a:xfrm>
              <a:off x="226761" y="5529510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23974FE-A58B-4085-9142-9302B4F9ADC0}"/>
                </a:ext>
              </a:extLst>
            </p:cNvPr>
            <p:cNvCxnSpPr/>
            <p:nvPr/>
          </p:nvCxnSpPr>
          <p:spPr>
            <a:xfrm>
              <a:off x="226761" y="5712091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8769D43-19DE-4AF8-9112-86E930329F94}"/>
                </a:ext>
              </a:extLst>
            </p:cNvPr>
            <p:cNvCxnSpPr/>
            <p:nvPr/>
          </p:nvCxnSpPr>
          <p:spPr>
            <a:xfrm>
              <a:off x="226761" y="5894672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2A2E344-6937-4D04-941B-794F281279F6}"/>
                </a:ext>
              </a:extLst>
            </p:cNvPr>
            <p:cNvCxnSpPr/>
            <p:nvPr/>
          </p:nvCxnSpPr>
          <p:spPr>
            <a:xfrm>
              <a:off x="226761" y="4981767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22C65E7-79F1-4833-8BE5-5C2F1FDEA5E7}"/>
                </a:ext>
              </a:extLst>
            </p:cNvPr>
            <p:cNvCxnSpPr/>
            <p:nvPr/>
          </p:nvCxnSpPr>
          <p:spPr>
            <a:xfrm rot="16200000">
              <a:off x="-688525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558C0BD-6EDF-4CF2-9CC7-95583F10E93E}"/>
                </a:ext>
              </a:extLst>
            </p:cNvPr>
            <p:cNvCxnSpPr/>
            <p:nvPr/>
          </p:nvCxnSpPr>
          <p:spPr>
            <a:xfrm rot="16200000">
              <a:off x="-506083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6716D57-8DF0-4055-96C8-FD370A3B8C6A}"/>
                </a:ext>
              </a:extLst>
            </p:cNvPr>
            <p:cNvCxnSpPr/>
            <p:nvPr/>
          </p:nvCxnSpPr>
          <p:spPr>
            <a:xfrm rot="16200000">
              <a:off x="-322054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31E2BD7-885B-4F8E-8305-275CCEF460C2}"/>
                </a:ext>
              </a:extLst>
            </p:cNvPr>
            <p:cNvCxnSpPr/>
            <p:nvPr/>
          </p:nvCxnSpPr>
          <p:spPr>
            <a:xfrm rot="16200000">
              <a:off x="-139611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7B25DA9-1F78-46FF-9C1A-9B8D758FB593}"/>
                </a:ext>
              </a:extLst>
            </p:cNvPr>
            <p:cNvCxnSpPr/>
            <p:nvPr/>
          </p:nvCxnSpPr>
          <p:spPr>
            <a:xfrm rot="16200000">
              <a:off x="42831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7080DEA-0E7D-403C-94EF-1E8907072B54}"/>
                </a:ext>
              </a:extLst>
            </p:cNvPr>
            <p:cNvCxnSpPr/>
            <p:nvPr/>
          </p:nvCxnSpPr>
          <p:spPr>
            <a:xfrm rot="16200000">
              <a:off x="409303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F1EF742-B7EA-4392-B12C-F76D03498A10}"/>
                </a:ext>
              </a:extLst>
            </p:cNvPr>
            <p:cNvCxnSpPr/>
            <p:nvPr/>
          </p:nvCxnSpPr>
          <p:spPr>
            <a:xfrm rot="16200000">
              <a:off x="591745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1404F80-110F-46A4-BBA2-E34B8769AD44}"/>
                </a:ext>
              </a:extLst>
            </p:cNvPr>
            <p:cNvCxnSpPr/>
            <p:nvPr/>
          </p:nvCxnSpPr>
          <p:spPr>
            <a:xfrm rot="16200000">
              <a:off x="774188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705E454-5725-4B40-8E51-2F5A03A0D74A}"/>
                </a:ext>
              </a:extLst>
            </p:cNvPr>
            <p:cNvCxnSpPr/>
            <p:nvPr/>
          </p:nvCxnSpPr>
          <p:spPr>
            <a:xfrm rot="16200000">
              <a:off x="958217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3CCFE07-3520-49BD-B871-153D41916E09}"/>
                </a:ext>
              </a:extLst>
            </p:cNvPr>
            <p:cNvCxnSpPr/>
            <p:nvPr/>
          </p:nvCxnSpPr>
          <p:spPr>
            <a:xfrm rot="16200000">
              <a:off x="1140659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70A3594-51D4-4E84-B660-E7B33A568CBC}"/>
                </a:ext>
              </a:extLst>
            </p:cNvPr>
            <p:cNvCxnSpPr/>
            <p:nvPr/>
          </p:nvCxnSpPr>
          <p:spPr>
            <a:xfrm rot="16200000">
              <a:off x="226860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E0C95E4-36FB-4D53-AAF9-34EC6AFD5830}"/>
              </a:ext>
            </a:extLst>
          </p:cNvPr>
          <p:cNvCxnSpPr>
            <a:cxnSpLocks/>
          </p:cNvCxnSpPr>
          <p:nvPr/>
        </p:nvCxnSpPr>
        <p:spPr bwMode="auto">
          <a:xfrm flipV="1">
            <a:off x="5621424" y="1714821"/>
            <a:ext cx="0" cy="4443813"/>
          </a:xfrm>
          <a:prstGeom prst="straightConnector1">
            <a:avLst/>
          </a:prstGeom>
          <a:ln w="57150">
            <a:solidFill>
              <a:schemeClr val="tx1"/>
            </a:solidFill>
            <a:headEnd type="stealth"/>
            <a:tailEnd type="stealth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DE67B5B-222E-4EAC-82F3-54058852D1A1}"/>
              </a:ext>
            </a:extLst>
          </p:cNvPr>
          <p:cNvCxnSpPr>
            <a:cxnSpLocks/>
          </p:cNvCxnSpPr>
          <p:nvPr/>
        </p:nvCxnSpPr>
        <p:spPr bwMode="auto">
          <a:xfrm flipH="1">
            <a:off x="3356018" y="3955191"/>
            <a:ext cx="4471800" cy="0"/>
          </a:xfrm>
          <a:prstGeom prst="straightConnector1">
            <a:avLst/>
          </a:prstGeom>
          <a:ln w="57150">
            <a:solidFill>
              <a:schemeClr val="tx1"/>
            </a:solidFill>
            <a:headEnd type="stealth"/>
            <a:tailEnd type="stealth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653DB99-D70B-4800-B528-D4500C39216A}"/>
              </a:ext>
            </a:extLst>
          </p:cNvPr>
          <p:cNvSpPr txBox="1"/>
          <p:nvPr/>
        </p:nvSpPr>
        <p:spPr bwMode="auto">
          <a:xfrm>
            <a:off x="5811575" y="3918168"/>
            <a:ext cx="377023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3CFB7B-B788-4BEA-AD87-3C81BD619AA0}"/>
              </a:ext>
            </a:extLst>
          </p:cNvPr>
          <p:cNvSpPr txBox="1"/>
          <p:nvPr/>
        </p:nvSpPr>
        <p:spPr bwMode="auto">
          <a:xfrm>
            <a:off x="6188596" y="3918168"/>
            <a:ext cx="37702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C89547-D27A-4F36-99A9-974EAC916713}"/>
              </a:ext>
            </a:extLst>
          </p:cNvPr>
          <p:cNvSpPr txBox="1"/>
          <p:nvPr/>
        </p:nvSpPr>
        <p:spPr bwMode="auto">
          <a:xfrm>
            <a:off x="6565616" y="3918168"/>
            <a:ext cx="377023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12CF82-6372-4F14-9561-9F3B8F1E0300}"/>
              </a:ext>
            </a:extLst>
          </p:cNvPr>
          <p:cNvSpPr txBox="1"/>
          <p:nvPr/>
        </p:nvSpPr>
        <p:spPr bwMode="auto">
          <a:xfrm>
            <a:off x="6942638" y="3918168"/>
            <a:ext cx="38030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D0E083-A99C-484A-9A34-AA23D614FAF3}"/>
              </a:ext>
            </a:extLst>
          </p:cNvPr>
          <p:cNvSpPr txBox="1"/>
          <p:nvPr/>
        </p:nvSpPr>
        <p:spPr bwMode="auto">
          <a:xfrm>
            <a:off x="7195077" y="3918168"/>
            <a:ext cx="632742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93CC69-DA84-4FDC-B734-974C06E47BE6}"/>
              </a:ext>
            </a:extLst>
          </p:cNvPr>
          <p:cNvSpPr txBox="1"/>
          <p:nvPr/>
        </p:nvSpPr>
        <p:spPr bwMode="auto">
          <a:xfrm>
            <a:off x="3356019" y="3918168"/>
            <a:ext cx="750763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-10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F10871-E849-4C5F-8E2A-E015775FAF0C}"/>
              </a:ext>
            </a:extLst>
          </p:cNvPr>
          <p:cNvSpPr txBox="1"/>
          <p:nvPr/>
        </p:nvSpPr>
        <p:spPr bwMode="auto">
          <a:xfrm>
            <a:off x="3831393" y="3918168"/>
            <a:ext cx="554059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358ED7-6364-45D3-9DF7-59307F84AE92}"/>
              </a:ext>
            </a:extLst>
          </p:cNvPr>
          <p:cNvSpPr txBox="1"/>
          <p:nvPr/>
        </p:nvSpPr>
        <p:spPr bwMode="auto">
          <a:xfrm>
            <a:off x="4211693" y="3918168"/>
            <a:ext cx="55078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CF224D-1E12-4CA3-974D-D45CB543909F}"/>
              </a:ext>
            </a:extLst>
          </p:cNvPr>
          <p:cNvSpPr txBox="1"/>
          <p:nvPr/>
        </p:nvSpPr>
        <p:spPr bwMode="auto">
          <a:xfrm>
            <a:off x="4588715" y="3918168"/>
            <a:ext cx="554058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AEE4B9-BB79-4B47-B95F-A2226780FAC3}"/>
              </a:ext>
            </a:extLst>
          </p:cNvPr>
          <p:cNvSpPr txBox="1"/>
          <p:nvPr/>
        </p:nvSpPr>
        <p:spPr bwMode="auto">
          <a:xfrm>
            <a:off x="4965736" y="3918168"/>
            <a:ext cx="554059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A5F602-96FE-44F6-8A1C-6B66180C5E21}"/>
              </a:ext>
            </a:extLst>
          </p:cNvPr>
          <p:cNvSpPr txBox="1"/>
          <p:nvPr/>
        </p:nvSpPr>
        <p:spPr bwMode="auto">
          <a:xfrm>
            <a:off x="5565690" y="3396359"/>
            <a:ext cx="37702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91CC27-CB03-47FD-AC23-A13726299D64}"/>
              </a:ext>
            </a:extLst>
          </p:cNvPr>
          <p:cNvSpPr txBox="1"/>
          <p:nvPr/>
        </p:nvSpPr>
        <p:spPr bwMode="auto">
          <a:xfrm>
            <a:off x="5565690" y="3004164"/>
            <a:ext cx="37702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367CFC-867C-4D77-92F2-CFD871918506}"/>
              </a:ext>
            </a:extLst>
          </p:cNvPr>
          <p:cNvSpPr txBox="1"/>
          <p:nvPr/>
        </p:nvSpPr>
        <p:spPr bwMode="auto">
          <a:xfrm>
            <a:off x="5565690" y="2613649"/>
            <a:ext cx="37702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DC2035-47BC-4F86-9C14-36276D6FF2DD}"/>
              </a:ext>
            </a:extLst>
          </p:cNvPr>
          <p:cNvSpPr txBox="1"/>
          <p:nvPr/>
        </p:nvSpPr>
        <p:spPr bwMode="auto">
          <a:xfrm>
            <a:off x="5565690" y="2221452"/>
            <a:ext cx="37702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4E02F72-A79F-40C4-A2C1-A01F8E3B820F}"/>
              </a:ext>
            </a:extLst>
          </p:cNvPr>
          <p:cNvSpPr txBox="1"/>
          <p:nvPr/>
        </p:nvSpPr>
        <p:spPr bwMode="auto">
          <a:xfrm>
            <a:off x="5365703" y="1830936"/>
            <a:ext cx="776993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1C07DA-9D95-44C6-A2CB-866ADE6D77E8}"/>
              </a:ext>
            </a:extLst>
          </p:cNvPr>
          <p:cNvSpPr txBox="1"/>
          <p:nvPr/>
        </p:nvSpPr>
        <p:spPr bwMode="auto">
          <a:xfrm>
            <a:off x="5414884" y="5709145"/>
            <a:ext cx="780271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-10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E99669-301C-4D84-B01B-4BCAF9715198}"/>
              </a:ext>
            </a:extLst>
          </p:cNvPr>
          <p:cNvSpPr txBox="1"/>
          <p:nvPr/>
        </p:nvSpPr>
        <p:spPr bwMode="auto">
          <a:xfrm>
            <a:off x="5477173" y="5335468"/>
            <a:ext cx="554059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2A44B03-99BF-4D17-89BF-A64C6D52B38F}"/>
              </a:ext>
            </a:extLst>
          </p:cNvPr>
          <p:cNvSpPr txBox="1"/>
          <p:nvPr/>
        </p:nvSpPr>
        <p:spPr bwMode="auto">
          <a:xfrm>
            <a:off x="5477173" y="4943267"/>
            <a:ext cx="554059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98151B5-4AAD-4322-BEF4-1957CB1032B7}"/>
              </a:ext>
            </a:extLst>
          </p:cNvPr>
          <p:cNvSpPr txBox="1"/>
          <p:nvPr/>
        </p:nvSpPr>
        <p:spPr bwMode="auto">
          <a:xfrm>
            <a:off x="5477171" y="4552751"/>
            <a:ext cx="554059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EE1468-5EB0-473D-AC90-882BD287C725}"/>
              </a:ext>
            </a:extLst>
          </p:cNvPr>
          <p:cNvSpPr txBox="1"/>
          <p:nvPr/>
        </p:nvSpPr>
        <p:spPr bwMode="auto">
          <a:xfrm>
            <a:off x="5477173" y="4162253"/>
            <a:ext cx="554059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-2</a:t>
            </a:r>
          </a:p>
        </p:txBody>
      </p:sp>
      <p:pic>
        <p:nvPicPr>
          <p:cNvPr id="52" name="Picture 4" descr="C:\Users\Stephen\Downloads\CFU Icon.png">
            <a:extLst>
              <a:ext uri="{FF2B5EF4-FFF2-40B4-BE49-F238E27FC236}">
                <a16:creationId xmlns:a16="http://schemas.microsoft.com/office/drawing/2014/main" id="{6EF06233-A893-42B3-8AEE-6CF5D431D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06" y="1989558"/>
            <a:ext cx="153167" cy="1524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Rectangle 72">
            <a:extLst>
              <a:ext uri="{FF2B5EF4-FFF2-40B4-BE49-F238E27FC236}">
                <a16:creationId xmlns:a16="http://schemas.microsoft.com/office/drawing/2014/main" id="{65AD3003-6D0E-4325-9F99-5C0FED59A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9623" y="4685295"/>
            <a:ext cx="1091966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667" b="1" dirty="0">
                <a:solidFill>
                  <a:schemeClr val="accent3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667" dirty="0">
                <a:solidFill>
                  <a:schemeClr val="accent3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 </a:t>
            </a:r>
            <a:r>
              <a:rPr lang="en-US" altLang="en-US" sz="1667" b="1" dirty="0">
                <a:solidFill>
                  <a:schemeClr val="accent3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2, </a:t>
            </a:r>
            <a:r>
              <a:rPr lang="en-US" altLang="en-US" sz="1667" dirty="0">
                <a:solidFill>
                  <a:schemeClr val="accent3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 </a:t>
            </a:r>
            <a:r>
              <a:rPr lang="en-US" altLang="en-US" sz="1667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4)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3DCC1191-E7C6-455C-AD78-8B98E356E2BC}"/>
              </a:ext>
            </a:extLst>
          </p:cNvPr>
          <p:cNvCxnSpPr>
            <a:cxnSpLocks/>
          </p:cNvCxnSpPr>
          <p:nvPr/>
        </p:nvCxnSpPr>
        <p:spPr>
          <a:xfrm flipV="1">
            <a:off x="4807483" y="1930347"/>
            <a:ext cx="1356374" cy="4072493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BD12F6C-67E0-42FE-A189-6FB8B7AAF02E}"/>
              </a:ext>
            </a:extLst>
          </p:cNvPr>
          <p:cNvCxnSpPr>
            <a:cxnSpLocks/>
          </p:cNvCxnSpPr>
          <p:nvPr/>
        </p:nvCxnSpPr>
        <p:spPr>
          <a:xfrm>
            <a:off x="3386746" y="3776530"/>
            <a:ext cx="4198724" cy="210315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>
            <a:extLst>
              <a:ext uri="{FF2B5EF4-FFF2-40B4-BE49-F238E27FC236}">
                <a16:creationId xmlns:a16="http://schemas.microsoft.com/office/drawing/2014/main" id="{15637A77-2882-4608-98BF-D98AB442B436}"/>
              </a:ext>
            </a:extLst>
          </p:cNvPr>
          <p:cNvSpPr/>
          <p:nvPr/>
        </p:nvSpPr>
        <p:spPr bwMode="auto">
          <a:xfrm>
            <a:off x="5183539" y="4566764"/>
            <a:ext cx="125912" cy="32459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wrap="square" lIns="0" tIns="0" rIns="0" bIns="0" anchor="ctr">
            <a:spAutoFit/>
          </a:bodyPr>
          <a:lstStyle/>
          <a:p>
            <a:pPr algn="ctr" defTabSz="761970">
              <a:defRPr/>
            </a:pPr>
            <a:endParaRPr lang="en-US" sz="1500" kern="0" dirty="0">
              <a:latin typeface="Arial" pitchFamily="34" charset="0"/>
            </a:endParaRPr>
          </a:p>
        </p:txBody>
      </p:sp>
      <p:sp>
        <p:nvSpPr>
          <p:cNvPr id="58" name="Rectangle 72">
            <a:extLst>
              <a:ext uri="{FF2B5EF4-FFF2-40B4-BE49-F238E27FC236}">
                <a16:creationId xmlns:a16="http://schemas.microsoft.com/office/drawing/2014/main" id="{78C96CD6-7D60-40F7-ADA5-5F407261B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" y="3230052"/>
            <a:ext cx="1435009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67" b="1" dirty="0">
                <a:solidFill>
                  <a:schemeClr val="accent6"/>
                </a:solidFill>
                <a:latin typeface="+mj-lt"/>
                <a:cs typeface="Times New Roman" panose="02020603050405020304" pitchFamily="18" charset="0"/>
              </a:rPr>
              <a:t>one solution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AC67547-7E08-40F4-AD50-E0DD49C39026}"/>
              </a:ext>
            </a:extLst>
          </p:cNvPr>
          <p:cNvSpPr/>
          <p:nvPr/>
        </p:nvSpPr>
        <p:spPr>
          <a:xfrm>
            <a:off x="140924" y="3955191"/>
            <a:ext cx="2930224" cy="14670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b="1" dirty="0">
                <a:cs typeface="Arial" charset="0"/>
              </a:rPr>
              <a:t>graphs</a:t>
            </a:r>
            <a:r>
              <a:rPr lang="en-US" sz="1500" dirty="0"/>
              <a:t> intersect</a:t>
            </a:r>
          </a:p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b="1" dirty="0"/>
              <a:t>solution</a:t>
            </a:r>
            <a:r>
              <a:rPr lang="en-US" sz="1500" dirty="0"/>
              <a:t> </a:t>
            </a:r>
            <a:br>
              <a:rPr lang="en-US" sz="1500" dirty="0"/>
            </a:br>
            <a:r>
              <a:rPr lang="en-US" sz="1500" dirty="0"/>
              <a:t>(</a:t>
            </a:r>
            <a:r>
              <a:rPr lang="en-US" sz="1500" b="1" dirty="0"/>
              <a:t>ordered pair - </a:t>
            </a:r>
            <a:r>
              <a:rPr lang="en-US" altLang="en-US" sz="1500" b="1" dirty="0">
                <a:latin typeface="Century Gothic" panose="020B0502020202020204" pitchFamily="34" charset="0"/>
              </a:rPr>
              <a:t>x</a:t>
            </a:r>
            <a:r>
              <a:rPr lang="en-US" altLang="en-US" sz="1500" dirty="0">
                <a:latin typeface="Century Gothic" panose="020B0502020202020204" pitchFamily="34" charset="0"/>
              </a:rPr>
              <a:t>, </a:t>
            </a:r>
            <a:r>
              <a:rPr lang="en-US" altLang="en-US" sz="1500" b="1" dirty="0">
                <a:latin typeface="Century Gothic" panose="020B0502020202020204" pitchFamily="34" charset="0"/>
              </a:rPr>
              <a:t>y</a:t>
            </a:r>
            <a:r>
              <a:rPr lang="en-US" sz="1500" dirty="0"/>
              <a:t>) satisfies both equations</a:t>
            </a:r>
          </a:p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Different slopes and y-intercepts</a:t>
            </a:r>
          </a:p>
        </p:txBody>
      </p:sp>
    </p:spTree>
    <p:extLst>
      <p:ext uri="{BB962C8B-B14F-4D97-AF65-F5344CB8AC3E}">
        <p14:creationId xmlns:p14="http://schemas.microsoft.com/office/powerpoint/2010/main" val="64216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F25CF3-09EE-4CAD-95C1-B18431545B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618996"/>
              </p:ext>
            </p:extLst>
          </p:nvPr>
        </p:nvGraphicFramePr>
        <p:xfrm>
          <a:off x="95250" y="1956495"/>
          <a:ext cx="8953500" cy="4038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535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Check for Understanding</a:t>
                      </a:r>
                      <a:endParaRPr lang="en-US" sz="1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3822170">
                <a:tc>
                  <a:txBody>
                    <a:bodyPr/>
                    <a:lstStyle/>
                    <a:p>
                      <a:pPr marL="0" marR="0" lvl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How many solutions are there </a:t>
                      </a:r>
                    </a:p>
                    <a:p>
                      <a:pPr marL="0" marR="0" lvl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for this system of linear equations?  Explain.</a:t>
                      </a:r>
                      <a:endParaRPr lang="en-US" sz="1500" dirty="0">
                        <a:solidFill>
                          <a:srgbClr val="B5B5B5">
                            <a:lumMod val="50000"/>
                          </a:srgbClr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27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98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98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0202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Times New Roman" pitchFamily="18" charset="0"/>
                        </a:rPr>
                        <a:t>The system of linear </a:t>
                      </a: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Times New Roman" pitchFamily="18" charset="0"/>
                        </a:rPr>
                        <a:t>equation has </a:t>
                      </a: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0202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Times New Roman" pitchFamily="18" charset="0"/>
                        </a:rPr>
                        <a:t>_________________because…”</a:t>
                      </a:r>
                      <a:endParaRPr lang="en-US" sz="2100" b="1" dirty="0">
                        <a:solidFill>
                          <a:srgbClr val="FF9800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662951"/>
                  </a:ext>
                </a:extLst>
              </a:tr>
            </a:tbl>
          </a:graphicData>
        </a:graphic>
      </p:graphicFrame>
      <p:sp>
        <p:nvSpPr>
          <p:cNvPr id="53" name="Rectangle 52">
            <a:extLst>
              <a:ext uri="{FF2B5EF4-FFF2-40B4-BE49-F238E27FC236}">
                <a16:creationId xmlns:a16="http://schemas.microsoft.com/office/drawing/2014/main" id="{F2ADCF76-C254-4031-AE03-9553F531ACAB}"/>
              </a:ext>
            </a:extLst>
          </p:cNvPr>
          <p:cNvSpPr/>
          <p:nvPr/>
        </p:nvSpPr>
        <p:spPr bwMode="auto">
          <a:xfrm>
            <a:off x="3356018" y="1675915"/>
            <a:ext cx="4571456" cy="4610586"/>
          </a:xfrm>
          <a:prstGeom prst="rect">
            <a:avLst/>
          </a:prstGeom>
          <a:solidFill>
            <a:srgbClr val="FFFFFF"/>
          </a:solidFill>
          <a:ln w="6350" algn="ctr">
            <a:solidFill>
              <a:schemeClr val="bg2"/>
            </a:solidFill>
            <a:miter lim="800000"/>
            <a:headEnd/>
            <a:tailEnd/>
          </a:ln>
          <a:effectLst>
            <a:outerShdw blurRad="50800" algn="ctr" rotWithShape="0">
              <a:schemeClr val="bg2">
                <a:lumMod val="50000"/>
                <a:alpha val="40000"/>
              </a:schemeClr>
            </a:outerShdw>
          </a:effectLst>
          <a:ex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1970"/>
            <a:endParaRPr lang="en-US" sz="1500" kern="0" dirty="0">
              <a:solidFill>
                <a:srgbClr val="2020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54D8C2-4146-4BB5-B306-C8B2EC85C5B5}"/>
              </a:ext>
            </a:extLst>
          </p:cNvPr>
          <p:cNvSpPr txBox="1"/>
          <p:nvPr/>
        </p:nvSpPr>
        <p:spPr>
          <a:xfrm>
            <a:off x="33130" y="894260"/>
            <a:ext cx="8378558" cy="86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en-US" altLang="en-US" sz="1667" dirty="0">
                <a:latin typeface="Century Gothic" panose="020B0502020202020204" pitchFamily="34" charset="0"/>
              </a:rPr>
              <a:t>A</a:t>
            </a:r>
            <a:r>
              <a:rPr lang="en-US" altLang="en-US" sz="1667" b="1" dirty="0">
                <a:solidFill>
                  <a:schemeClr val="tx2"/>
                </a:solidFill>
                <a:latin typeface="Century Gothic" panose="020B0502020202020204" pitchFamily="34" charset="0"/>
              </a:rPr>
              <a:t> system of linear equations </a:t>
            </a:r>
            <a:r>
              <a:rPr lang="en-US" altLang="en-US" sz="1667" dirty="0">
                <a:latin typeface="Century Gothic" panose="020B0502020202020204" pitchFamily="34" charset="0"/>
              </a:rPr>
              <a:t>is a set of linear equations with the same variables. </a:t>
            </a:r>
          </a:p>
          <a:p>
            <a:pPr marL="142869" indent="-142869">
              <a:buClr>
                <a:schemeClr val="tx2"/>
              </a:buClr>
              <a:buFont typeface="Wingdings 3" panose="05040102010807070707" pitchFamily="18" charset="2"/>
              <a:buChar char="}"/>
            </a:pPr>
            <a:r>
              <a:rPr lang="en-US" altLang="en-US" sz="1667" dirty="0">
                <a:latin typeface="Century Gothic" panose="020B0502020202020204" pitchFamily="34" charset="0"/>
              </a:rPr>
              <a:t>A </a:t>
            </a:r>
            <a:r>
              <a:rPr lang="en-US" altLang="en-US" sz="1667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solution</a:t>
            </a:r>
            <a:r>
              <a:rPr lang="en-US" altLang="en-US" sz="1667" dirty="0">
                <a:latin typeface="Century Gothic" panose="020B0502020202020204" pitchFamily="34" charset="0"/>
              </a:rPr>
              <a:t> to a </a:t>
            </a:r>
            <a:r>
              <a:rPr lang="en-US" altLang="en-US" sz="1667" b="1" dirty="0">
                <a:solidFill>
                  <a:schemeClr val="tx2"/>
                </a:solidFill>
                <a:latin typeface="Century Gothic" panose="020B0502020202020204" pitchFamily="34" charset="0"/>
              </a:rPr>
              <a:t>system of linear equations </a:t>
            </a:r>
            <a:r>
              <a:rPr lang="en-US" altLang="en-US" sz="1667" dirty="0">
                <a:latin typeface="Century Gothic" panose="020B0502020202020204" pitchFamily="34" charset="0"/>
              </a:rPr>
              <a:t>is an </a:t>
            </a:r>
            <a:r>
              <a:rPr lang="en-US" altLang="en-US" sz="1667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ordered pair </a:t>
            </a:r>
            <a:r>
              <a:rPr lang="en-US" altLang="en-US" sz="1667" dirty="0">
                <a:latin typeface="Century Gothic" panose="020B0502020202020204" pitchFamily="34" charset="0"/>
              </a:rPr>
              <a:t>(</a:t>
            </a:r>
            <a:r>
              <a:rPr lang="en-US" altLang="en-US" sz="1667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1667" dirty="0">
                <a:latin typeface="Century Gothic" panose="020B0502020202020204" pitchFamily="34" charset="0"/>
              </a:rPr>
              <a:t>, </a:t>
            </a:r>
            <a:r>
              <a:rPr lang="en-US" altLang="en-US" sz="1667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y</a:t>
            </a:r>
            <a:r>
              <a:rPr lang="en-US" altLang="en-US" sz="1667" dirty="0">
                <a:latin typeface="Century Gothic" panose="020B0502020202020204" pitchFamily="34" charset="0"/>
              </a:rPr>
              <a:t>) that satisfies</a:t>
            </a:r>
            <a:r>
              <a:rPr lang="en-US" altLang="en-US" sz="1667" baseline="-25000" dirty="0">
                <a:latin typeface="Century Gothic" panose="020B0502020202020204" pitchFamily="34" charset="0"/>
              </a:rPr>
              <a:t>1</a:t>
            </a:r>
            <a:r>
              <a:rPr lang="en-US" altLang="en-US" sz="1667" dirty="0">
                <a:latin typeface="Century Gothic" panose="020B0502020202020204" pitchFamily="34" charset="0"/>
              </a:rPr>
              <a:t> both equations.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B0E614-2C76-4067-B0CE-8C15AC18316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207250" y="1486979"/>
          <a:ext cx="1841500" cy="444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15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Definition</a:t>
                      </a: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defTabSz="914400">
                        <a:defRPr/>
                      </a:pPr>
                      <a:r>
                        <a:rPr lang="en-US" sz="1000" baseline="30000" dirty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1 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makes true</a:t>
                      </a:r>
                      <a:endParaRPr lang="en-US" sz="1000" i="1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4" name="Picture 6" descr="C:\Users\Stephen\Downloads\Vocab.png">
            <a:extLst>
              <a:ext uri="{FF2B5EF4-FFF2-40B4-BE49-F238E27FC236}">
                <a16:creationId xmlns:a16="http://schemas.microsoft.com/office/drawing/2014/main" id="{8A7E5383-65F4-4557-9233-433F86325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003" y="1551543"/>
            <a:ext cx="182880" cy="12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9">
            <a:extLst>
              <a:ext uri="{FF2B5EF4-FFF2-40B4-BE49-F238E27FC236}">
                <a16:creationId xmlns:a16="http://schemas.microsoft.com/office/drawing/2014/main" id="{BED59348-4574-49BE-9A49-09D4CC2B3679}"/>
              </a:ext>
            </a:extLst>
          </p:cNvPr>
          <p:cNvGrpSpPr>
            <a:grpSpLocks/>
          </p:cNvGrpSpPr>
          <p:nvPr/>
        </p:nvGrpSpPr>
        <p:grpSpPr bwMode="auto">
          <a:xfrm>
            <a:off x="3731033" y="1993593"/>
            <a:ext cx="3779253" cy="3885916"/>
            <a:chOff x="227376" y="4061431"/>
            <a:chExt cx="1828800" cy="1832621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75AF1A6-9972-40F0-A94B-95FBC072FCED}"/>
                </a:ext>
              </a:extLst>
            </p:cNvPr>
            <p:cNvCxnSpPr/>
            <p:nvPr/>
          </p:nvCxnSpPr>
          <p:spPr>
            <a:xfrm>
              <a:off x="226761" y="4060924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FC743B1-3EC8-4BE6-AB41-631E7BF8C9DF}"/>
                </a:ext>
              </a:extLst>
            </p:cNvPr>
            <p:cNvCxnSpPr/>
            <p:nvPr/>
          </p:nvCxnSpPr>
          <p:spPr>
            <a:xfrm>
              <a:off x="226761" y="4251443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F636195-C7EB-4EEF-8E17-2452B6A51AE1}"/>
                </a:ext>
              </a:extLst>
            </p:cNvPr>
            <p:cNvCxnSpPr/>
            <p:nvPr/>
          </p:nvCxnSpPr>
          <p:spPr>
            <a:xfrm>
              <a:off x="226761" y="4434025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EEC89BF-5146-443C-90C0-935FB530CB89}"/>
                </a:ext>
              </a:extLst>
            </p:cNvPr>
            <p:cNvCxnSpPr/>
            <p:nvPr/>
          </p:nvCxnSpPr>
          <p:spPr>
            <a:xfrm>
              <a:off x="226761" y="4616605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1DF7545-75D6-4523-B68C-D29E40D10F11}"/>
                </a:ext>
              </a:extLst>
            </p:cNvPr>
            <p:cNvCxnSpPr/>
            <p:nvPr/>
          </p:nvCxnSpPr>
          <p:spPr>
            <a:xfrm>
              <a:off x="226761" y="4799186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F67677E-36B2-41FC-83B5-5816C3147D6C}"/>
                </a:ext>
              </a:extLst>
            </p:cNvPr>
            <p:cNvCxnSpPr/>
            <p:nvPr/>
          </p:nvCxnSpPr>
          <p:spPr>
            <a:xfrm>
              <a:off x="226761" y="5164348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7A692FB-9603-4138-93E7-F24B0E222B4B}"/>
                </a:ext>
              </a:extLst>
            </p:cNvPr>
            <p:cNvCxnSpPr/>
            <p:nvPr/>
          </p:nvCxnSpPr>
          <p:spPr>
            <a:xfrm>
              <a:off x="226761" y="5346929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E5AC99D-A88F-439A-9536-ADC35C5BFD07}"/>
                </a:ext>
              </a:extLst>
            </p:cNvPr>
            <p:cNvCxnSpPr/>
            <p:nvPr/>
          </p:nvCxnSpPr>
          <p:spPr>
            <a:xfrm>
              <a:off x="226761" y="5529510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23974FE-A58B-4085-9142-9302B4F9ADC0}"/>
                </a:ext>
              </a:extLst>
            </p:cNvPr>
            <p:cNvCxnSpPr/>
            <p:nvPr/>
          </p:nvCxnSpPr>
          <p:spPr>
            <a:xfrm>
              <a:off x="226761" y="5712091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8769D43-19DE-4AF8-9112-86E930329F94}"/>
                </a:ext>
              </a:extLst>
            </p:cNvPr>
            <p:cNvCxnSpPr/>
            <p:nvPr/>
          </p:nvCxnSpPr>
          <p:spPr>
            <a:xfrm>
              <a:off x="226761" y="5894672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2A2E344-6937-4D04-941B-794F281279F6}"/>
                </a:ext>
              </a:extLst>
            </p:cNvPr>
            <p:cNvCxnSpPr/>
            <p:nvPr/>
          </p:nvCxnSpPr>
          <p:spPr>
            <a:xfrm>
              <a:off x="226761" y="4981767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22C65E7-79F1-4833-8BE5-5C2F1FDEA5E7}"/>
                </a:ext>
              </a:extLst>
            </p:cNvPr>
            <p:cNvCxnSpPr/>
            <p:nvPr/>
          </p:nvCxnSpPr>
          <p:spPr>
            <a:xfrm rot="16200000">
              <a:off x="-688525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558C0BD-6EDF-4CF2-9CC7-95583F10E93E}"/>
                </a:ext>
              </a:extLst>
            </p:cNvPr>
            <p:cNvCxnSpPr/>
            <p:nvPr/>
          </p:nvCxnSpPr>
          <p:spPr>
            <a:xfrm rot="16200000">
              <a:off x="-506083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6716D57-8DF0-4055-96C8-FD370A3B8C6A}"/>
                </a:ext>
              </a:extLst>
            </p:cNvPr>
            <p:cNvCxnSpPr/>
            <p:nvPr/>
          </p:nvCxnSpPr>
          <p:spPr>
            <a:xfrm rot="16200000">
              <a:off x="-322054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31E2BD7-885B-4F8E-8305-275CCEF460C2}"/>
                </a:ext>
              </a:extLst>
            </p:cNvPr>
            <p:cNvCxnSpPr/>
            <p:nvPr/>
          </p:nvCxnSpPr>
          <p:spPr>
            <a:xfrm rot="16200000">
              <a:off x="-139611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7B25DA9-1F78-46FF-9C1A-9B8D758FB593}"/>
                </a:ext>
              </a:extLst>
            </p:cNvPr>
            <p:cNvCxnSpPr/>
            <p:nvPr/>
          </p:nvCxnSpPr>
          <p:spPr>
            <a:xfrm rot="16200000">
              <a:off x="42831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7080DEA-0E7D-403C-94EF-1E8907072B54}"/>
                </a:ext>
              </a:extLst>
            </p:cNvPr>
            <p:cNvCxnSpPr/>
            <p:nvPr/>
          </p:nvCxnSpPr>
          <p:spPr>
            <a:xfrm rot="16200000">
              <a:off x="409303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F1EF742-B7EA-4392-B12C-F76D03498A10}"/>
                </a:ext>
              </a:extLst>
            </p:cNvPr>
            <p:cNvCxnSpPr/>
            <p:nvPr/>
          </p:nvCxnSpPr>
          <p:spPr>
            <a:xfrm rot="16200000">
              <a:off x="591745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1404F80-110F-46A4-BBA2-E34B8769AD44}"/>
                </a:ext>
              </a:extLst>
            </p:cNvPr>
            <p:cNvCxnSpPr/>
            <p:nvPr/>
          </p:nvCxnSpPr>
          <p:spPr>
            <a:xfrm rot="16200000">
              <a:off x="774188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705E454-5725-4B40-8E51-2F5A03A0D74A}"/>
                </a:ext>
              </a:extLst>
            </p:cNvPr>
            <p:cNvCxnSpPr/>
            <p:nvPr/>
          </p:nvCxnSpPr>
          <p:spPr>
            <a:xfrm rot="16200000">
              <a:off x="958217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3CCFE07-3520-49BD-B871-153D41916E09}"/>
                </a:ext>
              </a:extLst>
            </p:cNvPr>
            <p:cNvCxnSpPr/>
            <p:nvPr/>
          </p:nvCxnSpPr>
          <p:spPr>
            <a:xfrm rot="16200000">
              <a:off x="1140659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70A3594-51D4-4E84-B660-E7B33A568CBC}"/>
                </a:ext>
              </a:extLst>
            </p:cNvPr>
            <p:cNvCxnSpPr/>
            <p:nvPr/>
          </p:nvCxnSpPr>
          <p:spPr>
            <a:xfrm rot="16200000">
              <a:off x="226860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E0C95E4-36FB-4D53-AAF9-34EC6AFD5830}"/>
              </a:ext>
            </a:extLst>
          </p:cNvPr>
          <p:cNvCxnSpPr>
            <a:cxnSpLocks/>
          </p:cNvCxnSpPr>
          <p:nvPr/>
        </p:nvCxnSpPr>
        <p:spPr bwMode="auto">
          <a:xfrm flipV="1">
            <a:off x="5621424" y="1714821"/>
            <a:ext cx="0" cy="4443813"/>
          </a:xfrm>
          <a:prstGeom prst="straightConnector1">
            <a:avLst/>
          </a:prstGeom>
          <a:ln w="57150">
            <a:solidFill>
              <a:schemeClr val="tx1"/>
            </a:solidFill>
            <a:headEnd type="stealth"/>
            <a:tailEnd type="stealth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DE67B5B-222E-4EAC-82F3-54058852D1A1}"/>
              </a:ext>
            </a:extLst>
          </p:cNvPr>
          <p:cNvCxnSpPr>
            <a:cxnSpLocks/>
          </p:cNvCxnSpPr>
          <p:nvPr/>
        </p:nvCxnSpPr>
        <p:spPr bwMode="auto">
          <a:xfrm flipH="1">
            <a:off x="3356018" y="3955191"/>
            <a:ext cx="4471800" cy="0"/>
          </a:xfrm>
          <a:prstGeom prst="straightConnector1">
            <a:avLst/>
          </a:prstGeom>
          <a:ln w="57150">
            <a:solidFill>
              <a:schemeClr val="tx1"/>
            </a:solidFill>
            <a:headEnd type="stealth"/>
            <a:tailEnd type="stealth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653DB99-D70B-4800-B528-D4500C39216A}"/>
              </a:ext>
            </a:extLst>
          </p:cNvPr>
          <p:cNvSpPr txBox="1"/>
          <p:nvPr/>
        </p:nvSpPr>
        <p:spPr bwMode="auto">
          <a:xfrm>
            <a:off x="5811575" y="3918168"/>
            <a:ext cx="377023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3CFB7B-B788-4BEA-AD87-3C81BD619AA0}"/>
              </a:ext>
            </a:extLst>
          </p:cNvPr>
          <p:cNvSpPr txBox="1"/>
          <p:nvPr/>
        </p:nvSpPr>
        <p:spPr bwMode="auto">
          <a:xfrm>
            <a:off x="6188596" y="3918168"/>
            <a:ext cx="37702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C89547-D27A-4F36-99A9-974EAC916713}"/>
              </a:ext>
            </a:extLst>
          </p:cNvPr>
          <p:cNvSpPr txBox="1"/>
          <p:nvPr/>
        </p:nvSpPr>
        <p:spPr bwMode="auto">
          <a:xfrm>
            <a:off x="6565616" y="3918168"/>
            <a:ext cx="377023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12CF82-6372-4F14-9561-9F3B8F1E0300}"/>
              </a:ext>
            </a:extLst>
          </p:cNvPr>
          <p:cNvSpPr txBox="1"/>
          <p:nvPr/>
        </p:nvSpPr>
        <p:spPr bwMode="auto">
          <a:xfrm>
            <a:off x="6942638" y="3918168"/>
            <a:ext cx="38030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D0E083-A99C-484A-9A34-AA23D614FAF3}"/>
              </a:ext>
            </a:extLst>
          </p:cNvPr>
          <p:cNvSpPr txBox="1"/>
          <p:nvPr/>
        </p:nvSpPr>
        <p:spPr bwMode="auto">
          <a:xfrm>
            <a:off x="7195077" y="3918168"/>
            <a:ext cx="632742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93CC69-DA84-4FDC-B734-974C06E47BE6}"/>
              </a:ext>
            </a:extLst>
          </p:cNvPr>
          <p:cNvSpPr txBox="1"/>
          <p:nvPr/>
        </p:nvSpPr>
        <p:spPr bwMode="auto">
          <a:xfrm>
            <a:off x="3356019" y="3918168"/>
            <a:ext cx="750763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-10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F10871-E849-4C5F-8E2A-E015775FAF0C}"/>
              </a:ext>
            </a:extLst>
          </p:cNvPr>
          <p:cNvSpPr txBox="1"/>
          <p:nvPr/>
        </p:nvSpPr>
        <p:spPr bwMode="auto">
          <a:xfrm>
            <a:off x="3831393" y="3918168"/>
            <a:ext cx="554059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358ED7-6364-45D3-9DF7-59307F84AE92}"/>
              </a:ext>
            </a:extLst>
          </p:cNvPr>
          <p:cNvSpPr txBox="1"/>
          <p:nvPr/>
        </p:nvSpPr>
        <p:spPr bwMode="auto">
          <a:xfrm>
            <a:off x="4211693" y="3918168"/>
            <a:ext cx="55078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CF224D-1E12-4CA3-974D-D45CB543909F}"/>
              </a:ext>
            </a:extLst>
          </p:cNvPr>
          <p:cNvSpPr txBox="1"/>
          <p:nvPr/>
        </p:nvSpPr>
        <p:spPr bwMode="auto">
          <a:xfrm>
            <a:off x="4588715" y="3918168"/>
            <a:ext cx="554058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AEE4B9-BB79-4B47-B95F-A2226780FAC3}"/>
              </a:ext>
            </a:extLst>
          </p:cNvPr>
          <p:cNvSpPr txBox="1"/>
          <p:nvPr/>
        </p:nvSpPr>
        <p:spPr bwMode="auto">
          <a:xfrm>
            <a:off x="4965736" y="3918168"/>
            <a:ext cx="554059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A5F602-96FE-44F6-8A1C-6B66180C5E21}"/>
              </a:ext>
            </a:extLst>
          </p:cNvPr>
          <p:cNvSpPr txBox="1"/>
          <p:nvPr/>
        </p:nvSpPr>
        <p:spPr bwMode="auto">
          <a:xfrm>
            <a:off x="5565690" y="3396359"/>
            <a:ext cx="37702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91CC27-CB03-47FD-AC23-A13726299D64}"/>
              </a:ext>
            </a:extLst>
          </p:cNvPr>
          <p:cNvSpPr txBox="1"/>
          <p:nvPr/>
        </p:nvSpPr>
        <p:spPr bwMode="auto">
          <a:xfrm>
            <a:off x="5565690" y="3004164"/>
            <a:ext cx="37702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367CFC-867C-4D77-92F2-CFD871918506}"/>
              </a:ext>
            </a:extLst>
          </p:cNvPr>
          <p:cNvSpPr txBox="1"/>
          <p:nvPr/>
        </p:nvSpPr>
        <p:spPr bwMode="auto">
          <a:xfrm>
            <a:off x="5565690" y="2613649"/>
            <a:ext cx="37702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DC2035-47BC-4F86-9C14-36276D6FF2DD}"/>
              </a:ext>
            </a:extLst>
          </p:cNvPr>
          <p:cNvSpPr txBox="1"/>
          <p:nvPr/>
        </p:nvSpPr>
        <p:spPr bwMode="auto">
          <a:xfrm>
            <a:off x="5565690" y="2221452"/>
            <a:ext cx="37702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4E02F72-A79F-40C4-A2C1-A01F8E3B820F}"/>
              </a:ext>
            </a:extLst>
          </p:cNvPr>
          <p:cNvSpPr txBox="1"/>
          <p:nvPr/>
        </p:nvSpPr>
        <p:spPr bwMode="auto">
          <a:xfrm>
            <a:off x="5365703" y="1830936"/>
            <a:ext cx="776993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1C07DA-9D95-44C6-A2CB-866ADE6D77E8}"/>
              </a:ext>
            </a:extLst>
          </p:cNvPr>
          <p:cNvSpPr txBox="1"/>
          <p:nvPr/>
        </p:nvSpPr>
        <p:spPr bwMode="auto">
          <a:xfrm>
            <a:off x="5414884" y="5709145"/>
            <a:ext cx="780271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-10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E99669-301C-4D84-B01B-4BCAF9715198}"/>
              </a:ext>
            </a:extLst>
          </p:cNvPr>
          <p:cNvSpPr txBox="1"/>
          <p:nvPr/>
        </p:nvSpPr>
        <p:spPr bwMode="auto">
          <a:xfrm>
            <a:off x="5477173" y="5335468"/>
            <a:ext cx="554059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2A44B03-99BF-4D17-89BF-A64C6D52B38F}"/>
              </a:ext>
            </a:extLst>
          </p:cNvPr>
          <p:cNvSpPr txBox="1"/>
          <p:nvPr/>
        </p:nvSpPr>
        <p:spPr bwMode="auto">
          <a:xfrm>
            <a:off x="5477173" y="4943267"/>
            <a:ext cx="554059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98151B5-4AAD-4322-BEF4-1957CB1032B7}"/>
              </a:ext>
            </a:extLst>
          </p:cNvPr>
          <p:cNvSpPr txBox="1"/>
          <p:nvPr/>
        </p:nvSpPr>
        <p:spPr bwMode="auto">
          <a:xfrm>
            <a:off x="5477171" y="4552751"/>
            <a:ext cx="554059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EE1468-5EB0-473D-AC90-882BD287C725}"/>
              </a:ext>
            </a:extLst>
          </p:cNvPr>
          <p:cNvSpPr txBox="1"/>
          <p:nvPr/>
        </p:nvSpPr>
        <p:spPr bwMode="auto">
          <a:xfrm>
            <a:off x="5477173" y="4162253"/>
            <a:ext cx="554059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-2</a:t>
            </a:r>
          </a:p>
        </p:txBody>
      </p:sp>
      <p:pic>
        <p:nvPicPr>
          <p:cNvPr id="52" name="Picture 4" descr="C:\Users\Stephen\Downloads\CFU Icon.png">
            <a:extLst>
              <a:ext uri="{FF2B5EF4-FFF2-40B4-BE49-F238E27FC236}">
                <a16:creationId xmlns:a16="http://schemas.microsoft.com/office/drawing/2014/main" id="{6EF06233-A893-42B3-8AEE-6CF5D431D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06" y="1989558"/>
            <a:ext cx="153167" cy="1524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1">
            <a:extLst>
              <a:ext uri="{FF2B5EF4-FFF2-40B4-BE49-F238E27FC236}">
                <a16:creationId xmlns:a16="http://schemas.microsoft.com/office/drawing/2014/main" id="{B23189C1-0FA8-4A71-A03C-00C53C295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25" y="2794416"/>
            <a:ext cx="1702038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67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3x + 4y = -8 </a:t>
            </a:r>
          </a:p>
          <a:p>
            <a:pPr eaLnBrk="1" hangingPunct="1"/>
            <a:r>
              <a:rPr lang="en-US" altLang="en-US" sz="1667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8y = -6x − 16</a:t>
            </a:r>
          </a:p>
        </p:txBody>
      </p:sp>
      <p:sp>
        <p:nvSpPr>
          <p:cNvPr id="61" name="Left Brace 60">
            <a:extLst>
              <a:ext uri="{FF2B5EF4-FFF2-40B4-BE49-F238E27FC236}">
                <a16:creationId xmlns:a16="http://schemas.microsoft.com/office/drawing/2014/main" id="{3C62CA78-66D8-4217-AEFF-A9208DEBB354}"/>
              </a:ext>
            </a:extLst>
          </p:cNvPr>
          <p:cNvSpPr/>
          <p:nvPr/>
        </p:nvSpPr>
        <p:spPr bwMode="auto">
          <a:xfrm>
            <a:off x="200832" y="2808942"/>
            <a:ext cx="187320" cy="537927"/>
          </a:xfrm>
          <a:prstGeom prst="leftBrace">
            <a:avLst>
              <a:gd name="adj1" fmla="val 3437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5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91220279-C367-441A-AA22-7DE5FCABA095}"/>
              </a:ext>
            </a:extLst>
          </p:cNvPr>
          <p:cNvCxnSpPr>
            <a:cxnSpLocks/>
          </p:cNvCxnSpPr>
          <p:nvPr/>
        </p:nvCxnSpPr>
        <p:spPr>
          <a:xfrm flipH="1" flipV="1">
            <a:off x="3424284" y="2278848"/>
            <a:ext cx="4123403" cy="3778855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46E7D43-5A8C-436B-9092-3D08FC64F3AE}"/>
              </a:ext>
            </a:extLst>
          </p:cNvPr>
          <p:cNvCxnSpPr>
            <a:cxnSpLocks/>
          </p:cNvCxnSpPr>
          <p:nvPr/>
        </p:nvCxnSpPr>
        <p:spPr>
          <a:xfrm flipH="1" flipV="1">
            <a:off x="3582619" y="2432519"/>
            <a:ext cx="3653098" cy="332043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72">
            <a:extLst>
              <a:ext uri="{FF2B5EF4-FFF2-40B4-BE49-F238E27FC236}">
                <a16:creationId xmlns:a16="http://schemas.microsoft.com/office/drawing/2014/main" id="{786D82E3-5DFC-4E84-A311-F08484D3C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13" y="4066112"/>
            <a:ext cx="1798890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67" b="1" dirty="0">
                <a:solidFill>
                  <a:schemeClr val="accent6"/>
                </a:solidFill>
                <a:latin typeface="+mj-lt"/>
                <a:cs typeface="Times New Roman" panose="02020603050405020304" pitchFamily="18" charset="0"/>
              </a:rPr>
              <a:t>infinite solutions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C57AF34-08BF-48EB-8D56-338BFE2FF437}"/>
              </a:ext>
            </a:extLst>
          </p:cNvPr>
          <p:cNvSpPr/>
          <p:nvPr/>
        </p:nvSpPr>
        <p:spPr>
          <a:xfrm>
            <a:off x="182265" y="4467499"/>
            <a:ext cx="3005971" cy="12593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b="1" dirty="0">
                <a:cs typeface="Arial" charset="0"/>
              </a:rPr>
              <a:t>graphs</a:t>
            </a:r>
            <a:r>
              <a:rPr lang="en-US" sz="1500" dirty="0"/>
              <a:t> are the same line</a:t>
            </a:r>
          </a:p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All the </a:t>
            </a:r>
            <a:r>
              <a:rPr lang="en-US" sz="1500" b="1" dirty="0"/>
              <a:t>solutions</a:t>
            </a:r>
            <a:r>
              <a:rPr lang="en-US" sz="1500" dirty="0"/>
              <a:t> </a:t>
            </a:r>
            <a:br>
              <a:rPr lang="en-US" sz="1500" dirty="0"/>
            </a:br>
            <a:r>
              <a:rPr lang="en-US" sz="1500" dirty="0"/>
              <a:t>(</a:t>
            </a:r>
            <a:r>
              <a:rPr lang="en-US" sz="1500" b="1" dirty="0"/>
              <a:t>ordered pair - </a:t>
            </a:r>
            <a:r>
              <a:rPr lang="en-US" altLang="en-US" sz="1500" b="1" dirty="0">
                <a:latin typeface="Century Gothic" panose="020B0502020202020204" pitchFamily="34" charset="0"/>
              </a:rPr>
              <a:t>x</a:t>
            </a:r>
            <a:r>
              <a:rPr lang="en-US" altLang="en-US" sz="1500" dirty="0">
                <a:latin typeface="Century Gothic" panose="020B0502020202020204" pitchFamily="34" charset="0"/>
              </a:rPr>
              <a:t>, </a:t>
            </a:r>
            <a:r>
              <a:rPr lang="en-US" altLang="en-US" sz="1500" b="1" dirty="0">
                <a:latin typeface="Century Gothic" panose="020B0502020202020204" pitchFamily="34" charset="0"/>
              </a:rPr>
              <a:t>y</a:t>
            </a:r>
            <a:r>
              <a:rPr lang="en-US" sz="1500" dirty="0"/>
              <a:t>) satisfy both equations</a:t>
            </a:r>
          </a:p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Same slope and y-intercepts</a:t>
            </a:r>
          </a:p>
        </p:txBody>
      </p:sp>
    </p:spTree>
    <p:extLst>
      <p:ext uri="{BB962C8B-B14F-4D97-AF65-F5344CB8AC3E}">
        <p14:creationId xmlns:p14="http://schemas.microsoft.com/office/powerpoint/2010/main" val="114741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F25CF3-09EE-4CAD-95C1-B18431545B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230032"/>
              </p:ext>
            </p:extLst>
          </p:nvPr>
        </p:nvGraphicFramePr>
        <p:xfrm>
          <a:off x="95250" y="1956495"/>
          <a:ext cx="8953500" cy="4038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535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Check for Understanding</a:t>
                      </a:r>
                      <a:endParaRPr lang="en-US" sz="1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3822170">
                <a:tc>
                  <a:txBody>
                    <a:bodyPr/>
                    <a:lstStyle/>
                    <a:p>
                      <a:pPr marL="0" marR="0" lvl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How many solutions are there </a:t>
                      </a:r>
                    </a:p>
                    <a:p>
                      <a:pPr marL="0" marR="0" lvl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for this 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system of linear equations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?  Explain.</a:t>
                      </a:r>
                      <a:endParaRPr lang="en-US" sz="1500" dirty="0">
                        <a:solidFill>
                          <a:srgbClr val="B5B5B5">
                            <a:lumMod val="50000"/>
                          </a:srgbClr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0202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0202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0202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0202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Times New Roman" pitchFamily="18" charset="0"/>
                        </a:rPr>
                        <a:t>The system of linear </a:t>
                      </a: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Times New Roman" pitchFamily="18" charset="0"/>
                        </a:rPr>
                        <a:t>equation has</a:t>
                      </a: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Times New Roman" pitchFamily="18" charset="0"/>
                        </a:rPr>
                        <a:t>___________________</a:t>
                      </a:r>
                    </a:p>
                    <a:p>
                      <a:pPr marL="0" marR="0" lvl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Times New Roman" pitchFamily="18" charset="0"/>
                        </a:rPr>
                        <a:t>because…”</a:t>
                      </a:r>
                      <a:endParaRPr lang="en-US" sz="2100" b="1" dirty="0">
                        <a:solidFill>
                          <a:srgbClr val="FF9800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662951"/>
                  </a:ext>
                </a:extLst>
              </a:tr>
            </a:tbl>
          </a:graphicData>
        </a:graphic>
      </p:graphicFrame>
      <p:sp>
        <p:nvSpPr>
          <p:cNvPr id="53" name="Rectangle 52">
            <a:extLst>
              <a:ext uri="{FF2B5EF4-FFF2-40B4-BE49-F238E27FC236}">
                <a16:creationId xmlns:a16="http://schemas.microsoft.com/office/drawing/2014/main" id="{F2ADCF76-C254-4031-AE03-9553F531ACAB}"/>
              </a:ext>
            </a:extLst>
          </p:cNvPr>
          <p:cNvSpPr/>
          <p:nvPr/>
        </p:nvSpPr>
        <p:spPr bwMode="auto">
          <a:xfrm>
            <a:off x="3356018" y="1675915"/>
            <a:ext cx="4571456" cy="4610586"/>
          </a:xfrm>
          <a:prstGeom prst="rect">
            <a:avLst/>
          </a:prstGeom>
          <a:solidFill>
            <a:srgbClr val="FFFFFF"/>
          </a:solidFill>
          <a:ln w="6350" algn="ctr">
            <a:solidFill>
              <a:schemeClr val="bg2"/>
            </a:solidFill>
            <a:miter lim="800000"/>
            <a:headEnd/>
            <a:tailEnd/>
          </a:ln>
          <a:effectLst>
            <a:outerShdw blurRad="50800" algn="ctr" rotWithShape="0">
              <a:schemeClr val="bg2">
                <a:lumMod val="50000"/>
                <a:alpha val="40000"/>
              </a:schemeClr>
            </a:outerShdw>
          </a:effectLst>
          <a:ex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1970"/>
            <a:endParaRPr lang="en-US" sz="1500" kern="0" dirty="0">
              <a:solidFill>
                <a:srgbClr val="2020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54D8C2-4146-4BB5-B306-C8B2EC85C5B5}"/>
              </a:ext>
            </a:extLst>
          </p:cNvPr>
          <p:cNvSpPr txBox="1"/>
          <p:nvPr/>
        </p:nvSpPr>
        <p:spPr>
          <a:xfrm>
            <a:off x="33130" y="894260"/>
            <a:ext cx="8378558" cy="86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en-US" altLang="en-US" sz="1667" dirty="0">
                <a:latin typeface="Century Gothic" panose="020B0502020202020204" pitchFamily="34" charset="0"/>
              </a:rPr>
              <a:t>A</a:t>
            </a:r>
            <a:r>
              <a:rPr lang="en-US" altLang="en-US" sz="1667" b="1" dirty="0">
                <a:solidFill>
                  <a:schemeClr val="tx2"/>
                </a:solidFill>
                <a:latin typeface="Century Gothic" panose="020B0502020202020204" pitchFamily="34" charset="0"/>
              </a:rPr>
              <a:t> system of linear equations </a:t>
            </a:r>
            <a:r>
              <a:rPr lang="en-US" altLang="en-US" sz="1667" dirty="0">
                <a:latin typeface="Century Gothic" panose="020B0502020202020204" pitchFamily="34" charset="0"/>
              </a:rPr>
              <a:t>is a set of linear equations with the same variables. </a:t>
            </a:r>
          </a:p>
          <a:p>
            <a:pPr marL="142869" indent="-142869">
              <a:buClr>
                <a:schemeClr val="tx2"/>
              </a:buClr>
              <a:buFont typeface="Wingdings 3" panose="05040102010807070707" pitchFamily="18" charset="2"/>
              <a:buChar char="}"/>
            </a:pPr>
            <a:r>
              <a:rPr lang="en-US" altLang="en-US" sz="1667" dirty="0">
                <a:latin typeface="Century Gothic" panose="020B0502020202020204" pitchFamily="34" charset="0"/>
              </a:rPr>
              <a:t>A </a:t>
            </a:r>
            <a:r>
              <a:rPr lang="en-US" altLang="en-US" sz="1667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solution</a:t>
            </a:r>
            <a:r>
              <a:rPr lang="en-US" altLang="en-US" sz="1667" dirty="0">
                <a:latin typeface="Century Gothic" panose="020B0502020202020204" pitchFamily="34" charset="0"/>
              </a:rPr>
              <a:t> to a </a:t>
            </a:r>
            <a:r>
              <a:rPr lang="en-US" altLang="en-US" sz="1667" b="1" dirty="0">
                <a:solidFill>
                  <a:schemeClr val="tx2"/>
                </a:solidFill>
                <a:latin typeface="Century Gothic" panose="020B0502020202020204" pitchFamily="34" charset="0"/>
              </a:rPr>
              <a:t>system of linear equations </a:t>
            </a:r>
            <a:r>
              <a:rPr lang="en-US" altLang="en-US" sz="1667" dirty="0">
                <a:latin typeface="Century Gothic" panose="020B0502020202020204" pitchFamily="34" charset="0"/>
              </a:rPr>
              <a:t>is an </a:t>
            </a:r>
            <a:r>
              <a:rPr lang="en-US" altLang="en-US" sz="1667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ordered pair </a:t>
            </a:r>
            <a:r>
              <a:rPr lang="en-US" altLang="en-US" sz="1667" dirty="0">
                <a:latin typeface="Century Gothic" panose="020B0502020202020204" pitchFamily="34" charset="0"/>
              </a:rPr>
              <a:t>(</a:t>
            </a:r>
            <a:r>
              <a:rPr lang="en-US" altLang="en-US" sz="1667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1667" dirty="0">
                <a:latin typeface="Century Gothic" panose="020B0502020202020204" pitchFamily="34" charset="0"/>
              </a:rPr>
              <a:t>, </a:t>
            </a:r>
            <a:r>
              <a:rPr lang="en-US" altLang="en-US" sz="1667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y</a:t>
            </a:r>
            <a:r>
              <a:rPr lang="en-US" altLang="en-US" sz="1667" dirty="0">
                <a:latin typeface="Century Gothic" panose="020B0502020202020204" pitchFamily="34" charset="0"/>
              </a:rPr>
              <a:t>) that satisfies</a:t>
            </a:r>
            <a:r>
              <a:rPr lang="en-US" altLang="en-US" sz="1667" baseline="-25000" dirty="0">
                <a:latin typeface="Century Gothic" panose="020B0502020202020204" pitchFamily="34" charset="0"/>
              </a:rPr>
              <a:t>1</a:t>
            </a:r>
            <a:r>
              <a:rPr lang="en-US" altLang="en-US" sz="1667" dirty="0">
                <a:latin typeface="Century Gothic" panose="020B0502020202020204" pitchFamily="34" charset="0"/>
              </a:rPr>
              <a:t> both equations.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B0E614-2C76-4067-B0CE-8C15AC18316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207250" y="1486979"/>
          <a:ext cx="1841500" cy="444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15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Definition</a:t>
                      </a: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defTabSz="914400">
                        <a:defRPr/>
                      </a:pPr>
                      <a:r>
                        <a:rPr lang="en-US" sz="1000" baseline="30000" dirty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1 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makes true</a:t>
                      </a:r>
                      <a:endParaRPr lang="en-US" sz="1000" i="1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4" name="Picture 6" descr="C:\Users\Stephen\Downloads\Vocab.png">
            <a:extLst>
              <a:ext uri="{FF2B5EF4-FFF2-40B4-BE49-F238E27FC236}">
                <a16:creationId xmlns:a16="http://schemas.microsoft.com/office/drawing/2014/main" id="{8A7E5383-65F4-4557-9233-433F86325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003" y="1551543"/>
            <a:ext cx="182880" cy="12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9">
            <a:extLst>
              <a:ext uri="{FF2B5EF4-FFF2-40B4-BE49-F238E27FC236}">
                <a16:creationId xmlns:a16="http://schemas.microsoft.com/office/drawing/2014/main" id="{BED59348-4574-49BE-9A49-09D4CC2B3679}"/>
              </a:ext>
            </a:extLst>
          </p:cNvPr>
          <p:cNvGrpSpPr>
            <a:grpSpLocks/>
          </p:cNvGrpSpPr>
          <p:nvPr/>
        </p:nvGrpSpPr>
        <p:grpSpPr bwMode="auto">
          <a:xfrm>
            <a:off x="3731033" y="1993593"/>
            <a:ext cx="3779253" cy="3885916"/>
            <a:chOff x="227376" y="4061431"/>
            <a:chExt cx="1828800" cy="1832621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75AF1A6-9972-40F0-A94B-95FBC072FCED}"/>
                </a:ext>
              </a:extLst>
            </p:cNvPr>
            <p:cNvCxnSpPr/>
            <p:nvPr/>
          </p:nvCxnSpPr>
          <p:spPr>
            <a:xfrm>
              <a:off x="226761" y="4060924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FC743B1-3EC8-4BE6-AB41-631E7BF8C9DF}"/>
                </a:ext>
              </a:extLst>
            </p:cNvPr>
            <p:cNvCxnSpPr/>
            <p:nvPr/>
          </p:nvCxnSpPr>
          <p:spPr>
            <a:xfrm>
              <a:off x="226761" y="4251443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F636195-C7EB-4EEF-8E17-2452B6A51AE1}"/>
                </a:ext>
              </a:extLst>
            </p:cNvPr>
            <p:cNvCxnSpPr/>
            <p:nvPr/>
          </p:nvCxnSpPr>
          <p:spPr>
            <a:xfrm>
              <a:off x="226761" y="4434025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EEC89BF-5146-443C-90C0-935FB530CB89}"/>
                </a:ext>
              </a:extLst>
            </p:cNvPr>
            <p:cNvCxnSpPr/>
            <p:nvPr/>
          </p:nvCxnSpPr>
          <p:spPr>
            <a:xfrm>
              <a:off x="226761" y="4616605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1DF7545-75D6-4523-B68C-D29E40D10F11}"/>
                </a:ext>
              </a:extLst>
            </p:cNvPr>
            <p:cNvCxnSpPr/>
            <p:nvPr/>
          </p:nvCxnSpPr>
          <p:spPr>
            <a:xfrm>
              <a:off x="226761" y="4799186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F67677E-36B2-41FC-83B5-5816C3147D6C}"/>
                </a:ext>
              </a:extLst>
            </p:cNvPr>
            <p:cNvCxnSpPr/>
            <p:nvPr/>
          </p:nvCxnSpPr>
          <p:spPr>
            <a:xfrm>
              <a:off x="226761" y="5164348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7A692FB-9603-4138-93E7-F24B0E222B4B}"/>
                </a:ext>
              </a:extLst>
            </p:cNvPr>
            <p:cNvCxnSpPr/>
            <p:nvPr/>
          </p:nvCxnSpPr>
          <p:spPr>
            <a:xfrm>
              <a:off x="226761" y="5346929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E5AC99D-A88F-439A-9536-ADC35C5BFD07}"/>
                </a:ext>
              </a:extLst>
            </p:cNvPr>
            <p:cNvCxnSpPr/>
            <p:nvPr/>
          </p:nvCxnSpPr>
          <p:spPr>
            <a:xfrm>
              <a:off x="226761" y="5529510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23974FE-A58B-4085-9142-9302B4F9ADC0}"/>
                </a:ext>
              </a:extLst>
            </p:cNvPr>
            <p:cNvCxnSpPr/>
            <p:nvPr/>
          </p:nvCxnSpPr>
          <p:spPr>
            <a:xfrm>
              <a:off x="226761" y="5712091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8769D43-19DE-4AF8-9112-86E930329F94}"/>
                </a:ext>
              </a:extLst>
            </p:cNvPr>
            <p:cNvCxnSpPr/>
            <p:nvPr/>
          </p:nvCxnSpPr>
          <p:spPr>
            <a:xfrm>
              <a:off x="226761" y="5894672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2A2E344-6937-4D04-941B-794F281279F6}"/>
                </a:ext>
              </a:extLst>
            </p:cNvPr>
            <p:cNvCxnSpPr/>
            <p:nvPr/>
          </p:nvCxnSpPr>
          <p:spPr>
            <a:xfrm>
              <a:off x="226761" y="4981767"/>
              <a:ext cx="1829184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22C65E7-79F1-4833-8BE5-5C2F1FDEA5E7}"/>
                </a:ext>
              </a:extLst>
            </p:cNvPr>
            <p:cNvCxnSpPr/>
            <p:nvPr/>
          </p:nvCxnSpPr>
          <p:spPr>
            <a:xfrm rot="16200000">
              <a:off x="-688525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558C0BD-6EDF-4CF2-9CC7-95583F10E93E}"/>
                </a:ext>
              </a:extLst>
            </p:cNvPr>
            <p:cNvCxnSpPr/>
            <p:nvPr/>
          </p:nvCxnSpPr>
          <p:spPr>
            <a:xfrm rot="16200000">
              <a:off x="-506083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6716D57-8DF0-4055-96C8-FD370A3B8C6A}"/>
                </a:ext>
              </a:extLst>
            </p:cNvPr>
            <p:cNvCxnSpPr/>
            <p:nvPr/>
          </p:nvCxnSpPr>
          <p:spPr>
            <a:xfrm rot="16200000">
              <a:off x="-322054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31E2BD7-885B-4F8E-8305-275CCEF460C2}"/>
                </a:ext>
              </a:extLst>
            </p:cNvPr>
            <p:cNvCxnSpPr/>
            <p:nvPr/>
          </p:nvCxnSpPr>
          <p:spPr>
            <a:xfrm rot="16200000">
              <a:off x="-139611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7B25DA9-1F78-46FF-9C1A-9B8D758FB593}"/>
                </a:ext>
              </a:extLst>
            </p:cNvPr>
            <p:cNvCxnSpPr/>
            <p:nvPr/>
          </p:nvCxnSpPr>
          <p:spPr>
            <a:xfrm rot="16200000">
              <a:off x="42831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7080DEA-0E7D-403C-94EF-1E8907072B54}"/>
                </a:ext>
              </a:extLst>
            </p:cNvPr>
            <p:cNvCxnSpPr/>
            <p:nvPr/>
          </p:nvCxnSpPr>
          <p:spPr>
            <a:xfrm rot="16200000">
              <a:off x="409303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F1EF742-B7EA-4392-B12C-F76D03498A10}"/>
                </a:ext>
              </a:extLst>
            </p:cNvPr>
            <p:cNvCxnSpPr/>
            <p:nvPr/>
          </p:nvCxnSpPr>
          <p:spPr>
            <a:xfrm rot="16200000">
              <a:off x="591745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1404F80-110F-46A4-BBA2-E34B8769AD44}"/>
                </a:ext>
              </a:extLst>
            </p:cNvPr>
            <p:cNvCxnSpPr/>
            <p:nvPr/>
          </p:nvCxnSpPr>
          <p:spPr>
            <a:xfrm rot="16200000">
              <a:off x="774188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705E454-5725-4B40-8E51-2F5A03A0D74A}"/>
                </a:ext>
              </a:extLst>
            </p:cNvPr>
            <p:cNvCxnSpPr/>
            <p:nvPr/>
          </p:nvCxnSpPr>
          <p:spPr>
            <a:xfrm rot="16200000">
              <a:off x="958217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3CCFE07-3520-49BD-B871-153D41916E09}"/>
                </a:ext>
              </a:extLst>
            </p:cNvPr>
            <p:cNvCxnSpPr/>
            <p:nvPr/>
          </p:nvCxnSpPr>
          <p:spPr>
            <a:xfrm rot="16200000">
              <a:off x="1140659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70A3594-51D4-4E84-B660-E7B33A568CBC}"/>
                </a:ext>
              </a:extLst>
            </p:cNvPr>
            <p:cNvCxnSpPr/>
            <p:nvPr/>
          </p:nvCxnSpPr>
          <p:spPr>
            <a:xfrm rot="16200000">
              <a:off x="226860" y="4976210"/>
              <a:ext cx="1830573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E0C95E4-36FB-4D53-AAF9-34EC6AFD5830}"/>
              </a:ext>
            </a:extLst>
          </p:cNvPr>
          <p:cNvCxnSpPr>
            <a:cxnSpLocks/>
          </p:cNvCxnSpPr>
          <p:nvPr/>
        </p:nvCxnSpPr>
        <p:spPr bwMode="auto">
          <a:xfrm flipV="1">
            <a:off x="5621424" y="1714821"/>
            <a:ext cx="0" cy="4443813"/>
          </a:xfrm>
          <a:prstGeom prst="straightConnector1">
            <a:avLst/>
          </a:prstGeom>
          <a:ln w="57150">
            <a:solidFill>
              <a:schemeClr val="tx1"/>
            </a:solidFill>
            <a:headEnd type="stealth"/>
            <a:tailEnd type="stealth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DE67B5B-222E-4EAC-82F3-54058852D1A1}"/>
              </a:ext>
            </a:extLst>
          </p:cNvPr>
          <p:cNvCxnSpPr>
            <a:cxnSpLocks/>
          </p:cNvCxnSpPr>
          <p:nvPr/>
        </p:nvCxnSpPr>
        <p:spPr bwMode="auto">
          <a:xfrm flipH="1">
            <a:off x="3356018" y="3955191"/>
            <a:ext cx="4471800" cy="0"/>
          </a:xfrm>
          <a:prstGeom prst="straightConnector1">
            <a:avLst/>
          </a:prstGeom>
          <a:ln w="57150">
            <a:solidFill>
              <a:schemeClr val="tx1"/>
            </a:solidFill>
            <a:headEnd type="stealth"/>
            <a:tailEnd type="stealth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653DB99-D70B-4800-B528-D4500C39216A}"/>
              </a:ext>
            </a:extLst>
          </p:cNvPr>
          <p:cNvSpPr txBox="1"/>
          <p:nvPr/>
        </p:nvSpPr>
        <p:spPr bwMode="auto">
          <a:xfrm>
            <a:off x="5811575" y="3918168"/>
            <a:ext cx="377023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3CFB7B-B788-4BEA-AD87-3C81BD619AA0}"/>
              </a:ext>
            </a:extLst>
          </p:cNvPr>
          <p:cNvSpPr txBox="1"/>
          <p:nvPr/>
        </p:nvSpPr>
        <p:spPr bwMode="auto">
          <a:xfrm>
            <a:off x="6188596" y="3918168"/>
            <a:ext cx="37702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C89547-D27A-4F36-99A9-974EAC916713}"/>
              </a:ext>
            </a:extLst>
          </p:cNvPr>
          <p:cNvSpPr txBox="1"/>
          <p:nvPr/>
        </p:nvSpPr>
        <p:spPr bwMode="auto">
          <a:xfrm>
            <a:off x="6565616" y="3918168"/>
            <a:ext cx="377023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12CF82-6372-4F14-9561-9F3B8F1E0300}"/>
              </a:ext>
            </a:extLst>
          </p:cNvPr>
          <p:cNvSpPr txBox="1"/>
          <p:nvPr/>
        </p:nvSpPr>
        <p:spPr bwMode="auto">
          <a:xfrm>
            <a:off x="6942638" y="3918168"/>
            <a:ext cx="38030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D0E083-A99C-484A-9A34-AA23D614FAF3}"/>
              </a:ext>
            </a:extLst>
          </p:cNvPr>
          <p:cNvSpPr txBox="1"/>
          <p:nvPr/>
        </p:nvSpPr>
        <p:spPr bwMode="auto">
          <a:xfrm>
            <a:off x="7195077" y="3918168"/>
            <a:ext cx="632742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93CC69-DA84-4FDC-B734-974C06E47BE6}"/>
              </a:ext>
            </a:extLst>
          </p:cNvPr>
          <p:cNvSpPr txBox="1"/>
          <p:nvPr/>
        </p:nvSpPr>
        <p:spPr bwMode="auto">
          <a:xfrm>
            <a:off x="3356019" y="3918168"/>
            <a:ext cx="750763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-10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F10871-E849-4C5F-8E2A-E015775FAF0C}"/>
              </a:ext>
            </a:extLst>
          </p:cNvPr>
          <p:cNvSpPr txBox="1"/>
          <p:nvPr/>
        </p:nvSpPr>
        <p:spPr bwMode="auto">
          <a:xfrm>
            <a:off x="3831393" y="3918168"/>
            <a:ext cx="554059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358ED7-6364-45D3-9DF7-59307F84AE92}"/>
              </a:ext>
            </a:extLst>
          </p:cNvPr>
          <p:cNvSpPr txBox="1"/>
          <p:nvPr/>
        </p:nvSpPr>
        <p:spPr bwMode="auto">
          <a:xfrm>
            <a:off x="4211693" y="3918168"/>
            <a:ext cx="55078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CF224D-1E12-4CA3-974D-D45CB543909F}"/>
              </a:ext>
            </a:extLst>
          </p:cNvPr>
          <p:cNvSpPr txBox="1"/>
          <p:nvPr/>
        </p:nvSpPr>
        <p:spPr bwMode="auto">
          <a:xfrm>
            <a:off x="4588715" y="3918168"/>
            <a:ext cx="554058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AEE4B9-BB79-4B47-B95F-A2226780FAC3}"/>
              </a:ext>
            </a:extLst>
          </p:cNvPr>
          <p:cNvSpPr txBox="1"/>
          <p:nvPr/>
        </p:nvSpPr>
        <p:spPr bwMode="auto">
          <a:xfrm>
            <a:off x="4965736" y="3918168"/>
            <a:ext cx="554059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A5F602-96FE-44F6-8A1C-6B66180C5E21}"/>
              </a:ext>
            </a:extLst>
          </p:cNvPr>
          <p:cNvSpPr txBox="1"/>
          <p:nvPr/>
        </p:nvSpPr>
        <p:spPr bwMode="auto">
          <a:xfrm>
            <a:off x="5565690" y="3396359"/>
            <a:ext cx="37702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91CC27-CB03-47FD-AC23-A13726299D64}"/>
              </a:ext>
            </a:extLst>
          </p:cNvPr>
          <p:cNvSpPr txBox="1"/>
          <p:nvPr/>
        </p:nvSpPr>
        <p:spPr bwMode="auto">
          <a:xfrm>
            <a:off x="5565690" y="3004164"/>
            <a:ext cx="37702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367CFC-867C-4D77-92F2-CFD871918506}"/>
              </a:ext>
            </a:extLst>
          </p:cNvPr>
          <p:cNvSpPr txBox="1"/>
          <p:nvPr/>
        </p:nvSpPr>
        <p:spPr bwMode="auto">
          <a:xfrm>
            <a:off x="5565690" y="2613649"/>
            <a:ext cx="37702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DC2035-47BC-4F86-9C14-36276D6FF2DD}"/>
              </a:ext>
            </a:extLst>
          </p:cNvPr>
          <p:cNvSpPr txBox="1"/>
          <p:nvPr/>
        </p:nvSpPr>
        <p:spPr bwMode="auto">
          <a:xfrm>
            <a:off x="5565690" y="2221452"/>
            <a:ext cx="37702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4E02F72-A79F-40C4-A2C1-A01F8E3B820F}"/>
              </a:ext>
            </a:extLst>
          </p:cNvPr>
          <p:cNvSpPr txBox="1"/>
          <p:nvPr/>
        </p:nvSpPr>
        <p:spPr bwMode="auto">
          <a:xfrm>
            <a:off x="5365703" y="1830936"/>
            <a:ext cx="776993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1C07DA-9D95-44C6-A2CB-866ADE6D77E8}"/>
              </a:ext>
            </a:extLst>
          </p:cNvPr>
          <p:cNvSpPr txBox="1"/>
          <p:nvPr/>
        </p:nvSpPr>
        <p:spPr bwMode="auto">
          <a:xfrm>
            <a:off x="5414884" y="5709145"/>
            <a:ext cx="780271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-10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E99669-301C-4D84-B01B-4BCAF9715198}"/>
              </a:ext>
            </a:extLst>
          </p:cNvPr>
          <p:cNvSpPr txBox="1"/>
          <p:nvPr/>
        </p:nvSpPr>
        <p:spPr bwMode="auto">
          <a:xfrm>
            <a:off x="5477173" y="5335468"/>
            <a:ext cx="554059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2A44B03-99BF-4D17-89BF-A64C6D52B38F}"/>
              </a:ext>
            </a:extLst>
          </p:cNvPr>
          <p:cNvSpPr txBox="1"/>
          <p:nvPr/>
        </p:nvSpPr>
        <p:spPr bwMode="auto">
          <a:xfrm>
            <a:off x="5477173" y="4943267"/>
            <a:ext cx="554059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98151B5-4AAD-4322-BEF4-1957CB1032B7}"/>
              </a:ext>
            </a:extLst>
          </p:cNvPr>
          <p:cNvSpPr txBox="1"/>
          <p:nvPr/>
        </p:nvSpPr>
        <p:spPr bwMode="auto">
          <a:xfrm>
            <a:off x="5477171" y="4552751"/>
            <a:ext cx="554059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EE1468-5EB0-473D-AC90-882BD287C725}"/>
              </a:ext>
            </a:extLst>
          </p:cNvPr>
          <p:cNvSpPr txBox="1"/>
          <p:nvPr/>
        </p:nvSpPr>
        <p:spPr bwMode="auto">
          <a:xfrm>
            <a:off x="5477173" y="4162253"/>
            <a:ext cx="554059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5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-2</a:t>
            </a:r>
          </a:p>
        </p:txBody>
      </p:sp>
      <p:pic>
        <p:nvPicPr>
          <p:cNvPr id="52" name="Picture 4" descr="C:\Users\Stephen\Downloads\CFU Icon.png">
            <a:extLst>
              <a:ext uri="{FF2B5EF4-FFF2-40B4-BE49-F238E27FC236}">
                <a16:creationId xmlns:a16="http://schemas.microsoft.com/office/drawing/2014/main" id="{6EF06233-A893-42B3-8AEE-6CF5D431D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06" y="1989558"/>
            <a:ext cx="153167" cy="1524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Rectangle 72">
            <a:extLst>
              <a:ext uri="{FF2B5EF4-FFF2-40B4-BE49-F238E27FC236}">
                <a16:creationId xmlns:a16="http://schemas.microsoft.com/office/drawing/2014/main" id="{618D9F4B-D1E7-437B-9631-F3C39523B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" y="4110791"/>
            <a:ext cx="1296028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67" b="1" dirty="0">
                <a:solidFill>
                  <a:schemeClr val="accent6"/>
                </a:solidFill>
                <a:latin typeface="+mj-lt"/>
                <a:cs typeface="Times New Roman" panose="02020603050405020304" pitchFamily="18" charset="0"/>
              </a:rPr>
              <a:t>no solution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4DD91E4-61BC-4440-B3B5-A0733DADD55F}"/>
              </a:ext>
            </a:extLst>
          </p:cNvPr>
          <p:cNvCxnSpPr/>
          <p:nvPr/>
        </p:nvCxnSpPr>
        <p:spPr>
          <a:xfrm flipV="1">
            <a:off x="4879715" y="1778365"/>
            <a:ext cx="1452635" cy="4350455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7CB078F2-ED17-4919-8E24-E04602355F31}"/>
              </a:ext>
            </a:extLst>
          </p:cNvPr>
          <p:cNvCxnSpPr/>
          <p:nvPr/>
        </p:nvCxnSpPr>
        <p:spPr>
          <a:xfrm flipV="1">
            <a:off x="5128603" y="1778365"/>
            <a:ext cx="1452635" cy="4350455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Left Brace 65">
            <a:extLst>
              <a:ext uri="{FF2B5EF4-FFF2-40B4-BE49-F238E27FC236}">
                <a16:creationId xmlns:a16="http://schemas.microsoft.com/office/drawing/2014/main" id="{B2078B4C-04E8-47F6-860F-C2A4E04F421E}"/>
              </a:ext>
            </a:extLst>
          </p:cNvPr>
          <p:cNvSpPr/>
          <p:nvPr/>
        </p:nvSpPr>
        <p:spPr bwMode="auto">
          <a:xfrm>
            <a:off x="223794" y="2885485"/>
            <a:ext cx="187320" cy="537927"/>
          </a:xfrm>
          <a:prstGeom prst="leftBrace">
            <a:avLst>
              <a:gd name="adj1" fmla="val 3437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51">
            <a:extLst>
              <a:ext uri="{FF2B5EF4-FFF2-40B4-BE49-F238E27FC236}">
                <a16:creationId xmlns:a16="http://schemas.microsoft.com/office/drawing/2014/main" id="{4B2BAF13-D086-4EB0-B877-1AFC33FD2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555" y="2875839"/>
            <a:ext cx="1350828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67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6x − 2y = -2</a:t>
            </a:r>
          </a:p>
          <a:p>
            <a:pPr eaLnBrk="1" hangingPunct="1"/>
            <a:r>
              <a:rPr lang="en-US" altLang="en-US" sz="1667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3x − y = 3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447411E-3060-45DE-8F0F-93D59F4ADCD1}"/>
              </a:ext>
            </a:extLst>
          </p:cNvPr>
          <p:cNvSpPr/>
          <p:nvPr/>
        </p:nvSpPr>
        <p:spPr>
          <a:xfrm>
            <a:off x="149506" y="4744082"/>
            <a:ext cx="3173727" cy="1259319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b="1" dirty="0">
                <a:cs typeface="Arial" charset="0"/>
              </a:rPr>
              <a:t>graphs</a:t>
            </a:r>
            <a:r>
              <a:rPr lang="en-US" sz="1500" dirty="0"/>
              <a:t> are parallel lines</a:t>
            </a:r>
          </a:p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No </a:t>
            </a:r>
            <a:r>
              <a:rPr lang="en-US" sz="1500" b="1" dirty="0"/>
              <a:t>solution</a:t>
            </a:r>
            <a:r>
              <a:rPr lang="en-US" sz="1500" dirty="0"/>
              <a:t> (</a:t>
            </a:r>
            <a:r>
              <a:rPr lang="en-US" sz="1500" b="1" dirty="0"/>
              <a:t>ordered pair - </a:t>
            </a:r>
            <a:r>
              <a:rPr lang="en-US" altLang="en-US" sz="1500" b="1" dirty="0">
                <a:latin typeface="Century Gothic" panose="020B0502020202020204" pitchFamily="34" charset="0"/>
              </a:rPr>
              <a:t>x</a:t>
            </a:r>
            <a:r>
              <a:rPr lang="en-US" altLang="en-US" sz="1500" dirty="0">
                <a:latin typeface="Century Gothic" panose="020B0502020202020204" pitchFamily="34" charset="0"/>
              </a:rPr>
              <a:t>, </a:t>
            </a:r>
            <a:r>
              <a:rPr lang="en-US" altLang="en-US" sz="1500" b="1" dirty="0">
                <a:latin typeface="Century Gothic" panose="020B0502020202020204" pitchFamily="34" charset="0"/>
              </a:rPr>
              <a:t>y</a:t>
            </a:r>
            <a:r>
              <a:rPr lang="en-US" sz="1500" dirty="0"/>
              <a:t>) satisfies both equations</a:t>
            </a:r>
          </a:p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Same slopes but different y-intercepts</a:t>
            </a:r>
          </a:p>
        </p:txBody>
      </p:sp>
    </p:spTree>
    <p:extLst>
      <p:ext uri="{BB962C8B-B14F-4D97-AF65-F5344CB8AC3E}">
        <p14:creationId xmlns:p14="http://schemas.microsoft.com/office/powerpoint/2010/main" val="7324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Box 93"/>
              <p:cNvSpPr txBox="1"/>
              <p:nvPr/>
            </p:nvSpPr>
            <p:spPr>
              <a:xfrm>
                <a:off x="4029672" y="170792"/>
                <a:ext cx="1111779" cy="504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=7</m:t>
                              </m:r>
                            </m:e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672" y="170792"/>
                <a:ext cx="1111779" cy="504305"/>
              </a:xfrm>
              <a:prstGeom prst="rect">
                <a:avLst/>
              </a:prstGeom>
              <a:blipFill>
                <a:blip r:embed="rId3"/>
                <a:stretch>
                  <a:fillRect l="-58791" t="-175904" r="-4396" b="-256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7" name="Straight Connector 96"/>
          <p:cNvCxnSpPr/>
          <p:nvPr/>
        </p:nvCxnSpPr>
        <p:spPr>
          <a:xfrm>
            <a:off x="1052290" y="82679"/>
            <a:ext cx="397034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855255" y="135613"/>
            <a:ext cx="6652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Substitute the ordered pairs in the table to </a:t>
            </a:r>
            <a:br>
              <a:rPr lang="en-US" sz="1200" dirty="0"/>
            </a:br>
            <a:r>
              <a:rPr lang="en-US" sz="1200" dirty="0"/>
              <a:t>find the solution to the system of linear equations                            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9" name="Table 9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4397634"/>
                  </p:ext>
                </p:extLst>
              </p:nvPr>
            </p:nvGraphicFramePr>
            <p:xfrm>
              <a:off x="962358" y="560987"/>
              <a:ext cx="3467239" cy="201870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99820">
                      <a:extLst>
                        <a:ext uri="{9D8B030D-6E8A-4147-A177-3AD203B41FA5}">
                          <a16:colId xmlns:a16="http://schemas.microsoft.com/office/drawing/2014/main" val="409386045"/>
                        </a:ext>
                      </a:extLst>
                    </a:gridCol>
                    <a:gridCol w="1402857">
                      <a:extLst>
                        <a:ext uri="{9D8B030D-6E8A-4147-A177-3AD203B41FA5}">
                          <a16:colId xmlns:a16="http://schemas.microsoft.com/office/drawing/2014/main" val="1401621022"/>
                        </a:ext>
                      </a:extLst>
                    </a:gridCol>
                    <a:gridCol w="1464562">
                      <a:extLst>
                        <a:ext uri="{9D8B030D-6E8A-4147-A177-3AD203B41FA5}">
                          <a16:colId xmlns:a16="http://schemas.microsoft.com/office/drawing/2014/main" val="3828055218"/>
                        </a:ext>
                      </a:extLst>
                    </a:gridCol>
                  </a:tblGrid>
                  <a:tr h="281694"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57150" marR="57150" marT="28575" marB="28575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=7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57150" marR="57150" marT="28575" marB="28575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  <m:r>
                                  <m:rPr>
                                    <m:nor/>
                                  </m:rPr>
                                  <a:rPr lang="en-US" sz="1200" dirty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57150" marR="57150" marT="28575" marB="28575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17466249"/>
                      </a:ext>
                    </a:extLst>
                  </a:tr>
                  <a:tr h="5790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(2,1)</a:t>
                          </a:r>
                        </a:p>
                      </a:txBody>
                      <a:tcPr marL="57150" marR="57150" marT="28575" marB="28575" anchor="ctr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57150" marR="57150" marT="28575" marB="28575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57150" marR="57150" marT="28575" marB="28575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42810381"/>
                      </a:ext>
                    </a:extLst>
                  </a:tr>
                  <a:tr h="5790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(-1,3)</a:t>
                          </a:r>
                        </a:p>
                      </a:txBody>
                      <a:tcPr marL="57150" marR="57150" marT="28575" marB="28575" anchor="ctr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57150" marR="57150" marT="28575" marB="28575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57150" marR="57150" marT="28575" marB="28575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4333791"/>
                      </a:ext>
                    </a:extLst>
                  </a:tr>
                  <a:tr h="5790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(-3,1)</a:t>
                          </a:r>
                        </a:p>
                      </a:txBody>
                      <a:tcPr marL="57150" marR="57150" marT="28575" marB="28575" anchor="ctr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57150" marR="57150" marT="28575" marB="28575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57150" marR="57150" marT="28575" marB="28575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8899283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9" name="Table 9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4397634"/>
                  </p:ext>
                </p:extLst>
              </p:nvPr>
            </p:nvGraphicFramePr>
            <p:xfrm>
              <a:off x="962358" y="560987"/>
              <a:ext cx="3467239" cy="201870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99820">
                      <a:extLst>
                        <a:ext uri="{9D8B030D-6E8A-4147-A177-3AD203B41FA5}">
                          <a16:colId xmlns:a16="http://schemas.microsoft.com/office/drawing/2014/main" val="409386045"/>
                        </a:ext>
                      </a:extLst>
                    </a:gridCol>
                    <a:gridCol w="1402857">
                      <a:extLst>
                        <a:ext uri="{9D8B030D-6E8A-4147-A177-3AD203B41FA5}">
                          <a16:colId xmlns:a16="http://schemas.microsoft.com/office/drawing/2014/main" val="1401621022"/>
                        </a:ext>
                      </a:extLst>
                    </a:gridCol>
                    <a:gridCol w="1464562">
                      <a:extLst>
                        <a:ext uri="{9D8B030D-6E8A-4147-A177-3AD203B41FA5}">
                          <a16:colId xmlns:a16="http://schemas.microsoft.com/office/drawing/2014/main" val="3828055218"/>
                        </a:ext>
                      </a:extLst>
                    </a:gridCol>
                  </a:tblGrid>
                  <a:tr h="281694"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57150" marR="57150" marT="28575" marB="28575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50" marR="57150" marT="28575" marB="28575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3043" t="-2174" r="-105652" b="-6239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50" marR="57150" marT="28575" marB="28575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36515" t="-2174" r="-830" b="-6239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7466249"/>
                      </a:ext>
                    </a:extLst>
                  </a:tr>
                  <a:tr h="5790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(2,1)</a:t>
                          </a:r>
                        </a:p>
                      </a:txBody>
                      <a:tcPr marL="57150" marR="57150" marT="28575" marB="28575" anchor="ctr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57150" marR="57150" marT="28575" marB="28575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57150" marR="57150" marT="28575" marB="28575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42810381"/>
                      </a:ext>
                    </a:extLst>
                  </a:tr>
                  <a:tr h="5790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(-1,3)</a:t>
                          </a:r>
                        </a:p>
                      </a:txBody>
                      <a:tcPr marL="57150" marR="57150" marT="28575" marB="28575" anchor="ctr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57150" marR="57150" marT="28575" marB="28575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57150" marR="57150" marT="28575" marB="28575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4333791"/>
                      </a:ext>
                    </a:extLst>
                  </a:tr>
                  <a:tr h="5790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(-3,1)</a:t>
                          </a:r>
                        </a:p>
                      </a:txBody>
                      <a:tcPr marL="57150" marR="57150" marT="28575" marB="28575" anchor="ctr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57150" marR="57150" marT="28575" marB="28575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57150" marR="57150" marT="28575" marB="28575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8899283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1" name="TextBox 100"/>
          <p:cNvSpPr txBox="1"/>
          <p:nvPr/>
        </p:nvSpPr>
        <p:spPr>
          <a:xfrm>
            <a:off x="4541948" y="545296"/>
            <a:ext cx="36307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Use the three points to sketch both lines.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95326" y="783888"/>
            <a:ext cx="2964918" cy="2315003"/>
            <a:chOff x="3520288" y="2002255"/>
            <a:chExt cx="1480983" cy="1232184"/>
          </a:xfrm>
        </p:grpSpPr>
        <p:sp>
          <p:nvSpPr>
            <p:cNvPr id="102" name="Oval 101"/>
            <p:cNvSpPr/>
            <p:nvPr/>
          </p:nvSpPr>
          <p:spPr>
            <a:xfrm>
              <a:off x="4587673" y="2565431"/>
              <a:ext cx="41384" cy="4138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3701261" y="2227395"/>
              <a:ext cx="1085850" cy="908992"/>
              <a:chOff x="808804" y="1295400"/>
              <a:chExt cx="1737360" cy="2895600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>
                <a:off x="808804" y="129540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1098364" y="129540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1387924" y="129540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1967044" y="129540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2256604" y="129540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2546164" y="129540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09"/>
            <p:cNvGrpSpPr/>
            <p:nvPr/>
          </p:nvGrpSpPr>
          <p:grpSpPr>
            <a:xfrm>
              <a:off x="3700815" y="2227395"/>
              <a:ext cx="1091310" cy="904875"/>
              <a:chOff x="229684" y="1874520"/>
              <a:chExt cx="2895600" cy="1447800"/>
            </a:xfrm>
          </p:grpSpPr>
          <p:cxnSp>
            <p:nvCxnSpPr>
              <p:cNvPr id="112" name="Straight Connector 111"/>
              <p:cNvCxnSpPr/>
              <p:nvPr/>
            </p:nvCxnSpPr>
            <p:spPr>
              <a:xfrm rot="16200000">
                <a:off x="1677484" y="187452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16200000">
                <a:off x="1677484" y="158496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16200000">
                <a:off x="1677484" y="100584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6200000">
                <a:off x="1677484" y="71628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16200000">
                <a:off x="1677484" y="42672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Group 116"/>
            <p:cNvGrpSpPr/>
            <p:nvPr/>
          </p:nvGrpSpPr>
          <p:grpSpPr>
            <a:xfrm>
              <a:off x="3520288" y="2046421"/>
              <a:ext cx="1447799" cy="1188018"/>
              <a:chOff x="1981200" y="1676400"/>
              <a:chExt cx="2895600" cy="2376037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>
                <a:off x="3429000" y="1676400"/>
                <a:ext cx="0" cy="2376037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>
                <a:off x="3429000" y="1676400"/>
                <a:ext cx="0" cy="2895600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TextBox 119"/>
            <p:cNvSpPr txBox="1"/>
            <p:nvPr/>
          </p:nvSpPr>
          <p:spPr>
            <a:xfrm>
              <a:off x="4377536" y="2762711"/>
              <a:ext cx="95250" cy="147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558511" y="2762711"/>
              <a:ext cx="95250" cy="147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39486" y="2762711"/>
              <a:ext cx="95250" cy="147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78301" y="2762711"/>
              <a:ext cx="160301" cy="1474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-1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797771" y="2762711"/>
              <a:ext cx="160301" cy="1474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-2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617242" y="2762711"/>
              <a:ext cx="160301" cy="1474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-3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166201" y="2524586"/>
              <a:ext cx="95250" cy="147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166201" y="2343388"/>
              <a:ext cx="95250" cy="147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4166201" y="2162189"/>
              <a:ext cx="95250" cy="147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4127724" y="2883968"/>
              <a:ext cx="160301" cy="1474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-1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127724" y="3065973"/>
              <a:ext cx="160301" cy="1474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-2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2" name="TextBox 131"/>
                <p:cNvSpPr txBox="1"/>
                <p:nvPr/>
              </p:nvSpPr>
              <p:spPr>
                <a:xfrm>
                  <a:off x="4906021" y="2779957"/>
                  <a:ext cx="95250" cy="1474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12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132" name="TextBox 1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6021" y="2779957"/>
                  <a:ext cx="95250" cy="147436"/>
                </a:xfrm>
                <a:prstGeom prst="rect">
                  <a:avLst/>
                </a:prstGeom>
                <a:blipFill>
                  <a:blip r:embed="rId5"/>
                  <a:stretch>
                    <a:fillRect l="-322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3" name="TextBox 132"/>
                <p:cNvSpPr txBox="1"/>
                <p:nvPr/>
              </p:nvSpPr>
              <p:spPr>
                <a:xfrm>
                  <a:off x="4274548" y="2002255"/>
                  <a:ext cx="95250" cy="1474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sz="12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133" name="TextBox 1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74548" y="2002255"/>
                  <a:ext cx="95250" cy="147436"/>
                </a:xfrm>
                <a:prstGeom prst="rect">
                  <a:avLst/>
                </a:prstGeom>
                <a:blipFill>
                  <a:blip r:embed="rId6"/>
                  <a:stretch>
                    <a:fillRect l="-1290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9" name="Oval 138"/>
            <p:cNvSpPr/>
            <p:nvPr/>
          </p:nvSpPr>
          <p:spPr>
            <a:xfrm>
              <a:off x="4045938" y="2208243"/>
              <a:ext cx="41384" cy="4138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0" name="Oval 139"/>
            <p:cNvSpPr/>
            <p:nvPr/>
          </p:nvSpPr>
          <p:spPr>
            <a:xfrm>
              <a:off x="3684286" y="2566918"/>
              <a:ext cx="41384" cy="4138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357856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123779" y="197300"/>
            <a:ext cx="8710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 </a:t>
            </a:r>
            <a:r>
              <a:rPr lang="en-US" sz="1400" b="1" dirty="0"/>
              <a:t>system of linear equations </a:t>
            </a:r>
            <a:r>
              <a:rPr lang="en-US" sz="1400" dirty="0"/>
              <a:t>is a </a:t>
            </a:r>
            <a:r>
              <a:rPr lang="en-US" sz="1400" dirty="0" smtClean="0"/>
              <a:t>_______, </a:t>
            </a:r>
            <a:r>
              <a:rPr lang="en-US" sz="1400" dirty="0"/>
              <a:t>or ___________, of linear equation that are to be analyzed _________________, or simultaneously.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14979" y="958949"/>
            <a:ext cx="8187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</a:t>
            </a:r>
            <a:r>
              <a:rPr lang="en-US" b="1" dirty="0"/>
              <a:t>analyze</a:t>
            </a:r>
            <a:r>
              <a:rPr lang="en-US" dirty="0"/>
              <a:t> a system of equations means to answer questions about it’s solution(s).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336995" y="1646334"/>
                <a:ext cx="76809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 </a:t>
                </a:r>
                <a:r>
                  <a:rPr lang="en-US" b="1" dirty="0"/>
                  <a:t>solution</a:t>
                </a:r>
                <a:r>
                  <a:rPr lang="en-US" dirty="0"/>
                  <a:t> to a system of linear equations is an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ordered pair that:</a:t>
                </a:r>
              </a:p>
              <a:p>
                <a:pPr marL="214304" indent="-142869">
                  <a:buAutoNum type="arabicPeriod"/>
                </a:pPr>
                <a:r>
                  <a:rPr lang="en-US" dirty="0"/>
                  <a:t>Can be substituted into BOTH equations and BOTH evaluate as true.</a:t>
                </a:r>
              </a:p>
              <a:p>
                <a:pPr marL="214304" indent="-142869">
                  <a:buAutoNum type="arabicPeriod"/>
                </a:pPr>
                <a:r>
                  <a:rPr lang="en-US" dirty="0"/>
                  <a:t>Represent the location where the lines cross.</a:t>
                </a: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95" y="1646334"/>
                <a:ext cx="7680960" cy="923330"/>
              </a:xfrm>
              <a:prstGeom prst="rect">
                <a:avLst/>
              </a:prstGeom>
              <a:blipFill>
                <a:blip r:embed="rId3"/>
                <a:stretch>
                  <a:fillRect l="-635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73968" y="3068908"/>
                <a:ext cx="1436804" cy="5729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=−3</m:t>
                              </m:r>
                            </m: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  <m:r>
                                <m:rPr>
                                  <m:nor/>
                                </m:rPr>
                                <a:rPr lang="en-US" sz="14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68" y="3068908"/>
                <a:ext cx="1436804" cy="572914"/>
              </a:xfrm>
              <a:prstGeom prst="rect">
                <a:avLst/>
              </a:prstGeom>
              <a:blipFill>
                <a:blip r:embed="rId4"/>
                <a:stretch>
                  <a:fillRect l="-53814" t="-179787" b="-264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/>
              <p:cNvSpPr txBox="1"/>
              <p:nvPr/>
            </p:nvSpPr>
            <p:spPr>
              <a:xfrm>
                <a:off x="386845" y="4410646"/>
                <a:ext cx="167637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The solution of this system of equations is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1400" b="1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1400" b="1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/>
                  <a:t>.</a:t>
                </a:r>
              </a:p>
            </p:txBody>
          </p:sp>
        </mc:Choice>
        <mc:Fallback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845" y="4410646"/>
                <a:ext cx="1676379" cy="738664"/>
              </a:xfrm>
              <a:prstGeom prst="rect">
                <a:avLst/>
              </a:prstGeom>
              <a:blipFill>
                <a:blip r:embed="rId5"/>
                <a:stretch>
                  <a:fillRect l="-1091" t="-1653" r="-727" b="-7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Rectangle 85"/>
              <p:cNvSpPr/>
              <p:nvPr/>
            </p:nvSpPr>
            <p:spPr>
              <a:xfrm>
                <a:off x="2513536" y="3201923"/>
                <a:ext cx="1635384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−2(2)+(1)=−3</m:t>
                      </m:r>
                    </m:oMath>
                  </m:oMathPara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−4+1=−3</m:t>
                      </m:r>
                    </m:oMath>
                  </m:oMathPara>
                </a14:m>
                <a:endParaRPr lang="en-US" sz="1400" dirty="0"/>
              </a:p>
              <a:p>
                <a:pPr algn="ctr"/>
                <a:r>
                  <a:rPr lang="en-US" sz="1400" dirty="0"/>
                  <a:t>true</a:t>
                </a:r>
              </a:p>
            </p:txBody>
          </p:sp>
        </mc:Choice>
        <mc:Fallback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536" y="3201923"/>
                <a:ext cx="1635384" cy="954107"/>
              </a:xfrm>
              <a:prstGeom prst="rect">
                <a:avLst/>
              </a:prstGeom>
              <a:blipFill>
                <a:blip r:embed="rId6"/>
                <a:stretch>
                  <a:fillRect b="-5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/>
          <p:cNvSpPr txBox="1"/>
          <p:nvPr/>
        </p:nvSpPr>
        <p:spPr>
          <a:xfrm>
            <a:off x="2513536" y="3047588"/>
            <a:ext cx="528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0" name="Rectangle 89"/>
              <p:cNvSpPr/>
              <p:nvPr/>
            </p:nvSpPr>
            <p:spPr>
              <a:xfrm>
                <a:off x="2707980" y="4364871"/>
                <a:ext cx="1366080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(2)+2(1)=4</m:t>
                      </m:r>
                    </m:oMath>
                  </m:oMathPara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2+2=4</m:t>
                      </m:r>
                    </m:oMath>
                  </m:oMathPara>
                </a14:m>
                <a:endParaRPr lang="en-US" sz="1400" dirty="0"/>
              </a:p>
              <a:p>
                <a:pPr algn="ctr"/>
                <a:r>
                  <a:rPr lang="en-US" sz="1400" dirty="0"/>
                  <a:t>true</a:t>
                </a:r>
              </a:p>
            </p:txBody>
          </p:sp>
        </mc:Choice>
        <mc:Fallback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7980" y="4364871"/>
                <a:ext cx="1366080" cy="954107"/>
              </a:xfrm>
              <a:prstGeom prst="rect">
                <a:avLst/>
              </a:prstGeom>
              <a:blipFill>
                <a:blip r:embed="rId7"/>
                <a:stretch>
                  <a:fillRect b="-5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4787325" y="3066757"/>
            <a:ext cx="3779900" cy="3263704"/>
            <a:chOff x="3515488" y="4030068"/>
            <a:chExt cx="1480983" cy="1612938"/>
          </a:xfrm>
        </p:grpSpPr>
        <p:sp>
          <p:nvSpPr>
            <p:cNvPr id="92" name="Oval 91"/>
            <p:cNvSpPr/>
            <p:nvPr/>
          </p:nvSpPr>
          <p:spPr>
            <a:xfrm>
              <a:off x="4569831" y="4701174"/>
              <a:ext cx="67469" cy="6746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3696461" y="4376182"/>
              <a:ext cx="1085850" cy="1085849"/>
              <a:chOff x="808804" y="1295400"/>
              <a:chExt cx="1737360" cy="2895600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808804" y="129540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098364" y="129540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387924" y="129540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1967044" y="129540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2256604" y="129540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546164" y="129540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/>
            <p:cNvGrpSpPr/>
            <p:nvPr/>
          </p:nvGrpSpPr>
          <p:grpSpPr>
            <a:xfrm>
              <a:off x="3696015" y="4376181"/>
              <a:ext cx="1091310" cy="1085850"/>
              <a:chOff x="229684" y="1874520"/>
              <a:chExt cx="2895600" cy="173736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16200000">
                <a:off x="1677484" y="216408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>
                <a:off x="1677484" y="187452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16200000">
                <a:off x="1677484" y="158496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>
                <a:off x="1677484" y="100584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>
                <a:off x="1677484" y="71628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>
                <a:off x="1677484" y="426720"/>
                <a:ext cx="0" cy="2895600"/>
              </a:xfrm>
              <a:prstGeom prst="line">
                <a:avLst/>
              </a:prstGeom>
              <a:ln w="31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>
              <a:off x="3515488" y="4195207"/>
              <a:ext cx="1447799" cy="1447799"/>
              <a:chOff x="1981200" y="1676400"/>
              <a:chExt cx="2895600" cy="2895600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3429000" y="1676400"/>
                <a:ext cx="0" cy="2895600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>
                <a:off x="3429000" y="1676400"/>
                <a:ext cx="0" cy="2895600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TextBox 67"/>
            <p:cNvSpPr txBox="1"/>
            <p:nvPr/>
          </p:nvSpPr>
          <p:spPr>
            <a:xfrm>
              <a:off x="4372736" y="4911497"/>
              <a:ext cx="95250" cy="152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553711" y="4911497"/>
              <a:ext cx="95250" cy="152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734686" y="4911497"/>
              <a:ext cx="95250" cy="152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990782" y="4911497"/>
              <a:ext cx="125738" cy="152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-1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810253" y="4911497"/>
              <a:ext cx="125738" cy="152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-2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629723" y="4911497"/>
              <a:ext cx="125738" cy="152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-3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161401" y="4673372"/>
              <a:ext cx="95250" cy="152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161401" y="4492173"/>
              <a:ext cx="95250" cy="152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161401" y="4310975"/>
              <a:ext cx="95250" cy="152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140205" y="5032755"/>
              <a:ext cx="125738" cy="152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-1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140205" y="5214759"/>
              <a:ext cx="125738" cy="152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-2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140205" y="5396763"/>
              <a:ext cx="125738" cy="152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-3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0" name="TextBox 79"/>
                <p:cNvSpPr txBox="1"/>
                <p:nvPr/>
              </p:nvSpPr>
              <p:spPr>
                <a:xfrm>
                  <a:off x="4901221" y="4928742"/>
                  <a:ext cx="95250" cy="1524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12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1221" y="4928742"/>
                  <a:ext cx="95250" cy="15243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4269748" y="4151041"/>
                  <a:ext cx="95250" cy="1524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sz="12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69748" y="4151041"/>
                  <a:ext cx="95250" cy="15243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Connector 9"/>
            <p:cNvCxnSpPr/>
            <p:nvPr/>
          </p:nvCxnSpPr>
          <p:spPr>
            <a:xfrm flipH="1" flipV="1">
              <a:off x="3795285" y="4333467"/>
              <a:ext cx="1083468" cy="5476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4177475" y="4302510"/>
              <a:ext cx="642938" cy="1281113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3623003" y="4045620"/>
              <a:ext cx="312988" cy="152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2.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9" name="Rectangle 88"/>
                <p:cNvSpPr/>
                <p:nvPr/>
              </p:nvSpPr>
              <p:spPr>
                <a:xfrm rot="17969398">
                  <a:off x="4418464" y="4300774"/>
                  <a:ext cx="649942" cy="10853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=−3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>
            <p:sp>
              <p:nvSpPr>
                <p:cNvPr id="89" name="Rectangle 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7969398">
                  <a:off x="4418464" y="4300774"/>
                  <a:ext cx="649942" cy="10853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1" name="Rectangle 90"/>
                <p:cNvSpPr/>
                <p:nvPr/>
              </p:nvSpPr>
              <p:spPr>
                <a:xfrm rot="1481100">
                  <a:off x="3786352" y="4395148"/>
                  <a:ext cx="372291" cy="1524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=4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>
            <p:sp>
              <p:nvSpPr>
                <p:cNvPr id="91" name="Rectangle 9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481100">
                  <a:off x="3786352" y="4395148"/>
                  <a:ext cx="372291" cy="152438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27244B6B-1616-45A1-876F-4BF3FFBD79AF}"/>
              </a:ext>
            </a:extLst>
          </p:cNvPr>
          <p:cNvSpPr/>
          <p:nvPr/>
        </p:nvSpPr>
        <p:spPr>
          <a:xfrm>
            <a:off x="2606915" y="191392"/>
            <a:ext cx="4235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Abadi" panose="020B0604020104020204" pitchFamily="34" charset="0"/>
              </a:rPr>
              <a:t>set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033230-5D56-4ACA-9414-42688C3409BF}"/>
              </a:ext>
            </a:extLst>
          </p:cNvPr>
          <p:cNvSpPr/>
          <p:nvPr/>
        </p:nvSpPr>
        <p:spPr>
          <a:xfrm>
            <a:off x="3526514" y="165206"/>
            <a:ext cx="9364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Abadi" panose="020B0604020104020204" pitchFamily="34" charset="0"/>
              </a:rPr>
              <a:t>collection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3E7D2E-FB58-4C4A-B4D8-8BF332E7CF54}"/>
              </a:ext>
            </a:extLst>
          </p:cNvPr>
          <p:cNvSpPr/>
          <p:nvPr/>
        </p:nvSpPr>
        <p:spPr>
          <a:xfrm>
            <a:off x="144499" y="373606"/>
            <a:ext cx="15520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Abadi" panose="020B0604020104020204" pitchFamily="34" charset="0"/>
              </a:rPr>
              <a:t>at the same time </a:t>
            </a:r>
          </a:p>
        </p:txBody>
      </p:sp>
    </p:spTree>
    <p:extLst>
      <p:ext uri="{BB962C8B-B14F-4D97-AF65-F5344CB8AC3E}">
        <p14:creationId xmlns:p14="http://schemas.microsoft.com/office/powerpoint/2010/main" val="115807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C8EC7F8-E7B4-4E10-A87E-DA3B349517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67105" y="624147"/>
          <a:ext cx="4169166" cy="270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22">
                  <a:extLst>
                    <a:ext uri="{9D8B030D-6E8A-4147-A177-3AD203B41FA5}">
                      <a16:colId xmlns:a16="http://schemas.microsoft.com/office/drawing/2014/main" val="1813284964"/>
                    </a:ext>
                  </a:extLst>
                </a:gridCol>
                <a:gridCol w="2385444">
                  <a:extLst>
                    <a:ext uri="{9D8B030D-6E8A-4147-A177-3AD203B41FA5}">
                      <a16:colId xmlns:a16="http://schemas.microsoft.com/office/drawing/2014/main" val="2494676153"/>
                    </a:ext>
                  </a:extLst>
                </a:gridCol>
                <a:gridCol w="1536200">
                  <a:extLst>
                    <a:ext uri="{9D8B030D-6E8A-4147-A177-3AD203B41FA5}">
                      <a16:colId xmlns:a16="http://schemas.microsoft.com/office/drawing/2014/main" val="2953718762"/>
                    </a:ext>
                  </a:extLst>
                </a:gridCol>
              </a:tblGrid>
              <a:tr h="26035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7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57150" marR="57150" marT="28575" marB="2857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7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We will interpret solutions of a system of linear equations.</a:t>
                      </a:r>
                    </a:p>
                  </a:txBody>
                  <a:tcPr marL="57150" marR="57150" marT="28575" marB="2857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Skill Development/Guided Practice</a:t>
                      </a:r>
                    </a:p>
                  </a:txBody>
                  <a:tcPr marL="57150" marR="57150" marT="28575" marB="2857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734191"/>
                  </a:ext>
                </a:extLst>
              </a:tr>
            </a:tbl>
          </a:graphicData>
        </a:graphic>
      </p:graphicFrame>
      <p:sp>
        <p:nvSpPr>
          <p:cNvPr id="92" name="TextBox 91">
            <a:extLst>
              <a:ext uri="{FF2B5EF4-FFF2-40B4-BE49-F238E27FC236}">
                <a16:creationId xmlns:a16="http://schemas.microsoft.com/office/drawing/2014/main" id="{AD8B3F06-7BF0-4DE4-93E7-3C75A6EA0FA0}"/>
              </a:ext>
            </a:extLst>
          </p:cNvPr>
          <p:cNvSpPr txBox="1"/>
          <p:nvPr/>
        </p:nvSpPr>
        <p:spPr>
          <a:xfrm>
            <a:off x="2611576" y="1391703"/>
            <a:ext cx="24842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69" indent="-142869">
              <a:buAutoNum type="arabicPeriod"/>
            </a:pPr>
            <a:r>
              <a:rPr lang="en-US" sz="750" dirty="0"/>
              <a:t>How many solutions are there for this system of linear equations?   </a:t>
            </a:r>
            <a:r>
              <a:rPr lang="en-US" sz="750" b="1" dirty="0"/>
              <a:t>One     Infinite     None</a:t>
            </a:r>
            <a:endParaRPr lang="en-US" sz="750" dirty="0"/>
          </a:p>
          <a:p>
            <a:r>
              <a:rPr lang="en-US" sz="750" dirty="0"/>
              <a:t>Explain:</a:t>
            </a:r>
            <a:br>
              <a:rPr lang="en-US" sz="750" dirty="0"/>
            </a:br>
            <a:endParaRPr lang="en-US" sz="75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95E06D-1995-4A66-B14B-9C7648FBC20B}"/>
              </a:ext>
            </a:extLst>
          </p:cNvPr>
          <p:cNvSpPr txBox="1"/>
          <p:nvPr/>
        </p:nvSpPr>
        <p:spPr>
          <a:xfrm>
            <a:off x="2667000" y="896430"/>
            <a:ext cx="3924258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75"/>
              </a:spcAft>
              <a:buClr>
                <a:schemeClr val="tx2"/>
              </a:buClr>
            </a:pPr>
            <a:r>
              <a:rPr lang="en-US" altLang="en-US" sz="750" dirty="0">
                <a:latin typeface="Century Gothic" panose="020B0502020202020204" pitchFamily="34" charset="0"/>
              </a:rPr>
              <a:t>A</a:t>
            </a:r>
            <a:r>
              <a:rPr lang="en-US" altLang="en-US" sz="750" b="1" dirty="0">
                <a:solidFill>
                  <a:schemeClr val="tx2"/>
                </a:solidFill>
                <a:latin typeface="Century Gothic" panose="020B0502020202020204" pitchFamily="34" charset="0"/>
              </a:rPr>
              <a:t> system of linear equations </a:t>
            </a:r>
            <a:r>
              <a:rPr lang="en-US" altLang="en-US" sz="750" dirty="0">
                <a:latin typeface="Century Gothic" panose="020B0502020202020204" pitchFamily="34" charset="0"/>
              </a:rPr>
              <a:t>is a set of linear equations with the same variables. </a:t>
            </a:r>
          </a:p>
          <a:p>
            <a:pPr marL="107152" indent="-107152">
              <a:spcAft>
                <a:spcPts val="375"/>
              </a:spcAft>
              <a:buClr>
                <a:schemeClr val="tx2"/>
              </a:buClr>
              <a:buFont typeface="Wingdings 3" panose="05040102010807070707" pitchFamily="18" charset="2"/>
              <a:buChar char="}"/>
            </a:pPr>
            <a:r>
              <a:rPr lang="en-US" altLang="en-US" sz="750" dirty="0">
                <a:latin typeface="Century Gothic" panose="020B0502020202020204" pitchFamily="34" charset="0"/>
              </a:rPr>
              <a:t>A </a:t>
            </a:r>
            <a:r>
              <a:rPr lang="en-US" altLang="en-US" sz="75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solution</a:t>
            </a:r>
            <a:r>
              <a:rPr lang="en-US" altLang="en-US" sz="750" dirty="0">
                <a:latin typeface="Century Gothic" panose="020B0502020202020204" pitchFamily="34" charset="0"/>
              </a:rPr>
              <a:t> to a </a:t>
            </a:r>
            <a:r>
              <a:rPr lang="en-US" altLang="en-US" sz="750" b="1" dirty="0">
                <a:solidFill>
                  <a:schemeClr val="tx2"/>
                </a:solidFill>
                <a:latin typeface="Century Gothic" panose="020B0502020202020204" pitchFamily="34" charset="0"/>
              </a:rPr>
              <a:t>system of linear equations </a:t>
            </a:r>
            <a:r>
              <a:rPr lang="en-US" altLang="en-US" sz="750" dirty="0">
                <a:latin typeface="Century Gothic" panose="020B0502020202020204" pitchFamily="34" charset="0"/>
              </a:rPr>
              <a:t>is an </a:t>
            </a:r>
          </a:p>
          <a:p>
            <a:pPr marL="107152" indent="-107152">
              <a:spcAft>
                <a:spcPts val="375"/>
              </a:spcAft>
              <a:buClr>
                <a:schemeClr val="tx2"/>
              </a:buClr>
              <a:buFont typeface="Wingdings 3" panose="05040102010807070707" pitchFamily="18" charset="2"/>
              <a:buChar char="}"/>
            </a:pPr>
            <a:r>
              <a:rPr lang="en-US" altLang="en-US" sz="75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ordered pair </a:t>
            </a:r>
            <a:r>
              <a:rPr lang="en-US" altLang="en-US" sz="750" dirty="0">
                <a:latin typeface="Century Gothic" panose="020B0502020202020204" pitchFamily="34" charset="0"/>
              </a:rPr>
              <a:t>(</a:t>
            </a:r>
            <a:r>
              <a:rPr lang="en-US" altLang="en-US" sz="7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750" dirty="0">
                <a:latin typeface="Century Gothic" panose="020B0502020202020204" pitchFamily="34" charset="0"/>
              </a:rPr>
              <a:t>, </a:t>
            </a:r>
            <a:r>
              <a:rPr lang="en-US" altLang="en-US" sz="75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y</a:t>
            </a:r>
            <a:r>
              <a:rPr lang="en-US" altLang="en-US" sz="750" dirty="0">
                <a:latin typeface="Century Gothic" panose="020B0502020202020204" pitchFamily="34" charset="0"/>
              </a:rPr>
              <a:t>) that satisfies</a:t>
            </a:r>
            <a:r>
              <a:rPr lang="en-US" altLang="en-US" sz="750" baseline="-25000" dirty="0">
                <a:latin typeface="Century Gothic" panose="020B0502020202020204" pitchFamily="34" charset="0"/>
              </a:rPr>
              <a:t>1</a:t>
            </a:r>
            <a:r>
              <a:rPr lang="en-US" altLang="en-US" sz="750" dirty="0">
                <a:latin typeface="Century Gothic" panose="020B0502020202020204" pitchFamily="34" charset="0"/>
              </a:rPr>
              <a:t> both equations.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A5C9829-22CC-4D33-996B-5CB84B091951}"/>
              </a:ext>
            </a:extLst>
          </p:cNvPr>
          <p:cNvSpPr/>
          <p:nvPr/>
        </p:nvSpPr>
        <p:spPr>
          <a:xfrm>
            <a:off x="3651105" y="1516990"/>
            <a:ext cx="245924" cy="17312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1B2DABA-BCBC-44C8-86AF-0C4142B2689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03894" y="1760903"/>
          <a:ext cx="2456469" cy="537210"/>
        </p:xfrm>
        <a:graphic>
          <a:graphicData uri="http://schemas.openxmlformats.org/drawingml/2006/table">
            <a:tbl>
              <a:tblPr firstRow="1" bandRow="1"/>
              <a:tblGrid>
                <a:gridCol w="682232">
                  <a:extLst>
                    <a:ext uri="{9D8B030D-6E8A-4147-A177-3AD203B41FA5}">
                      <a16:colId xmlns:a16="http://schemas.microsoft.com/office/drawing/2014/main" val="3725756036"/>
                    </a:ext>
                  </a:extLst>
                </a:gridCol>
                <a:gridCol w="1774237">
                  <a:extLst>
                    <a:ext uri="{9D8B030D-6E8A-4147-A177-3AD203B41FA5}">
                      <a16:colId xmlns:a16="http://schemas.microsoft.com/office/drawing/2014/main" val="14060139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r>
                        <a:rPr lang="en-US" sz="800" dirty="0"/>
                        <a:t>Graphs</a:t>
                      </a:r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intersect    same line    parallel lines</a:t>
                      </a:r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199642072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lang="en-US" sz="800" dirty="0"/>
                        <a:t>Slope</a:t>
                      </a:r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Same    Different</a:t>
                      </a:r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420102254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lang="en-US" sz="800" dirty="0"/>
                        <a:t>Y-Intercepts</a:t>
                      </a:r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Same    Different</a:t>
                      </a:r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1849111803"/>
                  </a:ext>
                </a:extLst>
              </a:tr>
            </a:tbl>
          </a:graphicData>
        </a:graphic>
      </p:graphicFrame>
      <p:sp>
        <p:nvSpPr>
          <p:cNvPr id="78" name="Oval 77">
            <a:extLst>
              <a:ext uri="{FF2B5EF4-FFF2-40B4-BE49-F238E27FC236}">
                <a16:creationId xmlns:a16="http://schemas.microsoft.com/office/drawing/2014/main" id="{1D3F3C02-25D0-417F-9A82-68ACBAA4607D}"/>
              </a:ext>
            </a:extLst>
          </p:cNvPr>
          <p:cNvSpPr/>
          <p:nvPr/>
        </p:nvSpPr>
        <p:spPr>
          <a:xfrm>
            <a:off x="3269185" y="1760237"/>
            <a:ext cx="535415" cy="17312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5800BE52-B440-4E09-88C4-4DC15C8FC744}"/>
              </a:ext>
            </a:extLst>
          </p:cNvPr>
          <p:cNvSpPr/>
          <p:nvPr/>
        </p:nvSpPr>
        <p:spPr>
          <a:xfrm>
            <a:off x="3673564" y="1929006"/>
            <a:ext cx="443437" cy="17312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2D7CC2EC-C70F-4F81-8248-4BDD5A1AA11B}"/>
              </a:ext>
            </a:extLst>
          </p:cNvPr>
          <p:cNvSpPr/>
          <p:nvPr/>
        </p:nvSpPr>
        <p:spPr>
          <a:xfrm>
            <a:off x="3692478" y="2112781"/>
            <a:ext cx="443437" cy="17312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1DECBDD-B079-4146-8242-25F4698F7575}"/>
              </a:ext>
            </a:extLst>
          </p:cNvPr>
          <p:cNvSpPr txBox="1"/>
          <p:nvPr/>
        </p:nvSpPr>
        <p:spPr>
          <a:xfrm>
            <a:off x="2611797" y="2724092"/>
            <a:ext cx="24842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2. How many solutions are there for this system of linear equations?   </a:t>
            </a:r>
            <a:r>
              <a:rPr lang="en-US" sz="750" b="1" dirty="0"/>
              <a:t>One     Infinite     None</a:t>
            </a:r>
            <a:endParaRPr lang="en-US" sz="750" dirty="0"/>
          </a:p>
          <a:p>
            <a:r>
              <a:rPr lang="en-US" sz="750" dirty="0"/>
              <a:t>Explain:</a:t>
            </a:r>
            <a:br>
              <a:rPr lang="en-US" sz="750" dirty="0"/>
            </a:br>
            <a:endParaRPr lang="en-US" sz="750" dirty="0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6A9BEF1A-4DB8-4CED-B20C-C4397F82C08A}"/>
              </a:ext>
            </a:extLst>
          </p:cNvPr>
          <p:cNvSpPr/>
          <p:nvPr/>
        </p:nvSpPr>
        <p:spPr>
          <a:xfrm>
            <a:off x="4305240" y="2837592"/>
            <a:ext cx="245924" cy="17312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graphicFrame>
        <p:nvGraphicFramePr>
          <p:cNvPr id="83" name="Table 82">
            <a:extLst>
              <a:ext uri="{FF2B5EF4-FFF2-40B4-BE49-F238E27FC236}">
                <a16:creationId xmlns:a16="http://schemas.microsoft.com/office/drawing/2014/main" id="{9F962237-A449-4F92-88BA-2D7241D12AC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04115" y="3093292"/>
          <a:ext cx="2456469" cy="537210"/>
        </p:xfrm>
        <a:graphic>
          <a:graphicData uri="http://schemas.openxmlformats.org/drawingml/2006/table">
            <a:tbl>
              <a:tblPr firstRow="1" bandRow="1"/>
              <a:tblGrid>
                <a:gridCol w="682232">
                  <a:extLst>
                    <a:ext uri="{9D8B030D-6E8A-4147-A177-3AD203B41FA5}">
                      <a16:colId xmlns:a16="http://schemas.microsoft.com/office/drawing/2014/main" val="3725756036"/>
                    </a:ext>
                  </a:extLst>
                </a:gridCol>
                <a:gridCol w="1774237">
                  <a:extLst>
                    <a:ext uri="{9D8B030D-6E8A-4147-A177-3AD203B41FA5}">
                      <a16:colId xmlns:a16="http://schemas.microsoft.com/office/drawing/2014/main" val="14060139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r>
                        <a:rPr lang="en-US" sz="800" dirty="0"/>
                        <a:t>Graphs</a:t>
                      </a:r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intersect    same line    parallel lines</a:t>
                      </a:r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199642072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lang="en-US" sz="800" dirty="0"/>
                        <a:t>Slope</a:t>
                      </a:r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Same    Different</a:t>
                      </a:r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420102254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lang="en-US" sz="800" dirty="0"/>
                        <a:t>Y-Intercepts</a:t>
                      </a:r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Same    Different</a:t>
                      </a:r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1849111803"/>
                  </a:ext>
                </a:extLst>
              </a:tr>
            </a:tbl>
          </a:graphicData>
        </a:graphic>
      </p:graphicFrame>
      <p:sp>
        <p:nvSpPr>
          <p:cNvPr id="84" name="Oval 83">
            <a:extLst>
              <a:ext uri="{FF2B5EF4-FFF2-40B4-BE49-F238E27FC236}">
                <a16:creationId xmlns:a16="http://schemas.microsoft.com/office/drawing/2014/main" id="{7FFA9D2E-C668-4119-8F25-0E86AB5AEE9D}"/>
              </a:ext>
            </a:extLst>
          </p:cNvPr>
          <p:cNvSpPr/>
          <p:nvPr/>
        </p:nvSpPr>
        <p:spPr>
          <a:xfrm>
            <a:off x="4357806" y="3093293"/>
            <a:ext cx="608259" cy="17312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1D4B9177-A711-4CA3-B140-1F95F7584678}"/>
              </a:ext>
            </a:extLst>
          </p:cNvPr>
          <p:cNvSpPr/>
          <p:nvPr/>
        </p:nvSpPr>
        <p:spPr>
          <a:xfrm>
            <a:off x="3259241" y="3261394"/>
            <a:ext cx="443437" cy="17312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EF4AB88A-EA95-4906-92AF-FE87040A7B4E}"/>
              </a:ext>
            </a:extLst>
          </p:cNvPr>
          <p:cNvSpPr/>
          <p:nvPr/>
        </p:nvSpPr>
        <p:spPr>
          <a:xfrm>
            <a:off x="3692698" y="3445169"/>
            <a:ext cx="443437" cy="17312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6AB44B6-E245-4AB9-9294-63D42704688E}"/>
              </a:ext>
            </a:extLst>
          </p:cNvPr>
          <p:cNvSpPr txBox="1"/>
          <p:nvPr/>
        </p:nvSpPr>
        <p:spPr>
          <a:xfrm>
            <a:off x="2619591" y="3935792"/>
            <a:ext cx="24842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3. How many solutions are there for this system of linear equations?   </a:t>
            </a:r>
            <a:r>
              <a:rPr lang="en-US" sz="750" b="1" dirty="0"/>
              <a:t>One     Infinite     None</a:t>
            </a:r>
            <a:endParaRPr lang="en-US" sz="750" dirty="0"/>
          </a:p>
          <a:p>
            <a:r>
              <a:rPr lang="en-US" sz="750" dirty="0"/>
              <a:t>Explain:</a:t>
            </a:r>
            <a:br>
              <a:rPr lang="en-US" sz="750" dirty="0"/>
            </a:br>
            <a:endParaRPr lang="en-US" sz="750" dirty="0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4CABE4D8-1F6B-43D5-83F0-E0A5D649760E}"/>
              </a:ext>
            </a:extLst>
          </p:cNvPr>
          <p:cNvSpPr/>
          <p:nvPr/>
        </p:nvSpPr>
        <p:spPr>
          <a:xfrm>
            <a:off x="3501922" y="4056214"/>
            <a:ext cx="337275" cy="17312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graphicFrame>
        <p:nvGraphicFramePr>
          <p:cNvPr id="140" name="Table 139">
            <a:extLst>
              <a:ext uri="{FF2B5EF4-FFF2-40B4-BE49-F238E27FC236}">
                <a16:creationId xmlns:a16="http://schemas.microsoft.com/office/drawing/2014/main" id="{3BB4B800-3EDE-4D7B-8D2D-B4C848CD584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11909" y="4304992"/>
          <a:ext cx="2456469" cy="537210"/>
        </p:xfrm>
        <a:graphic>
          <a:graphicData uri="http://schemas.openxmlformats.org/drawingml/2006/table">
            <a:tbl>
              <a:tblPr firstRow="1" bandRow="1"/>
              <a:tblGrid>
                <a:gridCol w="682232">
                  <a:extLst>
                    <a:ext uri="{9D8B030D-6E8A-4147-A177-3AD203B41FA5}">
                      <a16:colId xmlns:a16="http://schemas.microsoft.com/office/drawing/2014/main" val="3725756036"/>
                    </a:ext>
                  </a:extLst>
                </a:gridCol>
                <a:gridCol w="1774237">
                  <a:extLst>
                    <a:ext uri="{9D8B030D-6E8A-4147-A177-3AD203B41FA5}">
                      <a16:colId xmlns:a16="http://schemas.microsoft.com/office/drawing/2014/main" val="14060139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r>
                        <a:rPr lang="en-US" sz="800" dirty="0"/>
                        <a:t>Graphs</a:t>
                      </a:r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intersect    same line    parallel lines</a:t>
                      </a:r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199642072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lang="en-US" sz="800" dirty="0"/>
                        <a:t>Slope</a:t>
                      </a:r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Same    Different</a:t>
                      </a:r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420102254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lang="en-US" sz="800" dirty="0"/>
                        <a:t>Y-Intercepts</a:t>
                      </a:r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Same    Different</a:t>
                      </a:r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1849111803"/>
                  </a:ext>
                </a:extLst>
              </a:tr>
            </a:tbl>
          </a:graphicData>
        </a:graphic>
      </p:graphicFrame>
      <p:sp>
        <p:nvSpPr>
          <p:cNvPr id="141" name="Oval 140">
            <a:extLst>
              <a:ext uri="{FF2B5EF4-FFF2-40B4-BE49-F238E27FC236}">
                <a16:creationId xmlns:a16="http://schemas.microsoft.com/office/drawing/2014/main" id="{8E99F934-A3D0-43C0-BE01-07784D5DE6A2}"/>
              </a:ext>
            </a:extLst>
          </p:cNvPr>
          <p:cNvSpPr/>
          <p:nvPr/>
        </p:nvSpPr>
        <p:spPr>
          <a:xfrm>
            <a:off x="3232764" y="4292709"/>
            <a:ext cx="608259" cy="17312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DD35FDD5-5440-4CA6-A0E2-A0933E2C2CEA}"/>
              </a:ext>
            </a:extLst>
          </p:cNvPr>
          <p:cNvSpPr/>
          <p:nvPr/>
        </p:nvSpPr>
        <p:spPr>
          <a:xfrm>
            <a:off x="3681811" y="4467134"/>
            <a:ext cx="443437" cy="17312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0C0BFDF2-9F8A-443D-92D1-70A4B1AAE7BE}"/>
              </a:ext>
            </a:extLst>
          </p:cNvPr>
          <p:cNvSpPr/>
          <p:nvPr/>
        </p:nvSpPr>
        <p:spPr>
          <a:xfrm>
            <a:off x="3680307" y="4645281"/>
            <a:ext cx="443437" cy="17312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460E0C3-0ECB-4851-96B8-AD42DDCB3F47}"/>
              </a:ext>
            </a:extLst>
          </p:cNvPr>
          <p:cNvSpPr txBox="1"/>
          <p:nvPr/>
        </p:nvSpPr>
        <p:spPr>
          <a:xfrm>
            <a:off x="2626970" y="5146632"/>
            <a:ext cx="24842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4. How many solutions are there for this system of linear equations?   </a:t>
            </a:r>
            <a:r>
              <a:rPr lang="en-US" sz="750" b="1" dirty="0"/>
              <a:t>One     Infinite     None</a:t>
            </a:r>
            <a:endParaRPr lang="en-US" sz="750" dirty="0"/>
          </a:p>
          <a:p>
            <a:r>
              <a:rPr lang="en-US" sz="750" dirty="0"/>
              <a:t>Explain:</a:t>
            </a:r>
            <a:br>
              <a:rPr lang="en-US" sz="750" dirty="0"/>
            </a:br>
            <a:endParaRPr lang="en-US" sz="750" dirty="0"/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D2B9D81B-9A94-4793-9482-95D943E788EE}"/>
              </a:ext>
            </a:extLst>
          </p:cNvPr>
          <p:cNvSpPr/>
          <p:nvPr/>
        </p:nvSpPr>
        <p:spPr>
          <a:xfrm>
            <a:off x="3861103" y="5260132"/>
            <a:ext cx="337275" cy="17312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graphicFrame>
        <p:nvGraphicFramePr>
          <p:cNvPr id="197" name="Table 196">
            <a:extLst>
              <a:ext uri="{FF2B5EF4-FFF2-40B4-BE49-F238E27FC236}">
                <a16:creationId xmlns:a16="http://schemas.microsoft.com/office/drawing/2014/main" id="{87640256-801F-425E-8B82-2E693AE130A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19288" y="5515832"/>
          <a:ext cx="2456469" cy="537210"/>
        </p:xfrm>
        <a:graphic>
          <a:graphicData uri="http://schemas.openxmlformats.org/drawingml/2006/table">
            <a:tbl>
              <a:tblPr firstRow="1" bandRow="1"/>
              <a:tblGrid>
                <a:gridCol w="682232">
                  <a:extLst>
                    <a:ext uri="{9D8B030D-6E8A-4147-A177-3AD203B41FA5}">
                      <a16:colId xmlns:a16="http://schemas.microsoft.com/office/drawing/2014/main" val="3725756036"/>
                    </a:ext>
                  </a:extLst>
                </a:gridCol>
                <a:gridCol w="1774237">
                  <a:extLst>
                    <a:ext uri="{9D8B030D-6E8A-4147-A177-3AD203B41FA5}">
                      <a16:colId xmlns:a16="http://schemas.microsoft.com/office/drawing/2014/main" val="14060139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r>
                        <a:rPr lang="en-US" sz="800" dirty="0"/>
                        <a:t>Graphs</a:t>
                      </a:r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intersect    same line    parallel lines</a:t>
                      </a:r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199642072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lang="en-US" sz="800" dirty="0"/>
                        <a:t>Slope</a:t>
                      </a:r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Same    Different</a:t>
                      </a:r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420102254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lang="en-US" sz="800" dirty="0"/>
                        <a:t>Y-Intercepts</a:t>
                      </a:r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Same    Different</a:t>
                      </a:r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1849111803"/>
                  </a:ext>
                </a:extLst>
              </a:tr>
            </a:tbl>
          </a:graphicData>
        </a:graphic>
      </p:graphicFrame>
      <p:sp>
        <p:nvSpPr>
          <p:cNvPr id="198" name="Oval 197">
            <a:extLst>
              <a:ext uri="{FF2B5EF4-FFF2-40B4-BE49-F238E27FC236}">
                <a16:creationId xmlns:a16="http://schemas.microsoft.com/office/drawing/2014/main" id="{062A1EB9-9C2F-4D03-B35F-27BBAB6DDB06}"/>
              </a:ext>
            </a:extLst>
          </p:cNvPr>
          <p:cNvSpPr/>
          <p:nvPr/>
        </p:nvSpPr>
        <p:spPr>
          <a:xfrm>
            <a:off x="3801194" y="5515833"/>
            <a:ext cx="608259" cy="17312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5FE67C63-5A92-4906-8C2A-A00B589BB27D}"/>
              </a:ext>
            </a:extLst>
          </p:cNvPr>
          <p:cNvSpPr/>
          <p:nvPr/>
        </p:nvSpPr>
        <p:spPr>
          <a:xfrm>
            <a:off x="3274413" y="5683934"/>
            <a:ext cx="443437" cy="17312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9C554F07-92B8-45F6-AB33-D91EBC911E83}"/>
              </a:ext>
            </a:extLst>
          </p:cNvPr>
          <p:cNvSpPr/>
          <p:nvPr/>
        </p:nvSpPr>
        <p:spPr>
          <a:xfrm>
            <a:off x="3280203" y="5862081"/>
            <a:ext cx="443437" cy="17312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grpSp>
        <p:nvGrpSpPr>
          <p:cNvPr id="201" name="Group 68">
            <a:extLst>
              <a:ext uri="{FF2B5EF4-FFF2-40B4-BE49-F238E27FC236}">
                <a16:creationId xmlns:a16="http://schemas.microsoft.com/office/drawing/2014/main" id="{E7AB30C0-C3DD-4213-AA25-1585BA53B3C5}"/>
              </a:ext>
            </a:extLst>
          </p:cNvPr>
          <p:cNvGrpSpPr>
            <a:grpSpLocks/>
          </p:cNvGrpSpPr>
          <p:nvPr/>
        </p:nvGrpSpPr>
        <p:grpSpPr bwMode="auto">
          <a:xfrm>
            <a:off x="5269409" y="4843998"/>
            <a:ext cx="1353344" cy="1321895"/>
            <a:chOff x="92532" y="3946612"/>
            <a:chExt cx="2163927" cy="2115247"/>
          </a:xfrm>
        </p:grpSpPr>
        <p:grpSp>
          <p:nvGrpSpPr>
            <p:cNvPr id="202" name="Group 69">
              <a:extLst>
                <a:ext uri="{FF2B5EF4-FFF2-40B4-BE49-F238E27FC236}">
                  <a16:creationId xmlns:a16="http://schemas.microsoft.com/office/drawing/2014/main" id="{869C8BEA-EF5D-4699-AB92-977BFA2684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003" y="4067165"/>
              <a:ext cx="1828800" cy="1832621"/>
              <a:chOff x="227376" y="4061431"/>
              <a:chExt cx="1828800" cy="1832621"/>
            </a:xfrm>
          </p:grpSpPr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87545C9B-1008-45D2-BB9D-AEF70523748D}"/>
                  </a:ext>
                </a:extLst>
              </p:cNvPr>
              <p:cNvCxnSpPr/>
              <p:nvPr/>
            </p:nvCxnSpPr>
            <p:spPr>
              <a:xfrm>
                <a:off x="226761" y="4060924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8E0B7145-3B90-4271-B069-A1B7B7927631}"/>
                  </a:ext>
                </a:extLst>
              </p:cNvPr>
              <p:cNvCxnSpPr/>
              <p:nvPr/>
            </p:nvCxnSpPr>
            <p:spPr>
              <a:xfrm>
                <a:off x="226761" y="4251443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2694D53F-069C-412A-B194-76F8CD41F7CB}"/>
                  </a:ext>
                </a:extLst>
              </p:cNvPr>
              <p:cNvCxnSpPr/>
              <p:nvPr/>
            </p:nvCxnSpPr>
            <p:spPr>
              <a:xfrm>
                <a:off x="226761" y="4434024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8ADC3931-A257-466A-A4DA-79788F045275}"/>
                  </a:ext>
                </a:extLst>
              </p:cNvPr>
              <p:cNvCxnSpPr/>
              <p:nvPr/>
            </p:nvCxnSpPr>
            <p:spPr>
              <a:xfrm>
                <a:off x="226761" y="4616605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CD44586E-C455-4C31-AD60-C6330D7FFB0E}"/>
                  </a:ext>
                </a:extLst>
              </p:cNvPr>
              <p:cNvCxnSpPr/>
              <p:nvPr/>
            </p:nvCxnSpPr>
            <p:spPr>
              <a:xfrm>
                <a:off x="226761" y="4799186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5B2A307A-0E0D-424D-8E66-E3F62EC3680A}"/>
                  </a:ext>
                </a:extLst>
              </p:cNvPr>
              <p:cNvCxnSpPr/>
              <p:nvPr/>
            </p:nvCxnSpPr>
            <p:spPr>
              <a:xfrm>
                <a:off x="226761" y="5164348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id="{5E984767-3268-44A3-A753-378D72D1072E}"/>
                  </a:ext>
                </a:extLst>
              </p:cNvPr>
              <p:cNvCxnSpPr/>
              <p:nvPr/>
            </p:nvCxnSpPr>
            <p:spPr>
              <a:xfrm>
                <a:off x="226761" y="5346929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C2EDBE7A-91E1-4E93-95FC-F7E325A6615B}"/>
                  </a:ext>
                </a:extLst>
              </p:cNvPr>
              <p:cNvCxnSpPr/>
              <p:nvPr/>
            </p:nvCxnSpPr>
            <p:spPr>
              <a:xfrm>
                <a:off x="226761" y="5529510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55F650CC-F5DB-4219-8611-C3275A243882}"/>
                  </a:ext>
                </a:extLst>
              </p:cNvPr>
              <p:cNvCxnSpPr/>
              <p:nvPr/>
            </p:nvCxnSpPr>
            <p:spPr>
              <a:xfrm>
                <a:off x="226761" y="5712092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4C2967FE-D929-4B60-ACA2-EADB91BDF689}"/>
                  </a:ext>
                </a:extLst>
              </p:cNvPr>
              <p:cNvCxnSpPr/>
              <p:nvPr/>
            </p:nvCxnSpPr>
            <p:spPr>
              <a:xfrm>
                <a:off x="226761" y="5894672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E5BC3CBD-CCC9-4C34-8570-DAF3D8AC0CCA}"/>
                  </a:ext>
                </a:extLst>
              </p:cNvPr>
              <p:cNvCxnSpPr/>
              <p:nvPr/>
            </p:nvCxnSpPr>
            <p:spPr>
              <a:xfrm>
                <a:off x="226761" y="4981767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AFD0CB85-50BE-4D1C-BB24-8533E6E5AE9B}"/>
                  </a:ext>
                </a:extLst>
              </p:cNvPr>
              <p:cNvCxnSpPr/>
              <p:nvPr/>
            </p:nvCxnSpPr>
            <p:spPr>
              <a:xfrm rot="16200000">
                <a:off x="-688525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1FBD0A7B-3BCA-4F63-A027-AA3A39660042}"/>
                  </a:ext>
                </a:extLst>
              </p:cNvPr>
              <p:cNvCxnSpPr/>
              <p:nvPr/>
            </p:nvCxnSpPr>
            <p:spPr>
              <a:xfrm rot="16200000">
                <a:off x="-506084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66F4801B-8328-4E4D-BD9C-4DD77BAA40B9}"/>
                  </a:ext>
                </a:extLst>
              </p:cNvPr>
              <p:cNvCxnSpPr/>
              <p:nvPr/>
            </p:nvCxnSpPr>
            <p:spPr>
              <a:xfrm rot="16200000">
                <a:off x="-322055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66B3E40E-D0E6-4D4B-9CE5-A8C8D5BB7AB2}"/>
                  </a:ext>
                </a:extLst>
              </p:cNvPr>
              <p:cNvCxnSpPr/>
              <p:nvPr/>
            </p:nvCxnSpPr>
            <p:spPr>
              <a:xfrm rot="16200000">
                <a:off x="-139612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1E1AF31E-57FA-4BAB-BCFB-414F6178DFC6}"/>
                  </a:ext>
                </a:extLst>
              </p:cNvPr>
              <p:cNvCxnSpPr/>
              <p:nvPr/>
            </p:nvCxnSpPr>
            <p:spPr>
              <a:xfrm rot="16200000">
                <a:off x="42830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808CC62F-28A2-4D5B-B757-628D12ABA617}"/>
                  </a:ext>
                </a:extLst>
              </p:cNvPr>
              <p:cNvCxnSpPr/>
              <p:nvPr/>
            </p:nvCxnSpPr>
            <p:spPr>
              <a:xfrm rot="16200000">
                <a:off x="409302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FD21278D-3F6B-45CE-AD17-2D3A23EC25D6}"/>
                  </a:ext>
                </a:extLst>
              </p:cNvPr>
              <p:cNvCxnSpPr/>
              <p:nvPr/>
            </p:nvCxnSpPr>
            <p:spPr>
              <a:xfrm rot="16200000">
                <a:off x="591744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E0C15F46-EDF5-406A-8F66-A3938CD168A0}"/>
                  </a:ext>
                </a:extLst>
              </p:cNvPr>
              <p:cNvCxnSpPr/>
              <p:nvPr/>
            </p:nvCxnSpPr>
            <p:spPr>
              <a:xfrm rot="16200000">
                <a:off x="774187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F88FC8AF-8296-428B-B210-E542B1362AC3}"/>
                  </a:ext>
                </a:extLst>
              </p:cNvPr>
              <p:cNvCxnSpPr/>
              <p:nvPr/>
            </p:nvCxnSpPr>
            <p:spPr>
              <a:xfrm rot="16200000">
                <a:off x="958216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2B24A332-C6E2-45F6-B489-62DFD2379ECB}"/>
                  </a:ext>
                </a:extLst>
              </p:cNvPr>
              <p:cNvCxnSpPr/>
              <p:nvPr/>
            </p:nvCxnSpPr>
            <p:spPr>
              <a:xfrm rot="16200000">
                <a:off x="1140658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29A8119E-4E37-4FB2-8C5B-8A5217A30E6B}"/>
                  </a:ext>
                </a:extLst>
              </p:cNvPr>
              <p:cNvCxnSpPr/>
              <p:nvPr/>
            </p:nvCxnSpPr>
            <p:spPr>
              <a:xfrm rot="16200000">
                <a:off x="226859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</p:grpSp>
        <p:cxnSp>
          <p:nvCxnSpPr>
            <p:cNvPr id="203" name="Straight Arrow Connector 202">
              <a:extLst>
                <a:ext uri="{FF2B5EF4-FFF2-40B4-BE49-F238E27FC236}">
                  <a16:creationId xmlns:a16="http://schemas.microsoft.com/office/drawing/2014/main" id="{8CAC5572-F9D4-4CE2-A1D8-CA63519D89C6}"/>
                </a:ext>
              </a:extLst>
            </p:cNvPr>
            <p:cNvCxnSpPr/>
            <p:nvPr/>
          </p:nvCxnSpPr>
          <p:spPr>
            <a:xfrm flipV="1">
              <a:off x="1188773" y="3977749"/>
              <a:ext cx="0" cy="2011566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204" name="Straight Arrow Connector 203">
              <a:extLst>
                <a:ext uri="{FF2B5EF4-FFF2-40B4-BE49-F238E27FC236}">
                  <a16:creationId xmlns:a16="http://schemas.microsoft.com/office/drawing/2014/main" id="{4BB2202A-B3C1-4341-BD8D-2A22A33175C5}"/>
                </a:ext>
              </a:extLst>
            </p:cNvPr>
            <p:cNvCxnSpPr/>
            <p:nvPr/>
          </p:nvCxnSpPr>
          <p:spPr>
            <a:xfrm rot="16200000" flipV="1">
              <a:off x="1188773" y="3976925"/>
              <a:ext cx="0" cy="2011627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5F411AAA-9BF0-4D01-ADBE-25B58631E8D3}"/>
                </a:ext>
              </a:extLst>
            </p:cNvPr>
            <p:cNvSpPr txBox="1"/>
            <p:nvPr/>
          </p:nvSpPr>
          <p:spPr>
            <a:xfrm>
              <a:off x="1280789" y="4930964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67502226-4592-4F0C-939D-5BE63A1E80A7}"/>
                </a:ext>
              </a:extLst>
            </p:cNvPr>
            <p:cNvSpPr txBox="1"/>
            <p:nvPr/>
          </p:nvSpPr>
          <p:spPr>
            <a:xfrm>
              <a:off x="1463232" y="4930964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13522A3C-F779-4FBC-9A84-6AA03A2A0D97}"/>
                </a:ext>
              </a:extLst>
            </p:cNvPr>
            <p:cNvSpPr txBox="1"/>
            <p:nvPr/>
          </p:nvSpPr>
          <p:spPr>
            <a:xfrm>
              <a:off x="1645674" y="4930964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751C5892-A8E0-4EFC-B04F-F242113BE4A8}"/>
                </a:ext>
              </a:extLst>
            </p:cNvPr>
            <p:cNvSpPr txBox="1"/>
            <p:nvPr/>
          </p:nvSpPr>
          <p:spPr>
            <a:xfrm>
              <a:off x="1828115" y="4930964"/>
              <a:ext cx="184029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AB488989-00DB-46C0-AC43-31BE8FCE4EDF}"/>
                </a:ext>
              </a:extLst>
            </p:cNvPr>
            <p:cNvSpPr txBox="1"/>
            <p:nvPr/>
          </p:nvSpPr>
          <p:spPr>
            <a:xfrm>
              <a:off x="1950272" y="4884792"/>
              <a:ext cx="306187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B3AB663C-E4EF-4997-975E-33701B2A30D6}"/>
                </a:ext>
              </a:extLst>
            </p:cNvPr>
            <p:cNvSpPr txBox="1"/>
            <p:nvPr/>
          </p:nvSpPr>
          <p:spPr>
            <a:xfrm>
              <a:off x="92532" y="4838621"/>
              <a:ext cx="363299" cy="424774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-10</a:t>
              </a: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7DBE1969-5FD6-4B9E-A588-6A1DE8A004D2}"/>
                </a:ext>
              </a:extLst>
            </p:cNvPr>
            <p:cNvSpPr txBox="1"/>
            <p:nvPr/>
          </p:nvSpPr>
          <p:spPr>
            <a:xfrm>
              <a:off x="322569" y="4884792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-8</a:t>
              </a: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21389984-5881-43E9-9A70-0941EDE40A22}"/>
                </a:ext>
              </a:extLst>
            </p:cNvPr>
            <p:cNvSpPr txBox="1"/>
            <p:nvPr/>
          </p:nvSpPr>
          <p:spPr>
            <a:xfrm>
              <a:off x="506597" y="4884792"/>
              <a:ext cx="266525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-6</a:t>
              </a: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232EDC29-BFB2-4256-A17C-8E69357C0D01}"/>
                </a:ext>
              </a:extLst>
            </p:cNvPr>
            <p:cNvSpPr txBox="1"/>
            <p:nvPr/>
          </p:nvSpPr>
          <p:spPr>
            <a:xfrm>
              <a:off x="689040" y="4884792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0F4936F9-FD6D-4664-A9B9-10269BC2A100}"/>
                </a:ext>
              </a:extLst>
            </p:cNvPr>
            <p:cNvSpPr txBox="1"/>
            <p:nvPr/>
          </p:nvSpPr>
          <p:spPr>
            <a:xfrm>
              <a:off x="871482" y="4884792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1282EC58-1ED5-47B2-9F57-CC6801678B7D}"/>
                </a:ext>
              </a:extLst>
            </p:cNvPr>
            <p:cNvSpPr txBox="1"/>
            <p:nvPr/>
          </p:nvSpPr>
          <p:spPr>
            <a:xfrm>
              <a:off x="1161805" y="4684875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C8AFE905-9952-4C44-9B7E-581C19DACCA2}"/>
                </a:ext>
              </a:extLst>
            </p:cNvPr>
            <p:cNvSpPr txBox="1"/>
            <p:nvPr/>
          </p:nvSpPr>
          <p:spPr>
            <a:xfrm>
              <a:off x="1161805" y="4499912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1165E2C5-F5D0-4FC9-979E-F421F751476F}"/>
                </a:ext>
              </a:extLst>
            </p:cNvPr>
            <p:cNvSpPr txBox="1"/>
            <p:nvPr/>
          </p:nvSpPr>
          <p:spPr>
            <a:xfrm>
              <a:off x="1161805" y="4315744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6530C98C-C990-4E6C-A6C8-F06AFAE53ADC}"/>
                </a:ext>
              </a:extLst>
            </p:cNvPr>
            <p:cNvSpPr txBox="1"/>
            <p:nvPr/>
          </p:nvSpPr>
          <p:spPr>
            <a:xfrm>
              <a:off x="1161805" y="4130783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0146826A-39AD-47B4-B12A-7F73C1DFEBF5}"/>
                </a:ext>
              </a:extLst>
            </p:cNvPr>
            <p:cNvSpPr txBox="1"/>
            <p:nvPr/>
          </p:nvSpPr>
          <p:spPr>
            <a:xfrm>
              <a:off x="1065030" y="3946612"/>
              <a:ext cx="375991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8D2C516B-931B-4C3C-B0C1-E8DBF3078579}"/>
                </a:ext>
              </a:extLst>
            </p:cNvPr>
            <p:cNvSpPr txBox="1"/>
            <p:nvPr/>
          </p:nvSpPr>
          <p:spPr>
            <a:xfrm>
              <a:off x="1088827" y="5729427"/>
              <a:ext cx="377577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-10</a:t>
              </a: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A206A5C6-B527-4212-8FAB-80524D4E86CB}"/>
                </a:ext>
              </a:extLst>
            </p:cNvPr>
            <p:cNvSpPr txBox="1"/>
            <p:nvPr/>
          </p:nvSpPr>
          <p:spPr>
            <a:xfrm>
              <a:off x="1118969" y="5553196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-8</a:t>
              </a: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33ED3F1F-9DFC-4D3A-AF79-185DD041D889}"/>
                </a:ext>
              </a:extLst>
            </p:cNvPr>
            <p:cNvSpPr txBox="1"/>
            <p:nvPr/>
          </p:nvSpPr>
          <p:spPr>
            <a:xfrm>
              <a:off x="1118969" y="5368236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-6</a:t>
              </a:r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C3E67180-193B-4281-81D2-34E3A3D49127}"/>
                </a:ext>
              </a:extLst>
            </p:cNvPr>
            <p:cNvSpPr txBox="1"/>
            <p:nvPr/>
          </p:nvSpPr>
          <p:spPr>
            <a:xfrm>
              <a:off x="1118969" y="5184066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7E4C8861-D9C9-4D5B-9384-2894B85CDBE5}"/>
                </a:ext>
              </a:extLst>
            </p:cNvPr>
            <p:cNvSpPr txBox="1"/>
            <p:nvPr/>
          </p:nvSpPr>
          <p:spPr>
            <a:xfrm>
              <a:off x="1118969" y="4999897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</p:grpSp>
      <p:cxnSp>
        <p:nvCxnSpPr>
          <p:cNvPr id="247" name="Straight Arrow Connector 246">
            <a:extLst>
              <a:ext uri="{FF2B5EF4-FFF2-40B4-BE49-F238E27FC236}">
                <a16:creationId xmlns:a16="http://schemas.microsoft.com/office/drawing/2014/main" id="{A933F49E-7AA9-4E36-A7A1-82525508D5EA}"/>
              </a:ext>
            </a:extLst>
          </p:cNvPr>
          <p:cNvCxnSpPr/>
          <p:nvPr/>
        </p:nvCxnSpPr>
        <p:spPr>
          <a:xfrm>
            <a:off x="5446117" y="4915298"/>
            <a:ext cx="1027907" cy="1028898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sp>
        <p:nvSpPr>
          <p:cNvPr id="249" name="TextBox 51">
            <a:extLst>
              <a:ext uri="{FF2B5EF4-FFF2-40B4-BE49-F238E27FC236}">
                <a16:creationId xmlns:a16="http://schemas.microsoft.com/office/drawing/2014/main" id="{E1287C00-9B9A-4F9A-8A3B-FC2596317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2270" y="4991704"/>
            <a:ext cx="759023" cy="36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defTabSz="570486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75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875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-</a:t>
            </a:r>
            <a:r>
              <a:rPr lang="en-US" altLang="en-US" sz="875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875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875" kern="0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+</a:t>
            </a:r>
            <a:r>
              <a:rPr lang="en-US" altLang="en-US" sz="875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r" defTabSz="570486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75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en-US" sz="875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875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+ 8</a:t>
            </a:r>
            <a:r>
              <a:rPr lang="en-US" altLang="en-US" sz="875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875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16</a:t>
            </a:r>
          </a:p>
        </p:txBody>
      </p:sp>
      <p:cxnSp>
        <p:nvCxnSpPr>
          <p:cNvPr id="251" name="Straight Arrow Connector 250">
            <a:extLst>
              <a:ext uri="{FF2B5EF4-FFF2-40B4-BE49-F238E27FC236}">
                <a16:creationId xmlns:a16="http://schemas.microsoft.com/office/drawing/2014/main" id="{11C21355-114C-4A53-AA20-9163A7F60FA0}"/>
              </a:ext>
            </a:extLst>
          </p:cNvPr>
          <p:cNvCxnSpPr/>
          <p:nvPr/>
        </p:nvCxnSpPr>
        <p:spPr>
          <a:xfrm>
            <a:off x="5531445" y="5000625"/>
            <a:ext cx="857250" cy="857250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grpSp>
        <p:nvGrpSpPr>
          <p:cNvPr id="303" name="Group 68">
            <a:extLst>
              <a:ext uri="{FF2B5EF4-FFF2-40B4-BE49-F238E27FC236}">
                <a16:creationId xmlns:a16="http://schemas.microsoft.com/office/drawing/2014/main" id="{73CAA5D0-ED0E-476D-B288-48D70183C719}"/>
              </a:ext>
            </a:extLst>
          </p:cNvPr>
          <p:cNvGrpSpPr>
            <a:grpSpLocks/>
          </p:cNvGrpSpPr>
          <p:nvPr/>
        </p:nvGrpSpPr>
        <p:grpSpPr bwMode="auto">
          <a:xfrm>
            <a:off x="5261471" y="1202576"/>
            <a:ext cx="1353344" cy="1321895"/>
            <a:chOff x="92532" y="3946612"/>
            <a:chExt cx="2163927" cy="2115247"/>
          </a:xfrm>
        </p:grpSpPr>
        <p:grpSp>
          <p:nvGrpSpPr>
            <p:cNvPr id="304" name="Group 69">
              <a:extLst>
                <a:ext uri="{FF2B5EF4-FFF2-40B4-BE49-F238E27FC236}">
                  <a16:creationId xmlns:a16="http://schemas.microsoft.com/office/drawing/2014/main" id="{F8A18838-5EE6-4AF1-8541-0FDFAC56E5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003" y="4067165"/>
              <a:ext cx="1828800" cy="1832621"/>
              <a:chOff x="227376" y="4061431"/>
              <a:chExt cx="1828800" cy="1832621"/>
            </a:xfrm>
          </p:grpSpPr>
          <p:cxnSp>
            <p:nvCxnSpPr>
              <p:cNvPr id="327" name="Straight Connector 326">
                <a:extLst>
                  <a:ext uri="{FF2B5EF4-FFF2-40B4-BE49-F238E27FC236}">
                    <a16:creationId xmlns:a16="http://schemas.microsoft.com/office/drawing/2014/main" id="{D3C68CD3-0B6C-44BB-BC0A-6E4CB34D8C30}"/>
                  </a:ext>
                </a:extLst>
              </p:cNvPr>
              <p:cNvCxnSpPr/>
              <p:nvPr/>
            </p:nvCxnSpPr>
            <p:spPr>
              <a:xfrm>
                <a:off x="226761" y="4060924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28" name="Straight Connector 327">
                <a:extLst>
                  <a:ext uri="{FF2B5EF4-FFF2-40B4-BE49-F238E27FC236}">
                    <a16:creationId xmlns:a16="http://schemas.microsoft.com/office/drawing/2014/main" id="{1EBD7AD4-BAAF-4D83-9234-42873E18D3F2}"/>
                  </a:ext>
                </a:extLst>
              </p:cNvPr>
              <p:cNvCxnSpPr/>
              <p:nvPr/>
            </p:nvCxnSpPr>
            <p:spPr>
              <a:xfrm>
                <a:off x="226761" y="4251443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29" name="Straight Connector 328">
                <a:extLst>
                  <a:ext uri="{FF2B5EF4-FFF2-40B4-BE49-F238E27FC236}">
                    <a16:creationId xmlns:a16="http://schemas.microsoft.com/office/drawing/2014/main" id="{CBFF4B58-C62F-4B0D-A290-2628A189A3C1}"/>
                  </a:ext>
                </a:extLst>
              </p:cNvPr>
              <p:cNvCxnSpPr/>
              <p:nvPr/>
            </p:nvCxnSpPr>
            <p:spPr>
              <a:xfrm>
                <a:off x="226761" y="4434024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0" name="Straight Connector 329">
                <a:extLst>
                  <a:ext uri="{FF2B5EF4-FFF2-40B4-BE49-F238E27FC236}">
                    <a16:creationId xmlns:a16="http://schemas.microsoft.com/office/drawing/2014/main" id="{10B45190-CB9B-474B-98D7-D4BAD542495F}"/>
                  </a:ext>
                </a:extLst>
              </p:cNvPr>
              <p:cNvCxnSpPr/>
              <p:nvPr/>
            </p:nvCxnSpPr>
            <p:spPr>
              <a:xfrm>
                <a:off x="226761" y="4616605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1" name="Straight Connector 330">
                <a:extLst>
                  <a:ext uri="{FF2B5EF4-FFF2-40B4-BE49-F238E27FC236}">
                    <a16:creationId xmlns:a16="http://schemas.microsoft.com/office/drawing/2014/main" id="{0AB59FEA-14ED-41E1-BD63-56D7E312CE06}"/>
                  </a:ext>
                </a:extLst>
              </p:cNvPr>
              <p:cNvCxnSpPr/>
              <p:nvPr/>
            </p:nvCxnSpPr>
            <p:spPr>
              <a:xfrm>
                <a:off x="226761" y="4799186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2" name="Straight Connector 331">
                <a:extLst>
                  <a:ext uri="{FF2B5EF4-FFF2-40B4-BE49-F238E27FC236}">
                    <a16:creationId xmlns:a16="http://schemas.microsoft.com/office/drawing/2014/main" id="{5518AC29-C517-4223-A7E1-DD22C689958E}"/>
                  </a:ext>
                </a:extLst>
              </p:cNvPr>
              <p:cNvCxnSpPr/>
              <p:nvPr/>
            </p:nvCxnSpPr>
            <p:spPr>
              <a:xfrm>
                <a:off x="226761" y="5164348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3" name="Straight Connector 332">
                <a:extLst>
                  <a:ext uri="{FF2B5EF4-FFF2-40B4-BE49-F238E27FC236}">
                    <a16:creationId xmlns:a16="http://schemas.microsoft.com/office/drawing/2014/main" id="{FA27F665-AB49-481D-ADCD-3F3B29EDE1A0}"/>
                  </a:ext>
                </a:extLst>
              </p:cNvPr>
              <p:cNvCxnSpPr/>
              <p:nvPr/>
            </p:nvCxnSpPr>
            <p:spPr>
              <a:xfrm>
                <a:off x="226761" y="5346929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4" name="Straight Connector 333">
                <a:extLst>
                  <a:ext uri="{FF2B5EF4-FFF2-40B4-BE49-F238E27FC236}">
                    <a16:creationId xmlns:a16="http://schemas.microsoft.com/office/drawing/2014/main" id="{EA932C09-76F9-4A94-9D94-E183CA2BC7C8}"/>
                  </a:ext>
                </a:extLst>
              </p:cNvPr>
              <p:cNvCxnSpPr/>
              <p:nvPr/>
            </p:nvCxnSpPr>
            <p:spPr>
              <a:xfrm>
                <a:off x="226761" y="5529510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5" name="Straight Connector 334">
                <a:extLst>
                  <a:ext uri="{FF2B5EF4-FFF2-40B4-BE49-F238E27FC236}">
                    <a16:creationId xmlns:a16="http://schemas.microsoft.com/office/drawing/2014/main" id="{11FFD43F-85AD-43A0-8616-04BD35A24E38}"/>
                  </a:ext>
                </a:extLst>
              </p:cNvPr>
              <p:cNvCxnSpPr/>
              <p:nvPr/>
            </p:nvCxnSpPr>
            <p:spPr>
              <a:xfrm>
                <a:off x="226761" y="5712092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6" name="Straight Connector 335">
                <a:extLst>
                  <a:ext uri="{FF2B5EF4-FFF2-40B4-BE49-F238E27FC236}">
                    <a16:creationId xmlns:a16="http://schemas.microsoft.com/office/drawing/2014/main" id="{12738D38-573B-40FE-84BA-779F5820BC82}"/>
                  </a:ext>
                </a:extLst>
              </p:cNvPr>
              <p:cNvCxnSpPr/>
              <p:nvPr/>
            </p:nvCxnSpPr>
            <p:spPr>
              <a:xfrm>
                <a:off x="226761" y="5894672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7" name="Straight Connector 336">
                <a:extLst>
                  <a:ext uri="{FF2B5EF4-FFF2-40B4-BE49-F238E27FC236}">
                    <a16:creationId xmlns:a16="http://schemas.microsoft.com/office/drawing/2014/main" id="{B2C02CC2-5F4A-4272-B75B-24EC2A084971}"/>
                  </a:ext>
                </a:extLst>
              </p:cNvPr>
              <p:cNvCxnSpPr/>
              <p:nvPr/>
            </p:nvCxnSpPr>
            <p:spPr>
              <a:xfrm>
                <a:off x="226761" y="4981767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8" name="Straight Connector 337">
                <a:extLst>
                  <a:ext uri="{FF2B5EF4-FFF2-40B4-BE49-F238E27FC236}">
                    <a16:creationId xmlns:a16="http://schemas.microsoft.com/office/drawing/2014/main" id="{9DBDA589-5EE4-4A23-B8EB-20AD3CBABA80}"/>
                  </a:ext>
                </a:extLst>
              </p:cNvPr>
              <p:cNvCxnSpPr/>
              <p:nvPr/>
            </p:nvCxnSpPr>
            <p:spPr>
              <a:xfrm rot="16200000">
                <a:off x="-688525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27CD51F-A19D-4CD8-A5AA-0FDF572024B4}"/>
                  </a:ext>
                </a:extLst>
              </p:cNvPr>
              <p:cNvCxnSpPr/>
              <p:nvPr/>
            </p:nvCxnSpPr>
            <p:spPr>
              <a:xfrm rot="16200000">
                <a:off x="-506084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3DC6098F-2E4E-450F-8A80-CDA8DCC23D5C}"/>
                  </a:ext>
                </a:extLst>
              </p:cNvPr>
              <p:cNvCxnSpPr/>
              <p:nvPr/>
            </p:nvCxnSpPr>
            <p:spPr>
              <a:xfrm rot="16200000">
                <a:off x="-322055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1" name="Straight Connector 340">
                <a:extLst>
                  <a:ext uri="{FF2B5EF4-FFF2-40B4-BE49-F238E27FC236}">
                    <a16:creationId xmlns:a16="http://schemas.microsoft.com/office/drawing/2014/main" id="{3CCB51D5-17C0-4780-9ACC-BF59B38BEA52}"/>
                  </a:ext>
                </a:extLst>
              </p:cNvPr>
              <p:cNvCxnSpPr/>
              <p:nvPr/>
            </p:nvCxnSpPr>
            <p:spPr>
              <a:xfrm rot="16200000">
                <a:off x="-139612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" name="Straight Connector 341">
                <a:extLst>
                  <a:ext uri="{FF2B5EF4-FFF2-40B4-BE49-F238E27FC236}">
                    <a16:creationId xmlns:a16="http://schemas.microsoft.com/office/drawing/2014/main" id="{E0771636-EF49-4A73-89D8-CA2A308C0576}"/>
                  </a:ext>
                </a:extLst>
              </p:cNvPr>
              <p:cNvCxnSpPr/>
              <p:nvPr/>
            </p:nvCxnSpPr>
            <p:spPr>
              <a:xfrm rot="16200000">
                <a:off x="42830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4532FD5D-8758-44BD-9ABC-047699A46A39}"/>
                  </a:ext>
                </a:extLst>
              </p:cNvPr>
              <p:cNvCxnSpPr/>
              <p:nvPr/>
            </p:nvCxnSpPr>
            <p:spPr>
              <a:xfrm rot="16200000">
                <a:off x="409302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" name="Straight Connector 343">
                <a:extLst>
                  <a:ext uri="{FF2B5EF4-FFF2-40B4-BE49-F238E27FC236}">
                    <a16:creationId xmlns:a16="http://schemas.microsoft.com/office/drawing/2014/main" id="{D6881814-A515-4ADE-AB0F-DC357C026EE6}"/>
                  </a:ext>
                </a:extLst>
              </p:cNvPr>
              <p:cNvCxnSpPr/>
              <p:nvPr/>
            </p:nvCxnSpPr>
            <p:spPr>
              <a:xfrm rot="16200000">
                <a:off x="591744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" name="Straight Connector 344">
                <a:extLst>
                  <a:ext uri="{FF2B5EF4-FFF2-40B4-BE49-F238E27FC236}">
                    <a16:creationId xmlns:a16="http://schemas.microsoft.com/office/drawing/2014/main" id="{C9E8801F-2347-4FCF-9637-AC4D13EFC9EE}"/>
                  </a:ext>
                </a:extLst>
              </p:cNvPr>
              <p:cNvCxnSpPr/>
              <p:nvPr/>
            </p:nvCxnSpPr>
            <p:spPr>
              <a:xfrm rot="16200000">
                <a:off x="774187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6" name="Straight Connector 345">
                <a:extLst>
                  <a:ext uri="{FF2B5EF4-FFF2-40B4-BE49-F238E27FC236}">
                    <a16:creationId xmlns:a16="http://schemas.microsoft.com/office/drawing/2014/main" id="{2B4862FE-F835-4BD3-8092-C35CF33A8A06}"/>
                  </a:ext>
                </a:extLst>
              </p:cNvPr>
              <p:cNvCxnSpPr/>
              <p:nvPr/>
            </p:nvCxnSpPr>
            <p:spPr>
              <a:xfrm rot="16200000">
                <a:off x="958216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7" name="Straight Connector 346">
                <a:extLst>
                  <a:ext uri="{FF2B5EF4-FFF2-40B4-BE49-F238E27FC236}">
                    <a16:creationId xmlns:a16="http://schemas.microsoft.com/office/drawing/2014/main" id="{5CC4D7ED-C431-490A-BEEA-3FCCA5C6E81C}"/>
                  </a:ext>
                </a:extLst>
              </p:cNvPr>
              <p:cNvCxnSpPr/>
              <p:nvPr/>
            </p:nvCxnSpPr>
            <p:spPr>
              <a:xfrm rot="16200000">
                <a:off x="1140658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8" name="Straight Connector 347">
                <a:extLst>
                  <a:ext uri="{FF2B5EF4-FFF2-40B4-BE49-F238E27FC236}">
                    <a16:creationId xmlns:a16="http://schemas.microsoft.com/office/drawing/2014/main" id="{BB1E1E58-308B-4ECD-93FE-AA192483902B}"/>
                  </a:ext>
                </a:extLst>
              </p:cNvPr>
              <p:cNvCxnSpPr/>
              <p:nvPr/>
            </p:nvCxnSpPr>
            <p:spPr>
              <a:xfrm rot="16200000">
                <a:off x="226859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</p:grpSp>
        <p:cxnSp>
          <p:nvCxnSpPr>
            <p:cNvPr id="305" name="Straight Arrow Connector 304">
              <a:extLst>
                <a:ext uri="{FF2B5EF4-FFF2-40B4-BE49-F238E27FC236}">
                  <a16:creationId xmlns:a16="http://schemas.microsoft.com/office/drawing/2014/main" id="{436EA14E-D0CA-4899-A00D-25F8D7FB553B}"/>
                </a:ext>
              </a:extLst>
            </p:cNvPr>
            <p:cNvCxnSpPr/>
            <p:nvPr/>
          </p:nvCxnSpPr>
          <p:spPr>
            <a:xfrm flipV="1">
              <a:off x="1188773" y="3977749"/>
              <a:ext cx="0" cy="2011566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306" name="Straight Arrow Connector 305">
              <a:extLst>
                <a:ext uri="{FF2B5EF4-FFF2-40B4-BE49-F238E27FC236}">
                  <a16:creationId xmlns:a16="http://schemas.microsoft.com/office/drawing/2014/main" id="{4A3BD101-848A-4E13-B52F-5509DADBD823}"/>
                </a:ext>
              </a:extLst>
            </p:cNvPr>
            <p:cNvCxnSpPr/>
            <p:nvPr/>
          </p:nvCxnSpPr>
          <p:spPr>
            <a:xfrm rot="16200000" flipV="1">
              <a:off x="1188773" y="3976925"/>
              <a:ext cx="0" cy="2011627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05114DAB-2986-46F3-939D-F74F5DCC9F4B}"/>
                </a:ext>
              </a:extLst>
            </p:cNvPr>
            <p:cNvSpPr txBox="1"/>
            <p:nvPr/>
          </p:nvSpPr>
          <p:spPr>
            <a:xfrm>
              <a:off x="1280789" y="4930964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96F78256-34E9-4F7D-BDC5-BB38D9377EBA}"/>
                </a:ext>
              </a:extLst>
            </p:cNvPr>
            <p:cNvSpPr txBox="1"/>
            <p:nvPr/>
          </p:nvSpPr>
          <p:spPr>
            <a:xfrm>
              <a:off x="1463232" y="4930964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D1F9A820-4958-4483-810C-19A7F2A29B6F}"/>
                </a:ext>
              </a:extLst>
            </p:cNvPr>
            <p:cNvSpPr txBox="1"/>
            <p:nvPr/>
          </p:nvSpPr>
          <p:spPr>
            <a:xfrm>
              <a:off x="1645674" y="4930964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6D8C7CBE-9A4B-449F-BBD4-54567C9E2C9A}"/>
                </a:ext>
              </a:extLst>
            </p:cNvPr>
            <p:cNvSpPr txBox="1"/>
            <p:nvPr/>
          </p:nvSpPr>
          <p:spPr>
            <a:xfrm>
              <a:off x="1828115" y="4930964"/>
              <a:ext cx="184029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A88E78F1-6CE9-42CD-85BE-A5BE2ECA838D}"/>
                </a:ext>
              </a:extLst>
            </p:cNvPr>
            <p:cNvSpPr txBox="1"/>
            <p:nvPr/>
          </p:nvSpPr>
          <p:spPr>
            <a:xfrm>
              <a:off x="1950272" y="4884792"/>
              <a:ext cx="306187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882F90AE-61E8-4922-8F21-16FA3CE8A546}"/>
                </a:ext>
              </a:extLst>
            </p:cNvPr>
            <p:cNvSpPr txBox="1"/>
            <p:nvPr/>
          </p:nvSpPr>
          <p:spPr>
            <a:xfrm>
              <a:off x="92532" y="4838621"/>
              <a:ext cx="363299" cy="424774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-10</a:t>
              </a:r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EF725FA5-7B5B-4346-91A0-0500311AF431}"/>
                </a:ext>
              </a:extLst>
            </p:cNvPr>
            <p:cNvSpPr txBox="1"/>
            <p:nvPr/>
          </p:nvSpPr>
          <p:spPr>
            <a:xfrm>
              <a:off x="322569" y="4884792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-8</a:t>
              </a:r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5131043B-7FAF-4569-ACFE-1A1008960EBD}"/>
                </a:ext>
              </a:extLst>
            </p:cNvPr>
            <p:cNvSpPr txBox="1"/>
            <p:nvPr/>
          </p:nvSpPr>
          <p:spPr>
            <a:xfrm>
              <a:off x="506597" y="4884792"/>
              <a:ext cx="266525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-6</a:t>
              </a:r>
            </a:p>
          </p:txBody>
        </p:sp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FDF82B68-E16A-41CA-A191-7570C98C3A63}"/>
                </a:ext>
              </a:extLst>
            </p:cNvPr>
            <p:cNvSpPr txBox="1"/>
            <p:nvPr/>
          </p:nvSpPr>
          <p:spPr>
            <a:xfrm>
              <a:off x="689040" y="4884792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83733A3C-E078-47F1-82E3-419156CBD762}"/>
                </a:ext>
              </a:extLst>
            </p:cNvPr>
            <p:cNvSpPr txBox="1"/>
            <p:nvPr/>
          </p:nvSpPr>
          <p:spPr>
            <a:xfrm>
              <a:off x="871482" y="4884792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68CA58DB-DBBD-4D68-9C90-BA0ECA6BFCE8}"/>
                </a:ext>
              </a:extLst>
            </p:cNvPr>
            <p:cNvSpPr txBox="1"/>
            <p:nvPr/>
          </p:nvSpPr>
          <p:spPr>
            <a:xfrm>
              <a:off x="1161805" y="4684875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16AB63E1-E9D6-4DBC-884B-059C4202A230}"/>
                </a:ext>
              </a:extLst>
            </p:cNvPr>
            <p:cNvSpPr txBox="1"/>
            <p:nvPr/>
          </p:nvSpPr>
          <p:spPr>
            <a:xfrm>
              <a:off x="1161805" y="4499912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13689C4A-E834-4D21-9DC4-F68172FF2EEB}"/>
                </a:ext>
              </a:extLst>
            </p:cNvPr>
            <p:cNvSpPr txBox="1"/>
            <p:nvPr/>
          </p:nvSpPr>
          <p:spPr>
            <a:xfrm>
              <a:off x="1161805" y="4315744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56DDF78B-6BF5-47DB-BE80-03C60446BF4E}"/>
                </a:ext>
              </a:extLst>
            </p:cNvPr>
            <p:cNvSpPr txBox="1"/>
            <p:nvPr/>
          </p:nvSpPr>
          <p:spPr>
            <a:xfrm>
              <a:off x="1161805" y="4130783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1B81100D-9557-4D2A-B3E4-7570E6646B2D}"/>
                </a:ext>
              </a:extLst>
            </p:cNvPr>
            <p:cNvSpPr txBox="1"/>
            <p:nvPr/>
          </p:nvSpPr>
          <p:spPr>
            <a:xfrm>
              <a:off x="1065030" y="3946612"/>
              <a:ext cx="375991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50F10B76-2CE3-4B4B-8DFF-4E5CF919BCAD}"/>
                </a:ext>
              </a:extLst>
            </p:cNvPr>
            <p:cNvSpPr txBox="1"/>
            <p:nvPr/>
          </p:nvSpPr>
          <p:spPr>
            <a:xfrm>
              <a:off x="1088827" y="5729427"/>
              <a:ext cx="377577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-10</a:t>
              </a:r>
            </a:p>
          </p:txBody>
        </p:sp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06B23981-5F05-41E7-AF8F-5EE3AC1F8423}"/>
                </a:ext>
              </a:extLst>
            </p:cNvPr>
            <p:cNvSpPr txBox="1"/>
            <p:nvPr/>
          </p:nvSpPr>
          <p:spPr>
            <a:xfrm>
              <a:off x="1118969" y="5553196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-8</a:t>
              </a: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5A6375B8-78A1-4157-A20A-FFACF0A5A1ED}"/>
                </a:ext>
              </a:extLst>
            </p:cNvPr>
            <p:cNvSpPr txBox="1"/>
            <p:nvPr/>
          </p:nvSpPr>
          <p:spPr>
            <a:xfrm>
              <a:off x="1118969" y="5368236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-6</a:t>
              </a:r>
            </a:p>
          </p:txBody>
        </p:sp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DBEE8ADE-9384-421F-9FF9-42D1A866A8B5}"/>
                </a:ext>
              </a:extLst>
            </p:cNvPr>
            <p:cNvSpPr txBox="1"/>
            <p:nvPr/>
          </p:nvSpPr>
          <p:spPr>
            <a:xfrm>
              <a:off x="1118969" y="5184066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1F9E4C78-27C3-4D26-8838-4747DC0AF9F4}"/>
                </a:ext>
              </a:extLst>
            </p:cNvPr>
            <p:cNvSpPr txBox="1"/>
            <p:nvPr/>
          </p:nvSpPr>
          <p:spPr>
            <a:xfrm>
              <a:off x="1118969" y="4999897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</p:grpSp>
      <p:cxnSp>
        <p:nvCxnSpPr>
          <p:cNvPr id="349" name="Straight Arrow Connector 348">
            <a:extLst>
              <a:ext uri="{FF2B5EF4-FFF2-40B4-BE49-F238E27FC236}">
                <a16:creationId xmlns:a16="http://schemas.microsoft.com/office/drawing/2014/main" id="{730C9959-A6AA-47AB-8BB4-4302A9D8D9A3}"/>
              </a:ext>
            </a:extLst>
          </p:cNvPr>
          <p:cNvCxnSpPr>
            <a:cxnSpLocks/>
          </p:cNvCxnSpPr>
          <p:nvPr/>
        </p:nvCxnSpPr>
        <p:spPr>
          <a:xfrm>
            <a:off x="5371603" y="1593114"/>
            <a:ext cx="1143000" cy="285750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cxnSp>
        <p:nvCxnSpPr>
          <p:cNvPr id="350" name="Straight Arrow Connector 349">
            <a:extLst>
              <a:ext uri="{FF2B5EF4-FFF2-40B4-BE49-F238E27FC236}">
                <a16:creationId xmlns:a16="http://schemas.microsoft.com/office/drawing/2014/main" id="{509AED79-D01D-49D2-B5F2-746E638B8579}"/>
              </a:ext>
            </a:extLst>
          </p:cNvPr>
          <p:cNvCxnSpPr>
            <a:cxnSpLocks/>
          </p:cNvCxnSpPr>
          <p:nvPr/>
        </p:nvCxnSpPr>
        <p:spPr>
          <a:xfrm>
            <a:off x="5373588" y="1395668"/>
            <a:ext cx="1143000" cy="571500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sp>
        <p:nvSpPr>
          <p:cNvPr id="352" name="TextBox 51">
            <a:extLst>
              <a:ext uri="{FF2B5EF4-FFF2-40B4-BE49-F238E27FC236}">
                <a16:creationId xmlns:a16="http://schemas.microsoft.com/office/drawing/2014/main" id="{CF12EF8A-915E-4A28-AD41-2DD23A61E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5010" y="1210579"/>
            <a:ext cx="744141" cy="36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defTabSz="570486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75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z="875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+ 4</a:t>
            </a:r>
            <a:r>
              <a:rPr lang="en-US" altLang="en-US" sz="875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875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8</a:t>
            </a:r>
          </a:p>
          <a:p>
            <a:pPr algn="r" defTabSz="570486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75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875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875" kern="0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+</a:t>
            </a:r>
            <a:r>
              <a:rPr lang="en-US" altLang="en-US" sz="875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875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875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6</a:t>
            </a:r>
          </a:p>
        </p:txBody>
      </p:sp>
      <p:sp>
        <p:nvSpPr>
          <p:cNvPr id="354" name="Oval 353">
            <a:extLst>
              <a:ext uri="{FF2B5EF4-FFF2-40B4-BE49-F238E27FC236}">
                <a16:creationId xmlns:a16="http://schemas.microsoft.com/office/drawing/2014/main" id="{68B580C0-CD21-416C-9AEB-BA52BB67A04E}"/>
              </a:ext>
            </a:extLst>
          </p:cNvPr>
          <p:cNvSpPr/>
          <p:nvPr/>
        </p:nvSpPr>
        <p:spPr bwMode="auto">
          <a:xfrm>
            <a:off x="6175231" y="1674790"/>
            <a:ext cx="90" cy="24344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wrap="none" lIns="0" tIns="0" rIns="0" bIns="0" anchor="ctr">
            <a:spAutoFit/>
          </a:bodyPr>
          <a:lstStyle/>
          <a:p>
            <a:pPr algn="ctr">
              <a:defRPr/>
            </a:pPr>
            <a:endParaRPr lang="en-US" sz="1125" kern="0" dirty="0">
              <a:solidFill>
                <a:prstClr val="black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355" name="Rectangle 72">
            <a:extLst>
              <a:ext uri="{FF2B5EF4-FFF2-40B4-BE49-F238E27FC236}">
                <a16:creationId xmlns:a16="http://schemas.microsoft.com/office/drawing/2014/main" id="{E7B2372C-9BA0-4931-8E9E-44B260D32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5689" y="1593115"/>
            <a:ext cx="36115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defTabSz="570486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75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(4, 1)</a:t>
            </a:r>
          </a:p>
        </p:txBody>
      </p:sp>
      <p:grpSp>
        <p:nvGrpSpPr>
          <p:cNvPr id="356" name="Group 68">
            <a:extLst>
              <a:ext uri="{FF2B5EF4-FFF2-40B4-BE49-F238E27FC236}">
                <a16:creationId xmlns:a16="http://schemas.microsoft.com/office/drawing/2014/main" id="{A94C751E-641A-418A-8A8E-E482874EFE67}"/>
              </a:ext>
            </a:extLst>
          </p:cNvPr>
          <p:cNvGrpSpPr>
            <a:grpSpLocks/>
          </p:cNvGrpSpPr>
          <p:nvPr/>
        </p:nvGrpSpPr>
        <p:grpSpPr bwMode="auto">
          <a:xfrm>
            <a:off x="5234681" y="3614678"/>
            <a:ext cx="1353344" cy="1321895"/>
            <a:chOff x="92532" y="3946612"/>
            <a:chExt cx="2163927" cy="2115247"/>
          </a:xfrm>
        </p:grpSpPr>
        <p:grpSp>
          <p:nvGrpSpPr>
            <p:cNvPr id="357" name="Group 69">
              <a:extLst>
                <a:ext uri="{FF2B5EF4-FFF2-40B4-BE49-F238E27FC236}">
                  <a16:creationId xmlns:a16="http://schemas.microsoft.com/office/drawing/2014/main" id="{3F4846D2-2B23-44F0-8712-4B0F004202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003" y="4067165"/>
              <a:ext cx="1828800" cy="1832621"/>
              <a:chOff x="227376" y="4061431"/>
              <a:chExt cx="1828800" cy="1832621"/>
            </a:xfrm>
          </p:grpSpPr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2C6BDF02-27DD-4E94-BB2D-3058CC982B2B}"/>
                  </a:ext>
                </a:extLst>
              </p:cNvPr>
              <p:cNvCxnSpPr/>
              <p:nvPr/>
            </p:nvCxnSpPr>
            <p:spPr>
              <a:xfrm>
                <a:off x="226761" y="4060924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6495C410-5DF1-462B-BBF3-870D3900D2AE}"/>
                  </a:ext>
                </a:extLst>
              </p:cNvPr>
              <p:cNvCxnSpPr/>
              <p:nvPr/>
            </p:nvCxnSpPr>
            <p:spPr>
              <a:xfrm>
                <a:off x="226761" y="4251443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82" name="Straight Connector 381">
                <a:extLst>
                  <a:ext uri="{FF2B5EF4-FFF2-40B4-BE49-F238E27FC236}">
                    <a16:creationId xmlns:a16="http://schemas.microsoft.com/office/drawing/2014/main" id="{C7A4EF05-7013-4F45-BDA9-7C7927BFDA8C}"/>
                  </a:ext>
                </a:extLst>
              </p:cNvPr>
              <p:cNvCxnSpPr/>
              <p:nvPr/>
            </p:nvCxnSpPr>
            <p:spPr>
              <a:xfrm>
                <a:off x="226761" y="4434024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83" name="Straight Connector 382">
                <a:extLst>
                  <a:ext uri="{FF2B5EF4-FFF2-40B4-BE49-F238E27FC236}">
                    <a16:creationId xmlns:a16="http://schemas.microsoft.com/office/drawing/2014/main" id="{4EAE2576-E509-4EB4-B78D-3ABB46F4A757}"/>
                  </a:ext>
                </a:extLst>
              </p:cNvPr>
              <p:cNvCxnSpPr/>
              <p:nvPr/>
            </p:nvCxnSpPr>
            <p:spPr>
              <a:xfrm>
                <a:off x="226761" y="4616605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84" name="Straight Connector 383">
                <a:extLst>
                  <a:ext uri="{FF2B5EF4-FFF2-40B4-BE49-F238E27FC236}">
                    <a16:creationId xmlns:a16="http://schemas.microsoft.com/office/drawing/2014/main" id="{606EBE60-BF44-4A2C-86D4-ED85B63BE05E}"/>
                  </a:ext>
                </a:extLst>
              </p:cNvPr>
              <p:cNvCxnSpPr/>
              <p:nvPr/>
            </p:nvCxnSpPr>
            <p:spPr>
              <a:xfrm>
                <a:off x="226761" y="4799186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85" name="Straight Connector 384">
                <a:extLst>
                  <a:ext uri="{FF2B5EF4-FFF2-40B4-BE49-F238E27FC236}">
                    <a16:creationId xmlns:a16="http://schemas.microsoft.com/office/drawing/2014/main" id="{F237D6EC-1784-4BF8-9E6B-A33B56F6E5BC}"/>
                  </a:ext>
                </a:extLst>
              </p:cNvPr>
              <p:cNvCxnSpPr/>
              <p:nvPr/>
            </p:nvCxnSpPr>
            <p:spPr>
              <a:xfrm>
                <a:off x="226761" y="5164348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55570994-BEE3-41FF-B0AD-0E8CE28B2B5F}"/>
                  </a:ext>
                </a:extLst>
              </p:cNvPr>
              <p:cNvCxnSpPr/>
              <p:nvPr/>
            </p:nvCxnSpPr>
            <p:spPr>
              <a:xfrm>
                <a:off x="226761" y="5346929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168719E1-D6FE-4E13-924D-F31FCD9D23CB}"/>
                  </a:ext>
                </a:extLst>
              </p:cNvPr>
              <p:cNvCxnSpPr/>
              <p:nvPr/>
            </p:nvCxnSpPr>
            <p:spPr>
              <a:xfrm>
                <a:off x="226761" y="5529510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E613A8B8-2C6B-4494-8273-1ECC4D690467}"/>
                  </a:ext>
                </a:extLst>
              </p:cNvPr>
              <p:cNvCxnSpPr/>
              <p:nvPr/>
            </p:nvCxnSpPr>
            <p:spPr>
              <a:xfrm>
                <a:off x="226761" y="5712092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9461481-FFCD-46E2-ACF9-A71607821005}"/>
                  </a:ext>
                </a:extLst>
              </p:cNvPr>
              <p:cNvCxnSpPr/>
              <p:nvPr/>
            </p:nvCxnSpPr>
            <p:spPr>
              <a:xfrm>
                <a:off x="226761" y="5894672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0" name="Straight Connector 389">
                <a:extLst>
                  <a:ext uri="{FF2B5EF4-FFF2-40B4-BE49-F238E27FC236}">
                    <a16:creationId xmlns:a16="http://schemas.microsoft.com/office/drawing/2014/main" id="{D7075903-411F-4BE7-9A60-1E067044ECFE}"/>
                  </a:ext>
                </a:extLst>
              </p:cNvPr>
              <p:cNvCxnSpPr/>
              <p:nvPr/>
            </p:nvCxnSpPr>
            <p:spPr>
              <a:xfrm>
                <a:off x="226761" y="4981767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10868150-D016-4A14-AD5B-1F11A1342FA8}"/>
                  </a:ext>
                </a:extLst>
              </p:cNvPr>
              <p:cNvCxnSpPr/>
              <p:nvPr/>
            </p:nvCxnSpPr>
            <p:spPr>
              <a:xfrm rot="16200000">
                <a:off x="-688525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853FA056-63CA-4549-9F41-73B650588E63}"/>
                  </a:ext>
                </a:extLst>
              </p:cNvPr>
              <p:cNvCxnSpPr/>
              <p:nvPr/>
            </p:nvCxnSpPr>
            <p:spPr>
              <a:xfrm rot="16200000">
                <a:off x="-506084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3" name="Straight Connector 392">
                <a:extLst>
                  <a:ext uri="{FF2B5EF4-FFF2-40B4-BE49-F238E27FC236}">
                    <a16:creationId xmlns:a16="http://schemas.microsoft.com/office/drawing/2014/main" id="{2F9D71AE-A70C-4F28-9AF8-79F0B2E8A227}"/>
                  </a:ext>
                </a:extLst>
              </p:cNvPr>
              <p:cNvCxnSpPr/>
              <p:nvPr/>
            </p:nvCxnSpPr>
            <p:spPr>
              <a:xfrm rot="16200000">
                <a:off x="-322055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7584E52E-E613-4F1F-84F5-7D3C1460A218}"/>
                  </a:ext>
                </a:extLst>
              </p:cNvPr>
              <p:cNvCxnSpPr/>
              <p:nvPr/>
            </p:nvCxnSpPr>
            <p:spPr>
              <a:xfrm rot="16200000">
                <a:off x="-139612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5" name="Straight Connector 394">
                <a:extLst>
                  <a:ext uri="{FF2B5EF4-FFF2-40B4-BE49-F238E27FC236}">
                    <a16:creationId xmlns:a16="http://schemas.microsoft.com/office/drawing/2014/main" id="{E0A0DE3F-4F68-463A-B11B-DA40477E21EE}"/>
                  </a:ext>
                </a:extLst>
              </p:cNvPr>
              <p:cNvCxnSpPr/>
              <p:nvPr/>
            </p:nvCxnSpPr>
            <p:spPr>
              <a:xfrm rot="16200000">
                <a:off x="42830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EC23E871-2FB6-45EB-8215-BC9DEF7CB3FA}"/>
                  </a:ext>
                </a:extLst>
              </p:cNvPr>
              <p:cNvCxnSpPr/>
              <p:nvPr/>
            </p:nvCxnSpPr>
            <p:spPr>
              <a:xfrm rot="16200000">
                <a:off x="409302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C27D0396-5D69-4BFB-8B88-3C1FA1F04AD2}"/>
                  </a:ext>
                </a:extLst>
              </p:cNvPr>
              <p:cNvCxnSpPr/>
              <p:nvPr/>
            </p:nvCxnSpPr>
            <p:spPr>
              <a:xfrm rot="16200000">
                <a:off x="591744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8" name="Straight Connector 397">
                <a:extLst>
                  <a:ext uri="{FF2B5EF4-FFF2-40B4-BE49-F238E27FC236}">
                    <a16:creationId xmlns:a16="http://schemas.microsoft.com/office/drawing/2014/main" id="{C676E570-0505-4673-97FE-C38A69A7457D}"/>
                  </a:ext>
                </a:extLst>
              </p:cNvPr>
              <p:cNvCxnSpPr/>
              <p:nvPr/>
            </p:nvCxnSpPr>
            <p:spPr>
              <a:xfrm rot="16200000">
                <a:off x="774187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9" name="Straight Connector 398">
                <a:extLst>
                  <a:ext uri="{FF2B5EF4-FFF2-40B4-BE49-F238E27FC236}">
                    <a16:creationId xmlns:a16="http://schemas.microsoft.com/office/drawing/2014/main" id="{8DA75F05-1CA1-4C79-AC5E-6A676677F639}"/>
                  </a:ext>
                </a:extLst>
              </p:cNvPr>
              <p:cNvCxnSpPr/>
              <p:nvPr/>
            </p:nvCxnSpPr>
            <p:spPr>
              <a:xfrm rot="16200000">
                <a:off x="958216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00" name="Straight Connector 399">
                <a:extLst>
                  <a:ext uri="{FF2B5EF4-FFF2-40B4-BE49-F238E27FC236}">
                    <a16:creationId xmlns:a16="http://schemas.microsoft.com/office/drawing/2014/main" id="{5F3487BD-1DBB-4CD4-AA1F-30B4E0A4F795}"/>
                  </a:ext>
                </a:extLst>
              </p:cNvPr>
              <p:cNvCxnSpPr/>
              <p:nvPr/>
            </p:nvCxnSpPr>
            <p:spPr>
              <a:xfrm rot="16200000">
                <a:off x="1140658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01" name="Straight Connector 400">
                <a:extLst>
                  <a:ext uri="{FF2B5EF4-FFF2-40B4-BE49-F238E27FC236}">
                    <a16:creationId xmlns:a16="http://schemas.microsoft.com/office/drawing/2014/main" id="{A39A5084-5CE2-4525-9DAF-183D932BB2DE}"/>
                  </a:ext>
                </a:extLst>
              </p:cNvPr>
              <p:cNvCxnSpPr/>
              <p:nvPr/>
            </p:nvCxnSpPr>
            <p:spPr>
              <a:xfrm rot="16200000">
                <a:off x="226859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</p:grpSp>
        <p:cxnSp>
          <p:nvCxnSpPr>
            <p:cNvPr id="358" name="Straight Arrow Connector 357">
              <a:extLst>
                <a:ext uri="{FF2B5EF4-FFF2-40B4-BE49-F238E27FC236}">
                  <a16:creationId xmlns:a16="http://schemas.microsoft.com/office/drawing/2014/main" id="{D60A6C5B-E95D-43CC-8F46-E4AE78D65958}"/>
                </a:ext>
              </a:extLst>
            </p:cNvPr>
            <p:cNvCxnSpPr/>
            <p:nvPr/>
          </p:nvCxnSpPr>
          <p:spPr>
            <a:xfrm flipV="1">
              <a:off x="1188773" y="3977749"/>
              <a:ext cx="0" cy="2011566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359" name="Straight Arrow Connector 358">
              <a:extLst>
                <a:ext uri="{FF2B5EF4-FFF2-40B4-BE49-F238E27FC236}">
                  <a16:creationId xmlns:a16="http://schemas.microsoft.com/office/drawing/2014/main" id="{CAECE4D9-B0CC-4E3F-B27A-5CC346B9777A}"/>
                </a:ext>
              </a:extLst>
            </p:cNvPr>
            <p:cNvCxnSpPr/>
            <p:nvPr/>
          </p:nvCxnSpPr>
          <p:spPr>
            <a:xfrm rot="16200000" flipV="1">
              <a:off x="1188773" y="3976925"/>
              <a:ext cx="0" cy="2011627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360" name="TextBox 359">
              <a:extLst>
                <a:ext uri="{FF2B5EF4-FFF2-40B4-BE49-F238E27FC236}">
                  <a16:creationId xmlns:a16="http://schemas.microsoft.com/office/drawing/2014/main" id="{19118151-59BF-4DEA-B0C7-A5A29C93E092}"/>
                </a:ext>
              </a:extLst>
            </p:cNvPr>
            <p:cNvSpPr txBox="1"/>
            <p:nvPr/>
          </p:nvSpPr>
          <p:spPr>
            <a:xfrm>
              <a:off x="1280789" y="4930964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00A84CD2-CFAA-4EF6-AFB5-62634062DB10}"/>
                </a:ext>
              </a:extLst>
            </p:cNvPr>
            <p:cNvSpPr txBox="1"/>
            <p:nvPr/>
          </p:nvSpPr>
          <p:spPr>
            <a:xfrm>
              <a:off x="1463232" y="4930964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C13DD968-53A6-4BD3-8EEC-AF20B0141348}"/>
                </a:ext>
              </a:extLst>
            </p:cNvPr>
            <p:cNvSpPr txBox="1"/>
            <p:nvPr/>
          </p:nvSpPr>
          <p:spPr>
            <a:xfrm>
              <a:off x="1645674" y="4930964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363" name="TextBox 362">
              <a:extLst>
                <a:ext uri="{FF2B5EF4-FFF2-40B4-BE49-F238E27FC236}">
                  <a16:creationId xmlns:a16="http://schemas.microsoft.com/office/drawing/2014/main" id="{7658B033-E796-42B5-9263-02E89C39CD12}"/>
                </a:ext>
              </a:extLst>
            </p:cNvPr>
            <p:cNvSpPr txBox="1"/>
            <p:nvPr/>
          </p:nvSpPr>
          <p:spPr>
            <a:xfrm>
              <a:off x="1828115" y="4930964"/>
              <a:ext cx="184029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771195C3-9213-4049-AAE6-F84EA10C93CD}"/>
                </a:ext>
              </a:extLst>
            </p:cNvPr>
            <p:cNvSpPr txBox="1"/>
            <p:nvPr/>
          </p:nvSpPr>
          <p:spPr>
            <a:xfrm>
              <a:off x="1950272" y="4884792"/>
              <a:ext cx="306187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65" name="TextBox 364">
              <a:extLst>
                <a:ext uri="{FF2B5EF4-FFF2-40B4-BE49-F238E27FC236}">
                  <a16:creationId xmlns:a16="http://schemas.microsoft.com/office/drawing/2014/main" id="{67EF16E6-1CEE-4ADC-B4A5-271AE9EE6C31}"/>
                </a:ext>
              </a:extLst>
            </p:cNvPr>
            <p:cNvSpPr txBox="1"/>
            <p:nvPr/>
          </p:nvSpPr>
          <p:spPr>
            <a:xfrm>
              <a:off x="92532" y="4838621"/>
              <a:ext cx="363299" cy="424774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-10</a:t>
              </a:r>
            </a:p>
          </p:txBody>
        </p:sp>
        <p:sp>
          <p:nvSpPr>
            <p:cNvPr id="366" name="TextBox 365">
              <a:extLst>
                <a:ext uri="{FF2B5EF4-FFF2-40B4-BE49-F238E27FC236}">
                  <a16:creationId xmlns:a16="http://schemas.microsoft.com/office/drawing/2014/main" id="{888DAFDE-036B-49A3-809C-AF82B35E6BDA}"/>
                </a:ext>
              </a:extLst>
            </p:cNvPr>
            <p:cNvSpPr txBox="1"/>
            <p:nvPr/>
          </p:nvSpPr>
          <p:spPr>
            <a:xfrm>
              <a:off x="322569" y="4884792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-8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1A78D1EE-685B-4E0B-9D8F-F05BE3DE1A31}"/>
                </a:ext>
              </a:extLst>
            </p:cNvPr>
            <p:cNvSpPr txBox="1"/>
            <p:nvPr/>
          </p:nvSpPr>
          <p:spPr>
            <a:xfrm>
              <a:off x="506597" y="4884792"/>
              <a:ext cx="266525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-6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67C13B68-B451-4300-AC86-DF1B23A3887D}"/>
                </a:ext>
              </a:extLst>
            </p:cNvPr>
            <p:cNvSpPr txBox="1"/>
            <p:nvPr/>
          </p:nvSpPr>
          <p:spPr>
            <a:xfrm>
              <a:off x="689040" y="4884792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8219D0E3-F721-4751-BE7B-4197C29ADC1F}"/>
                </a:ext>
              </a:extLst>
            </p:cNvPr>
            <p:cNvSpPr txBox="1"/>
            <p:nvPr/>
          </p:nvSpPr>
          <p:spPr>
            <a:xfrm>
              <a:off x="871482" y="4884792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A78CF1CD-E841-4D7C-84BA-9B55C041F802}"/>
                </a:ext>
              </a:extLst>
            </p:cNvPr>
            <p:cNvSpPr txBox="1"/>
            <p:nvPr/>
          </p:nvSpPr>
          <p:spPr>
            <a:xfrm>
              <a:off x="1161805" y="4684875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C13EFEA5-CDA6-4129-B661-1DA8295CB04B}"/>
                </a:ext>
              </a:extLst>
            </p:cNvPr>
            <p:cNvSpPr txBox="1"/>
            <p:nvPr/>
          </p:nvSpPr>
          <p:spPr>
            <a:xfrm>
              <a:off x="1161805" y="4499912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1E548CD3-3395-4D7A-8D6B-35C24A17D364}"/>
                </a:ext>
              </a:extLst>
            </p:cNvPr>
            <p:cNvSpPr txBox="1"/>
            <p:nvPr/>
          </p:nvSpPr>
          <p:spPr>
            <a:xfrm>
              <a:off x="1161805" y="4315744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373" name="TextBox 372">
              <a:extLst>
                <a:ext uri="{FF2B5EF4-FFF2-40B4-BE49-F238E27FC236}">
                  <a16:creationId xmlns:a16="http://schemas.microsoft.com/office/drawing/2014/main" id="{496680D2-F798-48E6-821D-CEF185483186}"/>
                </a:ext>
              </a:extLst>
            </p:cNvPr>
            <p:cNvSpPr txBox="1"/>
            <p:nvPr/>
          </p:nvSpPr>
          <p:spPr>
            <a:xfrm>
              <a:off x="1161805" y="4130783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3D3BAAE1-CA63-42FA-8AF5-B9E0ABE3DF0A}"/>
                </a:ext>
              </a:extLst>
            </p:cNvPr>
            <p:cNvSpPr txBox="1"/>
            <p:nvPr/>
          </p:nvSpPr>
          <p:spPr>
            <a:xfrm>
              <a:off x="1065030" y="3946612"/>
              <a:ext cx="375991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75" name="TextBox 374">
              <a:extLst>
                <a:ext uri="{FF2B5EF4-FFF2-40B4-BE49-F238E27FC236}">
                  <a16:creationId xmlns:a16="http://schemas.microsoft.com/office/drawing/2014/main" id="{EFF811FF-2FC9-4532-A13D-E12225F8B7A2}"/>
                </a:ext>
              </a:extLst>
            </p:cNvPr>
            <p:cNvSpPr txBox="1"/>
            <p:nvPr/>
          </p:nvSpPr>
          <p:spPr>
            <a:xfrm>
              <a:off x="1088827" y="5729427"/>
              <a:ext cx="377577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-10</a:t>
              </a:r>
            </a:p>
          </p:txBody>
        </p:sp>
        <p:sp>
          <p:nvSpPr>
            <p:cNvPr id="376" name="TextBox 375">
              <a:extLst>
                <a:ext uri="{FF2B5EF4-FFF2-40B4-BE49-F238E27FC236}">
                  <a16:creationId xmlns:a16="http://schemas.microsoft.com/office/drawing/2014/main" id="{0D64981F-A30E-410A-B7B9-E1FAFF57F3D0}"/>
                </a:ext>
              </a:extLst>
            </p:cNvPr>
            <p:cNvSpPr txBox="1"/>
            <p:nvPr/>
          </p:nvSpPr>
          <p:spPr>
            <a:xfrm>
              <a:off x="1118969" y="5553196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-8</a:t>
              </a:r>
            </a:p>
          </p:txBody>
        </p:sp>
        <p:sp>
          <p:nvSpPr>
            <p:cNvPr id="377" name="TextBox 376">
              <a:extLst>
                <a:ext uri="{FF2B5EF4-FFF2-40B4-BE49-F238E27FC236}">
                  <a16:creationId xmlns:a16="http://schemas.microsoft.com/office/drawing/2014/main" id="{B058E13C-14E1-4626-A4D8-F736389C3A51}"/>
                </a:ext>
              </a:extLst>
            </p:cNvPr>
            <p:cNvSpPr txBox="1"/>
            <p:nvPr/>
          </p:nvSpPr>
          <p:spPr>
            <a:xfrm>
              <a:off x="1118969" y="5368236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-6</a:t>
              </a:r>
            </a:p>
          </p:txBody>
        </p:sp>
        <p:sp>
          <p:nvSpPr>
            <p:cNvPr id="378" name="TextBox 377">
              <a:extLst>
                <a:ext uri="{FF2B5EF4-FFF2-40B4-BE49-F238E27FC236}">
                  <a16:creationId xmlns:a16="http://schemas.microsoft.com/office/drawing/2014/main" id="{0027C432-346F-41A4-AEED-E6DAF7D0EE59}"/>
                </a:ext>
              </a:extLst>
            </p:cNvPr>
            <p:cNvSpPr txBox="1"/>
            <p:nvPr/>
          </p:nvSpPr>
          <p:spPr>
            <a:xfrm>
              <a:off x="1118969" y="5184066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379" name="TextBox 378">
              <a:extLst>
                <a:ext uri="{FF2B5EF4-FFF2-40B4-BE49-F238E27FC236}">
                  <a16:creationId xmlns:a16="http://schemas.microsoft.com/office/drawing/2014/main" id="{6FE0A861-E82E-4511-B70B-B42E88862AB3}"/>
                </a:ext>
              </a:extLst>
            </p:cNvPr>
            <p:cNvSpPr txBox="1"/>
            <p:nvPr/>
          </p:nvSpPr>
          <p:spPr>
            <a:xfrm>
              <a:off x="1118969" y="4999897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</p:grpSp>
      <p:cxnSp>
        <p:nvCxnSpPr>
          <p:cNvPr id="402" name="Straight Arrow Connector 401">
            <a:extLst>
              <a:ext uri="{FF2B5EF4-FFF2-40B4-BE49-F238E27FC236}">
                <a16:creationId xmlns:a16="http://schemas.microsoft.com/office/drawing/2014/main" id="{843C6A79-248A-4093-84A6-1E9566B74D63}"/>
              </a:ext>
            </a:extLst>
          </p:cNvPr>
          <p:cNvCxnSpPr>
            <a:cxnSpLocks/>
          </p:cNvCxnSpPr>
          <p:nvPr/>
        </p:nvCxnSpPr>
        <p:spPr>
          <a:xfrm>
            <a:off x="5344814" y="4005216"/>
            <a:ext cx="1143000" cy="285750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cxnSp>
        <p:nvCxnSpPr>
          <p:cNvPr id="403" name="Straight Arrow Connector 402">
            <a:extLst>
              <a:ext uri="{FF2B5EF4-FFF2-40B4-BE49-F238E27FC236}">
                <a16:creationId xmlns:a16="http://schemas.microsoft.com/office/drawing/2014/main" id="{C05414E5-9964-4A16-8AB8-3C71D4F962E1}"/>
              </a:ext>
            </a:extLst>
          </p:cNvPr>
          <p:cNvCxnSpPr>
            <a:cxnSpLocks/>
          </p:cNvCxnSpPr>
          <p:nvPr/>
        </p:nvCxnSpPr>
        <p:spPr>
          <a:xfrm>
            <a:off x="5346798" y="3807770"/>
            <a:ext cx="1143000" cy="571500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sp>
        <p:nvSpPr>
          <p:cNvPr id="405" name="TextBox 51">
            <a:extLst>
              <a:ext uri="{FF2B5EF4-FFF2-40B4-BE49-F238E27FC236}">
                <a16:creationId xmlns:a16="http://schemas.microsoft.com/office/drawing/2014/main" id="{0685864F-BD7C-4EF7-9621-DA7A5DF82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1270" y="3661422"/>
            <a:ext cx="744141" cy="36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defTabSz="570486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75" i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z="875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+ 4</a:t>
            </a:r>
            <a:r>
              <a:rPr lang="en-US" altLang="en-US" sz="875" i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875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8</a:t>
            </a:r>
          </a:p>
          <a:p>
            <a:pPr algn="r" defTabSz="570486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75" i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875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875" ker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+</a:t>
            </a:r>
            <a:r>
              <a:rPr lang="en-US" altLang="en-US" sz="875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875" i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875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6</a:t>
            </a:r>
          </a:p>
        </p:txBody>
      </p:sp>
      <p:sp>
        <p:nvSpPr>
          <p:cNvPr id="407" name="Oval 406">
            <a:extLst>
              <a:ext uri="{FF2B5EF4-FFF2-40B4-BE49-F238E27FC236}">
                <a16:creationId xmlns:a16="http://schemas.microsoft.com/office/drawing/2014/main" id="{4E9E4C6A-9B94-49B3-B00E-5A367D0082AF}"/>
              </a:ext>
            </a:extLst>
          </p:cNvPr>
          <p:cNvSpPr/>
          <p:nvPr/>
        </p:nvSpPr>
        <p:spPr bwMode="auto">
          <a:xfrm>
            <a:off x="6148441" y="4086891"/>
            <a:ext cx="90" cy="24344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wrap="none" lIns="0" tIns="0" rIns="0" bIns="0" anchor="ctr">
            <a:spAutoFit/>
          </a:bodyPr>
          <a:lstStyle/>
          <a:p>
            <a:pPr algn="ctr">
              <a:defRPr/>
            </a:pPr>
            <a:endParaRPr lang="en-US" sz="1125" kern="0" dirty="0">
              <a:solidFill>
                <a:prstClr val="black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408" name="Rectangle 72">
            <a:extLst>
              <a:ext uri="{FF2B5EF4-FFF2-40B4-BE49-F238E27FC236}">
                <a16:creationId xmlns:a16="http://schemas.microsoft.com/office/drawing/2014/main" id="{A11BC217-D179-48B9-B073-DC448661E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8900" y="4005216"/>
            <a:ext cx="36115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defTabSz="570486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75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(4, 1)</a:t>
            </a:r>
          </a:p>
        </p:txBody>
      </p:sp>
      <p:sp>
        <p:nvSpPr>
          <p:cNvPr id="410" name="TextBox 51">
            <a:extLst>
              <a:ext uri="{FF2B5EF4-FFF2-40B4-BE49-F238E27FC236}">
                <a16:creationId xmlns:a16="http://schemas.microsoft.com/office/drawing/2014/main" id="{FB5007DE-0230-4EFB-9EC8-089EDAB27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4809" y="2591756"/>
            <a:ext cx="758650" cy="49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defTabSz="570486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75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875" i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875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875" ker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+</a:t>
            </a:r>
            <a:r>
              <a:rPr lang="en-US" altLang="en-US" sz="875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9</a:t>
            </a:r>
            <a:r>
              <a:rPr lang="en-US" altLang="en-US" sz="875" i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en-US" sz="875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18</a:t>
            </a:r>
          </a:p>
          <a:p>
            <a:pPr algn="r" defTabSz="570486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75" i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875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875" ker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+</a:t>
            </a:r>
            <a:r>
              <a:rPr lang="en-US" altLang="en-US" sz="875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875" i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en-US" sz="875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-6</a:t>
            </a:r>
          </a:p>
        </p:txBody>
      </p:sp>
      <p:grpSp>
        <p:nvGrpSpPr>
          <p:cNvPr id="412" name="Group 68">
            <a:extLst>
              <a:ext uri="{FF2B5EF4-FFF2-40B4-BE49-F238E27FC236}">
                <a16:creationId xmlns:a16="http://schemas.microsoft.com/office/drawing/2014/main" id="{E9DE76D3-C4C4-443A-9ECE-B51D37649CA9}"/>
              </a:ext>
            </a:extLst>
          </p:cNvPr>
          <p:cNvGrpSpPr>
            <a:grpSpLocks/>
          </p:cNvGrpSpPr>
          <p:nvPr/>
        </p:nvGrpSpPr>
        <p:grpSpPr bwMode="auto">
          <a:xfrm>
            <a:off x="5193010" y="2404116"/>
            <a:ext cx="1353344" cy="1321895"/>
            <a:chOff x="92532" y="3946612"/>
            <a:chExt cx="2163927" cy="2115247"/>
          </a:xfrm>
        </p:grpSpPr>
        <p:grpSp>
          <p:nvGrpSpPr>
            <p:cNvPr id="413" name="Group 69">
              <a:extLst>
                <a:ext uri="{FF2B5EF4-FFF2-40B4-BE49-F238E27FC236}">
                  <a16:creationId xmlns:a16="http://schemas.microsoft.com/office/drawing/2014/main" id="{26CF3DD0-1CBA-4D99-839B-A3D9117AB2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003" y="4067165"/>
              <a:ext cx="1828800" cy="1832621"/>
              <a:chOff x="227376" y="4061431"/>
              <a:chExt cx="1828800" cy="1832621"/>
            </a:xfrm>
          </p:grpSpPr>
          <p:cxnSp>
            <p:nvCxnSpPr>
              <p:cNvPr id="436" name="Straight Connector 435">
                <a:extLst>
                  <a:ext uri="{FF2B5EF4-FFF2-40B4-BE49-F238E27FC236}">
                    <a16:creationId xmlns:a16="http://schemas.microsoft.com/office/drawing/2014/main" id="{6CD579B7-1510-44B2-B80B-3E10B78D4294}"/>
                  </a:ext>
                </a:extLst>
              </p:cNvPr>
              <p:cNvCxnSpPr/>
              <p:nvPr/>
            </p:nvCxnSpPr>
            <p:spPr>
              <a:xfrm>
                <a:off x="226761" y="4060924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37" name="Straight Connector 436">
                <a:extLst>
                  <a:ext uri="{FF2B5EF4-FFF2-40B4-BE49-F238E27FC236}">
                    <a16:creationId xmlns:a16="http://schemas.microsoft.com/office/drawing/2014/main" id="{2B37F0C9-C3CF-4E76-8803-55BA804D5AB9}"/>
                  </a:ext>
                </a:extLst>
              </p:cNvPr>
              <p:cNvCxnSpPr/>
              <p:nvPr/>
            </p:nvCxnSpPr>
            <p:spPr>
              <a:xfrm>
                <a:off x="226761" y="4251443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38" name="Straight Connector 437">
                <a:extLst>
                  <a:ext uri="{FF2B5EF4-FFF2-40B4-BE49-F238E27FC236}">
                    <a16:creationId xmlns:a16="http://schemas.microsoft.com/office/drawing/2014/main" id="{4BA96181-BA27-47B6-887C-6F9EBB6FBFE7}"/>
                  </a:ext>
                </a:extLst>
              </p:cNvPr>
              <p:cNvCxnSpPr/>
              <p:nvPr/>
            </p:nvCxnSpPr>
            <p:spPr>
              <a:xfrm>
                <a:off x="226761" y="4434025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39" name="Straight Connector 438">
                <a:extLst>
                  <a:ext uri="{FF2B5EF4-FFF2-40B4-BE49-F238E27FC236}">
                    <a16:creationId xmlns:a16="http://schemas.microsoft.com/office/drawing/2014/main" id="{9F7FEDDE-8B19-4545-B442-03ECCB7738BC}"/>
                  </a:ext>
                </a:extLst>
              </p:cNvPr>
              <p:cNvCxnSpPr/>
              <p:nvPr/>
            </p:nvCxnSpPr>
            <p:spPr>
              <a:xfrm>
                <a:off x="226761" y="4616605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40" name="Straight Connector 439">
                <a:extLst>
                  <a:ext uri="{FF2B5EF4-FFF2-40B4-BE49-F238E27FC236}">
                    <a16:creationId xmlns:a16="http://schemas.microsoft.com/office/drawing/2014/main" id="{34F32F8F-FBD9-4B2C-A80B-4FACB4D2836D}"/>
                  </a:ext>
                </a:extLst>
              </p:cNvPr>
              <p:cNvCxnSpPr/>
              <p:nvPr/>
            </p:nvCxnSpPr>
            <p:spPr>
              <a:xfrm>
                <a:off x="226761" y="4799186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41" name="Straight Connector 440">
                <a:extLst>
                  <a:ext uri="{FF2B5EF4-FFF2-40B4-BE49-F238E27FC236}">
                    <a16:creationId xmlns:a16="http://schemas.microsoft.com/office/drawing/2014/main" id="{DB4FD9FC-3A9C-4858-B4C0-D8F77CEDAE87}"/>
                  </a:ext>
                </a:extLst>
              </p:cNvPr>
              <p:cNvCxnSpPr/>
              <p:nvPr/>
            </p:nvCxnSpPr>
            <p:spPr>
              <a:xfrm>
                <a:off x="226761" y="5164348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42" name="Straight Connector 441">
                <a:extLst>
                  <a:ext uri="{FF2B5EF4-FFF2-40B4-BE49-F238E27FC236}">
                    <a16:creationId xmlns:a16="http://schemas.microsoft.com/office/drawing/2014/main" id="{35C91972-C2B9-4817-83D8-D557797ECDF0}"/>
                  </a:ext>
                </a:extLst>
              </p:cNvPr>
              <p:cNvCxnSpPr/>
              <p:nvPr/>
            </p:nvCxnSpPr>
            <p:spPr>
              <a:xfrm>
                <a:off x="226761" y="5346929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43" name="Straight Connector 442">
                <a:extLst>
                  <a:ext uri="{FF2B5EF4-FFF2-40B4-BE49-F238E27FC236}">
                    <a16:creationId xmlns:a16="http://schemas.microsoft.com/office/drawing/2014/main" id="{E81A4F31-3DFA-43B7-B1B1-6CEB7AC19F8E}"/>
                  </a:ext>
                </a:extLst>
              </p:cNvPr>
              <p:cNvCxnSpPr/>
              <p:nvPr/>
            </p:nvCxnSpPr>
            <p:spPr>
              <a:xfrm>
                <a:off x="226761" y="5529510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44" name="Straight Connector 443">
                <a:extLst>
                  <a:ext uri="{FF2B5EF4-FFF2-40B4-BE49-F238E27FC236}">
                    <a16:creationId xmlns:a16="http://schemas.microsoft.com/office/drawing/2014/main" id="{A90A478F-DC55-4700-9720-477FD44E07C7}"/>
                  </a:ext>
                </a:extLst>
              </p:cNvPr>
              <p:cNvCxnSpPr/>
              <p:nvPr/>
            </p:nvCxnSpPr>
            <p:spPr>
              <a:xfrm>
                <a:off x="226761" y="5712091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45" name="Straight Connector 444">
                <a:extLst>
                  <a:ext uri="{FF2B5EF4-FFF2-40B4-BE49-F238E27FC236}">
                    <a16:creationId xmlns:a16="http://schemas.microsoft.com/office/drawing/2014/main" id="{BACDB38D-3F6F-421E-92C1-47712146224A}"/>
                  </a:ext>
                </a:extLst>
              </p:cNvPr>
              <p:cNvCxnSpPr/>
              <p:nvPr/>
            </p:nvCxnSpPr>
            <p:spPr>
              <a:xfrm>
                <a:off x="226761" y="5894672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46" name="Straight Connector 445">
                <a:extLst>
                  <a:ext uri="{FF2B5EF4-FFF2-40B4-BE49-F238E27FC236}">
                    <a16:creationId xmlns:a16="http://schemas.microsoft.com/office/drawing/2014/main" id="{EB528B37-4A87-48C2-BBA4-33D5362CA5CB}"/>
                  </a:ext>
                </a:extLst>
              </p:cNvPr>
              <p:cNvCxnSpPr/>
              <p:nvPr/>
            </p:nvCxnSpPr>
            <p:spPr>
              <a:xfrm>
                <a:off x="226761" y="4981767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47" name="Straight Connector 446">
                <a:extLst>
                  <a:ext uri="{FF2B5EF4-FFF2-40B4-BE49-F238E27FC236}">
                    <a16:creationId xmlns:a16="http://schemas.microsoft.com/office/drawing/2014/main" id="{14BA2BD2-6C0E-4A80-B1C3-6C82885B700E}"/>
                  </a:ext>
                </a:extLst>
              </p:cNvPr>
              <p:cNvCxnSpPr/>
              <p:nvPr/>
            </p:nvCxnSpPr>
            <p:spPr>
              <a:xfrm rot="16200000">
                <a:off x="-688525" y="4976210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48" name="Straight Connector 447">
                <a:extLst>
                  <a:ext uri="{FF2B5EF4-FFF2-40B4-BE49-F238E27FC236}">
                    <a16:creationId xmlns:a16="http://schemas.microsoft.com/office/drawing/2014/main" id="{FC9CD75D-9F92-4D88-BC4A-8D9398E2A01F}"/>
                  </a:ext>
                </a:extLst>
              </p:cNvPr>
              <p:cNvCxnSpPr/>
              <p:nvPr/>
            </p:nvCxnSpPr>
            <p:spPr>
              <a:xfrm rot="16200000">
                <a:off x="-506083" y="4976210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49" name="Straight Connector 448">
                <a:extLst>
                  <a:ext uri="{FF2B5EF4-FFF2-40B4-BE49-F238E27FC236}">
                    <a16:creationId xmlns:a16="http://schemas.microsoft.com/office/drawing/2014/main" id="{CEC0A689-6F04-4BBE-B390-31CFDC654696}"/>
                  </a:ext>
                </a:extLst>
              </p:cNvPr>
              <p:cNvCxnSpPr/>
              <p:nvPr/>
            </p:nvCxnSpPr>
            <p:spPr>
              <a:xfrm rot="16200000">
                <a:off x="-322054" y="4976210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50" name="Straight Connector 449">
                <a:extLst>
                  <a:ext uri="{FF2B5EF4-FFF2-40B4-BE49-F238E27FC236}">
                    <a16:creationId xmlns:a16="http://schemas.microsoft.com/office/drawing/2014/main" id="{CC1E6C57-728D-4A43-9B9E-ADF92B3847A4}"/>
                  </a:ext>
                </a:extLst>
              </p:cNvPr>
              <p:cNvCxnSpPr/>
              <p:nvPr/>
            </p:nvCxnSpPr>
            <p:spPr>
              <a:xfrm rot="16200000">
                <a:off x="-139611" y="4976210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51" name="Straight Connector 450">
                <a:extLst>
                  <a:ext uri="{FF2B5EF4-FFF2-40B4-BE49-F238E27FC236}">
                    <a16:creationId xmlns:a16="http://schemas.microsoft.com/office/drawing/2014/main" id="{1E2D24D0-BFD0-48FF-921F-2F084F79D5E6}"/>
                  </a:ext>
                </a:extLst>
              </p:cNvPr>
              <p:cNvCxnSpPr/>
              <p:nvPr/>
            </p:nvCxnSpPr>
            <p:spPr>
              <a:xfrm rot="16200000">
                <a:off x="42831" y="4976210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52" name="Straight Connector 451">
                <a:extLst>
                  <a:ext uri="{FF2B5EF4-FFF2-40B4-BE49-F238E27FC236}">
                    <a16:creationId xmlns:a16="http://schemas.microsoft.com/office/drawing/2014/main" id="{C91EB33F-4696-48B8-8662-66EEB3A8FB1E}"/>
                  </a:ext>
                </a:extLst>
              </p:cNvPr>
              <p:cNvCxnSpPr/>
              <p:nvPr/>
            </p:nvCxnSpPr>
            <p:spPr>
              <a:xfrm rot="16200000">
                <a:off x="409303" y="4976210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53" name="Straight Connector 452">
                <a:extLst>
                  <a:ext uri="{FF2B5EF4-FFF2-40B4-BE49-F238E27FC236}">
                    <a16:creationId xmlns:a16="http://schemas.microsoft.com/office/drawing/2014/main" id="{4054741E-775A-4D6F-9321-902F4CC4F587}"/>
                  </a:ext>
                </a:extLst>
              </p:cNvPr>
              <p:cNvCxnSpPr/>
              <p:nvPr/>
            </p:nvCxnSpPr>
            <p:spPr>
              <a:xfrm rot="16200000">
                <a:off x="591745" y="4976210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54" name="Straight Connector 453">
                <a:extLst>
                  <a:ext uri="{FF2B5EF4-FFF2-40B4-BE49-F238E27FC236}">
                    <a16:creationId xmlns:a16="http://schemas.microsoft.com/office/drawing/2014/main" id="{5A5C32E9-D04A-4FB9-B24D-7C7E57ED65A1}"/>
                  </a:ext>
                </a:extLst>
              </p:cNvPr>
              <p:cNvCxnSpPr/>
              <p:nvPr/>
            </p:nvCxnSpPr>
            <p:spPr>
              <a:xfrm rot="16200000">
                <a:off x="774188" y="4976210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55" name="Straight Connector 454">
                <a:extLst>
                  <a:ext uri="{FF2B5EF4-FFF2-40B4-BE49-F238E27FC236}">
                    <a16:creationId xmlns:a16="http://schemas.microsoft.com/office/drawing/2014/main" id="{5FED6ED5-E8B3-429A-801A-57C95BDF0BE9}"/>
                  </a:ext>
                </a:extLst>
              </p:cNvPr>
              <p:cNvCxnSpPr/>
              <p:nvPr/>
            </p:nvCxnSpPr>
            <p:spPr>
              <a:xfrm rot="16200000">
                <a:off x="958217" y="4976210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56" name="Straight Connector 455">
                <a:extLst>
                  <a:ext uri="{FF2B5EF4-FFF2-40B4-BE49-F238E27FC236}">
                    <a16:creationId xmlns:a16="http://schemas.microsoft.com/office/drawing/2014/main" id="{4BEEE210-06D5-4358-84C4-50729D545692}"/>
                  </a:ext>
                </a:extLst>
              </p:cNvPr>
              <p:cNvCxnSpPr/>
              <p:nvPr/>
            </p:nvCxnSpPr>
            <p:spPr>
              <a:xfrm rot="16200000">
                <a:off x="1140659" y="4976210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57" name="Straight Connector 456">
                <a:extLst>
                  <a:ext uri="{FF2B5EF4-FFF2-40B4-BE49-F238E27FC236}">
                    <a16:creationId xmlns:a16="http://schemas.microsoft.com/office/drawing/2014/main" id="{BE5AC527-DB10-4B1B-91AB-61838652F012}"/>
                  </a:ext>
                </a:extLst>
              </p:cNvPr>
              <p:cNvCxnSpPr/>
              <p:nvPr/>
            </p:nvCxnSpPr>
            <p:spPr>
              <a:xfrm rot="16200000">
                <a:off x="226860" y="4976210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</p:grpSp>
        <p:cxnSp>
          <p:nvCxnSpPr>
            <p:cNvPr id="414" name="Straight Arrow Connector 413">
              <a:extLst>
                <a:ext uri="{FF2B5EF4-FFF2-40B4-BE49-F238E27FC236}">
                  <a16:creationId xmlns:a16="http://schemas.microsoft.com/office/drawing/2014/main" id="{69E07C97-A975-48E0-8513-CFE3DA6594B1}"/>
                </a:ext>
              </a:extLst>
            </p:cNvPr>
            <p:cNvCxnSpPr/>
            <p:nvPr/>
          </p:nvCxnSpPr>
          <p:spPr>
            <a:xfrm flipV="1">
              <a:off x="1188773" y="3977749"/>
              <a:ext cx="0" cy="2011566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415" name="Straight Arrow Connector 414">
              <a:extLst>
                <a:ext uri="{FF2B5EF4-FFF2-40B4-BE49-F238E27FC236}">
                  <a16:creationId xmlns:a16="http://schemas.microsoft.com/office/drawing/2014/main" id="{65149AAB-DE36-4F4B-8962-A62A9FB3FC3F}"/>
                </a:ext>
              </a:extLst>
            </p:cNvPr>
            <p:cNvCxnSpPr/>
            <p:nvPr/>
          </p:nvCxnSpPr>
          <p:spPr>
            <a:xfrm rot="16200000" flipV="1">
              <a:off x="1188773" y="3976925"/>
              <a:ext cx="0" cy="2011627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416" name="TextBox 415">
              <a:extLst>
                <a:ext uri="{FF2B5EF4-FFF2-40B4-BE49-F238E27FC236}">
                  <a16:creationId xmlns:a16="http://schemas.microsoft.com/office/drawing/2014/main" id="{74B118A9-2B7D-4DDE-BF07-CFA9AED61D97}"/>
                </a:ext>
              </a:extLst>
            </p:cNvPr>
            <p:cNvSpPr txBox="1"/>
            <p:nvPr/>
          </p:nvSpPr>
          <p:spPr>
            <a:xfrm>
              <a:off x="1280789" y="4930960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17" name="TextBox 416">
              <a:extLst>
                <a:ext uri="{FF2B5EF4-FFF2-40B4-BE49-F238E27FC236}">
                  <a16:creationId xmlns:a16="http://schemas.microsoft.com/office/drawing/2014/main" id="{05A4B550-EA82-4F03-B23E-B8F1E8EC07DC}"/>
                </a:ext>
              </a:extLst>
            </p:cNvPr>
            <p:cNvSpPr txBox="1"/>
            <p:nvPr/>
          </p:nvSpPr>
          <p:spPr>
            <a:xfrm>
              <a:off x="1463232" y="4930960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418" name="TextBox 417">
              <a:extLst>
                <a:ext uri="{FF2B5EF4-FFF2-40B4-BE49-F238E27FC236}">
                  <a16:creationId xmlns:a16="http://schemas.microsoft.com/office/drawing/2014/main" id="{903F9204-D495-49D7-806C-05841F95D972}"/>
                </a:ext>
              </a:extLst>
            </p:cNvPr>
            <p:cNvSpPr txBox="1"/>
            <p:nvPr/>
          </p:nvSpPr>
          <p:spPr>
            <a:xfrm>
              <a:off x="1645674" y="4930960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419" name="TextBox 418">
              <a:extLst>
                <a:ext uri="{FF2B5EF4-FFF2-40B4-BE49-F238E27FC236}">
                  <a16:creationId xmlns:a16="http://schemas.microsoft.com/office/drawing/2014/main" id="{B2DD11AC-7F79-47E9-AEB8-058F989B854B}"/>
                </a:ext>
              </a:extLst>
            </p:cNvPr>
            <p:cNvSpPr txBox="1"/>
            <p:nvPr/>
          </p:nvSpPr>
          <p:spPr>
            <a:xfrm>
              <a:off x="1828115" y="4930960"/>
              <a:ext cx="184029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420" name="TextBox 419">
              <a:extLst>
                <a:ext uri="{FF2B5EF4-FFF2-40B4-BE49-F238E27FC236}">
                  <a16:creationId xmlns:a16="http://schemas.microsoft.com/office/drawing/2014/main" id="{0107C33E-BFEF-428B-A3E5-510660688731}"/>
                </a:ext>
              </a:extLst>
            </p:cNvPr>
            <p:cNvSpPr txBox="1"/>
            <p:nvPr/>
          </p:nvSpPr>
          <p:spPr>
            <a:xfrm>
              <a:off x="1950272" y="4884791"/>
              <a:ext cx="306187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421" name="TextBox 420">
              <a:extLst>
                <a:ext uri="{FF2B5EF4-FFF2-40B4-BE49-F238E27FC236}">
                  <a16:creationId xmlns:a16="http://schemas.microsoft.com/office/drawing/2014/main" id="{FF2B4E5D-605F-42A1-8F13-DDB554411F2F}"/>
                </a:ext>
              </a:extLst>
            </p:cNvPr>
            <p:cNvSpPr txBox="1"/>
            <p:nvPr/>
          </p:nvSpPr>
          <p:spPr>
            <a:xfrm>
              <a:off x="92532" y="4838618"/>
              <a:ext cx="363299" cy="424774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-10</a:t>
              </a:r>
            </a:p>
          </p:txBody>
        </p:sp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FAD72F69-FF3E-4F68-8889-2C6F039E116D}"/>
                </a:ext>
              </a:extLst>
            </p:cNvPr>
            <p:cNvSpPr txBox="1"/>
            <p:nvPr/>
          </p:nvSpPr>
          <p:spPr>
            <a:xfrm>
              <a:off x="322569" y="4884791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-8</a:t>
              </a:r>
            </a:p>
          </p:txBody>
        </p:sp>
        <p:sp>
          <p:nvSpPr>
            <p:cNvPr id="423" name="TextBox 422">
              <a:extLst>
                <a:ext uri="{FF2B5EF4-FFF2-40B4-BE49-F238E27FC236}">
                  <a16:creationId xmlns:a16="http://schemas.microsoft.com/office/drawing/2014/main" id="{3EA68EFA-54B3-4122-BDE0-53E68144E0BE}"/>
                </a:ext>
              </a:extLst>
            </p:cNvPr>
            <p:cNvSpPr txBox="1"/>
            <p:nvPr/>
          </p:nvSpPr>
          <p:spPr>
            <a:xfrm>
              <a:off x="506597" y="4884791"/>
              <a:ext cx="266525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-6</a:t>
              </a:r>
            </a:p>
          </p:txBody>
        </p:sp>
        <p:sp>
          <p:nvSpPr>
            <p:cNvPr id="424" name="TextBox 423">
              <a:extLst>
                <a:ext uri="{FF2B5EF4-FFF2-40B4-BE49-F238E27FC236}">
                  <a16:creationId xmlns:a16="http://schemas.microsoft.com/office/drawing/2014/main" id="{C30B473E-565F-44B9-9C2D-7303DA475A01}"/>
                </a:ext>
              </a:extLst>
            </p:cNvPr>
            <p:cNvSpPr txBox="1"/>
            <p:nvPr/>
          </p:nvSpPr>
          <p:spPr>
            <a:xfrm>
              <a:off x="689040" y="4884791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425" name="TextBox 424">
              <a:extLst>
                <a:ext uri="{FF2B5EF4-FFF2-40B4-BE49-F238E27FC236}">
                  <a16:creationId xmlns:a16="http://schemas.microsoft.com/office/drawing/2014/main" id="{A02B1638-F2B7-4F24-8052-EB730E93E05B}"/>
                </a:ext>
              </a:extLst>
            </p:cNvPr>
            <p:cNvSpPr txBox="1"/>
            <p:nvPr/>
          </p:nvSpPr>
          <p:spPr>
            <a:xfrm>
              <a:off x="871482" y="4884791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  <p:sp>
          <p:nvSpPr>
            <p:cNvPr id="426" name="TextBox 425">
              <a:extLst>
                <a:ext uri="{FF2B5EF4-FFF2-40B4-BE49-F238E27FC236}">
                  <a16:creationId xmlns:a16="http://schemas.microsoft.com/office/drawing/2014/main" id="{8351AF43-4063-421E-B2F8-8CFE14204C52}"/>
                </a:ext>
              </a:extLst>
            </p:cNvPr>
            <p:cNvSpPr txBox="1"/>
            <p:nvPr/>
          </p:nvSpPr>
          <p:spPr>
            <a:xfrm>
              <a:off x="1161805" y="4684875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27" name="TextBox 426">
              <a:extLst>
                <a:ext uri="{FF2B5EF4-FFF2-40B4-BE49-F238E27FC236}">
                  <a16:creationId xmlns:a16="http://schemas.microsoft.com/office/drawing/2014/main" id="{7B8C786B-2CEA-4FAF-B4F8-E9BDE28B36F4}"/>
                </a:ext>
              </a:extLst>
            </p:cNvPr>
            <p:cNvSpPr txBox="1"/>
            <p:nvPr/>
          </p:nvSpPr>
          <p:spPr>
            <a:xfrm>
              <a:off x="1161805" y="4499912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428" name="TextBox 427">
              <a:extLst>
                <a:ext uri="{FF2B5EF4-FFF2-40B4-BE49-F238E27FC236}">
                  <a16:creationId xmlns:a16="http://schemas.microsoft.com/office/drawing/2014/main" id="{5824DD57-53A2-4B95-B8D3-88981F4002AC}"/>
                </a:ext>
              </a:extLst>
            </p:cNvPr>
            <p:cNvSpPr txBox="1"/>
            <p:nvPr/>
          </p:nvSpPr>
          <p:spPr>
            <a:xfrm>
              <a:off x="1161805" y="4315743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429" name="TextBox 428">
              <a:extLst>
                <a:ext uri="{FF2B5EF4-FFF2-40B4-BE49-F238E27FC236}">
                  <a16:creationId xmlns:a16="http://schemas.microsoft.com/office/drawing/2014/main" id="{5A5A6702-8892-4FCA-B1A1-A80A829D6ACA}"/>
                </a:ext>
              </a:extLst>
            </p:cNvPr>
            <p:cNvSpPr txBox="1"/>
            <p:nvPr/>
          </p:nvSpPr>
          <p:spPr>
            <a:xfrm>
              <a:off x="1161805" y="4130783"/>
              <a:ext cx="182443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430" name="TextBox 429">
              <a:extLst>
                <a:ext uri="{FF2B5EF4-FFF2-40B4-BE49-F238E27FC236}">
                  <a16:creationId xmlns:a16="http://schemas.microsoft.com/office/drawing/2014/main" id="{47F8D894-7672-4C0F-8E08-CB7F1A043567}"/>
                </a:ext>
              </a:extLst>
            </p:cNvPr>
            <p:cNvSpPr txBox="1"/>
            <p:nvPr/>
          </p:nvSpPr>
          <p:spPr>
            <a:xfrm>
              <a:off x="1065030" y="3946612"/>
              <a:ext cx="375991" cy="2400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431" name="TextBox 430">
              <a:extLst>
                <a:ext uri="{FF2B5EF4-FFF2-40B4-BE49-F238E27FC236}">
                  <a16:creationId xmlns:a16="http://schemas.microsoft.com/office/drawing/2014/main" id="{EC39A0BD-6715-420E-9C01-877458B89103}"/>
                </a:ext>
              </a:extLst>
            </p:cNvPr>
            <p:cNvSpPr txBox="1"/>
            <p:nvPr/>
          </p:nvSpPr>
          <p:spPr>
            <a:xfrm>
              <a:off x="1088827" y="5729427"/>
              <a:ext cx="377577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-10</a:t>
              </a:r>
            </a:p>
          </p:txBody>
        </p:sp>
        <p:sp>
          <p:nvSpPr>
            <p:cNvPr id="432" name="TextBox 431">
              <a:extLst>
                <a:ext uri="{FF2B5EF4-FFF2-40B4-BE49-F238E27FC236}">
                  <a16:creationId xmlns:a16="http://schemas.microsoft.com/office/drawing/2014/main" id="{14FFE3AC-06B6-43A6-AFAA-5D05DAFFCAB2}"/>
                </a:ext>
              </a:extLst>
            </p:cNvPr>
            <p:cNvSpPr txBox="1"/>
            <p:nvPr/>
          </p:nvSpPr>
          <p:spPr>
            <a:xfrm>
              <a:off x="1118969" y="5553198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-8</a:t>
              </a:r>
            </a:p>
          </p:txBody>
        </p:sp>
        <p:sp>
          <p:nvSpPr>
            <p:cNvPr id="433" name="TextBox 432">
              <a:extLst>
                <a:ext uri="{FF2B5EF4-FFF2-40B4-BE49-F238E27FC236}">
                  <a16:creationId xmlns:a16="http://schemas.microsoft.com/office/drawing/2014/main" id="{6B9A0FA3-2775-42DE-BA31-E7EC14FF33DD}"/>
                </a:ext>
              </a:extLst>
            </p:cNvPr>
            <p:cNvSpPr txBox="1"/>
            <p:nvPr/>
          </p:nvSpPr>
          <p:spPr>
            <a:xfrm>
              <a:off x="1118969" y="5368233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-6</a:t>
              </a:r>
            </a:p>
          </p:txBody>
        </p:sp>
        <p:sp>
          <p:nvSpPr>
            <p:cNvPr id="434" name="TextBox 433">
              <a:extLst>
                <a:ext uri="{FF2B5EF4-FFF2-40B4-BE49-F238E27FC236}">
                  <a16:creationId xmlns:a16="http://schemas.microsoft.com/office/drawing/2014/main" id="{AD6823D8-D357-4FD2-BFDC-1AD3073B557E}"/>
                </a:ext>
              </a:extLst>
            </p:cNvPr>
            <p:cNvSpPr txBox="1"/>
            <p:nvPr/>
          </p:nvSpPr>
          <p:spPr>
            <a:xfrm>
              <a:off x="1118969" y="5184066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435" name="TextBox 434">
              <a:extLst>
                <a:ext uri="{FF2B5EF4-FFF2-40B4-BE49-F238E27FC236}">
                  <a16:creationId xmlns:a16="http://schemas.microsoft.com/office/drawing/2014/main" id="{D5B646BE-F629-4B49-A20D-A25F4013744C}"/>
                </a:ext>
              </a:extLst>
            </p:cNvPr>
            <p:cNvSpPr txBox="1"/>
            <p:nvPr/>
          </p:nvSpPr>
          <p:spPr>
            <a:xfrm>
              <a:off x="1118969" y="4999897"/>
              <a:ext cx="268112" cy="332432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5704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7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</p:grpSp>
      <p:cxnSp>
        <p:nvCxnSpPr>
          <p:cNvPr id="458" name="Straight Arrow Connector 457">
            <a:extLst>
              <a:ext uri="{FF2B5EF4-FFF2-40B4-BE49-F238E27FC236}">
                <a16:creationId xmlns:a16="http://schemas.microsoft.com/office/drawing/2014/main" id="{5606D787-E9F4-4210-9348-E3A94962C2D2}"/>
              </a:ext>
            </a:extLst>
          </p:cNvPr>
          <p:cNvCxnSpPr/>
          <p:nvPr/>
        </p:nvCxnSpPr>
        <p:spPr>
          <a:xfrm flipH="1" flipV="1">
            <a:off x="5274369" y="2966302"/>
            <a:ext cx="1200547" cy="400844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cxnSp>
        <p:nvCxnSpPr>
          <p:cNvPr id="459" name="Straight Arrow Connector 458">
            <a:extLst>
              <a:ext uri="{FF2B5EF4-FFF2-40B4-BE49-F238E27FC236}">
                <a16:creationId xmlns:a16="http://schemas.microsoft.com/office/drawing/2014/main" id="{F2909B5B-82A8-4973-8AA7-5A5E368AEFB8}"/>
              </a:ext>
            </a:extLst>
          </p:cNvPr>
          <p:cNvCxnSpPr/>
          <p:nvPr/>
        </p:nvCxnSpPr>
        <p:spPr>
          <a:xfrm flipH="1" flipV="1">
            <a:off x="5275361" y="2741076"/>
            <a:ext cx="1200547" cy="400844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7475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8" grpId="0" animBg="1"/>
      <p:bldP spid="79" grpId="0" animBg="1"/>
      <p:bldP spid="80" grpId="0" animBg="1"/>
      <p:bldP spid="82" grpId="0" animBg="1"/>
      <p:bldP spid="84" grpId="0" animBg="1"/>
      <p:bldP spid="85" grpId="0" animBg="1"/>
      <p:bldP spid="86" grpId="0" animBg="1"/>
      <p:bldP spid="139" grpId="0" animBg="1"/>
      <p:bldP spid="141" grpId="0" animBg="1"/>
      <p:bldP spid="142" grpId="0" animBg="1"/>
      <p:bldP spid="143" grpId="0" animBg="1"/>
      <p:bldP spid="196" grpId="0" animBg="1"/>
      <p:bldP spid="198" grpId="0" animBg="1"/>
      <p:bldP spid="199" grpId="0" animBg="1"/>
      <p:bldP spid="20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ound Same Side Corner Rectangle 21">
                <a:extLst>
                  <a:ext uri="{FF2B5EF4-FFF2-40B4-BE49-F238E27FC236}">
                    <a16:creationId xmlns:a16="http://schemas.microsoft.com/office/drawing/2014/main" id="{DD24A7BE-D580-4C9C-9819-B825A391EDC2}"/>
                  </a:ext>
                </a:extLst>
              </p:cNvPr>
              <p:cNvSpPr/>
              <p:nvPr/>
            </p:nvSpPr>
            <p:spPr bwMode="auto">
              <a:xfrm rot="16200000">
                <a:off x="4154301" y="-2001114"/>
                <a:ext cx="1084046" cy="9056075"/>
              </a:xfrm>
              <a:prstGeom prst="round2SameRect">
                <a:avLst>
                  <a:gd name="adj1" fmla="val 0"/>
                  <a:gd name="adj2" fmla="val 5466"/>
                </a:avLst>
              </a:prstGeom>
              <a:solidFill>
                <a:srgbClr val="0171AB"/>
              </a:solidFill>
              <a:ln>
                <a:noFill/>
              </a:ln>
              <a:effectLst/>
              <a:extLst/>
            </p:spPr>
            <p:txBody>
              <a:bodyPr vert="vert" wrap="square" lIns="27419" tIns="370417" rIns="0" bIns="27419">
                <a:spAutoFit/>
              </a:bodyPr>
              <a:lstStyle/>
              <a:p>
                <a:pPr>
                  <a:defRPr/>
                </a:pPr>
                <a:r>
                  <a:rPr lang="en-US" sz="3333" b="1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We will learn how to solve  </a:t>
                </a:r>
                <a14:m>
                  <m:oMath xmlns:m="http://schemas.openxmlformats.org/officeDocument/2006/math">
                    <m:r>
                      <a:rPr lang="en-US" sz="3333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𝒔𝒚𝒔𝒕𝒆𝒎</m:t>
                    </m:r>
                    <m:r>
                      <a:rPr lang="en-US" sz="3333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333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sz="3333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333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𝒍𝒊𝒏𝒆𝒂𝒓</m:t>
                    </m:r>
                    <m:r>
                      <a:rPr lang="en-US" sz="3333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3333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333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𝒆𝒒𝒖𝒂𝒕𝒊𝒐𝒏𝒔</m:t>
                        </m:r>
                      </m:e>
                      <m:sub>
                        <m:r>
                          <a:rPr lang="en-US" sz="3333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333" b="1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 by graphing.</a:t>
                </a:r>
                <a:endParaRPr lang="en-US" sz="3333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10" name="Round Same Side Corner Rectangle 21">
                <a:extLst>
                  <a:ext uri="{FF2B5EF4-FFF2-40B4-BE49-F238E27FC236}">
                    <a16:creationId xmlns:a16="http://schemas.microsoft.com/office/drawing/2014/main" id="{DD24A7BE-D580-4C9C-9819-B825A391ED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6200000">
                <a:off x="4154301" y="-2001114"/>
                <a:ext cx="1084046" cy="9056075"/>
              </a:xfrm>
              <a:prstGeom prst="round2SameRect">
                <a:avLst>
                  <a:gd name="adj1" fmla="val 0"/>
                  <a:gd name="adj2" fmla="val 5466"/>
                </a:avLst>
              </a:prstGeom>
              <a:blipFill>
                <a:blip r:embed="rId3"/>
                <a:stretch>
                  <a:fillRect t="-10734" r="-1684" b="-18644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Google Shape;22;p4"/>
          <p:cNvSpPr/>
          <p:nvPr/>
        </p:nvSpPr>
        <p:spPr>
          <a:xfrm rot="-5400000">
            <a:off x="-397561" y="2435606"/>
            <a:ext cx="1131697" cy="160727"/>
          </a:xfrm>
          <a:prstGeom prst="round2SameRect">
            <a:avLst>
              <a:gd name="adj1" fmla="val 0"/>
              <a:gd name="adj2" fmla="val 15814"/>
            </a:avLst>
          </a:prstGeom>
          <a:solidFill>
            <a:srgbClr val="FFFFFF"/>
          </a:solidFill>
          <a:ln>
            <a:noFill/>
          </a:ln>
          <a:effectLst>
            <a:outerShdw blurRad="508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63490" tIns="32899" rIns="63490" bIns="32899" anchor="t" anchorCtr="0">
            <a:noAutofit/>
          </a:bodyPr>
          <a:lstStyle/>
          <a:p>
            <a:pPr>
              <a:buSzPts val="1000"/>
            </a:pPr>
            <a:r>
              <a:rPr lang="en-US" sz="694" b="1" dirty="0">
                <a:solidFill>
                  <a:srgbClr val="0171A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LEARNING OBJECTIVE</a:t>
            </a:r>
            <a:endParaRPr sz="972" dirty="0"/>
          </a:p>
        </p:txBody>
      </p:sp>
      <p:graphicFrame>
        <p:nvGraphicFramePr>
          <p:cNvPr id="23" name="Google Shape;23;p4"/>
          <p:cNvGraphicFramePr/>
          <p:nvPr>
            <p:extLst>
              <p:ext uri="{D42A27DB-BD31-4B8C-83A1-F6EECF244321}">
                <p14:modId xmlns:p14="http://schemas.microsoft.com/office/powerpoint/2010/main" val="1796409728"/>
              </p:ext>
            </p:extLst>
          </p:nvPr>
        </p:nvGraphicFramePr>
        <p:xfrm>
          <a:off x="4876797" y="3594502"/>
          <a:ext cx="3085007" cy="675652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085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307">
                <a:tc>
                  <a:txBody>
                    <a:bodyPr/>
                    <a:lstStyle/>
                    <a:p>
                      <a:pPr marL="2286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entury Gothic"/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Definition</a:t>
                      </a:r>
                      <a:endParaRPr sz="1200" u="none" strike="noStrike" cap="none"/>
                    </a:p>
                  </a:txBody>
                  <a:tcPr marL="63507" marR="63507" marT="31753" marB="31753">
                    <a:lnL w="12700" cap="flat" cmpd="sng">
                      <a:solidFill>
                        <a:srgbClr val="0171A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171A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171A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171A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171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baseline="3000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  <a:r>
                        <a:rPr lang="en-US" sz="120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-US" sz="120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entury Gothic"/>
                          <a:cs typeface="Century Gothic"/>
                          <a:sym typeface="Century Gothic"/>
                        </a:rPr>
                        <a:t>two or more equations involving the same set of variables.</a:t>
                      </a:r>
                      <a:endParaRPr sz="1200" u="none" strike="noStrike" cap="none" dirty="0"/>
                    </a:p>
                  </a:txBody>
                  <a:tcPr marL="63507" marR="63507" marT="31753" marB="31753">
                    <a:lnL w="12700" cap="flat" cmpd="sng">
                      <a:solidFill>
                        <a:srgbClr val="0171A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171A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171A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171A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4" name="Google Shape;24;p4" descr="C:\Users\Stephen\Downloads\Voca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52996" y="4046402"/>
            <a:ext cx="152390" cy="10363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4">
            <a:extLst>
              <a:ext uri="{FF2B5EF4-FFF2-40B4-BE49-F238E27FC236}">
                <a16:creationId xmlns:a16="http://schemas.microsoft.com/office/drawing/2014/main" id="{B190759F-FE46-4383-B1A0-75438F079F4F}"/>
              </a:ext>
            </a:extLst>
          </p:cNvPr>
          <p:cNvGrpSpPr>
            <a:grpSpLocks/>
          </p:cNvGrpSpPr>
          <p:nvPr/>
        </p:nvGrpSpPr>
        <p:grpSpPr bwMode="auto">
          <a:xfrm>
            <a:off x="248651" y="3435827"/>
            <a:ext cx="2844761" cy="780919"/>
            <a:chOff x="6748463" y="523875"/>
            <a:chExt cx="1643363" cy="93676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1F009EB-B11C-4BDF-9EAE-DA5A538BF757}"/>
                </a:ext>
              </a:extLst>
            </p:cNvPr>
            <p:cNvSpPr/>
            <p:nvPr/>
          </p:nvSpPr>
          <p:spPr bwMode="auto">
            <a:xfrm>
              <a:off x="6750051" y="523875"/>
              <a:ext cx="1641775" cy="936769"/>
            </a:xfrm>
            <a:prstGeom prst="rect">
              <a:avLst/>
            </a:prstGeom>
            <a:gradFill flip="none" rotWithShape="1">
              <a:gsLst>
                <a:gs pos="0">
                  <a:srgbClr val="C0ECFC"/>
                </a:gs>
                <a:gs pos="32000">
                  <a:srgbClr val="F7FDFF"/>
                </a:gs>
                <a:gs pos="100000">
                  <a:srgbClr val="FFFFFF"/>
                </a:gs>
              </a:gsLst>
              <a:lin ang="2700000" scaled="1"/>
              <a:tileRect/>
            </a:gra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251460" rIns="7620">
              <a:spAutoFit/>
            </a:bodyPr>
            <a:lstStyle/>
            <a:p>
              <a:pPr eaLnBrk="0" hangingPunct="0">
                <a:tabLst>
                  <a:tab pos="-47623" algn="l"/>
                </a:tabLst>
                <a:defRPr/>
              </a:pPr>
              <a:r>
                <a:rPr lang="en-US" sz="875" dirty="0">
                  <a:solidFill>
                    <a:schemeClr val="tx1"/>
                  </a:solidFill>
                  <a:latin typeface="Verdana" pitchFamily="34" charset="0"/>
                  <a:ea typeface="Times New Roman" pitchFamily="18" charset="0"/>
                  <a:cs typeface="Arial" charset="0"/>
                </a:rPr>
                <a:t>What is our Learning Objective?</a:t>
              </a:r>
            </a:p>
            <a:p>
              <a:pPr eaLnBrk="0" hangingPunct="0">
                <a:spcAft>
                  <a:spcPct val="50000"/>
                </a:spcAft>
                <a:tabLst>
                  <a:tab pos="-47623" algn="l"/>
                </a:tabLst>
                <a:defRPr/>
              </a:pPr>
              <a:endParaRPr lang="en-US" sz="333" dirty="0">
                <a:solidFill>
                  <a:schemeClr val="tx1"/>
                </a:solidFill>
                <a:latin typeface="Verdana" pitchFamily="34" charset="0"/>
                <a:ea typeface="Times New Roman" pitchFamily="18" charset="0"/>
                <a:cs typeface="Arial" charset="0"/>
              </a:endParaRPr>
            </a:p>
            <a:p>
              <a:pPr eaLnBrk="0" hangingPunct="0">
                <a:spcAft>
                  <a:spcPct val="50000"/>
                </a:spcAft>
                <a:tabLst>
                  <a:tab pos="-47623" algn="l"/>
                </a:tabLst>
                <a:defRPr/>
              </a:pPr>
              <a:r>
                <a:rPr lang="en-US" sz="875" dirty="0">
                  <a:solidFill>
                    <a:schemeClr val="tx1"/>
                  </a:solidFill>
                  <a:latin typeface="Verdana" pitchFamily="34" charset="0"/>
                  <a:ea typeface="Times New Roman" pitchFamily="18" charset="0"/>
                  <a:cs typeface="Arial" charset="0"/>
                </a:rPr>
                <a:t>What does “</a:t>
              </a:r>
              <a:r>
                <a:rPr lang="en-US" sz="875" b="1" i="1" dirty="0">
                  <a:solidFill>
                    <a:schemeClr val="tx1"/>
                  </a:solidFill>
                  <a:latin typeface="Verdana" pitchFamily="34" charset="0"/>
                  <a:ea typeface="Times New Roman" pitchFamily="18" charset="0"/>
                  <a:cs typeface="Arial" charset="0"/>
                </a:rPr>
                <a:t>Equation</a:t>
              </a:r>
              <a:r>
                <a:rPr lang="en-US" sz="875" dirty="0">
                  <a:solidFill>
                    <a:schemeClr val="tx1"/>
                  </a:solidFill>
                  <a:latin typeface="Verdana" pitchFamily="34" charset="0"/>
                  <a:ea typeface="Times New Roman" pitchFamily="18" charset="0"/>
                  <a:cs typeface="Arial" charset="0"/>
                </a:rPr>
                <a:t>” mean?                 </a:t>
              </a:r>
              <a:r>
                <a:rPr lang="en-US" sz="875" i="1" dirty="0">
                  <a:solidFill>
                    <a:schemeClr val="tx1"/>
                  </a:solidFill>
                  <a:latin typeface="Verdana" pitchFamily="34" charset="0"/>
                  <a:ea typeface="Times New Roman" pitchFamily="18" charset="0"/>
                  <a:cs typeface="Arial" charset="0"/>
                </a:rPr>
                <a:t>Quadratic</a:t>
              </a:r>
              <a:r>
                <a:rPr lang="en-US" sz="875" dirty="0">
                  <a:solidFill>
                    <a:schemeClr val="tx1"/>
                  </a:solidFill>
                  <a:latin typeface="Verdana" pitchFamily="34" charset="0"/>
                  <a:ea typeface="Times New Roman" pitchFamily="18" charset="0"/>
                  <a:cs typeface="Arial" charset="0"/>
                </a:rPr>
                <a:t> means _________.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F65353C-FDFF-43CF-B84B-92496B2A119E}"/>
                </a:ext>
              </a:extLst>
            </p:cNvPr>
            <p:cNvSpPr/>
            <p:nvPr/>
          </p:nvSpPr>
          <p:spPr bwMode="auto">
            <a:xfrm>
              <a:off x="6748463" y="530223"/>
              <a:ext cx="1641776" cy="204044"/>
            </a:xfrm>
            <a:prstGeom prst="rect">
              <a:avLst/>
            </a:prstGeom>
            <a:solidFill>
              <a:srgbClr val="08749A"/>
            </a:solidFill>
            <a:ln w="3175">
              <a:solidFill>
                <a:schemeClr val="accent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875" b="1" dirty="0">
                  <a:solidFill>
                    <a:schemeClr val="bg1"/>
                  </a:solidFill>
                  <a:latin typeface="Gill Sans MT" pitchFamily="34" charset="0"/>
                </a:rPr>
                <a:t>CFU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371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0" y="151620"/>
                <a:ext cx="9144000" cy="3693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We will learn how to solve the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𝒔𝒚𝒔𝒕𝒆𝒎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𝒍𝒊𝒏𝒆𝒂𝒓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𝒆𝒒𝒖𝒂𝒕𝒊𝒐𝒏𝒔</m:t>
                        </m:r>
                      </m:e>
                      <m:sub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 by graphing.</a:t>
                </a:r>
                <a:endParaRPr 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1620"/>
                <a:ext cx="9144000" cy="369332"/>
              </a:xfrm>
              <a:prstGeom prst="rect">
                <a:avLst/>
              </a:prstGeom>
              <a:blipFill>
                <a:blip r:embed="rId3"/>
                <a:stretch>
                  <a:fillRect l="-53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91272" y="3416301"/>
            <a:ext cx="3657600" cy="344169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0" y="3844938"/>
                <a:ext cx="11814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am-ET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am-ET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m:rPr>
                          <m:nor/>
                        </m:rPr>
                        <a:rPr lang="am-ET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m:rPr>
                          <m:nor/>
                        </m:rPr>
                        <a:rPr lang="am-ET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 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44938"/>
                <a:ext cx="1181477" cy="369332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1979037" y="3868738"/>
                <a:ext cx="11814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am-ET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am-ET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+ </m:t>
                      </m:r>
                      <m:r>
                        <m:rPr>
                          <m:nor/>
                        </m:rPr>
                        <a:rPr lang="am-ET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m:rPr>
                          <m:nor/>
                        </m:rPr>
                        <a:rPr lang="am-ET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 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037" y="3868738"/>
                <a:ext cx="1181477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6373513" y="1492347"/>
                <a:ext cx="2062103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>
                              <a:latin typeface="Cambria Math" panose="02040503050406030204" pitchFamily="18" charset="0"/>
                              <a:ea typeface="Century Gothic" panose="020B0502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entury Gothic" panose="020B0502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am-ET" sz="28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nor/>
                                  </m:rPr>
                                  <a:rPr lang="am-ET" sz="28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− </m:t>
                                </m:r>
                                <m:r>
                                  <m:rPr>
                                    <m:nor/>
                                  </m:rPr>
                                  <a:rPr lang="am-ET" sz="28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m:rPr>
                                    <m:nor/>
                                  </m:rPr>
                                  <a:rPr lang="am-ET" sz="28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= 3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am-ET" sz="2800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nor/>
                                  </m:rPr>
                                  <a:rPr lang="am-ET" sz="2800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+ </m:t>
                                </m:r>
                                <m:r>
                                  <m:rPr>
                                    <m:nor/>
                                  </m:rPr>
                                  <a:rPr lang="am-ET" sz="2800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m:rPr>
                                    <m:nor/>
                                  </m:rPr>
                                  <a:rPr lang="am-ET" sz="2800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= 5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dirty="0"/>
                                  <m:t>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513" y="1492347"/>
                <a:ext cx="2062103" cy="105349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397241"/>
              </p:ext>
            </p:extLst>
          </p:nvPr>
        </p:nvGraphicFramePr>
        <p:xfrm>
          <a:off x="129984" y="578525"/>
          <a:ext cx="5787032" cy="1726386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854939">
                  <a:extLst>
                    <a:ext uri="{9D8B030D-6E8A-4147-A177-3AD203B41FA5}">
                      <a16:colId xmlns:a16="http://schemas.microsoft.com/office/drawing/2014/main" val="2681950672"/>
                    </a:ext>
                  </a:extLst>
                </a:gridCol>
                <a:gridCol w="4932093">
                  <a:extLst>
                    <a:ext uri="{9D8B030D-6E8A-4147-A177-3AD203B41FA5}">
                      <a16:colId xmlns:a16="http://schemas.microsoft.com/office/drawing/2014/main" val="226747533"/>
                    </a:ext>
                  </a:extLst>
                </a:gridCol>
              </a:tblGrid>
              <a:tr h="47513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Step 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Isolate (SOLVE for) the '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' term.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      “ I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added/subtracted ‘x’ term from both sides.”</a:t>
                      </a:r>
                      <a:endParaRPr lang="en-US" sz="14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9520912"/>
                  </a:ext>
                </a:extLst>
              </a:tr>
              <a:tr h="47513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Step 2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Divide all terms by the coefficient of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       “I divided both side</a:t>
                      </a:r>
                      <a:r>
                        <a:rPr lang="en-US" sz="16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by______”</a:t>
                      </a:r>
                      <a:endParaRPr lang="en-US" sz="16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4349368"/>
                  </a:ext>
                </a:extLst>
              </a:tr>
              <a:tr h="4157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Step 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Simplify: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“The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slope-intercept is y = ______.”</a:t>
                      </a:r>
                      <a:endParaRPr lang="en-US" sz="18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694976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032346"/>
              </p:ext>
            </p:extLst>
          </p:nvPr>
        </p:nvGraphicFramePr>
        <p:xfrm>
          <a:off x="131084" y="2274264"/>
          <a:ext cx="5787032" cy="134112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854939">
                  <a:extLst>
                    <a:ext uri="{9D8B030D-6E8A-4147-A177-3AD203B41FA5}">
                      <a16:colId xmlns:a16="http://schemas.microsoft.com/office/drawing/2014/main" val="3631702158"/>
                    </a:ext>
                  </a:extLst>
                </a:gridCol>
                <a:gridCol w="4932093">
                  <a:extLst>
                    <a:ext uri="{9D8B030D-6E8A-4147-A177-3AD203B41FA5}">
                      <a16:colId xmlns:a16="http://schemas.microsoft.com/office/drawing/2014/main" val="2225120027"/>
                    </a:ext>
                  </a:extLst>
                </a:gridCol>
              </a:tblGrid>
              <a:tr h="415746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Step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Graph the Equation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with the </a:t>
                      </a:r>
                      <a:r>
                        <a:rPr lang="en-US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y-intercept (b) on the graph.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this point, use the slope to find a second point and plot it.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Draw the line that connects the two points.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79400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05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0" y="151620"/>
                <a:ext cx="9144000" cy="3693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We will learn how to solve the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𝒔𝒚𝒔𝒕𝒆𝒎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𝒍𝒊𝒏𝒆𝒂𝒓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𝒆𝒒𝒖𝒂𝒕𝒊𝒐𝒏𝒔</m:t>
                        </m:r>
                      </m:e>
                      <m:sub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 by graphing.</a:t>
                </a:r>
                <a:endParaRPr 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1620"/>
                <a:ext cx="9144000" cy="369332"/>
              </a:xfrm>
              <a:prstGeom prst="rect">
                <a:avLst/>
              </a:prstGeom>
              <a:blipFill>
                <a:blip r:embed="rId3"/>
                <a:stretch>
                  <a:fillRect l="-53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055186" y="1320697"/>
                <a:ext cx="2693686" cy="10534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=−4</m:t>
                              </m:r>
                              <m:r>
                                <m:rPr>
                                  <m:nor/>
                                </m:rPr>
                                <a:rPr lang="en-US" sz="28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186" y="1320697"/>
                <a:ext cx="2693686" cy="10534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91272" y="3416301"/>
            <a:ext cx="3657600" cy="344169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0" y="3878805"/>
                <a:ext cx="13353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78805"/>
                <a:ext cx="1335366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1979037" y="3902605"/>
                <a:ext cx="16896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=−4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037" y="3902605"/>
                <a:ext cx="1689629" cy="369332"/>
              </a:xfrm>
              <a:prstGeom prst="rect">
                <a:avLst/>
              </a:prstGeom>
              <a:blipFill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217049"/>
              </p:ext>
            </p:extLst>
          </p:nvPr>
        </p:nvGraphicFramePr>
        <p:xfrm>
          <a:off x="129984" y="578525"/>
          <a:ext cx="5787032" cy="1726386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854939">
                  <a:extLst>
                    <a:ext uri="{9D8B030D-6E8A-4147-A177-3AD203B41FA5}">
                      <a16:colId xmlns:a16="http://schemas.microsoft.com/office/drawing/2014/main" val="2681950672"/>
                    </a:ext>
                  </a:extLst>
                </a:gridCol>
                <a:gridCol w="4932093">
                  <a:extLst>
                    <a:ext uri="{9D8B030D-6E8A-4147-A177-3AD203B41FA5}">
                      <a16:colId xmlns:a16="http://schemas.microsoft.com/office/drawing/2014/main" val="226747533"/>
                    </a:ext>
                  </a:extLst>
                </a:gridCol>
              </a:tblGrid>
              <a:tr h="47513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Step 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Isolate (SOLVE for) the '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' term.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      “ I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added/subtracted ‘x’ term from both sides.”</a:t>
                      </a:r>
                      <a:endParaRPr lang="en-US" sz="14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9520912"/>
                  </a:ext>
                </a:extLst>
              </a:tr>
              <a:tr h="47513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Step 2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Divide all terms by the coefficient of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       “I divided both side</a:t>
                      </a:r>
                      <a:r>
                        <a:rPr lang="en-US" sz="16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by______”</a:t>
                      </a:r>
                      <a:endParaRPr lang="en-US" sz="16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4349368"/>
                  </a:ext>
                </a:extLst>
              </a:tr>
              <a:tr h="4157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Step 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Simplify: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“The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slope-intercept is y = ______.”</a:t>
                      </a:r>
                      <a:endParaRPr lang="en-US" sz="18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694976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233461"/>
              </p:ext>
            </p:extLst>
          </p:nvPr>
        </p:nvGraphicFramePr>
        <p:xfrm>
          <a:off x="131084" y="2274264"/>
          <a:ext cx="5787032" cy="134112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854939">
                  <a:extLst>
                    <a:ext uri="{9D8B030D-6E8A-4147-A177-3AD203B41FA5}">
                      <a16:colId xmlns:a16="http://schemas.microsoft.com/office/drawing/2014/main" val="3631702158"/>
                    </a:ext>
                  </a:extLst>
                </a:gridCol>
                <a:gridCol w="4932093">
                  <a:extLst>
                    <a:ext uri="{9D8B030D-6E8A-4147-A177-3AD203B41FA5}">
                      <a16:colId xmlns:a16="http://schemas.microsoft.com/office/drawing/2014/main" val="2225120027"/>
                    </a:ext>
                  </a:extLst>
                </a:gridCol>
              </a:tblGrid>
              <a:tr h="415746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Step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Graph the Equation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with the </a:t>
                      </a:r>
                      <a:r>
                        <a:rPr lang="en-US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y-intercept (b) on the graph.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this point, use the slope to find a second point and plot it.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Draw the line that connects the two points.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79400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9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0" y="151620"/>
                <a:ext cx="9144000" cy="3693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We will learn how to solve the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𝒔𝒚𝒔𝒕𝒆𝒎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𝒍𝒊𝒏𝒆𝒂𝒓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𝒆𝒒𝒖𝒂𝒕𝒊𝒐𝒏𝒔</m:t>
                        </m:r>
                      </m:e>
                      <m:sub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 by graphing.</a:t>
                </a:r>
                <a:endParaRPr 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1620"/>
                <a:ext cx="9144000" cy="369332"/>
              </a:xfrm>
              <a:prstGeom prst="rect">
                <a:avLst/>
              </a:prstGeom>
              <a:blipFill>
                <a:blip r:embed="rId3"/>
                <a:stretch>
                  <a:fillRect l="-53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91272" y="3416301"/>
            <a:ext cx="3657600" cy="344169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2249970" y="3828005"/>
                <a:ext cx="13097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− 2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 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970" y="3828005"/>
                <a:ext cx="1309718" cy="36933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960533" y="1252482"/>
                <a:ext cx="2100575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>
                              <a:latin typeface="Cambria Math" panose="02040503050406030204" pitchFamily="18" charset="0"/>
                              <a:ea typeface="Century Gothic" panose="020B0502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entury Gothic" panose="020B0502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sz="2800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lang="en-US" sz="2800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nor/>
                                  </m:rPr>
                                  <a:rPr lang="en-US" sz="2800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+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m:rPr>
                                    <m:nor/>
                                  </m:rPr>
                                  <a:rPr lang="en-US" sz="2800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= 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sz="2800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nor/>
                                  </m:rPr>
                                  <a:rPr lang="en-US" sz="2800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− 2</m:t>
                                </m:r>
                                <m:r>
                                  <m:rPr>
                                    <m:nor/>
                                  </m:rPr>
                                  <a:rPr lang="en-US" sz="2800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m:rPr>
                                    <m:nor/>
                                  </m:rPr>
                                  <a:rPr lang="en-US" sz="2800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= 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0533" y="1252482"/>
                <a:ext cx="2100575" cy="10534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25923" y="3823448"/>
                <a:ext cx="13097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+ 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 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23" y="3823448"/>
                <a:ext cx="1309718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217049"/>
              </p:ext>
            </p:extLst>
          </p:nvPr>
        </p:nvGraphicFramePr>
        <p:xfrm>
          <a:off x="129984" y="578525"/>
          <a:ext cx="5787032" cy="1726386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854939">
                  <a:extLst>
                    <a:ext uri="{9D8B030D-6E8A-4147-A177-3AD203B41FA5}">
                      <a16:colId xmlns:a16="http://schemas.microsoft.com/office/drawing/2014/main" val="2681950672"/>
                    </a:ext>
                  </a:extLst>
                </a:gridCol>
                <a:gridCol w="4932093">
                  <a:extLst>
                    <a:ext uri="{9D8B030D-6E8A-4147-A177-3AD203B41FA5}">
                      <a16:colId xmlns:a16="http://schemas.microsoft.com/office/drawing/2014/main" val="226747533"/>
                    </a:ext>
                  </a:extLst>
                </a:gridCol>
              </a:tblGrid>
              <a:tr h="47513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Step 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Isolate (SOLVE for) the '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' term.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      “ I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added/subtracted ‘x’ term from both sides.”</a:t>
                      </a:r>
                      <a:endParaRPr lang="en-US" sz="14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9520912"/>
                  </a:ext>
                </a:extLst>
              </a:tr>
              <a:tr h="47513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Step 2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Divide all terms by the coefficient of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       “I divided both side</a:t>
                      </a:r>
                      <a:r>
                        <a:rPr lang="en-US" sz="16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by______”</a:t>
                      </a:r>
                      <a:endParaRPr lang="en-US" sz="16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4349368"/>
                  </a:ext>
                </a:extLst>
              </a:tr>
              <a:tr h="4157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Step 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Simplify: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“The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slope-intercept is y = ______.”</a:t>
                      </a:r>
                      <a:endParaRPr lang="en-US" sz="18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694976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233461"/>
              </p:ext>
            </p:extLst>
          </p:nvPr>
        </p:nvGraphicFramePr>
        <p:xfrm>
          <a:off x="131084" y="2274264"/>
          <a:ext cx="5787032" cy="134112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854939">
                  <a:extLst>
                    <a:ext uri="{9D8B030D-6E8A-4147-A177-3AD203B41FA5}">
                      <a16:colId xmlns:a16="http://schemas.microsoft.com/office/drawing/2014/main" val="3631702158"/>
                    </a:ext>
                  </a:extLst>
                </a:gridCol>
                <a:gridCol w="4932093">
                  <a:extLst>
                    <a:ext uri="{9D8B030D-6E8A-4147-A177-3AD203B41FA5}">
                      <a16:colId xmlns:a16="http://schemas.microsoft.com/office/drawing/2014/main" val="2225120027"/>
                    </a:ext>
                  </a:extLst>
                </a:gridCol>
              </a:tblGrid>
              <a:tr h="415746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Step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Graph the Equation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with the </a:t>
                      </a:r>
                      <a:r>
                        <a:rPr lang="en-US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y-intercept (b) on the graph.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this point, use the slope to find a second point and plot it.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Draw the line that connects the two points.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79400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37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8720667" y="-709084"/>
            <a:ext cx="328083" cy="592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FA185558-7302-4C02-914A-76965025A06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207250" y="5534483"/>
          <a:ext cx="18415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15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Definition</a:t>
                      </a: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defTabSz="914400">
                        <a:defRPr/>
                      </a:pPr>
                      <a:r>
                        <a:rPr lang="en-US" sz="1200" baseline="30000" dirty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1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collection</a:t>
                      </a:r>
                      <a:endParaRPr lang="en-US" sz="1200" i="1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44" name="Picture 6" descr="C:\Users\Stephen\Downloads\Vocab.png">
            <a:extLst>
              <a:ext uri="{FF2B5EF4-FFF2-40B4-BE49-F238E27FC236}">
                <a16:creationId xmlns:a16="http://schemas.microsoft.com/office/drawing/2014/main" id="{D46FBDC0-6BC8-4904-8DB5-F9B628D53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003" y="5599047"/>
            <a:ext cx="182880" cy="12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4" name="Table 193">
            <a:extLst>
              <a:ext uri="{FF2B5EF4-FFF2-40B4-BE49-F238E27FC236}">
                <a16:creationId xmlns:a16="http://schemas.microsoft.com/office/drawing/2014/main" id="{9AF22ED7-3C19-4B96-80C2-FCB7650836D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227193" y="1051204"/>
          <a:ext cx="1829714" cy="42242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9714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255420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Check for Understanding</a:t>
                      </a:r>
                    </a:p>
                  </a:txBody>
                  <a:tcPr marL="76200" marR="76200" marT="38100" marB="38100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3968781">
                <a:tc>
                  <a:txBody>
                    <a:bodyPr/>
                    <a:lstStyle/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Select one or more below that are </a:t>
                      </a:r>
                      <a:r>
                        <a:rPr lang="en-US" sz="1300" b="1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systems of linear equations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. Explain.</a:t>
                      </a: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“…are systems of linear equations because…”</a:t>
                      </a:r>
                      <a:endParaRPr lang="en-US" sz="1300" b="1" dirty="0">
                        <a:solidFill>
                          <a:srgbClr val="FF9800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195" name="Picture 4" descr="C:\Users\Stephen\Downloads\CFU Icon.png">
            <a:extLst>
              <a:ext uri="{FF2B5EF4-FFF2-40B4-BE49-F238E27FC236}">
                <a16:creationId xmlns:a16="http://schemas.microsoft.com/office/drawing/2014/main" id="{9E91C4C8-5624-452E-83CA-47149559B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212" y="1086238"/>
            <a:ext cx="153167" cy="1524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6" name="Rectangle: Rounded Corners 195">
            <a:extLst>
              <a:ext uri="{FF2B5EF4-FFF2-40B4-BE49-F238E27FC236}">
                <a16:creationId xmlns:a16="http://schemas.microsoft.com/office/drawing/2014/main" id="{05E0D749-083F-4CFC-B856-63654FC78EA5}"/>
              </a:ext>
            </a:extLst>
          </p:cNvPr>
          <p:cNvSpPr/>
          <p:nvPr/>
        </p:nvSpPr>
        <p:spPr>
          <a:xfrm>
            <a:off x="7233727" y="2165402"/>
            <a:ext cx="1823180" cy="744648"/>
          </a:xfrm>
          <a:prstGeom prst="round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584CE717-3C0C-43BF-B99E-CA75654DB2F3}"/>
              </a:ext>
            </a:extLst>
          </p:cNvPr>
          <p:cNvSpPr/>
          <p:nvPr/>
        </p:nvSpPr>
        <p:spPr>
          <a:xfrm>
            <a:off x="7191974" y="2346892"/>
            <a:ext cx="296823" cy="348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773">
              <a:defRPr/>
            </a:pPr>
            <a:r>
              <a:rPr lang="en-US" sz="1667" b="1" dirty="0">
                <a:solidFill>
                  <a:srgbClr val="FF9800"/>
                </a:solidFill>
                <a:latin typeface="Century Gothic" panose="020B0502020202020204" pitchFamily="34" charset="0"/>
                <a:cs typeface="Times New Roman" pitchFamily="18" charset="0"/>
              </a:rPr>
              <a:t>A</a:t>
            </a: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A25838EE-B58D-4A53-A166-10941C22BFC3}"/>
              </a:ext>
            </a:extLst>
          </p:cNvPr>
          <p:cNvSpPr/>
          <p:nvPr/>
        </p:nvSpPr>
        <p:spPr>
          <a:xfrm>
            <a:off x="7233727" y="3158611"/>
            <a:ext cx="296823" cy="348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773">
              <a:defRPr/>
            </a:pPr>
            <a:r>
              <a:rPr lang="en-US" sz="1667" b="1" dirty="0">
                <a:solidFill>
                  <a:srgbClr val="FF9800"/>
                </a:solidFill>
                <a:latin typeface="Century Gothic" panose="020B0502020202020204" pitchFamily="34" charset="0"/>
                <a:cs typeface="Times New Roman" pitchFamily="18" charset="0"/>
              </a:rPr>
              <a:t>B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DC76C960-B36A-45AD-A640-68BFAEA9A1E3}"/>
              </a:ext>
            </a:extLst>
          </p:cNvPr>
          <p:cNvSpPr/>
          <p:nvPr/>
        </p:nvSpPr>
        <p:spPr>
          <a:xfrm>
            <a:off x="7233727" y="3937163"/>
            <a:ext cx="296823" cy="348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773">
              <a:defRPr/>
            </a:pPr>
            <a:r>
              <a:rPr lang="en-US" sz="1667" b="1" dirty="0">
                <a:solidFill>
                  <a:srgbClr val="FF9800"/>
                </a:solidFill>
                <a:latin typeface="Century Gothic" panose="020B0502020202020204" pitchFamily="34" charset="0"/>
                <a:cs typeface="Times New Roman" pitchFamily="18" charset="0"/>
              </a:rPr>
              <a:t>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" name="TextBox 51">
                <a:extLst>
                  <a:ext uri="{FF2B5EF4-FFF2-40B4-BE49-F238E27FC236}">
                    <a16:creationId xmlns:a16="http://schemas.microsoft.com/office/drawing/2014/main" id="{B415E4F9-FBB3-4C90-8AB4-83FD8B5648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15238" y="2235276"/>
                <a:ext cx="1419984" cy="605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667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2x </a:t>
                </a:r>
                <a14:m>
                  <m:oMath xmlns:m="http://schemas.openxmlformats.org/officeDocument/2006/math">
                    <m:r>
                      <a:rPr lang="en-US" altLang="en-US" sz="1667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altLang="en-US" sz="1667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3y = -2</a:t>
                </a:r>
              </a:p>
              <a:p>
                <a:pPr eaLnBrk="1" hangingPunct="1"/>
                <a:r>
                  <a:rPr lang="en-US" altLang="en-US" sz="1667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4x + y = 24</a:t>
                </a:r>
              </a:p>
            </p:txBody>
          </p:sp>
        </mc:Choice>
        <mc:Fallback>
          <p:sp>
            <p:nvSpPr>
              <p:cNvPr id="205" name="TextBox 51">
                <a:extLst>
                  <a:ext uri="{FF2B5EF4-FFF2-40B4-BE49-F238E27FC236}">
                    <a16:creationId xmlns:a16="http://schemas.microsoft.com/office/drawing/2014/main" id="{B415E4F9-FBB3-4C90-8AB4-83FD8B5648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15238" y="2235276"/>
                <a:ext cx="1419984" cy="605422"/>
              </a:xfrm>
              <a:prstGeom prst="rect">
                <a:avLst/>
              </a:prstGeom>
              <a:blipFill>
                <a:blip r:embed="rId6"/>
                <a:stretch>
                  <a:fillRect l="-2575" t="-4040" b="-1313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6" name="TextBox 51">
            <a:extLst>
              <a:ext uri="{FF2B5EF4-FFF2-40B4-BE49-F238E27FC236}">
                <a16:creationId xmlns:a16="http://schemas.microsoft.com/office/drawing/2014/main" id="{C6CE9886-9EB7-4D88-8B95-A7606D604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4062" y="3826094"/>
            <a:ext cx="1468236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67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m = 3a</a:t>
            </a:r>
          </a:p>
          <a:p>
            <a:pPr eaLnBrk="1" hangingPunct="1"/>
            <a:r>
              <a:rPr lang="en-US" altLang="en-US" sz="1667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a + 2m = 4</a:t>
            </a:r>
          </a:p>
        </p:txBody>
      </p:sp>
      <p:sp>
        <p:nvSpPr>
          <p:cNvPr id="207" name="Left Brace 206">
            <a:extLst>
              <a:ext uri="{FF2B5EF4-FFF2-40B4-BE49-F238E27FC236}">
                <a16:creationId xmlns:a16="http://schemas.microsoft.com/office/drawing/2014/main" id="{6D346566-122C-4132-AB9F-2C0EB0EA6247}"/>
              </a:ext>
            </a:extLst>
          </p:cNvPr>
          <p:cNvSpPr/>
          <p:nvPr/>
        </p:nvSpPr>
        <p:spPr bwMode="auto">
          <a:xfrm>
            <a:off x="7534813" y="2188579"/>
            <a:ext cx="152400" cy="685800"/>
          </a:xfrm>
          <a:prstGeom prst="leftBrace">
            <a:avLst>
              <a:gd name="adj1" fmla="val 3437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" name="Left Brace 207">
            <a:extLst>
              <a:ext uri="{FF2B5EF4-FFF2-40B4-BE49-F238E27FC236}">
                <a16:creationId xmlns:a16="http://schemas.microsoft.com/office/drawing/2014/main" id="{6CEB0BE5-562E-4FA4-9577-0C1FD88A3D20}"/>
              </a:ext>
            </a:extLst>
          </p:cNvPr>
          <p:cNvSpPr/>
          <p:nvPr/>
        </p:nvSpPr>
        <p:spPr bwMode="auto">
          <a:xfrm>
            <a:off x="7526115" y="3776946"/>
            <a:ext cx="152400" cy="685800"/>
          </a:xfrm>
          <a:prstGeom prst="leftBrace">
            <a:avLst>
              <a:gd name="adj1" fmla="val 3437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" name="TextBox 51">
            <a:extLst>
              <a:ext uri="{FF2B5EF4-FFF2-40B4-BE49-F238E27FC236}">
                <a16:creationId xmlns:a16="http://schemas.microsoft.com/office/drawing/2014/main" id="{D78038D0-2682-4FB2-90A6-AEEAB681F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3731" y="3051206"/>
            <a:ext cx="1580269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67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p + 2q = -1</a:t>
            </a:r>
          </a:p>
          <a:p>
            <a:pPr eaLnBrk="1" hangingPunct="1"/>
            <a:r>
              <a:rPr lang="en-US" altLang="en-US" sz="1667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2p + 5y = 0</a:t>
            </a:r>
          </a:p>
        </p:txBody>
      </p:sp>
      <p:sp>
        <p:nvSpPr>
          <p:cNvPr id="210" name="Left Brace 209">
            <a:extLst>
              <a:ext uri="{FF2B5EF4-FFF2-40B4-BE49-F238E27FC236}">
                <a16:creationId xmlns:a16="http://schemas.microsoft.com/office/drawing/2014/main" id="{7507D75D-D2AA-4E1A-96B3-2D23CCCF64AF}"/>
              </a:ext>
            </a:extLst>
          </p:cNvPr>
          <p:cNvSpPr/>
          <p:nvPr/>
        </p:nvSpPr>
        <p:spPr bwMode="auto">
          <a:xfrm>
            <a:off x="7526115" y="3004509"/>
            <a:ext cx="152400" cy="685800"/>
          </a:xfrm>
          <a:prstGeom prst="leftBrace">
            <a:avLst>
              <a:gd name="adj1" fmla="val 3437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" name="Rectangle: Rounded Corners 210">
            <a:extLst>
              <a:ext uri="{FF2B5EF4-FFF2-40B4-BE49-F238E27FC236}">
                <a16:creationId xmlns:a16="http://schemas.microsoft.com/office/drawing/2014/main" id="{4F54C5AE-42D2-4819-A5ED-6C80197E6268}"/>
              </a:ext>
            </a:extLst>
          </p:cNvPr>
          <p:cNvSpPr/>
          <p:nvPr/>
        </p:nvSpPr>
        <p:spPr>
          <a:xfrm>
            <a:off x="7227194" y="3751700"/>
            <a:ext cx="1829713" cy="744648"/>
          </a:xfrm>
          <a:prstGeom prst="round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76859CD-CD5E-4908-8239-67E797DFA0B2}"/>
              </a:ext>
            </a:extLst>
          </p:cNvPr>
          <p:cNvSpPr txBox="1"/>
          <p:nvPr/>
        </p:nvSpPr>
        <p:spPr>
          <a:xfrm>
            <a:off x="4989351" y="580719"/>
            <a:ext cx="315269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15" indent="-238115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</a:rPr>
              <a:t>Systems of Linear Equations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9371297-50AC-40CE-AFD4-227E93FECA5A}"/>
              </a:ext>
            </a:extLst>
          </p:cNvPr>
          <p:cNvSpPr/>
          <p:nvPr/>
        </p:nvSpPr>
        <p:spPr bwMode="auto">
          <a:xfrm>
            <a:off x="95251" y="1853369"/>
            <a:ext cx="6964673" cy="2161698"/>
          </a:xfrm>
          <a:prstGeom prst="rect">
            <a:avLst/>
          </a:prstGeom>
          <a:solidFill>
            <a:srgbClr val="FFFFFF"/>
          </a:solidFill>
          <a:ln w="6350" algn="ctr">
            <a:solidFill>
              <a:schemeClr val="bg2"/>
            </a:solidFill>
            <a:miter lim="800000"/>
            <a:headEnd/>
            <a:tailEnd/>
          </a:ln>
          <a:effectLst>
            <a:outerShdw blurRad="50800" algn="ctr" rotWithShape="0">
              <a:schemeClr val="bg2">
                <a:lumMod val="50000"/>
                <a:alpha val="40000"/>
              </a:schemeClr>
            </a:outerShdw>
          </a:effectLst>
          <a:ex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1970"/>
            <a:endParaRPr lang="en-US" sz="1500" kern="0" dirty="0">
              <a:solidFill>
                <a:srgbClr val="2020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35E2943-5FE2-4495-AFBA-1756E0FBF309}"/>
              </a:ext>
            </a:extLst>
          </p:cNvPr>
          <p:cNvSpPr txBox="1"/>
          <p:nvPr/>
        </p:nvSpPr>
        <p:spPr>
          <a:xfrm>
            <a:off x="33131" y="967870"/>
            <a:ext cx="7054514" cy="81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buClr>
                <a:schemeClr val="tx2"/>
              </a:buClr>
            </a:pPr>
            <a:r>
              <a:rPr lang="en-US" altLang="en-US" sz="2333" dirty="0">
                <a:latin typeface="Century Gothic" panose="020B0502020202020204" pitchFamily="34" charset="0"/>
              </a:rPr>
              <a:t>A</a:t>
            </a:r>
            <a:r>
              <a:rPr lang="en-US" altLang="en-US" sz="2333" b="1" dirty="0">
                <a:solidFill>
                  <a:schemeClr val="tx2"/>
                </a:solidFill>
                <a:latin typeface="Century Gothic" panose="020B0502020202020204" pitchFamily="34" charset="0"/>
              </a:rPr>
              <a:t> system of linear equations </a:t>
            </a:r>
            <a:r>
              <a:rPr lang="en-US" altLang="en-US" sz="2333" dirty="0">
                <a:latin typeface="Century Gothic" panose="020B0502020202020204" pitchFamily="34" charset="0"/>
              </a:rPr>
              <a:t>is a set</a:t>
            </a:r>
            <a:r>
              <a:rPr lang="en-US" altLang="en-US" sz="2333" baseline="-25000" dirty="0">
                <a:latin typeface="Century Gothic" panose="020B0502020202020204" pitchFamily="34" charset="0"/>
              </a:rPr>
              <a:t>1</a:t>
            </a:r>
            <a:r>
              <a:rPr lang="en-US" altLang="en-US" sz="2333" dirty="0">
                <a:latin typeface="Century Gothic" panose="020B0502020202020204" pitchFamily="34" charset="0"/>
              </a:rPr>
              <a:t> of linear  equations with the </a:t>
            </a:r>
            <a:r>
              <a:rPr lang="en-US" altLang="en-US" sz="2333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same</a:t>
            </a:r>
            <a:r>
              <a:rPr lang="en-US" altLang="en-US" sz="2333" dirty="0">
                <a:solidFill>
                  <a:schemeClr val="accent3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333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variables</a:t>
            </a:r>
            <a:r>
              <a:rPr lang="en-US" altLang="en-US" sz="2333" dirty="0">
                <a:latin typeface="Century Gothic" panose="020B0502020202020204" pitchFamily="34" charset="0"/>
              </a:rPr>
              <a:t>. </a:t>
            </a:r>
          </a:p>
        </p:txBody>
      </p:sp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65961DB3-606A-42E0-ACE4-7407A9B2364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402357" y="2535805"/>
          <a:ext cx="2286000" cy="1268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8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4625" algn="l"/>
                        </a:tabLst>
                        <a:defRPr/>
                      </a:pPr>
                      <a:endParaRPr kumimoji="0" lang="en-US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76198" marR="76198" marT="38029" marB="38029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58346E52-6D5F-4044-9A6B-4A0BB64FEAB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19895" y="2535805"/>
          <a:ext cx="2286000" cy="1268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8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4625" algn="l"/>
                        </a:tabLst>
                        <a:defRPr/>
                      </a:pPr>
                      <a:endParaRPr kumimoji="0" lang="en-US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76198" marR="76198" marT="38029" marB="38029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2" name="Group 3">
            <a:extLst>
              <a:ext uri="{FF2B5EF4-FFF2-40B4-BE49-F238E27FC236}">
                <a16:creationId xmlns:a16="http://schemas.microsoft.com/office/drawing/2014/main" id="{6AE69C21-875E-426D-9389-895A57C6BE87}"/>
              </a:ext>
            </a:extLst>
          </p:cNvPr>
          <p:cNvGrpSpPr>
            <a:grpSpLocks/>
          </p:cNvGrpSpPr>
          <p:nvPr/>
        </p:nvGrpSpPr>
        <p:grpSpPr bwMode="auto">
          <a:xfrm>
            <a:off x="855059" y="2774603"/>
            <a:ext cx="2057318" cy="1169359"/>
            <a:chOff x="735778" y="3174218"/>
            <a:chExt cx="2465234" cy="1402226"/>
          </a:xfrm>
        </p:grpSpPr>
        <p:sp>
          <p:nvSpPr>
            <p:cNvPr id="63" name="TextBox 51">
              <a:extLst>
                <a:ext uri="{FF2B5EF4-FFF2-40B4-BE49-F238E27FC236}">
                  <a16:creationId xmlns:a16="http://schemas.microsoft.com/office/drawing/2014/main" id="{F1E6DB10-4892-4699-A330-0A4E816FF6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0771" y="3174218"/>
              <a:ext cx="2320241" cy="1402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33" b="1" dirty="0">
                  <a:solidFill>
                    <a:schemeClr val="accent2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en-US" sz="2333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 = 2</a:t>
              </a:r>
              <a:r>
                <a:rPr lang="en-US" altLang="en-US" sz="2333" b="1" dirty="0">
                  <a:solidFill>
                    <a:schemeClr val="accent3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x </a:t>
              </a:r>
              <a:r>
                <a:rPr lang="en-US" altLang="en-US" sz="2333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+ 4</a:t>
              </a:r>
            </a:p>
            <a:p>
              <a:pPr lvl="0" eaLnBrk="1" hangingPunct="1"/>
              <a:r>
                <a:rPr lang="en-US" altLang="en-US" sz="2333" b="1" dirty="0">
                  <a:solidFill>
                    <a:srgbClr val="4AAE52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en-US" sz="2333" dirty="0">
                  <a:solidFill>
                    <a:srgbClr val="20202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 = 3</a:t>
              </a:r>
              <a:r>
                <a:rPr lang="en-US" altLang="en-US" sz="2333" b="1" dirty="0">
                  <a:solidFill>
                    <a:srgbClr val="F34336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x </a:t>
              </a:r>
              <a:r>
                <a:rPr lang="en-US" altLang="en-US" sz="2333" dirty="0">
                  <a:solidFill>
                    <a:srgbClr val="20202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+ 2</a:t>
              </a:r>
            </a:p>
            <a:p>
              <a:pPr eaLnBrk="1" hangingPunct="1"/>
              <a:endParaRPr lang="en-US" altLang="en-US" sz="2333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64" name="Left Brace 63">
              <a:extLst>
                <a:ext uri="{FF2B5EF4-FFF2-40B4-BE49-F238E27FC236}">
                  <a16:creationId xmlns:a16="http://schemas.microsoft.com/office/drawing/2014/main" id="{36E00D9D-B422-402C-AE61-BD387DDE68A0}"/>
                </a:ext>
              </a:extLst>
            </p:cNvPr>
            <p:cNvSpPr/>
            <p:nvPr/>
          </p:nvSpPr>
          <p:spPr>
            <a:xfrm>
              <a:off x="735778" y="3230212"/>
              <a:ext cx="182617" cy="822371"/>
            </a:xfrm>
            <a:prstGeom prst="leftBrace">
              <a:avLst>
                <a:gd name="adj1" fmla="val 3437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5" name="Group 3">
            <a:extLst>
              <a:ext uri="{FF2B5EF4-FFF2-40B4-BE49-F238E27FC236}">
                <a16:creationId xmlns:a16="http://schemas.microsoft.com/office/drawing/2014/main" id="{22360AAB-CF78-4D08-92F8-F4A5843633D2}"/>
              </a:ext>
            </a:extLst>
          </p:cNvPr>
          <p:cNvGrpSpPr>
            <a:grpSpLocks/>
          </p:cNvGrpSpPr>
          <p:nvPr/>
        </p:nvGrpSpPr>
        <p:grpSpPr bwMode="auto">
          <a:xfrm>
            <a:off x="3524753" y="2776343"/>
            <a:ext cx="2368657" cy="810350"/>
            <a:chOff x="735778" y="3174218"/>
            <a:chExt cx="2838303" cy="97172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6" name="TextBox 51">
                  <a:extLst>
                    <a:ext uri="{FF2B5EF4-FFF2-40B4-BE49-F238E27FC236}">
                      <a16:creationId xmlns:a16="http://schemas.microsoft.com/office/drawing/2014/main" id="{3878F47D-BAFC-493C-8717-F570A57C52D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80771" y="3174218"/>
                  <a:ext cx="2693310" cy="9717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lang="en-US" altLang="en-US" sz="2333" b="1" dirty="0">
                      <a:solidFill>
                        <a:schemeClr val="accent3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z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en-US" sz="2333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</m:oMath>
                  </a14:m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4</a:t>
                  </a:r>
                  <a:r>
                    <a:rPr lang="en-US" altLang="en-US" sz="2333" b="1" dirty="0">
                      <a:solidFill>
                        <a:schemeClr val="accent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= 2</a:t>
                  </a:r>
                </a:p>
                <a:p>
                  <a:pPr eaLnBrk="1" hangingPunct="1"/>
                  <a:r>
                    <a:rPr lang="en-US" altLang="en-US" sz="2333" b="1" dirty="0">
                      <a:solidFill>
                        <a:schemeClr val="accent3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z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= -</a:t>
                  </a:r>
                  <a:r>
                    <a:rPr lang="en-US" altLang="en-US" sz="2333" b="1" dirty="0">
                      <a:solidFill>
                        <a:schemeClr val="accent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+4</a:t>
                  </a:r>
                </a:p>
              </p:txBody>
            </p:sp>
          </mc:Choice>
          <mc:Fallback>
            <p:sp>
              <p:nvSpPr>
                <p:cNvPr id="66" name="TextBox 51">
                  <a:extLst>
                    <a:ext uri="{FF2B5EF4-FFF2-40B4-BE49-F238E27FC236}">
                      <a16:creationId xmlns:a16="http://schemas.microsoft.com/office/drawing/2014/main" id="{3878F47D-BAFC-493C-8717-F570A57C52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80771" y="3174218"/>
                  <a:ext cx="2693310" cy="971724"/>
                </a:xfrm>
                <a:prstGeom prst="rect">
                  <a:avLst/>
                </a:prstGeom>
                <a:blipFill>
                  <a:blip r:embed="rId7"/>
                  <a:stretch>
                    <a:fillRect l="-4065" t="-6015" b="-16541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7" name="Left Brace 66">
              <a:extLst>
                <a:ext uri="{FF2B5EF4-FFF2-40B4-BE49-F238E27FC236}">
                  <a16:creationId xmlns:a16="http://schemas.microsoft.com/office/drawing/2014/main" id="{2FE1A8A2-1C4C-4810-AA38-E2BE3880E357}"/>
                </a:ext>
              </a:extLst>
            </p:cNvPr>
            <p:cNvSpPr/>
            <p:nvPr/>
          </p:nvSpPr>
          <p:spPr>
            <a:xfrm>
              <a:off x="735778" y="3192661"/>
              <a:ext cx="182617" cy="822371"/>
            </a:xfrm>
            <a:prstGeom prst="leftBrace">
              <a:avLst>
                <a:gd name="adj1" fmla="val 3437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69161449-EDE7-435B-B8E1-A7EF8F92BEA1}"/>
              </a:ext>
            </a:extLst>
          </p:cNvPr>
          <p:cNvSpPr/>
          <p:nvPr/>
        </p:nvSpPr>
        <p:spPr>
          <a:xfrm>
            <a:off x="125131" y="4015068"/>
            <a:ext cx="41504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Not</a:t>
            </a:r>
            <a:r>
              <a:rPr lang="en-US" altLang="en-US" sz="2000" b="1" dirty="0">
                <a:latin typeface="Century Gothic" panose="020B0502020202020204" pitchFamily="34" charset="0"/>
              </a:rPr>
              <a:t> a </a:t>
            </a:r>
            <a:r>
              <a:rPr lang="en-US" altLang="en-US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system of linear equations</a:t>
            </a: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69" name="Table 68">
            <a:extLst>
              <a:ext uri="{FF2B5EF4-FFF2-40B4-BE49-F238E27FC236}">
                <a16:creationId xmlns:a16="http://schemas.microsoft.com/office/drawing/2014/main" id="{B0AD5A09-02A5-4148-8761-38C7154A0A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07459" y="4554326"/>
          <a:ext cx="2286000" cy="12721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72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4625" algn="l"/>
                        </a:tabLst>
                        <a:defRPr/>
                      </a:pPr>
                      <a:endParaRPr kumimoji="0" lang="en-US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76198" marR="76198" marT="38029" marB="38029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0" name="Table 69">
            <a:extLst>
              <a:ext uri="{FF2B5EF4-FFF2-40B4-BE49-F238E27FC236}">
                <a16:creationId xmlns:a16="http://schemas.microsoft.com/office/drawing/2014/main" id="{8CB705CB-9272-42DC-849F-897CEADDAFB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4998" y="4554326"/>
          <a:ext cx="2286000" cy="12721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72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4625" algn="l"/>
                        </a:tabLst>
                        <a:defRPr/>
                      </a:pPr>
                      <a:endParaRPr kumimoji="0" lang="en-US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76198" marR="76198" marT="38029" marB="38029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71" name="Group 3">
            <a:extLst>
              <a:ext uri="{FF2B5EF4-FFF2-40B4-BE49-F238E27FC236}">
                <a16:creationId xmlns:a16="http://schemas.microsoft.com/office/drawing/2014/main" id="{F216672A-1881-4217-880E-0DE919151D83}"/>
              </a:ext>
            </a:extLst>
          </p:cNvPr>
          <p:cNvGrpSpPr>
            <a:grpSpLocks/>
          </p:cNvGrpSpPr>
          <p:nvPr/>
        </p:nvGrpSpPr>
        <p:grpSpPr bwMode="auto">
          <a:xfrm>
            <a:off x="560162" y="4815870"/>
            <a:ext cx="2057318" cy="1169359"/>
            <a:chOff x="735778" y="3174218"/>
            <a:chExt cx="2465234" cy="1402226"/>
          </a:xfrm>
        </p:grpSpPr>
        <p:sp>
          <p:nvSpPr>
            <p:cNvPr id="72" name="TextBox 51">
              <a:extLst>
                <a:ext uri="{FF2B5EF4-FFF2-40B4-BE49-F238E27FC236}">
                  <a16:creationId xmlns:a16="http://schemas.microsoft.com/office/drawing/2014/main" id="{619F09EC-A01C-44F7-B67C-FAEE517547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0771" y="3174218"/>
              <a:ext cx="2320241" cy="1402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33" b="1" dirty="0">
                  <a:solidFill>
                    <a:schemeClr val="accent2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en-US" sz="2333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= 2</a:t>
              </a:r>
              <a:r>
                <a:rPr lang="en-US" altLang="en-US" sz="2333" b="1" dirty="0">
                  <a:solidFill>
                    <a:schemeClr val="accent5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q</a:t>
              </a:r>
              <a:r>
                <a:rPr lang="en-US" altLang="en-US" sz="2333" b="1" dirty="0">
                  <a:solidFill>
                    <a:schemeClr val="accent3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333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+ 4</a:t>
              </a:r>
            </a:p>
            <a:p>
              <a:pPr lvl="0" eaLnBrk="1" hangingPunct="1"/>
              <a:r>
                <a:rPr lang="en-US" altLang="en-US" sz="2333" b="1" dirty="0">
                  <a:solidFill>
                    <a:srgbClr val="4AAE52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en-US" sz="2333" dirty="0">
                  <a:solidFill>
                    <a:srgbClr val="20202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= 3</a:t>
              </a:r>
              <a:r>
                <a:rPr lang="en-US" altLang="en-US" sz="2333" b="1" dirty="0">
                  <a:solidFill>
                    <a:srgbClr val="F34336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x </a:t>
              </a:r>
              <a:r>
                <a:rPr lang="en-US" altLang="en-US" sz="2333" dirty="0">
                  <a:solidFill>
                    <a:srgbClr val="20202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+ 2</a:t>
              </a:r>
            </a:p>
            <a:p>
              <a:pPr eaLnBrk="1" hangingPunct="1"/>
              <a:endParaRPr lang="en-US" altLang="en-US" sz="2333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73" name="Left Brace 72">
              <a:extLst>
                <a:ext uri="{FF2B5EF4-FFF2-40B4-BE49-F238E27FC236}">
                  <a16:creationId xmlns:a16="http://schemas.microsoft.com/office/drawing/2014/main" id="{D886E759-6F07-4D89-9A04-81964E172B77}"/>
                </a:ext>
              </a:extLst>
            </p:cNvPr>
            <p:cNvSpPr/>
            <p:nvPr/>
          </p:nvSpPr>
          <p:spPr>
            <a:xfrm>
              <a:off x="735778" y="3230212"/>
              <a:ext cx="182617" cy="822371"/>
            </a:xfrm>
            <a:prstGeom prst="leftBrace">
              <a:avLst>
                <a:gd name="adj1" fmla="val 3437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4" name="Group 3">
            <a:extLst>
              <a:ext uri="{FF2B5EF4-FFF2-40B4-BE49-F238E27FC236}">
                <a16:creationId xmlns:a16="http://schemas.microsoft.com/office/drawing/2014/main" id="{307B4D71-049B-4F2D-95B1-D50815B3844D}"/>
              </a:ext>
            </a:extLst>
          </p:cNvPr>
          <p:cNvGrpSpPr>
            <a:grpSpLocks/>
          </p:cNvGrpSpPr>
          <p:nvPr/>
        </p:nvGrpSpPr>
        <p:grpSpPr bwMode="auto">
          <a:xfrm>
            <a:off x="3229856" y="4817610"/>
            <a:ext cx="2368657" cy="810350"/>
            <a:chOff x="735778" y="3174218"/>
            <a:chExt cx="2838303" cy="97172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5" name="TextBox 51">
                  <a:extLst>
                    <a:ext uri="{FF2B5EF4-FFF2-40B4-BE49-F238E27FC236}">
                      <a16:creationId xmlns:a16="http://schemas.microsoft.com/office/drawing/2014/main" id="{45E46048-4406-4484-8E5D-A1A209D47EE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80771" y="3174218"/>
                  <a:ext cx="2693310" cy="9717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lang="en-US" altLang="en-US" sz="2333" b="1" dirty="0">
                      <a:solidFill>
                        <a:schemeClr val="accent3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y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en-US" sz="2333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</m:oMath>
                  </a14:m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4</a:t>
                  </a:r>
                  <a:r>
                    <a:rPr lang="en-US" altLang="en-US" sz="2333" b="1" dirty="0">
                      <a:solidFill>
                        <a:schemeClr val="accent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= 2</a:t>
                  </a:r>
                </a:p>
                <a:p>
                  <a:pPr eaLnBrk="1" hangingPunct="1"/>
                  <a:r>
                    <a:rPr lang="en-US" altLang="en-US" sz="2333" b="1" dirty="0">
                      <a:solidFill>
                        <a:schemeClr val="accent4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x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= -</a:t>
                  </a:r>
                  <a:r>
                    <a:rPr lang="en-US" altLang="en-US" sz="2333" b="1" dirty="0">
                      <a:solidFill>
                        <a:schemeClr val="accent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+4</a:t>
                  </a:r>
                </a:p>
              </p:txBody>
            </p:sp>
          </mc:Choice>
          <mc:Fallback>
            <p:sp>
              <p:nvSpPr>
                <p:cNvPr id="75" name="TextBox 51">
                  <a:extLst>
                    <a:ext uri="{FF2B5EF4-FFF2-40B4-BE49-F238E27FC236}">
                      <a16:creationId xmlns:a16="http://schemas.microsoft.com/office/drawing/2014/main" id="{45E46048-4406-4484-8E5D-A1A209D47E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80771" y="3174218"/>
                  <a:ext cx="2693310" cy="971724"/>
                </a:xfrm>
                <a:prstGeom prst="rect">
                  <a:avLst/>
                </a:prstGeom>
                <a:blipFill>
                  <a:blip r:embed="rId8"/>
                  <a:stretch>
                    <a:fillRect l="-4076" t="-6015" b="-16541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6" name="Left Brace 75">
              <a:extLst>
                <a:ext uri="{FF2B5EF4-FFF2-40B4-BE49-F238E27FC236}">
                  <a16:creationId xmlns:a16="http://schemas.microsoft.com/office/drawing/2014/main" id="{630C2D68-5C1E-4334-BD6D-F884490231AA}"/>
                </a:ext>
              </a:extLst>
            </p:cNvPr>
            <p:cNvSpPr/>
            <p:nvPr/>
          </p:nvSpPr>
          <p:spPr>
            <a:xfrm>
              <a:off x="735778" y="3192661"/>
              <a:ext cx="182617" cy="822371"/>
            </a:xfrm>
            <a:prstGeom prst="leftBrace">
              <a:avLst>
                <a:gd name="adj1" fmla="val 3437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B15C76F4-215F-4B0E-9E04-095DD9FCA463}"/>
              </a:ext>
            </a:extLst>
          </p:cNvPr>
          <p:cNvSpPr txBox="1"/>
          <p:nvPr/>
        </p:nvSpPr>
        <p:spPr>
          <a:xfrm>
            <a:off x="95251" y="1868036"/>
            <a:ext cx="6964673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System of Linear Equations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925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animBg="1"/>
      <p:bldP spid="197" grpId="0"/>
      <p:bldP spid="198" grpId="0"/>
      <p:bldP spid="199" grpId="0"/>
      <p:bldP spid="205" grpId="0"/>
      <p:bldP spid="206" grpId="0"/>
      <p:bldP spid="207" grpId="0" animBg="1"/>
      <p:bldP spid="208" grpId="0" animBg="1"/>
      <p:bldP spid="209" grpId="0"/>
      <p:bldP spid="210" grpId="0" animBg="1"/>
      <p:bldP spid="2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0" y="151620"/>
                <a:ext cx="9144000" cy="3693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We will learn how to solve the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𝒔𝒚𝒔𝒕𝒆𝒎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𝒍𝒊𝒏𝒆𝒂𝒓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𝒆𝒒𝒖𝒂𝒕𝒊𝒐𝒏𝒔</m:t>
                        </m:r>
                      </m:e>
                      <m:sub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 by graphing.</a:t>
                </a:r>
                <a:endParaRPr 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1620"/>
                <a:ext cx="9144000" cy="369332"/>
              </a:xfrm>
              <a:prstGeom prst="rect">
                <a:avLst/>
              </a:prstGeom>
              <a:blipFill>
                <a:blip r:embed="rId3"/>
                <a:stretch>
                  <a:fillRect l="-53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91272" y="3416301"/>
            <a:ext cx="3657600" cy="344169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29984" y="3861871"/>
                <a:ext cx="13097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+ 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 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84" y="3861871"/>
                <a:ext cx="1309718" cy="369332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2111243" y="3861871"/>
                <a:ext cx="14379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+ 4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 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243" y="3861871"/>
                <a:ext cx="1437958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6188235" y="1252482"/>
                <a:ext cx="2316981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800" i="1">
                            <a:latin typeface="Cambria Math" panose="02040503050406030204" pitchFamily="18" charset="0"/>
                            <a:ea typeface="Century Gothic" panose="020B050202020202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entury Gothic" panose="020B0502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sz="280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sz="280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m:rPr>
                                  <m:nor/>
                                </m:rPr>
                                <a:rPr lang="en-US" sz="280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280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m:rPr>
                                  <m:nor/>
                                </m:rPr>
                                <a:rPr lang="en-US" sz="280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= 6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sz="280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m:rPr>
                                  <m:nor/>
                                </m:rPr>
                                <a:rPr lang="en-US" sz="280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m:rPr>
                                  <m:nor/>
                                </m:rPr>
                                <a:rPr lang="en-US" sz="280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+ 4</m:t>
                              </m:r>
                              <m:r>
                                <m:rPr>
                                  <m:nor/>
                                </m:rPr>
                                <a:rPr lang="en-US" sz="280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m:rPr>
                                  <m:nor/>
                                </m:rPr>
                                <a:rPr lang="en-US" sz="280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= 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8235" y="1252482"/>
                <a:ext cx="2316981" cy="105349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217049"/>
              </p:ext>
            </p:extLst>
          </p:nvPr>
        </p:nvGraphicFramePr>
        <p:xfrm>
          <a:off x="129984" y="578525"/>
          <a:ext cx="5787032" cy="1726386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854939">
                  <a:extLst>
                    <a:ext uri="{9D8B030D-6E8A-4147-A177-3AD203B41FA5}">
                      <a16:colId xmlns:a16="http://schemas.microsoft.com/office/drawing/2014/main" val="2681950672"/>
                    </a:ext>
                  </a:extLst>
                </a:gridCol>
                <a:gridCol w="4932093">
                  <a:extLst>
                    <a:ext uri="{9D8B030D-6E8A-4147-A177-3AD203B41FA5}">
                      <a16:colId xmlns:a16="http://schemas.microsoft.com/office/drawing/2014/main" val="226747533"/>
                    </a:ext>
                  </a:extLst>
                </a:gridCol>
              </a:tblGrid>
              <a:tr h="47513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Step 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Isolate (SOLVE for) the '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' term.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      “ I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added/subtracted ‘x’ term from both sides.”</a:t>
                      </a:r>
                      <a:endParaRPr lang="en-US" sz="14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9520912"/>
                  </a:ext>
                </a:extLst>
              </a:tr>
              <a:tr h="47513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Step 2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Divide all terms by the coefficient of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       “I divided both side</a:t>
                      </a:r>
                      <a:r>
                        <a:rPr lang="en-US" sz="16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by______”</a:t>
                      </a:r>
                      <a:endParaRPr lang="en-US" sz="16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4349368"/>
                  </a:ext>
                </a:extLst>
              </a:tr>
              <a:tr h="4157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Step 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Simplify: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“The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slope-intercept is y = ______.”</a:t>
                      </a:r>
                      <a:endParaRPr lang="en-US" sz="18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694976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233461"/>
              </p:ext>
            </p:extLst>
          </p:nvPr>
        </p:nvGraphicFramePr>
        <p:xfrm>
          <a:off x="131084" y="2274264"/>
          <a:ext cx="5787032" cy="134112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854939">
                  <a:extLst>
                    <a:ext uri="{9D8B030D-6E8A-4147-A177-3AD203B41FA5}">
                      <a16:colId xmlns:a16="http://schemas.microsoft.com/office/drawing/2014/main" val="3631702158"/>
                    </a:ext>
                  </a:extLst>
                </a:gridCol>
                <a:gridCol w="4932093">
                  <a:extLst>
                    <a:ext uri="{9D8B030D-6E8A-4147-A177-3AD203B41FA5}">
                      <a16:colId xmlns:a16="http://schemas.microsoft.com/office/drawing/2014/main" val="2225120027"/>
                    </a:ext>
                  </a:extLst>
                </a:gridCol>
              </a:tblGrid>
              <a:tr h="415746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Step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Graph the Equation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with the </a:t>
                      </a:r>
                      <a:r>
                        <a:rPr lang="en-US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y-intercept (b) on the graph.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this point, use the slope to find a second point and plot it.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Draw the line that connects the two points.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79400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6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0" y="151620"/>
                <a:ext cx="9144000" cy="3693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We will learn how to solve the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𝒔𝒚𝒔𝒕𝒆𝒎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𝒍𝒊𝒏𝒆𝒂𝒓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𝒆𝒒𝒖𝒂𝒕𝒊𝒐𝒏𝒔</m:t>
                        </m:r>
                      </m:e>
                      <m:sub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 by graphing.</a:t>
                </a:r>
                <a:endParaRPr 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1620"/>
                <a:ext cx="9144000" cy="369332"/>
              </a:xfrm>
              <a:prstGeom prst="rect">
                <a:avLst/>
              </a:prstGeom>
              <a:blipFill>
                <a:blip r:embed="rId3"/>
                <a:stretch>
                  <a:fillRect l="-53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91272" y="3416301"/>
            <a:ext cx="3657600" cy="344169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29984" y="3861871"/>
                <a:ext cx="16559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+ 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 −3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84" y="3861871"/>
                <a:ext cx="1655966" cy="369332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2111243" y="3861871"/>
                <a:ext cx="13097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+ 2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 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243" y="3861871"/>
                <a:ext cx="1309718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185351" y="1258432"/>
                <a:ext cx="2611933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>
                              <a:latin typeface="Cambria Math" panose="02040503050406030204" pitchFamily="18" charset="0"/>
                              <a:ea typeface="Century Gothic" panose="020B0502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entury Gothic" panose="020B0502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sz="2800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m:rPr>
                                    <m:nor/>
                                  </m:rPr>
                                  <a:rPr lang="en-US" sz="2800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nor/>
                                  </m:rPr>
                                  <a:rPr lang="en-US" sz="2800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+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m:rPr>
                                    <m:nor/>
                                  </m:rPr>
                                  <a:rPr lang="en-US" sz="2800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= −3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sz="2800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nor/>
                                  </m:rPr>
                                  <a:rPr lang="en-US" sz="2800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+ 2</m:t>
                                </m:r>
                                <m:r>
                                  <m:rPr>
                                    <m:nor/>
                                  </m:rPr>
                                  <a:rPr lang="en-US" sz="2800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m:rPr>
                                    <m:nor/>
                                  </m:rPr>
                                  <a:rPr lang="en-US" sz="2800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= 4</m:t>
                                </m:r>
                                <m:r>
                                  <m:rPr>
                                    <m:nor/>
                                  </m:rPr>
                                  <a:rPr lang="en-US" sz="2800" dirty="0"/>
                                  <m:t>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5351" y="1258432"/>
                <a:ext cx="2611933" cy="105349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217049"/>
              </p:ext>
            </p:extLst>
          </p:nvPr>
        </p:nvGraphicFramePr>
        <p:xfrm>
          <a:off x="129984" y="578525"/>
          <a:ext cx="5787032" cy="1726386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854939">
                  <a:extLst>
                    <a:ext uri="{9D8B030D-6E8A-4147-A177-3AD203B41FA5}">
                      <a16:colId xmlns:a16="http://schemas.microsoft.com/office/drawing/2014/main" val="2681950672"/>
                    </a:ext>
                  </a:extLst>
                </a:gridCol>
                <a:gridCol w="4932093">
                  <a:extLst>
                    <a:ext uri="{9D8B030D-6E8A-4147-A177-3AD203B41FA5}">
                      <a16:colId xmlns:a16="http://schemas.microsoft.com/office/drawing/2014/main" val="226747533"/>
                    </a:ext>
                  </a:extLst>
                </a:gridCol>
              </a:tblGrid>
              <a:tr h="47513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Step 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Isolate (SOLVE for) the '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' term.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      “ I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added/subtracted ‘x’ term from both sides.”</a:t>
                      </a:r>
                      <a:endParaRPr lang="en-US" sz="14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9520912"/>
                  </a:ext>
                </a:extLst>
              </a:tr>
              <a:tr h="47513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Step 2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Divide all terms by the coefficient of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       “I divided both side</a:t>
                      </a:r>
                      <a:r>
                        <a:rPr lang="en-US" sz="16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by______”</a:t>
                      </a:r>
                      <a:endParaRPr lang="en-US" sz="16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4349368"/>
                  </a:ext>
                </a:extLst>
              </a:tr>
              <a:tr h="4157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Step 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Simplify: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“The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slope-intercept is y = ______.”</a:t>
                      </a:r>
                      <a:endParaRPr lang="en-US" sz="18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694976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233461"/>
              </p:ext>
            </p:extLst>
          </p:nvPr>
        </p:nvGraphicFramePr>
        <p:xfrm>
          <a:off x="131084" y="2274264"/>
          <a:ext cx="5787032" cy="134112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854939">
                  <a:extLst>
                    <a:ext uri="{9D8B030D-6E8A-4147-A177-3AD203B41FA5}">
                      <a16:colId xmlns:a16="http://schemas.microsoft.com/office/drawing/2014/main" val="3631702158"/>
                    </a:ext>
                  </a:extLst>
                </a:gridCol>
                <a:gridCol w="4932093">
                  <a:extLst>
                    <a:ext uri="{9D8B030D-6E8A-4147-A177-3AD203B41FA5}">
                      <a16:colId xmlns:a16="http://schemas.microsoft.com/office/drawing/2014/main" val="2225120027"/>
                    </a:ext>
                  </a:extLst>
                </a:gridCol>
              </a:tblGrid>
              <a:tr h="415746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Step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Graph the Equation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with the </a:t>
                      </a:r>
                      <a:r>
                        <a:rPr lang="en-US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y-intercept (b) on the graph.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this point, use the slope to find a second point and plot it.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Draw the line that connects the two points.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79400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40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940947"/>
              </p:ext>
            </p:extLst>
          </p:nvPr>
        </p:nvGraphicFramePr>
        <p:xfrm>
          <a:off x="295406" y="970773"/>
          <a:ext cx="8689968" cy="53030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6656">
                  <a:extLst>
                    <a:ext uri="{9D8B030D-6E8A-4147-A177-3AD203B41FA5}">
                      <a16:colId xmlns:a16="http://schemas.microsoft.com/office/drawing/2014/main" val="409386045"/>
                    </a:ext>
                  </a:extLst>
                </a:gridCol>
                <a:gridCol w="2896656">
                  <a:extLst>
                    <a:ext uri="{9D8B030D-6E8A-4147-A177-3AD203B41FA5}">
                      <a16:colId xmlns:a16="http://schemas.microsoft.com/office/drawing/2014/main" val="1401621022"/>
                    </a:ext>
                  </a:extLst>
                </a:gridCol>
                <a:gridCol w="2896656">
                  <a:extLst>
                    <a:ext uri="{9D8B030D-6E8A-4147-A177-3AD203B41FA5}">
                      <a16:colId xmlns:a16="http://schemas.microsoft.com/office/drawing/2014/main" val="3828055218"/>
                    </a:ext>
                  </a:extLst>
                </a:gridCol>
              </a:tblGrid>
              <a:tr h="1348287"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marL="57150" marR="57150" marT="28575" marB="28575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Independent</a:t>
                      </a:r>
                    </a:p>
                    <a:p>
                      <a:pPr algn="ctr"/>
                      <a:r>
                        <a:rPr lang="en-US" sz="20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Equations are different</a:t>
                      </a:r>
                    </a:p>
                    <a:p>
                      <a:pPr algn="ctr"/>
                      <a:r>
                        <a:rPr lang="en-US" sz="20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Lines</a:t>
                      </a:r>
                      <a:r>
                        <a:rPr lang="en-US" sz="2000" i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are different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7150" marR="57150" marT="28575" marB="2857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Dependent</a:t>
                      </a:r>
                    </a:p>
                    <a:p>
                      <a:pPr algn="ctr"/>
                      <a:r>
                        <a:rPr lang="en-US" sz="20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Equations</a:t>
                      </a:r>
                      <a:r>
                        <a:rPr lang="en-US" sz="2000" i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are the same</a:t>
                      </a:r>
                    </a:p>
                    <a:p>
                      <a:pPr algn="ctr"/>
                      <a:r>
                        <a:rPr lang="en-US" sz="2000" i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Lines are the same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7150" marR="57150" marT="28575" marB="2857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466249"/>
                  </a:ext>
                </a:extLst>
              </a:tr>
              <a:tr h="1230726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Consistent</a:t>
                      </a:r>
                    </a:p>
                    <a:p>
                      <a:pPr algn="ctr"/>
                      <a:r>
                        <a:rPr lang="en-US" sz="2000" b="1" i="1" dirty="0"/>
                        <a:t>One</a:t>
                      </a:r>
                      <a:r>
                        <a:rPr lang="en-US" sz="2000" b="1" i="1" baseline="0" dirty="0"/>
                        <a:t> or Infinite Solution </a:t>
                      </a:r>
                      <a:br>
                        <a:rPr lang="en-US" sz="2000" b="1" i="1" baseline="0" dirty="0"/>
                      </a:br>
                      <a:r>
                        <a:rPr lang="en-US" sz="2000" b="1" i="1" baseline="0" dirty="0"/>
                        <a:t>One or Infinite overlap</a:t>
                      </a:r>
                      <a:endParaRPr lang="en-US" sz="20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57150" marR="57150" marT="28575" marB="2857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3842810381"/>
                  </a:ext>
                </a:extLst>
              </a:tr>
              <a:tr h="760478"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Inconsistent</a:t>
                      </a:r>
                    </a:p>
                    <a:p>
                      <a:pPr algn="ctr"/>
                      <a:r>
                        <a:rPr lang="en-US" sz="20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 Solutions </a:t>
                      </a:r>
                    </a:p>
                    <a:p>
                      <a:pPr algn="ctr"/>
                      <a:r>
                        <a:rPr lang="en-US" sz="20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 Overlap</a:t>
                      </a:r>
                      <a:endParaRPr lang="en-US" sz="2000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57150" marR="57150" marT="28575" marB="2857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7150" marR="57150" marT="28575" marB="28575" anchor="ctr"/>
                </a:tc>
                <a:extLst>
                  <a:ext uri="{0D108BD9-81ED-4DB2-BD59-A6C34878D82A}">
                    <a16:rowId xmlns:a16="http://schemas.microsoft.com/office/drawing/2014/main" val="3434333791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286" y="4377331"/>
            <a:ext cx="2605325" cy="17086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169" y="2497662"/>
            <a:ext cx="2614442" cy="171466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3107" y="2497662"/>
            <a:ext cx="2614440" cy="17146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0333" y="1187907"/>
            <a:ext cx="2277533" cy="966877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15162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Identify the type of solution to the System of Equations.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2266" y="3750577"/>
            <a:ext cx="2739468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slopes and </a:t>
            </a: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y-intercepts</a:t>
            </a:r>
          </a:p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Solution</a:t>
            </a:r>
            <a:endParaRPr lang="en-US" sz="1400" b="1" i="1" dirty="0">
              <a:solidFill>
                <a:srgbClr val="4051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09126" y="3750577"/>
            <a:ext cx="2485424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</a:t>
            </a:r>
            <a:r>
              <a:rPr lang="en-US" sz="1400" b="1" i="1" dirty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slopes and </a:t>
            </a: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y-intercepts</a:t>
            </a:r>
          </a:p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Infinite Solution </a:t>
            </a:r>
            <a:r>
              <a:rPr lang="en-US" altLang="en-US" sz="1400" b="1" dirty="0" err="1" smtClean="0">
                <a:solidFill>
                  <a:schemeClr val="accent6"/>
                </a:solidFill>
                <a:cs typeface="Times New Roman" panose="02020603050405020304" pitchFamily="18" charset="0"/>
              </a:rPr>
              <a:t>i</a:t>
            </a:r>
            <a:endParaRPr lang="en-US" sz="1400" b="1" i="1" dirty="0">
              <a:solidFill>
                <a:srgbClr val="4051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2266" y="5732977"/>
            <a:ext cx="3157852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slopes but Different y-intercepts</a:t>
            </a:r>
          </a:p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Solution</a:t>
            </a:r>
            <a:endParaRPr lang="en-US" sz="1400" b="1" i="1" dirty="0">
              <a:solidFill>
                <a:srgbClr val="4051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79761" y="2291361"/>
            <a:ext cx="1360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62895" y="4311417"/>
            <a:ext cx="1650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dirty="0" smtClean="0"/>
              <a:t>Inconsistent (II)</a:t>
            </a:r>
            <a:endParaRPr lang="en-US" b="1" i="1" dirty="0"/>
          </a:p>
        </p:txBody>
      </p:sp>
      <p:sp>
        <p:nvSpPr>
          <p:cNvPr id="20" name="Rectangle 19"/>
          <p:cNvSpPr/>
          <p:nvPr/>
        </p:nvSpPr>
        <p:spPr>
          <a:xfrm>
            <a:off x="4519166" y="2294833"/>
            <a:ext cx="1554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dirty="0" smtClean="0"/>
              <a:t>Consistent (IC)</a:t>
            </a:r>
            <a:endParaRPr lang="en-US" b="1" i="1" dirty="0"/>
          </a:p>
        </p:txBody>
      </p:sp>
      <p:sp>
        <p:nvSpPr>
          <p:cNvPr id="21" name="Rectangle 20"/>
          <p:cNvSpPr/>
          <p:nvPr/>
        </p:nvSpPr>
        <p:spPr>
          <a:xfrm>
            <a:off x="7475373" y="2312429"/>
            <a:ext cx="1639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/>
              <a:t>Consistent (DC)</a:t>
            </a:r>
            <a:endParaRPr lang="en-US" b="1" i="1" dirty="0"/>
          </a:p>
        </p:txBody>
      </p:sp>
      <p:sp>
        <p:nvSpPr>
          <p:cNvPr id="22" name="Rectangle 21"/>
          <p:cNvSpPr/>
          <p:nvPr/>
        </p:nvSpPr>
        <p:spPr>
          <a:xfrm>
            <a:off x="6348426" y="2294833"/>
            <a:ext cx="1208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Dependent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58537" y="4294829"/>
            <a:ext cx="1360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72390" y="5231675"/>
            <a:ext cx="1645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Nothing is here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772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5160"/>
            <a:ext cx="9144000" cy="59530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5828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Check if the given order pairs is the solution to the system of equations.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83" y="1571625"/>
            <a:ext cx="5753100" cy="46291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28862" y="3423346"/>
            <a:ext cx="968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(4, 3, -1)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440267" y="3014133"/>
            <a:ext cx="220133" cy="25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98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162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We will learn how to identify the equation types and find the solution, if </a:t>
            </a:r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it exist. 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8" y="559257"/>
            <a:ext cx="7720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risten ITC" panose="03050502040202030202" pitchFamily="66" charset="0"/>
              </a:rPr>
              <a:t>1. Find the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slope and y-intercept </a:t>
            </a:r>
            <a:r>
              <a:rPr lang="en-US" sz="1600" dirty="0">
                <a:latin typeface="Kristen ITC" panose="03050502040202030202" pitchFamily="66" charset="0"/>
              </a:rPr>
              <a:t>for each equation.</a:t>
            </a:r>
          </a:p>
          <a:p>
            <a:r>
              <a:rPr lang="en-US" sz="1600" dirty="0">
                <a:latin typeface="Kristen ITC" panose="03050502040202030202" pitchFamily="66" charset="0"/>
              </a:rPr>
              <a:t>2. Use the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slope and y-intercept </a:t>
            </a:r>
            <a:r>
              <a:rPr lang="en-US" sz="1600" dirty="0">
                <a:latin typeface="Kristen ITC" panose="03050502040202030202" pitchFamily="66" charset="0"/>
              </a:rPr>
              <a:t>to classify each system. (CI, II, or CD) </a:t>
            </a:r>
          </a:p>
          <a:p>
            <a:r>
              <a:rPr lang="en-US" sz="1600" dirty="0">
                <a:latin typeface="Kristen ITC" panose="03050502040202030202" pitchFamily="66" charset="0"/>
              </a:rPr>
              <a:t>3. </a:t>
            </a:r>
            <a:r>
              <a:rPr lang="en-US" sz="1600" b="1" dirty="0">
                <a:latin typeface="Kristen ITC" panose="03050502040202030202" pitchFamily="66" charset="0"/>
              </a:rPr>
              <a:t>IF Consistent &amp; Independent, </a:t>
            </a:r>
            <a:r>
              <a:rPr lang="en-US" sz="1600" dirty="0">
                <a:latin typeface="Kristen ITC" panose="03050502040202030202" pitchFamily="66" charset="0"/>
              </a:rPr>
              <a:t>then find the </a:t>
            </a:r>
            <a:r>
              <a:rPr lang="en-US" sz="1600" b="1" i="1" dirty="0">
                <a:latin typeface="Kristen ITC" panose="03050502040202030202" pitchFamily="66" charset="0"/>
              </a:rPr>
              <a:t>solution</a:t>
            </a:r>
            <a:r>
              <a:rPr lang="en-US" sz="1600" dirty="0">
                <a:latin typeface="Kristen ITC" panose="03050502040202030202" pitchFamily="66" charset="0"/>
              </a:rPr>
              <a:t> ordered pair.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119" y="1426768"/>
            <a:ext cx="4107921" cy="19224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17869" y="3337938"/>
                <a:ext cx="2413161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>
                              <a:latin typeface="Cambria Math" panose="02040503050406030204" pitchFamily="18" charset="0"/>
                              <a:ea typeface="Century Gothic" panose="020B0502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entury Gothic" panose="020B0502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=−2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=4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69" y="3337938"/>
                <a:ext cx="2413161" cy="10534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6318959" y="3317767"/>
            <a:ext cx="1539332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slopes </a:t>
            </a:r>
            <a:endParaRPr lang="en-US" sz="1400" b="1" i="1" dirty="0" smtClean="0">
              <a:solidFill>
                <a:srgbClr val="4051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y-intercepts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34559" y="3317767"/>
            <a:ext cx="1245213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slopes</a:t>
            </a: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y-intercept</a:t>
            </a:r>
            <a:endParaRPr lang="en-US" sz="1400" b="1" i="1" dirty="0">
              <a:solidFill>
                <a:srgbClr val="4051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3337938"/>
            <a:ext cx="1765483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slopes but </a:t>
            </a: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y-intercepts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86848"/>
              </p:ext>
            </p:extLst>
          </p:nvPr>
        </p:nvGraphicFramePr>
        <p:xfrm>
          <a:off x="84669" y="1390254"/>
          <a:ext cx="4464058" cy="1965933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574735">
                  <a:extLst>
                    <a:ext uri="{9D8B030D-6E8A-4147-A177-3AD203B41FA5}">
                      <a16:colId xmlns:a16="http://schemas.microsoft.com/office/drawing/2014/main" val="2681950672"/>
                    </a:ext>
                  </a:extLst>
                </a:gridCol>
                <a:gridCol w="3889323">
                  <a:extLst>
                    <a:ext uri="{9D8B030D-6E8A-4147-A177-3AD203B41FA5}">
                      <a16:colId xmlns:a16="http://schemas.microsoft.com/office/drawing/2014/main" val="226747533"/>
                    </a:ext>
                  </a:extLst>
                </a:gridCol>
              </a:tblGrid>
              <a:tr h="47513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Isolate (SOLVE for) the '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' term.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 “ I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added/subtracted ‘x’ term from both sides.”</a:t>
                      </a:r>
                      <a:endParaRPr lang="en-US" sz="14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9520912"/>
                  </a:ext>
                </a:extLst>
              </a:tr>
              <a:tr h="7162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Divide all terms by the coefficient of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       “I divided both side</a:t>
                      </a:r>
                      <a:r>
                        <a:rPr lang="en-US" sz="16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by______”</a:t>
                      </a:r>
                      <a:endParaRPr lang="en-US" sz="16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4349368"/>
                  </a:ext>
                </a:extLst>
              </a:tr>
              <a:tr h="41574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3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Simplify: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“The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slope-intercept is y =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___.”</a:t>
                      </a:r>
                      <a:endParaRPr lang="en-US" sz="18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6949765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48727" y="3731180"/>
            <a:ext cx="3401224" cy="320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00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162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We will learn how to identify the equation types and find the solution, if </a:t>
            </a:r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it exist. 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8" y="559257"/>
            <a:ext cx="7720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risten ITC" panose="03050502040202030202" pitchFamily="66" charset="0"/>
              </a:rPr>
              <a:t>1. Find the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slope and y-intercept </a:t>
            </a:r>
            <a:r>
              <a:rPr lang="en-US" sz="1600" dirty="0">
                <a:latin typeface="Kristen ITC" panose="03050502040202030202" pitchFamily="66" charset="0"/>
              </a:rPr>
              <a:t>for each equation.</a:t>
            </a:r>
          </a:p>
          <a:p>
            <a:r>
              <a:rPr lang="en-US" sz="1600" dirty="0">
                <a:latin typeface="Kristen ITC" panose="03050502040202030202" pitchFamily="66" charset="0"/>
              </a:rPr>
              <a:t>2. Use the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slope and y-intercept </a:t>
            </a:r>
            <a:r>
              <a:rPr lang="en-US" sz="1600" dirty="0">
                <a:latin typeface="Kristen ITC" panose="03050502040202030202" pitchFamily="66" charset="0"/>
              </a:rPr>
              <a:t>to classify each system. (CI, II, or CD) </a:t>
            </a:r>
          </a:p>
          <a:p>
            <a:r>
              <a:rPr lang="en-US" sz="1600" dirty="0">
                <a:latin typeface="Kristen ITC" panose="03050502040202030202" pitchFamily="66" charset="0"/>
              </a:rPr>
              <a:t>3. </a:t>
            </a:r>
            <a:r>
              <a:rPr lang="en-US" sz="1600" b="1" dirty="0">
                <a:latin typeface="Kristen ITC" panose="03050502040202030202" pitchFamily="66" charset="0"/>
              </a:rPr>
              <a:t>IF Consistent &amp; Independent, </a:t>
            </a:r>
            <a:r>
              <a:rPr lang="en-US" sz="1600" dirty="0">
                <a:latin typeface="Kristen ITC" panose="03050502040202030202" pitchFamily="66" charset="0"/>
              </a:rPr>
              <a:t>then find the </a:t>
            </a:r>
            <a:r>
              <a:rPr lang="en-US" sz="1600" b="1" i="1" dirty="0">
                <a:latin typeface="Kristen ITC" panose="03050502040202030202" pitchFamily="66" charset="0"/>
              </a:rPr>
              <a:t>solution</a:t>
            </a:r>
            <a:r>
              <a:rPr lang="en-US" sz="1600" dirty="0">
                <a:latin typeface="Kristen ITC" panose="03050502040202030202" pitchFamily="66" charset="0"/>
              </a:rPr>
              <a:t> ordered pair.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119" y="1426768"/>
            <a:ext cx="4107921" cy="19224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318959" y="3317767"/>
            <a:ext cx="1539332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slopes </a:t>
            </a:r>
            <a:endParaRPr lang="en-US" sz="1400" b="1" i="1" dirty="0" smtClean="0">
              <a:solidFill>
                <a:srgbClr val="4051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y-intercepts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34559" y="3317767"/>
            <a:ext cx="1245213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slopes</a:t>
            </a: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y-intercept</a:t>
            </a:r>
            <a:endParaRPr lang="en-US" sz="1400" b="1" i="1" dirty="0">
              <a:solidFill>
                <a:srgbClr val="4051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3337938"/>
            <a:ext cx="1765483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slopes but </a:t>
            </a: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y-intercepts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86848"/>
              </p:ext>
            </p:extLst>
          </p:nvPr>
        </p:nvGraphicFramePr>
        <p:xfrm>
          <a:off x="84669" y="1390254"/>
          <a:ext cx="4464058" cy="1965933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574735">
                  <a:extLst>
                    <a:ext uri="{9D8B030D-6E8A-4147-A177-3AD203B41FA5}">
                      <a16:colId xmlns:a16="http://schemas.microsoft.com/office/drawing/2014/main" val="2681950672"/>
                    </a:ext>
                  </a:extLst>
                </a:gridCol>
                <a:gridCol w="3889323">
                  <a:extLst>
                    <a:ext uri="{9D8B030D-6E8A-4147-A177-3AD203B41FA5}">
                      <a16:colId xmlns:a16="http://schemas.microsoft.com/office/drawing/2014/main" val="226747533"/>
                    </a:ext>
                  </a:extLst>
                </a:gridCol>
              </a:tblGrid>
              <a:tr h="47513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Isolate (SOLVE for) the '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' term.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 “ I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added/subtracted ‘x’ term from both sides.”</a:t>
                      </a:r>
                      <a:endParaRPr lang="en-US" sz="14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9520912"/>
                  </a:ext>
                </a:extLst>
              </a:tr>
              <a:tr h="7162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Divide all terms by the coefficient of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       “I divided both side</a:t>
                      </a:r>
                      <a:r>
                        <a:rPr lang="en-US" sz="16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by______”</a:t>
                      </a:r>
                      <a:endParaRPr lang="en-US" sz="16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4349368"/>
                  </a:ext>
                </a:extLst>
              </a:tr>
              <a:tr h="41574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3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Simplify: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“The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slope-intercept is y =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___.”</a:t>
                      </a:r>
                      <a:endParaRPr lang="en-US" sz="18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6949765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48727" y="3731180"/>
            <a:ext cx="3401224" cy="320045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331016" y="3399653"/>
                <a:ext cx="2344231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>
                              <a:latin typeface="Cambria Math" panose="02040503050406030204" pitchFamily="18" charset="0"/>
                              <a:ea typeface="Century Gothic" panose="020B0502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entury Gothic" panose="020B0502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=4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+2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=6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016" y="3399653"/>
                <a:ext cx="2344231" cy="10534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978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162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We will learn how to identify the equation types and find the solution, if </a:t>
            </a:r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it exist. 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8" y="559257"/>
            <a:ext cx="7720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risten ITC" panose="03050502040202030202" pitchFamily="66" charset="0"/>
              </a:rPr>
              <a:t>1. Find the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slope and y-intercept </a:t>
            </a:r>
            <a:r>
              <a:rPr lang="en-US" sz="1600" dirty="0">
                <a:latin typeface="Kristen ITC" panose="03050502040202030202" pitchFamily="66" charset="0"/>
              </a:rPr>
              <a:t>for each equation.</a:t>
            </a:r>
          </a:p>
          <a:p>
            <a:r>
              <a:rPr lang="en-US" sz="1600" dirty="0">
                <a:latin typeface="Kristen ITC" panose="03050502040202030202" pitchFamily="66" charset="0"/>
              </a:rPr>
              <a:t>2. Use the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slope and y-intercept </a:t>
            </a:r>
            <a:r>
              <a:rPr lang="en-US" sz="1600" dirty="0">
                <a:latin typeface="Kristen ITC" panose="03050502040202030202" pitchFamily="66" charset="0"/>
              </a:rPr>
              <a:t>to classify each system. (CI, II, or CD) </a:t>
            </a:r>
          </a:p>
          <a:p>
            <a:r>
              <a:rPr lang="en-US" sz="1600" dirty="0">
                <a:latin typeface="Kristen ITC" panose="03050502040202030202" pitchFamily="66" charset="0"/>
              </a:rPr>
              <a:t>3. </a:t>
            </a:r>
            <a:r>
              <a:rPr lang="en-US" sz="1600" b="1" dirty="0">
                <a:latin typeface="Kristen ITC" panose="03050502040202030202" pitchFamily="66" charset="0"/>
              </a:rPr>
              <a:t>IF Consistent &amp; Independent, </a:t>
            </a:r>
            <a:r>
              <a:rPr lang="en-US" sz="1600" dirty="0">
                <a:latin typeface="Kristen ITC" panose="03050502040202030202" pitchFamily="66" charset="0"/>
              </a:rPr>
              <a:t>then find the </a:t>
            </a:r>
            <a:r>
              <a:rPr lang="en-US" sz="1600" b="1" i="1" dirty="0">
                <a:latin typeface="Kristen ITC" panose="03050502040202030202" pitchFamily="66" charset="0"/>
              </a:rPr>
              <a:t>solution</a:t>
            </a:r>
            <a:r>
              <a:rPr lang="en-US" sz="1600" dirty="0">
                <a:latin typeface="Kristen ITC" panose="03050502040202030202" pitchFamily="66" charset="0"/>
              </a:rPr>
              <a:t> ordered pair.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119" y="1426768"/>
            <a:ext cx="4107921" cy="19224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318959" y="3317767"/>
            <a:ext cx="1539332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slopes </a:t>
            </a:r>
            <a:endParaRPr lang="en-US" sz="1400" b="1" i="1" dirty="0" smtClean="0">
              <a:solidFill>
                <a:srgbClr val="4051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y-intercepts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34559" y="3317767"/>
            <a:ext cx="1245213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slopes</a:t>
            </a: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y-intercept</a:t>
            </a:r>
            <a:endParaRPr lang="en-US" sz="1400" b="1" i="1" dirty="0">
              <a:solidFill>
                <a:srgbClr val="4051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3337938"/>
            <a:ext cx="1765483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slopes but </a:t>
            </a: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y-intercepts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86848"/>
              </p:ext>
            </p:extLst>
          </p:nvPr>
        </p:nvGraphicFramePr>
        <p:xfrm>
          <a:off x="84669" y="1390254"/>
          <a:ext cx="4464058" cy="1965933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574735">
                  <a:extLst>
                    <a:ext uri="{9D8B030D-6E8A-4147-A177-3AD203B41FA5}">
                      <a16:colId xmlns:a16="http://schemas.microsoft.com/office/drawing/2014/main" val="2681950672"/>
                    </a:ext>
                  </a:extLst>
                </a:gridCol>
                <a:gridCol w="3889323">
                  <a:extLst>
                    <a:ext uri="{9D8B030D-6E8A-4147-A177-3AD203B41FA5}">
                      <a16:colId xmlns:a16="http://schemas.microsoft.com/office/drawing/2014/main" val="226747533"/>
                    </a:ext>
                  </a:extLst>
                </a:gridCol>
              </a:tblGrid>
              <a:tr h="47513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Isolate (SOLVE for) the '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' term.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 “ I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added/subtracted ‘x’ term from both sides.”</a:t>
                      </a:r>
                      <a:endParaRPr lang="en-US" sz="14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9520912"/>
                  </a:ext>
                </a:extLst>
              </a:tr>
              <a:tr h="7162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Divide all terms by the coefficient of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       “I divided both side</a:t>
                      </a:r>
                      <a:r>
                        <a:rPr lang="en-US" sz="16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by______”</a:t>
                      </a:r>
                      <a:endParaRPr lang="en-US" sz="16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4349368"/>
                  </a:ext>
                </a:extLst>
              </a:tr>
              <a:tr h="41574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3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Simplify: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“The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slope-intercept is y =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___.”</a:t>
                      </a:r>
                      <a:endParaRPr lang="en-US" sz="18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6949765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48727" y="3731180"/>
            <a:ext cx="3401224" cy="320045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917099" y="3405018"/>
                <a:ext cx="3096040" cy="1120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>
                              <a:latin typeface="Cambria Math" panose="02040503050406030204" pitchFamily="18" charset="0"/>
                              <a:ea typeface="Century Gothic" panose="020B0502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entury Gothic" panose="020B0502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+4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=−20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=20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>
                  <a:latin typeface="Century Gothic" panose="020B0502020202020204" pitchFamily="34" charset="0"/>
                  <a:ea typeface="Century Gothic" panose="020B0502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099" y="3405018"/>
                <a:ext cx="3096040" cy="11207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20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162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We will learn how to identify the equation types and find the solution, if </a:t>
            </a:r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it exist. 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8" y="559257"/>
            <a:ext cx="7720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risten ITC" panose="03050502040202030202" pitchFamily="66" charset="0"/>
              </a:rPr>
              <a:t>1. Find the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slope and y-intercept </a:t>
            </a:r>
            <a:r>
              <a:rPr lang="en-US" sz="1600" dirty="0">
                <a:latin typeface="Kristen ITC" panose="03050502040202030202" pitchFamily="66" charset="0"/>
              </a:rPr>
              <a:t>for each equation.</a:t>
            </a:r>
          </a:p>
          <a:p>
            <a:r>
              <a:rPr lang="en-US" sz="1600" dirty="0">
                <a:latin typeface="Kristen ITC" panose="03050502040202030202" pitchFamily="66" charset="0"/>
              </a:rPr>
              <a:t>2. Use the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slope and y-intercept </a:t>
            </a:r>
            <a:r>
              <a:rPr lang="en-US" sz="1600" dirty="0">
                <a:latin typeface="Kristen ITC" panose="03050502040202030202" pitchFamily="66" charset="0"/>
              </a:rPr>
              <a:t>to classify each system. (CI, II, or CD) </a:t>
            </a:r>
          </a:p>
          <a:p>
            <a:r>
              <a:rPr lang="en-US" sz="1600" dirty="0">
                <a:latin typeface="Kristen ITC" panose="03050502040202030202" pitchFamily="66" charset="0"/>
              </a:rPr>
              <a:t>3. </a:t>
            </a:r>
            <a:r>
              <a:rPr lang="en-US" sz="1600" b="1" dirty="0">
                <a:latin typeface="Kristen ITC" panose="03050502040202030202" pitchFamily="66" charset="0"/>
              </a:rPr>
              <a:t>IF Consistent &amp; Independent, </a:t>
            </a:r>
            <a:r>
              <a:rPr lang="en-US" sz="1600" dirty="0">
                <a:latin typeface="Kristen ITC" panose="03050502040202030202" pitchFamily="66" charset="0"/>
              </a:rPr>
              <a:t>then find the </a:t>
            </a:r>
            <a:r>
              <a:rPr lang="en-US" sz="1600" b="1" i="1" dirty="0">
                <a:latin typeface="Kristen ITC" panose="03050502040202030202" pitchFamily="66" charset="0"/>
              </a:rPr>
              <a:t>solution</a:t>
            </a:r>
            <a:r>
              <a:rPr lang="en-US" sz="1600" dirty="0">
                <a:latin typeface="Kristen ITC" panose="03050502040202030202" pitchFamily="66" charset="0"/>
              </a:rPr>
              <a:t> ordered pair.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119" y="1426768"/>
            <a:ext cx="4107921" cy="19224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318959" y="3317767"/>
            <a:ext cx="1539332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slopes </a:t>
            </a:r>
            <a:endParaRPr lang="en-US" sz="1400" b="1" i="1" dirty="0" smtClean="0">
              <a:solidFill>
                <a:srgbClr val="4051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y-intercepts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34559" y="3317767"/>
            <a:ext cx="1245213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slopes</a:t>
            </a: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y-intercept</a:t>
            </a:r>
            <a:endParaRPr lang="en-US" sz="1400" b="1" i="1" dirty="0">
              <a:solidFill>
                <a:srgbClr val="4051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3337938"/>
            <a:ext cx="1765483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slopes but </a:t>
            </a: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y-intercepts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86848"/>
              </p:ext>
            </p:extLst>
          </p:nvPr>
        </p:nvGraphicFramePr>
        <p:xfrm>
          <a:off x="84669" y="1390254"/>
          <a:ext cx="4464058" cy="1965933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574735">
                  <a:extLst>
                    <a:ext uri="{9D8B030D-6E8A-4147-A177-3AD203B41FA5}">
                      <a16:colId xmlns:a16="http://schemas.microsoft.com/office/drawing/2014/main" val="2681950672"/>
                    </a:ext>
                  </a:extLst>
                </a:gridCol>
                <a:gridCol w="3889323">
                  <a:extLst>
                    <a:ext uri="{9D8B030D-6E8A-4147-A177-3AD203B41FA5}">
                      <a16:colId xmlns:a16="http://schemas.microsoft.com/office/drawing/2014/main" val="226747533"/>
                    </a:ext>
                  </a:extLst>
                </a:gridCol>
              </a:tblGrid>
              <a:tr h="47513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Isolate (SOLVE for) the '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' term.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 “ I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added/subtracted ‘x’ term from both sides.”</a:t>
                      </a:r>
                      <a:endParaRPr lang="en-US" sz="14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9520912"/>
                  </a:ext>
                </a:extLst>
              </a:tr>
              <a:tr h="7162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Divide all terms by the coefficient of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       “I divided both side</a:t>
                      </a:r>
                      <a:r>
                        <a:rPr lang="en-US" sz="16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by______”</a:t>
                      </a:r>
                      <a:endParaRPr lang="en-US" sz="16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4349368"/>
                  </a:ext>
                </a:extLst>
              </a:tr>
              <a:tr h="41574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3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Simplify: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“The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slope-intercept is y =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___.”</a:t>
                      </a:r>
                      <a:endParaRPr lang="en-US" sz="18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6949765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48727" y="3731180"/>
            <a:ext cx="3401224" cy="320045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137883" y="3386451"/>
                <a:ext cx="2560637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800" i="1">
                            <a:latin typeface="Cambria Math" panose="02040503050406030204" pitchFamily="18" charset="0"/>
                            <a:ea typeface="Century Gothic" panose="020B050202020202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entury Gothic" panose="020B0502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entury Gothic" panose="020B050202020202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entury Gothic" panose="020B050202020202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entury Gothic" panose="020B0502020202020204" pitchFamily="34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entury Gothic" panose="020B050202020202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entury Gothic" panose="020B0502020202020204" pitchFamily="34" charset="0"/>
                                  <a:cs typeface="Times New Roman" panose="02020603050405020304" pitchFamily="18" charset="0"/>
                                </a:rPr>
                                <m:t>=6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entury Gothic" panose="020B050202020202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entury Gothic" panose="020B050202020202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entury Gothic" panose="020B0502020202020204" pitchFamily="34" charset="0"/>
                                  <a:cs typeface="Times New Roman" panose="02020603050405020304" pitchFamily="18" charset="0"/>
                                </a:rPr>
                                <m:t>+5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entury Gothic" panose="020B050202020202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entury Gothic" panose="020B0502020202020204" pitchFamily="34" charset="0"/>
                                  <a:cs typeface="Times New Roman" panose="02020603050405020304" pitchFamily="18" charset="0"/>
                                </a:rPr>
                                <m:t>=10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883" y="3386451"/>
                <a:ext cx="2560637" cy="10534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841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162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We will learn how to identify the equation types and find the solution, if </a:t>
            </a:r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it exist. 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8" y="559257"/>
            <a:ext cx="7720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risten ITC" panose="03050502040202030202" pitchFamily="66" charset="0"/>
              </a:rPr>
              <a:t>1. Find the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slope and y-intercept </a:t>
            </a:r>
            <a:r>
              <a:rPr lang="en-US" sz="1600" dirty="0">
                <a:latin typeface="Kristen ITC" panose="03050502040202030202" pitchFamily="66" charset="0"/>
              </a:rPr>
              <a:t>for each equation.</a:t>
            </a:r>
          </a:p>
          <a:p>
            <a:r>
              <a:rPr lang="en-US" sz="1600" dirty="0">
                <a:latin typeface="Kristen ITC" panose="03050502040202030202" pitchFamily="66" charset="0"/>
              </a:rPr>
              <a:t>2. Use the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slope and y-intercept </a:t>
            </a:r>
            <a:r>
              <a:rPr lang="en-US" sz="1600" dirty="0">
                <a:latin typeface="Kristen ITC" panose="03050502040202030202" pitchFamily="66" charset="0"/>
              </a:rPr>
              <a:t>to classify each system. (CI, II, or CD) </a:t>
            </a:r>
          </a:p>
          <a:p>
            <a:r>
              <a:rPr lang="en-US" sz="1600" dirty="0">
                <a:latin typeface="Kristen ITC" panose="03050502040202030202" pitchFamily="66" charset="0"/>
              </a:rPr>
              <a:t>3. </a:t>
            </a:r>
            <a:r>
              <a:rPr lang="en-US" sz="1600" b="1" dirty="0">
                <a:latin typeface="Kristen ITC" panose="03050502040202030202" pitchFamily="66" charset="0"/>
              </a:rPr>
              <a:t>IF Consistent &amp; Independent, </a:t>
            </a:r>
            <a:r>
              <a:rPr lang="en-US" sz="1600" dirty="0">
                <a:latin typeface="Kristen ITC" panose="03050502040202030202" pitchFamily="66" charset="0"/>
              </a:rPr>
              <a:t>then find the </a:t>
            </a:r>
            <a:r>
              <a:rPr lang="en-US" sz="1600" b="1" i="1" dirty="0">
                <a:latin typeface="Kristen ITC" panose="03050502040202030202" pitchFamily="66" charset="0"/>
              </a:rPr>
              <a:t>solution</a:t>
            </a:r>
            <a:r>
              <a:rPr lang="en-US" sz="1600" dirty="0">
                <a:latin typeface="Kristen ITC" panose="03050502040202030202" pitchFamily="66" charset="0"/>
              </a:rPr>
              <a:t> ordered pair.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119" y="1426768"/>
            <a:ext cx="4107921" cy="19224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318959" y="3317767"/>
            <a:ext cx="1539332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slopes </a:t>
            </a:r>
            <a:endParaRPr lang="en-US" sz="1400" b="1" i="1" dirty="0" smtClean="0">
              <a:solidFill>
                <a:srgbClr val="4051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y-intercepts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34559" y="3317767"/>
            <a:ext cx="1245213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slopes</a:t>
            </a: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y-intercept</a:t>
            </a:r>
            <a:endParaRPr lang="en-US" sz="1400" b="1" i="1" dirty="0">
              <a:solidFill>
                <a:srgbClr val="4051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3337938"/>
            <a:ext cx="1765483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slopes but </a:t>
            </a: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y-intercepts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86848"/>
              </p:ext>
            </p:extLst>
          </p:nvPr>
        </p:nvGraphicFramePr>
        <p:xfrm>
          <a:off x="84669" y="1390254"/>
          <a:ext cx="4464058" cy="1965933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574735">
                  <a:extLst>
                    <a:ext uri="{9D8B030D-6E8A-4147-A177-3AD203B41FA5}">
                      <a16:colId xmlns:a16="http://schemas.microsoft.com/office/drawing/2014/main" val="2681950672"/>
                    </a:ext>
                  </a:extLst>
                </a:gridCol>
                <a:gridCol w="3889323">
                  <a:extLst>
                    <a:ext uri="{9D8B030D-6E8A-4147-A177-3AD203B41FA5}">
                      <a16:colId xmlns:a16="http://schemas.microsoft.com/office/drawing/2014/main" val="226747533"/>
                    </a:ext>
                  </a:extLst>
                </a:gridCol>
              </a:tblGrid>
              <a:tr h="47513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Isolate (SOLVE for) the '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' term.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 “ I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added/subtracted ‘x’ term from both sides.”</a:t>
                      </a:r>
                      <a:endParaRPr lang="en-US" sz="14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9520912"/>
                  </a:ext>
                </a:extLst>
              </a:tr>
              <a:tr h="7162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Divide all terms by the coefficient of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       “I divided both side</a:t>
                      </a:r>
                      <a:r>
                        <a:rPr lang="en-US" sz="16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by______”</a:t>
                      </a:r>
                      <a:endParaRPr lang="en-US" sz="16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4349368"/>
                  </a:ext>
                </a:extLst>
              </a:tr>
              <a:tr h="41574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3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Simplify: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“The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slope-intercept is y =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___.”</a:t>
                      </a:r>
                      <a:endParaRPr lang="en-US" sz="18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6949765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48727" y="3731180"/>
            <a:ext cx="3401224" cy="320045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010731" y="3356187"/>
                <a:ext cx="2611933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>
                              <a:latin typeface="Cambria Math" panose="02040503050406030204" pitchFamily="18" charset="0"/>
                              <a:ea typeface="Century Gothic" panose="020B0502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entury Gothic" panose="020B0502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=4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=−18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731" y="3356187"/>
                <a:ext cx="2611933" cy="10534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014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162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We will learn how to identify the equation types and find the solution, if </a:t>
            </a:r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it exist. 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8" y="559257"/>
            <a:ext cx="7720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risten ITC" panose="03050502040202030202" pitchFamily="66" charset="0"/>
              </a:rPr>
              <a:t>1. Find the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slope and y-intercept </a:t>
            </a:r>
            <a:r>
              <a:rPr lang="en-US" sz="1600" dirty="0">
                <a:latin typeface="Kristen ITC" panose="03050502040202030202" pitchFamily="66" charset="0"/>
              </a:rPr>
              <a:t>for each equation.</a:t>
            </a:r>
          </a:p>
          <a:p>
            <a:r>
              <a:rPr lang="en-US" sz="1600" dirty="0">
                <a:latin typeface="Kristen ITC" panose="03050502040202030202" pitchFamily="66" charset="0"/>
              </a:rPr>
              <a:t>2. Use the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slope and y-intercept </a:t>
            </a:r>
            <a:r>
              <a:rPr lang="en-US" sz="1600" dirty="0">
                <a:latin typeface="Kristen ITC" panose="03050502040202030202" pitchFamily="66" charset="0"/>
              </a:rPr>
              <a:t>to classify each system. (CI, II, or CD) </a:t>
            </a:r>
          </a:p>
          <a:p>
            <a:r>
              <a:rPr lang="en-US" sz="1600" dirty="0">
                <a:latin typeface="Kristen ITC" panose="03050502040202030202" pitchFamily="66" charset="0"/>
              </a:rPr>
              <a:t>3. </a:t>
            </a:r>
            <a:r>
              <a:rPr lang="en-US" sz="1600" b="1" dirty="0">
                <a:latin typeface="Kristen ITC" panose="03050502040202030202" pitchFamily="66" charset="0"/>
              </a:rPr>
              <a:t>IF Consistent &amp; Independent, </a:t>
            </a:r>
            <a:r>
              <a:rPr lang="en-US" sz="1600" dirty="0">
                <a:latin typeface="Kristen ITC" panose="03050502040202030202" pitchFamily="66" charset="0"/>
              </a:rPr>
              <a:t>then find the </a:t>
            </a:r>
            <a:r>
              <a:rPr lang="en-US" sz="1600" b="1" i="1" dirty="0">
                <a:latin typeface="Kristen ITC" panose="03050502040202030202" pitchFamily="66" charset="0"/>
              </a:rPr>
              <a:t>solution</a:t>
            </a:r>
            <a:r>
              <a:rPr lang="en-US" sz="1600" dirty="0">
                <a:latin typeface="Kristen ITC" panose="03050502040202030202" pitchFamily="66" charset="0"/>
              </a:rPr>
              <a:t> ordered pair.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119" y="1426768"/>
            <a:ext cx="4107921" cy="19224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318959" y="3317767"/>
            <a:ext cx="1539332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slopes </a:t>
            </a:r>
            <a:endParaRPr lang="en-US" sz="1400" b="1" i="1" dirty="0" smtClean="0">
              <a:solidFill>
                <a:srgbClr val="4051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y-intercepts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34559" y="3317767"/>
            <a:ext cx="1245213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slopes</a:t>
            </a: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y-intercept</a:t>
            </a:r>
            <a:endParaRPr lang="en-US" sz="1400" b="1" i="1" dirty="0">
              <a:solidFill>
                <a:srgbClr val="4051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3337938"/>
            <a:ext cx="1765483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slopes but </a:t>
            </a: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y-intercepts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86848"/>
              </p:ext>
            </p:extLst>
          </p:nvPr>
        </p:nvGraphicFramePr>
        <p:xfrm>
          <a:off x="84669" y="1390254"/>
          <a:ext cx="4464058" cy="1965933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574735">
                  <a:extLst>
                    <a:ext uri="{9D8B030D-6E8A-4147-A177-3AD203B41FA5}">
                      <a16:colId xmlns:a16="http://schemas.microsoft.com/office/drawing/2014/main" val="2681950672"/>
                    </a:ext>
                  </a:extLst>
                </a:gridCol>
                <a:gridCol w="3889323">
                  <a:extLst>
                    <a:ext uri="{9D8B030D-6E8A-4147-A177-3AD203B41FA5}">
                      <a16:colId xmlns:a16="http://schemas.microsoft.com/office/drawing/2014/main" val="226747533"/>
                    </a:ext>
                  </a:extLst>
                </a:gridCol>
              </a:tblGrid>
              <a:tr h="47513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Isolate (SOLVE for) the '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' term.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 “ I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added/subtracted ‘x’ term from both sides.”</a:t>
                      </a:r>
                      <a:endParaRPr lang="en-US" sz="14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9520912"/>
                  </a:ext>
                </a:extLst>
              </a:tr>
              <a:tr h="7162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Divide all terms by the coefficient of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       “I divided both side</a:t>
                      </a:r>
                      <a:r>
                        <a:rPr lang="en-US" sz="16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by______”</a:t>
                      </a:r>
                      <a:endParaRPr lang="en-US" sz="16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4349368"/>
                  </a:ext>
                </a:extLst>
              </a:tr>
              <a:tr h="41574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3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Simplify: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“The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slope-intercept is y =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___.”</a:t>
                      </a:r>
                      <a:endParaRPr lang="en-US" sz="18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6949765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48727" y="3731180"/>
            <a:ext cx="3401224" cy="320045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376729" y="3476990"/>
                <a:ext cx="2810706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>
                              <a:latin typeface="Cambria Math" panose="02040503050406030204" pitchFamily="18" charset="0"/>
                              <a:ea typeface="Century Gothic" panose="020B0502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entury Gothic" panose="020B0502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+3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=12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+6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=−24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729" y="3476990"/>
                <a:ext cx="2810706" cy="10534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756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951D61C2-1C61-4FC4-ACF3-6D01DA1C03C2}"/>
              </a:ext>
            </a:extLst>
          </p:cNvPr>
          <p:cNvSpPr/>
          <p:nvPr/>
        </p:nvSpPr>
        <p:spPr bwMode="auto">
          <a:xfrm>
            <a:off x="95251" y="1853369"/>
            <a:ext cx="6964673" cy="2161698"/>
          </a:xfrm>
          <a:prstGeom prst="rect">
            <a:avLst/>
          </a:prstGeom>
          <a:solidFill>
            <a:srgbClr val="FFFFFF"/>
          </a:solidFill>
          <a:ln w="6350" algn="ctr">
            <a:solidFill>
              <a:schemeClr val="bg2"/>
            </a:solidFill>
            <a:miter lim="800000"/>
            <a:headEnd/>
            <a:tailEnd/>
          </a:ln>
          <a:effectLst>
            <a:outerShdw blurRad="50800" algn="ctr" rotWithShape="0">
              <a:schemeClr val="bg2">
                <a:lumMod val="50000"/>
                <a:alpha val="40000"/>
              </a:schemeClr>
            </a:outerShdw>
          </a:effectLst>
          <a:ex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1970"/>
            <a:endParaRPr lang="en-US" sz="1500" kern="0" dirty="0">
              <a:solidFill>
                <a:srgbClr val="20202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6" name="Table 35">
            <a:extLst/>
          </p:cNvPr>
          <p:cNvGraphicFramePr>
            <a:graphicFrameLocks noGrp="1"/>
          </p:cNvGraphicFramePr>
          <p:nvPr>
            <p:extLst/>
          </p:nvPr>
        </p:nvGraphicFramePr>
        <p:xfrm>
          <a:off x="7227193" y="1067952"/>
          <a:ext cx="1829714" cy="43876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9714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247444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Check for Understanding</a:t>
                      </a:r>
                    </a:p>
                  </a:txBody>
                  <a:tcPr marL="76200" marR="76200" marT="38100" marB="38100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4140200">
                <a:tc>
                  <a:txBody>
                    <a:bodyPr/>
                    <a:lstStyle/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Select one or more below that are </a:t>
                      </a:r>
                      <a:r>
                        <a:rPr lang="en-US" sz="1300" b="1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NOT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systems of linear equations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. Explain.</a:t>
                      </a: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“…are NOT systems of linear equations because…”</a:t>
                      </a:r>
                      <a:endParaRPr lang="en-US" sz="1300" b="1" dirty="0">
                        <a:solidFill>
                          <a:srgbClr val="FF9800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sp>
        <p:nvSpPr>
          <p:cNvPr id="58" name="Rectangle 57"/>
          <p:cNvSpPr/>
          <p:nvPr/>
        </p:nvSpPr>
        <p:spPr>
          <a:xfrm>
            <a:off x="8720667" y="-709084"/>
            <a:ext cx="328083" cy="592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FA185558-7302-4C02-914A-76965025A06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207250" y="5534483"/>
          <a:ext cx="18415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15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Definition</a:t>
                      </a: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defTabSz="914400">
                        <a:defRPr/>
                      </a:pPr>
                      <a:r>
                        <a:rPr lang="en-US" sz="1200" baseline="30000" dirty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1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collection</a:t>
                      </a:r>
                      <a:endParaRPr lang="en-US" sz="1200" i="1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44" name="Picture 6" descr="C:\Users\Stephen\Downloads\Vocab.png">
            <a:extLst>
              <a:ext uri="{FF2B5EF4-FFF2-40B4-BE49-F238E27FC236}">
                <a16:creationId xmlns:a16="http://schemas.microsoft.com/office/drawing/2014/main" id="{D46FBDC0-6BC8-4904-8DB5-F9B628D53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003" y="5599047"/>
            <a:ext cx="182880" cy="12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4" name="Table 193" hidden="1">
            <a:extLst>
              <a:ext uri="{FF2B5EF4-FFF2-40B4-BE49-F238E27FC236}">
                <a16:creationId xmlns:a16="http://schemas.microsoft.com/office/drawing/2014/main" id="{9AF22ED7-3C19-4B96-80C2-FCB7650836D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227193" y="1849314"/>
          <a:ext cx="1829714" cy="35220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9714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212962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Check for Understanding</a:t>
                      </a:r>
                    </a:p>
                  </a:txBody>
                  <a:tcPr marL="76200" marR="76200" marT="38100" marB="38100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3309056">
                <a:tc>
                  <a:txBody>
                    <a:bodyPr/>
                    <a:lstStyle/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Which is NOT a system of linear equations? Explain.</a:t>
                      </a:r>
                      <a:endParaRPr lang="en-US" sz="1300" b="1" dirty="0">
                        <a:solidFill>
                          <a:srgbClr val="FF9800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195" name="Picture 4" descr="C:\Users\Stephen\Downloads\CFU Icon.png" hidden="1">
            <a:extLst>
              <a:ext uri="{FF2B5EF4-FFF2-40B4-BE49-F238E27FC236}">
                <a16:creationId xmlns:a16="http://schemas.microsoft.com/office/drawing/2014/main" id="{9E91C4C8-5624-452E-83CA-47149559B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020" y="1883611"/>
            <a:ext cx="153167" cy="1524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6" name="Rectangle: Rounded Corners 195">
            <a:extLst>
              <a:ext uri="{FF2B5EF4-FFF2-40B4-BE49-F238E27FC236}">
                <a16:creationId xmlns:a16="http://schemas.microsoft.com/office/drawing/2014/main" id="{05E0D749-083F-4CFC-B856-63654FC78EA5}"/>
              </a:ext>
            </a:extLst>
          </p:cNvPr>
          <p:cNvSpPr/>
          <p:nvPr/>
        </p:nvSpPr>
        <p:spPr>
          <a:xfrm>
            <a:off x="7230459" y="3734846"/>
            <a:ext cx="1823180" cy="744648"/>
          </a:xfrm>
          <a:prstGeom prst="round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584CE717-3C0C-43BF-B99E-CA75654DB2F3}"/>
              </a:ext>
            </a:extLst>
          </p:cNvPr>
          <p:cNvSpPr/>
          <p:nvPr/>
        </p:nvSpPr>
        <p:spPr>
          <a:xfrm>
            <a:off x="7191974" y="2363640"/>
            <a:ext cx="296823" cy="348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773">
              <a:defRPr/>
            </a:pPr>
            <a:r>
              <a:rPr lang="en-US" sz="1667" b="1" dirty="0">
                <a:solidFill>
                  <a:srgbClr val="FF9800"/>
                </a:solidFill>
                <a:latin typeface="Century Gothic" panose="020B0502020202020204" pitchFamily="34" charset="0"/>
                <a:cs typeface="Times New Roman" pitchFamily="18" charset="0"/>
              </a:rPr>
              <a:t>A</a:t>
            </a: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A25838EE-B58D-4A53-A166-10941C22BFC3}"/>
              </a:ext>
            </a:extLst>
          </p:cNvPr>
          <p:cNvSpPr/>
          <p:nvPr/>
        </p:nvSpPr>
        <p:spPr>
          <a:xfrm>
            <a:off x="7233727" y="3175359"/>
            <a:ext cx="296823" cy="348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773">
              <a:defRPr/>
            </a:pPr>
            <a:r>
              <a:rPr lang="en-US" sz="1667" b="1" dirty="0">
                <a:solidFill>
                  <a:srgbClr val="FF9800"/>
                </a:solidFill>
                <a:latin typeface="Century Gothic" panose="020B0502020202020204" pitchFamily="34" charset="0"/>
                <a:cs typeface="Times New Roman" pitchFamily="18" charset="0"/>
              </a:rPr>
              <a:t>B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DC76C960-B36A-45AD-A640-68BFAEA9A1E3}"/>
              </a:ext>
            </a:extLst>
          </p:cNvPr>
          <p:cNvSpPr/>
          <p:nvPr/>
        </p:nvSpPr>
        <p:spPr>
          <a:xfrm>
            <a:off x="7233727" y="3953912"/>
            <a:ext cx="296823" cy="348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773">
              <a:defRPr/>
            </a:pPr>
            <a:r>
              <a:rPr lang="en-US" sz="1667" b="1" dirty="0">
                <a:solidFill>
                  <a:srgbClr val="FF9800"/>
                </a:solidFill>
                <a:latin typeface="Century Gothic" panose="020B0502020202020204" pitchFamily="34" charset="0"/>
                <a:cs typeface="Times New Roman" pitchFamily="18" charset="0"/>
              </a:rPr>
              <a:t>C</a:t>
            </a:r>
          </a:p>
        </p:txBody>
      </p:sp>
      <p:sp>
        <p:nvSpPr>
          <p:cNvPr id="207" name="Left Brace 206">
            <a:extLst>
              <a:ext uri="{FF2B5EF4-FFF2-40B4-BE49-F238E27FC236}">
                <a16:creationId xmlns:a16="http://schemas.microsoft.com/office/drawing/2014/main" id="{6D346566-122C-4132-AB9F-2C0EB0EA6247}"/>
              </a:ext>
            </a:extLst>
          </p:cNvPr>
          <p:cNvSpPr/>
          <p:nvPr/>
        </p:nvSpPr>
        <p:spPr bwMode="auto">
          <a:xfrm>
            <a:off x="7534813" y="2205328"/>
            <a:ext cx="152400" cy="685800"/>
          </a:xfrm>
          <a:prstGeom prst="leftBrace">
            <a:avLst>
              <a:gd name="adj1" fmla="val 3437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" name="Left Brace 207">
            <a:extLst>
              <a:ext uri="{FF2B5EF4-FFF2-40B4-BE49-F238E27FC236}">
                <a16:creationId xmlns:a16="http://schemas.microsoft.com/office/drawing/2014/main" id="{6CEB0BE5-562E-4FA4-9577-0C1FD88A3D20}"/>
              </a:ext>
            </a:extLst>
          </p:cNvPr>
          <p:cNvSpPr/>
          <p:nvPr/>
        </p:nvSpPr>
        <p:spPr bwMode="auto">
          <a:xfrm>
            <a:off x="7526115" y="3793694"/>
            <a:ext cx="152400" cy="685800"/>
          </a:xfrm>
          <a:prstGeom prst="leftBrace">
            <a:avLst>
              <a:gd name="adj1" fmla="val 3437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" name="Left Brace 209">
            <a:extLst>
              <a:ext uri="{FF2B5EF4-FFF2-40B4-BE49-F238E27FC236}">
                <a16:creationId xmlns:a16="http://schemas.microsoft.com/office/drawing/2014/main" id="{7507D75D-D2AA-4E1A-96B3-2D23CCCF64AF}"/>
              </a:ext>
            </a:extLst>
          </p:cNvPr>
          <p:cNvSpPr/>
          <p:nvPr/>
        </p:nvSpPr>
        <p:spPr bwMode="auto">
          <a:xfrm>
            <a:off x="7526115" y="3021258"/>
            <a:ext cx="152400" cy="685800"/>
          </a:xfrm>
          <a:prstGeom prst="leftBrace">
            <a:avLst>
              <a:gd name="adj1" fmla="val 3437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5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" name="Picture 4" descr="C:\Users\Stephen\Downloads\CFU Icon.png">
            <a:extLst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212" y="1102987"/>
            <a:ext cx="153167" cy="1524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51">
                <a:extLst/>
              </p:cNvPr>
              <p:cNvSpPr txBox="1">
                <a:spLocks noChangeArrowheads="1"/>
              </p:cNvSpPr>
              <p:nvPr/>
            </p:nvSpPr>
            <p:spPr bwMode="auto">
              <a:xfrm>
                <a:off x="7615238" y="2252024"/>
                <a:ext cx="1419984" cy="605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667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2p </a:t>
                </a:r>
                <a14:m>
                  <m:oMath xmlns:m="http://schemas.openxmlformats.org/officeDocument/2006/math">
                    <m:r>
                      <a:rPr lang="en-US" altLang="en-US" sz="1667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altLang="en-US" sz="1667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3q = -2</a:t>
                </a:r>
              </a:p>
              <a:p>
                <a:pPr eaLnBrk="1" hangingPunct="1"/>
                <a:r>
                  <a:rPr lang="en-US" altLang="en-US" sz="1667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4p + q = 24</a:t>
                </a:r>
              </a:p>
            </p:txBody>
          </p:sp>
        </mc:Choice>
        <mc:Fallback>
          <p:sp>
            <p:nvSpPr>
              <p:cNvPr id="38" name="TextBox 51">
                <a:extLst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15238" y="2252024"/>
                <a:ext cx="1419984" cy="605422"/>
              </a:xfrm>
              <a:prstGeom prst="rect">
                <a:avLst/>
              </a:prstGeom>
              <a:blipFill>
                <a:blip r:embed="rId6"/>
                <a:stretch>
                  <a:fillRect l="-2575" t="-3000" b="-12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51">
            <a:extLst/>
          </p:cNvPr>
          <p:cNvSpPr txBox="1">
            <a:spLocks noChangeArrowheads="1"/>
          </p:cNvSpPr>
          <p:nvPr/>
        </p:nvSpPr>
        <p:spPr bwMode="auto">
          <a:xfrm>
            <a:off x="7544062" y="3842842"/>
            <a:ext cx="1468236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67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y +  x = 3a</a:t>
            </a:r>
          </a:p>
          <a:p>
            <a:pPr eaLnBrk="1" hangingPunct="1"/>
            <a:r>
              <a:rPr lang="en-US" altLang="en-US" sz="1667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y + 2x = 4</a:t>
            </a:r>
          </a:p>
        </p:txBody>
      </p:sp>
      <p:sp>
        <p:nvSpPr>
          <p:cNvPr id="40" name="TextBox 51">
            <a:extLst/>
          </p:cNvPr>
          <p:cNvSpPr txBox="1">
            <a:spLocks noChangeArrowheads="1"/>
          </p:cNvSpPr>
          <p:nvPr/>
        </p:nvSpPr>
        <p:spPr bwMode="auto">
          <a:xfrm>
            <a:off x="7563731" y="3067954"/>
            <a:ext cx="1580269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67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p + 2q = -1</a:t>
            </a:r>
          </a:p>
          <a:p>
            <a:pPr eaLnBrk="1" hangingPunct="1"/>
            <a:r>
              <a:rPr lang="en-US" altLang="en-US" sz="1667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2p + 5q = 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9BB599A-09F3-42BB-9B98-E0A9B9862925}"/>
              </a:ext>
            </a:extLst>
          </p:cNvPr>
          <p:cNvSpPr txBox="1"/>
          <p:nvPr/>
        </p:nvSpPr>
        <p:spPr>
          <a:xfrm>
            <a:off x="2296022" y="569685"/>
            <a:ext cx="315269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15" indent="-238115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</a:rPr>
              <a:t>Systems of Linear Equations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E76AB58-E6A5-40A9-BC3C-054A1DCB236F}"/>
              </a:ext>
            </a:extLst>
          </p:cNvPr>
          <p:cNvSpPr txBox="1"/>
          <p:nvPr/>
        </p:nvSpPr>
        <p:spPr>
          <a:xfrm>
            <a:off x="33131" y="967870"/>
            <a:ext cx="7054514" cy="81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buClr>
                <a:schemeClr val="tx2"/>
              </a:buClr>
            </a:pPr>
            <a:r>
              <a:rPr lang="en-US" altLang="en-US" sz="2333" dirty="0">
                <a:latin typeface="Century Gothic" panose="020B0502020202020204" pitchFamily="34" charset="0"/>
              </a:rPr>
              <a:t>A</a:t>
            </a:r>
            <a:r>
              <a:rPr lang="en-US" altLang="en-US" sz="2333" b="1" dirty="0">
                <a:solidFill>
                  <a:schemeClr val="tx2"/>
                </a:solidFill>
                <a:latin typeface="Century Gothic" panose="020B0502020202020204" pitchFamily="34" charset="0"/>
              </a:rPr>
              <a:t> system of linear equations </a:t>
            </a:r>
            <a:r>
              <a:rPr lang="en-US" altLang="en-US" sz="2333" dirty="0">
                <a:latin typeface="Century Gothic" panose="020B0502020202020204" pitchFamily="34" charset="0"/>
              </a:rPr>
              <a:t>is a set</a:t>
            </a:r>
            <a:r>
              <a:rPr lang="en-US" altLang="en-US" sz="2333" baseline="-25000" dirty="0">
                <a:latin typeface="Century Gothic" panose="020B0502020202020204" pitchFamily="34" charset="0"/>
              </a:rPr>
              <a:t>1</a:t>
            </a:r>
            <a:r>
              <a:rPr lang="en-US" altLang="en-US" sz="2333" dirty="0">
                <a:latin typeface="Century Gothic" panose="020B0502020202020204" pitchFamily="34" charset="0"/>
              </a:rPr>
              <a:t> of linear  equations with the </a:t>
            </a:r>
            <a:r>
              <a:rPr lang="en-US" altLang="en-US" sz="2333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same</a:t>
            </a:r>
            <a:r>
              <a:rPr lang="en-US" altLang="en-US" sz="2333" dirty="0">
                <a:solidFill>
                  <a:schemeClr val="accent3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333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variables</a:t>
            </a:r>
            <a:r>
              <a:rPr lang="en-US" altLang="en-US" sz="2333" dirty="0">
                <a:latin typeface="Century Gothic" panose="020B0502020202020204" pitchFamily="34" charset="0"/>
              </a:rPr>
              <a:t>. </a:t>
            </a: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6358D06B-7F38-43B8-8DB2-FC167422F29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402357" y="2535805"/>
          <a:ext cx="2286000" cy="1268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8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4625" algn="l"/>
                        </a:tabLst>
                        <a:defRPr/>
                      </a:pPr>
                      <a:endParaRPr kumimoji="0" lang="en-US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76198" marR="76198" marT="38029" marB="38029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AFADE140-1ED3-4271-A083-63EC09E57D1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19895" y="2535805"/>
          <a:ext cx="2286000" cy="1268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8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4625" algn="l"/>
                        </a:tabLst>
                        <a:defRPr/>
                      </a:pPr>
                      <a:endParaRPr kumimoji="0" lang="en-US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76198" marR="76198" marT="38029" marB="38029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6" name="Group 3">
            <a:extLst>
              <a:ext uri="{FF2B5EF4-FFF2-40B4-BE49-F238E27FC236}">
                <a16:creationId xmlns:a16="http://schemas.microsoft.com/office/drawing/2014/main" id="{ABBD29E2-6D00-4445-BE0F-EDFEEAAA94A1}"/>
              </a:ext>
            </a:extLst>
          </p:cNvPr>
          <p:cNvGrpSpPr>
            <a:grpSpLocks/>
          </p:cNvGrpSpPr>
          <p:nvPr/>
        </p:nvGrpSpPr>
        <p:grpSpPr bwMode="auto">
          <a:xfrm>
            <a:off x="855059" y="2774603"/>
            <a:ext cx="2057318" cy="1169359"/>
            <a:chOff x="735778" y="3174218"/>
            <a:chExt cx="2465234" cy="1402226"/>
          </a:xfrm>
        </p:grpSpPr>
        <p:sp>
          <p:nvSpPr>
            <p:cNvPr id="67" name="TextBox 51">
              <a:extLst>
                <a:ext uri="{FF2B5EF4-FFF2-40B4-BE49-F238E27FC236}">
                  <a16:creationId xmlns:a16="http://schemas.microsoft.com/office/drawing/2014/main" id="{7393EEBD-776A-4E4B-8DB8-6BE580BBAB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0771" y="3174218"/>
              <a:ext cx="2320241" cy="1402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33" b="1" dirty="0">
                  <a:solidFill>
                    <a:schemeClr val="accent2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en-US" sz="2333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 = 2</a:t>
              </a:r>
              <a:r>
                <a:rPr lang="en-US" altLang="en-US" sz="2333" b="1" dirty="0">
                  <a:solidFill>
                    <a:schemeClr val="accent3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x </a:t>
              </a:r>
              <a:r>
                <a:rPr lang="en-US" altLang="en-US" sz="2333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+ 4</a:t>
              </a:r>
            </a:p>
            <a:p>
              <a:pPr lvl="0" eaLnBrk="1" hangingPunct="1"/>
              <a:r>
                <a:rPr lang="en-US" altLang="en-US" sz="2333" b="1" dirty="0">
                  <a:solidFill>
                    <a:srgbClr val="4AAE52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en-US" sz="2333" dirty="0">
                  <a:solidFill>
                    <a:srgbClr val="20202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 = 3</a:t>
              </a:r>
              <a:r>
                <a:rPr lang="en-US" altLang="en-US" sz="2333" b="1" dirty="0">
                  <a:solidFill>
                    <a:srgbClr val="F34336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x </a:t>
              </a:r>
              <a:r>
                <a:rPr lang="en-US" altLang="en-US" sz="2333" dirty="0">
                  <a:solidFill>
                    <a:srgbClr val="20202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+ 2</a:t>
              </a:r>
            </a:p>
            <a:p>
              <a:pPr eaLnBrk="1" hangingPunct="1"/>
              <a:endParaRPr lang="en-US" altLang="en-US" sz="2333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68" name="Left Brace 67">
              <a:extLst>
                <a:ext uri="{FF2B5EF4-FFF2-40B4-BE49-F238E27FC236}">
                  <a16:creationId xmlns:a16="http://schemas.microsoft.com/office/drawing/2014/main" id="{44718A71-5AC0-4E5C-B00E-6FEB2433E64F}"/>
                </a:ext>
              </a:extLst>
            </p:cNvPr>
            <p:cNvSpPr/>
            <p:nvPr/>
          </p:nvSpPr>
          <p:spPr>
            <a:xfrm>
              <a:off x="735778" y="3230212"/>
              <a:ext cx="182617" cy="822371"/>
            </a:xfrm>
            <a:prstGeom prst="leftBrace">
              <a:avLst>
                <a:gd name="adj1" fmla="val 3437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9" name="Group 3">
            <a:extLst>
              <a:ext uri="{FF2B5EF4-FFF2-40B4-BE49-F238E27FC236}">
                <a16:creationId xmlns:a16="http://schemas.microsoft.com/office/drawing/2014/main" id="{7E9A437B-0309-4ECD-9D77-1043DEEE5275}"/>
              </a:ext>
            </a:extLst>
          </p:cNvPr>
          <p:cNvGrpSpPr>
            <a:grpSpLocks/>
          </p:cNvGrpSpPr>
          <p:nvPr/>
        </p:nvGrpSpPr>
        <p:grpSpPr bwMode="auto">
          <a:xfrm>
            <a:off x="3524753" y="2776343"/>
            <a:ext cx="2368657" cy="810350"/>
            <a:chOff x="735778" y="3174218"/>
            <a:chExt cx="2838303" cy="97172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0" name="TextBox 51">
                  <a:extLst>
                    <a:ext uri="{FF2B5EF4-FFF2-40B4-BE49-F238E27FC236}">
                      <a16:creationId xmlns:a16="http://schemas.microsoft.com/office/drawing/2014/main" id="{9E110DC0-3576-407F-AD39-56EC0241893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80771" y="3174218"/>
                  <a:ext cx="2693310" cy="9717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lang="en-US" altLang="en-US" sz="2333" b="1" dirty="0">
                      <a:solidFill>
                        <a:schemeClr val="accent3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z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en-US" sz="2333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</m:oMath>
                  </a14:m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4</a:t>
                  </a:r>
                  <a:r>
                    <a:rPr lang="en-US" altLang="en-US" sz="2333" b="1" dirty="0">
                      <a:solidFill>
                        <a:schemeClr val="accent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= 2</a:t>
                  </a:r>
                </a:p>
                <a:p>
                  <a:pPr eaLnBrk="1" hangingPunct="1"/>
                  <a:r>
                    <a:rPr lang="en-US" altLang="en-US" sz="2333" b="1" dirty="0">
                      <a:solidFill>
                        <a:schemeClr val="accent3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z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= -</a:t>
                  </a:r>
                  <a:r>
                    <a:rPr lang="en-US" altLang="en-US" sz="2333" b="1" dirty="0">
                      <a:solidFill>
                        <a:schemeClr val="accent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+4</a:t>
                  </a:r>
                </a:p>
              </p:txBody>
            </p:sp>
          </mc:Choice>
          <mc:Fallback>
            <p:sp>
              <p:nvSpPr>
                <p:cNvPr id="70" name="TextBox 51">
                  <a:extLst>
                    <a:ext uri="{FF2B5EF4-FFF2-40B4-BE49-F238E27FC236}">
                      <a16:creationId xmlns:a16="http://schemas.microsoft.com/office/drawing/2014/main" id="{9E110DC0-3576-407F-AD39-56EC0241893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80771" y="3174218"/>
                  <a:ext cx="2693310" cy="971724"/>
                </a:xfrm>
                <a:prstGeom prst="rect">
                  <a:avLst/>
                </a:prstGeom>
                <a:blipFill>
                  <a:blip r:embed="rId7"/>
                  <a:stretch>
                    <a:fillRect l="-4065" t="-6015" b="-16541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1" name="Left Brace 70">
              <a:extLst>
                <a:ext uri="{FF2B5EF4-FFF2-40B4-BE49-F238E27FC236}">
                  <a16:creationId xmlns:a16="http://schemas.microsoft.com/office/drawing/2014/main" id="{54DE39CD-E48D-48E6-A36B-4359C2E5D490}"/>
                </a:ext>
              </a:extLst>
            </p:cNvPr>
            <p:cNvSpPr/>
            <p:nvPr/>
          </p:nvSpPr>
          <p:spPr>
            <a:xfrm>
              <a:off x="735778" y="3192661"/>
              <a:ext cx="182617" cy="822371"/>
            </a:xfrm>
            <a:prstGeom prst="leftBrace">
              <a:avLst>
                <a:gd name="adj1" fmla="val 3437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0AE7A4ED-7CDD-4E52-A3AD-75558281F8CD}"/>
              </a:ext>
            </a:extLst>
          </p:cNvPr>
          <p:cNvSpPr/>
          <p:nvPr/>
        </p:nvSpPr>
        <p:spPr>
          <a:xfrm>
            <a:off x="125131" y="4015068"/>
            <a:ext cx="41504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Not</a:t>
            </a:r>
            <a:r>
              <a:rPr lang="en-US" altLang="en-US" sz="2000" b="1" dirty="0">
                <a:latin typeface="Century Gothic" panose="020B0502020202020204" pitchFamily="34" charset="0"/>
              </a:rPr>
              <a:t> a </a:t>
            </a:r>
            <a:r>
              <a:rPr lang="en-US" altLang="en-US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system of linear equations</a:t>
            </a: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73" name="Table 72">
            <a:extLst>
              <a:ext uri="{FF2B5EF4-FFF2-40B4-BE49-F238E27FC236}">
                <a16:creationId xmlns:a16="http://schemas.microsoft.com/office/drawing/2014/main" id="{678B070A-FCF2-46D8-B8A0-991D32EAF09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07459" y="4554326"/>
          <a:ext cx="2286000" cy="12721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72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4625" algn="l"/>
                        </a:tabLst>
                        <a:defRPr/>
                      </a:pPr>
                      <a:endParaRPr kumimoji="0" lang="en-US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76198" marR="76198" marT="38029" marB="38029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6D718153-E199-4DD4-BC39-28A4398E4EA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4998" y="4554326"/>
          <a:ext cx="2286000" cy="12721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72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4625" algn="l"/>
                        </a:tabLst>
                        <a:defRPr/>
                      </a:pPr>
                      <a:endParaRPr kumimoji="0" lang="en-US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76198" marR="76198" marT="38029" marB="38029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75" name="Group 3">
            <a:extLst>
              <a:ext uri="{FF2B5EF4-FFF2-40B4-BE49-F238E27FC236}">
                <a16:creationId xmlns:a16="http://schemas.microsoft.com/office/drawing/2014/main" id="{4A6CFE67-E0BD-4659-ABCB-BD45E7AD9F4E}"/>
              </a:ext>
            </a:extLst>
          </p:cNvPr>
          <p:cNvGrpSpPr>
            <a:grpSpLocks/>
          </p:cNvGrpSpPr>
          <p:nvPr/>
        </p:nvGrpSpPr>
        <p:grpSpPr bwMode="auto">
          <a:xfrm>
            <a:off x="560162" y="4815870"/>
            <a:ext cx="2057318" cy="1169359"/>
            <a:chOff x="735778" y="3174218"/>
            <a:chExt cx="2465234" cy="1402226"/>
          </a:xfrm>
        </p:grpSpPr>
        <p:sp>
          <p:nvSpPr>
            <p:cNvPr id="76" name="TextBox 51">
              <a:extLst>
                <a:ext uri="{FF2B5EF4-FFF2-40B4-BE49-F238E27FC236}">
                  <a16:creationId xmlns:a16="http://schemas.microsoft.com/office/drawing/2014/main" id="{0E443066-5023-48AD-B86C-3B999FA335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0771" y="3174218"/>
              <a:ext cx="2320241" cy="1402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33" b="1" dirty="0">
                  <a:solidFill>
                    <a:schemeClr val="accent2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en-US" sz="2333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= 2</a:t>
              </a:r>
              <a:r>
                <a:rPr lang="en-US" altLang="en-US" sz="2333" b="1" dirty="0">
                  <a:solidFill>
                    <a:schemeClr val="accent5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q</a:t>
              </a:r>
              <a:r>
                <a:rPr lang="en-US" altLang="en-US" sz="2333" b="1" dirty="0">
                  <a:solidFill>
                    <a:schemeClr val="accent3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333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+ 4</a:t>
              </a:r>
            </a:p>
            <a:p>
              <a:pPr lvl="0" eaLnBrk="1" hangingPunct="1"/>
              <a:r>
                <a:rPr lang="en-US" altLang="en-US" sz="2333" b="1" dirty="0">
                  <a:solidFill>
                    <a:srgbClr val="4AAE52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en-US" sz="2333" dirty="0">
                  <a:solidFill>
                    <a:srgbClr val="20202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= 3</a:t>
              </a:r>
              <a:r>
                <a:rPr lang="en-US" altLang="en-US" sz="2333" b="1" dirty="0">
                  <a:solidFill>
                    <a:srgbClr val="F34336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x </a:t>
              </a:r>
              <a:r>
                <a:rPr lang="en-US" altLang="en-US" sz="2333" dirty="0">
                  <a:solidFill>
                    <a:srgbClr val="20202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+ 2</a:t>
              </a:r>
            </a:p>
            <a:p>
              <a:pPr eaLnBrk="1" hangingPunct="1"/>
              <a:endParaRPr lang="en-US" altLang="en-US" sz="2333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77" name="Left Brace 76">
              <a:extLst>
                <a:ext uri="{FF2B5EF4-FFF2-40B4-BE49-F238E27FC236}">
                  <a16:creationId xmlns:a16="http://schemas.microsoft.com/office/drawing/2014/main" id="{76E62933-ACD2-43FE-96AF-46D7A7E779FE}"/>
                </a:ext>
              </a:extLst>
            </p:cNvPr>
            <p:cNvSpPr/>
            <p:nvPr/>
          </p:nvSpPr>
          <p:spPr>
            <a:xfrm>
              <a:off x="735778" y="3230212"/>
              <a:ext cx="182617" cy="822371"/>
            </a:xfrm>
            <a:prstGeom prst="leftBrace">
              <a:avLst>
                <a:gd name="adj1" fmla="val 3437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8" name="Group 3">
            <a:extLst>
              <a:ext uri="{FF2B5EF4-FFF2-40B4-BE49-F238E27FC236}">
                <a16:creationId xmlns:a16="http://schemas.microsoft.com/office/drawing/2014/main" id="{17050F69-03A7-4ACE-82DB-A384FE5F707C}"/>
              </a:ext>
            </a:extLst>
          </p:cNvPr>
          <p:cNvGrpSpPr>
            <a:grpSpLocks/>
          </p:cNvGrpSpPr>
          <p:nvPr/>
        </p:nvGrpSpPr>
        <p:grpSpPr bwMode="auto">
          <a:xfrm>
            <a:off x="3229856" y="4817610"/>
            <a:ext cx="2368657" cy="810350"/>
            <a:chOff x="735778" y="3174218"/>
            <a:chExt cx="2838303" cy="97172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9" name="TextBox 51">
                  <a:extLst>
                    <a:ext uri="{FF2B5EF4-FFF2-40B4-BE49-F238E27FC236}">
                      <a16:creationId xmlns:a16="http://schemas.microsoft.com/office/drawing/2014/main" id="{91F56A3E-445D-4DD2-850E-F2FEB9E219D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80771" y="3174218"/>
                  <a:ext cx="2693310" cy="9717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lang="en-US" altLang="en-US" sz="2333" b="1" dirty="0">
                      <a:solidFill>
                        <a:schemeClr val="accent3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y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en-US" sz="2333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</m:oMath>
                  </a14:m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4</a:t>
                  </a:r>
                  <a:r>
                    <a:rPr lang="en-US" altLang="en-US" sz="2333" b="1" dirty="0">
                      <a:solidFill>
                        <a:schemeClr val="accent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= 2</a:t>
                  </a:r>
                </a:p>
                <a:p>
                  <a:pPr eaLnBrk="1" hangingPunct="1"/>
                  <a:r>
                    <a:rPr lang="en-US" altLang="en-US" sz="2333" b="1" dirty="0">
                      <a:solidFill>
                        <a:schemeClr val="accent4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x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= -</a:t>
                  </a:r>
                  <a:r>
                    <a:rPr lang="en-US" altLang="en-US" sz="2333" b="1" dirty="0">
                      <a:solidFill>
                        <a:schemeClr val="accent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+4</a:t>
                  </a:r>
                </a:p>
              </p:txBody>
            </p:sp>
          </mc:Choice>
          <mc:Fallback>
            <p:sp>
              <p:nvSpPr>
                <p:cNvPr id="79" name="TextBox 51">
                  <a:extLst>
                    <a:ext uri="{FF2B5EF4-FFF2-40B4-BE49-F238E27FC236}">
                      <a16:creationId xmlns:a16="http://schemas.microsoft.com/office/drawing/2014/main" id="{91F56A3E-445D-4DD2-850E-F2FEB9E219D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80771" y="3174218"/>
                  <a:ext cx="2693310" cy="971724"/>
                </a:xfrm>
                <a:prstGeom prst="rect">
                  <a:avLst/>
                </a:prstGeom>
                <a:blipFill>
                  <a:blip r:embed="rId8"/>
                  <a:stretch>
                    <a:fillRect l="-4076" t="-6015" b="-16541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0" name="Left Brace 79">
              <a:extLst>
                <a:ext uri="{FF2B5EF4-FFF2-40B4-BE49-F238E27FC236}">
                  <a16:creationId xmlns:a16="http://schemas.microsoft.com/office/drawing/2014/main" id="{9347800C-517E-427B-A66D-AA51108358B3}"/>
                </a:ext>
              </a:extLst>
            </p:cNvPr>
            <p:cNvSpPr/>
            <p:nvPr/>
          </p:nvSpPr>
          <p:spPr>
            <a:xfrm>
              <a:off x="735778" y="3192661"/>
              <a:ext cx="182617" cy="822371"/>
            </a:xfrm>
            <a:prstGeom prst="leftBrace">
              <a:avLst>
                <a:gd name="adj1" fmla="val 3437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CBA74C2B-C576-4FA8-B629-EE3D722FBB9E}"/>
              </a:ext>
            </a:extLst>
          </p:cNvPr>
          <p:cNvSpPr txBox="1"/>
          <p:nvPr/>
        </p:nvSpPr>
        <p:spPr>
          <a:xfrm>
            <a:off x="95251" y="1868036"/>
            <a:ext cx="6964673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System of Linear Equations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930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162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We will learn how to identify the equation types and find the solution, if </a:t>
            </a:r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it exist. 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8" y="559257"/>
            <a:ext cx="7720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risten ITC" panose="03050502040202030202" pitchFamily="66" charset="0"/>
              </a:rPr>
              <a:t>1. Find the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slope and y-intercept </a:t>
            </a:r>
            <a:r>
              <a:rPr lang="en-US" sz="1600" dirty="0">
                <a:latin typeface="Kristen ITC" panose="03050502040202030202" pitchFamily="66" charset="0"/>
              </a:rPr>
              <a:t>for each equation.</a:t>
            </a:r>
          </a:p>
          <a:p>
            <a:r>
              <a:rPr lang="en-US" sz="1600" dirty="0">
                <a:latin typeface="Kristen ITC" panose="03050502040202030202" pitchFamily="66" charset="0"/>
              </a:rPr>
              <a:t>2. Use the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slope and y-intercept </a:t>
            </a:r>
            <a:r>
              <a:rPr lang="en-US" sz="1600" dirty="0">
                <a:latin typeface="Kristen ITC" panose="03050502040202030202" pitchFamily="66" charset="0"/>
              </a:rPr>
              <a:t>to classify each system. (CI, II, or CD) </a:t>
            </a:r>
          </a:p>
          <a:p>
            <a:r>
              <a:rPr lang="en-US" sz="1600" dirty="0">
                <a:latin typeface="Kristen ITC" panose="03050502040202030202" pitchFamily="66" charset="0"/>
              </a:rPr>
              <a:t>3. </a:t>
            </a:r>
            <a:r>
              <a:rPr lang="en-US" sz="1600" b="1" dirty="0">
                <a:latin typeface="Kristen ITC" panose="03050502040202030202" pitchFamily="66" charset="0"/>
              </a:rPr>
              <a:t>IF Consistent &amp; Independent, </a:t>
            </a:r>
            <a:r>
              <a:rPr lang="en-US" sz="1600" dirty="0">
                <a:latin typeface="Kristen ITC" panose="03050502040202030202" pitchFamily="66" charset="0"/>
              </a:rPr>
              <a:t>then find the </a:t>
            </a:r>
            <a:r>
              <a:rPr lang="en-US" sz="1600" b="1" i="1" dirty="0">
                <a:latin typeface="Kristen ITC" panose="03050502040202030202" pitchFamily="66" charset="0"/>
              </a:rPr>
              <a:t>solution</a:t>
            </a:r>
            <a:r>
              <a:rPr lang="en-US" sz="1600" dirty="0">
                <a:latin typeface="Kristen ITC" panose="03050502040202030202" pitchFamily="66" charset="0"/>
              </a:rPr>
              <a:t> ordered pair.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119" y="1426768"/>
            <a:ext cx="4107921" cy="19224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318959" y="3317767"/>
            <a:ext cx="1539332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slopes </a:t>
            </a:r>
            <a:endParaRPr lang="en-US" sz="1400" b="1" i="1" dirty="0" smtClean="0">
              <a:solidFill>
                <a:srgbClr val="4051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y-intercepts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34559" y="3317767"/>
            <a:ext cx="1245213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slopes</a:t>
            </a: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y-intercept</a:t>
            </a:r>
            <a:endParaRPr lang="en-US" sz="1400" b="1" i="1" dirty="0">
              <a:solidFill>
                <a:srgbClr val="4051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3337938"/>
            <a:ext cx="1765483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slopes but </a:t>
            </a: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y-intercepts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4669" y="1390254"/>
          <a:ext cx="4464058" cy="1965933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574735">
                  <a:extLst>
                    <a:ext uri="{9D8B030D-6E8A-4147-A177-3AD203B41FA5}">
                      <a16:colId xmlns:a16="http://schemas.microsoft.com/office/drawing/2014/main" val="2681950672"/>
                    </a:ext>
                  </a:extLst>
                </a:gridCol>
                <a:gridCol w="3889323">
                  <a:extLst>
                    <a:ext uri="{9D8B030D-6E8A-4147-A177-3AD203B41FA5}">
                      <a16:colId xmlns:a16="http://schemas.microsoft.com/office/drawing/2014/main" val="226747533"/>
                    </a:ext>
                  </a:extLst>
                </a:gridCol>
              </a:tblGrid>
              <a:tr h="47513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Isolate (SOLVE for) the '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' term.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 “ I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added/subtracted ‘x’ term from both sides.”</a:t>
                      </a:r>
                      <a:endParaRPr lang="en-US" sz="14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9520912"/>
                  </a:ext>
                </a:extLst>
              </a:tr>
              <a:tr h="7162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Divide all terms by the coefficient of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       “I divided both side</a:t>
                      </a:r>
                      <a:r>
                        <a:rPr lang="en-US" sz="16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by______”</a:t>
                      </a:r>
                      <a:endParaRPr lang="en-US" sz="16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4349368"/>
                  </a:ext>
                </a:extLst>
              </a:tr>
              <a:tr h="41574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3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Simplify: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“The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slope-intercept is y =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___.”</a:t>
                      </a:r>
                      <a:endParaRPr lang="en-US" sz="18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6949765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48727" y="3731180"/>
            <a:ext cx="3401224" cy="320045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110117" y="3372448"/>
                <a:ext cx="2413161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>
                              <a:latin typeface="Cambria Math" panose="02040503050406030204" pitchFamily="18" charset="0"/>
                              <a:ea typeface="Century Gothic" panose="020B0502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entury Gothic" panose="020B0502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=3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=−7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117" y="3372448"/>
                <a:ext cx="2413161" cy="10534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960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162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We will learn how to identify the equation types and find the solution, if </a:t>
            </a:r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it exist. 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8" y="559257"/>
            <a:ext cx="7720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risten ITC" panose="03050502040202030202" pitchFamily="66" charset="0"/>
              </a:rPr>
              <a:t>1. Find the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slope and y-intercept </a:t>
            </a:r>
            <a:r>
              <a:rPr lang="en-US" sz="1600" dirty="0">
                <a:latin typeface="Kristen ITC" panose="03050502040202030202" pitchFamily="66" charset="0"/>
              </a:rPr>
              <a:t>for each equation.</a:t>
            </a:r>
          </a:p>
          <a:p>
            <a:r>
              <a:rPr lang="en-US" sz="1600" dirty="0">
                <a:latin typeface="Kristen ITC" panose="03050502040202030202" pitchFamily="66" charset="0"/>
              </a:rPr>
              <a:t>2. Use the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slope and y-intercept </a:t>
            </a:r>
            <a:r>
              <a:rPr lang="en-US" sz="1600" dirty="0">
                <a:latin typeface="Kristen ITC" panose="03050502040202030202" pitchFamily="66" charset="0"/>
              </a:rPr>
              <a:t>to classify each system. (CI, II, or CD) </a:t>
            </a:r>
          </a:p>
          <a:p>
            <a:r>
              <a:rPr lang="en-US" sz="1600" dirty="0">
                <a:latin typeface="Kristen ITC" panose="03050502040202030202" pitchFamily="66" charset="0"/>
              </a:rPr>
              <a:t>3. </a:t>
            </a:r>
            <a:r>
              <a:rPr lang="en-US" sz="1600" b="1" dirty="0">
                <a:latin typeface="Kristen ITC" panose="03050502040202030202" pitchFamily="66" charset="0"/>
              </a:rPr>
              <a:t>IF Consistent &amp; Independent, </a:t>
            </a:r>
            <a:r>
              <a:rPr lang="en-US" sz="1600" dirty="0">
                <a:latin typeface="Kristen ITC" panose="03050502040202030202" pitchFamily="66" charset="0"/>
              </a:rPr>
              <a:t>then find the </a:t>
            </a:r>
            <a:r>
              <a:rPr lang="en-US" sz="1600" b="1" i="1" dirty="0">
                <a:latin typeface="Kristen ITC" panose="03050502040202030202" pitchFamily="66" charset="0"/>
              </a:rPr>
              <a:t>solution</a:t>
            </a:r>
            <a:r>
              <a:rPr lang="en-US" sz="1600" dirty="0">
                <a:latin typeface="Kristen ITC" panose="03050502040202030202" pitchFamily="66" charset="0"/>
              </a:rPr>
              <a:t> ordered pair.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119" y="1426768"/>
            <a:ext cx="4107921" cy="19224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318959" y="3317767"/>
            <a:ext cx="1539332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slopes </a:t>
            </a:r>
            <a:endParaRPr lang="en-US" sz="1400" b="1" i="1" dirty="0" smtClean="0">
              <a:solidFill>
                <a:srgbClr val="4051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y-intercepts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34559" y="3317767"/>
            <a:ext cx="1245213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slopes</a:t>
            </a: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y-intercept</a:t>
            </a:r>
            <a:endParaRPr lang="en-US" sz="1400" b="1" i="1" dirty="0">
              <a:solidFill>
                <a:srgbClr val="4051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3337938"/>
            <a:ext cx="1765483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slopes but </a:t>
            </a: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y-intercepts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4669" y="1390254"/>
          <a:ext cx="4464058" cy="1965933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574735">
                  <a:extLst>
                    <a:ext uri="{9D8B030D-6E8A-4147-A177-3AD203B41FA5}">
                      <a16:colId xmlns:a16="http://schemas.microsoft.com/office/drawing/2014/main" val="2681950672"/>
                    </a:ext>
                  </a:extLst>
                </a:gridCol>
                <a:gridCol w="3889323">
                  <a:extLst>
                    <a:ext uri="{9D8B030D-6E8A-4147-A177-3AD203B41FA5}">
                      <a16:colId xmlns:a16="http://schemas.microsoft.com/office/drawing/2014/main" val="226747533"/>
                    </a:ext>
                  </a:extLst>
                </a:gridCol>
              </a:tblGrid>
              <a:tr h="47513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Isolate (SOLVE for) the '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' term.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 “ I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added/subtracted ‘x’ term from both sides.”</a:t>
                      </a:r>
                      <a:endParaRPr lang="en-US" sz="14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9520912"/>
                  </a:ext>
                </a:extLst>
              </a:tr>
              <a:tr h="7162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Divide all terms by the coefficient of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       “I divided both side</a:t>
                      </a:r>
                      <a:r>
                        <a:rPr lang="en-US" sz="16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by______”</a:t>
                      </a:r>
                      <a:endParaRPr lang="en-US" sz="16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4349368"/>
                  </a:ext>
                </a:extLst>
              </a:tr>
              <a:tr h="41574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3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Simplify: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“The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slope-intercept is y =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___.”</a:t>
                      </a:r>
                      <a:endParaRPr lang="en-US" sz="18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6949765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48727" y="3731180"/>
            <a:ext cx="3401224" cy="320045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976267" y="3404790"/>
                <a:ext cx="2680862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>
                              <a:latin typeface="Cambria Math" panose="02040503050406030204" pitchFamily="18" charset="0"/>
                              <a:ea typeface="Century Gothic" panose="020B0502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entury Gothic" panose="020B0502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+3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=−3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−6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=6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267" y="3404790"/>
                <a:ext cx="2680862" cy="10534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022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162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We will learn how to identify the equation types and find the solution, if </a:t>
            </a:r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it exist. 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8" y="559257"/>
            <a:ext cx="7720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risten ITC" panose="03050502040202030202" pitchFamily="66" charset="0"/>
              </a:rPr>
              <a:t>1. Find the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slope and y-intercept </a:t>
            </a:r>
            <a:r>
              <a:rPr lang="en-US" sz="1600" dirty="0">
                <a:latin typeface="Kristen ITC" panose="03050502040202030202" pitchFamily="66" charset="0"/>
              </a:rPr>
              <a:t>for each equation.</a:t>
            </a:r>
          </a:p>
          <a:p>
            <a:r>
              <a:rPr lang="en-US" sz="1600" dirty="0">
                <a:latin typeface="Kristen ITC" panose="03050502040202030202" pitchFamily="66" charset="0"/>
              </a:rPr>
              <a:t>2. Use the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slope and y-intercept </a:t>
            </a:r>
            <a:r>
              <a:rPr lang="en-US" sz="1600" dirty="0">
                <a:latin typeface="Kristen ITC" panose="03050502040202030202" pitchFamily="66" charset="0"/>
              </a:rPr>
              <a:t>to classify each system. (CI, II, or CD) </a:t>
            </a:r>
          </a:p>
          <a:p>
            <a:r>
              <a:rPr lang="en-US" sz="1600" dirty="0">
                <a:latin typeface="Kristen ITC" panose="03050502040202030202" pitchFamily="66" charset="0"/>
              </a:rPr>
              <a:t>3. </a:t>
            </a:r>
            <a:r>
              <a:rPr lang="en-US" sz="1600" b="1" dirty="0">
                <a:latin typeface="Kristen ITC" panose="03050502040202030202" pitchFamily="66" charset="0"/>
              </a:rPr>
              <a:t>IF Consistent &amp; Independent, </a:t>
            </a:r>
            <a:r>
              <a:rPr lang="en-US" sz="1600" dirty="0">
                <a:latin typeface="Kristen ITC" panose="03050502040202030202" pitchFamily="66" charset="0"/>
              </a:rPr>
              <a:t>then find the </a:t>
            </a:r>
            <a:r>
              <a:rPr lang="en-US" sz="1600" b="1" i="1" dirty="0">
                <a:latin typeface="Kristen ITC" panose="03050502040202030202" pitchFamily="66" charset="0"/>
              </a:rPr>
              <a:t>solution</a:t>
            </a:r>
            <a:r>
              <a:rPr lang="en-US" sz="1600" dirty="0">
                <a:latin typeface="Kristen ITC" panose="03050502040202030202" pitchFamily="66" charset="0"/>
              </a:rPr>
              <a:t> ordered pair.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119" y="1426768"/>
            <a:ext cx="4107921" cy="19224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318959" y="3317767"/>
            <a:ext cx="1539332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slopes </a:t>
            </a:r>
            <a:endParaRPr lang="en-US" sz="1400" b="1" i="1" dirty="0" smtClean="0">
              <a:solidFill>
                <a:srgbClr val="4051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y-intercepts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34559" y="3317767"/>
            <a:ext cx="1245213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slopes</a:t>
            </a: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y-intercept</a:t>
            </a:r>
            <a:endParaRPr lang="en-US" sz="1400" b="1" i="1" dirty="0">
              <a:solidFill>
                <a:srgbClr val="4051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3337938"/>
            <a:ext cx="1765483" cy="544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5515" indent="-145515"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slopes but </a:t>
            </a:r>
          </a:p>
          <a:p>
            <a:pPr defTabSz="76197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405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y-intercepts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4669" y="1390254"/>
          <a:ext cx="4464058" cy="1965933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574735">
                  <a:extLst>
                    <a:ext uri="{9D8B030D-6E8A-4147-A177-3AD203B41FA5}">
                      <a16:colId xmlns:a16="http://schemas.microsoft.com/office/drawing/2014/main" val="2681950672"/>
                    </a:ext>
                  </a:extLst>
                </a:gridCol>
                <a:gridCol w="3889323">
                  <a:extLst>
                    <a:ext uri="{9D8B030D-6E8A-4147-A177-3AD203B41FA5}">
                      <a16:colId xmlns:a16="http://schemas.microsoft.com/office/drawing/2014/main" val="226747533"/>
                    </a:ext>
                  </a:extLst>
                </a:gridCol>
              </a:tblGrid>
              <a:tr h="47513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Isolate (SOLVE for) the '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' term.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 “ I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added/subtracted ‘x’ term from both sides.”</a:t>
                      </a:r>
                      <a:endParaRPr lang="en-US" sz="14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9520912"/>
                  </a:ext>
                </a:extLst>
              </a:tr>
              <a:tr h="7162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Divide all terms by the coefficient of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       “I divided both side</a:t>
                      </a:r>
                      <a:r>
                        <a:rPr lang="en-US" sz="16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by______”</a:t>
                      </a:r>
                      <a:endParaRPr lang="en-US" sz="16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4349368"/>
                  </a:ext>
                </a:extLst>
              </a:tr>
              <a:tr h="41574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Step 3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Simplify: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“The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slope-intercept is y =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___.”</a:t>
                      </a:r>
                      <a:endParaRPr lang="en-US" sz="1800" b="1" i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6949765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48727" y="3731180"/>
            <a:ext cx="3401224" cy="320045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30524" y="3456530"/>
                <a:ext cx="2611933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>
                              <a:latin typeface="Cambria Math" panose="02040503050406030204" pitchFamily="18" charset="0"/>
                              <a:ea typeface="Century Gothic" panose="020B0502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entury Gothic" panose="020B0502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12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+3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=3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+2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entury Gothic" panose="020B0502020202020204" pitchFamily="34" charset="0"/>
                                    <a:cs typeface="Times New Roman" panose="02020603050405020304" pitchFamily="18" charset="0"/>
                                  </a:rPr>
                                  <m:t>=−6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24" y="3456530"/>
                <a:ext cx="2611933" cy="10534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273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81FDAE29-F489-404C-873A-3490CAD54115}"/>
              </a:ext>
            </a:extLst>
          </p:cNvPr>
          <p:cNvSpPr/>
          <p:nvPr/>
        </p:nvSpPr>
        <p:spPr bwMode="auto">
          <a:xfrm>
            <a:off x="95251" y="1853369"/>
            <a:ext cx="6964673" cy="2161698"/>
          </a:xfrm>
          <a:prstGeom prst="rect">
            <a:avLst/>
          </a:prstGeom>
          <a:solidFill>
            <a:srgbClr val="FFFFFF"/>
          </a:solidFill>
          <a:ln w="6350" algn="ctr">
            <a:solidFill>
              <a:schemeClr val="bg2"/>
            </a:solidFill>
            <a:miter lim="800000"/>
            <a:headEnd/>
            <a:tailEnd/>
          </a:ln>
          <a:effectLst>
            <a:outerShdw blurRad="50800" algn="ctr" rotWithShape="0">
              <a:schemeClr val="bg2">
                <a:lumMod val="50000"/>
                <a:alpha val="40000"/>
              </a:schemeClr>
            </a:outerShdw>
          </a:effectLst>
          <a:ex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1970"/>
            <a:endParaRPr lang="en-US" sz="1500" kern="0" dirty="0">
              <a:solidFill>
                <a:srgbClr val="2020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720667" y="-709084"/>
            <a:ext cx="328083" cy="592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FA185558-7302-4C02-914A-76965025A06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207250" y="5534483"/>
          <a:ext cx="18415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15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Definition</a:t>
                      </a: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defTabSz="914400">
                        <a:defRPr/>
                      </a:pPr>
                      <a:r>
                        <a:rPr lang="en-US" sz="1200" baseline="30000" dirty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1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collection</a:t>
                      </a:r>
                      <a:endParaRPr lang="en-US" sz="1200" i="1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44" name="Picture 6" descr="C:\Users\Stephen\Downloads\Vocab.png">
            <a:extLst>
              <a:ext uri="{FF2B5EF4-FFF2-40B4-BE49-F238E27FC236}">
                <a16:creationId xmlns:a16="http://schemas.microsoft.com/office/drawing/2014/main" id="{D46FBDC0-6BC8-4904-8DB5-F9B628D53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003" y="5599047"/>
            <a:ext cx="182880" cy="12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A8255500-AF00-4645-A180-54E83B2E1212}"/>
              </a:ext>
            </a:extLst>
          </p:cNvPr>
          <p:cNvSpPr txBox="1"/>
          <p:nvPr/>
        </p:nvSpPr>
        <p:spPr>
          <a:xfrm>
            <a:off x="33131" y="967870"/>
            <a:ext cx="7054514" cy="81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buClr>
                <a:schemeClr val="tx2"/>
              </a:buClr>
            </a:pPr>
            <a:r>
              <a:rPr lang="en-US" altLang="en-US" sz="2333" dirty="0">
                <a:latin typeface="Century Gothic" panose="020B0502020202020204" pitchFamily="34" charset="0"/>
              </a:rPr>
              <a:t>A</a:t>
            </a:r>
            <a:r>
              <a:rPr lang="en-US" altLang="en-US" sz="2333" b="1" dirty="0">
                <a:solidFill>
                  <a:schemeClr val="tx2"/>
                </a:solidFill>
                <a:latin typeface="Century Gothic" panose="020B0502020202020204" pitchFamily="34" charset="0"/>
              </a:rPr>
              <a:t> system of linear equations </a:t>
            </a:r>
            <a:r>
              <a:rPr lang="en-US" altLang="en-US" sz="2333" dirty="0">
                <a:latin typeface="Century Gothic" panose="020B0502020202020204" pitchFamily="34" charset="0"/>
              </a:rPr>
              <a:t>is a set</a:t>
            </a:r>
            <a:r>
              <a:rPr lang="en-US" altLang="en-US" sz="2333" baseline="-25000" dirty="0">
                <a:latin typeface="Century Gothic" panose="020B0502020202020204" pitchFamily="34" charset="0"/>
              </a:rPr>
              <a:t>1</a:t>
            </a:r>
            <a:r>
              <a:rPr lang="en-US" altLang="en-US" sz="2333" dirty="0">
                <a:latin typeface="Century Gothic" panose="020B0502020202020204" pitchFamily="34" charset="0"/>
              </a:rPr>
              <a:t> of linear  equations with the </a:t>
            </a:r>
            <a:r>
              <a:rPr lang="en-US" altLang="en-US" sz="2333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same</a:t>
            </a:r>
            <a:r>
              <a:rPr lang="en-US" altLang="en-US" sz="2333" dirty="0">
                <a:solidFill>
                  <a:schemeClr val="accent3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333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variables</a:t>
            </a:r>
            <a:r>
              <a:rPr lang="en-US" altLang="en-US" sz="2333" dirty="0">
                <a:latin typeface="Century Gothic" panose="020B0502020202020204" pitchFamily="34" charset="0"/>
              </a:rPr>
              <a:t>. 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72CFA7E6-A7F6-409D-9CAB-615ED4A4DF1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207250" y="2412038"/>
          <a:ext cx="1841500" cy="1587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15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Check for Understanding</a:t>
                      </a:r>
                      <a:endParaRPr lang="en-US" sz="1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1358900">
                <a:tc>
                  <a:txBody>
                    <a:bodyPr/>
                    <a:lstStyle/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In your own words, what is a system of linear equations? </a:t>
                      </a: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“A system of linear equations is…”</a:t>
                      </a:r>
                    </a:p>
                  </a:txBody>
                  <a:tcPr marL="76200" marR="76200" marT="38100" marB="38100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662951"/>
                  </a:ext>
                </a:extLst>
              </a:tr>
            </a:tbl>
          </a:graphicData>
        </a:graphic>
      </p:graphicFrame>
      <p:pic>
        <p:nvPicPr>
          <p:cNvPr id="25" name="Picture 4" descr="C:\Users\Stephen\Downloads\CFU Icon.png">
            <a:extLst>
              <a:ext uri="{FF2B5EF4-FFF2-40B4-BE49-F238E27FC236}">
                <a16:creationId xmlns:a16="http://schemas.microsoft.com/office/drawing/2014/main" id="{7B2EF21D-6077-4686-BC8A-30BC291264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739" y="2444955"/>
            <a:ext cx="153167" cy="1524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" name="Table 25">
            <a:extLst/>
          </p:cNvPr>
          <p:cNvGraphicFramePr>
            <a:graphicFrameLocks noGrp="1"/>
          </p:cNvGraphicFramePr>
          <p:nvPr>
            <p:extLst/>
          </p:nvPr>
        </p:nvGraphicFramePr>
        <p:xfrm>
          <a:off x="3402357" y="2535805"/>
          <a:ext cx="2286000" cy="1268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8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4625" algn="l"/>
                        </a:tabLst>
                        <a:defRPr/>
                      </a:pPr>
                      <a:endParaRPr kumimoji="0" lang="en-US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76198" marR="76198" marT="38029" marB="38029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/>
          </p:cNvPr>
          <p:cNvGraphicFramePr>
            <a:graphicFrameLocks noGrp="1"/>
          </p:cNvGraphicFramePr>
          <p:nvPr>
            <p:extLst/>
          </p:nvPr>
        </p:nvGraphicFramePr>
        <p:xfrm>
          <a:off x="719895" y="2535805"/>
          <a:ext cx="2286000" cy="1268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8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4625" algn="l"/>
                        </a:tabLst>
                        <a:defRPr/>
                      </a:pPr>
                      <a:endParaRPr kumimoji="0" lang="en-US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76198" marR="76198" marT="38029" marB="38029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8" name="Group 3">
            <a:extLst/>
          </p:cNvPr>
          <p:cNvGrpSpPr>
            <a:grpSpLocks/>
          </p:cNvGrpSpPr>
          <p:nvPr/>
        </p:nvGrpSpPr>
        <p:grpSpPr bwMode="auto">
          <a:xfrm>
            <a:off x="855059" y="2774603"/>
            <a:ext cx="2057318" cy="1169359"/>
            <a:chOff x="735778" y="3174218"/>
            <a:chExt cx="2465234" cy="1402226"/>
          </a:xfrm>
        </p:grpSpPr>
        <p:sp>
          <p:nvSpPr>
            <p:cNvPr id="29" name="TextBox 51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880771" y="3174218"/>
              <a:ext cx="2320241" cy="1402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33" b="1" dirty="0">
                  <a:solidFill>
                    <a:schemeClr val="accent2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en-US" sz="2333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 = 2</a:t>
              </a:r>
              <a:r>
                <a:rPr lang="en-US" altLang="en-US" sz="2333" b="1" dirty="0">
                  <a:solidFill>
                    <a:schemeClr val="accent3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x </a:t>
              </a:r>
              <a:r>
                <a:rPr lang="en-US" altLang="en-US" sz="2333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+ 4</a:t>
              </a:r>
            </a:p>
            <a:p>
              <a:pPr lvl="0" eaLnBrk="1" hangingPunct="1"/>
              <a:r>
                <a:rPr lang="en-US" altLang="en-US" sz="2333" b="1" dirty="0">
                  <a:solidFill>
                    <a:srgbClr val="4AAE52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en-US" sz="2333" dirty="0">
                  <a:solidFill>
                    <a:srgbClr val="20202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 = 3</a:t>
              </a:r>
              <a:r>
                <a:rPr lang="en-US" altLang="en-US" sz="2333" b="1" dirty="0">
                  <a:solidFill>
                    <a:srgbClr val="F34336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x </a:t>
              </a:r>
              <a:r>
                <a:rPr lang="en-US" altLang="en-US" sz="2333" dirty="0">
                  <a:solidFill>
                    <a:srgbClr val="20202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+ 2</a:t>
              </a:r>
            </a:p>
            <a:p>
              <a:pPr eaLnBrk="1" hangingPunct="1"/>
              <a:endParaRPr lang="en-US" altLang="en-US" sz="2333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30" name="Left Brace 29">
              <a:extLst/>
            </p:cNvPr>
            <p:cNvSpPr/>
            <p:nvPr/>
          </p:nvSpPr>
          <p:spPr>
            <a:xfrm>
              <a:off x="735778" y="3230212"/>
              <a:ext cx="182617" cy="822371"/>
            </a:xfrm>
            <a:prstGeom prst="leftBrace">
              <a:avLst>
                <a:gd name="adj1" fmla="val 3437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" name="Group 3">
            <a:extLst/>
          </p:cNvPr>
          <p:cNvGrpSpPr>
            <a:grpSpLocks/>
          </p:cNvGrpSpPr>
          <p:nvPr/>
        </p:nvGrpSpPr>
        <p:grpSpPr bwMode="auto">
          <a:xfrm>
            <a:off x="3524753" y="2776343"/>
            <a:ext cx="2368657" cy="810350"/>
            <a:chOff x="735778" y="3174218"/>
            <a:chExt cx="2838303" cy="97172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TextBox 51">
                  <a:extLst/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80771" y="3174218"/>
                  <a:ext cx="2693310" cy="9717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lang="en-US" altLang="en-US" sz="2333" b="1" dirty="0">
                      <a:solidFill>
                        <a:schemeClr val="accent3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z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en-US" sz="2333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</m:oMath>
                  </a14:m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4</a:t>
                  </a:r>
                  <a:r>
                    <a:rPr lang="en-US" altLang="en-US" sz="2333" b="1" dirty="0">
                      <a:solidFill>
                        <a:schemeClr val="accent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= 2</a:t>
                  </a:r>
                </a:p>
                <a:p>
                  <a:pPr eaLnBrk="1" hangingPunct="1"/>
                  <a:r>
                    <a:rPr lang="en-US" altLang="en-US" sz="2333" b="1" dirty="0">
                      <a:solidFill>
                        <a:schemeClr val="accent3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z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= -</a:t>
                  </a:r>
                  <a:r>
                    <a:rPr lang="en-US" altLang="en-US" sz="2333" b="1" dirty="0">
                      <a:solidFill>
                        <a:schemeClr val="accent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+4</a:t>
                  </a:r>
                </a:p>
              </p:txBody>
            </p:sp>
          </mc:Choice>
          <mc:Fallback>
            <p:sp>
              <p:nvSpPr>
                <p:cNvPr id="33" name="TextBox 51">
                  <a:extLst/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80771" y="3174218"/>
                  <a:ext cx="2693310" cy="971724"/>
                </a:xfrm>
                <a:prstGeom prst="rect">
                  <a:avLst/>
                </a:prstGeom>
                <a:blipFill>
                  <a:blip r:embed="rId6"/>
                  <a:stretch>
                    <a:fillRect l="-4065" t="-6015" b="-16541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Left Brace 33">
              <a:extLst/>
            </p:cNvPr>
            <p:cNvSpPr/>
            <p:nvPr/>
          </p:nvSpPr>
          <p:spPr>
            <a:xfrm>
              <a:off x="735778" y="3192661"/>
              <a:ext cx="182617" cy="822371"/>
            </a:xfrm>
            <a:prstGeom prst="leftBrace">
              <a:avLst>
                <a:gd name="adj1" fmla="val 3437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Rectangle 34">
            <a:extLst/>
          </p:cNvPr>
          <p:cNvSpPr/>
          <p:nvPr/>
        </p:nvSpPr>
        <p:spPr>
          <a:xfrm>
            <a:off x="125131" y="4015068"/>
            <a:ext cx="41504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Not</a:t>
            </a:r>
            <a:r>
              <a:rPr lang="en-US" altLang="en-US" sz="2000" b="1" dirty="0">
                <a:latin typeface="Century Gothic" panose="020B0502020202020204" pitchFamily="34" charset="0"/>
              </a:rPr>
              <a:t> a </a:t>
            </a:r>
            <a:r>
              <a:rPr lang="en-US" altLang="en-US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system of linear equations</a:t>
            </a: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6" name="Table 35">
            <a:extLst/>
          </p:cNvPr>
          <p:cNvGraphicFramePr>
            <a:graphicFrameLocks noGrp="1"/>
          </p:cNvGraphicFramePr>
          <p:nvPr>
            <p:extLst/>
          </p:nvPr>
        </p:nvGraphicFramePr>
        <p:xfrm>
          <a:off x="3107459" y="4554326"/>
          <a:ext cx="2286000" cy="12721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72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4625" algn="l"/>
                        </a:tabLst>
                        <a:defRPr/>
                      </a:pPr>
                      <a:endParaRPr kumimoji="0" lang="en-US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76198" marR="76198" marT="38029" marB="38029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/>
          </p:cNvPr>
          <p:cNvGraphicFramePr>
            <a:graphicFrameLocks noGrp="1"/>
          </p:cNvGraphicFramePr>
          <p:nvPr>
            <p:extLst/>
          </p:nvPr>
        </p:nvGraphicFramePr>
        <p:xfrm>
          <a:off x="424998" y="4554326"/>
          <a:ext cx="2286000" cy="12721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72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4625" algn="l"/>
                        </a:tabLst>
                        <a:defRPr/>
                      </a:pPr>
                      <a:endParaRPr kumimoji="0" lang="en-US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76198" marR="76198" marT="38029" marB="38029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38" name="Group 3">
            <a:extLst/>
          </p:cNvPr>
          <p:cNvGrpSpPr>
            <a:grpSpLocks/>
          </p:cNvGrpSpPr>
          <p:nvPr/>
        </p:nvGrpSpPr>
        <p:grpSpPr bwMode="auto">
          <a:xfrm>
            <a:off x="560162" y="4815870"/>
            <a:ext cx="2057318" cy="1169359"/>
            <a:chOff x="735778" y="3174218"/>
            <a:chExt cx="2465234" cy="1402226"/>
          </a:xfrm>
        </p:grpSpPr>
        <p:sp>
          <p:nvSpPr>
            <p:cNvPr id="39" name="TextBox 51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880771" y="3174218"/>
              <a:ext cx="2320241" cy="1402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33" b="1" dirty="0">
                  <a:solidFill>
                    <a:schemeClr val="accent2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en-US" sz="2333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= 2</a:t>
              </a:r>
              <a:r>
                <a:rPr lang="en-US" altLang="en-US" sz="2333" b="1" dirty="0">
                  <a:solidFill>
                    <a:schemeClr val="accent5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q</a:t>
              </a:r>
              <a:r>
                <a:rPr lang="en-US" altLang="en-US" sz="2333" b="1" dirty="0">
                  <a:solidFill>
                    <a:schemeClr val="accent3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333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+ 4</a:t>
              </a:r>
            </a:p>
            <a:p>
              <a:pPr lvl="0" eaLnBrk="1" hangingPunct="1"/>
              <a:r>
                <a:rPr lang="en-US" altLang="en-US" sz="2333" b="1" dirty="0">
                  <a:solidFill>
                    <a:srgbClr val="4AAE52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en-US" sz="2333" dirty="0">
                  <a:solidFill>
                    <a:srgbClr val="20202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= 3</a:t>
              </a:r>
              <a:r>
                <a:rPr lang="en-US" altLang="en-US" sz="2333" b="1" dirty="0">
                  <a:solidFill>
                    <a:srgbClr val="F34336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x </a:t>
              </a:r>
              <a:r>
                <a:rPr lang="en-US" altLang="en-US" sz="2333" dirty="0">
                  <a:solidFill>
                    <a:srgbClr val="20202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+ 2</a:t>
              </a:r>
            </a:p>
            <a:p>
              <a:pPr eaLnBrk="1" hangingPunct="1"/>
              <a:endParaRPr lang="en-US" altLang="en-US" sz="2333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40" name="Left Brace 39">
              <a:extLst/>
            </p:cNvPr>
            <p:cNvSpPr/>
            <p:nvPr/>
          </p:nvSpPr>
          <p:spPr>
            <a:xfrm>
              <a:off x="735778" y="3230212"/>
              <a:ext cx="182617" cy="822371"/>
            </a:xfrm>
            <a:prstGeom prst="leftBrace">
              <a:avLst>
                <a:gd name="adj1" fmla="val 3437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1" name="Group 3">
            <a:extLst/>
          </p:cNvPr>
          <p:cNvGrpSpPr>
            <a:grpSpLocks/>
          </p:cNvGrpSpPr>
          <p:nvPr/>
        </p:nvGrpSpPr>
        <p:grpSpPr bwMode="auto">
          <a:xfrm>
            <a:off x="3229856" y="4817610"/>
            <a:ext cx="2368657" cy="810350"/>
            <a:chOff x="735778" y="3174218"/>
            <a:chExt cx="2838303" cy="97172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TextBox 51">
                  <a:extLst/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80771" y="3174218"/>
                  <a:ext cx="2693310" cy="9717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lang="en-US" altLang="en-US" sz="2333" b="1" dirty="0">
                      <a:solidFill>
                        <a:schemeClr val="accent3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y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en-US" sz="2333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</m:oMath>
                  </a14:m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4</a:t>
                  </a:r>
                  <a:r>
                    <a:rPr lang="en-US" altLang="en-US" sz="2333" b="1" dirty="0">
                      <a:solidFill>
                        <a:schemeClr val="accent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= 2</a:t>
                  </a:r>
                </a:p>
                <a:p>
                  <a:pPr eaLnBrk="1" hangingPunct="1"/>
                  <a:r>
                    <a:rPr lang="en-US" altLang="en-US" sz="2333" b="1" dirty="0">
                      <a:solidFill>
                        <a:schemeClr val="accent4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x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= -</a:t>
                  </a:r>
                  <a:r>
                    <a:rPr lang="en-US" altLang="en-US" sz="2333" b="1" dirty="0">
                      <a:solidFill>
                        <a:schemeClr val="accent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altLang="en-US" sz="2333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+4</a:t>
                  </a:r>
                </a:p>
              </p:txBody>
            </p:sp>
          </mc:Choice>
          <mc:Fallback>
            <p:sp>
              <p:nvSpPr>
                <p:cNvPr id="42" name="TextBox 51">
                  <a:extLst/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80771" y="3174218"/>
                  <a:ext cx="2693310" cy="971724"/>
                </a:xfrm>
                <a:prstGeom prst="rect">
                  <a:avLst/>
                </a:prstGeom>
                <a:blipFill>
                  <a:blip r:embed="rId7"/>
                  <a:stretch>
                    <a:fillRect l="-4076" t="-6015" b="-16541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Left Brace 44">
              <a:extLst/>
            </p:cNvPr>
            <p:cNvSpPr/>
            <p:nvPr/>
          </p:nvSpPr>
          <p:spPr>
            <a:xfrm>
              <a:off x="735778" y="3192661"/>
              <a:ext cx="182617" cy="822371"/>
            </a:xfrm>
            <a:prstGeom prst="leftBrace">
              <a:avLst>
                <a:gd name="adj1" fmla="val 3437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D9450B44-75A7-43AC-9C7F-CA68695E7A58}"/>
              </a:ext>
            </a:extLst>
          </p:cNvPr>
          <p:cNvSpPr txBox="1"/>
          <p:nvPr/>
        </p:nvSpPr>
        <p:spPr>
          <a:xfrm>
            <a:off x="2296022" y="569685"/>
            <a:ext cx="315269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15" indent="-238115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</a:rPr>
              <a:t>Systems of Linear Equations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6226C2-9086-4292-9CFB-C1902A1493D0}"/>
              </a:ext>
            </a:extLst>
          </p:cNvPr>
          <p:cNvSpPr txBox="1"/>
          <p:nvPr/>
        </p:nvSpPr>
        <p:spPr>
          <a:xfrm>
            <a:off x="95251" y="1868036"/>
            <a:ext cx="6964673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System of Linear Equations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156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85AB11EA-13E3-4AD5-8451-B7F623CAB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455825"/>
              </p:ext>
            </p:extLst>
          </p:nvPr>
        </p:nvGraphicFramePr>
        <p:xfrm>
          <a:off x="7207250" y="2513638"/>
          <a:ext cx="1841500" cy="2425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15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Check for Understanding</a:t>
                      </a:r>
                      <a:endParaRPr lang="en-US" sz="1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2159000">
                <a:tc>
                  <a:txBody>
                    <a:bodyPr/>
                    <a:lstStyle/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In your own words, what are the three types of solutions to system of equations? </a:t>
                      </a: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“A solution to a system of linear equations can be…”</a:t>
                      </a:r>
                    </a:p>
                  </a:txBody>
                  <a:tcPr marL="76200" marR="76200" marT="38100" marB="38100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662951"/>
                  </a:ext>
                </a:extLst>
              </a:tr>
            </a:tbl>
          </a:graphicData>
        </a:graphic>
      </p:graphicFrame>
      <p:pic>
        <p:nvPicPr>
          <p:cNvPr id="32" name="Picture 4" descr="C:\Users\Stephen\Downloads\CFU Icon.png">
            <a:extLst>
              <a:ext uri="{FF2B5EF4-FFF2-40B4-BE49-F238E27FC236}">
                <a16:creationId xmlns:a16="http://schemas.microsoft.com/office/drawing/2014/main" id="{4F9CC8B1-52BA-4DB5-ADC6-679B448B8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739" y="2546555"/>
            <a:ext cx="153167" cy="1524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92589"/>
              </p:ext>
            </p:extLst>
          </p:nvPr>
        </p:nvGraphicFramePr>
        <p:xfrm>
          <a:off x="7207250" y="5534483"/>
          <a:ext cx="18415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1500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Definition</a:t>
                      </a: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defTabSz="914400">
                        <a:defRPr/>
                      </a:pPr>
                      <a:r>
                        <a:rPr lang="en-US" sz="1200" baseline="30000" dirty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1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makes true</a:t>
                      </a:r>
                      <a:endParaRPr lang="en-US" sz="1200" i="1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8" name="Picture 6" descr="C:\Users\Stephen\Downloads\Vocab.png">
            <a:extLst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003" y="5599047"/>
            <a:ext cx="182880" cy="12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/>
          </p:cNvPr>
          <p:cNvSpPr txBox="1"/>
          <p:nvPr/>
        </p:nvSpPr>
        <p:spPr>
          <a:xfrm>
            <a:off x="86546" y="403148"/>
            <a:ext cx="8254690" cy="1182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buClr>
                <a:schemeClr val="tx2"/>
              </a:buClr>
            </a:pPr>
            <a:r>
              <a:rPr lang="en-US" altLang="en-US" sz="1667" dirty="0">
                <a:latin typeface="Century Gothic" panose="020B0502020202020204" pitchFamily="34" charset="0"/>
              </a:rPr>
              <a:t>A</a:t>
            </a:r>
            <a:r>
              <a:rPr lang="en-US" altLang="en-US" sz="1667" b="1" dirty="0">
                <a:solidFill>
                  <a:schemeClr val="tx2"/>
                </a:solidFill>
                <a:latin typeface="Century Gothic" panose="020B0502020202020204" pitchFamily="34" charset="0"/>
              </a:rPr>
              <a:t> system of linear equations </a:t>
            </a:r>
            <a:r>
              <a:rPr lang="en-US" altLang="en-US" sz="1667" dirty="0">
                <a:latin typeface="Century Gothic" panose="020B0502020202020204" pitchFamily="34" charset="0"/>
              </a:rPr>
              <a:t>is a set of linear equations with the same variables. </a:t>
            </a:r>
          </a:p>
          <a:p>
            <a:pPr marL="142869" indent="-142869">
              <a:spcAft>
                <a:spcPts val="500"/>
              </a:spcAft>
              <a:buClr>
                <a:schemeClr val="tx2"/>
              </a:buClr>
              <a:buFont typeface="Wingdings 3" panose="05040102010807070707" pitchFamily="18" charset="2"/>
              <a:buChar char="}"/>
            </a:pPr>
            <a:r>
              <a:rPr lang="en-US" altLang="en-US" sz="1667" dirty="0">
                <a:latin typeface="Century Gothic" panose="020B0502020202020204" pitchFamily="34" charset="0"/>
              </a:rPr>
              <a:t>A </a:t>
            </a:r>
            <a:r>
              <a:rPr lang="en-US" altLang="en-US" sz="1667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solution</a:t>
            </a:r>
            <a:r>
              <a:rPr lang="en-US" altLang="en-US" sz="1667" dirty="0">
                <a:latin typeface="Century Gothic" panose="020B0502020202020204" pitchFamily="34" charset="0"/>
              </a:rPr>
              <a:t> to a </a:t>
            </a:r>
            <a:r>
              <a:rPr lang="en-US" altLang="en-US" sz="1667" b="1" dirty="0">
                <a:solidFill>
                  <a:schemeClr val="tx2"/>
                </a:solidFill>
                <a:latin typeface="Century Gothic" panose="020B0502020202020204" pitchFamily="34" charset="0"/>
              </a:rPr>
              <a:t>system of linear equations </a:t>
            </a:r>
            <a:r>
              <a:rPr lang="en-US" altLang="en-US" sz="1667" dirty="0">
                <a:latin typeface="Century Gothic" panose="020B0502020202020204" pitchFamily="34" charset="0"/>
              </a:rPr>
              <a:t>is an </a:t>
            </a:r>
            <a:r>
              <a:rPr lang="en-US" altLang="en-US" sz="1667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ordered pair </a:t>
            </a:r>
            <a:r>
              <a:rPr lang="en-US" altLang="en-US" sz="1667" dirty="0">
                <a:latin typeface="Century Gothic" panose="020B0502020202020204" pitchFamily="34" charset="0"/>
              </a:rPr>
              <a:t>(</a:t>
            </a:r>
            <a:r>
              <a:rPr lang="en-US" altLang="en-US" sz="1667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1667" dirty="0">
                <a:latin typeface="Century Gothic" panose="020B0502020202020204" pitchFamily="34" charset="0"/>
              </a:rPr>
              <a:t>, </a:t>
            </a:r>
            <a:r>
              <a:rPr lang="en-US" altLang="en-US" sz="1667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y</a:t>
            </a:r>
            <a:r>
              <a:rPr lang="en-US" altLang="en-US" sz="1667" dirty="0">
                <a:latin typeface="Century Gothic" panose="020B0502020202020204" pitchFamily="34" charset="0"/>
              </a:rPr>
              <a:t>) that satisfies</a:t>
            </a:r>
            <a:r>
              <a:rPr lang="en-US" altLang="en-US" sz="1667" baseline="-25000" dirty="0">
                <a:latin typeface="Century Gothic" panose="020B0502020202020204" pitchFamily="34" charset="0"/>
              </a:rPr>
              <a:t>1</a:t>
            </a:r>
            <a:r>
              <a:rPr lang="en-US" altLang="en-US" sz="1667" dirty="0">
                <a:latin typeface="Century Gothic" panose="020B0502020202020204" pitchFamily="34" charset="0"/>
              </a:rPr>
              <a:t> both equations.</a:t>
            </a:r>
          </a:p>
        </p:txBody>
      </p:sp>
      <p:graphicFrame>
        <p:nvGraphicFramePr>
          <p:cNvPr id="10" name="Table 9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73435"/>
              </p:ext>
            </p:extLst>
          </p:nvPr>
        </p:nvGraphicFramePr>
        <p:xfrm>
          <a:off x="367667" y="1876056"/>
          <a:ext cx="6635299" cy="39417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2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735">
                  <a:extLst>
                    <a:ext uri="{9D8B030D-6E8A-4147-A177-3AD203B41FA5}">
                      <a16:colId xmlns:a16="http://schemas.microsoft.com/office/drawing/2014/main" val="2503959425"/>
                    </a:ext>
                  </a:extLst>
                </a:gridCol>
                <a:gridCol w="2229971">
                  <a:extLst>
                    <a:ext uri="{9D8B030D-6E8A-4147-A177-3AD203B41FA5}">
                      <a16:colId xmlns:a16="http://schemas.microsoft.com/office/drawing/2014/main" val="747003460"/>
                    </a:ext>
                  </a:extLst>
                </a:gridCol>
              </a:tblGrid>
              <a:tr h="330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One Solution</a:t>
                      </a:r>
                    </a:p>
                  </a:txBody>
                  <a:tcPr marL="76198" marR="76198" marT="38029" marB="3802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Infinite Solutions</a:t>
                      </a:r>
                    </a:p>
                  </a:txBody>
                  <a:tcPr marL="76198" marR="76198" marT="38029" marB="3802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Solution</a:t>
                      </a:r>
                    </a:p>
                  </a:txBody>
                  <a:tcPr marL="76198" marR="76198" marT="38029" marB="3802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6656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Arial" charset="0"/>
                        </a:rPr>
                        <a:t>graphs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intersect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solution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ordered-pair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- </a:t>
                      </a:r>
                      <a:r>
                        <a:rPr lang="en-US" altLang="en-US" sz="14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r>
                        <a:rPr lang="en-US" altLang="en-US" sz="1400" dirty="0"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US" altLang="en-US" sz="1400" b="1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</a:rPr>
                        <a:t>y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 satisfies both equations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Different slopes and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y-intercepts</a:t>
                      </a:r>
                    </a:p>
                  </a:txBody>
                  <a:tcPr marL="76198" marR="76198" marT="38029" marB="38029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The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graphs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are the same line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All the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solutions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(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ordered-pairs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- </a:t>
                      </a:r>
                      <a:r>
                        <a:rPr lang="en-US" altLang="en-US" sz="14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r>
                        <a:rPr lang="en-US" altLang="en-US" sz="1400" dirty="0"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US" altLang="en-US" sz="1400" b="1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</a:rPr>
                        <a:t>y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) satisfy both equations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Same slope and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           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y-intercept</a:t>
                      </a:r>
                    </a:p>
                  </a:txBody>
                  <a:tcPr marL="76198" marR="76198" marT="38029" marB="38029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74625" algn="l"/>
                        </a:tabLst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The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graphs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are parallel lines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74625" algn="l"/>
                        </a:tabLst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No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(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ordered-pairs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- </a:t>
                      </a:r>
                      <a:r>
                        <a:rPr lang="en-US" altLang="en-US" sz="14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r>
                        <a:rPr lang="en-US" altLang="en-US" sz="1400" dirty="0"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US" altLang="en-US" sz="1400" b="1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</a:rPr>
                        <a:t>y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) satisfies both equations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74625" algn="l"/>
                        </a:tabLst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Same slope but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         different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y-intercepts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74625" algn="l"/>
                        </a:tabLst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74625" algn="l"/>
                        </a:tabLst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76198" marR="76198" marT="38029" marB="38029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297533"/>
                  </a:ext>
                </a:extLst>
              </a:tr>
            </a:tbl>
          </a:graphicData>
        </a:graphic>
      </p:graphicFrame>
      <p:grpSp>
        <p:nvGrpSpPr>
          <p:cNvPr id="11" name="Group 13">
            <a:extLst/>
          </p:cNvPr>
          <p:cNvGrpSpPr>
            <a:grpSpLocks/>
          </p:cNvGrpSpPr>
          <p:nvPr/>
        </p:nvGrpSpPr>
        <p:grpSpPr bwMode="auto">
          <a:xfrm>
            <a:off x="658047" y="4003465"/>
            <a:ext cx="1711854" cy="1731749"/>
            <a:chOff x="140126" y="3965341"/>
            <a:chExt cx="2054460" cy="2078043"/>
          </a:xfrm>
        </p:grpSpPr>
        <p:grpSp>
          <p:nvGrpSpPr>
            <p:cNvPr id="12" name="Group 8">
              <a:extLst/>
            </p:cNvPr>
            <p:cNvGrpSpPr>
              <a:grpSpLocks/>
            </p:cNvGrpSpPr>
            <p:nvPr/>
          </p:nvGrpSpPr>
          <p:grpSpPr bwMode="auto">
            <a:xfrm>
              <a:off x="274003" y="4067165"/>
              <a:ext cx="1828800" cy="1832621"/>
              <a:chOff x="227376" y="4061431"/>
              <a:chExt cx="1828800" cy="1832621"/>
            </a:xfrm>
          </p:grpSpPr>
          <p:cxnSp>
            <p:nvCxnSpPr>
              <p:cNvPr id="37" name="Straight Connector 36">
                <a:extLst/>
              </p:cNvPr>
              <p:cNvCxnSpPr/>
              <p:nvPr/>
            </p:nvCxnSpPr>
            <p:spPr>
              <a:xfrm>
                <a:off x="226864" y="4061171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8" name="Straight Connector 37">
                <a:extLst/>
              </p:cNvPr>
              <p:cNvCxnSpPr/>
              <p:nvPr/>
            </p:nvCxnSpPr>
            <p:spPr>
              <a:xfrm>
                <a:off x="226864" y="4251666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" name="Straight Connector 38">
                <a:extLst/>
              </p:cNvPr>
              <p:cNvCxnSpPr/>
              <p:nvPr/>
            </p:nvCxnSpPr>
            <p:spPr>
              <a:xfrm>
                <a:off x="226864" y="4434223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0" name="Straight Connector 39">
                <a:extLst/>
              </p:cNvPr>
              <p:cNvCxnSpPr/>
              <p:nvPr/>
            </p:nvCxnSpPr>
            <p:spPr>
              <a:xfrm>
                <a:off x="226864" y="4616781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1" name="Straight Connector 40">
                <a:extLst/>
              </p:cNvPr>
              <p:cNvCxnSpPr/>
              <p:nvPr/>
            </p:nvCxnSpPr>
            <p:spPr>
              <a:xfrm>
                <a:off x="226864" y="4799338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2" name="Straight Connector 41">
                <a:extLst/>
              </p:cNvPr>
              <p:cNvCxnSpPr/>
              <p:nvPr/>
            </p:nvCxnSpPr>
            <p:spPr>
              <a:xfrm>
                <a:off x="226864" y="5164454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3" name="Straight Connector 42">
                <a:extLst/>
              </p:cNvPr>
              <p:cNvCxnSpPr/>
              <p:nvPr/>
            </p:nvCxnSpPr>
            <p:spPr>
              <a:xfrm>
                <a:off x="226864" y="5347012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4" name="Straight Connector 43">
                <a:extLst/>
              </p:cNvPr>
              <p:cNvCxnSpPr/>
              <p:nvPr/>
            </p:nvCxnSpPr>
            <p:spPr>
              <a:xfrm>
                <a:off x="226864" y="5529569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5" name="Straight Connector 44">
                <a:extLst/>
              </p:cNvPr>
              <p:cNvCxnSpPr/>
              <p:nvPr/>
            </p:nvCxnSpPr>
            <p:spPr>
              <a:xfrm>
                <a:off x="226864" y="5712127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6" name="Straight Connector 45">
                <a:extLst/>
              </p:cNvPr>
              <p:cNvCxnSpPr/>
              <p:nvPr/>
            </p:nvCxnSpPr>
            <p:spPr>
              <a:xfrm>
                <a:off x="226864" y="5894684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7" name="Straight Connector 46">
                <a:extLst/>
              </p:cNvPr>
              <p:cNvCxnSpPr/>
              <p:nvPr/>
            </p:nvCxnSpPr>
            <p:spPr>
              <a:xfrm>
                <a:off x="226864" y="4981896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8" name="Straight Connector 47">
                <a:extLst/>
              </p:cNvPr>
              <p:cNvCxnSpPr/>
              <p:nvPr/>
            </p:nvCxnSpPr>
            <p:spPr>
              <a:xfrm rot="16200000">
                <a:off x="-688306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9" name="Straight Connector 48">
                <a:extLst/>
              </p:cNvPr>
              <p:cNvCxnSpPr/>
              <p:nvPr/>
            </p:nvCxnSpPr>
            <p:spPr>
              <a:xfrm rot="16200000">
                <a:off x="-505723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50" name="Straight Connector 49">
                <a:extLst/>
              </p:cNvPr>
              <p:cNvCxnSpPr/>
              <p:nvPr/>
            </p:nvCxnSpPr>
            <p:spPr>
              <a:xfrm rot="16200000">
                <a:off x="-323139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51" name="Straight Connector 50">
                <a:extLst/>
              </p:cNvPr>
              <p:cNvCxnSpPr/>
              <p:nvPr/>
            </p:nvCxnSpPr>
            <p:spPr>
              <a:xfrm rot="16200000">
                <a:off x="-138968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52" name="Straight Connector 51">
                <a:extLst/>
              </p:cNvPr>
              <p:cNvCxnSpPr/>
              <p:nvPr/>
            </p:nvCxnSpPr>
            <p:spPr>
              <a:xfrm rot="16200000">
                <a:off x="43615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53" name="Straight Connector 52">
                <a:extLst/>
              </p:cNvPr>
              <p:cNvCxnSpPr/>
              <p:nvPr/>
            </p:nvCxnSpPr>
            <p:spPr>
              <a:xfrm rot="16200000">
                <a:off x="408782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54" name="Straight Connector 53">
                <a:extLst/>
              </p:cNvPr>
              <p:cNvCxnSpPr/>
              <p:nvPr/>
            </p:nvCxnSpPr>
            <p:spPr>
              <a:xfrm rot="16200000">
                <a:off x="591366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55" name="Straight Connector 54">
                <a:extLst/>
              </p:cNvPr>
              <p:cNvCxnSpPr/>
              <p:nvPr/>
            </p:nvCxnSpPr>
            <p:spPr>
              <a:xfrm rot="16200000">
                <a:off x="775537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56" name="Straight Connector 55">
                <a:extLst/>
              </p:cNvPr>
              <p:cNvCxnSpPr/>
              <p:nvPr/>
            </p:nvCxnSpPr>
            <p:spPr>
              <a:xfrm rot="16200000">
                <a:off x="958120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57" name="Straight Connector 56">
                <a:extLst/>
              </p:cNvPr>
              <p:cNvCxnSpPr/>
              <p:nvPr/>
            </p:nvCxnSpPr>
            <p:spPr>
              <a:xfrm rot="16200000">
                <a:off x="1140703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59" name="Straight Connector 58">
                <a:extLst/>
              </p:cNvPr>
              <p:cNvCxnSpPr/>
              <p:nvPr/>
            </p:nvCxnSpPr>
            <p:spPr>
              <a:xfrm rot="16200000">
                <a:off x="226199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</p:grpSp>
        <p:cxnSp>
          <p:nvCxnSpPr>
            <p:cNvPr id="13" name="Straight Arrow Connector 12">
              <a:extLst/>
            </p:cNvPr>
            <p:cNvCxnSpPr/>
            <p:nvPr/>
          </p:nvCxnSpPr>
          <p:spPr>
            <a:xfrm flipV="1">
              <a:off x="1187996" y="3978007"/>
              <a:ext cx="0" cy="2011308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4" name="Straight Arrow Connector 13">
              <a:extLst/>
            </p:cNvPr>
            <p:cNvCxnSpPr/>
            <p:nvPr/>
          </p:nvCxnSpPr>
          <p:spPr>
            <a:xfrm rot="16200000" flipV="1">
              <a:off x="1188790" y="3977070"/>
              <a:ext cx="0" cy="2011593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15" name="TextBox 14">
              <a:extLst/>
            </p:cNvPr>
            <p:cNvSpPr txBox="1"/>
            <p:nvPr/>
          </p:nvSpPr>
          <p:spPr>
            <a:xfrm>
              <a:off x="1280081" y="4949565"/>
              <a:ext cx="182583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6" name="TextBox 15">
              <a:extLst/>
            </p:cNvPr>
            <p:cNvSpPr txBox="1"/>
            <p:nvPr/>
          </p:nvSpPr>
          <p:spPr>
            <a:xfrm>
              <a:off x="1462664" y="4949565"/>
              <a:ext cx="182584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7" name="TextBox 16">
              <a:extLst/>
            </p:cNvPr>
            <p:cNvSpPr txBox="1"/>
            <p:nvPr/>
          </p:nvSpPr>
          <p:spPr>
            <a:xfrm>
              <a:off x="1645248" y="4949565"/>
              <a:ext cx="184171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8" name="TextBox 17">
              <a:extLst/>
            </p:cNvPr>
            <p:cNvSpPr txBox="1"/>
            <p:nvPr/>
          </p:nvSpPr>
          <p:spPr>
            <a:xfrm>
              <a:off x="1829419" y="4949565"/>
              <a:ext cx="182583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9" name="TextBox 18">
              <a:extLst/>
            </p:cNvPr>
            <p:cNvSpPr txBox="1"/>
            <p:nvPr/>
          </p:nvSpPr>
          <p:spPr>
            <a:xfrm>
              <a:off x="2012002" y="4949565"/>
              <a:ext cx="182584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0" name="TextBox 19">
              <a:extLst/>
            </p:cNvPr>
            <p:cNvSpPr txBox="1"/>
            <p:nvPr/>
          </p:nvSpPr>
          <p:spPr>
            <a:xfrm>
              <a:off x="140126" y="4903399"/>
              <a:ext cx="268318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-5</a:t>
              </a:r>
            </a:p>
          </p:txBody>
        </p:sp>
        <p:sp>
          <p:nvSpPr>
            <p:cNvPr id="21" name="TextBox 20">
              <a:extLst/>
            </p:cNvPr>
            <p:cNvSpPr txBox="1"/>
            <p:nvPr/>
          </p:nvSpPr>
          <p:spPr>
            <a:xfrm>
              <a:off x="322709" y="4903399"/>
              <a:ext cx="268320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22" name="TextBox 21">
              <a:extLst/>
            </p:cNvPr>
            <p:cNvSpPr txBox="1"/>
            <p:nvPr/>
          </p:nvSpPr>
          <p:spPr>
            <a:xfrm>
              <a:off x="505293" y="4903399"/>
              <a:ext cx="268318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-3</a:t>
              </a:r>
            </a:p>
          </p:txBody>
        </p:sp>
        <p:sp>
          <p:nvSpPr>
            <p:cNvPr id="23" name="TextBox 22">
              <a:extLst/>
            </p:cNvPr>
            <p:cNvSpPr txBox="1"/>
            <p:nvPr/>
          </p:nvSpPr>
          <p:spPr>
            <a:xfrm>
              <a:off x="689464" y="4903399"/>
              <a:ext cx="266731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  <p:sp>
          <p:nvSpPr>
            <p:cNvPr id="24" name="TextBox 23">
              <a:extLst/>
            </p:cNvPr>
            <p:cNvSpPr txBox="1"/>
            <p:nvPr/>
          </p:nvSpPr>
          <p:spPr>
            <a:xfrm>
              <a:off x="872047" y="4903399"/>
              <a:ext cx="266731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</a:t>
              </a:r>
            </a:p>
          </p:txBody>
        </p:sp>
        <p:sp>
          <p:nvSpPr>
            <p:cNvPr id="25" name="TextBox 24">
              <a:extLst/>
            </p:cNvPr>
            <p:cNvSpPr txBox="1"/>
            <p:nvPr/>
          </p:nvSpPr>
          <p:spPr>
            <a:xfrm>
              <a:off x="1162593" y="4703509"/>
              <a:ext cx="182583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6" name="TextBox 25">
              <a:extLst/>
            </p:cNvPr>
            <p:cNvSpPr txBox="1"/>
            <p:nvPr/>
          </p:nvSpPr>
          <p:spPr>
            <a:xfrm>
              <a:off x="1162593" y="4518570"/>
              <a:ext cx="182583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7" name="TextBox 26">
              <a:extLst/>
            </p:cNvPr>
            <p:cNvSpPr txBox="1"/>
            <p:nvPr/>
          </p:nvSpPr>
          <p:spPr>
            <a:xfrm>
              <a:off x="1162593" y="4334425"/>
              <a:ext cx="182583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8" name="TextBox 27">
              <a:extLst/>
            </p:cNvPr>
            <p:cNvSpPr txBox="1"/>
            <p:nvPr/>
          </p:nvSpPr>
          <p:spPr>
            <a:xfrm>
              <a:off x="1162593" y="4149486"/>
              <a:ext cx="182583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9" name="TextBox 28">
              <a:extLst/>
            </p:cNvPr>
            <p:cNvSpPr txBox="1"/>
            <p:nvPr/>
          </p:nvSpPr>
          <p:spPr>
            <a:xfrm>
              <a:off x="1162593" y="3965341"/>
              <a:ext cx="182583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30" name="TextBox 29">
              <a:extLst/>
            </p:cNvPr>
            <p:cNvSpPr txBox="1"/>
            <p:nvPr/>
          </p:nvSpPr>
          <p:spPr>
            <a:xfrm>
              <a:off x="1119725" y="5747927"/>
              <a:ext cx="268320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-5</a:t>
              </a:r>
            </a:p>
          </p:txBody>
        </p:sp>
        <p:sp>
          <p:nvSpPr>
            <p:cNvPr id="33" name="TextBox 32">
              <a:extLst/>
            </p:cNvPr>
            <p:cNvSpPr txBox="1"/>
            <p:nvPr/>
          </p:nvSpPr>
          <p:spPr>
            <a:xfrm>
              <a:off x="1119725" y="5571720"/>
              <a:ext cx="268320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34" name="TextBox 33">
              <a:extLst/>
            </p:cNvPr>
            <p:cNvSpPr txBox="1"/>
            <p:nvPr/>
          </p:nvSpPr>
          <p:spPr>
            <a:xfrm>
              <a:off x="1119725" y="5386780"/>
              <a:ext cx="268320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-3</a:t>
              </a:r>
            </a:p>
          </p:txBody>
        </p:sp>
        <p:sp>
          <p:nvSpPr>
            <p:cNvPr id="35" name="TextBox 34">
              <a:extLst/>
            </p:cNvPr>
            <p:cNvSpPr txBox="1"/>
            <p:nvPr/>
          </p:nvSpPr>
          <p:spPr>
            <a:xfrm>
              <a:off x="1119725" y="5202635"/>
              <a:ext cx="268320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  <p:sp>
          <p:nvSpPr>
            <p:cNvPr id="36" name="TextBox 35">
              <a:extLst/>
            </p:cNvPr>
            <p:cNvSpPr txBox="1"/>
            <p:nvPr/>
          </p:nvSpPr>
          <p:spPr>
            <a:xfrm>
              <a:off x="1119725" y="5018490"/>
              <a:ext cx="268320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</a:t>
              </a:r>
            </a:p>
          </p:txBody>
        </p:sp>
      </p:grpSp>
      <p:cxnSp>
        <p:nvCxnSpPr>
          <p:cNvPr id="60" name="Straight Arrow Connector 59">
            <a:extLst/>
          </p:cNvPr>
          <p:cNvCxnSpPr/>
          <p:nvPr/>
        </p:nvCxnSpPr>
        <p:spPr>
          <a:xfrm flipV="1">
            <a:off x="1144880" y="4088104"/>
            <a:ext cx="780521" cy="1526646"/>
          </a:xfrm>
          <a:prstGeom prst="straightConnector1">
            <a:avLst/>
          </a:prstGeom>
          <a:noFill/>
          <a:ln w="15875" cap="flat" cmpd="sng" algn="ctr">
            <a:solidFill>
              <a:schemeClr val="tx2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cxnSp>
        <p:nvCxnSpPr>
          <p:cNvPr id="61" name="Straight Arrow Connector 60">
            <a:extLst/>
          </p:cNvPr>
          <p:cNvCxnSpPr/>
          <p:nvPr/>
        </p:nvCxnSpPr>
        <p:spPr>
          <a:xfrm flipH="1" flipV="1">
            <a:off x="1017880" y="4080166"/>
            <a:ext cx="511968" cy="1534583"/>
          </a:xfrm>
          <a:prstGeom prst="straightConnector1">
            <a:avLst/>
          </a:prstGeom>
          <a:noFill/>
          <a:ln w="15875" cap="flat" cmpd="sng" algn="ctr">
            <a:solidFill>
              <a:schemeClr val="tx2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sp>
        <p:nvSpPr>
          <p:cNvPr id="62" name="Oval 61">
            <a:extLst/>
          </p:cNvPr>
          <p:cNvSpPr/>
          <p:nvPr/>
        </p:nvSpPr>
        <p:spPr bwMode="auto">
          <a:xfrm>
            <a:off x="1382440" y="5009011"/>
            <a:ext cx="90" cy="324594"/>
          </a:xfrm>
          <a:prstGeom prst="ellipse">
            <a:avLst/>
          </a:prstGeom>
          <a:solidFill>
            <a:srgbClr val="87B0E1">
              <a:lumMod val="75000"/>
            </a:srgbClr>
          </a:solidFill>
          <a:ln>
            <a:noFill/>
          </a:ln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  <a:extLst/>
        </p:spPr>
        <p:txBody>
          <a:bodyPr wrap="none" lIns="0" tIns="0" rIns="0" bIns="0" anchor="ctr">
            <a:spAutoFit/>
          </a:bodyPr>
          <a:lstStyle/>
          <a:p>
            <a:pPr algn="ctr" defTabSz="761970">
              <a:defRPr/>
            </a:pPr>
            <a:endParaRPr lang="en-US" sz="1500" kern="0" dirty="0">
              <a:solidFill>
                <a:prstClr val="black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>
            <a:extLst/>
          </p:cNvPr>
          <p:cNvSpPr/>
          <p:nvPr/>
        </p:nvSpPr>
        <p:spPr>
          <a:xfrm rot="17857383">
            <a:off x="1495678" y="4293322"/>
            <a:ext cx="854721" cy="348878"/>
          </a:xfrm>
          <a:prstGeom prst="rect">
            <a:avLst/>
          </a:prstGeom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defTabSz="76064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67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y</a:t>
            </a:r>
            <a:r>
              <a:rPr lang="en-US" sz="166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= 2</a:t>
            </a:r>
            <a:r>
              <a:rPr lang="en-US" sz="1667" b="1" dirty="0">
                <a:solidFill>
                  <a:schemeClr val="accent2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x</a:t>
            </a:r>
            <a:r>
              <a:rPr lang="en-US" sz="166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64" name="Rectangle 63">
            <a:extLst/>
          </p:cNvPr>
          <p:cNvSpPr/>
          <p:nvPr/>
        </p:nvSpPr>
        <p:spPr>
          <a:xfrm rot="4280977">
            <a:off x="353407" y="4169162"/>
            <a:ext cx="1173719" cy="348878"/>
          </a:xfrm>
          <a:prstGeom prst="rect">
            <a:avLst/>
          </a:prstGeom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defTabSz="76064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67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y</a:t>
            </a:r>
            <a:r>
              <a:rPr lang="en-US" sz="166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= -3</a:t>
            </a:r>
            <a:r>
              <a:rPr lang="en-US" sz="1667" b="1" dirty="0">
                <a:solidFill>
                  <a:schemeClr val="accent2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x</a:t>
            </a:r>
            <a:r>
              <a:rPr lang="en-US" sz="166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- 5</a:t>
            </a:r>
          </a:p>
        </p:txBody>
      </p:sp>
      <p:sp>
        <p:nvSpPr>
          <p:cNvPr id="65" name="TextBox 64">
            <a:extLst/>
          </p:cNvPr>
          <p:cNvSpPr txBox="1"/>
          <p:nvPr/>
        </p:nvSpPr>
        <p:spPr>
          <a:xfrm>
            <a:off x="517215" y="5002605"/>
            <a:ext cx="1057312" cy="348878"/>
          </a:xfrm>
          <a:prstGeom prst="rect">
            <a:avLst/>
          </a:prstGeom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defRPr sz="1050" i="1">
                <a:solidFill>
                  <a:schemeClr val="accent2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 defTabSz="76064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67" i="0" kern="0" dirty="0">
                <a:solidFill>
                  <a:srgbClr val="87B0E1">
                    <a:lumMod val="75000"/>
                  </a:srgbClr>
                </a:solidFill>
                <a:latin typeface="+mn-lt"/>
              </a:rPr>
              <a:t>(-</a:t>
            </a:r>
            <a:r>
              <a:rPr lang="en-US" sz="1667" b="1" i="0" kern="0" dirty="0">
                <a:latin typeface="+mn-lt"/>
              </a:rPr>
              <a:t>1</a:t>
            </a:r>
            <a:r>
              <a:rPr lang="en-US" sz="1667" i="0" kern="0" dirty="0">
                <a:solidFill>
                  <a:srgbClr val="87B0E1">
                    <a:lumMod val="75000"/>
                  </a:srgbClr>
                </a:solidFill>
                <a:latin typeface="+mn-lt"/>
              </a:rPr>
              <a:t>, -</a:t>
            </a:r>
            <a:r>
              <a:rPr lang="en-US" sz="1667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en-US" sz="1667" i="0" kern="0" dirty="0">
                <a:solidFill>
                  <a:srgbClr val="87B0E1">
                    <a:lumMod val="75000"/>
                  </a:srgbClr>
                </a:solidFill>
                <a:latin typeface="+mn-lt"/>
              </a:rPr>
              <a:t>)</a:t>
            </a:r>
          </a:p>
        </p:txBody>
      </p:sp>
      <p:grpSp>
        <p:nvGrpSpPr>
          <p:cNvPr id="66" name="Group 243">
            <a:extLst/>
          </p:cNvPr>
          <p:cNvGrpSpPr>
            <a:grpSpLocks/>
          </p:cNvGrpSpPr>
          <p:nvPr/>
        </p:nvGrpSpPr>
        <p:grpSpPr bwMode="auto">
          <a:xfrm>
            <a:off x="2806308" y="4030956"/>
            <a:ext cx="1711854" cy="1731749"/>
            <a:chOff x="140126" y="3965341"/>
            <a:chExt cx="2054460" cy="2078043"/>
          </a:xfrm>
        </p:grpSpPr>
        <p:grpSp>
          <p:nvGrpSpPr>
            <p:cNvPr id="67" name="Group 244">
              <a:extLst/>
            </p:cNvPr>
            <p:cNvGrpSpPr>
              <a:grpSpLocks/>
            </p:cNvGrpSpPr>
            <p:nvPr/>
          </p:nvGrpSpPr>
          <p:grpSpPr bwMode="auto">
            <a:xfrm>
              <a:off x="274003" y="4067165"/>
              <a:ext cx="1828800" cy="1832621"/>
              <a:chOff x="227376" y="4061431"/>
              <a:chExt cx="1828800" cy="1832621"/>
            </a:xfrm>
          </p:grpSpPr>
          <p:cxnSp>
            <p:nvCxnSpPr>
              <p:cNvPr id="90" name="Straight Connector 89">
                <a:extLst/>
              </p:cNvPr>
              <p:cNvCxnSpPr/>
              <p:nvPr/>
            </p:nvCxnSpPr>
            <p:spPr>
              <a:xfrm>
                <a:off x="226864" y="4061171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91" name="Straight Connector 90">
                <a:extLst/>
              </p:cNvPr>
              <p:cNvCxnSpPr/>
              <p:nvPr/>
            </p:nvCxnSpPr>
            <p:spPr>
              <a:xfrm>
                <a:off x="226864" y="4251666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92" name="Straight Connector 91">
                <a:extLst/>
              </p:cNvPr>
              <p:cNvCxnSpPr/>
              <p:nvPr/>
            </p:nvCxnSpPr>
            <p:spPr>
              <a:xfrm>
                <a:off x="226864" y="4434223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93" name="Straight Connector 92">
                <a:extLst/>
              </p:cNvPr>
              <p:cNvCxnSpPr/>
              <p:nvPr/>
            </p:nvCxnSpPr>
            <p:spPr>
              <a:xfrm>
                <a:off x="226864" y="4616781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94" name="Straight Connector 93">
                <a:extLst/>
              </p:cNvPr>
              <p:cNvCxnSpPr/>
              <p:nvPr/>
            </p:nvCxnSpPr>
            <p:spPr>
              <a:xfrm>
                <a:off x="226864" y="4799338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95" name="Straight Connector 94">
                <a:extLst/>
              </p:cNvPr>
              <p:cNvCxnSpPr/>
              <p:nvPr/>
            </p:nvCxnSpPr>
            <p:spPr>
              <a:xfrm>
                <a:off x="226864" y="5164454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96" name="Straight Connector 95">
                <a:extLst/>
              </p:cNvPr>
              <p:cNvCxnSpPr/>
              <p:nvPr/>
            </p:nvCxnSpPr>
            <p:spPr>
              <a:xfrm>
                <a:off x="226864" y="5347012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97" name="Straight Connector 96">
                <a:extLst/>
              </p:cNvPr>
              <p:cNvCxnSpPr/>
              <p:nvPr/>
            </p:nvCxnSpPr>
            <p:spPr>
              <a:xfrm>
                <a:off x="226864" y="5529569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98" name="Straight Connector 97">
                <a:extLst/>
              </p:cNvPr>
              <p:cNvCxnSpPr/>
              <p:nvPr/>
            </p:nvCxnSpPr>
            <p:spPr>
              <a:xfrm>
                <a:off x="226864" y="5712127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99" name="Straight Connector 98">
                <a:extLst/>
              </p:cNvPr>
              <p:cNvCxnSpPr/>
              <p:nvPr/>
            </p:nvCxnSpPr>
            <p:spPr>
              <a:xfrm>
                <a:off x="226864" y="5894684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0" name="Straight Connector 99">
                <a:extLst/>
              </p:cNvPr>
              <p:cNvCxnSpPr/>
              <p:nvPr/>
            </p:nvCxnSpPr>
            <p:spPr>
              <a:xfrm>
                <a:off x="226864" y="4981896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1" name="Straight Connector 100">
                <a:extLst/>
              </p:cNvPr>
              <p:cNvCxnSpPr/>
              <p:nvPr/>
            </p:nvCxnSpPr>
            <p:spPr>
              <a:xfrm rot="16200000">
                <a:off x="-688306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2" name="Straight Connector 101">
                <a:extLst/>
              </p:cNvPr>
              <p:cNvCxnSpPr/>
              <p:nvPr/>
            </p:nvCxnSpPr>
            <p:spPr>
              <a:xfrm rot="16200000">
                <a:off x="-505723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3" name="Straight Connector 102">
                <a:extLst/>
              </p:cNvPr>
              <p:cNvCxnSpPr/>
              <p:nvPr/>
            </p:nvCxnSpPr>
            <p:spPr>
              <a:xfrm rot="16200000">
                <a:off x="-323139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4" name="Straight Connector 103">
                <a:extLst/>
              </p:cNvPr>
              <p:cNvCxnSpPr/>
              <p:nvPr/>
            </p:nvCxnSpPr>
            <p:spPr>
              <a:xfrm rot="16200000">
                <a:off x="-138968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5" name="Straight Connector 104">
                <a:extLst/>
              </p:cNvPr>
              <p:cNvCxnSpPr/>
              <p:nvPr/>
            </p:nvCxnSpPr>
            <p:spPr>
              <a:xfrm rot="16200000">
                <a:off x="43615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6" name="Straight Connector 105">
                <a:extLst/>
              </p:cNvPr>
              <p:cNvCxnSpPr/>
              <p:nvPr/>
            </p:nvCxnSpPr>
            <p:spPr>
              <a:xfrm rot="16200000">
                <a:off x="408782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7" name="Straight Connector 106">
                <a:extLst/>
              </p:cNvPr>
              <p:cNvCxnSpPr/>
              <p:nvPr/>
            </p:nvCxnSpPr>
            <p:spPr>
              <a:xfrm rot="16200000">
                <a:off x="591366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8" name="Straight Connector 107">
                <a:extLst/>
              </p:cNvPr>
              <p:cNvCxnSpPr/>
              <p:nvPr/>
            </p:nvCxnSpPr>
            <p:spPr>
              <a:xfrm rot="16200000">
                <a:off x="775537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9" name="Straight Connector 108">
                <a:extLst/>
              </p:cNvPr>
              <p:cNvCxnSpPr/>
              <p:nvPr/>
            </p:nvCxnSpPr>
            <p:spPr>
              <a:xfrm rot="16200000">
                <a:off x="958120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0" name="Straight Connector 109">
                <a:extLst/>
              </p:cNvPr>
              <p:cNvCxnSpPr/>
              <p:nvPr/>
            </p:nvCxnSpPr>
            <p:spPr>
              <a:xfrm rot="16200000">
                <a:off x="1140703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1" name="Straight Connector 110">
                <a:extLst/>
              </p:cNvPr>
              <p:cNvCxnSpPr/>
              <p:nvPr/>
            </p:nvCxnSpPr>
            <p:spPr>
              <a:xfrm rot="16200000">
                <a:off x="226199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</p:grpSp>
        <p:cxnSp>
          <p:nvCxnSpPr>
            <p:cNvPr id="68" name="Straight Arrow Connector 67">
              <a:extLst/>
            </p:cNvPr>
            <p:cNvCxnSpPr/>
            <p:nvPr/>
          </p:nvCxnSpPr>
          <p:spPr>
            <a:xfrm flipV="1">
              <a:off x="1187996" y="3978007"/>
              <a:ext cx="0" cy="2011308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69" name="Straight Arrow Connector 68">
              <a:extLst/>
            </p:cNvPr>
            <p:cNvCxnSpPr/>
            <p:nvPr/>
          </p:nvCxnSpPr>
          <p:spPr>
            <a:xfrm rot="16200000" flipV="1">
              <a:off x="1188790" y="3977070"/>
              <a:ext cx="0" cy="2011593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70" name="TextBox 69">
              <a:extLst/>
            </p:cNvPr>
            <p:cNvSpPr txBox="1"/>
            <p:nvPr/>
          </p:nvSpPr>
          <p:spPr>
            <a:xfrm>
              <a:off x="1280081" y="4949565"/>
              <a:ext cx="182583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71" name="TextBox 70">
              <a:extLst/>
            </p:cNvPr>
            <p:cNvSpPr txBox="1"/>
            <p:nvPr/>
          </p:nvSpPr>
          <p:spPr>
            <a:xfrm>
              <a:off x="1462664" y="4949565"/>
              <a:ext cx="182584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2" name="TextBox 71">
              <a:extLst/>
            </p:cNvPr>
            <p:cNvSpPr txBox="1"/>
            <p:nvPr/>
          </p:nvSpPr>
          <p:spPr>
            <a:xfrm>
              <a:off x="1645248" y="4949565"/>
              <a:ext cx="184171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73" name="TextBox 72">
              <a:extLst/>
            </p:cNvPr>
            <p:cNvSpPr txBox="1"/>
            <p:nvPr/>
          </p:nvSpPr>
          <p:spPr>
            <a:xfrm>
              <a:off x="1829419" y="4949565"/>
              <a:ext cx="182583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74" name="TextBox 73">
              <a:extLst/>
            </p:cNvPr>
            <p:cNvSpPr txBox="1"/>
            <p:nvPr/>
          </p:nvSpPr>
          <p:spPr>
            <a:xfrm>
              <a:off x="2012002" y="4949565"/>
              <a:ext cx="182584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75" name="TextBox 74">
              <a:extLst/>
            </p:cNvPr>
            <p:cNvSpPr txBox="1"/>
            <p:nvPr/>
          </p:nvSpPr>
          <p:spPr>
            <a:xfrm>
              <a:off x="140126" y="4903399"/>
              <a:ext cx="268318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-5</a:t>
              </a:r>
            </a:p>
          </p:txBody>
        </p:sp>
        <p:sp>
          <p:nvSpPr>
            <p:cNvPr id="76" name="TextBox 75">
              <a:extLst/>
            </p:cNvPr>
            <p:cNvSpPr txBox="1"/>
            <p:nvPr/>
          </p:nvSpPr>
          <p:spPr>
            <a:xfrm>
              <a:off x="322709" y="4903399"/>
              <a:ext cx="268320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77" name="TextBox 76">
              <a:extLst/>
            </p:cNvPr>
            <p:cNvSpPr txBox="1"/>
            <p:nvPr/>
          </p:nvSpPr>
          <p:spPr>
            <a:xfrm>
              <a:off x="505293" y="4903399"/>
              <a:ext cx="268318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-3</a:t>
              </a:r>
            </a:p>
          </p:txBody>
        </p:sp>
        <p:sp>
          <p:nvSpPr>
            <p:cNvPr id="78" name="TextBox 77">
              <a:extLst/>
            </p:cNvPr>
            <p:cNvSpPr txBox="1"/>
            <p:nvPr/>
          </p:nvSpPr>
          <p:spPr>
            <a:xfrm>
              <a:off x="689464" y="4903399"/>
              <a:ext cx="266731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  <p:sp>
          <p:nvSpPr>
            <p:cNvPr id="79" name="TextBox 78">
              <a:extLst/>
            </p:cNvPr>
            <p:cNvSpPr txBox="1"/>
            <p:nvPr/>
          </p:nvSpPr>
          <p:spPr>
            <a:xfrm>
              <a:off x="872047" y="4903399"/>
              <a:ext cx="266731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</a:t>
              </a:r>
            </a:p>
          </p:txBody>
        </p:sp>
        <p:sp>
          <p:nvSpPr>
            <p:cNvPr id="80" name="TextBox 79">
              <a:extLst/>
            </p:cNvPr>
            <p:cNvSpPr txBox="1"/>
            <p:nvPr/>
          </p:nvSpPr>
          <p:spPr>
            <a:xfrm>
              <a:off x="1162593" y="4703509"/>
              <a:ext cx="182583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81" name="TextBox 80">
              <a:extLst/>
            </p:cNvPr>
            <p:cNvSpPr txBox="1"/>
            <p:nvPr/>
          </p:nvSpPr>
          <p:spPr>
            <a:xfrm>
              <a:off x="1162593" y="4518570"/>
              <a:ext cx="182583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82" name="TextBox 81">
              <a:extLst/>
            </p:cNvPr>
            <p:cNvSpPr txBox="1"/>
            <p:nvPr/>
          </p:nvSpPr>
          <p:spPr>
            <a:xfrm>
              <a:off x="1162593" y="4334425"/>
              <a:ext cx="182583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83" name="TextBox 82">
              <a:extLst/>
            </p:cNvPr>
            <p:cNvSpPr txBox="1"/>
            <p:nvPr/>
          </p:nvSpPr>
          <p:spPr>
            <a:xfrm>
              <a:off x="1162593" y="4149486"/>
              <a:ext cx="182583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84" name="TextBox 83">
              <a:extLst/>
            </p:cNvPr>
            <p:cNvSpPr txBox="1"/>
            <p:nvPr/>
          </p:nvSpPr>
          <p:spPr>
            <a:xfrm>
              <a:off x="1162593" y="3965341"/>
              <a:ext cx="182583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85" name="TextBox 84">
              <a:extLst/>
            </p:cNvPr>
            <p:cNvSpPr txBox="1"/>
            <p:nvPr/>
          </p:nvSpPr>
          <p:spPr>
            <a:xfrm>
              <a:off x="1119725" y="5747927"/>
              <a:ext cx="268320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-5</a:t>
              </a:r>
            </a:p>
          </p:txBody>
        </p:sp>
        <p:sp>
          <p:nvSpPr>
            <p:cNvPr id="86" name="TextBox 85">
              <a:extLst/>
            </p:cNvPr>
            <p:cNvSpPr txBox="1"/>
            <p:nvPr/>
          </p:nvSpPr>
          <p:spPr>
            <a:xfrm>
              <a:off x="1119725" y="5571720"/>
              <a:ext cx="268320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87" name="TextBox 86">
              <a:extLst/>
            </p:cNvPr>
            <p:cNvSpPr txBox="1"/>
            <p:nvPr/>
          </p:nvSpPr>
          <p:spPr>
            <a:xfrm>
              <a:off x="1119725" y="5386780"/>
              <a:ext cx="268320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-3</a:t>
              </a:r>
            </a:p>
          </p:txBody>
        </p:sp>
        <p:sp>
          <p:nvSpPr>
            <p:cNvPr id="88" name="TextBox 87">
              <a:extLst/>
            </p:cNvPr>
            <p:cNvSpPr txBox="1"/>
            <p:nvPr/>
          </p:nvSpPr>
          <p:spPr>
            <a:xfrm>
              <a:off x="1119725" y="5202635"/>
              <a:ext cx="268320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  <p:sp>
          <p:nvSpPr>
            <p:cNvPr id="89" name="TextBox 88">
              <a:extLst/>
            </p:cNvPr>
            <p:cNvSpPr txBox="1"/>
            <p:nvPr/>
          </p:nvSpPr>
          <p:spPr>
            <a:xfrm>
              <a:off x="1119725" y="5018490"/>
              <a:ext cx="268320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</a:t>
              </a:r>
            </a:p>
          </p:txBody>
        </p:sp>
      </p:grpSp>
      <p:cxnSp>
        <p:nvCxnSpPr>
          <p:cNvPr id="112" name="Straight Arrow Connector 111">
            <a:extLst/>
          </p:cNvPr>
          <p:cNvCxnSpPr/>
          <p:nvPr/>
        </p:nvCxnSpPr>
        <p:spPr>
          <a:xfrm flipV="1">
            <a:off x="3424111" y="4159463"/>
            <a:ext cx="924719" cy="1377156"/>
          </a:xfrm>
          <a:prstGeom prst="straightConnector1">
            <a:avLst/>
          </a:prstGeom>
          <a:noFill/>
          <a:ln w="15875" cap="flat" cmpd="sng" algn="ctr">
            <a:solidFill>
              <a:schemeClr val="tx2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cxnSp>
        <p:nvCxnSpPr>
          <p:cNvPr id="113" name="Straight Arrow Connector 112">
            <a:extLst/>
          </p:cNvPr>
          <p:cNvCxnSpPr/>
          <p:nvPr/>
        </p:nvCxnSpPr>
        <p:spPr>
          <a:xfrm flipV="1">
            <a:off x="3528622" y="4315567"/>
            <a:ext cx="715698" cy="1064948"/>
          </a:xfrm>
          <a:prstGeom prst="straightConnector1">
            <a:avLst/>
          </a:prstGeom>
          <a:noFill/>
          <a:ln w="15875" cap="flat" cmpd="sng" algn="ctr">
            <a:solidFill>
              <a:srgbClr val="660099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sp>
        <p:nvSpPr>
          <p:cNvPr id="114" name="Rectangle 113">
            <a:extLst/>
          </p:cNvPr>
          <p:cNvSpPr/>
          <p:nvPr/>
        </p:nvSpPr>
        <p:spPr>
          <a:xfrm rot="18276420" flipH="1">
            <a:off x="3164649" y="4460762"/>
            <a:ext cx="1281120" cy="348878"/>
          </a:xfrm>
          <a:prstGeom prst="rect">
            <a:avLst/>
          </a:prstGeom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defTabSz="76064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67" dirty="0">
                <a:solidFill>
                  <a:srgbClr val="660099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6</a:t>
            </a:r>
            <a:r>
              <a:rPr lang="en-US" sz="1667" b="1" dirty="0">
                <a:solidFill>
                  <a:schemeClr val="accent2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x</a:t>
            </a:r>
            <a:r>
              <a:rPr lang="en-US" sz="1667" i="1" dirty="0">
                <a:solidFill>
                  <a:srgbClr val="660099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 </a:t>
            </a:r>
            <a:r>
              <a:rPr lang="en-US" sz="1667" dirty="0">
                <a:solidFill>
                  <a:srgbClr val="660099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-</a:t>
            </a:r>
            <a:r>
              <a:rPr lang="en-US" sz="1667" i="1" dirty="0">
                <a:solidFill>
                  <a:srgbClr val="660099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 </a:t>
            </a:r>
            <a:r>
              <a:rPr lang="en-US" sz="1667" dirty="0">
                <a:solidFill>
                  <a:srgbClr val="660099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4</a:t>
            </a:r>
            <a:r>
              <a:rPr lang="en-US" sz="1667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y</a:t>
            </a:r>
            <a:r>
              <a:rPr lang="en-US" sz="1667" dirty="0">
                <a:solidFill>
                  <a:srgbClr val="660099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 = 8</a:t>
            </a:r>
            <a:r>
              <a:rPr lang="en-US" sz="1667" i="1" dirty="0">
                <a:solidFill>
                  <a:srgbClr val="660099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 </a:t>
            </a:r>
            <a:endParaRPr lang="en-US" sz="1667" dirty="0">
              <a:solidFill>
                <a:srgbClr val="660099"/>
              </a:solidFill>
              <a:effectLst>
                <a:outerShdw blurRad="38100" sx="101000" sy="101000" algn="ctr" rotWithShape="0">
                  <a:prstClr val="black">
                    <a:alpha val="40000"/>
                  </a:prstClr>
                </a:outerShdw>
              </a:effectLst>
              <a:cs typeface="Times New Roman" pitchFamily="18" charset="0"/>
            </a:endParaRPr>
          </a:p>
        </p:txBody>
      </p:sp>
      <p:sp>
        <p:nvSpPr>
          <p:cNvPr id="115" name="Rectangle 114">
            <a:extLst/>
          </p:cNvPr>
          <p:cNvSpPr/>
          <p:nvPr/>
        </p:nvSpPr>
        <p:spPr>
          <a:xfrm rot="18287412" flipH="1">
            <a:off x="3113103" y="5130543"/>
            <a:ext cx="1281120" cy="348878"/>
          </a:xfrm>
          <a:prstGeom prst="rect">
            <a:avLst/>
          </a:prstGeom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defTabSz="76064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6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3</a:t>
            </a:r>
            <a:r>
              <a:rPr lang="en-US" sz="1667" b="1" dirty="0">
                <a:solidFill>
                  <a:schemeClr val="accent2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x</a:t>
            </a:r>
            <a:r>
              <a:rPr lang="en-US" sz="1667" i="1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166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-</a:t>
            </a:r>
            <a:r>
              <a:rPr lang="en-US" sz="1667" i="1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166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2</a:t>
            </a:r>
            <a:r>
              <a:rPr lang="en-US" sz="1667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y</a:t>
            </a:r>
            <a:r>
              <a:rPr lang="en-US" sz="166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= 4</a:t>
            </a:r>
            <a:r>
              <a:rPr lang="en-US" sz="1667" i="1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</a:t>
            </a:r>
            <a:endParaRPr lang="en-US" sz="1667" dirty="0">
              <a:effectLst>
                <a:outerShdw blurRad="38100" sx="101000" sy="101000" algn="ctr" rotWithShape="0">
                  <a:prstClr val="black">
                    <a:alpha val="40000"/>
                  </a:prstClr>
                </a:outerShdw>
              </a:effectLst>
              <a:latin typeface="+mj-lt"/>
              <a:cs typeface="Times New Roman" pitchFamily="18" charset="0"/>
            </a:endParaRPr>
          </a:p>
        </p:txBody>
      </p:sp>
      <p:grpSp>
        <p:nvGrpSpPr>
          <p:cNvPr id="116" name="Group 197">
            <a:extLst/>
          </p:cNvPr>
          <p:cNvGrpSpPr>
            <a:grpSpLocks/>
          </p:cNvGrpSpPr>
          <p:nvPr/>
        </p:nvGrpSpPr>
        <p:grpSpPr bwMode="auto">
          <a:xfrm>
            <a:off x="4984889" y="4030956"/>
            <a:ext cx="1711854" cy="1731749"/>
            <a:chOff x="140126" y="3965341"/>
            <a:chExt cx="2054460" cy="2078043"/>
          </a:xfrm>
        </p:grpSpPr>
        <p:grpSp>
          <p:nvGrpSpPr>
            <p:cNvPr id="117" name="Group 198">
              <a:extLst/>
            </p:cNvPr>
            <p:cNvGrpSpPr>
              <a:grpSpLocks/>
            </p:cNvGrpSpPr>
            <p:nvPr/>
          </p:nvGrpSpPr>
          <p:grpSpPr bwMode="auto">
            <a:xfrm>
              <a:off x="274003" y="4067165"/>
              <a:ext cx="1828800" cy="1832621"/>
              <a:chOff x="227376" y="4061431"/>
              <a:chExt cx="1828800" cy="1832621"/>
            </a:xfrm>
          </p:grpSpPr>
          <p:cxnSp>
            <p:nvCxnSpPr>
              <p:cNvPr id="140" name="Straight Connector 139">
                <a:extLst/>
              </p:cNvPr>
              <p:cNvCxnSpPr/>
              <p:nvPr/>
            </p:nvCxnSpPr>
            <p:spPr>
              <a:xfrm>
                <a:off x="226864" y="4061171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1" name="Straight Connector 140">
                <a:extLst/>
              </p:cNvPr>
              <p:cNvCxnSpPr/>
              <p:nvPr/>
            </p:nvCxnSpPr>
            <p:spPr>
              <a:xfrm>
                <a:off x="226864" y="4251666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2" name="Straight Connector 141">
                <a:extLst/>
              </p:cNvPr>
              <p:cNvCxnSpPr/>
              <p:nvPr/>
            </p:nvCxnSpPr>
            <p:spPr>
              <a:xfrm>
                <a:off x="226864" y="4434223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3" name="Straight Connector 142">
                <a:extLst/>
              </p:cNvPr>
              <p:cNvCxnSpPr/>
              <p:nvPr/>
            </p:nvCxnSpPr>
            <p:spPr>
              <a:xfrm>
                <a:off x="226864" y="4616781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4" name="Straight Connector 143">
                <a:extLst/>
              </p:cNvPr>
              <p:cNvCxnSpPr/>
              <p:nvPr/>
            </p:nvCxnSpPr>
            <p:spPr>
              <a:xfrm>
                <a:off x="226864" y="4799338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5" name="Straight Connector 144">
                <a:extLst/>
              </p:cNvPr>
              <p:cNvCxnSpPr/>
              <p:nvPr/>
            </p:nvCxnSpPr>
            <p:spPr>
              <a:xfrm>
                <a:off x="226864" y="5164454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6" name="Straight Connector 145">
                <a:extLst/>
              </p:cNvPr>
              <p:cNvCxnSpPr/>
              <p:nvPr/>
            </p:nvCxnSpPr>
            <p:spPr>
              <a:xfrm>
                <a:off x="226864" y="5347012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7" name="Straight Connector 146">
                <a:extLst/>
              </p:cNvPr>
              <p:cNvCxnSpPr/>
              <p:nvPr/>
            </p:nvCxnSpPr>
            <p:spPr>
              <a:xfrm>
                <a:off x="226864" y="5529569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8" name="Straight Connector 147">
                <a:extLst/>
              </p:cNvPr>
              <p:cNvCxnSpPr/>
              <p:nvPr/>
            </p:nvCxnSpPr>
            <p:spPr>
              <a:xfrm>
                <a:off x="226864" y="5712127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9" name="Straight Connector 148">
                <a:extLst/>
              </p:cNvPr>
              <p:cNvCxnSpPr/>
              <p:nvPr/>
            </p:nvCxnSpPr>
            <p:spPr>
              <a:xfrm>
                <a:off x="226864" y="5894684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50" name="Straight Connector 149">
                <a:extLst/>
              </p:cNvPr>
              <p:cNvCxnSpPr/>
              <p:nvPr/>
            </p:nvCxnSpPr>
            <p:spPr>
              <a:xfrm>
                <a:off x="226864" y="4981896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51" name="Straight Connector 150">
                <a:extLst/>
              </p:cNvPr>
              <p:cNvCxnSpPr/>
              <p:nvPr/>
            </p:nvCxnSpPr>
            <p:spPr>
              <a:xfrm rot="16200000">
                <a:off x="-688306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52" name="Straight Connector 151">
                <a:extLst/>
              </p:cNvPr>
              <p:cNvCxnSpPr/>
              <p:nvPr/>
            </p:nvCxnSpPr>
            <p:spPr>
              <a:xfrm rot="16200000">
                <a:off x="-505722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53" name="Straight Connector 152">
                <a:extLst/>
              </p:cNvPr>
              <p:cNvCxnSpPr/>
              <p:nvPr/>
            </p:nvCxnSpPr>
            <p:spPr>
              <a:xfrm rot="16200000">
                <a:off x="-323139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54" name="Straight Connector 153">
                <a:extLst/>
              </p:cNvPr>
              <p:cNvCxnSpPr/>
              <p:nvPr/>
            </p:nvCxnSpPr>
            <p:spPr>
              <a:xfrm rot="16200000">
                <a:off x="-138968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55" name="Straight Connector 154">
                <a:extLst/>
              </p:cNvPr>
              <p:cNvCxnSpPr/>
              <p:nvPr/>
            </p:nvCxnSpPr>
            <p:spPr>
              <a:xfrm rot="16200000">
                <a:off x="43616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56" name="Straight Connector 155">
                <a:extLst/>
              </p:cNvPr>
              <p:cNvCxnSpPr/>
              <p:nvPr/>
            </p:nvCxnSpPr>
            <p:spPr>
              <a:xfrm rot="16200000">
                <a:off x="408783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57" name="Straight Connector 156">
                <a:extLst/>
              </p:cNvPr>
              <p:cNvCxnSpPr/>
              <p:nvPr/>
            </p:nvCxnSpPr>
            <p:spPr>
              <a:xfrm rot="16200000">
                <a:off x="591366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58" name="Straight Connector 157">
                <a:extLst/>
              </p:cNvPr>
              <p:cNvCxnSpPr/>
              <p:nvPr/>
            </p:nvCxnSpPr>
            <p:spPr>
              <a:xfrm rot="16200000">
                <a:off x="775537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59" name="Straight Connector 158">
                <a:extLst/>
              </p:cNvPr>
              <p:cNvCxnSpPr/>
              <p:nvPr/>
            </p:nvCxnSpPr>
            <p:spPr>
              <a:xfrm rot="16200000">
                <a:off x="958121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60" name="Straight Connector 159">
                <a:extLst/>
              </p:cNvPr>
              <p:cNvCxnSpPr/>
              <p:nvPr/>
            </p:nvCxnSpPr>
            <p:spPr>
              <a:xfrm rot="16200000">
                <a:off x="1140703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61" name="Straight Connector 160">
                <a:extLst/>
              </p:cNvPr>
              <p:cNvCxnSpPr/>
              <p:nvPr/>
            </p:nvCxnSpPr>
            <p:spPr>
              <a:xfrm rot="16200000">
                <a:off x="226199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</p:grpSp>
        <p:cxnSp>
          <p:nvCxnSpPr>
            <p:cNvPr id="118" name="Straight Arrow Connector 117">
              <a:extLst/>
            </p:cNvPr>
            <p:cNvCxnSpPr/>
            <p:nvPr/>
          </p:nvCxnSpPr>
          <p:spPr>
            <a:xfrm flipV="1">
              <a:off x="1187996" y="3978007"/>
              <a:ext cx="0" cy="2011308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19" name="Straight Arrow Connector 118">
              <a:extLst/>
            </p:cNvPr>
            <p:cNvCxnSpPr/>
            <p:nvPr/>
          </p:nvCxnSpPr>
          <p:spPr>
            <a:xfrm rot="16200000" flipV="1">
              <a:off x="1188790" y="3977071"/>
              <a:ext cx="0" cy="2011592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120" name="TextBox 119">
              <a:extLst/>
            </p:cNvPr>
            <p:cNvSpPr txBox="1"/>
            <p:nvPr/>
          </p:nvSpPr>
          <p:spPr>
            <a:xfrm>
              <a:off x="1280081" y="4949565"/>
              <a:ext cx="182584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21" name="TextBox 120">
              <a:extLst/>
            </p:cNvPr>
            <p:cNvSpPr txBox="1"/>
            <p:nvPr/>
          </p:nvSpPr>
          <p:spPr>
            <a:xfrm>
              <a:off x="1462665" y="4949565"/>
              <a:ext cx="182583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22" name="TextBox 121">
              <a:extLst/>
            </p:cNvPr>
            <p:cNvSpPr txBox="1"/>
            <p:nvPr/>
          </p:nvSpPr>
          <p:spPr>
            <a:xfrm>
              <a:off x="1645248" y="4949565"/>
              <a:ext cx="184171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23" name="TextBox 122">
              <a:extLst/>
            </p:cNvPr>
            <p:cNvSpPr txBox="1"/>
            <p:nvPr/>
          </p:nvSpPr>
          <p:spPr>
            <a:xfrm>
              <a:off x="1829419" y="4949565"/>
              <a:ext cx="182584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24" name="TextBox 123">
              <a:extLst/>
            </p:cNvPr>
            <p:cNvSpPr txBox="1"/>
            <p:nvPr/>
          </p:nvSpPr>
          <p:spPr>
            <a:xfrm>
              <a:off x="2012003" y="4949565"/>
              <a:ext cx="182583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25" name="TextBox 124">
              <a:extLst/>
            </p:cNvPr>
            <p:cNvSpPr txBox="1"/>
            <p:nvPr/>
          </p:nvSpPr>
          <p:spPr>
            <a:xfrm>
              <a:off x="140126" y="4903399"/>
              <a:ext cx="268320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-5</a:t>
              </a:r>
            </a:p>
          </p:txBody>
        </p:sp>
        <p:sp>
          <p:nvSpPr>
            <p:cNvPr id="126" name="TextBox 125">
              <a:extLst/>
            </p:cNvPr>
            <p:cNvSpPr txBox="1"/>
            <p:nvPr/>
          </p:nvSpPr>
          <p:spPr>
            <a:xfrm>
              <a:off x="322710" y="4903399"/>
              <a:ext cx="268318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127" name="TextBox 126">
              <a:extLst/>
            </p:cNvPr>
            <p:cNvSpPr txBox="1"/>
            <p:nvPr/>
          </p:nvSpPr>
          <p:spPr>
            <a:xfrm>
              <a:off x="505293" y="4903399"/>
              <a:ext cx="268320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-3</a:t>
              </a:r>
            </a:p>
          </p:txBody>
        </p:sp>
        <p:sp>
          <p:nvSpPr>
            <p:cNvPr id="128" name="TextBox 127">
              <a:extLst/>
            </p:cNvPr>
            <p:cNvSpPr txBox="1"/>
            <p:nvPr/>
          </p:nvSpPr>
          <p:spPr>
            <a:xfrm>
              <a:off x="689464" y="4903399"/>
              <a:ext cx="266731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  <p:sp>
          <p:nvSpPr>
            <p:cNvPr id="129" name="TextBox 128">
              <a:extLst/>
            </p:cNvPr>
            <p:cNvSpPr txBox="1"/>
            <p:nvPr/>
          </p:nvSpPr>
          <p:spPr>
            <a:xfrm>
              <a:off x="872048" y="4903399"/>
              <a:ext cx="266731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</a:t>
              </a:r>
            </a:p>
          </p:txBody>
        </p:sp>
        <p:sp>
          <p:nvSpPr>
            <p:cNvPr id="130" name="TextBox 129">
              <a:extLst/>
            </p:cNvPr>
            <p:cNvSpPr txBox="1"/>
            <p:nvPr/>
          </p:nvSpPr>
          <p:spPr>
            <a:xfrm>
              <a:off x="1162593" y="4703509"/>
              <a:ext cx="182584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31" name="TextBox 130">
              <a:extLst/>
            </p:cNvPr>
            <p:cNvSpPr txBox="1"/>
            <p:nvPr/>
          </p:nvSpPr>
          <p:spPr>
            <a:xfrm>
              <a:off x="1162593" y="4518570"/>
              <a:ext cx="182584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32" name="TextBox 131">
              <a:extLst/>
            </p:cNvPr>
            <p:cNvSpPr txBox="1"/>
            <p:nvPr/>
          </p:nvSpPr>
          <p:spPr>
            <a:xfrm>
              <a:off x="1162593" y="4334425"/>
              <a:ext cx="182584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33" name="TextBox 132">
              <a:extLst/>
            </p:cNvPr>
            <p:cNvSpPr txBox="1"/>
            <p:nvPr/>
          </p:nvSpPr>
          <p:spPr>
            <a:xfrm>
              <a:off x="1162593" y="4149486"/>
              <a:ext cx="182584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34" name="TextBox 133">
              <a:extLst/>
            </p:cNvPr>
            <p:cNvSpPr txBox="1"/>
            <p:nvPr/>
          </p:nvSpPr>
          <p:spPr>
            <a:xfrm>
              <a:off x="1162593" y="3965341"/>
              <a:ext cx="182584" cy="20312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35" name="TextBox 134">
              <a:extLst/>
            </p:cNvPr>
            <p:cNvSpPr txBox="1"/>
            <p:nvPr/>
          </p:nvSpPr>
          <p:spPr>
            <a:xfrm>
              <a:off x="1119726" y="5747927"/>
              <a:ext cx="268318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-5</a:t>
              </a:r>
            </a:p>
          </p:txBody>
        </p:sp>
        <p:sp>
          <p:nvSpPr>
            <p:cNvPr id="136" name="TextBox 135">
              <a:extLst/>
            </p:cNvPr>
            <p:cNvSpPr txBox="1"/>
            <p:nvPr/>
          </p:nvSpPr>
          <p:spPr>
            <a:xfrm>
              <a:off x="1119726" y="5571720"/>
              <a:ext cx="268318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137" name="TextBox 136">
              <a:extLst/>
            </p:cNvPr>
            <p:cNvSpPr txBox="1"/>
            <p:nvPr/>
          </p:nvSpPr>
          <p:spPr>
            <a:xfrm>
              <a:off x="1119726" y="5386780"/>
              <a:ext cx="268318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-3</a:t>
              </a:r>
            </a:p>
          </p:txBody>
        </p:sp>
        <p:sp>
          <p:nvSpPr>
            <p:cNvPr id="138" name="TextBox 137">
              <a:extLst/>
            </p:cNvPr>
            <p:cNvSpPr txBox="1"/>
            <p:nvPr/>
          </p:nvSpPr>
          <p:spPr>
            <a:xfrm>
              <a:off x="1119726" y="5202635"/>
              <a:ext cx="268318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  <p:sp>
          <p:nvSpPr>
            <p:cNvPr id="139" name="TextBox 138">
              <a:extLst/>
            </p:cNvPr>
            <p:cNvSpPr txBox="1"/>
            <p:nvPr/>
          </p:nvSpPr>
          <p:spPr>
            <a:xfrm>
              <a:off x="1119726" y="5018490"/>
              <a:ext cx="268318" cy="29545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7606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</a:t>
              </a:r>
            </a:p>
          </p:txBody>
        </p:sp>
      </p:grpSp>
      <p:cxnSp>
        <p:nvCxnSpPr>
          <p:cNvPr id="162" name="Straight Arrow Connector 161">
            <a:extLst/>
          </p:cNvPr>
          <p:cNvCxnSpPr/>
          <p:nvPr/>
        </p:nvCxnSpPr>
        <p:spPr>
          <a:xfrm flipH="1" flipV="1">
            <a:off x="5543160" y="4119563"/>
            <a:ext cx="780521" cy="1526646"/>
          </a:xfrm>
          <a:prstGeom prst="straightConnector1">
            <a:avLst/>
          </a:prstGeom>
          <a:noFill/>
          <a:ln w="15875" cap="flat" cmpd="sng" algn="ctr">
            <a:solidFill>
              <a:schemeClr val="tx2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cxnSp>
        <p:nvCxnSpPr>
          <p:cNvPr id="163" name="Straight Arrow Connector 162">
            <a:extLst/>
          </p:cNvPr>
          <p:cNvCxnSpPr/>
          <p:nvPr/>
        </p:nvCxnSpPr>
        <p:spPr>
          <a:xfrm flipH="1" flipV="1">
            <a:off x="5230951" y="4119563"/>
            <a:ext cx="780521" cy="1526646"/>
          </a:xfrm>
          <a:prstGeom prst="straightConnector1">
            <a:avLst/>
          </a:prstGeom>
          <a:noFill/>
          <a:ln w="15875" cap="flat" cmpd="sng" algn="ctr">
            <a:solidFill>
              <a:schemeClr val="tx2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sp>
        <p:nvSpPr>
          <p:cNvPr id="164" name="Rectangle 163">
            <a:extLst/>
          </p:cNvPr>
          <p:cNvSpPr/>
          <p:nvPr/>
        </p:nvSpPr>
        <p:spPr>
          <a:xfrm rot="3742617" flipH="1">
            <a:off x="4936949" y="5039403"/>
            <a:ext cx="1292341" cy="348878"/>
          </a:xfrm>
          <a:prstGeom prst="rect">
            <a:avLst/>
          </a:prstGeom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defTabSz="76064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6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2</a:t>
            </a:r>
            <a:r>
              <a:rPr lang="en-US" sz="1667" b="1" dirty="0">
                <a:solidFill>
                  <a:schemeClr val="accent2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x </a:t>
            </a:r>
            <a:r>
              <a:rPr lang="en-US" sz="166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+</a:t>
            </a:r>
            <a:r>
              <a:rPr lang="en-US" sz="1667" i="1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 </a:t>
            </a:r>
            <a:r>
              <a:rPr lang="en-US" sz="1667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y</a:t>
            </a:r>
            <a:r>
              <a:rPr lang="en-US" sz="166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 = -3</a:t>
            </a:r>
            <a:r>
              <a:rPr lang="en-US" sz="1667" i="1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 </a:t>
            </a:r>
            <a:endParaRPr lang="en-US" sz="1667" dirty="0">
              <a:effectLst>
                <a:outerShdw blurRad="38100" sx="101000" sy="101000" algn="ctr" rotWithShape="0">
                  <a:prstClr val="black">
                    <a:alpha val="40000"/>
                  </a:prstClr>
                </a:outerShdw>
              </a:effectLst>
              <a:cs typeface="Times New Roman" pitchFamily="18" charset="0"/>
            </a:endParaRPr>
          </a:p>
        </p:txBody>
      </p:sp>
      <p:sp>
        <p:nvSpPr>
          <p:cNvPr id="165" name="Rectangle 164">
            <a:extLst/>
          </p:cNvPr>
          <p:cNvSpPr/>
          <p:nvPr/>
        </p:nvSpPr>
        <p:spPr>
          <a:xfrm rot="3742617" flipH="1">
            <a:off x="5751467" y="5049469"/>
            <a:ext cx="1221809" cy="348878"/>
          </a:xfrm>
          <a:prstGeom prst="rect">
            <a:avLst/>
          </a:prstGeom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defTabSz="76064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6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2</a:t>
            </a:r>
            <a:r>
              <a:rPr lang="en-US" sz="1667" b="1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x</a:t>
            </a:r>
            <a:r>
              <a:rPr lang="en-US" sz="1667" i="1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166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+</a:t>
            </a:r>
            <a:r>
              <a:rPr lang="en-US" sz="1667" i="1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1667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y</a:t>
            </a:r>
            <a:r>
              <a:rPr lang="en-US" sz="166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= 1</a:t>
            </a:r>
            <a:r>
              <a:rPr lang="en-US" sz="1667" i="1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</a:t>
            </a:r>
            <a:endParaRPr lang="en-US" sz="1667" dirty="0">
              <a:effectLst>
                <a:outerShdw blurRad="38100" sx="101000" sy="101000" algn="ctr" rotWithShape="0">
                  <a:prstClr val="black">
                    <a:alpha val="40000"/>
                  </a:prst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166" name="TextBox 165">
            <a:extLst/>
          </p:cNvPr>
          <p:cNvSpPr txBox="1"/>
          <p:nvPr/>
        </p:nvSpPr>
        <p:spPr>
          <a:xfrm>
            <a:off x="3987474" y="5007530"/>
            <a:ext cx="1057312" cy="348878"/>
          </a:xfrm>
          <a:prstGeom prst="rect">
            <a:avLst/>
          </a:prstGeom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defRPr sz="1050" i="1">
                <a:solidFill>
                  <a:schemeClr val="accent2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 defTabSz="76064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67" i="0" kern="0" dirty="0">
                <a:solidFill>
                  <a:srgbClr val="87B0E1">
                    <a:lumMod val="75000"/>
                  </a:srgbClr>
                </a:solidFill>
                <a:latin typeface="+mj-lt"/>
              </a:rPr>
              <a:t>(</a:t>
            </a:r>
            <a:r>
              <a:rPr lang="en-US" sz="1667" b="1" i="0" kern="0" dirty="0">
                <a:latin typeface="+mj-lt"/>
              </a:rPr>
              <a:t>0</a:t>
            </a:r>
            <a:r>
              <a:rPr lang="en-US" sz="1667" i="0" kern="0" dirty="0">
                <a:solidFill>
                  <a:srgbClr val="87B0E1">
                    <a:lumMod val="75000"/>
                  </a:srgbClr>
                </a:solidFill>
                <a:latin typeface="+mj-lt"/>
              </a:rPr>
              <a:t>, -</a:t>
            </a:r>
            <a:r>
              <a:rPr lang="en-US" sz="1667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en-US" sz="1667" i="0" kern="0" dirty="0">
                <a:solidFill>
                  <a:srgbClr val="87B0E1">
                    <a:lumMod val="75000"/>
                  </a:srgbClr>
                </a:solidFill>
                <a:latin typeface="+mj-lt"/>
              </a:rPr>
              <a:t>)</a:t>
            </a:r>
          </a:p>
        </p:txBody>
      </p:sp>
      <p:sp>
        <p:nvSpPr>
          <p:cNvPr id="167" name="Oval 166">
            <a:extLst/>
          </p:cNvPr>
          <p:cNvSpPr/>
          <p:nvPr/>
        </p:nvSpPr>
        <p:spPr bwMode="auto">
          <a:xfrm>
            <a:off x="3680731" y="4980333"/>
            <a:ext cx="90" cy="324594"/>
          </a:xfrm>
          <a:prstGeom prst="ellipse">
            <a:avLst/>
          </a:prstGeom>
          <a:solidFill>
            <a:srgbClr val="87B0E1">
              <a:lumMod val="75000"/>
            </a:srgbClr>
          </a:solidFill>
          <a:ln>
            <a:noFill/>
          </a:ln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  <a:extLst/>
        </p:spPr>
        <p:txBody>
          <a:bodyPr wrap="none" lIns="0" tIns="0" rIns="0" bIns="0" anchor="ctr">
            <a:spAutoFit/>
          </a:bodyPr>
          <a:lstStyle/>
          <a:p>
            <a:pPr algn="ctr" defTabSz="761970">
              <a:defRPr/>
            </a:pPr>
            <a:endParaRPr lang="en-US" sz="1500" kern="0" dirty="0">
              <a:solidFill>
                <a:prstClr val="black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70692" y="6015853"/>
            <a:ext cx="3228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FF0000"/>
                </a:solidFill>
                <a:latin typeface="Kristen ITC" panose="03050502040202030202" pitchFamily="66" charset="0"/>
              </a:rPr>
              <a:t>Homework Page 3, 4 , 5 &amp; 6</a:t>
            </a:r>
            <a:endParaRPr lang="en-US" dirty="0">
              <a:solidFill>
                <a:srgbClr val="FF0000"/>
              </a:solidFill>
              <a:latin typeface="Kristen ITC" panose="03050502040202030202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003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C8EC7F8-E7B4-4E10-A87E-DA3B349517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67105" y="624147"/>
          <a:ext cx="4169166" cy="270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22">
                  <a:extLst>
                    <a:ext uri="{9D8B030D-6E8A-4147-A177-3AD203B41FA5}">
                      <a16:colId xmlns:a16="http://schemas.microsoft.com/office/drawing/2014/main" val="1813284964"/>
                    </a:ext>
                  </a:extLst>
                </a:gridCol>
                <a:gridCol w="2385444">
                  <a:extLst>
                    <a:ext uri="{9D8B030D-6E8A-4147-A177-3AD203B41FA5}">
                      <a16:colId xmlns:a16="http://schemas.microsoft.com/office/drawing/2014/main" val="2494676153"/>
                    </a:ext>
                  </a:extLst>
                </a:gridCol>
                <a:gridCol w="1536200">
                  <a:extLst>
                    <a:ext uri="{9D8B030D-6E8A-4147-A177-3AD203B41FA5}">
                      <a16:colId xmlns:a16="http://schemas.microsoft.com/office/drawing/2014/main" val="2953718762"/>
                    </a:ext>
                  </a:extLst>
                </a:gridCol>
              </a:tblGrid>
              <a:tr h="26035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7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57150" marR="57150" marT="28575" marB="2857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7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We will identify systems of linear equations. </a:t>
                      </a:r>
                    </a:p>
                  </a:txBody>
                  <a:tcPr marL="57150" marR="57150" marT="28575" marB="2857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Skill Development/Guided Practice</a:t>
                      </a:r>
                    </a:p>
                  </a:txBody>
                  <a:tcPr marL="57150" marR="57150" marT="28575" marB="2857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73419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82E54B1-ABD5-4E88-87FB-7229C6BB2AA9}"/>
              </a:ext>
            </a:extLst>
          </p:cNvPr>
          <p:cNvSpPr/>
          <p:nvPr/>
        </p:nvSpPr>
        <p:spPr>
          <a:xfrm>
            <a:off x="2655723" y="863504"/>
            <a:ext cx="3952875" cy="265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14329">
              <a:lnSpc>
                <a:spcPct val="150000"/>
              </a:lnSpc>
              <a:defRPr/>
            </a:pPr>
            <a:r>
              <a:rPr lang="en-US" sz="750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A </a:t>
            </a:r>
            <a:r>
              <a:rPr lang="en-US" sz="750" b="1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system</a:t>
            </a:r>
            <a:r>
              <a:rPr lang="en-US" sz="750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 of linear equations is a set of linear equations with the </a:t>
            </a:r>
            <a:r>
              <a:rPr lang="en-US" sz="750" b="1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same variables</a:t>
            </a:r>
            <a:r>
              <a:rPr lang="en-US" sz="750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D8B3F06-7BF0-4DE4-93E7-3C75A6EA0FA0}"/>
              </a:ext>
            </a:extLst>
          </p:cNvPr>
          <p:cNvSpPr txBox="1"/>
          <p:nvPr/>
        </p:nvSpPr>
        <p:spPr>
          <a:xfrm>
            <a:off x="2698419" y="1273241"/>
            <a:ext cx="37471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1.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ED201C5-B911-4721-8B8F-E681DAFE4477}"/>
                  </a:ext>
                </a:extLst>
              </p:cNvPr>
              <p:cNvSpPr txBox="1"/>
              <p:nvPr/>
            </p:nvSpPr>
            <p:spPr>
              <a:xfrm>
                <a:off x="3118130" y="1444796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ED201C5-B911-4721-8B8F-E681DAFE4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8130" y="1444796"/>
                <a:ext cx="695133" cy="173124"/>
              </a:xfrm>
              <a:prstGeom prst="rect">
                <a:avLst/>
              </a:prstGeom>
              <a:blipFill>
                <a:blip r:embed="rId2"/>
                <a:stretch>
                  <a:fillRect l="-7895" t="-25000" b="-5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33B2CBA-7FE1-4012-B0B9-5D7AA3F8BF49}"/>
              </a:ext>
            </a:extLst>
          </p:cNvPr>
          <p:cNvSpPr txBox="1"/>
          <p:nvPr/>
        </p:nvSpPr>
        <p:spPr>
          <a:xfrm>
            <a:off x="5572124" y="1470298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818EEA-69B6-4090-B103-A95970832D41}"/>
              </a:ext>
            </a:extLst>
          </p:cNvPr>
          <p:cNvSpPr txBox="1"/>
          <p:nvPr/>
        </p:nvSpPr>
        <p:spPr>
          <a:xfrm>
            <a:off x="5190474" y="1470299"/>
            <a:ext cx="2980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B1BB7C98-4225-4EE4-9EDA-BDD79463D89B}"/>
                  </a:ext>
                </a:extLst>
              </p:cNvPr>
              <p:cNvSpPr txBox="1"/>
              <p:nvPr/>
            </p:nvSpPr>
            <p:spPr>
              <a:xfrm>
                <a:off x="3992560" y="1445739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3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B1BB7C98-4225-4EE4-9EDA-BDD79463D8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560" y="1445739"/>
                <a:ext cx="695133" cy="173124"/>
              </a:xfrm>
              <a:prstGeom prst="rect">
                <a:avLst/>
              </a:prstGeom>
              <a:blipFill>
                <a:blip r:embed="rId3"/>
                <a:stretch>
                  <a:fillRect l="-7895" t="-24138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15908513-442A-4305-BD2D-1334633A30ED}"/>
              </a:ext>
            </a:extLst>
          </p:cNvPr>
          <p:cNvSpPr/>
          <p:nvPr/>
        </p:nvSpPr>
        <p:spPr>
          <a:xfrm>
            <a:off x="5210399" y="1453652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54E0DAD-014A-48A8-8797-50716BA190FF}"/>
              </a:ext>
            </a:extLst>
          </p:cNvPr>
          <p:cNvSpPr txBox="1"/>
          <p:nvPr/>
        </p:nvSpPr>
        <p:spPr>
          <a:xfrm>
            <a:off x="2698419" y="1702913"/>
            <a:ext cx="37471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2.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1AA39896-FA2B-4733-8A7A-1164E39EE768}"/>
                  </a:ext>
                </a:extLst>
              </p:cNvPr>
              <p:cNvSpPr txBox="1"/>
              <p:nvPr/>
            </p:nvSpPr>
            <p:spPr>
              <a:xfrm>
                <a:off x="3118130" y="1874468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1AA39896-FA2B-4733-8A7A-1164E39EE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8130" y="1874468"/>
                <a:ext cx="695133" cy="173124"/>
              </a:xfrm>
              <a:prstGeom prst="rect">
                <a:avLst/>
              </a:prstGeom>
              <a:blipFill>
                <a:blip r:embed="rId4"/>
                <a:stretch>
                  <a:fillRect l="-7895" t="-24138" r="-877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>
            <a:extLst>
              <a:ext uri="{FF2B5EF4-FFF2-40B4-BE49-F238E27FC236}">
                <a16:creationId xmlns:a16="http://schemas.microsoft.com/office/drawing/2014/main" id="{EC10492A-AEBF-4278-A5D8-335575904C16}"/>
              </a:ext>
            </a:extLst>
          </p:cNvPr>
          <p:cNvSpPr txBox="1"/>
          <p:nvPr/>
        </p:nvSpPr>
        <p:spPr>
          <a:xfrm>
            <a:off x="5572124" y="1899970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E60E65D-88C6-4A29-8855-F9BB4D484187}"/>
              </a:ext>
            </a:extLst>
          </p:cNvPr>
          <p:cNvSpPr txBox="1"/>
          <p:nvPr/>
        </p:nvSpPr>
        <p:spPr>
          <a:xfrm>
            <a:off x="5190474" y="1899971"/>
            <a:ext cx="2980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5613826A-670E-4357-8B8A-E9AC5876C718}"/>
                  </a:ext>
                </a:extLst>
              </p:cNvPr>
              <p:cNvSpPr txBox="1"/>
              <p:nvPr/>
            </p:nvSpPr>
            <p:spPr>
              <a:xfrm>
                <a:off x="3992560" y="1875411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3q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5613826A-670E-4357-8B8A-E9AC5876C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560" y="1875411"/>
                <a:ext cx="695133" cy="173124"/>
              </a:xfrm>
              <a:prstGeom prst="rect">
                <a:avLst/>
              </a:prstGeom>
              <a:blipFill>
                <a:blip r:embed="rId5"/>
                <a:stretch>
                  <a:fillRect l="-7895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Oval 84">
            <a:extLst>
              <a:ext uri="{FF2B5EF4-FFF2-40B4-BE49-F238E27FC236}">
                <a16:creationId xmlns:a16="http://schemas.microsoft.com/office/drawing/2014/main" id="{52835330-5D56-4579-8369-2B5B6A1F6CEC}"/>
              </a:ext>
            </a:extLst>
          </p:cNvPr>
          <p:cNvSpPr/>
          <p:nvPr/>
        </p:nvSpPr>
        <p:spPr>
          <a:xfrm>
            <a:off x="5564660" y="1883324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096364B-3428-4333-8466-B95E1B2862CA}"/>
              </a:ext>
            </a:extLst>
          </p:cNvPr>
          <p:cNvSpPr txBox="1"/>
          <p:nvPr/>
        </p:nvSpPr>
        <p:spPr>
          <a:xfrm>
            <a:off x="2698419" y="2168345"/>
            <a:ext cx="37471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3.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1A0FF8BC-4DE2-4214-A95D-9FC16E537B86}"/>
                  </a:ext>
                </a:extLst>
              </p:cNvPr>
              <p:cNvSpPr txBox="1"/>
              <p:nvPr/>
            </p:nvSpPr>
            <p:spPr>
              <a:xfrm>
                <a:off x="3118130" y="2339900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𝒖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1A0FF8BC-4DE2-4214-A95D-9FC16E537B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8130" y="2339900"/>
                <a:ext cx="695133" cy="173124"/>
              </a:xfrm>
              <a:prstGeom prst="rect">
                <a:avLst/>
              </a:prstGeom>
              <a:blipFill>
                <a:blip r:embed="rId6"/>
                <a:stretch>
                  <a:fillRect l="-7895" t="-28571" r="-877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>
            <a:extLst>
              <a:ext uri="{FF2B5EF4-FFF2-40B4-BE49-F238E27FC236}">
                <a16:creationId xmlns:a16="http://schemas.microsoft.com/office/drawing/2014/main" id="{68E2193B-0BCE-438F-BC53-BB5B199B9296}"/>
              </a:ext>
            </a:extLst>
          </p:cNvPr>
          <p:cNvSpPr txBox="1"/>
          <p:nvPr/>
        </p:nvSpPr>
        <p:spPr>
          <a:xfrm>
            <a:off x="5572124" y="2365402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208DCD3-DB47-4590-83AD-4D1C031FFFA5}"/>
              </a:ext>
            </a:extLst>
          </p:cNvPr>
          <p:cNvSpPr txBox="1"/>
          <p:nvPr/>
        </p:nvSpPr>
        <p:spPr>
          <a:xfrm>
            <a:off x="5190474" y="2365402"/>
            <a:ext cx="2980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6B173862-7B1A-4F6F-B570-3B6FF3BF5B08}"/>
                  </a:ext>
                </a:extLst>
              </p:cNvPr>
              <p:cNvSpPr txBox="1"/>
              <p:nvPr/>
            </p:nvSpPr>
            <p:spPr>
              <a:xfrm>
                <a:off x="3992560" y="2340843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5u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6B173862-7B1A-4F6F-B570-3B6FF3BF5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560" y="2340843"/>
                <a:ext cx="695133" cy="173124"/>
              </a:xfrm>
              <a:prstGeom prst="rect">
                <a:avLst/>
              </a:prstGeom>
              <a:blipFill>
                <a:blip r:embed="rId7"/>
                <a:stretch>
                  <a:fillRect l="-7895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Oval 90">
            <a:extLst>
              <a:ext uri="{FF2B5EF4-FFF2-40B4-BE49-F238E27FC236}">
                <a16:creationId xmlns:a16="http://schemas.microsoft.com/office/drawing/2014/main" id="{DFD2B449-49D2-4A44-8B7E-4AA8FEDBDEF8}"/>
              </a:ext>
            </a:extLst>
          </p:cNvPr>
          <p:cNvSpPr/>
          <p:nvPr/>
        </p:nvSpPr>
        <p:spPr>
          <a:xfrm>
            <a:off x="5203072" y="2365402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37C1DF5-6033-4B3D-B0E5-79907C5D3696}"/>
              </a:ext>
            </a:extLst>
          </p:cNvPr>
          <p:cNvSpPr txBox="1"/>
          <p:nvPr/>
        </p:nvSpPr>
        <p:spPr>
          <a:xfrm>
            <a:off x="2698419" y="2609217"/>
            <a:ext cx="37471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4.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7F0AED9B-0FE0-4601-BC35-36A4896722B2}"/>
                  </a:ext>
                </a:extLst>
              </p:cNvPr>
              <p:cNvSpPr txBox="1"/>
              <p:nvPr/>
            </p:nvSpPr>
            <p:spPr>
              <a:xfrm>
                <a:off x="3118130" y="2780773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5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7F0AED9B-0FE0-4601-BC35-36A4896722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8130" y="2780773"/>
                <a:ext cx="695133" cy="173124"/>
              </a:xfrm>
              <a:prstGeom prst="rect">
                <a:avLst/>
              </a:prstGeom>
              <a:blipFill>
                <a:blip r:embed="rId8"/>
                <a:stretch>
                  <a:fillRect l="-7895" t="-24138" r="-2632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95">
            <a:extLst>
              <a:ext uri="{FF2B5EF4-FFF2-40B4-BE49-F238E27FC236}">
                <a16:creationId xmlns:a16="http://schemas.microsoft.com/office/drawing/2014/main" id="{8B57AD9E-5582-4553-8431-878C93E71E52}"/>
              </a:ext>
            </a:extLst>
          </p:cNvPr>
          <p:cNvSpPr txBox="1"/>
          <p:nvPr/>
        </p:nvSpPr>
        <p:spPr>
          <a:xfrm>
            <a:off x="5572124" y="2806275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D941C27-751C-48E7-89AC-C424CAC3B41D}"/>
              </a:ext>
            </a:extLst>
          </p:cNvPr>
          <p:cNvSpPr txBox="1"/>
          <p:nvPr/>
        </p:nvSpPr>
        <p:spPr>
          <a:xfrm>
            <a:off x="5190474" y="2806275"/>
            <a:ext cx="2980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F565E0C-CC5E-49C4-908E-32D8FACCA97F}"/>
                  </a:ext>
                </a:extLst>
              </p:cNvPr>
              <p:cNvSpPr txBox="1"/>
              <p:nvPr/>
            </p:nvSpPr>
            <p:spPr>
              <a:xfrm>
                <a:off x="3992560" y="2781715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3w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F565E0C-CC5E-49C4-908E-32D8FACCA9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560" y="2781715"/>
                <a:ext cx="695133" cy="173124"/>
              </a:xfrm>
              <a:prstGeom prst="rect">
                <a:avLst/>
              </a:prstGeom>
              <a:blipFill>
                <a:blip r:embed="rId9"/>
                <a:stretch>
                  <a:fillRect l="-7895" t="-24138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Oval 98">
            <a:extLst>
              <a:ext uri="{FF2B5EF4-FFF2-40B4-BE49-F238E27FC236}">
                <a16:creationId xmlns:a16="http://schemas.microsoft.com/office/drawing/2014/main" id="{23858D1C-DA42-4023-8AE6-0B985EF32918}"/>
              </a:ext>
            </a:extLst>
          </p:cNvPr>
          <p:cNvSpPr/>
          <p:nvPr/>
        </p:nvSpPr>
        <p:spPr>
          <a:xfrm>
            <a:off x="5572125" y="2788834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06CF7924-E3FC-4DFD-A8CE-EA3A6622C2D5}"/>
                  </a:ext>
                </a:extLst>
              </p:cNvPr>
              <p:cNvSpPr txBox="1"/>
              <p:nvPr/>
            </p:nvSpPr>
            <p:spPr>
              <a:xfrm>
                <a:off x="3100859" y="3254933"/>
                <a:ext cx="790821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9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𝟏𝟖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06CF7924-E3FC-4DFD-A8CE-EA3A6622C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859" y="3254933"/>
                <a:ext cx="790821" cy="173124"/>
              </a:xfrm>
              <a:prstGeom prst="rect">
                <a:avLst/>
              </a:prstGeom>
              <a:blipFill>
                <a:blip r:embed="rId10"/>
                <a:stretch>
                  <a:fillRect l="-6977" t="-28571" r="-155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Box 100">
            <a:extLst>
              <a:ext uri="{FF2B5EF4-FFF2-40B4-BE49-F238E27FC236}">
                <a16:creationId xmlns:a16="http://schemas.microsoft.com/office/drawing/2014/main" id="{0F28A0D6-994D-42ED-B375-CEA5A5B7E408}"/>
              </a:ext>
            </a:extLst>
          </p:cNvPr>
          <p:cNvSpPr txBox="1"/>
          <p:nvPr/>
        </p:nvSpPr>
        <p:spPr>
          <a:xfrm>
            <a:off x="5554853" y="3280435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D929EBDA-A2F7-4954-95D4-497720F98072}"/>
              </a:ext>
            </a:extLst>
          </p:cNvPr>
          <p:cNvSpPr txBox="1"/>
          <p:nvPr/>
        </p:nvSpPr>
        <p:spPr>
          <a:xfrm>
            <a:off x="5173203" y="3280436"/>
            <a:ext cx="2980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1B9171FB-1E0A-4CC9-80AA-85BF236149F7}"/>
                  </a:ext>
                </a:extLst>
              </p:cNvPr>
              <p:cNvSpPr txBox="1"/>
              <p:nvPr/>
            </p:nvSpPr>
            <p:spPr>
              <a:xfrm>
                <a:off x="3975289" y="3255876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x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1B9171FB-1E0A-4CC9-80AA-85BF23614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289" y="3255876"/>
                <a:ext cx="695133" cy="173124"/>
              </a:xfrm>
              <a:prstGeom prst="rect">
                <a:avLst/>
              </a:prstGeom>
              <a:blipFill>
                <a:blip r:embed="rId11"/>
                <a:stretch>
                  <a:fillRect l="-7018" t="-24138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Oval 103">
            <a:extLst>
              <a:ext uri="{FF2B5EF4-FFF2-40B4-BE49-F238E27FC236}">
                <a16:creationId xmlns:a16="http://schemas.microsoft.com/office/drawing/2014/main" id="{CE5DBD6D-8EF4-4081-8E6F-83E1B47C24F9}"/>
              </a:ext>
            </a:extLst>
          </p:cNvPr>
          <p:cNvSpPr/>
          <p:nvPr/>
        </p:nvSpPr>
        <p:spPr>
          <a:xfrm>
            <a:off x="5193128" y="3250892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B5713B9-7420-4209-BBBA-6BDA333F1CFB}"/>
              </a:ext>
            </a:extLst>
          </p:cNvPr>
          <p:cNvSpPr txBox="1"/>
          <p:nvPr/>
        </p:nvSpPr>
        <p:spPr>
          <a:xfrm>
            <a:off x="2719876" y="3048499"/>
            <a:ext cx="37471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5.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C5D5F252-7137-45B9-8309-6A4D1D67B6E6}"/>
                  </a:ext>
                </a:extLst>
              </p:cNvPr>
              <p:cNvSpPr txBox="1"/>
              <p:nvPr/>
            </p:nvSpPr>
            <p:spPr>
              <a:xfrm>
                <a:off x="3100859" y="3751658"/>
                <a:ext cx="790821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3a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C5D5F252-7137-45B9-8309-6A4D1D67B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859" y="3751658"/>
                <a:ext cx="790821" cy="173124"/>
              </a:xfrm>
              <a:prstGeom prst="rect">
                <a:avLst/>
              </a:prstGeom>
              <a:blipFill>
                <a:blip r:embed="rId12"/>
                <a:stretch>
                  <a:fillRect l="-6977" t="-24138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TextBox 106">
            <a:extLst>
              <a:ext uri="{FF2B5EF4-FFF2-40B4-BE49-F238E27FC236}">
                <a16:creationId xmlns:a16="http://schemas.microsoft.com/office/drawing/2014/main" id="{ECF80D77-C3C8-45D6-A0C4-2646E3D9072E}"/>
              </a:ext>
            </a:extLst>
          </p:cNvPr>
          <p:cNvSpPr txBox="1"/>
          <p:nvPr/>
        </p:nvSpPr>
        <p:spPr>
          <a:xfrm>
            <a:off x="5554853" y="3777160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9BF36E9-DE5C-4CA6-9568-09C95E1A5B10}"/>
              </a:ext>
            </a:extLst>
          </p:cNvPr>
          <p:cNvSpPr txBox="1"/>
          <p:nvPr/>
        </p:nvSpPr>
        <p:spPr>
          <a:xfrm>
            <a:off x="5173203" y="3777161"/>
            <a:ext cx="2980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4C950C82-B9CF-4E1A-9B01-6ACA7438C561}"/>
                  </a:ext>
                </a:extLst>
              </p:cNvPr>
              <p:cNvSpPr txBox="1"/>
              <p:nvPr/>
            </p:nvSpPr>
            <p:spPr>
              <a:xfrm>
                <a:off x="3975288" y="3752601"/>
                <a:ext cx="930087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4b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4C950C82-B9CF-4E1A-9B01-6ACA7438C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288" y="3752601"/>
                <a:ext cx="930087" cy="173124"/>
              </a:xfrm>
              <a:prstGeom prst="rect">
                <a:avLst/>
              </a:prstGeom>
              <a:blipFill>
                <a:blip r:embed="rId13"/>
                <a:stretch>
                  <a:fillRect l="-5229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Oval 109">
            <a:extLst>
              <a:ext uri="{FF2B5EF4-FFF2-40B4-BE49-F238E27FC236}">
                <a16:creationId xmlns:a16="http://schemas.microsoft.com/office/drawing/2014/main" id="{6F2BF2A6-5B8E-422A-86E2-F2D21EED83A3}"/>
              </a:ext>
            </a:extLst>
          </p:cNvPr>
          <p:cNvSpPr/>
          <p:nvPr/>
        </p:nvSpPr>
        <p:spPr>
          <a:xfrm>
            <a:off x="5569241" y="3759720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837E4E0-396F-4EF1-AA75-FEBBF1CFEF1A}"/>
              </a:ext>
            </a:extLst>
          </p:cNvPr>
          <p:cNvSpPr txBox="1"/>
          <p:nvPr/>
        </p:nvSpPr>
        <p:spPr>
          <a:xfrm>
            <a:off x="2719876" y="3545224"/>
            <a:ext cx="37471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6.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2D51DC1F-6C95-4A8C-B2DC-EECC4CE91A52}"/>
                  </a:ext>
                </a:extLst>
              </p:cNvPr>
              <p:cNvSpPr txBox="1"/>
              <p:nvPr/>
            </p:nvSpPr>
            <p:spPr>
              <a:xfrm>
                <a:off x="3100859" y="4230110"/>
                <a:ext cx="790821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8k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2D51DC1F-6C95-4A8C-B2DC-EECC4CE91A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859" y="4230110"/>
                <a:ext cx="790821" cy="173124"/>
              </a:xfrm>
              <a:prstGeom prst="rect">
                <a:avLst/>
              </a:prstGeom>
              <a:blipFill>
                <a:blip r:embed="rId14"/>
                <a:stretch>
                  <a:fillRect l="-6977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TextBox 112">
            <a:extLst>
              <a:ext uri="{FF2B5EF4-FFF2-40B4-BE49-F238E27FC236}">
                <a16:creationId xmlns:a16="http://schemas.microsoft.com/office/drawing/2014/main" id="{5D3C6065-04F6-422D-9AF3-4C970D57E4E5}"/>
              </a:ext>
            </a:extLst>
          </p:cNvPr>
          <p:cNvSpPr txBox="1"/>
          <p:nvPr/>
        </p:nvSpPr>
        <p:spPr>
          <a:xfrm>
            <a:off x="5554853" y="4255612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02C54BD-1D39-49D6-A3EB-248680860454}"/>
              </a:ext>
            </a:extLst>
          </p:cNvPr>
          <p:cNvSpPr txBox="1"/>
          <p:nvPr/>
        </p:nvSpPr>
        <p:spPr>
          <a:xfrm>
            <a:off x="5173203" y="4255612"/>
            <a:ext cx="2980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ABA06118-A350-4696-B381-23B6F7413D95}"/>
                  </a:ext>
                </a:extLst>
              </p:cNvPr>
              <p:cNvSpPr txBox="1"/>
              <p:nvPr/>
            </p:nvSpPr>
            <p:spPr>
              <a:xfrm>
                <a:off x="3975288" y="4231053"/>
                <a:ext cx="930087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4h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ABA06118-A350-4696-B381-23B6F7413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288" y="4231053"/>
                <a:ext cx="930087" cy="173124"/>
              </a:xfrm>
              <a:prstGeom prst="rect">
                <a:avLst/>
              </a:prstGeom>
              <a:blipFill>
                <a:blip r:embed="rId15"/>
                <a:stretch>
                  <a:fillRect l="-5229" t="-25000" b="-5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Oval 115">
            <a:extLst>
              <a:ext uri="{FF2B5EF4-FFF2-40B4-BE49-F238E27FC236}">
                <a16:creationId xmlns:a16="http://schemas.microsoft.com/office/drawing/2014/main" id="{9B69DA22-743A-43EC-93E6-0421B43FB331}"/>
              </a:ext>
            </a:extLst>
          </p:cNvPr>
          <p:cNvSpPr/>
          <p:nvPr/>
        </p:nvSpPr>
        <p:spPr>
          <a:xfrm>
            <a:off x="5569241" y="4238171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9DBDBFE-5B32-428A-B57C-F95A980232AE}"/>
              </a:ext>
            </a:extLst>
          </p:cNvPr>
          <p:cNvSpPr txBox="1"/>
          <p:nvPr/>
        </p:nvSpPr>
        <p:spPr>
          <a:xfrm>
            <a:off x="2719876" y="4023676"/>
            <a:ext cx="37471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7. 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F25C561D-069B-4AA7-AE5F-C5300175865A}"/>
                  </a:ext>
                </a:extLst>
              </p:cNvPr>
              <p:cNvSpPr txBox="1"/>
              <p:nvPr/>
            </p:nvSpPr>
            <p:spPr>
              <a:xfrm>
                <a:off x="3133435" y="4787966"/>
                <a:ext cx="790821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5m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F25C561D-069B-4AA7-AE5F-C530017586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435" y="4787966"/>
                <a:ext cx="790821" cy="173124"/>
              </a:xfrm>
              <a:prstGeom prst="rect">
                <a:avLst/>
              </a:prstGeom>
              <a:blipFill>
                <a:blip r:embed="rId16"/>
                <a:stretch>
                  <a:fillRect l="-6154" t="-24138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118">
            <a:extLst>
              <a:ext uri="{FF2B5EF4-FFF2-40B4-BE49-F238E27FC236}">
                <a16:creationId xmlns:a16="http://schemas.microsoft.com/office/drawing/2014/main" id="{BD81FA7A-F759-466D-9723-99AC7A10FA4F}"/>
              </a:ext>
            </a:extLst>
          </p:cNvPr>
          <p:cNvSpPr txBox="1"/>
          <p:nvPr/>
        </p:nvSpPr>
        <p:spPr>
          <a:xfrm>
            <a:off x="5587430" y="4813468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4E0DACDC-FE99-4FD2-938F-3B1015394A78}"/>
              </a:ext>
            </a:extLst>
          </p:cNvPr>
          <p:cNvSpPr txBox="1"/>
          <p:nvPr/>
        </p:nvSpPr>
        <p:spPr>
          <a:xfrm>
            <a:off x="5205780" y="4813469"/>
            <a:ext cx="2980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3803DA91-3EFF-430F-83BE-C59711B4FAC5}"/>
                  </a:ext>
                </a:extLst>
              </p:cNvPr>
              <p:cNvSpPr txBox="1"/>
              <p:nvPr/>
            </p:nvSpPr>
            <p:spPr>
              <a:xfrm>
                <a:off x="4007866" y="4788909"/>
                <a:ext cx="930087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7p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3803DA91-3EFF-430F-83BE-C59711B4FA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866" y="4788909"/>
                <a:ext cx="930087" cy="173124"/>
              </a:xfrm>
              <a:prstGeom prst="rect">
                <a:avLst/>
              </a:prstGeom>
              <a:blipFill>
                <a:blip r:embed="rId17"/>
                <a:stretch>
                  <a:fillRect l="-5229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Oval 121">
            <a:extLst>
              <a:ext uri="{FF2B5EF4-FFF2-40B4-BE49-F238E27FC236}">
                <a16:creationId xmlns:a16="http://schemas.microsoft.com/office/drawing/2014/main" id="{BFDF871A-AA1B-4135-96C4-15DB8421C8A7}"/>
              </a:ext>
            </a:extLst>
          </p:cNvPr>
          <p:cNvSpPr/>
          <p:nvPr/>
        </p:nvSpPr>
        <p:spPr>
          <a:xfrm>
            <a:off x="5601819" y="4796028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DB39FDFC-D0E3-497E-8434-49B630582D1C}"/>
              </a:ext>
            </a:extLst>
          </p:cNvPr>
          <p:cNvSpPr txBox="1"/>
          <p:nvPr/>
        </p:nvSpPr>
        <p:spPr>
          <a:xfrm>
            <a:off x="2752453" y="4581532"/>
            <a:ext cx="37471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8. 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F187C8C0-E29A-406E-B6D0-7C82059CBF98}"/>
                  </a:ext>
                </a:extLst>
              </p:cNvPr>
              <p:cNvSpPr txBox="1"/>
              <p:nvPr/>
            </p:nvSpPr>
            <p:spPr>
              <a:xfrm>
                <a:off x="3133435" y="5377207"/>
                <a:ext cx="790821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5p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F187C8C0-E29A-406E-B6D0-7C82059CBF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435" y="5377207"/>
                <a:ext cx="790821" cy="173124"/>
              </a:xfrm>
              <a:prstGeom prst="rect">
                <a:avLst/>
              </a:prstGeom>
              <a:blipFill>
                <a:blip r:embed="rId18"/>
                <a:stretch>
                  <a:fillRect l="-6154" t="-25000" b="-5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TextBox 124">
            <a:extLst>
              <a:ext uri="{FF2B5EF4-FFF2-40B4-BE49-F238E27FC236}">
                <a16:creationId xmlns:a16="http://schemas.microsoft.com/office/drawing/2014/main" id="{B8FEC659-1A3A-4B5B-9535-8891EE894D85}"/>
              </a:ext>
            </a:extLst>
          </p:cNvPr>
          <p:cNvSpPr txBox="1"/>
          <p:nvPr/>
        </p:nvSpPr>
        <p:spPr>
          <a:xfrm>
            <a:off x="5587430" y="5402709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EF9770F-A331-4EB8-8460-51C942C41CCF}"/>
              </a:ext>
            </a:extLst>
          </p:cNvPr>
          <p:cNvSpPr txBox="1"/>
          <p:nvPr/>
        </p:nvSpPr>
        <p:spPr>
          <a:xfrm>
            <a:off x="5205780" y="5402710"/>
            <a:ext cx="2980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6D317183-7AED-4892-BDFD-BA52BA31551F}"/>
                  </a:ext>
                </a:extLst>
              </p:cNvPr>
              <p:cNvSpPr txBox="1"/>
              <p:nvPr/>
            </p:nvSpPr>
            <p:spPr>
              <a:xfrm>
                <a:off x="4007866" y="5378150"/>
                <a:ext cx="930087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7p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6D317183-7AED-4892-BDFD-BA52BA3155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866" y="5378150"/>
                <a:ext cx="930087" cy="173124"/>
              </a:xfrm>
              <a:prstGeom prst="rect">
                <a:avLst/>
              </a:prstGeom>
              <a:blipFill>
                <a:blip r:embed="rId19"/>
                <a:stretch>
                  <a:fillRect l="-5229" t="-24138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8" name="Oval 127">
            <a:extLst>
              <a:ext uri="{FF2B5EF4-FFF2-40B4-BE49-F238E27FC236}">
                <a16:creationId xmlns:a16="http://schemas.microsoft.com/office/drawing/2014/main" id="{49737DE3-5659-4C56-9B63-9CA57837EB98}"/>
              </a:ext>
            </a:extLst>
          </p:cNvPr>
          <p:cNvSpPr/>
          <p:nvPr/>
        </p:nvSpPr>
        <p:spPr>
          <a:xfrm>
            <a:off x="5212094" y="5385269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11DEFDF-51EC-4E73-94F1-3A95570761A0}"/>
              </a:ext>
            </a:extLst>
          </p:cNvPr>
          <p:cNvSpPr txBox="1"/>
          <p:nvPr/>
        </p:nvSpPr>
        <p:spPr>
          <a:xfrm>
            <a:off x="2752453" y="5170772"/>
            <a:ext cx="37471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9.  Circle yes if this is a system of linear equations; circle no if it is not.  </a:t>
            </a:r>
          </a:p>
        </p:txBody>
      </p:sp>
    </p:spTree>
    <p:extLst>
      <p:ext uri="{BB962C8B-B14F-4D97-AF65-F5344CB8AC3E}">
        <p14:creationId xmlns:p14="http://schemas.microsoft.com/office/powerpoint/2010/main" val="401992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5" grpId="0" animBg="1"/>
      <p:bldP spid="91" grpId="0" animBg="1"/>
      <p:bldP spid="99" grpId="0" animBg="1"/>
      <p:bldP spid="104" grpId="0" animBg="1"/>
      <p:bldP spid="110" grpId="0" animBg="1"/>
      <p:bldP spid="116" grpId="0" animBg="1"/>
      <p:bldP spid="122" grpId="0" animBg="1"/>
      <p:bldP spid="1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C8EC7F8-E7B4-4E10-A87E-DA3B349517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67105" y="624147"/>
          <a:ext cx="4169166" cy="270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22">
                  <a:extLst>
                    <a:ext uri="{9D8B030D-6E8A-4147-A177-3AD203B41FA5}">
                      <a16:colId xmlns:a16="http://schemas.microsoft.com/office/drawing/2014/main" val="1813284964"/>
                    </a:ext>
                  </a:extLst>
                </a:gridCol>
                <a:gridCol w="2385444">
                  <a:extLst>
                    <a:ext uri="{9D8B030D-6E8A-4147-A177-3AD203B41FA5}">
                      <a16:colId xmlns:a16="http://schemas.microsoft.com/office/drawing/2014/main" val="2494676153"/>
                    </a:ext>
                  </a:extLst>
                </a:gridCol>
                <a:gridCol w="1536200">
                  <a:extLst>
                    <a:ext uri="{9D8B030D-6E8A-4147-A177-3AD203B41FA5}">
                      <a16:colId xmlns:a16="http://schemas.microsoft.com/office/drawing/2014/main" val="2953718762"/>
                    </a:ext>
                  </a:extLst>
                </a:gridCol>
              </a:tblGrid>
              <a:tr h="26035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7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57150" marR="57150" marT="28575" marB="2857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7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We will identify systems of linear equations. </a:t>
                      </a:r>
                    </a:p>
                  </a:txBody>
                  <a:tcPr marL="57150" marR="57150" marT="28575" marB="2857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Skill Development/Guided Practice</a:t>
                      </a:r>
                    </a:p>
                  </a:txBody>
                  <a:tcPr marL="57150" marR="57150" marT="28575" marB="2857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73419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82E54B1-ABD5-4E88-87FB-7229C6BB2AA9}"/>
              </a:ext>
            </a:extLst>
          </p:cNvPr>
          <p:cNvSpPr/>
          <p:nvPr/>
        </p:nvSpPr>
        <p:spPr>
          <a:xfrm>
            <a:off x="2655723" y="863504"/>
            <a:ext cx="3952875" cy="265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14329">
              <a:lnSpc>
                <a:spcPct val="150000"/>
              </a:lnSpc>
              <a:defRPr/>
            </a:pPr>
            <a:r>
              <a:rPr lang="en-US" sz="750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A </a:t>
            </a:r>
            <a:r>
              <a:rPr lang="en-US" sz="750" b="1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system</a:t>
            </a:r>
            <a:r>
              <a:rPr lang="en-US" sz="750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 of linear equations is a set of linear equations with the </a:t>
            </a:r>
            <a:r>
              <a:rPr lang="en-US" sz="750" b="1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same variables</a:t>
            </a:r>
            <a:r>
              <a:rPr lang="en-US" sz="750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D8B3F06-7BF0-4DE4-93E7-3C75A6EA0FA0}"/>
              </a:ext>
            </a:extLst>
          </p:cNvPr>
          <p:cNvSpPr txBox="1"/>
          <p:nvPr/>
        </p:nvSpPr>
        <p:spPr>
          <a:xfrm>
            <a:off x="2698419" y="1273241"/>
            <a:ext cx="37471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10.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ED201C5-B911-4721-8B8F-E681DAFE4477}"/>
                  </a:ext>
                </a:extLst>
              </p:cNvPr>
              <p:cNvSpPr txBox="1"/>
              <p:nvPr/>
            </p:nvSpPr>
            <p:spPr>
              <a:xfrm>
                <a:off x="2997923" y="1457420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1125" b="1" kern="0" dirty="0"/>
                  <a:t> = </a:t>
                </a:r>
                <a:r>
                  <a:rPr lang="en-US" sz="1125" b="1" i="1" kern="0" dirty="0"/>
                  <a:t>y</a:t>
                </a:r>
              </a:p>
            </p:txBody>
          </p:sp>
        </mc:Choice>
        <mc:Fallback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ED201C5-B911-4721-8B8F-E681DAFE4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923" y="1457420"/>
                <a:ext cx="695133" cy="173124"/>
              </a:xfrm>
              <a:prstGeom prst="rect">
                <a:avLst/>
              </a:prstGeom>
              <a:blipFill>
                <a:blip r:embed="rId2"/>
                <a:stretch>
                  <a:fillRect l="-7018" t="-25000" r="-2632" b="-5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33B2CBA-7FE1-4012-B0B9-5D7AA3F8BF49}"/>
              </a:ext>
            </a:extLst>
          </p:cNvPr>
          <p:cNvSpPr txBox="1"/>
          <p:nvPr/>
        </p:nvSpPr>
        <p:spPr>
          <a:xfrm>
            <a:off x="5572124" y="1470298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818EEA-69B6-4090-B103-A95970832D41}"/>
              </a:ext>
            </a:extLst>
          </p:cNvPr>
          <p:cNvSpPr txBox="1"/>
          <p:nvPr/>
        </p:nvSpPr>
        <p:spPr>
          <a:xfrm>
            <a:off x="5190473" y="1470299"/>
            <a:ext cx="41134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B1BB7C98-4225-4EE4-9EDA-BDD79463D89B}"/>
                  </a:ext>
                </a:extLst>
              </p:cNvPr>
              <p:cNvSpPr txBox="1"/>
              <p:nvPr/>
            </p:nvSpPr>
            <p:spPr>
              <a:xfrm>
                <a:off x="3992560" y="1445739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8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B1BB7C98-4225-4EE4-9EDA-BDD79463D8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560" y="1445739"/>
                <a:ext cx="695133" cy="173124"/>
              </a:xfrm>
              <a:prstGeom prst="rect">
                <a:avLst/>
              </a:prstGeom>
              <a:blipFill>
                <a:blip r:embed="rId3"/>
                <a:stretch>
                  <a:fillRect l="-7895" t="-24138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15908513-442A-4305-BD2D-1334633A30ED}"/>
              </a:ext>
            </a:extLst>
          </p:cNvPr>
          <p:cNvSpPr/>
          <p:nvPr/>
        </p:nvSpPr>
        <p:spPr>
          <a:xfrm>
            <a:off x="5210399" y="1453652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54E0DAD-014A-48A8-8797-50716BA190FF}"/>
              </a:ext>
            </a:extLst>
          </p:cNvPr>
          <p:cNvSpPr txBox="1"/>
          <p:nvPr/>
        </p:nvSpPr>
        <p:spPr>
          <a:xfrm>
            <a:off x="2698419" y="1702913"/>
            <a:ext cx="37471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11.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1AA39896-FA2B-4733-8A7A-1164E39EE768}"/>
                  </a:ext>
                </a:extLst>
              </p:cNvPr>
              <p:cNvSpPr txBox="1"/>
              <p:nvPr/>
            </p:nvSpPr>
            <p:spPr>
              <a:xfrm>
                <a:off x="3062632" y="1894146"/>
                <a:ext cx="806127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:r>
                  <a:rPr lang="en-US" sz="1125" b="1" kern="0" dirty="0">
                    <a:ea typeface="Cambria Math" panose="02040503050406030204" pitchFamily="18" charset="0"/>
                  </a:rPr>
                  <a:t>9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1AA39896-FA2B-4733-8A7A-1164E39EE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2632" y="1894146"/>
                <a:ext cx="806127" cy="173124"/>
              </a:xfrm>
              <a:prstGeom prst="rect">
                <a:avLst/>
              </a:prstGeom>
              <a:blipFill>
                <a:blip r:embed="rId4"/>
                <a:stretch>
                  <a:fillRect l="-10526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>
            <a:extLst>
              <a:ext uri="{FF2B5EF4-FFF2-40B4-BE49-F238E27FC236}">
                <a16:creationId xmlns:a16="http://schemas.microsoft.com/office/drawing/2014/main" id="{EC10492A-AEBF-4278-A5D8-335575904C16}"/>
              </a:ext>
            </a:extLst>
          </p:cNvPr>
          <p:cNvSpPr txBox="1"/>
          <p:nvPr/>
        </p:nvSpPr>
        <p:spPr>
          <a:xfrm>
            <a:off x="5572124" y="1899970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E60E65D-88C6-4A29-8855-F9BB4D484187}"/>
              </a:ext>
            </a:extLst>
          </p:cNvPr>
          <p:cNvSpPr txBox="1"/>
          <p:nvPr/>
        </p:nvSpPr>
        <p:spPr>
          <a:xfrm>
            <a:off x="5190474" y="1899971"/>
            <a:ext cx="45335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5613826A-670E-4357-8B8A-E9AC5876C718}"/>
                  </a:ext>
                </a:extLst>
              </p:cNvPr>
              <p:cNvSpPr txBox="1"/>
              <p:nvPr/>
            </p:nvSpPr>
            <p:spPr>
              <a:xfrm>
                <a:off x="4007866" y="1899970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3p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5613826A-670E-4357-8B8A-E9AC5876C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866" y="1899970"/>
                <a:ext cx="695133" cy="173124"/>
              </a:xfrm>
              <a:prstGeom prst="rect">
                <a:avLst/>
              </a:prstGeom>
              <a:blipFill>
                <a:blip r:embed="rId5"/>
                <a:stretch>
                  <a:fillRect l="-7018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Oval 84">
            <a:extLst>
              <a:ext uri="{FF2B5EF4-FFF2-40B4-BE49-F238E27FC236}">
                <a16:creationId xmlns:a16="http://schemas.microsoft.com/office/drawing/2014/main" id="{52835330-5D56-4579-8369-2B5B6A1F6CEC}"/>
              </a:ext>
            </a:extLst>
          </p:cNvPr>
          <p:cNvSpPr/>
          <p:nvPr/>
        </p:nvSpPr>
        <p:spPr>
          <a:xfrm>
            <a:off x="5194684" y="1875026"/>
            <a:ext cx="258189" cy="228847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096364B-3428-4333-8466-B95E1B2862CA}"/>
              </a:ext>
            </a:extLst>
          </p:cNvPr>
          <p:cNvSpPr txBox="1"/>
          <p:nvPr/>
        </p:nvSpPr>
        <p:spPr>
          <a:xfrm>
            <a:off x="2698419" y="2168345"/>
            <a:ext cx="37471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12.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1A0FF8BC-4DE2-4214-A95D-9FC16E537B86}"/>
                  </a:ext>
                </a:extLst>
              </p:cNvPr>
              <p:cNvSpPr txBox="1"/>
              <p:nvPr/>
            </p:nvSpPr>
            <p:spPr>
              <a:xfrm>
                <a:off x="3049695" y="2346392"/>
                <a:ext cx="763568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:r>
                  <a:rPr lang="en-US" sz="1125" b="1" kern="0" dirty="0">
                    <a:ea typeface="Cambria Math" panose="02040503050406030204" pitchFamily="18" charset="0"/>
                  </a:rPr>
                  <a:t>7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𝒖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1A0FF8BC-4DE2-4214-A95D-9FC16E537B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9695" y="2346392"/>
                <a:ext cx="763568" cy="173124"/>
              </a:xfrm>
              <a:prstGeom prst="rect">
                <a:avLst/>
              </a:prstGeom>
              <a:blipFill>
                <a:blip r:embed="rId6"/>
                <a:stretch>
                  <a:fillRect l="-11111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>
            <a:extLst>
              <a:ext uri="{FF2B5EF4-FFF2-40B4-BE49-F238E27FC236}">
                <a16:creationId xmlns:a16="http://schemas.microsoft.com/office/drawing/2014/main" id="{68E2193B-0BCE-438F-BC53-BB5B199B9296}"/>
              </a:ext>
            </a:extLst>
          </p:cNvPr>
          <p:cNvSpPr txBox="1"/>
          <p:nvPr/>
        </p:nvSpPr>
        <p:spPr>
          <a:xfrm>
            <a:off x="5572124" y="2365402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208DCD3-DB47-4590-83AD-4D1C031FFFA5}"/>
              </a:ext>
            </a:extLst>
          </p:cNvPr>
          <p:cNvSpPr txBox="1"/>
          <p:nvPr/>
        </p:nvSpPr>
        <p:spPr>
          <a:xfrm>
            <a:off x="5190474" y="2365402"/>
            <a:ext cx="364379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6B173862-7B1A-4F6F-B570-3B6FF3BF5B08}"/>
                  </a:ext>
                </a:extLst>
              </p:cNvPr>
              <p:cNvSpPr txBox="1"/>
              <p:nvPr/>
            </p:nvSpPr>
            <p:spPr>
              <a:xfrm>
                <a:off x="3992560" y="2340843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5k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6B173862-7B1A-4F6F-B570-3B6FF3BF5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560" y="2340843"/>
                <a:ext cx="695133" cy="173124"/>
              </a:xfrm>
              <a:prstGeom prst="rect">
                <a:avLst/>
              </a:prstGeom>
              <a:blipFill>
                <a:blip r:embed="rId7"/>
                <a:stretch>
                  <a:fillRect l="-7895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Oval 90">
            <a:extLst>
              <a:ext uri="{FF2B5EF4-FFF2-40B4-BE49-F238E27FC236}">
                <a16:creationId xmlns:a16="http://schemas.microsoft.com/office/drawing/2014/main" id="{DFD2B449-49D2-4A44-8B7E-4AA8FEDBDEF8}"/>
              </a:ext>
            </a:extLst>
          </p:cNvPr>
          <p:cNvSpPr/>
          <p:nvPr/>
        </p:nvSpPr>
        <p:spPr>
          <a:xfrm>
            <a:off x="5584025" y="2359841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37C1DF5-6033-4B3D-B0E5-79907C5D3696}"/>
              </a:ext>
            </a:extLst>
          </p:cNvPr>
          <p:cNvSpPr txBox="1"/>
          <p:nvPr/>
        </p:nvSpPr>
        <p:spPr>
          <a:xfrm>
            <a:off x="2698419" y="2609217"/>
            <a:ext cx="37471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13.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7F0AED9B-0FE0-4601-BC35-36A4896722B2}"/>
                  </a:ext>
                </a:extLst>
              </p:cNvPr>
              <p:cNvSpPr txBox="1"/>
              <p:nvPr/>
            </p:nvSpPr>
            <p:spPr>
              <a:xfrm>
                <a:off x="3037970" y="2793397"/>
                <a:ext cx="750629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:r>
                  <a:rPr lang="en-US" sz="1125" b="1" kern="0" dirty="0"/>
                  <a:t>6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7F0AED9B-0FE0-4601-BC35-36A4896722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7970" y="2793397"/>
                <a:ext cx="750629" cy="173124"/>
              </a:xfrm>
              <a:prstGeom prst="rect">
                <a:avLst/>
              </a:prstGeom>
              <a:blipFill>
                <a:blip r:embed="rId8"/>
                <a:stretch>
                  <a:fillRect l="-11382" t="-24138" r="-2439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95">
            <a:extLst>
              <a:ext uri="{FF2B5EF4-FFF2-40B4-BE49-F238E27FC236}">
                <a16:creationId xmlns:a16="http://schemas.microsoft.com/office/drawing/2014/main" id="{8B57AD9E-5582-4553-8431-878C93E71E52}"/>
              </a:ext>
            </a:extLst>
          </p:cNvPr>
          <p:cNvSpPr txBox="1"/>
          <p:nvPr/>
        </p:nvSpPr>
        <p:spPr>
          <a:xfrm>
            <a:off x="5572124" y="2806275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D941C27-751C-48E7-89AC-C424CAC3B41D}"/>
              </a:ext>
            </a:extLst>
          </p:cNvPr>
          <p:cNvSpPr txBox="1"/>
          <p:nvPr/>
        </p:nvSpPr>
        <p:spPr>
          <a:xfrm>
            <a:off x="5190473" y="2806275"/>
            <a:ext cx="39695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F565E0C-CC5E-49C4-908E-32D8FACCA97F}"/>
                  </a:ext>
                </a:extLst>
              </p:cNvPr>
              <p:cNvSpPr txBox="1"/>
              <p:nvPr/>
            </p:nvSpPr>
            <p:spPr>
              <a:xfrm>
                <a:off x="4007866" y="2802333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3t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F565E0C-CC5E-49C4-908E-32D8FACCA9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866" y="2802333"/>
                <a:ext cx="695133" cy="173124"/>
              </a:xfrm>
              <a:prstGeom prst="rect">
                <a:avLst/>
              </a:prstGeom>
              <a:blipFill>
                <a:blip r:embed="rId9"/>
                <a:stretch>
                  <a:fillRect l="-7018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Oval 98">
            <a:extLst>
              <a:ext uri="{FF2B5EF4-FFF2-40B4-BE49-F238E27FC236}">
                <a16:creationId xmlns:a16="http://schemas.microsoft.com/office/drawing/2014/main" id="{23858D1C-DA42-4023-8AE6-0B985EF32918}"/>
              </a:ext>
            </a:extLst>
          </p:cNvPr>
          <p:cNvSpPr/>
          <p:nvPr/>
        </p:nvSpPr>
        <p:spPr>
          <a:xfrm>
            <a:off x="5572125" y="2788834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06CF7924-E3FC-4DFD-A8CE-EA3A6622C2D5}"/>
                  </a:ext>
                </a:extLst>
              </p:cNvPr>
              <p:cNvSpPr txBox="1"/>
              <p:nvPr/>
            </p:nvSpPr>
            <p:spPr>
              <a:xfrm>
                <a:off x="3100859" y="3254933"/>
                <a:ext cx="790821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9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𝟏𝟖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06CF7924-E3FC-4DFD-A8CE-EA3A6622C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859" y="3254933"/>
                <a:ext cx="790821" cy="173124"/>
              </a:xfrm>
              <a:prstGeom prst="rect">
                <a:avLst/>
              </a:prstGeom>
              <a:blipFill>
                <a:blip r:embed="rId10"/>
                <a:stretch>
                  <a:fillRect l="-6977" t="-28571" r="-155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Box 100">
            <a:extLst>
              <a:ext uri="{FF2B5EF4-FFF2-40B4-BE49-F238E27FC236}">
                <a16:creationId xmlns:a16="http://schemas.microsoft.com/office/drawing/2014/main" id="{0F28A0D6-994D-42ED-B375-CEA5A5B7E408}"/>
              </a:ext>
            </a:extLst>
          </p:cNvPr>
          <p:cNvSpPr txBox="1"/>
          <p:nvPr/>
        </p:nvSpPr>
        <p:spPr>
          <a:xfrm>
            <a:off x="5554853" y="3280435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D929EBDA-A2F7-4954-95D4-497720F98072}"/>
              </a:ext>
            </a:extLst>
          </p:cNvPr>
          <p:cNvSpPr txBox="1"/>
          <p:nvPr/>
        </p:nvSpPr>
        <p:spPr>
          <a:xfrm>
            <a:off x="5173203" y="3280436"/>
            <a:ext cx="4286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1B9171FB-1E0A-4CC9-80AA-85BF236149F7}"/>
                  </a:ext>
                </a:extLst>
              </p:cNvPr>
              <p:cNvSpPr txBox="1"/>
              <p:nvPr/>
            </p:nvSpPr>
            <p:spPr>
              <a:xfrm>
                <a:off x="4078735" y="3248842"/>
                <a:ext cx="826641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:r>
                  <a:rPr lang="en-US" sz="1125" b="1" kern="0" dirty="0"/>
                  <a:t>x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1B9171FB-1E0A-4CC9-80AA-85BF23614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735" y="3248842"/>
                <a:ext cx="826641" cy="173124"/>
              </a:xfrm>
              <a:prstGeom prst="rect">
                <a:avLst/>
              </a:prstGeom>
              <a:blipFill>
                <a:blip r:embed="rId11"/>
                <a:stretch>
                  <a:fillRect l="-10294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Oval 103">
            <a:extLst>
              <a:ext uri="{FF2B5EF4-FFF2-40B4-BE49-F238E27FC236}">
                <a16:creationId xmlns:a16="http://schemas.microsoft.com/office/drawing/2014/main" id="{CE5DBD6D-8EF4-4081-8E6F-83E1B47C24F9}"/>
              </a:ext>
            </a:extLst>
          </p:cNvPr>
          <p:cNvSpPr/>
          <p:nvPr/>
        </p:nvSpPr>
        <p:spPr>
          <a:xfrm>
            <a:off x="5193128" y="3250892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B5713B9-7420-4209-BBBA-6BDA333F1CFB}"/>
              </a:ext>
            </a:extLst>
          </p:cNvPr>
          <p:cNvSpPr txBox="1"/>
          <p:nvPr/>
        </p:nvSpPr>
        <p:spPr>
          <a:xfrm>
            <a:off x="2719876" y="3048499"/>
            <a:ext cx="37471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14.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C5D5F252-7137-45B9-8309-6A4D1D67B6E6}"/>
                  </a:ext>
                </a:extLst>
              </p:cNvPr>
              <p:cNvSpPr txBox="1"/>
              <p:nvPr/>
            </p:nvSpPr>
            <p:spPr>
              <a:xfrm>
                <a:off x="3100859" y="3751658"/>
                <a:ext cx="790821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4a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C5D5F252-7137-45B9-8309-6A4D1D67B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859" y="3751658"/>
                <a:ext cx="790821" cy="173124"/>
              </a:xfrm>
              <a:prstGeom prst="rect">
                <a:avLst/>
              </a:prstGeom>
              <a:blipFill>
                <a:blip r:embed="rId12"/>
                <a:stretch>
                  <a:fillRect l="-6977" t="-24138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TextBox 106">
            <a:extLst>
              <a:ext uri="{FF2B5EF4-FFF2-40B4-BE49-F238E27FC236}">
                <a16:creationId xmlns:a16="http://schemas.microsoft.com/office/drawing/2014/main" id="{ECF80D77-C3C8-45D6-A0C4-2646E3D9072E}"/>
              </a:ext>
            </a:extLst>
          </p:cNvPr>
          <p:cNvSpPr txBox="1"/>
          <p:nvPr/>
        </p:nvSpPr>
        <p:spPr>
          <a:xfrm>
            <a:off x="5554853" y="3777160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9BF36E9-DE5C-4CA6-9568-09C95E1A5B10}"/>
              </a:ext>
            </a:extLst>
          </p:cNvPr>
          <p:cNvSpPr txBox="1"/>
          <p:nvPr/>
        </p:nvSpPr>
        <p:spPr>
          <a:xfrm>
            <a:off x="5173203" y="3777161"/>
            <a:ext cx="3282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4C950C82-B9CF-4E1A-9B01-6ACA7438C561}"/>
                  </a:ext>
                </a:extLst>
              </p:cNvPr>
              <p:cNvSpPr txBox="1"/>
              <p:nvPr/>
            </p:nvSpPr>
            <p:spPr>
              <a:xfrm>
                <a:off x="3975288" y="3752601"/>
                <a:ext cx="930087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:r>
                  <a:rPr lang="en-US" sz="1125" b="1" kern="0" dirty="0"/>
                  <a:t>7b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4C950C82-B9CF-4E1A-9B01-6ACA7438C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288" y="3752601"/>
                <a:ext cx="930087" cy="173124"/>
              </a:xfrm>
              <a:prstGeom prst="rect">
                <a:avLst/>
              </a:prstGeom>
              <a:blipFill>
                <a:blip r:embed="rId13"/>
                <a:stretch>
                  <a:fillRect l="-9150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Oval 109">
            <a:extLst>
              <a:ext uri="{FF2B5EF4-FFF2-40B4-BE49-F238E27FC236}">
                <a16:creationId xmlns:a16="http://schemas.microsoft.com/office/drawing/2014/main" id="{6F2BF2A6-5B8E-422A-86E2-F2D21EED83A3}"/>
              </a:ext>
            </a:extLst>
          </p:cNvPr>
          <p:cNvSpPr/>
          <p:nvPr/>
        </p:nvSpPr>
        <p:spPr>
          <a:xfrm>
            <a:off x="5569241" y="3759720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837E4E0-396F-4EF1-AA75-FEBBF1CFEF1A}"/>
              </a:ext>
            </a:extLst>
          </p:cNvPr>
          <p:cNvSpPr txBox="1"/>
          <p:nvPr/>
        </p:nvSpPr>
        <p:spPr>
          <a:xfrm>
            <a:off x="2719876" y="3545224"/>
            <a:ext cx="37471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15.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2D51DC1F-6C95-4A8C-B2DC-EECC4CE91A52}"/>
                  </a:ext>
                </a:extLst>
              </p:cNvPr>
              <p:cNvSpPr txBox="1"/>
              <p:nvPr/>
            </p:nvSpPr>
            <p:spPr>
              <a:xfrm>
                <a:off x="3100859" y="4230110"/>
                <a:ext cx="790821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8k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2D51DC1F-6C95-4A8C-B2DC-EECC4CE91A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859" y="4230110"/>
                <a:ext cx="790821" cy="173124"/>
              </a:xfrm>
              <a:prstGeom prst="rect">
                <a:avLst/>
              </a:prstGeom>
              <a:blipFill>
                <a:blip r:embed="rId14"/>
                <a:stretch>
                  <a:fillRect l="-6977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TextBox 112">
            <a:extLst>
              <a:ext uri="{FF2B5EF4-FFF2-40B4-BE49-F238E27FC236}">
                <a16:creationId xmlns:a16="http://schemas.microsoft.com/office/drawing/2014/main" id="{5D3C6065-04F6-422D-9AF3-4C970D57E4E5}"/>
              </a:ext>
            </a:extLst>
          </p:cNvPr>
          <p:cNvSpPr txBox="1"/>
          <p:nvPr/>
        </p:nvSpPr>
        <p:spPr>
          <a:xfrm>
            <a:off x="5554853" y="4255612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02C54BD-1D39-49D6-A3EB-248680860454}"/>
              </a:ext>
            </a:extLst>
          </p:cNvPr>
          <p:cNvSpPr txBox="1"/>
          <p:nvPr/>
        </p:nvSpPr>
        <p:spPr>
          <a:xfrm>
            <a:off x="5173203" y="4255612"/>
            <a:ext cx="39603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ABA06118-A350-4696-B381-23B6F7413D95}"/>
                  </a:ext>
                </a:extLst>
              </p:cNvPr>
              <p:cNvSpPr txBox="1"/>
              <p:nvPr/>
            </p:nvSpPr>
            <p:spPr>
              <a:xfrm>
                <a:off x="3975288" y="4231053"/>
                <a:ext cx="930087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:r>
                  <a:rPr lang="en-US" sz="1125" b="1" kern="0" dirty="0"/>
                  <a:t>4k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ABA06118-A350-4696-B381-23B6F7413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288" y="4231053"/>
                <a:ext cx="930087" cy="173124"/>
              </a:xfrm>
              <a:prstGeom prst="rect">
                <a:avLst/>
              </a:prstGeom>
              <a:blipFill>
                <a:blip r:embed="rId15"/>
                <a:stretch>
                  <a:fillRect l="-9150" t="-25000" b="-5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Oval 115">
            <a:extLst>
              <a:ext uri="{FF2B5EF4-FFF2-40B4-BE49-F238E27FC236}">
                <a16:creationId xmlns:a16="http://schemas.microsoft.com/office/drawing/2014/main" id="{9B69DA22-743A-43EC-93E6-0421B43FB331}"/>
              </a:ext>
            </a:extLst>
          </p:cNvPr>
          <p:cNvSpPr/>
          <p:nvPr/>
        </p:nvSpPr>
        <p:spPr>
          <a:xfrm>
            <a:off x="5182939" y="4238171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9DBDBFE-5B32-428A-B57C-F95A980232AE}"/>
              </a:ext>
            </a:extLst>
          </p:cNvPr>
          <p:cNvSpPr txBox="1"/>
          <p:nvPr/>
        </p:nvSpPr>
        <p:spPr>
          <a:xfrm>
            <a:off x="2719876" y="4023676"/>
            <a:ext cx="37471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16. 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F25C561D-069B-4AA7-AE5F-C5300175865A}"/>
                  </a:ext>
                </a:extLst>
              </p:cNvPr>
              <p:cNvSpPr txBox="1"/>
              <p:nvPr/>
            </p:nvSpPr>
            <p:spPr>
              <a:xfrm>
                <a:off x="3133435" y="4787966"/>
                <a:ext cx="790821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2m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F25C561D-069B-4AA7-AE5F-C530017586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435" y="4787966"/>
                <a:ext cx="790821" cy="173124"/>
              </a:xfrm>
              <a:prstGeom prst="rect">
                <a:avLst/>
              </a:prstGeom>
              <a:blipFill>
                <a:blip r:embed="rId16"/>
                <a:stretch>
                  <a:fillRect l="-6154" t="-24138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118">
            <a:extLst>
              <a:ext uri="{FF2B5EF4-FFF2-40B4-BE49-F238E27FC236}">
                <a16:creationId xmlns:a16="http://schemas.microsoft.com/office/drawing/2014/main" id="{BD81FA7A-F759-466D-9723-99AC7A10FA4F}"/>
              </a:ext>
            </a:extLst>
          </p:cNvPr>
          <p:cNvSpPr txBox="1"/>
          <p:nvPr/>
        </p:nvSpPr>
        <p:spPr>
          <a:xfrm>
            <a:off x="5587430" y="4813468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4E0DACDC-FE99-4FD2-938F-3B1015394A78}"/>
              </a:ext>
            </a:extLst>
          </p:cNvPr>
          <p:cNvSpPr txBox="1"/>
          <p:nvPr/>
        </p:nvSpPr>
        <p:spPr>
          <a:xfrm>
            <a:off x="5205779" y="4813469"/>
            <a:ext cx="34907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3803DA91-3EFF-430F-83BE-C59711B4FAC5}"/>
                  </a:ext>
                </a:extLst>
              </p:cNvPr>
              <p:cNvSpPr txBox="1"/>
              <p:nvPr/>
            </p:nvSpPr>
            <p:spPr>
              <a:xfrm>
                <a:off x="4007866" y="4788909"/>
                <a:ext cx="930087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:r>
                  <a:rPr lang="en-US" sz="1125" b="1" kern="0" dirty="0"/>
                  <a:t>5p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3803DA91-3EFF-430F-83BE-C59711B4FA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866" y="4788909"/>
                <a:ext cx="930087" cy="173124"/>
              </a:xfrm>
              <a:prstGeom prst="rect">
                <a:avLst/>
              </a:prstGeom>
              <a:blipFill>
                <a:blip r:embed="rId17"/>
                <a:stretch>
                  <a:fillRect l="-9150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Oval 121">
            <a:extLst>
              <a:ext uri="{FF2B5EF4-FFF2-40B4-BE49-F238E27FC236}">
                <a16:creationId xmlns:a16="http://schemas.microsoft.com/office/drawing/2014/main" id="{BFDF871A-AA1B-4135-96C4-15DB8421C8A7}"/>
              </a:ext>
            </a:extLst>
          </p:cNvPr>
          <p:cNvSpPr/>
          <p:nvPr/>
        </p:nvSpPr>
        <p:spPr>
          <a:xfrm>
            <a:off x="5601819" y="4796028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DB39FDFC-D0E3-497E-8434-49B630582D1C}"/>
              </a:ext>
            </a:extLst>
          </p:cNvPr>
          <p:cNvSpPr txBox="1"/>
          <p:nvPr/>
        </p:nvSpPr>
        <p:spPr>
          <a:xfrm>
            <a:off x="2752453" y="4581532"/>
            <a:ext cx="37471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17. 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F187C8C0-E29A-406E-B6D0-7C82059CBF98}"/>
                  </a:ext>
                </a:extLst>
              </p:cNvPr>
              <p:cNvSpPr txBox="1"/>
              <p:nvPr/>
            </p:nvSpPr>
            <p:spPr>
              <a:xfrm>
                <a:off x="3133435" y="5377207"/>
                <a:ext cx="790821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9p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F187C8C0-E29A-406E-B6D0-7C82059CBF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435" y="5377207"/>
                <a:ext cx="790821" cy="173124"/>
              </a:xfrm>
              <a:prstGeom prst="rect">
                <a:avLst/>
              </a:prstGeom>
              <a:blipFill>
                <a:blip r:embed="rId18"/>
                <a:stretch>
                  <a:fillRect l="-6154" t="-25000" b="-5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TextBox 124">
            <a:extLst>
              <a:ext uri="{FF2B5EF4-FFF2-40B4-BE49-F238E27FC236}">
                <a16:creationId xmlns:a16="http://schemas.microsoft.com/office/drawing/2014/main" id="{B8FEC659-1A3A-4B5B-9535-8891EE894D85}"/>
              </a:ext>
            </a:extLst>
          </p:cNvPr>
          <p:cNvSpPr txBox="1"/>
          <p:nvPr/>
        </p:nvSpPr>
        <p:spPr>
          <a:xfrm>
            <a:off x="5587430" y="5402709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EF9770F-A331-4EB8-8460-51C942C41CCF}"/>
              </a:ext>
            </a:extLst>
          </p:cNvPr>
          <p:cNvSpPr txBox="1"/>
          <p:nvPr/>
        </p:nvSpPr>
        <p:spPr>
          <a:xfrm>
            <a:off x="5205779" y="5402710"/>
            <a:ext cx="34907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6D317183-7AED-4892-BDFD-BA52BA31551F}"/>
                  </a:ext>
                </a:extLst>
              </p:cNvPr>
              <p:cNvSpPr txBox="1"/>
              <p:nvPr/>
            </p:nvSpPr>
            <p:spPr>
              <a:xfrm>
                <a:off x="4007866" y="5378150"/>
                <a:ext cx="930087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:r>
                  <a:rPr lang="en-US" sz="1125" b="1" kern="0" dirty="0"/>
                  <a:t>8p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6D317183-7AED-4892-BDFD-BA52BA3155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866" y="5378150"/>
                <a:ext cx="930087" cy="173124"/>
              </a:xfrm>
              <a:prstGeom prst="rect">
                <a:avLst/>
              </a:prstGeom>
              <a:blipFill>
                <a:blip r:embed="rId19"/>
                <a:stretch>
                  <a:fillRect l="-9150" t="-24138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8" name="Oval 127">
            <a:extLst>
              <a:ext uri="{FF2B5EF4-FFF2-40B4-BE49-F238E27FC236}">
                <a16:creationId xmlns:a16="http://schemas.microsoft.com/office/drawing/2014/main" id="{49737DE3-5659-4C56-9B63-9CA57837EB98}"/>
              </a:ext>
            </a:extLst>
          </p:cNvPr>
          <p:cNvSpPr/>
          <p:nvPr/>
        </p:nvSpPr>
        <p:spPr>
          <a:xfrm>
            <a:off x="5212094" y="5385269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11DEFDF-51EC-4E73-94F1-3A95570761A0}"/>
              </a:ext>
            </a:extLst>
          </p:cNvPr>
          <p:cNvSpPr txBox="1"/>
          <p:nvPr/>
        </p:nvSpPr>
        <p:spPr>
          <a:xfrm>
            <a:off x="2752453" y="5170772"/>
            <a:ext cx="37471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18.  Circle yes if this is a system of linear equations; circle no if it is not.  </a:t>
            </a:r>
          </a:p>
        </p:txBody>
      </p:sp>
    </p:spTree>
    <p:extLst>
      <p:ext uri="{BB962C8B-B14F-4D97-AF65-F5344CB8AC3E}">
        <p14:creationId xmlns:p14="http://schemas.microsoft.com/office/powerpoint/2010/main" val="72551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5" grpId="0" animBg="1"/>
      <p:bldP spid="91" grpId="0" animBg="1"/>
      <p:bldP spid="99" grpId="0" animBg="1"/>
      <p:bldP spid="104" grpId="0" animBg="1"/>
      <p:bldP spid="110" grpId="0" animBg="1"/>
      <p:bldP spid="116" grpId="0" animBg="1"/>
      <p:bldP spid="122" grpId="0" animBg="1"/>
      <p:bldP spid="1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C8EC7F8-E7B4-4E10-A87E-DA3B349517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67105" y="624147"/>
          <a:ext cx="4169166" cy="270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22">
                  <a:extLst>
                    <a:ext uri="{9D8B030D-6E8A-4147-A177-3AD203B41FA5}">
                      <a16:colId xmlns:a16="http://schemas.microsoft.com/office/drawing/2014/main" val="1813284964"/>
                    </a:ext>
                  </a:extLst>
                </a:gridCol>
                <a:gridCol w="2385444">
                  <a:extLst>
                    <a:ext uri="{9D8B030D-6E8A-4147-A177-3AD203B41FA5}">
                      <a16:colId xmlns:a16="http://schemas.microsoft.com/office/drawing/2014/main" val="2494676153"/>
                    </a:ext>
                  </a:extLst>
                </a:gridCol>
                <a:gridCol w="1536200">
                  <a:extLst>
                    <a:ext uri="{9D8B030D-6E8A-4147-A177-3AD203B41FA5}">
                      <a16:colId xmlns:a16="http://schemas.microsoft.com/office/drawing/2014/main" val="2953718762"/>
                    </a:ext>
                  </a:extLst>
                </a:gridCol>
              </a:tblGrid>
              <a:tr h="26035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7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57150" marR="57150" marT="28575" marB="2857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7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We will identify systems of linear equations. </a:t>
                      </a:r>
                    </a:p>
                  </a:txBody>
                  <a:tcPr marL="57150" marR="57150" marT="28575" marB="2857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Skill Development/Guided Practice</a:t>
                      </a:r>
                    </a:p>
                  </a:txBody>
                  <a:tcPr marL="57150" marR="57150" marT="28575" marB="2857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73419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82E54B1-ABD5-4E88-87FB-7229C6BB2AA9}"/>
              </a:ext>
            </a:extLst>
          </p:cNvPr>
          <p:cNvSpPr/>
          <p:nvPr/>
        </p:nvSpPr>
        <p:spPr>
          <a:xfrm>
            <a:off x="2595563" y="863504"/>
            <a:ext cx="3952875" cy="265457"/>
          </a:xfrm>
          <a:prstGeom prst="rect">
            <a:avLst/>
          </a:prstGeom>
          <a:solidFill>
            <a:srgbClr val="FBFBFB"/>
          </a:solidFill>
          <a:ln>
            <a:noFill/>
          </a:ln>
        </p:spPr>
        <p:txBody>
          <a:bodyPr wrap="square">
            <a:spAutoFit/>
          </a:bodyPr>
          <a:lstStyle/>
          <a:p>
            <a:pPr defTabSz="514329">
              <a:lnSpc>
                <a:spcPct val="150000"/>
              </a:lnSpc>
              <a:defRPr/>
            </a:pPr>
            <a:r>
              <a:rPr lang="en-US" sz="750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A </a:t>
            </a:r>
            <a:r>
              <a:rPr lang="en-US" sz="750" b="1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system</a:t>
            </a:r>
            <a:r>
              <a:rPr lang="en-US" sz="750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 of linear equations is a set of linear equations with the </a:t>
            </a:r>
            <a:r>
              <a:rPr lang="en-US" sz="750" b="1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same variables</a:t>
            </a:r>
            <a:r>
              <a:rPr lang="en-US" sz="750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AE0740-5A97-496C-A891-DB204337705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95563" y="1157768"/>
          <a:ext cx="3952876" cy="4271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6438">
                  <a:extLst>
                    <a:ext uri="{9D8B030D-6E8A-4147-A177-3AD203B41FA5}">
                      <a16:colId xmlns:a16="http://schemas.microsoft.com/office/drawing/2014/main" val="1822509381"/>
                    </a:ext>
                  </a:extLst>
                </a:gridCol>
                <a:gridCol w="1976438">
                  <a:extLst>
                    <a:ext uri="{9D8B030D-6E8A-4147-A177-3AD203B41FA5}">
                      <a16:colId xmlns:a16="http://schemas.microsoft.com/office/drawing/2014/main" val="3070246872"/>
                    </a:ext>
                  </a:extLst>
                </a:gridCol>
              </a:tblGrid>
              <a:tr h="1067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1. Circle yes if this is a system of linear equations; circle no if it is not.  </a:t>
                      </a:r>
                    </a:p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57150" marR="57150" marT="28575" marB="28575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2. Circle yes if this is a system of linear equations; circle no if it is not. </a:t>
                      </a:r>
                    </a:p>
                  </a:txBody>
                  <a:tcPr marL="57150" marR="57150" marT="28575" marB="28575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994835"/>
                  </a:ext>
                </a:extLst>
              </a:tr>
              <a:tr h="1067871"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3. Circle yes if this is a system of linear equations; circle no if it is not. </a:t>
                      </a:r>
                    </a:p>
                  </a:txBody>
                  <a:tcPr marL="57150" marR="57150" marT="28575" marB="28575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4. Circle yes if this is a system of linear equations; circle no if it is not. </a:t>
                      </a:r>
                    </a:p>
                  </a:txBody>
                  <a:tcPr marL="57150" marR="57150" marT="28575" marB="28575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289437"/>
                  </a:ext>
                </a:extLst>
              </a:tr>
              <a:tr h="1067871"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5. Circle yes if this is a system of linear equations; circle no if it is not. </a:t>
                      </a:r>
                    </a:p>
                  </a:txBody>
                  <a:tcPr marL="57150" marR="57150" marT="28575" marB="28575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6. Circle yes if this is a system of linear equations; circle no if it is not. </a:t>
                      </a:r>
                    </a:p>
                  </a:txBody>
                  <a:tcPr marL="57150" marR="57150" marT="28575" marB="28575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263535"/>
                  </a:ext>
                </a:extLst>
              </a:tr>
              <a:tr h="1067871"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7. Circle yes if this is a system of linear equations; circle no if it is not. </a:t>
                      </a:r>
                    </a:p>
                  </a:txBody>
                  <a:tcPr marL="57150" marR="57150" marT="28575" marB="28575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8. Circle yes if this is a system of linear equations; circle no if it is not. </a:t>
                      </a:r>
                    </a:p>
                  </a:txBody>
                  <a:tcPr marL="57150" marR="57150" marT="28575" marB="28575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27157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7DB29F29-437B-4737-B17F-1E0B6CF5FED6}"/>
                  </a:ext>
                </a:extLst>
              </p:cNvPr>
              <p:cNvSpPr txBox="1"/>
              <p:nvPr/>
            </p:nvSpPr>
            <p:spPr>
              <a:xfrm>
                <a:off x="2857500" y="1505024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7DB29F29-437B-4737-B17F-1E0B6CF5FE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1505024"/>
                <a:ext cx="695133" cy="173124"/>
              </a:xfrm>
              <a:prstGeom prst="rect">
                <a:avLst/>
              </a:prstGeom>
              <a:blipFill>
                <a:blip r:embed="rId2"/>
                <a:stretch>
                  <a:fillRect l="-7895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7BADF124-309D-4D16-9928-92789653A384}"/>
              </a:ext>
            </a:extLst>
          </p:cNvPr>
          <p:cNvSpPr txBox="1"/>
          <p:nvPr/>
        </p:nvSpPr>
        <p:spPr>
          <a:xfrm>
            <a:off x="3620151" y="1881405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727C88C-71B4-43BE-85EE-06A749024C2D}"/>
              </a:ext>
            </a:extLst>
          </p:cNvPr>
          <p:cNvSpPr txBox="1"/>
          <p:nvPr/>
        </p:nvSpPr>
        <p:spPr>
          <a:xfrm>
            <a:off x="3238500" y="1881406"/>
            <a:ext cx="3243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E477950-A193-4A68-89BF-7FDA84BC240F}"/>
                  </a:ext>
                </a:extLst>
              </p:cNvPr>
              <p:cNvSpPr txBox="1"/>
              <p:nvPr/>
            </p:nvSpPr>
            <p:spPr>
              <a:xfrm>
                <a:off x="3731931" y="1505968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3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E477950-A193-4A68-89BF-7FDA84BC24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931" y="1505968"/>
                <a:ext cx="695133" cy="173124"/>
              </a:xfrm>
              <a:prstGeom prst="rect">
                <a:avLst/>
              </a:prstGeom>
              <a:blipFill>
                <a:blip r:embed="rId3"/>
                <a:stretch>
                  <a:fillRect l="-7018" t="-25000" b="-5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Oval 62">
            <a:extLst>
              <a:ext uri="{FF2B5EF4-FFF2-40B4-BE49-F238E27FC236}">
                <a16:creationId xmlns:a16="http://schemas.microsoft.com/office/drawing/2014/main" id="{CA3C578B-94BA-43ED-A84E-D135AD2CB4E1}"/>
              </a:ext>
            </a:extLst>
          </p:cNvPr>
          <p:cNvSpPr/>
          <p:nvPr/>
        </p:nvSpPr>
        <p:spPr>
          <a:xfrm>
            <a:off x="3258426" y="1864759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1AEAD24A-5801-4555-96E3-3CE15EE97F82}"/>
                  </a:ext>
                </a:extLst>
              </p:cNvPr>
              <p:cNvSpPr txBox="1"/>
              <p:nvPr/>
            </p:nvSpPr>
            <p:spPr>
              <a:xfrm>
                <a:off x="4823603" y="1483759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1AEAD24A-5801-4555-96E3-3CE15EE97F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603" y="1483759"/>
                <a:ext cx="695133" cy="173124"/>
              </a:xfrm>
              <a:prstGeom prst="rect">
                <a:avLst/>
              </a:prstGeom>
              <a:blipFill>
                <a:blip r:embed="rId4"/>
                <a:stretch>
                  <a:fillRect l="-7018" t="-24138" r="-877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AFF3815-D342-4364-8A07-47B62DD5C5E7}"/>
                  </a:ext>
                </a:extLst>
              </p:cNvPr>
              <p:cNvSpPr txBox="1"/>
              <p:nvPr/>
            </p:nvSpPr>
            <p:spPr>
              <a:xfrm>
                <a:off x="5698034" y="1484703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3q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AFF3815-D342-4364-8A07-47B62DD5C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034" y="1484703"/>
                <a:ext cx="695133" cy="173124"/>
              </a:xfrm>
              <a:prstGeom prst="rect">
                <a:avLst/>
              </a:prstGeom>
              <a:blipFill>
                <a:blip r:embed="rId5"/>
                <a:stretch>
                  <a:fillRect l="-7895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>
            <a:extLst>
              <a:ext uri="{FF2B5EF4-FFF2-40B4-BE49-F238E27FC236}">
                <a16:creationId xmlns:a16="http://schemas.microsoft.com/office/drawing/2014/main" id="{888883A8-67E0-4421-971A-F20B7BA671FD}"/>
              </a:ext>
            </a:extLst>
          </p:cNvPr>
          <p:cNvSpPr txBox="1"/>
          <p:nvPr/>
        </p:nvSpPr>
        <p:spPr>
          <a:xfrm>
            <a:off x="5572124" y="1863901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7CBC1C8-3EAE-4A05-A996-C51839E2B126}"/>
              </a:ext>
            </a:extLst>
          </p:cNvPr>
          <p:cNvSpPr txBox="1"/>
          <p:nvPr/>
        </p:nvSpPr>
        <p:spPr>
          <a:xfrm>
            <a:off x="5190474" y="1863902"/>
            <a:ext cx="37418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D6601CB4-2585-428E-A4BB-36116C141E1D}"/>
              </a:ext>
            </a:extLst>
          </p:cNvPr>
          <p:cNvSpPr/>
          <p:nvPr/>
        </p:nvSpPr>
        <p:spPr>
          <a:xfrm>
            <a:off x="5564660" y="1847256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E9EDF7C-4C2C-4154-9240-376625E5B973}"/>
                  </a:ext>
                </a:extLst>
              </p:cNvPr>
              <p:cNvSpPr txBox="1"/>
              <p:nvPr/>
            </p:nvSpPr>
            <p:spPr>
              <a:xfrm>
                <a:off x="2809875" y="2583753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𝒖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E9EDF7C-4C2C-4154-9240-376625E5B9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9875" y="2583753"/>
                <a:ext cx="695133" cy="173124"/>
              </a:xfrm>
              <a:prstGeom prst="rect">
                <a:avLst/>
              </a:prstGeom>
              <a:blipFill>
                <a:blip r:embed="rId6"/>
                <a:stretch>
                  <a:fillRect l="-7895" t="-28571" r="-877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FE341B49-B798-46EC-ABFA-47AA19F4EF1F}"/>
              </a:ext>
            </a:extLst>
          </p:cNvPr>
          <p:cNvSpPr txBox="1"/>
          <p:nvPr/>
        </p:nvSpPr>
        <p:spPr>
          <a:xfrm>
            <a:off x="3620151" y="2895005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A6BFAEA-9A85-48CE-B5A2-46FC77270A3B}"/>
              </a:ext>
            </a:extLst>
          </p:cNvPr>
          <p:cNvSpPr txBox="1"/>
          <p:nvPr/>
        </p:nvSpPr>
        <p:spPr>
          <a:xfrm>
            <a:off x="3238500" y="2895006"/>
            <a:ext cx="38165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95C21179-56A0-4CE1-ACBF-EE0E621609C2}"/>
                  </a:ext>
                </a:extLst>
              </p:cNvPr>
              <p:cNvSpPr txBox="1"/>
              <p:nvPr/>
            </p:nvSpPr>
            <p:spPr>
              <a:xfrm>
                <a:off x="3684306" y="2584696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5u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95C21179-56A0-4CE1-ACBF-EE0E621609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306" y="2584696"/>
                <a:ext cx="695133" cy="173124"/>
              </a:xfrm>
              <a:prstGeom prst="rect">
                <a:avLst/>
              </a:prstGeom>
              <a:blipFill>
                <a:blip r:embed="rId7"/>
                <a:stretch>
                  <a:fillRect l="-7018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Oval 74">
            <a:extLst>
              <a:ext uri="{FF2B5EF4-FFF2-40B4-BE49-F238E27FC236}">
                <a16:creationId xmlns:a16="http://schemas.microsoft.com/office/drawing/2014/main" id="{191D49B5-F33A-4831-8836-89A98DBBC98F}"/>
              </a:ext>
            </a:extLst>
          </p:cNvPr>
          <p:cNvSpPr/>
          <p:nvPr/>
        </p:nvSpPr>
        <p:spPr>
          <a:xfrm>
            <a:off x="3251099" y="2895006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EBB9699-46E8-49F5-B5AA-E13247257898}"/>
                  </a:ext>
                </a:extLst>
              </p:cNvPr>
              <p:cNvSpPr txBox="1"/>
              <p:nvPr/>
            </p:nvSpPr>
            <p:spPr>
              <a:xfrm>
                <a:off x="4823603" y="2579134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5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EBB9699-46E8-49F5-B5AA-E13247257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603" y="2579134"/>
                <a:ext cx="695133" cy="173124"/>
              </a:xfrm>
              <a:prstGeom prst="rect">
                <a:avLst/>
              </a:prstGeom>
              <a:blipFill>
                <a:blip r:embed="rId8"/>
                <a:stretch>
                  <a:fillRect l="-7018" t="-25000" r="-2632" b="-5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76">
            <a:extLst>
              <a:ext uri="{FF2B5EF4-FFF2-40B4-BE49-F238E27FC236}">
                <a16:creationId xmlns:a16="http://schemas.microsoft.com/office/drawing/2014/main" id="{6DB4AD38-98CA-45B3-86EF-1E36483AEBF3}"/>
              </a:ext>
            </a:extLst>
          </p:cNvPr>
          <p:cNvSpPr txBox="1"/>
          <p:nvPr/>
        </p:nvSpPr>
        <p:spPr>
          <a:xfrm>
            <a:off x="5610723" y="2912446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00F0089-22F9-4ACA-9274-CB84BD970127}"/>
              </a:ext>
            </a:extLst>
          </p:cNvPr>
          <p:cNvSpPr txBox="1"/>
          <p:nvPr/>
        </p:nvSpPr>
        <p:spPr>
          <a:xfrm>
            <a:off x="5229072" y="2912446"/>
            <a:ext cx="4137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30992334-731C-4913-B624-0374BCAD3016}"/>
                  </a:ext>
                </a:extLst>
              </p:cNvPr>
              <p:cNvSpPr txBox="1"/>
              <p:nvPr/>
            </p:nvSpPr>
            <p:spPr>
              <a:xfrm>
                <a:off x="5698034" y="2580078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3w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30992334-731C-4913-B624-0374BCAD30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034" y="2580078"/>
                <a:ext cx="695133" cy="173124"/>
              </a:xfrm>
              <a:prstGeom prst="rect">
                <a:avLst/>
              </a:prstGeom>
              <a:blipFill>
                <a:blip r:embed="rId9"/>
                <a:stretch>
                  <a:fillRect l="-7895" t="-24138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" name="Oval 130">
            <a:extLst>
              <a:ext uri="{FF2B5EF4-FFF2-40B4-BE49-F238E27FC236}">
                <a16:creationId xmlns:a16="http://schemas.microsoft.com/office/drawing/2014/main" id="{259A40AA-EFD3-4F9A-8EBE-C90802D9571B}"/>
              </a:ext>
            </a:extLst>
          </p:cNvPr>
          <p:cNvSpPr/>
          <p:nvPr/>
        </p:nvSpPr>
        <p:spPr>
          <a:xfrm>
            <a:off x="5610723" y="2895006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870855E7-4702-4898-89C5-621A84045B8F}"/>
                  </a:ext>
                </a:extLst>
              </p:cNvPr>
              <p:cNvSpPr txBox="1"/>
              <p:nvPr/>
            </p:nvSpPr>
            <p:spPr>
              <a:xfrm>
                <a:off x="2809875" y="3630925"/>
                <a:ext cx="790821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9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𝟏𝟖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870855E7-4702-4898-89C5-621A84045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9875" y="3630925"/>
                <a:ext cx="790821" cy="173124"/>
              </a:xfrm>
              <a:prstGeom prst="rect">
                <a:avLst/>
              </a:prstGeom>
              <a:blipFill>
                <a:blip r:embed="rId10"/>
                <a:stretch>
                  <a:fillRect l="-6923" t="-28571" r="-769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" name="TextBox 132">
            <a:extLst>
              <a:ext uri="{FF2B5EF4-FFF2-40B4-BE49-F238E27FC236}">
                <a16:creationId xmlns:a16="http://schemas.microsoft.com/office/drawing/2014/main" id="{A7B24E07-071F-47CD-A99F-F8C9E93DE1F1}"/>
              </a:ext>
            </a:extLst>
          </p:cNvPr>
          <p:cNvSpPr txBox="1"/>
          <p:nvPr/>
        </p:nvSpPr>
        <p:spPr>
          <a:xfrm>
            <a:off x="3620151" y="3972298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44E6E47-65EF-4E3E-ABF4-BF2798C483CE}"/>
              </a:ext>
            </a:extLst>
          </p:cNvPr>
          <p:cNvSpPr txBox="1"/>
          <p:nvPr/>
        </p:nvSpPr>
        <p:spPr>
          <a:xfrm>
            <a:off x="3238500" y="3972299"/>
            <a:ext cx="36219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0AC8A8A2-C926-4764-A355-D976FBFD7D81}"/>
                  </a:ext>
                </a:extLst>
              </p:cNvPr>
              <p:cNvSpPr txBox="1"/>
              <p:nvPr/>
            </p:nvSpPr>
            <p:spPr>
              <a:xfrm>
                <a:off x="3684306" y="3631868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x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0AC8A8A2-C926-4764-A355-D976FBFD7D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306" y="3631868"/>
                <a:ext cx="695133" cy="173124"/>
              </a:xfrm>
              <a:prstGeom prst="rect">
                <a:avLst/>
              </a:prstGeom>
              <a:blipFill>
                <a:blip r:embed="rId11"/>
                <a:stretch>
                  <a:fillRect l="-7018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6" name="Oval 135">
            <a:extLst>
              <a:ext uri="{FF2B5EF4-FFF2-40B4-BE49-F238E27FC236}">
                <a16:creationId xmlns:a16="http://schemas.microsoft.com/office/drawing/2014/main" id="{2EAF0316-9285-4FE4-8ADE-E7AE233BC986}"/>
              </a:ext>
            </a:extLst>
          </p:cNvPr>
          <p:cNvSpPr/>
          <p:nvPr/>
        </p:nvSpPr>
        <p:spPr>
          <a:xfrm>
            <a:off x="3251099" y="3959681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9E956701-1001-4479-B199-DC98C5D510A1}"/>
                  </a:ext>
                </a:extLst>
              </p:cNvPr>
              <p:cNvSpPr txBox="1"/>
              <p:nvPr/>
            </p:nvSpPr>
            <p:spPr>
              <a:xfrm>
                <a:off x="4823603" y="3616167"/>
                <a:ext cx="790821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3a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9E956701-1001-4479-B199-DC98C5D510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603" y="3616167"/>
                <a:ext cx="790821" cy="173124"/>
              </a:xfrm>
              <a:prstGeom prst="rect">
                <a:avLst/>
              </a:prstGeom>
              <a:blipFill>
                <a:blip r:embed="rId12"/>
                <a:stretch>
                  <a:fillRect l="-6154" t="-24138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8" name="TextBox 137">
            <a:extLst>
              <a:ext uri="{FF2B5EF4-FFF2-40B4-BE49-F238E27FC236}">
                <a16:creationId xmlns:a16="http://schemas.microsoft.com/office/drawing/2014/main" id="{8F9E4794-003D-4254-A577-10F8554BA943}"/>
              </a:ext>
            </a:extLst>
          </p:cNvPr>
          <p:cNvSpPr txBox="1"/>
          <p:nvPr/>
        </p:nvSpPr>
        <p:spPr>
          <a:xfrm>
            <a:off x="5658348" y="3960196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7DD029D8-1674-4A6D-9BB1-380589089E60}"/>
              </a:ext>
            </a:extLst>
          </p:cNvPr>
          <p:cNvSpPr txBox="1"/>
          <p:nvPr/>
        </p:nvSpPr>
        <p:spPr>
          <a:xfrm>
            <a:off x="5276697" y="3960196"/>
            <a:ext cx="38165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3FEC84EF-876A-49B2-B133-0C2426407639}"/>
                  </a:ext>
                </a:extLst>
              </p:cNvPr>
              <p:cNvSpPr txBox="1"/>
              <p:nvPr/>
            </p:nvSpPr>
            <p:spPr>
              <a:xfrm>
                <a:off x="5698033" y="3617110"/>
                <a:ext cx="930087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4b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3FEC84EF-876A-49B2-B133-0C24264076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033" y="3617110"/>
                <a:ext cx="930087" cy="173124"/>
              </a:xfrm>
              <a:prstGeom prst="rect">
                <a:avLst/>
              </a:prstGeom>
              <a:blipFill>
                <a:blip r:embed="rId13"/>
                <a:stretch>
                  <a:fillRect l="-5921" t="-24138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" name="Oval 140">
            <a:extLst>
              <a:ext uri="{FF2B5EF4-FFF2-40B4-BE49-F238E27FC236}">
                <a16:creationId xmlns:a16="http://schemas.microsoft.com/office/drawing/2014/main" id="{D0E5572F-7361-4316-9518-3FC711C9B555}"/>
              </a:ext>
            </a:extLst>
          </p:cNvPr>
          <p:cNvSpPr/>
          <p:nvPr/>
        </p:nvSpPr>
        <p:spPr>
          <a:xfrm>
            <a:off x="5672736" y="3942756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C03A3FDF-7933-4CB6-989D-3202D0349197}"/>
                  </a:ext>
                </a:extLst>
              </p:cNvPr>
              <p:cNvSpPr txBox="1"/>
              <p:nvPr/>
            </p:nvSpPr>
            <p:spPr>
              <a:xfrm>
                <a:off x="2823353" y="4649068"/>
                <a:ext cx="790821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8k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C03A3FDF-7933-4CB6-989D-3202D03491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353" y="4649068"/>
                <a:ext cx="790821" cy="173124"/>
              </a:xfrm>
              <a:prstGeom prst="rect">
                <a:avLst/>
              </a:prstGeom>
              <a:blipFill>
                <a:blip r:embed="rId14"/>
                <a:stretch>
                  <a:fillRect l="-6154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TextBox 142">
            <a:extLst>
              <a:ext uri="{FF2B5EF4-FFF2-40B4-BE49-F238E27FC236}">
                <a16:creationId xmlns:a16="http://schemas.microsoft.com/office/drawing/2014/main" id="{4372EE77-A6C0-4906-8261-D65A08969076}"/>
              </a:ext>
            </a:extLst>
          </p:cNvPr>
          <p:cNvSpPr txBox="1"/>
          <p:nvPr/>
        </p:nvSpPr>
        <p:spPr>
          <a:xfrm>
            <a:off x="3562848" y="4977825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B4CE0E3-2F56-42AF-918F-41B955444078}"/>
              </a:ext>
            </a:extLst>
          </p:cNvPr>
          <p:cNvSpPr txBox="1"/>
          <p:nvPr/>
        </p:nvSpPr>
        <p:spPr>
          <a:xfrm>
            <a:off x="3181197" y="4977825"/>
            <a:ext cx="43297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41576BE4-3BF4-425F-B429-FDC53EAF82F4}"/>
                  </a:ext>
                </a:extLst>
              </p:cNvPr>
              <p:cNvSpPr txBox="1"/>
              <p:nvPr/>
            </p:nvSpPr>
            <p:spPr>
              <a:xfrm>
                <a:off x="3697783" y="4650012"/>
                <a:ext cx="930087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4h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41576BE4-3BF4-425F-B429-FDC53EAF82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783" y="4650012"/>
                <a:ext cx="930087" cy="173124"/>
              </a:xfrm>
              <a:prstGeom prst="rect">
                <a:avLst/>
              </a:prstGeom>
              <a:blipFill>
                <a:blip r:embed="rId15"/>
                <a:stretch>
                  <a:fillRect l="-5921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6" name="Oval 145">
            <a:extLst>
              <a:ext uri="{FF2B5EF4-FFF2-40B4-BE49-F238E27FC236}">
                <a16:creationId xmlns:a16="http://schemas.microsoft.com/office/drawing/2014/main" id="{69768466-1205-47B5-8875-1A34E6D747A2}"/>
              </a:ext>
            </a:extLst>
          </p:cNvPr>
          <p:cNvSpPr/>
          <p:nvPr/>
        </p:nvSpPr>
        <p:spPr>
          <a:xfrm>
            <a:off x="3562848" y="4973066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357319B8-86EF-4C6C-8F27-5EC53B3B9B11}"/>
                  </a:ext>
                </a:extLst>
              </p:cNvPr>
              <p:cNvSpPr txBox="1"/>
              <p:nvPr/>
            </p:nvSpPr>
            <p:spPr>
              <a:xfrm>
                <a:off x="4823603" y="4652475"/>
                <a:ext cx="790821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5m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357319B8-86EF-4C6C-8F27-5EC53B3B9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603" y="4652475"/>
                <a:ext cx="790821" cy="173124"/>
              </a:xfrm>
              <a:prstGeom prst="rect">
                <a:avLst/>
              </a:prstGeom>
              <a:blipFill>
                <a:blip r:embed="rId16"/>
                <a:stretch>
                  <a:fillRect l="-6154" t="-24138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8" name="TextBox 147">
            <a:extLst>
              <a:ext uri="{FF2B5EF4-FFF2-40B4-BE49-F238E27FC236}">
                <a16:creationId xmlns:a16="http://schemas.microsoft.com/office/drawing/2014/main" id="{D3066286-8F3D-44FF-B6D9-1BA938A1AA78}"/>
              </a:ext>
            </a:extLst>
          </p:cNvPr>
          <p:cNvSpPr txBox="1"/>
          <p:nvPr/>
        </p:nvSpPr>
        <p:spPr>
          <a:xfrm>
            <a:off x="5658347" y="5015754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2AC2A186-CBB5-4EF5-AE28-FA1D3E3B01DC}"/>
              </a:ext>
            </a:extLst>
          </p:cNvPr>
          <p:cNvSpPr txBox="1"/>
          <p:nvPr/>
        </p:nvSpPr>
        <p:spPr>
          <a:xfrm>
            <a:off x="5286375" y="5007946"/>
            <a:ext cx="37197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7F1F095B-B0C3-4492-9D9D-B3ED0E613CF3}"/>
                  </a:ext>
                </a:extLst>
              </p:cNvPr>
              <p:cNvSpPr txBox="1"/>
              <p:nvPr/>
            </p:nvSpPr>
            <p:spPr>
              <a:xfrm>
                <a:off x="5698033" y="4653418"/>
                <a:ext cx="930087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7p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7F1F095B-B0C3-4492-9D9D-B3ED0E613C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033" y="4653418"/>
                <a:ext cx="930087" cy="173124"/>
              </a:xfrm>
              <a:prstGeom prst="rect">
                <a:avLst/>
              </a:prstGeom>
              <a:blipFill>
                <a:blip r:embed="rId17"/>
                <a:stretch>
                  <a:fillRect l="-5921" t="-24138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1" name="Oval 150">
            <a:extLst>
              <a:ext uri="{FF2B5EF4-FFF2-40B4-BE49-F238E27FC236}">
                <a16:creationId xmlns:a16="http://schemas.microsoft.com/office/drawing/2014/main" id="{B09A852F-50EF-41F2-A741-025C358967B1}"/>
              </a:ext>
            </a:extLst>
          </p:cNvPr>
          <p:cNvSpPr/>
          <p:nvPr/>
        </p:nvSpPr>
        <p:spPr>
          <a:xfrm>
            <a:off x="5642796" y="4998314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</p:spTree>
    <p:extLst>
      <p:ext uri="{BB962C8B-B14F-4D97-AF65-F5344CB8AC3E}">
        <p14:creationId xmlns:p14="http://schemas.microsoft.com/office/powerpoint/2010/main" val="383859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70" grpId="0" animBg="1"/>
      <p:bldP spid="75" grpId="0" animBg="1"/>
      <p:bldP spid="131" grpId="0" animBg="1"/>
      <p:bldP spid="136" grpId="0" animBg="1"/>
      <p:bldP spid="141" grpId="0" animBg="1"/>
      <p:bldP spid="146" grpId="0" animBg="1"/>
      <p:bldP spid="1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C8EC7F8-E7B4-4E10-A87E-DA3B349517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67105" y="624147"/>
          <a:ext cx="4169166" cy="270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22">
                  <a:extLst>
                    <a:ext uri="{9D8B030D-6E8A-4147-A177-3AD203B41FA5}">
                      <a16:colId xmlns:a16="http://schemas.microsoft.com/office/drawing/2014/main" val="1813284964"/>
                    </a:ext>
                  </a:extLst>
                </a:gridCol>
                <a:gridCol w="2385444">
                  <a:extLst>
                    <a:ext uri="{9D8B030D-6E8A-4147-A177-3AD203B41FA5}">
                      <a16:colId xmlns:a16="http://schemas.microsoft.com/office/drawing/2014/main" val="2494676153"/>
                    </a:ext>
                  </a:extLst>
                </a:gridCol>
                <a:gridCol w="1536200">
                  <a:extLst>
                    <a:ext uri="{9D8B030D-6E8A-4147-A177-3AD203B41FA5}">
                      <a16:colId xmlns:a16="http://schemas.microsoft.com/office/drawing/2014/main" val="2953718762"/>
                    </a:ext>
                  </a:extLst>
                </a:gridCol>
              </a:tblGrid>
              <a:tr h="26035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7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57150" marR="57150" marT="28575" marB="2857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7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We will identify systems of linear equations. </a:t>
                      </a:r>
                    </a:p>
                  </a:txBody>
                  <a:tcPr marL="57150" marR="57150" marT="28575" marB="2857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Skill Development/Guided Practice</a:t>
                      </a:r>
                    </a:p>
                  </a:txBody>
                  <a:tcPr marL="57150" marR="57150" marT="28575" marB="2857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7341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92B0CF9-E3A7-4FD8-90F0-81061F647E2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19375" y="952500"/>
          <a:ext cx="3905250" cy="4857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3405281409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3594199751"/>
                    </a:ext>
                  </a:extLst>
                </a:gridCol>
              </a:tblGrid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9. Circle yes if this is a system of linear equations; circle no if it is not.  </a:t>
                      </a:r>
                    </a:p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57150" marR="57150" marT="28575" marB="28575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10.Circle yes if this is a system of linear equations; circle no if it is not. </a:t>
                      </a:r>
                    </a:p>
                  </a:txBody>
                  <a:tcPr marL="57150" marR="57150" marT="28575" marB="28575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984341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11. Circle yes if this is a system of linear equations; circle no if it is not. </a:t>
                      </a:r>
                    </a:p>
                  </a:txBody>
                  <a:tcPr marL="57150" marR="57150" marT="28575" marB="28575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12. Circle yes if this is a system of linear equations; circle no if it is not. </a:t>
                      </a:r>
                    </a:p>
                  </a:txBody>
                  <a:tcPr marL="57150" marR="57150" marT="28575" marB="28575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440367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13. Circle yes if this is a system of linear equations; circle no if it is not. </a:t>
                      </a:r>
                    </a:p>
                  </a:txBody>
                  <a:tcPr marL="57150" marR="57150" marT="28575" marB="28575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14. Circle yes if this is a system of linear equations; circle no if it is not. </a:t>
                      </a:r>
                    </a:p>
                  </a:txBody>
                  <a:tcPr marL="57150" marR="57150" marT="28575" marB="28575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02739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15. Circle yes if this is a system of linear equations; circle no if it is not. </a:t>
                      </a:r>
                    </a:p>
                  </a:txBody>
                  <a:tcPr marL="57150" marR="57150" marT="28575" marB="28575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16. Circle yes if this is a system of linear equations; circle no if it is not. </a:t>
                      </a:r>
                    </a:p>
                  </a:txBody>
                  <a:tcPr marL="57150" marR="57150" marT="28575" marB="28575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448831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17. Circle yes if this is a system of linear equations; circle no if it is not. </a:t>
                      </a:r>
                    </a:p>
                  </a:txBody>
                  <a:tcPr marL="57150" marR="57150" marT="28575" marB="28575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18. Circle yes if this is a system of linear equations; circle no if it is not. </a:t>
                      </a:r>
                    </a:p>
                  </a:txBody>
                  <a:tcPr marL="57150" marR="57150" marT="28575" marB="28575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528116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D798A23-2BE4-4876-B3F7-B28B6761CFDF}"/>
                  </a:ext>
                </a:extLst>
              </p:cNvPr>
              <p:cNvSpPr txBox="1"/>
              <p:nvPr/>
            </p:nvSpPr>
            <p:spPr>
              <a:xfrm>
                <a:off x="2762250" y="1285875"/>
                <a:ext cx="790821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5p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D798A23-2BE4-4876-B3F7-B28B6761CF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250" y="1285875"/>
                <a:ext cx="790821" cy="173124"/>
              </a:xfrm>
              <a:prstGeom prst="rect">
                <a:avLst/>
              </a:prstGeom>
              <a:blipFill>
                <a:blip r:embed="rId2"/>
                <a:stretch>
                  <a:fillRect l="-6154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AD2B8EA5-5214-4466-BD28-D596E663ED2D}"/>
              </a:ext>
            </a:extLst>
          </p:cNvPr>
          <p:cNvSpPr txBox="1"/>
          <p:nvPr/>
        </p:nvSpPr>
        <p:spPr>
          <a:xfrm>
            <a:off x="3620151" y="1619187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D0585E7-9C02-402A-89DB-4E33A3061036}"/>
              </a:ext>
            </a:extLst>
          </p:cNvPr>
          <p:cNvSpPr txBox="1"/>
          <p:nvPr/>
        </p:nvSpPr>
        <p:spPr>
          <a:xfrm>
            <a:off x="3238500" y="1619187"/>
            <a:ext cx="38617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90CF8617-ADE3-49E2-9FFC-B2339A6BBD31}"/>
                  </a:ext>
                </a:extLst>
              </p:cNvPr>
              <p:cNvSpPr txBox="1"/>
              <p:nvPr/>
            </p:nvSpPr>
            <p:spPr>
              <a:xfrm>
                <a:off x="3636681" y="1286818"/>
                <a:ext cx="930087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7p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90CF8617-ADE3-49E2-9FFC-B2339A6BBD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681" y="1286818"/>
                <a:ext cx="930087" cy="173124"/>
              </a:xfrm>
              <a:prstGeom prst="rect">
                <a:avLst/>
              </a:prstGeom>
              <a:blipFill>
                <a:blip r:embed="rId3"/>
                <a:stretch>
                  <a:fillRect l="-5921" t="-25000" b="-5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Oval 62">
            <a:extLst>
              <a:ext uri="{FF2B5EF4-FFF2-40B4-BE49-F238E27FC236}">
                <a16:creationId xmlns:a16="http://schemas.microsoft.com/office/drawing/2014/main" id="{EA6C5DC1-3281-4664-A22F-BB4F3A749980}"/>
              </a:ext>
            </a:extLst>
          </p:cNvPr>
          <p:cNvSpPr/>
          <p:nvPr/>
        </p:nvSpPr>
        <p:spPr>
          <a:xfrm>
            <a:off x="3244815" y="1601746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C17A12D-6B01-4F73-8963-0D2DF5A0BC1C}"/>
                  </a:ext>
                </a:extLst>
              </p:cNvPr>
              <p:cNvSpPr txBox="1"/>
              <p:nvPr/>
            </p:nvSpPr>
            <p:spPr>
              <a:xfrm>
                <a:off x="4703396" y="1272140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1125" b="1" kern="0" dirty="0"/>
                  <a:t> = </a:t>
                </a:r>
                <a:r>
                  <a:rPr lang="en-US" sz="1125" b="1" i="1" kern="0" dirty="0"/>
                  <a:t>y</a:t>
                </a:r>
              </a:p>
            </p:txBody>
          </p:sp>
        </mc:Choice>
        <mc:Fallback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C17A12D-6B01-4F73-8963-0D2DF5A0BC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396" y="1272140"/>
                <a:ext cx="695133" cy="173124"/>
              </a:xfrm>
              <a:prstGeom prst="rect">
                <a:avLst/>
              </a:prstGeom>
              <a:blipFill>
                <a:blip r:embed="rId4"/>
                <a:stretch>
                  <a:fillRect l="-7018" t="-28571" r="-2632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>
            <a:extLst>
              <a:ext uri="{FF2B5EF4-FFF2-40B4-BE49-F238E27FC236}">
                <a16:creationId xmlns:a16="http://schemas.microsoft.com/office/drawing/2014/main" id="{120EF392-50FF-460C-B172-82D47FEDD75C}"/>
              </a:ext>
            </a:extLst>
          </p:cNvPr>
          <p:cNvSpPr txBox="1"/>
          <p:nvPr/>
        </p:nvSpPr>
        <p:spPr>
          <a:xfrm>
            <a:off x="5572776" y="1618392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E4F2512-7DEC-4DC9-8920-D94C427A7907}"/>
              </a:ext>
            </a:extLst>
          </p:cNvPr>
          <p:cNvSpPr txBox="1"/>
          <p:nvPr/>
        </p:nvSpPr>
        <p:spPr>
          <a:xfrm>
            <a:off x="5191125" y="1618393"/>
            <a:ext cx="37197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3859172A-9893-4644-9753-5A47182C94E6}"/>
                  </a:ext>
                </a:extLst>
              </p:cNvPr>
              <p:cNvSpPr txBox="1"/>
              <p:nvPr/>
            </p:nvSpPr>
            <p:spPr>
              <a:xfrm>
                <a:off x="5698034" y="1260458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8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3859172A-9893-4644-9753-5A47182C94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034" y="1260458"/>
                <a:ext cx="695133" cy="173124"/>
              </a:xfrm>
              <a:prstGeom prst="rect">
                <a:avLst/>
              </a:prstGeom>
              <a:blipFill>
                <a:blip r:embed="rId5"/>
                <a:stretch>
                  <a:fillRect l="-7895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Oval 67">
            <a:extLst>
              <a:ext uri="{FF2B5EF4-FFF2-40B4-BE49-F238E27FC236}">
                <a16:creationId xmlns:a16="http://schemas.microsoft.com/office/drawing/2014/main" id="{0ACCDE6E-B086-49D5-977E-190A1BB97F69}"/>
              </a:ext>
            </a:extLst>
          </p:cNvPr>
          <p:cNvSpPr/>
          <p:nvPr/>
        </p:nvSpPr>
        <p:spPr>
          <a:xfrm>
            <a:off x="5211051" y="1601746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EBDCCEC-1C1F-481C-9D71-0BD900C86E76}"/>
                  </a:ext>
                </a:extLst>
              </p:cNvPr>
              <p:cNvSpPr txBox="1"/>
              <p:nvPr/>
            </p:nvSpPr>
            <p:spPr>
              <a:xfrm>
                <a:off x="2762250" y="2257495"/>
                <a:ext cx="806127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:r>
                  <a:rPr lang="en-US" sz="1125" b="1" kern="0" dirty="0">
                    <a:ea typeface="Cambria Math" panose="02040503050406030204" pitchFamily="18" charset="0"/>
                  </a:rPr>
                  <a:t>9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EBDCCEC-1C1F-481C-9D71-0BD900C86E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250" y="2257495"/>
                <a:ext cx="806127" cy="173124"/>
              </a:xfrm>
              <a:prstGeom prst="rect">
                <a:avLst/>
              </a:prstGeom>
              <a:blipFill>
                <a:blip r:embed="rId6"/>
                <a:stretch>
                  <a:fillRect l="-10606" t="-24138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>
            <a:extLst>
              <a:ext uri="{FF2B5EF4-FFF2-40B4-BE49-F238E27FC236}">
                <a16:creationId xmlns:a16="http://schemas.microsoft.com/office/drawing/2014/main" id="{C115DD45-1CEC-4F81-9DB8-75915107CB66}"/>
              </a:ext>
            </a:extLst>
          </p:cNvPr>
          <p:cNvSpPr txBox="1"/>
          <p:nvPr/>
        </p:nvSpPr>
        <p:spPr>
          <a:xfrm>
            <a:off x="3620151" y="2605973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9C62D74-335A-49EF-B8DC-D6529F5294FD}"/>
              </a:ext>
            </a:extLst>
          </p:cNvPr>
          <p:cNvSpPr txBox="1"/>
          <p:nvPr/>
        </p:nvSpPr>
        <p:spPr>
          <a:xfrm>
            <a:off x="3238500" y="2605974"/>
            <a:ext cx="3392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2ACF01E-6F9B-4AB6-AE30-7EFAD38C5C2E}"/>
                  </a:ext>
                </a:extLst>
              </p:cNvPr>
              <p:cNvSpPr txBox="1"/>
              <p:nvPr/>
            </p:nvSpPr>
            <p:spPr>
              <a:xfrm>
                <a:off x="3707484" y="2263320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3p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2ACF01E-6F9B-4AB6-AE30-7EFAD38C5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484" y="2263320"/>
                <a:ext cx="695133" cy="173124"/>
              </a:xfrm>
              <a:prstGeom prst="rect">
                <a:avLst/>
              </a:prstGeom>
              <a:blipFill>
                <a:blip r:embed="rId7"/>
                <a:stretch>
                  <a:fillRect l="-7018" t="-24138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Oval 72">
            <a:extLst>
              <a:ext uri="{FF2B5EF4-FFF2-40B4-BE49-F238E27FC236}">
                <a16:creationId xmlns:a16="http://schemas.microsoft.com/office/drawing/2014/main" id="{900FD8E6-D524-4C3F-9352-F3429062AE82}"/>
              </a:ext>
            </a:extLst>
          </p:cNvPr>
          <p:cNvSpPr/>
          <p:nvPr/>
        </p:nvSpPr>
        <p:spPr>
          <a:xfrm>
            <a:off x="3242711" y="2581028"/>
            <a:ext cx="258189" cy="228847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700230CB-2387-4C21-840F-40BC059E701E}"/>
                  </a:ext>
                </a:extLst>
              </p:cNvPr>
              <p:cNvSpPr txBox="1"/>
              <p:nvPr/>
            </p:nvSpPr>
            <p:spPr>
              <a:xfrm>
                <a:off x="4755169" y="2291549"/>
                <a:ext cx="763568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:r>
                  <a:rPr lang="en-US" sz="1125" b="1" kern="0" dirty="0">
                    <a:ea typeface="Cambria Math" panose="02040503050406030204" pitchFamily="18" charset="0"/>
                  </a:rPr>
                  <a:t>7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𝒖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700230CB-2387-4C21-840F-40BC059E70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169" y="2291549"/>
                <a:ext cx="763568" cy="173124"/>
              </a:xfrm>
              <a:prstGeom prst="rect">
                <a:avLst/>
              </a:prstGeom>
              <a:blipFill>
                <a:blip r:embed="rId8"/>
                <a:stretch>
                  <a:fillRect l="-11200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>
            <a:extLst>
              <a:ext uri="{FF2B5EF4-FFF2-40B4-BE49-F238E27FC236}">
                <a16:creationId xmlns:a16="http://schemas.microsoft.com/office/drawing/2014/main" id="{E4B77E5C-7FBD-4459-8F86-1766EADBCF6E}"/>
              </a:ext>
            </a:extLst>
          </p:cNvPr>
          <p:cNvSpPr txBox="1"/>
          <p:nvPr/>
        </p:nvSpPr>
        <p:spPr>
          <a:xfrm>
            <a:off x="5563098" y="2607432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933E2D4-B193-4F6A-8DEE-ACE2F69F49FD}"/>
              </a:ext>
            </a:extLst>
          </p:cNvPr>
          <p:cNvSpPr txBox="1"/>
          <p:nvPr/>
        </p:nvSpPr>
        <p:spPr>
          <a:xfrm>
            <a:off x="5181447" y="2607432"/>
            <a:ext cx="37197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B9FFC94E-C860-4E83-BFD2-6BF3BF03E046}"/>
                  </a:ext>
                </a:extLst>
              </p:cNvPr>
              <p:cNvSpPr txBox="1"/>
              <p:nvPr/>
            </p:nvSpPr>
            <p:spPr>
              <a:xfrm>
                <a:off x="5698034" y="2286000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5k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B9FFC94E-C860-4E83-BFD2-6BF3BF03E0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034" y="2286000"/>
                <a:ext cx="695133" cy="173124"/>
              </a:xfrm>
              <a:prstGeom prst="rect">
                <a:avLst/>
              </a:prstGeom>
              <a:blipFill>
                <a:blip r:embed="rId9"/>
                <a:stretch>
                  <a:fillRect l="-7895" t="-25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Oval 77">
            <a:extLst>
              <a:ext uri="{FF2B5EF4-FFF2-40B4-BE49-F238E27FC236}">
                <a16:creationId xmlns:a16="http://schemas.microsoft.com/office/drawing/2014/main" id="{ED671387-8EE3-4A2B-AD20-D87AF48CB717}"/>
              </a:ext>
            </a:extLst>
          </p:cNvPr>
          <p:cNvSpPr/>
          <p:nvPr/>
        </p:nvSpPr>
        <p:spPr>
          <a:xfrm>
            <a:off x="5574998" y="2601871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6E84B265-9F1D-4477-AD0A-F737BF6E3CB9}"/>
                  </a:ext>
                </a:extLst>
              </p:cNvPr>
              <p:cNvSpPr txBox="1"/>
              <p:nvPr/>
            </p:nvSpPr>
            <p:spPr>
              <a:xfrm>
                <a:off x="2809876" y="3189218"/>
                <a:ext cx="750629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:r>
                  <a:rPr lang="en-US" sz="1125" b="1" kern="0" dirty="0"/>
                  <a:t>6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6E84B265-9F1D-4477-AD0A-F737BF6E3C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9876" y="3189218"/>
                <a:ext cx="750629" cy="173124"/>
              </a:xfrm>
              <a:prstGeom prst="rect">
                <a:avLst/>
              </a:prstGeom>
              <a:blipFill>
                <a:blip r:embed="rId10"/>
                <a:stretch>
                  <a:fillRect l="-12195" t="-24138" r="-1626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" name="TextBox 130">
            <a:extLst>
              <a:ext uri="{FF2B5EF4-FFF2-40B4-BE49-F238E27FC236}">
                <a16:creationId xmlns:a16="http://schemas.microsoft.com/office/drawing/2014/main" id="{F2B5F3C5-C35B-4C26-81C9-E63FE25E0116}"/>
              </a:ext>
            </a:extLst>
          </p:cNvPr>
          <p:cNvSpPr txBox="1"/>
          <p:nvPr/>
        </p:nvSpPr>
        <p:spPr>
          <a:xfrm>
            <a:off x="3620151" y="3524187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FE55E300-7F08-4803-A8FD-5A0DFB76C8FC}"/>
              </a:ext>
            </a:extLst>
          </p:cNvPr>
          <p:cNvSpPr txBox="1"/>
          <p:nvPr/>
        </p:nvSpPr>
        <p:spPr>
          <a:xfrm>
            <a:off x="3238500" y="3524187"/>
            <a:ext cx="3392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E01D40BF-1148-4AF4-A342-FAACD26CF5FE}"/>
                  </a:ext>
                </a:extLst>
              </p:cNvPr>
              <p:cNvSpPr txBox="1"/>
              <p:nvPr/>
            </p:nvSpPr>
            <p:spPr>
              <a:xfrm>
                <a:off x="3779773" y="3198154"/>
                <a:ext cx="695133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3t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E01D40BF-1148-4AF4-A342-FAACD26CF5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773" y="3198154"/>
                <a:ext cx="695133" cy="173124"/>
              </a:xfrm>
              <a:prstGeom prst="rect">
                <a:avLst/>
              </a:prstGeom>
              <a:blipFill>
                <a:blip r:embed="rId11"/>
                <a:stretch>
                  <a:fillRect l="-7018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4" name="Oval 133">
            <a:extLst>
              <a:ext uri="{FF2B5EF4-FFF2-40B4-BE49-F238E27FC236}">
                <a16:creationId xmlns:a16="http://schemas.microsoft.com/office/drawing/2014/main" id="{0EECA22B-FCC4-4D86-A691-5625696ED867}"/>
              </a:ext>
            </a:extLst>
          </p:cNvPr>
          <p:cNvSpPr/>
          <p:nvPr/>
        </p:nvSpPr>
        <p:spPr>
          <a:xfrm>
            <a:off x="3620151" y="3506746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C197E89A-EC53-456E-BDA5-C4CC57063636}"/>
                  </a:ext>
                </a:extLst>
              </p:cNvPr>
              <p:cNvSpPr txBox="1"/>
              <p:nvPr/>
            </p:nvSpPr>
            <p:spPr>
              <a:xfrm>
                <a:off x="4680728" y="3208251"/>
                <a:ext cx="790821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9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𝟏𝟖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C197E89A-EC53-456E-BDA5-C4CC570636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728" y="3208251"/>
                <a:ext cx="790821" cy="173124"/>
              </a:xfrm>
              <a:prstGeom prst="rect">
                <a:avLst/>
              </a:prstGeom>
              <a:blipFill>
                <a:blip r:embed="rId12"/>
                <a:stretch>
                  <a:fillRect l="-6923" t="-24138" r="-769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6" name="TextBox 135">
            <a:extLst>
              <a:ext uri="{FF2B5EF4-FFF2-40B4-BE49-F238E27FC236}">
                <a16:creationId xmlns:a16="http://schemas.microsoft.com/office/drawing/2014/main" id="{04D71E4E-78EF-4782-9F9B-A6426074C0D6}"/>
              </a:ext>
            </a:extLst>
          </p:cNvPr>
          <p:cNvSpPr txBox="1"/>
          <p:nvPr/>
        </p:nvSpPr>
        <p:spPr>
          <a:xfrm>
            <a:off x="5620401" y="3553793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E5BBF00D-BB83-4421-B075-D57BC42FA499}"/>
              </a:ext>
            </a:extLst>
          </p:cNvPr>
          <p:cNvSpPr txBox="1"/>
          <p:nvPr/>
        </p:nvSpPr>
        <p:spPr>
          <a:xfrm>
            <a:off x="5238750" y="3553794"/>
            <a:ext cx="37197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6A826F12-6F8B-4BB7-98E6-270568C2AD12}"/>
                  </a:ext>
                </a:extLst>
              </p:cNvPr>
              <p:cNvSpPr txBox="1"/>
              <p:nvPr/>
            </p:nvSpPr>
            <p:spPr>
              <a:xfrm>
                <a:off x="5658605" y="3202160"/>
                <a:ext cx="826641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:r>
                  <a:rPr lang="en-US" sz="1125" b="1" kern="0" dirty="0"/>
                  <a:t>x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6A826F12-6F8B-4BB7-98E6-270568C2AD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8605" y="3202160"/>
                <a:ext cx="826641" cy="173124"/>
              </a:xfrm>
              <a:prstGeom prst="rect">
                <a:avLst/>
              </a:prstGeom>
              <a:blipFill>
                <a:blip r:embed="rId13"/>
                <a:stretch>
                  <a:fillRect l="-10294" t="-24138" b="-4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9" name="Oval 138">
            <a:extLst>
              <a:ext uri="{FF2B5EF4-FFF2-40B4-BE49-F238E27FC236}">
                <a16:creationId xmlns:a16="http://schemas.microsoft.com/office/drawing/2014/main" id="{4F93248D-F93C-4141-BEEA-144B410A3C33}"/>
              </a:ext>
            </a:extLst>
          </p:cNvPr>
          <p:cNvSpPr/>
          <p:nvPr/>
        </p:nvSpPr>
        <p:spPr>
          <a:xfrm>
            <a:off x="5258676" y="3524251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51B6D90C-7CF8-4D01-B8C5-4BA4DD342EE7}"/>
                  </a:ext>
                </a:extLst>
              </p:cNvPr>
              <p:cNvSpPr txBox="1"/>
              <p:nvPr/>
            </p:nvSpPr>
            <p:spPr>
              <a:xfrm>
                <a:off x="2823353" y="4143375"/>
                <a:ext cx="790821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4a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51B6D90C-7CF8-4D01-B8C5-4BA4DD342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353" y="4143375"/>
                <a:ext cx="790821" cy="173124"/>
              </a:xfrm>
              <a:prstGeom prst="rect">
                <a:avLst/>
              </a:prstGeom>
              <a:blipFill>
                <a:blip r:embed="rId14"/>
                <a:stretch>
                  <a:fillRect l="-6154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" name="TextBox 140">
            <a:extLst>
              <a:ext uri="{FF2B5EF4-FFF2-40B4-BE49-F238E27FC236}">
                <a16:creationId xmlns:a16="http://schemas.microsoft.com/office/drawing/2014/main" id="{D60E1BD1-8E9A-4076-8B1F-3AE3DBF51EE4}"/>
              </a:ext>
            </a:extLst>
          </p:cNvPr>
          <p:cNvSpPr txBox="1"/>
          <p:nvPr/>
        </p:nvSpPr>
        <p:spPr>
          <a:xfrm>
            <a:off x="3620151" y="4524312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D7B29363-D9DD-4945-8AD3-CB65CAF046A9}"/>
              </a:ext>
            </a:extLst>
          </p:cNvPr>
          <p:cNvSpPr txBox="1"/>
          <p:nvPr/>
        </p:nvSpPr>
        <p:spPr>
          <a:xfrm>
            <a:off x="3238500" y="4524312"/>
            <a:ext cx="3392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5E228711-CB39-4A80-947C-4EC27216AF8A}"/>
                  </a:ext>
                </a:extLst>
              </p:cNvPr>
              <p:cNvSpPr txBox="1"/>
              <p:nvPr/>
            </p:nvSpPr>
            <p:spPr>
              <a:xfrm>
                <a:off x="3697783" y="4144318"/>
                <a:ext cx="930087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:r>
                  <a:rPr lang="en-US" sz="1125" b="1" kern="0" dirty="0"/>
                  <a:t>7b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5E228711-CB39-4A80-947C-4EC27216AF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783" y="4144318"/>
                <a:ext cx="930087" cy="173124"/>
              </a:xfrm>
              <a:prstGeom prst="rect">
                <a:avLst/>
              </a:prstGeom>
              <a:blipFill>
                <a:blip r:embed="rId15"/>
                <a:stretch>
                  <a:fillRect l="-9868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4" name="Oval 143">
            <a:extLst>
              <a:ext uri="{FF2B5EF4-FFF2-40B4-BE49-F238E27FC236}">
                <a16:creationId xmlns:a16="http://schemas.microsoft.com/office/drawing/2014/main" id="{3BD37405-CCC4-43D0-A59E-4719037610E5}"/>
              </a:ext>
            </a:extLst>
          </p:cNvPr>
          <p:cNvSpPr/>
          <p:nvPr/>
        </p:nvSpPr>
        <p:spPr>
          <a:xfrm>
            <a:off x="3634540" y="4506871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AB3AD47F-3345-4F6A-B6C9-BE871A828DC3}"/>
                  </a:ext>
                </a:extLst>
              </p:cNvPr>
              <p:cNvSpPr txBox="1"/>
              <p:nvPr/>
            </p:nvSpPr>
            <p:spPr>
              <a:xfrm>
                <a:off x="4762500" y="4143375"/>
                <a:ext cx="790821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8k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AB3AD47F-3345-4F6A-B6C9-BE871A828D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0" y="4143375"/>
                <a:ext cx="790821" cy="173124"/>
              </a:xfrm>
              <a:prstGeom prst="rect">
                <a:avLst/>
              </a:prstGeom>
              <a:blipFill>
                <a:blip r:embed="rId16"/>
                <a:stretch>
                  <a:fillRect l="-6154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6" name="TextBox 145">
            <a:extLst>
              <a:ext uri="{FF2B5EF4-FFF2-40B4-BE49-F238E27FC236}">
                <a16:creationId xmlns:a16="http://schemas.microsoft.com/office/drawing/2014/main" id="{7BB70117-56D5-4A28-BEC3-FC2BF2C900D0}"/>
              </a:ext>
            </a:extLst>
          </p:cNvPr>
          <p:cNvSpPr txBox="1"/>
          <p:nvPr/>
        </p:nvSpPr>
        <p:spPr>
          <a:xfrm>
            <a:off x="5610723" y="4524312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DC0E55D3-173C-4B2D-A991-33AE4BB7166C}"/>
              </a:ext>
            </a:extLst>
          </p:cNvPr>
          <p:cNvSpPr txBox="1"/>
          <p:nvPr/>
        </p:nvSpPr>
        <p:spPr>
          <a:xfrm>
            <a:off x="5229072" y="4524312"/>
            <a:ext cx="37197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7535D543-F2EC-4187-A7D2-B1575C9DA3ED}"/>
                  </a:ext>
                </a:extLst>
              </p:cNvPr>
              <p:cNvSpPr txBox="1"/>
              <p:nvPr/>
            </p:nvSpPr>
            <p:spPr>
              <a:xfrm>
                <a:off x="5636931" y="4144318"/>
                <a:ext cx="930087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:r>
                  <a:rPr lang="en-US" sz="1125" b="1" kern="0" dirty="0"/>
                  <a:t>4k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7535D543-F2EC-4187-A7D2-B1575C9DA3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931" y="4144318"/>
                <a:ext cx="930087" cy="173124"/>
              </a:xfrm>
              <a:prstGeom prst="rect">
                <a:avLst/>
              </a:prstGeom>
              <a:blipFill>
                <a:blip r:embed="rId17"/>
                <a:stretch>
                  <a:fillRect l="-9868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9" name="Oval 148">
            <a:extLst>
              <a:ext uri="{FF2B5EF4-FFF2-40B4-BE49-F238E27FC236}">
                <a16:creationId xmlns:a16="http://schemas.microsoft.com/office/drawing/2014/main" id="{25919468-CF14-4400-A2C0-BE7E48D3913F}"/>
              </a:ext>
            </a:extLst>
          </p:cNvPr>
          <p:cNvSpPr/>
          <p:nvPr/>
        </p:nvSpPr>
        <p:spPr>
          <a:xfrm>
            <a:off x="5238808" y="4506871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382642AF-565B-4C95-AB94-26173875333D}"/>
                  </a:ext>
                </a:extLst>
              </p:cNvPr>
              <p:cNvSpPr txBox="1"/>
              <p:nvPr/>
            </p:nvSpPr>
            <p:spPr>
              <a:xfrm>
                <a:off x="2809875" y="5117935"/>
                <a:ext cx="790821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2m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382642AF-565B-4C95-AB94-2617387533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9875" y="5117935"/>
                <a:ext cx="790821" cy="173124"/>
              </a:xfrm>
              <a:prstGeom prst="rect">
                <a:avLst/>
              </a:prstGeom>
              <a:blipFill>
                <a:blip r:embed="rId18"/>
                <a:stretch>
                  <a:fillRect l="-6923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1" name="TextBox 150">
            <a:extLst>
              <a:ext uri="{FF2B5EF4-FFF2-40B4-BE49-F238E27FC236}">
                <a16:creationId xmlns:a16="http://schemas.microsoft.com/office/drawing/2014/main" id="{F31F0078-0320-4110-82BF-04A3DC46864F}"/>
              </a:ext>
            </a:extLst>
          </p:cNvPr>
          <p:cNvSpPr txBox="1"/>
          <p:nvPr/>
        </p:nvSpPr>
        <p:spPr>
          <a:xfrm>
            <a:off x="3620151" y="5541941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81AF69F1-FBA0-423C-911E-1F313BD4BBF4}"/>
              </a:ext>
            </a:extLst>
          </p:cNvPr>
          <p:cNvSpPr txBox="1"/>
          <p:nvPr/>
        </p:nvSpPr>
        <p:spPr>
          <a:xfrm>
            <a:off x="3238500" y="5541941"/>
            <a:ext cx="3392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E8117E73-7450-4C11-8765-5F64A7B2FA30}"/>
                  </a:ext>
                </a:extLst>
              </p:cNvPr>
              <p:cNvSpPr txBox="1"/>
              <p:nvPr/>
            </p:nvSpPr>
            <p:spPr>
              <a:xfrm>
                <a:off x="3684306" y="5118878"/>
                <a:ext cx="930087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:r>
                  <a:rPr lang="en-US" sz="1125" b="1" kern="0" dirty="0"/>
                  <a:t>5p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E8117E73-7450-4C11-8765-5F64A7B2F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306" y="5118878"/>
                <a:ext cx="930087" cy="173124"/>
              </a:xfrm>
              <a:prstGeom prst="rect">
                <a:avLst/>
              </a:prstGeom>
              <a:blipFill>
                <a:blip r:embed="rId19"/>
                <a:stretch>
                  <a:fillRect l="-9150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4" name="Oval 153">
            <a:extLst>
              <a:ext uri="{FF2B5EF4-FFF2-40B4-BE49-F238E27FC236}">
                <a16:creationId xmlns:a16="http://schemas.microsoft.com/office/drawing/2014/main" id="{12B14343-3FA2-4087-B55A-61497ACD316D}"/>
              </a:ext>
            </a:extLst>
          </p:cNvPr>
          <p:cNvSpPr/>
          <p:nvPr/>
        </p:nvSpPr>
        <p:spPr>
          <a:xfrm>
            <a:off x="3634540" y="5524501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E13EBB1E-741B-4803-85DE-444932AD9E4D}"/>
                  </a:ext>
                </a:extLst>
              </p:cNvPr>
              <p:cNvSpPr txBox="1"/>
              <p:nvPr/>
            </p:nvSpPr>
            <p:spPr>
              <a:xfrm>
                <a:off x="4680728" y="5143500"/>
                <a:ext cx="790821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5" b="1" kern="0" dirty="0"/>
                  <a:t>= 9p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E13EBB1E-741B-4803-85DE-444932AD9E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728" y="5143500"/>
                <a:ext cx="790821" cy="173124"/>
              </a:xfrm>
              <a:prstGeom prst="rect">
                <a:avLst/>
              </a:prstGeom>
              <a:blipFill>
                <a:blip r:embed="rId20"/>
                <a:stretch>
                  <a:fillRect l="-6923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6" name="TextBox 155">
            <a:extLst>
              <a:ext uri="{FF2B5EF4-FFF2-40B4-BE49-F238E27FC236}">
                <a16:creationId xmlns:a16="http://schemas.microsoft.com/office/drawing/2014/main" id="{E1BDE969-22F0-4A33-9E80-20974B087CD2}"/>
              </a:ext>
            </a:extLst>
          </p:cNvPr>
          <p:cNvSpPr txBox="1"/>
          <p:nvPr/>
        </p:nvSpPr>
        <p:spPr>
          <a:xfrm>
            <a:off x="5620401" y="5524437"/>
            <a:ext cx="4852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No  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F71790C3-9F83-4CB3-9EC3-81CCDAB8E738}"/>
              </a:ext>
            </a:extLst>
          </p:cNvPr>
          <p:cNvSpPr txBox="1"/>
          <p:nvPr/>
        </p:nvSpPr>
        <p:spPr>
          <a:xfrm>
            <a:off x="5238750" y="5524437"/>
            <a:ext cx="37197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F62C5D47-4AA9-4E45-8701-8D4B023839D3}"/>
                  </a:ext>
                </a:extLst>
              </p:cNvPr>
              <p:cNvSpPr txBox="1"/>
              <p:nvPr/>
            </p:nvSpPr>
            <p:spPr>
              <a:xfrm>
                <a:off x="5555158" y="5144443"/>
                <a:ext cx="930087" cy="1731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285739"/>
                <a:r>
                  <a:rPr lang="en-US" sz="1125" b="1" kern="0" dirty="0"/>
                  <a:t>8p </a:t>
                </a:r>
                <a14:m>
                  <m:oMath xmlns:m="http://schemas.openxmlformats.org/officeDocument/2006/math"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125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125" b="1" kern="0" dirty="0"/>
              </a:p>
            </p:txBody>
          </p:sp>
        </mc:Choice>
        <mc:Fallback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F62C5D47-4AA9-4E45-8701-8D4B023839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158" y="5144443"/>
                <a:ext cx="930087" cy="173124"/>
              </a:xfrm>
              <a:prstGeom prst="rect">
                <a:avLst/>
              </a:prstGeom>
              <a:blipFill>
                <a:blip r:embed="rId21"/>
                <a:stretch>
                  <a:fillRect l="-9150" t="-2857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9" name="Oval 158">
            <a:extLst>
              <a:ext uri="{FF2B5EF4-FFF2-40B4-BE49-F238E27FC236}">
                <a16:creationId xmlns:a16="http://schemas.microsoft.com/office/drawing/2014/main" id="{C0FB0DEB-EA59-41BF-B541-D1B62C8AEE91}"/>
              </a:ext>
            </a:extLst>
          </p:cNvPr>
          <p:cNvSpPr/>
          <p:nvPr/>
        </p:nvSpPr>
        <p:spPr>
          <a:xfrm>
            <a:off x="5245065" y="5506996"/>
            <a:ext cx="258189" cy="20800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/>
          </a:p>
        </p:txBody>
      </p:sp>
    </p:spTree>
    <p:extLst>
      <p:ext uri="{BB962C8B-B14F-4D97-AF65-F5344CB8AC3E}">
        <p14:creationId xmlns:p14="http://schemas.microsoft.com/office/powerpoint/2010/main" val="386814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8" grpId="0" animBg="1"/>
      <p:bldP spid="73" grpId="0" animBg="1"/>
      <p:bldP spid="78" grpId="0" animBg="1"/>
      <p:bldP spid="134" grpId="0" animBg="1"/>
      <p:bldP spid="139" grpId="0" animBg="1"/>
      <p:bldP spid="144" grpId="0" animBg="1"/>
      <p:bldP spid="149" grpId="0" animBg="1"/>
      <p:bldP spid="154" grpId="0" animBg="1"/>
      <p:bldP spid="15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ULTRA_SCORM_COURSE_ID" val="4EFB6D52-8196-4116-85F9-F187128E96DC"/>
  <p:tag name="ISPRINGONLINEFOLDERID" val="52"/>
  <p:tag name="ISPRINGONLINEFOLDERPATH" val="Content List/Lessons/ELA"/>
  <p:tag name="ISPRINGCLOUDFOLDERDOMAIN" val="https://dataworksed.ispringcloud.com"/>
  <p:tag name="ISPRING_OUTPUT_FOLDER" val="C:\Users\WSNT512\Desktop\iSpring Outputs"/>
  <p:tag name="ISPRING_PROJECT_FOLDER_UPDATED" val="1"/>
  <p:tag name="ISPRING_ULTRA_SCORM_SLIDE_COUNT" val="1"/>
  <p:tag name="ISPRING_SCORM_PASSING_SCORE" val="0.000000"/>
  <p:tag name="ISPRING_PRESENTATION_PATH" val="T:\Educeri\[EDI-EDUCERI TEMPLATE] Copy only\EDI lesson template v2016.pptx"/>
  <p:tag name="ISPRING_UUID" val="{BCE2318E-5813-4850-98A1-BFED1142A58F}"/>
  <p:tag name="ISPRING_RESOURCE_FOLDER" val="T:\Educeri\[EDI-EDUCERI TEMPLATE] Copy only\EDI lesson template v2016\"/>
  <p:tag name="ISPRING_SCREEN_RECS_UPDATED" val="T:\Educeri\[EDI-EDUCERI TEMPLATE] Copy only\EDI lesson template v2016\"/>
  <p:tag name="ISPRING_PLAYERS_CUSTOMIZATION" val="UEsDBBQAAgAIAIqW2Ei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NxQfkq8CP7A5gQAAHASAAAdAAAAdW5pdmVyc2FsL2NvbW1vbl9tZXNzYWdlcy5sbmetWG1v2zYQ/l6g/4EQ0GEDurQd0KLYEgeyxCRCZMqV6LxsGARGYmyilOjqxWn2aV/3M/ZlP6y/ZEdKduwmhaSkgAWYlO65I+/uuSP3Dz9nEq14UQqVH1hv9l5biOeJSkU+P7Bm9Ojn9xYqK5anTKqcH1i5stDh6Pmzfcnyec3mHP4/f4bQfsbLEoblSI/uxkikB9Z0HDvBZGqTy9gPjoN47B1bI0dlS5bfIl/N1Y+/vHv/+c3bdz/tv2rl+sBEE9v3d4GQQXr7ugcQoWHgx4CG/ZjgC2qNfphXv62fYfLBjPoewdboyz//DpOchvgMNEvQ2j6d8rMwxITGke+5OPaimATU7IuPKXat0aWq0YKtOKoUWgl+g6oFB59WouColCI1LxIFE3nNu5S5wcT2SBziiIaeQ72AWKNIFcXtSwPL6mqhClBXolSU7Ery1OiE6DHvlwUvQTWrILoQ/KqFgC9VxkS+1636nPiB7cb2dBpPcBTZx7DBdLMoQNqBvxHVAt6lXL0EFTe5VCxF1wUHwCBCbLmUImm+FNGy0BZOJbvttCK0zz1yHNMg8KMYE3c9Y41wniK3YHqxA1FCO8IhABSs5MUjZGMT90Yc2VIOQzjxjk98eKg24UTMFxKeaqgdUwyRMOV5lxREKg4h1qPoPAhdvWmgCjG0ZGV5o4p0J0q3/dkF7BEngERw6BY41RhrYIgPAUxWFDypusB8e0ack3hMCfwdY9hcn9V5sugpBxnyYJBuh2QNvtoOvM74b9HicXABKW6NSDBEIji1RsHpEIlLHAF54KhLhthn3rGtqUCTz5oZ1syTMJ3o8haxJAE57dKVUHUJM3pLgB8MB5XDtET4wwwiybP9B/itAQRnmxiaixUHE4q0O6KBex3s6pj+MPN+j49sz8duDEEO1BNTUxK0MgbEmasKMSmVXgDoZemK5QlHVzxh2rG38FkqUvOZDkBjyada/IVY1ZLui5aviYsvXuwNNG2H4u9bmNUlmFdVPFtWXaq3zH+MFTrZvmlCn6U/Tn/kYGKHXvBNJ2XstnFSH8+UIqtlUwue7J+NZUN91GnEE3eqv7e+tyVRQ/pjD1hrLFR/CQzNhi5s0B/I/lIeOQJF06Z2QHHx8usBOknQAhCFHotxBlu1Y8KZ5vz+8ud4HHkUCsc5vypF1dmVmWxsHPSwaxNoiSWv+F0yXvFrBTwmOVs1zRmUR+PpTodu9X479YJ61AeTCQDO276qRFJkYH/aA3M2wesdaGh+ZyXnqpapSV4pPhqqh72tM36/q7wuVGZmJSvXwdtUmsOnWNEsLmyUTgf0JZv86+2frfR7vJcibIfQiTg2cXT74uhclT2FIAX0Vvg0Wnc/kAsZq5IFlNVrVedpT6DmSOPiIxvA2jVHnBXJ4svf//XE+MqSZha1s78OAtF9GbAg3oD9QVTFyz+7QKg93pUzgz5S7TlwLdcOOyU9iMLvcsRiTWnJVAZTe916Ichbp9mU2s7JBPIgMmGv6iLp7tK2ESZ2eApcZo4H1mjCio9AhFQpOQjFbLUOwGqY9s0JPKgrKXI+RPZppUQvmHrT2HZdcy0ByQcnzY9NzUzhqJO09xNSzXuDOSc2AZ79Co+nohoKGGK8uXLQx2lzdPXhbAwB1CMrTWlbsxgQRTO+o4nV/Uq3GZXmbmj/1dZV0f9QSwMEFAACAAgA3FB+SiiKRNjyAwAAZxAAACcAAAB1bml2ZXJzYWwvZmxhc2hfcHVibGlzaGluZ19zZXR0aW5ncy54bWzlWN1yGjcUvucpNNtJ78Lart047oLHY2DMBAM122ly5RGrA6uilTaSFkKuetvH6E0fLE/SIwQYCkmWpHQy02F28EqfvvN/DnJ0/S4TZAracCVrwWn1JCAgE8W4HNeCX+LW88uAGEslo0JJqAVSBeS6XonyYii4SQdgLUINQRpprnJbC1Jr86swnM1mVW5y7XaVKCzym2qisjDXYEBa0GEu6By/7DwHEywZShDgkym5PFavVAiJPNO9YoUAwhlqLrkzioqWoCYNQg8b0mQy1qqQ7FYJpYkeD2vBd60z91lhPFWDZyCdT0wdF92yvaKMcacFFQP+HkgKfJyiuqcn5wGZcWbTWnB27mgQHu7SLMi97dTR3Cp0grRL/gwsZdRS/+oFWnhnzWrBL7G5pBlPYtwhzgG1oBE/DjrtRvOx24ubg8e7+L7jdTjgUNx8HR9wKG7HnWYp/N2bfvOh0+6+eox7vU7c7j+dQhdtWRiF2y6I0FWq0AmsPRDZtMiGknKBWfcPvxiwmLeC6jHEqsUxLCMqDATktxzGPxdUcDt3ocL0ngDkNyaHxD64ONQCqwsInug8ISqGwVkH+eLlOsYvLrdMD730J7P2ahlRa2mSYjbg2kK1KNxcWsFGSm6Z5t7JUAm2NgiyIbAuzWAjyQcTLluIPA3ICIMg0NReDpIMqMTC4hbNT9YEphgay+2ioFpL9I3mVBDkw8oHcj/YcUeSUm22vL72vMvmpN6UjDQ0nWG1epf45Y/B+yDLwO7Q+8JFAHQZeFNTcwCS3AhRBnxP9QQ0iZUSpgz+V1UIRuaqIIJPgFhFMJeLDP9KgWy2ADLSKlusYpeyxAiO3p9ymAG7LiPoDYrICjyJLTEXYL2EtwV/T4YwUhp5gU4xJLjOjeevHkScU2OeSOlKx2e+EbS7jebrZ85AyqZUJgeSYwFAlttj8FO0XSoUIYRCb25QoGcSWmDwXXwYZwtYGTOrXx4Rw7NC+Ij/23HZoD5idI4jhc59jMoE5rMalBab0umiJl2dLaixGjmGxHPiRoKdlMsCyhImVBIlxZzQBKeVcRU+5aowuOJr2VObL1LQHyVcLlQdY8NHYZqV63Inp2c/nF/8+OLy5VU1/PD7X88/eWg5wfuCOml+hN9+dOZ/5tQnJv/O2ZbSmcs2tiN1/8+T5dTdnUlR6Obl/vG5mPLf6vT88MefZeL5vbA/rZ5S+DFil0+p7GsOysC6vTKo3qsyqAc/GfsbU7GUCtg+x74dYAMVPOOYPkcrif8kQb/6953P8OMk6Lfrtq+t6/+L1/zb+rK1dbuKwr0XU7eTcckz9KUbQ+vbbP3i/ATva3u3KhVk2/7nQL3yN1BLAwQUAAIACADcUH5KfDWLD+MCAACRCgAAIQAAAHVuaXZlcnNhbC9mbGFzaF9za2luX3NldHRpbmdzLnhtbJVW207jMBB95yuq8E4Ki4CV0kq0FAmpC2iLeHeSaWLVsSN7UrZ/v3bsNE7bkNIRUj1zjufqKZHaUD69GI2ipJISOH5AUTKCMOKkgEmwSKsEJF0uVqu3V23YgQxCixdMyBUgUp4po2l0I5pOgrhCFPwqERz1pVdcyIKwYHo5Hj/O59dRWCOHWGKrvU0vZ7d3s/F4gLMmCbRunuvPORTn4/n590O/j0QUJeG7pcjEVUySTSZFxdNBP/muBMko35jEf9/PF/d9SEYVviAUnZgWD0bOo5QSlAIT0t3CyCCLkRhY42lcf87ktK6+z/6AtqWKYk17vDbSRytJBgdFvjHSj+f69g7h6cHI9wSEf6ihv26M9ELrgf9RNKKsyp/MSClFZgra5XzfxD2HCZLq52dSHhsZJJiEjKPBLrjy3D4Z8UDuq//uI/NcpWDvpq4HC8E0PWYwRVlBFDYna1O5+HqrUL+Pxu5rWsy7jvmdVAqma8KUg7XKFvgXvihPfZTTtJBPwaoC5jZgH9k1tIT5fFYvCx+713kxStg6ZZuKp2yRr7qwR0hP2SJXjKbwxtnuCH5osZymyTPi2unV30XfaYA2Ayf6mLqrm1NjNa6W5u0qP3unaUCFSGFqVoJe2ASp4B+0ANPBKKxNNrbwKLiIky3NasYfg4t3K4RSReGB3s3c6QmLkCKDU4NXR6rXdSdycx6eS/vr0GZozyPUy3wSEESS5IVOVgUjx5sEtRP7u3hMccUB+cLX4lxSQeQG5IcQzPdjwu1jcIFwdkzCvrI+eBR6RYjC01WO3CWnys+rIga50F2jsJ+ertICc5rlTP/hJ4UvSA8YPVZLxVzfxwnVw2jb6CncEACRSb4fAXuypqJiSBlsgTmyp6hz7ksuUvrt9U3cIy5hjf7MOc1ZQ+l2RjssnYXXMZwgfOq4TjOs5WJwIURIYlWn1lkBzUb2ru4s6WaxmfnzQVbh5qlztbYfF1Erzb+i/wFQSwMEFAACAAgA3FB+SpwmUE/cAwAA+A8AACYAAAB1bml2ZXJzYWwvaHRtbF9wdWJsaXNoaW5nX3NldHRpbmdzLnhtbO1XzXLbNhC+6ykw7KS3iLbrNI5LyeOxpLEmsqRa7DQ5eSBiJaIGARYApSinXvsYueTB8iRdCPqNFIfKVG0PHQ/H4vLbb/+xZHT1LhNkAtpwJWvBafUkICATxbgc14Jf4tbzi4AYSyWjQkmoBVIF5KpeifJiKLhJB2AtQg1BGmkuc1sLUmvzyzCcTqdVbnLtnipRWOQ31URlYa7BgLSgw1zQGf6zsxxMsGAoQYBXpuRCrV6pEBJ5pjvFCgGEM/RcchcUFbc2E0HoUUOaPI61KiS7UUJposfDWvBd68z9LTGeqcEzkC4lpo5CJ7aXlDHunKBiwN8DSYGPU/T29OQ8IFPObFoLzs4dDcLDXZo5uQ+dOpobhTmQdsGfgaWMWupvvUEL76xZCryIzSTNeBLjE+LirwWN+GHQaTeaD91e3Bw83MZ3He/DAUpx8018gFLcjjvNUvjbt/3mfafdff0Q93qduN1fa2GKtiKMwu0URJgqVegEVhmIbFpkQ0m5wKb7LC8GLLatoHoMsWpxLMuICgMB+S2H8c8FFdzOXKmwux8B8muTQ2LvXR1qgdUFBGs6T4iOYXFWRX7xalXjlxdboYfe+jqsvV5G1FqapNgNKJu7FoWboiVspORWaO6eDJVgq4AgGwLr0gwT3G/JgIww6wJj6+UgyYBKHCRuMd5kpWGKobHczgeotUBfa04FwSHBSQdyN9iJP0mpNltpXqXatW9Sb0pGGppOcTp9Drz4S/A+yDKwW0y3cCkHXQbe1NQcgCTXQpQB31H9CJrESglTBv+rKgQjM1UQwR+BWEWweYsMf6VANmeejLTK5lJBjSVGcMz+hMMU2FUZQ2/RRFagJh6BuQDrLfxe8PdkCCOlkRfoBEuCcm48f/Ug4pwasyalSx+f+clvdxvNN89cgJRNqEwOJMeOhyy3x+CnGLtUaEIIhdncoMDMJLTA4rv6MM7msDJhVr+9IoZnhfAV/7vrskF9xOocxwqd+RqVKcxXPShtNqWT+Uy6OZtT4zRyLInnxAcJHrJcFlCWMKGSKClmhCa4noyb8AlXhUGJn2VPbb7JQa9KuJy7Osa3GDSmWblT7uT07IfzFz++vHh1WQ0//fHx+ZNKi5XdF9RZ8zv75otL/itaT6z6Hd2W0pnrNrZjdf/7yGLN7u6kKHQLcv++nK/1z9bl8N/bl5/+/FCmgt8L+9PyKoUfI3Zxleq35qAMrNsrg+q9LoO697uwv7EHS7mAB+bYHwB4ZAqecWyYow3BP9KSe1/h+JM96bv4OC35303U3tn9P1Hru9VH09ZXUhTu/cCsoHz7a71e+QtQSwMEFAACAAgA3FB+SnkhshmeAQAAGwYAAB8AAAB1bml2ZXJzYWwvaHRtbF9za2luX3NldHRpbmdzLmpzjZRNT8MwDIbv+xVTuKKpAzQ2bmxsEtIOSHBDHNJiSrU0jpKsUKb9d5ruq0ldWHxZ3KevPzp70+tXhyWsf9ff1L/r+5N/r33gfFav4dL3C+f/4MKED3L3gCkNBqTlNkP5kuUgMgksIIujxNG/PSG7CH5kJmvxuHy2oExDjyEBKyJFpgnQUGBBgF8U+E05fw5v9xpl7UpqNDxeW4tykKC0VbMGEnXOa4ZdRNH9bDZslhjAWIDeodOb0TSKCPSDJ+CJLurTRZ4UF4vJ2FdMMFdclktMcRDzZJVqXMv3LtXPUoGuPvlqX8vkdja/bQIiM/bRQh4Gno+ddZPub2VgH3c0d0bCgscgGrpRff5APeF2QQFdZCazB/p+6KxJK55Cu0tXznxMVloh9zB21uYsfNsdcX3lzCMEL0GfExLVWp3xAZXG1HWkhbZ7fkQF8vdMpvsqImck55J1sl3dOxV68+CMeSOEwQh9UtOXd62OECQn35Kza4LAS+pVaivSkZFyqs5FdFqTh3xsuEvc/bWqnesV6BdEUWX89l9uhV9rb/sLUEsDBBQAAgAIAN1QfkqzLZItXAoAAIQkAAAXAAAAdW5pdmVyc2FsL3VuaXZlcnNhbC5wbmftmn1YkucawKl0za3Ucutrbni6TjrPluZsmh/h2GrpTuZxdvT4nbIkBUQjRJIP00qKJttaOkNxm23thEFESqRAza+ZAnMOwVC0aFAioqEoviiHl9p2nevaH+ec/8518cd7/Z7P+3me+3nu+/3jvs/87cC+tS9seQECgayNi93zIQTi1gmBrHr8/HOOlsVvZuodWIH7cN+7EI7M97Gj4oaEx8MhEB7jRVuOu6PuURSbioNAPDvAb0UP9ruPIJA/b47bAz9YmmUcDaFnGIi3i8mVpJOkk+Wo9yIFd1roBznae/F/UQpKLnQfLor1WRP42bjbyjNn6G5BG09sPdr0JY1+av2fvs5QLawrK6zu4SZHsQc+CLWPrYq50abvrzdPoef0DQOV7NH243MTE73nA1IY0BiK1iyPWe3YTzmfP3c1P3Ow3WKO9y5bnH385I6jFVI09S0ZY/an7aYuk4hbwZaMs/mHsBUqg5JbGwDWb39Tt8FySLNPGPk8WK3NS1NVVnlBg7xW/taJBzsgQRf8QOW8c/bfcDeuQiWnWPjsxuXZy30IyUJXsMYXsMqp4mjKK2OAZp5DmW2CbmeIGEKuILWBeo5YjSUb0vsQoEhSdIBHrk+z//L+TVHRlmFkoyjCAoMb3nPnETXSES1BAoxixdkN1DXwNY7R44PHrvuFUaYrobYhnomkj8JWk8/C0dgHisCS0xi3EFALCYO9FSoG1aZlY6mAWjJjHg4Jg6Nzh2BHpBxeBIF+2KwyqvZcIo7YSGVisjdTcEh2gGMMwU3NS+xL4fpzxCmjUAd4JOFIHHzSdJo7z8hT4+RKQEDRHCNVGytVnd8b22fON9oeMp0nGGk8787b7mnUDnlRFzrCT0zsoMXvvPf9wMmvyLFM2k45nxyjswp65LwlnJQnlFmWOq8bhXrVyWtnjqhnBKmOuTqMPDzbxMUPzji2o8VNWW52GJw3Rz2wpdO/0IgYOsk5k+hztns5BAHcXlo6cMW6OD2ynSYNYi+p30ISVBuuh+FIZbboQrR+7OEOmhSXkKFuDJ1v62ojvDrGRVFg8H7ODlA3DNMlOFqs2aqCgQexlPxwZi+OtHJoQ3V3zhdbcMv1UT2WxHwZ04C5j+IbP2RyvbT31L5ZBDGrxyTfrBZpdAuWuS8AVnlYDlpC9wQlAvgnfq2i+KMOIVwLHF3xI6VWmbMrck0SgkVlYSlid4HVWlA7pAHceESmtmC1qoRriqTc5EgtlrhE55VqdxG9meOhAwX2ulTAL0w/FVOFooi99lXlFEx2DNnavBLDu76Z98hFDIUMYADKi2RBxHKrX5iOVViWDWqpfqjXcZQl2MLkqh/rw9ehZJt9evzfxOjFb9BepcTAC+wkn77WHihsyp9tkOHkIox8t3J49TVmtRyHcSgDFo39/r4l+tlNuvEQ8Wsuxt5g/NWE0FzZJQ9vFSSxfmpjAWFKjWwzW+scxmCs7wQL44h1Tsb+1yBOP+iivwEWv/P+H0W44IILLrjgggsuuOCCCy644IILLrjgggsuuOCCCy78v4M4bdU3Zq8AA46n/igK+Z/jbkOFamM2qXhucpjPrg3OzhJRlhYnPg+Vh8uj5DHK1EyoM7YzTPg04bAuqzslm4w/mFCH04eotTEX6sqsn2AePfKzTN/vYHMly4uLFthkP153nA2A27yJZby2O9Kq+zJJPvu5UK5YMkkj5hWlU5HmNrE0rRp/zLts2Wad2z4q759Lni8+ko1MmKnKv7zFMfVaOLMENrepVUrfGFyDUjFxshwdgTKxNmnfah4QVIUTKciT5EeZKPNIyRWHGt5RomuIcxMKfOAuRupVhKk+jzJ/eeTasWPewCb+LYYIULWUqBsKwAjuL3WETxrUzUM8QmEo907Bq4TidfBJWMnV0TznwkVEXWizrDgZNRwlqAvDXZH7tNH8SrL5t8LATqEOc1z/RJhTxU+TayJk7fijLTWITLR32fRlKn82gLGsXTynReIxoM6ONvStlnPzWlgiXANXvFggZCEuVaiAzmt1ihbHlsv7Zh/2njdsLWLx0wY1EfLabIowYxBzuEIFtfdJsqBCoJmzFoxPs6q8oJo+ZA31h9SrKFM9MotJ/DjZcOvj/d5AQ4xdzaYuKqiZUJH61+HW5iu4RsUti4ys0Zs7g2C0pfsxtuOftr1uYdutY4bQ6sZn67/VmIj34KepNdv6M2MSJr+uVFnqcsymDV0UU7B9RpaIfnaOaIpt4dbK+sLliRjq3BDj6MX3Q3o0Fk5r/hbC0v5ZxaKluoEw2of+4PjsmKEBz++27ibR6pToFjEzA+0dRTqh80KV0ETy9IAUJfjkgnoC7Sm9+T4Su1JC4sORuQMUf9+lgWBoUHrXnuvESdNy15i9+3QjAtkiFiGQU4gp5BRKDBspujFqap67JkKbxpljPZlKc+tvi6RL2zcRPs4JZaNWgSF77Ut8RqpPhSWqyf8kpviIzDpJpwL+b2Laulpjw/QiTI8Ck+eQ3dY/Il9+TW8gbwL4VKol3q2eik0DAjtUBeTwOHeewtdc1fL02iM0BH9vzB2kwlen+sLsiXwxjjpNsNvS27hTb7HnjCJTv6dAOCY0ddStjUt/KZrEfmjLam3hULwIdYrFws88c5O2eQm2ydoxG4cn7jkfYenS4hze/aZ6/+Sw5OWjYk0Vb/jlljF4y9i2t+8/wrT1OOWOHtZRdCx96D09TE+Zv4O6eHco3VO5Q1LlcchsVph0nFDusGOvvc/xiDzdqVeA18Pssnl2auYroO35JjTCRByIKdznhP9zmLZL/uuNSKjEkpmbB1XoFjLH0m6mjWl4ofMh8zuTQ1D0j6q+wubJGhGXnydXPRUbZ/JmbkRmnTMysGU5ekDx7H3VgE6itnywf/a0QPR2ET2bTWBjEo07gkZLklHqqBIdrPBsalVblyXUIDFEFl4kXk1GldXakDQpnbeXJ/pNTLB44cGEgSsRc1boo9gtxgagH7WTqyjAmD7zyg1NCnQH8xcOmRdmtIYtRWJ+mlIjfGojSsxD50ut2AT6iXmH3/rdiMx6eS3q1lWHY0lf4wO6yvKZCQVgD6ZBUcmG4Shlnf3vTzjYCyOlfQ/X/WrSr8FIpa2NAa0OixbKmvYxagwR3XvdeMBCRz3q2WZbQZuqV6RZZMWsaOL1jD5e0FaaFHg/ZrbdVJYEGpMZDzXe/5mf1qMRSgPV/QPwSbHAQ5OHHKrSiHfJdyv/4byUI6XWJ7/gAxdmkTAkquW0KEKf4XBU7LdHFOAE+iOMYaydOvueLUeGYz0Q/RN8KcSoyw4XFJ8QUZuJheY2/eQYCMsmRfGdyR296IvWn5tUmLK7EW5iocSLl/j4kV8Y7OfC5iVVHZiVQzo71UQfwVcbA2tv1CBGAmngL+O2cP0f/lPGqcVujsKXuWmqyoAE1pu/Z7yMK9gpfZXOLIz8b0/tvrk4F01ePEZc+Wv+TCi2QtXPR8prApxThExLizQcjtZ10TeCSTlZMGcqjUx6g5OfZY9JSbGvtl0sneFyD5aD7XF7D+zhvHuo4l9QSwMEFAACAAgA3VB+SsMzcktMAAAAawAAABsAAAB1bml2ZXJzYWwvdW5pdmVyc2FsLnBuZy54bWyzsa/IzVEoSy0qzszPs1Uy1DNQsrfj5bIpKEoty0wtV6gAigEFIUBJodJWycQIwS3PTCnJAKmwNEMIZqRmpmeU2CpZWJrDBfWBZgIAUEsBAgAAFAACAAgAipbYSKkBxHb7AgAAsAgAABQAAAAAAAAAAQAAAAAAAAAAAHVuaXZlcnNhbC9wbGF5ZXIueG1sUEsBAgAAFAACAAgA3FB+SrwI/sDmBAAAcBIAAB0AAAAAAAAAAQAAAAAALQMAAHVuaXZlcnNhbC9jb21tb25fbWVzc2FnZXMubG5nUEsBAgAAFAACAAgA3FB+SiiKRNjyAwAAZxAAACcAAAAAAAAAAQAAAAAATggAAHVuaXZlcnNhbC9mbGFzaF9wdWJsaXNoaW5nX3NldHRpbmdzLnhtbFBLAQIAABQAAgAIANxQfkp8NYsP4wIAAJEKAAAhAAAAAAAAAAEAAAAAAIUMAAB1bml2ZXJzYWwvZmxhc2hfc2tpbl9zZXR0aW5ncy54bWxQSwECAAAUAAIACADcUH5KnCZQT9wDAAD4DwAAJgAAAAAAAAABAAAAAACnDwAAdW5pdmVyc2FsL2h0bWxfcHVibGlzaGluZ19zZXR0aW5ncy54bWxQSwECAAAUAAIACADcUH5KeSGyGZ4BAAAbBgAAHwAAAAAAAAABAAAAAADHEwAAdW5pdmVyc2FsL2h0bWxfc2tpbl9zZXR0aW5ncy5qc1BLAQIAABQAAgAIAN1QfkqzLZItXAoAAIQkAAAXAAAAAAAAAAAAAAAAAKIVAAB1bml2ZXJzYWwvdW5pdmVyc2FsLnBuZ1BLAQIAABQAAgAIAN1QfkrDM3JLTAAAAGsAAAAbAAAAAAAAAAEAAAAAADMgAAB1bml2ZXJzYWwvdW5pdmVyc2FsLnBuZy54bWxQSwUGAAAAAAgACABgAgAAuCAAAAAA"/>
  <p:tag name="ISPRING_SCORM_RATE_QUIZZES" val="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21923"/>
  <p:tag name="ISPRINGCLOUDFOLDERPATH" val="Repository/Delhi/Concept Development Slides/Grade 8/"/>
  <p:tag name="ISPRING_PRESENTATION_TITLE" val="Solutions Linear Equation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CUSTOM_TIMING_USED" val="0"/>
  <p:tag name="GENSWF_SLIDE_TITLE" val="Concept Developmen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CUSTOM_TIMING_USED" val="0"/>
  <p:tag name="GENSWF_SLIDE_TITLE" val="Concept Developmen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CUSTOM_TIMING_USED" val="0"/>
  <p:tag name="GENSWF_SLIDE_TITLE" val="Concept Developmen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CUSTOM_TIMING_USED" val="0"/>
  <p:tag name="GENSWF_SLIDE_TITLE" val="Concept Development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10661</TotalTime>
  <Words>4724</Words>
  <Application>Microsoft Office PowerPoint</Application>
  <PresentationFormat>On-screen Show (4:3)</PresentationFormat>
  <Paragraphs>1023</Paragraphs>
  <Slides>32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6" baseType="lpstr">
      <vt:lpstr>Abadi</vt:lpstr>
      <vt:lpstr>Arial</vt:lpstr>
      <vt:lpstr>Arial Narrow</vt:lpstr>
      <vt:lpstr>Calibri</vt:lpstr>
      <vt:lpstr>Calibri Light</vt:lpstr>
      <vt:lpstr>Cambria Math</vt:lpstr>
      <vt:lpstr>Century Gothic</vt:lpstr>
      <vt:lpstr>Gill Sans MT</vt:lpstr>
      <vt:lpstr>Kristen ITC</vt:lpstr>
      <vt:lpstr>Symbol</vt:lpstr>
      <vt:lpstr>Times New Roman</vt:lpstr>
      <vt:lpstr>Verdana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 Linear Equations</dc:title>
  <dc:creator>alex chavez</dc:creator>
  <cp:lastModifiedBy>Rupinder Jagpal</cp:lastModifiedBy>
  <cp:revision>310</cp:revision>
  <dcterms:created xsi:type="dcterms:W3CDTF">2016-09-02T21:16:13Z</dcterms:created>
  <dcterms:modified xsi:type="dcterms:W3CDTF">2018-10-01T23:17:50Z</dcterms:modified>
  <cp:contentStatus/>
</cp:coreProperties>
</file>