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5"/>
  </p:notesMasterIdLst>
  <p:sldIdLst>
    <p:sldId id="257" r:id="rId2"/>
    <p:sldId id="256" r:id="rId3"/>
    <p:sldId id="275" r:id="rId4"/>
    <p:sldId id="274" r:id="rId5"/>
    <p:sldId id="276" r:id="rId6"/>
    <p:sldId id="281" r:id="rId7"/>
    <p:sldId id="282" r:id="rId8"/>
    <p:sldId id="292" r:id="rId9"/>
    <p:sldId id="293" r:id="rId10"/>
    <p:sldId id="291" r:id="rId11"/>
    <p:sldId id="294" r:id="rId12"/>
    <p:sldId id="270" r:id="rId13"/>
    <p:sldId id="262" r:id="rId14"/>
  </p:sldIdLst>
  <p:sldSz cx="9144000" cy="6858000" type="screen4x3"/>
  <p:notesSz cx="6934200" cy="92202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Gill Sans MT" panose="020B0502020104020203" pitchFamily="34" charset="0"/>
      <p:regular r:id="rId29"/>
      <p:bold r:id="rId30"/>
      <p:italic r:id="rId31"/>
      <p:boldItalic r:id="rId32"/>
    </p:embeddedFont>
    <p:embeddedFont>
      <p:font typeface="Handlee" panose="02000000000000000000" pitchFamily="2" charset="0"/>
      <p:regular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orient="horz" pos="2218">
          <p15:clr>
            <a:srgbClr val="A4A3A4"/>
          </p15:clr>
        </p15:guide>
        <p15:guide id="3" pos="4262">
          <p15:clr>
            <a:srgbClr val="A4A3A4"/>
          </p15:clr>
        </p15:guide>
        <p15:guide id="4" pos="56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102"/>
    <a:srgbClr val="D09E00"/>
    <a:srgbClr val="8EC000"/>
    <a:srgbClr val="F3F19F"/>
    <a:srgbClr val="508CD4"/>
    <a:srgbClr val="A2C2E8"/>
    <a:srgbClr val="08749A"/>
    <a:srgbClr val="065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6797" autoAdjust="0"/>
  </p:normalViewPr>
  <p:slideViewPr>
    <p:cSldViewPr showGuides="1">
      <p:cViewPr>
        <p:scale>
          <a:sx n="110" d="100"/>
          <a:sy n="110" d="100"/>
        </p:scale>
        <p:origin x="816" y="-1202"/>
      </p:cViewPr>
      <p:guideLst>
        <p:guide orient="horz" pos="1872"/>
        <p:guide orient="horz" pos="2218"/>
        <p:guide pos="4262"/>
        <p:guide pos="5645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26.wmf"/><Relationship Id="rId4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E8CB8C-0C3F-41F4-891D-82F58F0B3336}" type="datetimeFigureOut">
              <a:rPr lang="en-US"/>
              <a:pPr>
                <a:defRPr/>
              </a:pPr>
              <a:t>9/14/2018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185E77-C939-4888-8932-9AB2BF13CE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B4612-93F4-4C07-AECD-0A12E5C73E0A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5E77-C939-4888-8932-9AB2BF13CE5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174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5E77-C939-4888-8932-9AB2BF13CE5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887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5E77-C939-4888-8932-9AB2BF13CE5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49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5E77-C939-4888-8932-9AB2BF13CE5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42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93A9D-8272-4849-ADD0-5914AA89D66B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5E77-C939-4888-8932-9AB2BF13CE5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00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5E77-C939-4888-8932-9AB2BF13CE5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268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5E77-C939-4888-8932-9AB2BF13CE5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0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5E77-C939-4888-8932-9AB2BF13CE5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164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5E77-C939-4888-8932-9AB2BF13CE5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42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70ED8AD-00E1-4406-839D-8496E7C7F1FC}"/>
              </a:ext>
            </a:extLst>
          </p:cNvPr>
          <p:cNvGrpSpPr/>
          <p:nvPr userDrawn="1"/>
        </p:nvGrpSpPr>
        <p:grpSpPr>
          <a:xfrm>
            <a:off x="1" y="6552213"/>
            <a:ext cx="1371634" cy="305787"/>
            <a:chOff x="1" y="6552213"/>
            <a:chExt cx="1371634" cy="3057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778CEF-1608-45A7-9EBF-A494798FB054}"/>
                </a:ext>
              </a:extLst>
            </p:cNvPr>
            <p:cNvSpPr/>
            <p:nvPr userDrawn="1"/>
          </p:nvSpPr>
          <p:spPr bwMode="auto">
            <a:xfrm>
              <a:off x="1" y="6552213"/>
              <a:ext cx="1371634" cy="305787"/>
            </a:xfrm>
            <a:prstGeom prst="rect">
              <a:avLst/>
            </a:prstGeom>
            <a:solidFill>
              <a:srgbClr val="35B1BB"/>
            </a:solidFill>
            <a:ln w="28575" algn="ctr">
              <a:noFill/>
              <a:miter lim="800000"/>
              <a:headEnd/>
              <a:tailEnd/>
            </a:ln>
            <a:effectLst/>
            <a:extLst/>
          </p:spPr>
          <p:txBody>
            <a:bodyPr lIns="0" tIns="0" rIns="0" bIns="0" rtlCol="0" anchor="ctr"/>
            <a:lstStyle/>
            <a:p>
              <a:pPr algn="ctr"/>
              <a:endParaRPr lang="en-US" sz="2000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788BF5-2E69-4A5F-8F18-160F06C0AB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7" y="6613666"/>
              <a:ext cx="1219202" cy="18288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6029F6B-D6CB-47CB-A143-9EC8D98A338B}"/>
              </a:ext>
            </a:extLst>
          </p:cNvPr>
          <p:cNvGrpSpPr/>
          <p:nvPr userDrawn="1"/>
        </p:nvGrpSpPr>
        <p:grpSpPr>
          <a:xfrm>
            <a:off x="7223731" y="6667433"/>
            <a:ext cx="1920269" cy="242076"/>
            <a:chOff x="7186715" y="6667433"/>
            <a:chExt cx="1920269" cy="2420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39582A-5902-4E6F-AF04-A5C5DA43C5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6788" y="6716749"/>
              <a:ext cx="1280196" cy="19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2108" rIns="0" bIns="421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>
                <a:defRPr/>
              </a:pPr>
              <a:r>
                <a:rPr lang="en-US" altLang="en-US" sz="700" dirty="0">
                  <a:solidFill>
                    <a:srgbClr val="B5B5B5">
                      <a:lumMod val="75000"/>
                    </a:srgbClr>
                  </a:solidFill>
                  <a:latin typeface="Century Gothic" pitchFamily="34" charset="0"/>
                </a:rPr>
                <a:t>©2017 All rights reserved.</a:t>
              </a:r>
              <a:endParaRPr lang="en-US" altLang="en-US" dirty="0">
                <a:solidFill>
                  <a:srgbClr val="B5B5B5">
                    <a:lumMod val="75000"/>
                  </a:srgbClr>
                </a:solidFill>
                <a:latin typeface="Arial" charset="0"/>
              </a:endParaRPr>
            </a:p>
          </p:txBody>
        </p:sp>
        <p:pic>
          <p:nvPicPr>
            <p:cNvPr id="10" name="Picture 2" descr="C:\Users\Stephen\Desktop\DataWorksWithGGSA_Dark.png">
              <a:extLst>
                <a:ext uri="{FF2B5EF4-FFF2-40B4-BE49-F238E27FC236}">
                  <a16:creationId xmlns:a16="http://schemas.microsoft.com/office/drawing/2014/main" id="{AFF06407-AAEC-4928-99BF-5ACB574644E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215"/>
            <a:stretch/>
          </p:blipFill>
          <p:spPr bwMode="auto">
            <a:xfrm>
              <a:off x="7186715" y="6667433"/>
              <a:ext cx="822951" cy="178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605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E8AD2D9-B83C-44D0-AC41-AE955DAFBE6D}"/>
              </a:ext>
            </a:extLst>
          </p:cNvPr>
          <p:cNvGrpSpPr/>
          <p:nvPr userDrawn="1"/>
        </p:nvGrpSpPr>
        <p:grpSpPr>
          <a:xfrm>
            <a:off x="1" y="6552213"/>
            <a:ext cx="1371634" cy="305787"/>
            <a:chOff x="1" y="6552213"/>
            <a:chExt cx="1371634" cy="3057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C202BE-FBDD-431C-89D2-8B34CBFB1F0D}"/>
                </a:ext>
              </a:extLst>
            </p:cNvPr>
            <p:cNvSpPr/>
            <p:nvPr userDrawn="1"/>
          </p:nvSpPr>
          <p:spPr bwMode="auto">
            <a:xfrm>
              <a:off x="1" y="6552213"/>
              <a:ext cx="1371634" cy="305787"/>
            </a:xfrm>
            <a:prstGeom prst="rect">
              <a:avLst/>
            </a:prstGeom>
            <a:solidFill>
              <a:srgbClr val="35B1BB"/>
            </a:solidFill>
            <a:ln w="28575" algn="ctr">
              <a:noFill/>
              <a:miter lim="800000"/>
              <a:headEnd/>
              <a:tailEnd/>
            </a:ln>
            <a:effectLst/>
            <a:extLst/>
          </p:spPr>
          <p:txBody>
            <a:bodyPr lIns="0" tIns="0" rIns="0" bIns="0" rtlCol="0" anchor="ctr"/>
            <a:lstStyle/>
            <a:p>
              <a:pPr algn="ctr"/>
              <a:endParaRPr lang="en-US" sz="2000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4CE39F-3F2D-497A-B2B7-F40BA4ED22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7" y="6613666"/>
              <a:ext cx="1219202" cy="18288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774911A-E35C-4107-8F2C-D0EBEA4C411D}"/>
              </a:ext>
            </a:extLst>
          </p:cNvPr>
          <p:cNvGrpSpPr/>
          <p:nvPr userDrawn="1"/>
        </p:nvGrpSpPr>
        <p:grpSpPr>
          <a:xfrm>
            <a:off x="7223731" y="6667433"/>
            <a:ext cx="1920269" cy="242076"/>
            <a:chOff x="7186715" y="6667433"/>
            <a:chExt cx="1920269" cy="2420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448408-10CD-4B08-8214-74CC4E3AAC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6788" y="6716749"/>
              <a:ext cx="1280196" cy="19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2108" rIns="0" bIns="421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>
                <a:defRPr/>
              </a:pPr>
              <a:r>
                <a:rPr lang="en-US" altLang="en-US" sz="700" dirty="0">
                  <a:solidFill>
                    <a:srgbClr val="B5B5B5">
                      <a:lumMod val="75000"/>
                    </a:srgbClr>
                  </a:solidFill>
                  <a:latin typeface="Century Gothic" pitchFamily="34" charset="0"/>
                </a:rPr>
                <a:t>©2017 All rights reserved.</a:t>
              </a:r>
              <a:endParaRPr lang="en-US" altLang="en-US" dirty="0">
                <a:solidFill>
                  <a:srgbClr val="B5B5B5">
                    <a:lumMod val="75000"/>
                  </a:srgbClr>
                </a:solidFill>
                <a:latin typeface="Arial" charset="0"/>
              </a:endParaRPr>
            </a:p>
          </p:txBody>
        </p:sp>
        <p:pic>
          <p:nvPicPr>
            <p:cNvPr id="10" name="Picture 2" descr="C:\Users\Stephen\Desktop\DataWorksWithGGSA_Dark.png">
              <a:extLst>
                <a:ext uri="{FF2B5EF4-FFF2-40B4-BE49-F238E27FC236}">
                  <a16:creationId xmlns:a16="http://schemas.microsoft.com/office/drawing/2014/main" id="{EA763C42-EEC4-4429-AFEC-D4FDBDC8390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215"/>
            <a:stretch/>
          </p:blipFill>
          <p:spPr bwMode="auto">
            <a:xfrm>
              <a:off x="7186715" y="6667433"/>
              <a:ext cx="822951" cy="178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727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73.png"/><Relationship Id="rId18" Type="http://schemas.openxmlformats.org/officeDocument/2006/relationships/image" Target="../media/image72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wmf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37.bin"/><Relationship Id="rId2" Type="http://schemas.openxmlformats.org/officeDocument/2006/relationships/tags" Target="../tags/tag12.xml"/><Relationship Id="rId16" Type="http://schemas.openxmlformats.org/officeDocument/2006/relationships/image" Target="../media/image42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12.png"/><Relationship Id="rId15" Type="http://schemas.openxmlformats.org/officeDocument/2006/relationships/image" Target="../media/image50.png"/><Relationship Id="rId10" Type="http://schemas.openxmlformats.org/officeDocument/2006/relationships/image" Target="../media/image70.wmf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1.wmf"/><Relationship Id="rId2" Type="http://schemas.openxmlformats.org/officeDocument/2006/relationships/tags" Target="../tags/tag3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12.png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w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9.wmf"/><Relationship Id="rId26" Type="http://schemas.openxmlformats.org/officeDocument/2006/relationships/image" Target="../media/image23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9.bin"/><Relationship Id="rId2" Type="http://schemas.openxmlformats.org/officeDocument/2006/relationships/tags" Target="../tags/tag4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29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28" Type="http://schemas.openxmlformats.org/officeDocument/2006/relationships/image" Target="../media/image24.wmf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6.bin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Relationship Id="rId27" Type="http://schemas.openxmlformats.org/officeDocument/2006/relationships/oleObject" Target="../embeddings/oleObject20.bin"/><Relationship Id="rId30" Type="http://schemas.openxmlformats.org/officeDocument/2006/relationships/image" Target="../media/image2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8.wmf"/><Relationship Id="rId2" Type="http://schemas.openxmlformats.org/officeDocument/2006/relationships/tags" Target="../tags/tag5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29.png"/><Relationship Id="rId15" Type="http://schemas.openxmlformats.org/officeDocument/2006/relationships/image" Target="../media/image32.png"/><Relationship Id="rId10" Type="http://schemas.openxmlformats.org/officeDocument/2006/relationships/image" Target="../media/image27.wmf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5.wmf"/><Relationship Id="rId2" Type="http://schemas.openxmlformats.org/officeDocument/2006/relationships/tags" Target="../tags/tag6.xml"/><Relationship Id="rId16" Type="http://schemas.openxmlformats.org/officeDocument/2006/relationships/image" Target="../media/image39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4.wmf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1.wmf"/><Relationship Id="rId2" Type="http://schemas.openxmlformats.org/officeDocument/2006/relationships/tags" Target="../tags/tag7.xml"/><Relationship Id="rId16" Type="http://schemas.openxmlformats.org/officeDocument/2006/relationships/image" Target="../media/image45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29.png"/><Relationship Id="rId15" Type="http://schemas.openxmlformats.org/officeDocument/2006/relationships/image" Target="../media/image44.png"/><Relationship Id="rId10" Type="http://schemas.openxmlformats.org/officeDocument/2006/relationships/image" Target="../media/image40.wmf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7.wmf"/><Relationship Id="rId2" Type="http://schemas.openxmlformats.org/officeDocument/2006/relationships/tags" Target="../tags/tag8.xml"/><Relationship Id="rId16" Type="http://schemas.openxmlformats.org/officeDocument/2006/relationships/image" Target="../media/image50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29.png"/><Relationship Id="rId15" Type="http://schemas.openxmlformats.org/officeDocument/2006/relationships/image" Target="../media/image43.png"/><Relationship Id="rId10" Type="http://schemas.openxmlformats.org/officeDocument/2006/relationships/image" Target="../media/image46.wmf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3663" y="1730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5" name="TextBox 31"/>
          <p:cNvSpPr txBox="1">
            <a:spLocks noChangeArrowheads="1"/>
          </p:cNvSpPr>
          <p:nvPr/>
        </p:nvSpPr>
        <p:spPr bwMode="auto">
          <a:xfrm>
            <a:off x="0" y="315913"/>
            <a:ext cx="674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We will identify</a:t>
            </a:r>
            <a:r>
              <a:rPr lang="en-US" altLang="en-US" sz="2000" baseline="-25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quadratic function graphs. </a:t>
            </a:r>
            <a:endParaRPr lang="en-US" altLang="en-US" sz="2000" dirty="0">
              <a:solidFill>
                <a:srgbClr val="99999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6748463" y="523875"/>
            <a:ext cx="2185987" cy="1042988"/>
            <a:chOff x="6748463" y="523875"/>
            <a:chExt cx="2185987" cy="1042617"/>
          </a:xfrm>
        </p:grpSpPr>
        <p:sp>
          <p:nvSpPr>
            <p:cNvPr id="2" name="Rectangle 1"/>
            <p:cNvSpPr/>
            <p:nvPr/>
          </p:nvSpPr>
          <p:spPr bwMode="auto">
            <a:xfrm>
              <a:off x="6750050" y="523875"/>
              <a:ext cx="2184400" cy="1042617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9144">
              <a:spAutoFit/>
            </a:bodyPr>
            <a:lstStyle/>
            <a:p>
              <a:pPr eaLnBrk="0" hangingPunct="0"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What are we going to do?</a:t>
              </a:r>
            </a:p>
            <a:p>
              <a:pPr eaLnBrk="0" hangingPunct="0">
                <a:spcAft>
                  <a:spcPct val="50000"/>
                </a:spcAft>
                <a:tabLst>
                  <a:tab pos="-57150" algn="l"/>
                </a:tabLst>
                <a:defRPr/>
              </a:pP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Times New Roman" pitchFamily="18" charset="0"/>
                <a:cs typeface="Arial" charset="0"/>
              </a:endParaRPr>
            </a:p>
            <a:p>
              <a:pPr eaLnBrk="0" hangingPunct="0">
                <a:spcAft>
                  <a:spcPct val="50000"/>
                </a:spcAft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What does </a:t>
              </a: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identify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 mean? </a:t>
              </a: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Identify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 means _________.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748463" y="530223"/>
              <a:ext cx="2184400" cy="231693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latin typeface="Gill Sans MT" pitchFamily="34" charset="0"/>
                </a:rPr>
                <a:t>CFU</a:t>
              </a:r>
            </a:p>
          </p:txBody>
        </p:sp>
      </p:grp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6750050" y="3248025"/>
            <a:ext cx="2190750" cy="1274763"/>
            <a:chOff x="6750050" y="3886200"/>
            <a:chExt cx="2190750" cy="1274238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50050" y="3886200"/>
              <a:ext cx="2184400" cy="1274238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Students, you already know how to identify coefficients and y-intercepts. Now, we will use coefficients and y-intercepts to identify the graphs of quadratic functions. 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56400" y="3886200"/>
              <a:ext cx="2184400" cy="231680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latin typeface="Gill Sans MT" pitchFamily="34" charset="0"/>
                </a:rPr>
                <a:t>Make Connection</a:t>
              </a:r>
            </a:p>
          </p:txBody>
        </p:sp>
      </p:grpSp>
      <p:sp>
        <p:nvSpPr>
          <p:cNvPr id="8198" name="Rectangle 21"/>
          <p:cNvSpPr>
            <a:spLocks noChangeArrowheads="1"/>
          </p:cNvSpPr>
          <p:nvPr/>
        </p:nvSpPr>
        <p:spPr bwMode="auto">
          <a:xfrm>
            <a:off x="0" y="1289050"/>
            <a:ext cx="6583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 </a:t>
            </a:r>
            <a:r>
              <a:rPr lang="en-US" altLang="en-US" b="1" u="sng">
                <a:latin typeface="Arial" panose="020B0604020202020204" pitchFamily="34" charset="0"/>
              </a:rPr>
              <a:t>coefficient</a:t>
            </a:r>
            <a:r>
              <a:rPr lang="en-US" altLang="en-US">
                <a:latin typeface="Arial" panose="020B0604020202020204" pitchFamily="34" charset="0"/>
              </a:rPr>
              <a:t> is a number that is multiplied to a variable.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The </a:t>
            </a:r>
            <a:r>
              <a:rPr lang="en-US" altLang="en-US" b="1" i="1" u="sng">
                <a:latin typeface="Arial" panose="020B0604020202020204" pitchFamily="34" charset="0"/>
              </a:rPr>
              <a:t>y</a:t>
            </a:r>
            <a:r>
              <a:rPr lang="en-US" altLang="en-US" b="1" u="sng">
                <a:latin typeface="Arial" panose="020B0604020202020204" pitchFamily="34" charset="0"/>
              </a:rPr>
              <a:t>-intercept</a:t>
            </a:r>
            <a:r>
              <a:rPr lang="en-US" altLang="en-US">
                <a:latin typeface="Arial" panose="020B0604020202020204" pitchFamily="34" charset="0"/>
              </a:rPr>
              <a:t> is the point where a line crosses the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>
                <a:latin typeface="Arial" panose="020B0604020202020204" pitchFamily="34" charset="0"/>
              </a:rPr>
              <a:t>-axis. </a:t>
            </a:r>
          </a:p>
        </p:txBody>
      </p:sp>
      <p:grpSp>
        <p:nvGrpSpPr>
          <p:cNvPr id="8199" name="Group 3"/>
          <p:cNvGrpSpPr>
            <a:grpSpLocks/>
          </p:cNvGrpSpPr>
          <p:nvPr/>
        </p:nvGrpSpPr>
        <p:grpSpPr bwMode="auto">
          <a:xfrm>
            <a:off x="6750050" y="5199063"/>
            <a:ext cx="2190750" cy="504825"/>
            <a:chOff x="6750050" y="5199063"/>
            <a:chExt cx="2190750" cy="504754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750050" y="5199063"/>
              <a:ext cx="2184400" cy="50475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eaLnBrk="0" hangingPunct="0">
                <a:tabLst>
                  <a:tab pos="-57150" algn="l"/>
                </a:tabLst>
                <a:defRPr/>
              </a:pPr>
              <a:r>
                <a:rPr lang="en-US" sz="1000" baseline="30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1 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find and name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56400" y="5199063"/>
              <a:ext cx="2184400" cy="2317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Vocabulary</a:t>
              </a:r>
            </a:p>
          </p:txBody>
        </p:sp>
      </p:grpSp>
      <p:sp>
        <p:nvSpPr>
          <p:cNvPr id="8200" name="Rectangle 51"/>
          <p:cNvSpPr>
            <a:spLocks noChangeArrowheads="1"/>
          </p:cNvSpPr>
          <p:nvPr/>
        </p:nvSpPr>
        <p:spPr bwMode="auto">
          <a:xfrm>
            <a:off x="0" y="1984375"/>
            <a:ext cx="47196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Identify the coefficient of the following terms.</a:t>
            </a:r>
          </a:p>
        </p:txBody>
      </p:sp>
      <p:sp>
        <p:nvSpPr>
          <p:cNvPr id="49" name="Rectangle 93"/>
          <p:cNvSpPr>
            <a:spLocks noChangeArrowheads="1"/>
          </p:cNvSpPr>
          <p:nvPr/>
        </p:nvSpPr>
        <p:spPr bwMode="auto">
          <a:xfrm>
            <a:off x="3108325" y="2517775"/>
            <a:ext cx="192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latin typeface="Arial" pitchFamily="34" charset="0"/>
              </a:rPr>
              <a:t>2.</a:t>
            </a:r>
            <a:endParaRPr lang="en-US" sz="1600" kern="0" dirty="0">
              <a:latin typeface="Arial" pitchFamily="34" charset="0"/>
            </a:endParaRPr>
          </a:p>
        </p:txBody>
      </p:sp>
      <p:sp>
        <p:nvSpPr>
          <p:cNvPr id="52" name="Rectangle 126"/>
          <p:cNvSpPr/>
          <p:nvPr/>
        </p:nvSpPr>
        <p:spPr>
          <a:xfrm>
            <a:off x="-9525" y="68263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sp>
        <p:nvSpPr>
          <p:cNvPr id="53" name="Rectangle 130"/>
          <p:cNvSpPr/>
          <p:nvPr/>
        </p:nvSpPr>
        <p:spPr>
          <a:xfrm>
            <a:off x="0" y="1050925"/>
            <a:ext cx="2214563" cy="247650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sp>
        <p:nvSpPr>
          <p:cNvPr id="33" name="Rectangle 93"/>
          <p:cNvSpPr>
            <a:spLocks noChangeArrowheads="1"/>
          </p:cNvSpPr>
          <p:nvPr/>
        </p:nvSpPr>
        <p:spPr bwMode="auto">
          <a:xfrm>
            <a:off x="207963" y="2517775"/>
            <a:ext cx="192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latin typeface="Arial" pitchFamily="34" charset="0"/>
              </a:rPr>
              <a:t>1.</a:t>
            </a:r>
            <a:endParaRPr lang="en-US" sz="1600" kern="0" dirty="0">
              <a:latin typeface="Arial" pitchFamily="34" charset="0"/>
            </a:endParaRPr>
          </a:p>
        </p:txBody>
      </p:sp>
      <p:sp>
        <p:nvSpPr>
          <p:cNvPr id="34" name="AutoShape 208"/>
          <p:cNvSpPr>
            <a:spLocks noChangeArrowheads="1"/>
          </p:cNvSpPr>
          <p:nvPr/>
        </p:nvSpPr>
        <p:spPr bwMode="auto">
          <a:xfrm>
            <a:off x="3708400" y="2519363"/>
            <a:ext cx="227013" cy="274637"/>
          </a:xfrm>
          <a:prstGeom prst="roundRect">
            <a:avLst>
              <a:gd name="adj" fmla="val 16667"/>
            </a:avLst>
          </a:prstGeom>
          <a:solidFill>
            <a:srgbClr val="FFB7B7"/>
          </a:solidFill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AutoShape 207"/>
          <p:cNvSpPr>
            <a:spLocks noChangeArrowheads="1"/>
          </p:cNvSpPr>
          <p:nvPr/>
        </p:nvSpPr>
        <p:spPr bwMode="auto">
          <a:xfrm>
            <a:off x="757238" y="2519363"/>
            <a:ext cx="274637" cy="274637"/>
          </a:xfrm>
          <a:prstGeom prst="roundRect">
            <a:avLst>
              <a:gd name="adj" fmla="val 16667"/>
            </a:avLst>
          </a:prstGeom>
          <a:solidFill>
            <a:srgbClr val="FFB7B7"/>
          </a:solidFill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207" name="Object 188"/>
          <p:cNvGraphicFramePr>
            <a:graphicFrameLocks noChangeAspect="1"/>
          </p:cNvGraphicFramePr>
          <p:nvPr/>
        </p:nvGraphicFramePr>
        <p:xfrm>
          <a:off x="739775" y="2481263"/>
          <a:ext cx="5667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Equation" r:id="rId5" imgW="444307" imgH="279279" progId="Equation.DSMT4">
                  <p:embed/>
                </p:oleObj>
              </mc:Choice>
              <mc:Fallback>
                <p:oleObj name="Equation" r:id="rId5" imgW="444307" imgH="279279" progId="Equation.DSMT4">
                  <p:embed/>
                  <p:pic>
                    <p:nvPicPr>
                      <p:cNvPr id="0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2481263"/>
                        <a:ext cx="5667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Object 189"/>
          <p:cNvGraphicFramePr>
            <a:graphicFrameLocks noChangeAspect="1"/>
          </p:cNvGraphicFramePr>
          <p:nvPr/>
        </p:nvGraphicFramePr>
        <p:xfrm>
          <a:off x="3729038" y="2481263"/>
          <a:ext cx="4699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tion" r:id="rId7" imgW="368300" imgH="279400" progId="Equation.DSMT4">
                  <p:embed/>
                </p:oleObj>
              </mc:Choice>
              <mc:Fallback>
                <p:oleObj name="Equation" r:id="rId7" imgW="368300" imgH="279400" progId="Equation.DSMT4">
                  <p:embed/>
                  <p:pic>
                    <p:nvPicPr>
                      <p:cNvPr id="0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2481263"/>
                        <a:ext cx="4699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51"/>
          <p:cNvSpPr>
            <a:spLocks noChangeArrowheads="1"/>
          </p:cNvSpPr>
          <p:nvPr/>
        </p:nvSpPr>
        <p:spPr bwMode="auto">
          <a:xfrm>
            <a:off x="0" y="2930525"/>
            <a:ext cx="48910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Identify the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>
                <a:latin typeface="Arial" panose="020B0604020202020204" pitchFamily="34" charset="0"/>
              </a:rPr>
              <a:t>-intercept of the following graphs.</a:t>
            </a:r>
          </a:p>
        </p:txBody>
      </p:sp>
      <p:grpSp>
        <p:nvGrpSpPr>
          <p:cNvPr id="8210" name="Group 142"/>
          <p:cNvGrpSpPr>
            <a:grpSpLocks noChangeAspect="1"/>
          </p:cNvGrpSpPr>
          <p:nvPr/>
        </p:nvGrpSpPr>
        <p:grpSpPr bwMode="auto">
          <a:xfrm>
            <a:off x="342900" y="3544888"/>
            <a:ext cx="2741613" cy="2627312"/>
            <a:chOff x="783" y="5488"/>
            <a:chExt cx="3456" cy="3312"/>
          </a:xfrm>
        </p:grpSpPr>
        <p:grpSp>
          <p:nvGrpSpPr>
            <p:cNvPr id="8228" name="Group 143"/>
            <p:cNvGrpSpPr>
              <a:grpSpLocks noChangeAspect="1"/>
            </p:cNvGrpSpPr>
            <p:nvPr/>
          </p:nvGrpSpPr>
          <p:grpSpPr bwMode="auto">
            <a:xfrm>
              <a:off x="783" y="5488"/>
              <a:ext cx="3456" cy="3312"/>
              <a:chOff x="783" y="5488"/>
              <a:chExt cx="3456" cy="3312"/>
            </a:xfrm>
          </p:grpSpPr>
          <p:pic>
            <p:nvPicPr>
              <p:cNvPr id="8230" name="Picture 14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93" t="25081" r="24782" b="22990"/>
              <a:stretch>
                <a:fillRect/>
              </a:stretch>
            </p:blipFill>
            <p:spPr bwMode="auto">
              <a:xfrm>
                <a:off x="801" y="5584"/>
                <a:ext cx="3413" cy="3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31" name="Group 145"/>
              <p:cNvGrpSpPr>
                <a:grpSpLocks noChangeAspect="1"/>
              </p:cNvGrpSpPr>
              <p:nvPr/>
            </p:nvGrpSpPr>
            <p:grpSpPr bwMode="auto">
              <a:xfrm>
                <a:off x="783" y="5488"/>
                <a:ext cx="3456" cy="3312"/>
                <a:chOff x="783" y="5488"/>
                <a:chExt cx="3456" cy="3312"/>
              </a:xfrm>
            </p:grpSpPr>
            <p:sp>
              <p:nvSpPr>
                <p:cNvPr id="8232" name="Line 146"/>
                <p:cNvSpPr>
                  <a:spLocks noChangeAspect="1" noChangeShapeType="1"/>
                </p:cNvSpPr>
                <p:nvPr/>
              </p:nvSpPr>
              <p:spPr bwMode="auto">
                <a:xfrm>
                  <a:off x="783" y="7141"/>
                  <a:ext cx="3456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 type="triangl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3" name="Line 14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837" y="7144"/>
                  <a:ext cx="3312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 type="triangl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229" name="Freeform 148"/>
            <p:cNvSpPr>
              <a:spLocks noChangeAspect="1"/>
            </p:cNvSpPr>
            <p:nvPr/>
          </p:nvSpPr>
          <p:spPr bwMode="auto">
            <a:xfrm>
              <a:off x="1503" y="5697"/>
              <a:ext cx="1622" cy="2959"/>
            </a:xfrm>
            <a:custGeom>
              <a:avLst/>
              <a:gdLst>
                <a:gd name="T0" fmla="*/ 0 w 1622"/>
                <a:gd name="T1" fmla="*/ 2959 h 2959"/>
                <a:gd name="T2" fmla="*/ 1622 w 1622"/>
                <a:gd name="T3" fmla="*/ 0 h 295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22" h="2959">
                  <a:moveTo>
                    <a:pt x="0" y="2959"/>
                  </a:moveTo>
                  <a:lnTo>
                    <a:pt x="1622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1" name="Group 149"/>
          <p:cNvGrpSpPr>
            <a:grpSpLocks noChangeAspect="1"/>
          </p:cNvGrpSpPr>
          <p:nvPr/>
        </p:nvGrpSpPr>
        <p:grpSpPr bwMode="auto">
          <a:xfrm>
            <a:off x="3405188" y="3538538"/>
            <a:ext cx="2741612" cy="2627312"/>
            <a:chOff x="4500" y="5476"/>
            <a:chExt cx="3456" cy="3312"/>
          </a:xfrm>
        </p:grpSpPr>
        <p:grpSp>
          <p:nvGrpSpPr>
            <p:cNvPr id="8222" name="Group 150"/>
            <p:cNvGrpSpPr>
              <a:grpSpLocks noChangeAspect="1"/>
            </p:cNvGrpSpPr>
            <p:nvPr/>
          </p:nvGrpSpPr>
          <p:grpSpPr bwMode="auto">
            <a:xfrm>
              <a:off x="4500" y="5476"/>
              <a:ext cx="3456" cy="3312"/>
              <a:chOff x="4500" y="5476"/>
              <a:chExt cx="3456" cy="3312"/>
            </a:xfrm>
          </p:grpSpPr>
          <p:pic>
            <p:nvPicPr>
              <p:cNvPr id="8224" name="Picture 15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93" t="25081" r="24782" b="22990"/>
              <a:stretch>
                <a:fillRect/>
              </a:stretch>
            </p:blipFill>
            <p:spPr bwMode="auto">
              <a:xfrm>
                <a:off x="4515" y="5584"/>
                <a:ext cx="3413" cy="3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25" name="Group 152"/>
              <p:cNvGrpSpPr>
                <a:grpSpLocks noChangeAspect="1"/>
              </p:cNvGrpSpPr>
              <p:nvPr/>
            </p:nvGrpSpPr>
            <p:grpSpPr bwMode="auto">
              <a:xfrm>
                <a:off x="4500" y="5476"/>
                <a:ext cx="3456" cy="3312"/>
                <a:chOff x="783" y="5488"/>
                <a:chExt cx="3456" cy="3312"/>
              </a:xfrm>
            </p:grpSpPr>
            <p:sp>
              <p:nvSpPr>
                <p:cNvPr id="8226" name="Line 153"/>
                <p:cNvSpPr>
                  <a:spLocks noChangeAspect="1" noChangeShapeType="1"/>
                </p:cNvSpPr>
                <p:nvPr/>
              </p:nvSpPr>
              <p:spPr bwMode="auto">
                <a:xfrm>
                  <a:off x="783" y="7141"/>
                  <a:ext cx="3456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 type="triangl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7" name="Line 15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837" y="7144"/>
                  <a:ext cx="3312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 type="triangl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223" name="Freeform 155"/>
            <p:cNvSpPr>
              <a:spLocks noChangeAspect="1"/>
            </p:cNvSpPr>
            <p:nvPr/>
          </p:nvSpPr>
          <p:spPr bwMode="auto">
            <a:xfrm>
              <a:off x="5064" y="5649"/>
              <a:ext cx="1661" cy="3015"/>
            </a:xfrm>
            <a:custGeom>
              <a:avLst/>
              <a:gdLst>
                <a:gd name="T0" fmla="*/ 0 w 1661"/>
                <a:gd name="T1" fmla="*/ 3015 h 3015"/>
                <a:gd name="T2" fmla="*/ 1661 w 1661"/>
                <a:gd name="T3" fmla="*/ 0 h 30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61" h="3015">
                  <a:moveTo>
                    <a:pt x="0" y="3015"/>
                  </a:moveTo>
                  <a:lnTo>
                    <a:pt x="16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2" name="Text Box 163"/>
          <p:cNvSpPr txBox="1">
            <a:spLocks noChangeArrowheads="1"/>
          </p:cNvSpPr>
          <p:nvPr/>
        </p:nvSpPr>
        <p:spPr bwMode="auto">
          <a:xfrm>
            <a:off x="71438" y="3357563"/>
            <a:ext cx="3952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3.</a:t>
            </a:r>
          </a:p>
        </p:txBody>
      </p:sp>
      <p:sp>
        <p:nvSpPr>
          <p:cNvPr id="8213" name="Rectangle 195"/>
          <p:cNvSpPr>
            <a:spLocks noChangeArrowheads="1"/>
          </p:cNvSpPr>
          <p:nvPr/>
        </p:nvSpPr>
        <p:spPr bwMode="auto">
          <a:xfrm>
            <a:off x="1471613" y="3411538"/>
            <a:ext cx="50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y</a:t>
            </a:r>
          </a:p>
        </p:txBody>
      </p:sp>
      <p:sp>
        <p:nvSpPr>
          <p:cNvPr id="8214" name="Rectangle 196"/>
          <p:cNvSpPr>
            <a:spLocks noChangeArrowheads="1"/>
          </p:cNvSpPr>
          <p:nvPr/>
        </p:nvSpPr>
        <p:spPr bwMode="auto">
          <a:xfrm>
            <a:off x="4530725" y="3392488"/>
            <a:ext cx="50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y</a:t>
            </a:r>
          </a:p>
        </p:txBody>
      </p:sp>
      <p:sp>
        <p:nvSpPr>
          <p:cNvPr id="8215" name="Rectangle 197"/>
          <p:cNvSpPr>
            <a:spLocks noChangeArrowheads="1"/>
          </p:cNvSpPr>
          <p:nvPr/>
        </p:nvSpPr>
        <p:spPr bwMode="auto">
          <a:xfrm>
            <a:off x="3105150" y="4792663"/>
            <a:ext cx="50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x</a:t>
            </a:r>
          </a:p>
        </p:txBody>
      </p:sp>
      <p:sp>
        <p:nvSpPr>
          <p:cNvPr id="8216" name="Rectangle 198"/>
          <p:cNvSpPr>
            <a:spLocks noChangeArrowheads="1"/>
          </p:cNvSpPr>
          <p:nvPr/>
        </p:nvSpPr>
        <p:spPr bwMode="auto">
          <a:xfrm>
            <a:off x="6167438" y="4792663"/>
            <a:ext cx="50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x</a:t>
            </a:r>
          </a:p>
        </p:txBody>
      </p:sp>
      <p:sp>
        <p:nvSpPr>
          <p:cNvPr id="94" name="Oval 168"/>
          <p:cNvSpPr>
            <a:spLocks noChangeArrowheads="1"/>
          </p:cNvSpPr>
          <p:nvPr/>
        </p:nvSpPr>
        <p:spPr bwMode="auto">
          <a:xfrm>
            <a:off x="1652588" y="4586288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" name="Text Box 171"/>
          <p:cNvSpPr txBox="1">
            <a:spLocks noChangeArrowheads="1"/>
          </p:cNvSpPr>
          <p:nvPr/>
        </p:nvSpPr>
        <p:spPr bwMode="auto">
          <a:xfrm>
            <a:off x="1792288" y="4535488"/>
            <a:ext cx="4127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(0, 1)</a:t>
            </a:r>
          </a:p>
        </p:txBody>
      </p:sp>
      <p:sp>
        <p:nvSpPr>
          <p:cNvPr id="96" name="Text Box 172"/>
          <p:cNvSpPr txBox="1">
            <a:spLocks noChangeArrowheads="1"/>
          </p:cNvSpPr>
          <p:nvPr/>
        </p:nvSpPr>
        <p:spPr bwMode="auto">
          <a:xfrm>
            <a:off x="4217988" y="4287838"/>
            <a:ext cx="4127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(0, 2)</a:t>
            </a:r>
          </a:p>
        </p:txBody>
      </p:sp>
      <p:sp>
        <p:nvSpPr>
          <p:cNvPr id="97" name="Oval 173"/>
          <p:cNvSpPr>
            <a:spLocks noChangeArrowheads="1"/>
          </p:cNvSpPr>
          <p:nvPr/>
        </p:nvSpPr>
        <p:spPr bwMode="auto">
          <a:xfrm>
            <a:off x="4706938" y="4376738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1" name="Text Box 203"/>
          <p:cNvSpPr txBox="1">
            <a:spLocks noChangeArrowheads="1"/>
          </p:cNvSpPr>
          <p:nvPr/>
        </p:nvSpPr>
        <p:spPr bwMode="auto">
          <a:xfrm>
            <a:off x="3079750" y="3357563"/>
            <a:ext cx="3952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4.</a:t>
            </a: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94" grpId="0" animBg="1"/>
      <p:bldP spid="95" grpId="0"/>
      <p:bldP spid="96" grpId="0"/>
      <p:bldP spid="9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48"/>
          <p:cNvSpPr/>
          <p:nvPr/>
        </p:nvSpPr>
        <p:spPr>
          <a:xfrm>
            <a:off x="-38100" y="-4763"/>
            <a:ext cx="3657600" cy="247651"/>
          </a:xfrm>
          <a:custGeom>
            <a:avLst/>
            <a:gdLst/>
            <a:ahLst/>
            <a:cxnLst/>
            <a:rect l="l" t="t" r="r" b="b"/>
            <a:pathLst>
              <a:path w="3656487" h="247650">
                <a:moveTo>
                  <a:pt x="3555513" y="0"/>
                </a:moveTo>
                <a:lnTo>
                  <a:pt x="3555824" y="381"/>
                </a:lnTo>
                <a:lnTo>
                  <a:pt x="3555937" y="381"/>
                </a:lnTo>
                <a:lnTo>
                  <a:pt x="3555937" y="520"/>
                </a:lnTo>
                <a:lnTo>
                  <a:pt x="3656487" y="123825"/>
                </a:lnTo>
                <a:lnTo>
                  <a:pt x="3555937" y="247130"/>
                </a:lnTo>
                <a:lnTo>
                  <a:pt x="3555937" y="247269"/>
                </a:lnTo>
                <a:lnTo>
                  <a:pt x="3555824" y="247269"/>
                </a:lnTo>
                <a:lnTo>
                  <a:pt x="3555513" y="247650"/>
                </a:lnTo>
                <a:lnTo>
                  <a:pt x="3555513" y="247269"/>
                </a:lnTo>
                <a:lnTo>
                  <a:pt x="0" y="247269"/>
                </a:lnTo>
                <a:lnTo>
                  <a:pt x="0" y="381"/>
                </a:lnTo>
                <a:lnTo>
                  <a:pt x="3555513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(continued)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8A37E1-B6F5-401E-BE80-7D3941E7C850}"/>
                  </a:ext>
                </a:extLst>
              </p:cNvPr>
              <p:cNvSpPr/>
              <p:nvPr/>
            </p:nvSpPr>
            <p:spPr>
              <a:xfrm>
                <a:off x="216608" y="352564"/>
                <a:ext cx="841238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 Narrow" panose="020B0606020202030204" pitchFamily="34" charset="0"/>
                  </a:rPr>
                  <a:t>You can determine the value of “</a:t>
                </a:r>
                <a:r>
                  <a:rPr lang="en-US" b="1" i="1" dirty="0">
                    <a:latin typeface="Arial Narrow" panose="020B0606020202030204" pitchFamily="34" charset="0"/>
                  </a:rPr>
                  <a:t>a</a:t>
                </a:r>
                <a:r>
                  <a:rPr lang="en-US" dirty="0">
                    <a:latin typeface="Arial Narrow" panose="020B0606020202030204" pitchFamily="34" charset="0"/>
                  </a:rPr>
                  <a:t>” for a parabola by substituting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 values for any other point on the parabola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and solving for “</a:t>
                </a:r>
                <a:r>
                  <a:rPr lang="en-US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a”</a:t>
                </a:r>
                <a:r>
                  <a:rPr lang="en-US" dirty="0">
                    <a:latin typeface="Arial Narrow" panose="020B0606020202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8A37E1-B6F5-401E-BE80-7D3941E7C8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08" y="352564"/>
                <a:ext cx="8412388" cy="646331"/>
              </a:xfrm>
              <a:prstGeom prst="rect">
                <a:avLst/>
              </a:prstGeom>
              <a:blipFill>
                <a:blip r:embed="rId4"/>
                <a:stretch>
                  <a:fillRect l="-652" t="-5660" b="-17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203FAD6-0985-4E38-BBB5-189153CFBD0C}"/>
              </a:ext>
            </a:extLst>
          </p:cNvPr>
          <p:cNvGrpSpPr/>
          <p:nvPr/>
        </p:nvGrpSpPr>
        <p:grpSpPr>
          <a:xfrm>
            <a:off x="42470" y="1108571"/>
            <a:ext cx="9056526" cy="2801360"/>
            <a:chOff x="42470" y="1108571"/>
            <a:chExt cx="9056526" cy="280136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5933E6-31A9-46E1-BEAF-D7B39E1DDEDA}"/>
                </a:ext>
              </a:extLst>
            </p:cNvPr>
            <p:cNvGrpSpPr/>
            <p:nvPr/>
          </p:nvGrpSpPr>
          <p:grpSpPr>
            <a:xfrm>
              <a:off x="42470" y="1108571"/>
              <a:ext cx="8936466" cy="2801360"/>
              <a:chOff x="42470" y="1108571"/>
              <a:chExt cx="8936466" cy="280136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5906BE5-9A7E-4C28-AAD8-4EC450715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70" y="1108571"/>
                <a:ext cx="8936466" cy="2801360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25647F-0584-4240-8C1F-3139DD5EE9A5}"/>
                  </a:ext>
                </a:extLst>
              </p:cNvPr>
              <p:cNvSpPr/>
              <p:nvPr/>
            </p:nvSpPr>
            <p:spPr>
              <a:xfrm>
                <a:off x="8510308" y="1691659"/>
                <a:ext cx="4507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+ c</a:t>
                </a: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91FBD1B-6595-444E-BCDA-7DE9246439CC}"/>
                </a:ext>
              </a:extLst>
            </p:cNvPr>
            <p:cNvSpPr/>
            <p:nvPr/>
          </p:nvSpPr>
          <p:spPr>
            <a:xfrm>
              <a:off x="8628996" y="2136927"/>
              <a:ext cx="470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+ 0</a:t>
              </a:r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DA85B9A9-6E3A-434F-AC9E-15869F28B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3238" y="1684739"/>
            <a:ext cx="1463024" cy="346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4EF56AF-ACF1-4529-8E93-26CAAF435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3238" y="2133935"/>
            <a:ext cx="1463024" cy="346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FF2F9A5-9B4F-40CB-8A2A-79429B24A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3238" y="2599679"/>
            <a:ext cx="1463024" cy="346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E32C84E-9065-4093-9A30-73BD6C34A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8153" y="3039839"/>
            <a:ext cx="1463024" cy="346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B06CD61-4EB5-478C-8DA2-551EAE3D3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8382" y="3479999"/>
            <a:ext cx="1463024" cy="346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9DD26E-0136-499F-AC07-9B25EE4A241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06" y="3590656"/>
            <a:ext cx="9144000" cy="315136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8730361-590C-4910-A5CD-FF280DCCE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828" y="3886195"/>
            <a:ext cx="391701" cy="35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0C650CD-5D72-4743-88FA-EEDFC6FF7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877" y="4821034"/>
            <a:ext cx="365756" cy="33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CD66CA5-4DA1-4D05-930F-A91BAC1FA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861" y="4838641"/>
            <a:ext cx="365756" cy="33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24B64E4-88A3-430E-81DA-F5423B8AB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665" y="5331467"/>
            <a:ext cx="365756" cy="33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9BC3A5E-9DEA-4102-9823-FE5CD912B3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707" y="5757615"/>
            <a:ext cx="365756" cy="33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7179163-1998-4D9C-81BE-D894F2540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861" y="5772269"/>
            <a:ext cx="365756" cy="33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0CAB2B7-9E04-40A2-BC6E-842C97B06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1007" y="6200069"/>
            <a:ext cx="528625" cy="33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48"/>
          <p:cNvSpPr/>
          <p:nvPr/>
        </p:nvSpPr>
        <p:spPr>
          <a:xfrm>
            <a:off x="-38100" y="-4763"/>
            <a:ext cx="3657600" cy="247651"/>
          </a:xfrm>
          <a:custGeom>
            <a:avLst/>
            <a:gdLst/>
            <a:ahLst/>
            <a:cxnLst/>
            <a:rect l="l" t="t" r="r" b="b"/>
            <a:pathLst>
              <a:path w="3656487" h="247650">
                <a:moveTo>
                  <a:pt x="3555513" y="0"/>
                </a:moveTo>
                <a:lnTo>
                  <a:pt x="3555824" y="381"/>
                </a:lnTo>
                <a:lnTo>
                  <a:pt x="3555937" y="381"/>
                </a:lnTo>
                <a:lnTo>
                  <a:pt x="3555937" y="520"/>
                </a:lnTo>
                <a:lnTo>
                  <a:pt x="3656487" y="123825"/>
                </a:lnTo>
                <a:lnTo>
                  <a:pt x="3555937" y="247130"/>
                </a:lnTo>
                <a:lnTo>
                  <a:pt x="3555937" y="247269"/>
                </a:lnTo>
                <a:lnTo>
                  <a:pt x="3555824" y="247269"/>
                </a:lnTo>
                <a:lnTo>
                  <a:pt x="3555513" y="247650"/>
                </a:lnTo>
                <a:lnTo>
                  <a:pt x="3555513" y="247269"/>
                </a:lnTo>
                <a:lnTo>
                  <a:pt x="0" y="247269"/>
                </a:lnTo>
                <a:lnTo>
                  <a:pt x="0" y="381"/>
                </a:lnTo>
                <a:lnTo>
                  <a:pt x="3555513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(continued)</a:t>
            </a:r>
          </a:p>
        </p:txBody>
      </p:sp>
      <p:sp>
        <p:nvSpPr>
          <p:cNvPr id="15366" name="TextBox 102"/>
          <p:cNvSpPr txBox="1">
            <a:spLocks noChangeArrowheads="1"/>
          </p:cNvSpPr>
          <p:nvPr/>
        </p:nvSpPr>
        <p:spPr bwMode="auto">
          <a:xfrm>
            <a:off x="327025" y="963011"/>
            <a:ext cx="84899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latin typeface="Arial" panose="020B0604020202020204" pitchFamily="34" charset="0"/>
              </a:rPr>
              <a:t>Describe the graph of the parabola, then find the quadratic function which represents the parabola. The parabolas are of the form 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en-U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1600">
                <a:latin typeface="Arial" panose="020B0604020202020204" pitchFamily="34" charset="0"/>
              </a:rPr>
              <a:t>. (Hint: Substitute the values of a point on the parabola to find </a:t>
            </a:r>
            <a:r>
              <a:rPr lang="en-US" alt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en-US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grpSp>
        <p:nvGrpSpPr>
          <p:cNvPr id="15367" name="Group 2"/>
          <p:cNvGrpSpPr>
            <a:grpSpLocks/>
          </p:cNvGrpSpPr>
          <p:nvPr/>
        </p:nvGrpSpPr>
        <p:grpSpPr bwMode="auto">
          <a:xfrm>
            <a:off x="371475" y="1898049"/>
            <a:ext cx="2217738" cy="2035175"/>
            <a:chOff x="343581" y="3266825"/>
            <a:chExt cx="2216762" cy="2034202"/>
          </a:xfrm>
        </p:grpSpPr>
        <p:pic>
          <p:nvPicPr>
            <p:cNvPr id="15391" name="Picture 4" descr="https://s3.amazonaws.com/grapher/exports/1y2qqslo3z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4" t="6203" r="22229"/>
            <a:stretch>
              <a:fillRect/>
            </a:stretch>
          </p:blipFill>
          <p:spPr bwMode="auto">
            <a:xfrm>
              <a:off x="365807" y="3301971"/>
              <a:ext cx="2194536" cy="199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2" name="TextBox 1"/>
            <p:cNvSpPr txBox="1">
              <a:spLocks noChangeArrowheads="1"/>
            </p:cNvSpPr>
            <p:nvPr/>
          </p:nvSpPr>
          <p:spPr bwMode="auto">
            <a:xfrm>
              <a:off x="1383079" y="4069073"/>
              <a:ext cx="70532" cy="153888"/>
            </a:xfrm>
            <a:prstGeom prst="rect">
              <a:avLst/>
            </a:prstGeom>
            <a:solidFill>
              <a:schemeClr val="bg1">
                <a:alpha val="4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5393" name="TextBox 86"/>
            <p:cNvSpPr txBox="1">
              <a:spLocks noChangeArrowheads="1"/>
            </p:cNvSpPr>
            <p:nvPr/>
          </p:nvSpPr>
          <p:spPr bwMode="auto">
            <a:xfrm>
              <a:off x="1383079" y="3794756"/>
              <a:ext cx="70532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5394" name="TextBox 87"/>
            <p:cNvSpPr txBox="1">
              <a:spLocks noChangeArrowheads="1"/>
            </p:cNvSpPr>
            <p:nvPr/>
          </p:nvSpPr>
          <p:spPr bwMode="auto">
            <a:xfrm>
              <a:off x="1383079" y="3530379"/>
              <a:ext cx="70532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5395" name="TextBox 88"/>
            <p:cNvSpPr txBox="1">
              <a:spLocks noChangeArrowheads="1"/>
            </p:cNvSpPr>
            <p:nvPr/>
          </p:nvSpPr>
          <p:spPr bwMode="auto">
            <a:xfrm>
              <a:off x="1383079" y="3266825"/>
              <a:ext cx="70532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5396" name="TextBox 90"/>
            <p:cNvSpPr txBox="1">
              <a:spLocks noChangeArrowheads="1"/>
            </p:cNvSpPr>
            <p:nvPr/>
          </p:nvSpPr>
          <p:spPr bwMode="auto">
            <a:xfrm>
              <a:off x="1339798" y="5110713"/>
              <a:ext cx="113813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altLang="en-US" sz="100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5397" name="TextBox 91"/>
            <p:cNvSpPr txBox="1">
              <a:spLocks noChangeArrowheads="1"/>
            </p:cNvSpPr>
            <p:nvPr/>
          </p:nvSpPr>
          <p:spPr bwMode="auto">
            <a:xfrm>
              <a:off x="1339798" y="4846336"/>
              <a:ext cx="113813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altLang="en-US" sz="1000">
                  <a:latin typeface="Arial" panose="020B0604020202020204" pitchFamily="34" charset="0"/>
                </a:rPr>
                <a:t>-2</a:t>
              </a:r>
            </a:p>
          </p:txBody>
        </p:sp>
        <p:sp>
          <p:nvSpPr>
            <p:cNvPr id="15398" name="TextBox 92"/>
            <p:cNvSpPr txBox="1">
              <a:spLocks noChangeArrowheads="1"/>
            </p:cNvSpPr>
            <p:nvPr/>
          </p:nvSpPr>
          <p:spPr bwMode="auto">
            <a:xfrm>
              <a:off x="1339798" y="4582782"/>
              <a:ext cx="113813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altLang="en-US" sz="100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15399" name="TextBox 94"/>
            <p:cNvSpPr txBox="1">
              <a:spLocks noChangeArrowheads="1"/>
            </p:cNvSpPr>
            <p:nvPr/>
          </p:nvSpPr>
          <p:spPr bwMode="auto">
            <a:xfrm>
              <a:off x="1684363" y="4413019"/>
              <a:ext cx="70532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5400" name="TextBox 95"/>
            <p:cNvSpPr txBox="1">
              <a:spLocks noChangeArrowheads="1"/>
            </p:cNvSpPr>
            <p:nvPr/>
          </p:nvSpPr>
          <p:spPr bwMode="auto">
            <a:xfrm>
              <a:off x="1983133" y="4413019"/>
              <a:ext cx="70532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5401" name="TextBox 97"/>
            <p:cNvSpPr txBox="1">
              <a:spLocks noChangeArrowheads="1"/>
            </p:cNvSpPr>
            <p:nvPr/>
          </p:nvSpPr>
          <p:spPr bwMode="auto">
            <a:xfrm>
              <a:off x="2216811" y="4413019"/>
              <a:ext cx="70532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5402" name="TextBox 98"/>
            <p:cNvSpPr txBox="1">
              <a:spLocks noChangeArrowheads="1"/>
            </p:cNvSpPr>
            <p:nvPr/>
          </p:nvSpPr>
          <p:spPr bwMode="auto">
            <a:xfrm>
              <a:off x="2475279" y="4413019"/>
              <a:ext cx="70532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5403" name="TextBox 99"/>
            <p:cNvSpPr txBox="1">
              <a:spLocks noChangeArrowheads="1"/>
            </p:cNvSpPr>
            <p:nvPr/>
          </p:nvSpPr>
          <p:spPr bwMode="auto">
            <a:xfrm>
              <a:off x="867399" y="4413019"/>
              <a:ext cx="113814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-2</a:t>
              </a:r>
            </a:p>
          </p:txBody>
        </p:sp>
        <p:sp>
          <p:nvSpPr>
            <p:cNvPr id="15404" name="TextBox 100"/>
            <p:cNvSpPr txBox="1">
              <a:spLocks noChangeArrowheads="1"/>
            </p:cNvSpPr>
            <p:nvPr/>
          </p:nvSpPr>
          <p:spPr bwMode="auto">
            <a:xfrm>
              <a:off x="1144917" y="4413019"/>
              <a:ext cx="113814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15405" name="TextBox 101"/>
            <p:cNvSpPr txBox="1">
              <a:spLocks noChangeArrowheads="1"/>
            </p:cNvSpPr>
            <p:nvPr/>
          </p:nvSpPr>
          <p:spPr bwMode="auto">
            <a:xfrm>
              <a:off x="621073" y="4413019"/>
              <a:ext cx="113814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5406" name="TextBox 102"/>
            <p:cNvSpPr txBox="1">
              <a:spLocks noChangeArrowheads="1"/>
            </p:cNvSpPr>
            <p:nvPr/>
          </p:nvSpPr>
          <p:spPr bwMode="auto">
            <a:xfrm>
              <a:off x="343581" y="4413019"/>
              <a:ext cx="113814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-4</a:t>
              </a:r>
            </a:p>
          </p:txBody>
        </p:sp>
      </p:grpSp>
      <p:grpSp>
        <p:nvGrpSpPr>
          <p:cNvPr id="15368" name="Group 3"/>
          <p:cNvGrpSpPr>
            <a:grpSpLocks/>
          </p:cNvGrpSpPr>
          <p:nvPr/>
        </p:nvGrpSpPr>
        <p:grpSpPr bwMode="auto">
          <a:xfrm>
            <a:off x="5195888" y="1898049"/>
            <a:ext cx="2211387" cy="2035175"/>
            <a:chOff x="5005065" y="3266825"/>
            <a:chExt cx="2211025" cy="2034982"/>
          </a:xfrm>
        </p:grpSpPr>
        <p:pic>
          <p:nvPicPr>
            <p:cNvPr id="15375" name="Picture 2" descr="https://s3.amazonaws.com/grapher/exports/gywhwowgfx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6165" r="22202"/>
            <a:stretch>
              <a:fillRect/>
            </a:stretch>
          </p:blipFill>
          <p:spPr bwMode="auto">
            <a:xfrm>
              <a:off x="5021554" y="3301970"/>
              <a:ext cx="2194536" cy="199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TextBox 103"/>
            <p:cNvSpPr txBox="1">
              <a:spLocks noChangeArrowheads="1"/>
            </p:cNvSpPr>
            <p:nvPr/>
          </p:nvSpPr>
          <p:spPr bwMode="auto">
            <a:xfrm>
              <a:off x="6345847" y="4413019"/>
              <a:ext cx="70532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5377" name="TextBox 104"/>
            <p:cNvSpPr txBox="1">
              <a:spLocks noChangeArrowheads="1"/>
            </p:cNvSpPr>
            <p:nvPr/>
          </p:nvSpPr>
          <p:spPr bwMode="auto">
            <a:xfrm>
              <a:off x="6616042" y="4413019"/>
              <a:ext cx="70532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5378" name="TextBox 105"/>
            <p:cNvSpPr txBox="1">
              <a:spLocks noChangeArrowheads="1"/>
            </p:cNvSpPr>
            <p:nvPr/>
          </p:nvSpPr>
          <p:spPr bwMode="auto">
            <a:xfrm>
              <a:off x="6878295" y="4413019"/>
              <a:ext cx="70532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5379" name="TextBox 106"/>
            <p:cNvSpPr txBox="1">
              <a:spLocks noChangeArrowheads="1"/>
            </p:cNvSpPr>
            <p:nvPr/>
          </p:nvSpPr>
          <p:spPr bwMode="auto">
            <a:xfrm>
              <a:off x="7136763" y="4413019"/>
              <a:ext cx="70532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5380" name="TextBox 107"/>
            <p:cNvSpPr txBox="1">
              <a:spLocks noChangeArrowheads="1"/>
            </p:cNvSpPr>
            <p:nvPr/>
          </p:nvSpPr>
          <p:spPr bwMode="auto">
            <a:xfrm>
              <a:off x="5528883" y="4413019"/>
              <a:ext cx="113814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-2</a:t>
              </a:r>
            </a:p>
          </p:txBody>
        </p:sp>
        <p:sp>
          <p:nvSpPr>
            <p:cNvPr id="15381" name="TextBox 108"/>
            <p:cNvSpPr txBox="1">
              <a:spLocks noChangeArrowheads="1"/>
            </p:cNvSpPr>
            <p:nvPr/>
          </p:nvSpPr>
          <p:spPr bwMode="auto">
            <a:xfrm>
              <a:off x="5796876" y="4413019"/>
              <a:ext cx="113814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15382" name="TextBox 109"/>
            <p:cNvSpPr txBox="1">
              <a:spLocks noChangeArrowheads="1"/>
            </p:cNvSpPr>
            <p:nvPr/>
          </p:nvSpPr>
          <p:spPr bwMode="auto">
            <a:xfrm>
              <a:off x="5282557" y="4413019"/>
              <a:ext cx="113814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5383" name="TextBox 110"/>
            <p:cNvSpPr txBox="1">
              <a:spLocks noChangeArrowheads="1"/>
            </p:cNvSpPr>
            <p:nvPr/>
          </p:nvSpPr>
          <p:spPr bwMode="auto">
            <a:xfrm>
              <a:off x="5005065" y="4413019"/>
              <a:ext cx="113814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-4</a:t>
              </a:r>
            </a:p>
          </p:txBody>
        </p:sp>
        <p:sp>
          <p:nvSpPr>
            <p:cNvPr id="15384" name="TextBox 111"/>
            <p:cNvSpPr txBox="1">
              <a:spLocks noChangeArrowheads="1"/>
            </p:cNvSpPr>
            <p:nvPr/>
          </p:nvSpPr>
          <p:spPr bwMode="auto">
            <a:xfrm>
              <a:off x="6044577" y="4069073"/>
              <a:ext cx="70532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5385" name="TextBox 112"/>
            <p:cNvSpPr txBox="1">
              <a:spLocks noChangeArrowheads="1"/>
            </p:cNvSpPr>
            <p:nvPr/>
          </p:nvSpPr>
          <p:spPr bwMode="auto">
            <a:xfrm>
              <a:off x="6044577" y="3794756"/>
              <a:ext cx="70532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5386" name="TextBox 113"/>
            <p:cNvSpPr txBox="1">
              <a:spLocks noChangeArrowheads="1"/>
            </p:cNvSpPr>
            <p:nvPr/>
          </p:nvSpPr>
          <p:spPr bwMode="auto">
            <a:xfrm>
              <a:off x="6044577" y="3530379"/>
              <a:ext cx="70532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5387" name="TextBox 114"/>
            <p:cNvSpPr txBox="1">
              <a:spLocks noChangeArrowheads="1"/>
            </p:cNvSpPr>
            <p:nvPr/>
          </p:nvSpPr>
          <p:spPr bwMode="auto">
            <a:xfrm>
              <a:off x="6044577" y="3266825"/>
              <a:ext cx="70532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0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5388" name="TextBox 115"/>
            <p:cNvSpPr txBox="1">
              <a:spLocks noChangeArrowheads="1"/>
            </p:cNvSpPr>
            <p:nvPr/>
          </p:nvSpPr>
          <p:spPr bwMode="auto">
            <a:xfrm>
              <a:off x="6001296" y="5110713"/>
              <a:ext cx="113813" cy="153888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altLang="en-US" sz="100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5389" name="TextBox 116"/>
            <p:cNvSpPr txBox="1">
              <a:spLocks noChangeArrowheads="1"/>
            </p:cNvSpPr>
            <p:nvPr/>
          </p:nvSpPr>
          <p:spPr bwMode="auto">
            <a:xfrm>
              <a:off x="6001296" y="4846336"/>
              <a:ext cx="113813" cy="153888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altLang="en-US" sz="1000">
                  <a:latin typeface="Arial" panose="020B0604020202020204" pitchFamily="34" charset="0"/>
                </a:rPr>
                <a:t>-2</a:t>
              </a:r>
            </a:p>
          </p:txBody>
        </p:sp>
        <p:sp>
          <p:nvSpPr>
            <p:cNvPr id="15390" name="TextBox 117"/>
            <p:cNvSpPr txBox="1">
              <a:spLocks noChangeArrowheads="1"/>
            </p:cNvSpPr>
            <p:nvPr/>
          </p:nvSpPr>
          <p:spPr bwMode="auto">
            <a:xfrm>
              <a:off x="6001296" y="4582782"/>
              <a:ext cx="113813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altLang="en-US" sz="1000">
                  <a:latin typeface="Arial" panose="020B0604020202020204" pitchFamily="34" charset="0"/>
                </a:rPr>
                <a:t>-1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3700" y="4001486"/>
            <a:ext cx="3448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 i="1" dirty="0">
                <a:solidFill>
                  <a:srgbClr val="FF0000"/>
                </a:solidFill>
                <a:latin typeface="Gill Sans MT" panose="020B0502020104020203" pitchFamily="34" charset="0"/>
              </a:rPr>
              <a:t>The parabola opens downward and wide. The y-intercept is at (0, 1).</a:t>
            </a: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358458" y="5926330"/>
            <a:ext cx="3448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 i="1">
                <a:solidFill>
                  <a:srgbClr val="FF0000"/>
                </a:solidFill>
                <a:latin typeface="Gill Sans MT" panose="020B0502020104020203" pitchFamily="34" charset="0"/>
              </a:rPr>
              <a:t>The function is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58" y="5802505"/>
            <a:ext cx="15367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5154613" y="4001486"/>
            <a:ext cx="3448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 i="1">
                <a:solidFill>
                  <a:srgbClr val="FF0000"/>
                </a:solidFill>
                <a:latin typeface="Gill Sans MT" panose="020B0502020104020203" pitchFamily="34" charset="0"/>
              </a:rPr>
              <a:t>The parabola opens upward and narrow. The y-intercept is at (0, -3).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5180386" y="5912042"/>
            <a:ext cx="3448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 i="1" dirty="0">
                <a:solidFill>
                  <a:srgbClr val="FF0000"/>
                </a:solidFill>
                <a:latin typeface="Gill Sans MT" panose="020B0502020104020203" pitchFamily="34" charset="0"/>
              </a:rPr>
              <a:t>The function is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48" y="5912042"/>
            <a:ext cx="13176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BF7B74-3F67-4941-A756-0DDAE23DD0AF}"/>
              </a:ext>
            </a:extLst>
          </p:cNvPr>
          <p:cNvSpPr/>
          <p:nvPr/>
        </p:nvSpPr>
        <p:spPr>
          <a:xfrm>
            <a:off x="1909976" y="3053232"/>
            <a:ext cx="734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FF0000"/>
                </a:solidFill>
                <a:latin typeface="Gill Sans MT" panose="020B0502020104020203" pitchFamily="34" charset="0"/>
              </a:rPr>
              <a:t>. (2, 1)</a:t>
            </a:r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2CB656-DE61-49C3-9484-A8A96C4956AB}"/>
              </a:ext>
            </a:extLst>
          </p:cNvPr>
          <p:cNvSpPr/>
          <p:nvPr/>
        </p:nvSpPr>
        <p:spPr>
          <a:xfrm>
            <a:off x="6474992" y="2251029"/>
            <a:ext cx="734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FF0000"/>
                </a:solidFill>
                <a:latin typeface="Gill Sans MT" panose="020B0502020104020203" pitchFamily="34" charset="0"/>
              </a:rPr>
              <a:t>. (1, 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8A37E1-B6F5-401E-BE80-7D3941E7C850}"/>
                  </a:ext>
                </a:extLst>
              </p:cNvPr>
              <p:cNvSpPr/>
              <p:nvPr/>
            </p:nvSpPr>
            <p:spPr>
              <a:xfrm>
                <a:off x="274367" y="279784"/>
                <a:ext cx="841238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 Narrow" panose="020B0606020202030204" pitchFamily="34" charset="0"/>
                  </a:rPr>
                  <a:t>You can determine the value of “</a:t>
                </a:r>
                <a:r>
                  <a:rPr lang="en-US" b="1" i="1" dirty="0">
                    <a:latin typeface="Arial Narrow" panose="020B0606020202030204" pitchFamily="34" charset="0"/>
                  </a:rPr>
                  <a:t>a</a:t>
                </a:r>
                <a:r>
                  <a:rPr lang="en-US" dirty="0">
                    <a:latin typeface="Arial Narrow" panose="020B0606020202030204" pitchFamily="34" charset="0"/>
                  </a:rPr>
                  <a:t>” for a parabola by substituting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 values for any other point on the parabola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and solving for “</a:t>
                </a:r>
                <a:r>
                  <a:rPr lang="en-US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a”</a:t>
                </a:r>
                <a:r>
                  <a:rPr lang="en-US" dirty="0">
                    <a:latin typeface="Arial Narrow" panose="020B0606020202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8A37E1-B6F5-401E-BE80-7D3941E7C8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67" y="279784"/>
                <a:ext cx="8412388" cy="646331"/>
              </a:xfrm>
              <a:prstGeom prst="rect">
                <a:avLst/>
              </a:prstGeom>
              <a:blipFill>
                <a:blip r:embed="rId8"/>
                <a:stretch>
                  <a:fillRect l="-580" t="-5660" b="-17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642346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9" grpId="0"/>
      <p:bldP spid="123" grpId="0"/>
      <p:bldP spid="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7" name="Rectangle 14"/>
          <p:cNvSpPr>
            <a:spLocks noChangeArrowheads="1"/>
          </p:cNvSpPr>
          <p:nvPr/>
        </p:nvSpPr>
        <p:spPr bwMode="auto">
          <a:xfrm>
            <a:off x="688975" y="960438"/>
            <a:ext cx="82724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>
                <a:latin typeface="Gill Sans MT" panose="020B0502020104020203" pitchFamily="34" charset="0"/>
                <a:cs typeface="Times New Roman" panose="02020603050405020304" pitchFamily="18" charset="0"/>
              </a:rPr>
              <a:t>Identifying graphs of quadratic functions will help you understand graphs in the real world.</a:t>
            </a:r>
            <a:endParaRPr lang="en-US" altLang="en-US" sz="2200" i="1">
              <a:latin typeface="Gill Sans MT" panose="020B0502020104020203" pitchFamily="34" charset="0"/>
            </a:endParaRPr>
          </a:p>
        </p:txBody>
      </p:sp>
      <p:sp>
        <p:nvSpPr>
          <p:cNvPr id="16388" name="Rectangle 14"/>
          <p:cNvSpPr>
            <a:spLocks noChangeArrowheads="1"/>
          </p:cNvSpPr>
          <p:nvPr/>
        </p:nvSpPr>
        <p:spPr bwMode="auto">
          <a:xfrm>
            <a:off x="688975" y="3363913"/>
            <a:ext cx="7620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>
                <a:latin typeface="Gill Sans MT" panose="020B0502020104020203" pitchFamily="34" charset="0"/>
                <a:cs typeface="Times New Roman" panose="02020603050405020304" pitchFamily="18" charset="0"/>
              </a:rPr>
              <a:t>Identifying graphs of quadratic functions will help you do well on tests.</a:t>
            </a:r>
            <a:endParaRPr lang="en-US" altLang="en-US" sz="22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238125" y="973138"/>
            <a:ext cx="379413" cy="379412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1</a:t>
            </a:r>
          </a:p>
        </p:txBody>
      </p:sp>
      <p:grpSp>
        <p:nvGrpSpPr>
          <p:cNvPr id="16390" name="Group 2"/>
          <p:cNvGrpSpPr>
            <a:grpSpLocks/>
          </p:cNvGrpSpPr>
          <p:nvPr/>
        </p:nvGrpSpPr>
        <p:grpSpPr bwMode="auto">
          <a:xfrm>
            <a:off x="6765925" y="4094163"/>
            <a:ext cx="2195513" cy="1735137"/>
            <a:chOff x="6765925" y="4094163"/>
            <a:chExt cx="2195513" cy="173586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765925" y="4094163"/>
              <a:ext cx="2190750" cy="1735860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Does anyone else have another reason why it is relevant to identify quadratic function graphs? (Pair-Share)  Why is it relevant to identify quadratic function graphs? You may give me one of my reasons or one of your own. Which reason is more relevant to you? Why? 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770688" y="4098927"/>
              <a:ext cx="2190750" cy="231872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</p:grpSp>
      <p:sp>
        <p:nvSpPr>
          <p:cNvPr id="29" name="Oval 28"/>
          <p:cNvSpPr/>
          <p:nvPr/>
        </p:nvSpPr>
        <p:spPr bwMode="auto">
          <a:xfrm>
            <a:off x="238125" y="3414713"/>
            <a:ext cx="379413" cy="379412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2</a:t>
            </a:r>
          </a:p>
        </p:txBody>
      </p:sp>
      <p:sp>
        <p:nvSpPr>
          <p:cNvPr id="25" name="Rectangle 126"/>
          <p:cNvSpPr/>
          <p:nvPr/>
        </p:nvSpPr>
        <p:spPr>
          <a:xfrm>
            <a:off x="0" y="0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grpSp>
        <p:nvGrpSpPr>
          <p:cNvPr id="16393" name="Group 1"/>
          <p:cNvGrpSpPr>
            <a:grpSpLocks/>
          </p:cNvGrpSpPr>
          <p:nvPr/>
        </p:nvGrpSpPr>
        <p:grpSpPr bwMode="auto">
          <a:xfrm>
            <a:off x="0" y="3794125"/>
            <a:ext cx="6742113" cy="2560638"/>
            <a:chOff x="1434455" y="3520440"/>
            <a:chExt cx="2938162" cy="1871318"/>
          </a:xfrm>
        </p:grpSpPr>
        <p:pic>
          <p:nvPicPr>
            <p:cNvPr id="16428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3557274"/>
              <a:ext cx="2938162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9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5257780"/>
              <a:ext cx="2938162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0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4064" y="4389110"/>
              <a:ext cx="1845918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1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67466" y="4414510"/>
              <a:ext cx="1845918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4" name="Text Box 1302"/>
          <p:cNvSpPr txBox="1">
            <a:spLocks noChangeArrowheads="1"/>
          </p:cNvSpPr>
          <p:nvPr/>
        </p:nvSpPr>
        <p:spPr bwMode="auto">
          <a:xfrm>
            <a:off x="-6350" y="228600"/>
            <a:ext cx="67484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A </a:t>
            </a:r>
            <a:r>
              <a:rPr lang="en-US" altLang="en-US" sz="1400" b="1" u="sng">
                <a:latin typeface="Arial" panose="020B0604020202020204" pitchFamily="34" charset="0"/>
              </a:rPr>
              <a:t>quadratic function</a:t>
            </a:r>
            <a:r>
              <a:rPr lang="en-US" altLang="en-US" sz="1400">
                <a:latin typeface="Arial" panose="020B0604020202020204" pitchFamily="34" charset="0"/>
              </a:rPr>
              <a:t> graphs as a </a:t>
            </a:r>
            <a:r>
              <a:rPr lang="en-US" altLang="en-US" sz="1400" b="1">
                <a:latin typeface="Arial" panose="020B0604020202020204" pitchFamily="34" charset="0"/>
              </a:rPr>
              <a:t>parabola</a:t>
            </a:r>
            <a:r>
              <a:rPr lang="en-US" altLang="en-US" sz="1400">
                <a:latin typeface="Arial" panose="020B0604020202020204" pitchFamily="34" charset="0"/>
              </a:rPr>
              <a:t>.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The </a:t>
            </a:r>
            <a:r>
              <a:rPr lang="en-US" altLang="en-US" sz="1400" b="1" u="sng">
                <a:latin typeface="Arial" panose="020B0604020202020204" pitchFamily="34" charset="0"/>
              </a:rPr>
              <a:t>coefficient</a:t>
            </a:r>
            <a:r>
              <a:rPr lang="en-US" altLang="en-US" sz="1400">
                <a:latin typeface="Arial" panose="020B0604020202020204" pitchFamily="34" charset="0"/>
              </a:rPr>
              <a:t> of </a:t>
            </a:r>
            <a:r>
              <a:rPr lang="en-US" altLang="en-US" sz="1400" i="1">
                <a:latin typeface="Arial" panose="020B0604020202020204" pitchFamily="34" charset="0"/>
              </a:rPr>
              <a:t>x</a:t>
            </a:r>
            <a:r>
              <a:rPr lang="en-US" altLang="en-US" sz="1400" baseline="30000">
                <a:latin typeface="Arial" panose="020B0604020202020204" pitchFamily="34" charset="0"/>
              </a:rPr>
              <a:t>2</a:t>
            </a:r>
            <a:r>
              <a:rPr lang="en-US" altLang="en-US" sz="1400">
                <a:latin typeface="Arial" panose="020B0604020202020204" pitchFamily="34" charset="0"/>
              </a:rPr>
              <a:t> declares the </a:t>
            </a:r>
            <a:r>
              <a:rPr lang="en-US" altLang="en-US" sz="1400" b="1">
                <a:latin typeface="Arial" panose="020B0604020202020204" pitchFamily="34" charset="0"/>
              </a:rPr>
              <a:t>direction</a:t>
            </a:r>
            <a:r>
              <a:rPr lang="en-US" altLang="en-US" sz="1400">
                <a:latin typeface="Arial" panose="020B0604020202020204" pitchFamily="34" charset="0"/>
              </a:rPr>
              <a:t> and </a:t>
            </a:r>
            <a:r>
              <a:rPr lang="en-US" altLang="en-US" sz="1400" u="sng">
                <a:latin typeface="Arial" panose="020B0604020202020204" pitchFamily="34" charset="0"/>
              </a:rPr>
              <a:t>width</a:t>
            </a:r>
            <a:r>
              <a:rPr lang="en-US" altLang="en-US" sz="1400">
                <a:latin typeface="Arial" panose="020B0604020202020204" pitchFamily="34" charset="0"/>
              </a:rPr>
              <a:t> of the parabola.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The </a:t>
            </a:r>
            <a:r>
              <a:rPr lang="en-US" altLang="en-US" sz="1400" b="1" u="sng">
                <a:latin typeface="Arial" panose="020B0604020202020204" pitchFamily="34" charset="0"/>
              </a:rPr>
              <a:t>constant</a:t>
            </a:r>
            <a:r>
              <a:rPr lang="en-US" altLang="en-US" sz="1400">
                <a:latin typeface="Arial" panose="020B0604020202020204" pitchFamily="34" charset="0"/>
              </a:rPr>
              <a:t> declares the </a:t>
            </a:r>
            <a:r>
              <a:rPr lang="en-US" altLang="en-US" sz="1400" b="1" i="1">
                <a:latin typeface="Arial" panose="020B0604020202020204" pitchFamily="34" charset="0"/>
              </a:rPr>
              <a:t>y</a:t>
            </a:r>
            <a:r>
              <a:rPr lang="en-US" altLang="en-US" sz="1400" b="1">
                <a:latin typeface="Arial" panose="020B0604020202020204" pitchFamily="34" charset="0"/>
              </a:rPr>
              <a:t>-intercept</a:t>
            </a:r>
            <a:r>
              <a:rPr lang="en-US" altLang="en-US" sz="1400">
                <a:latin typeface="Arial" panose="020B0604020202020204" pitchFamily="34" charset="0"/>
              </a:rPr>
              <a:t> of the parabola.</a:t>
            </a:r>
          </a:p>
        </p:txBody>
      </p:sp>
      <p:sp>
        <p:nvSpPr>
          <p:cNvPr id="16395" name="AutoShape 50"/>
          <p:cNvSpPr>
            <a:spLocks noChangeArrowheads="1"/>
          </p:cNvSpPr>
          <p:nvPr/>
        </p:nvSpPr>
        <p:spPr bwMode="auto">
          <a:xfrm>
            <a:off x="457200" y="1843088"/>
            <a:ext cx="4297363" cy="1217612"/>
          </a:xfrm>
          <a:prstGeom prst="roundRect">
            <a:avLst>
              <a:gd name="adj" fmla="val 8333"/>
            </a:avLst>
          </a:prstGeom>
          <a:solidFill>
            <a:srgbClr val="F8F8F8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6" name="Rectangle 4"/>
          <p:cNvSpPr>
            <a:spLocks noChangeArrowheads="1"/>
          </p:cNvSpPr>
          <p:nvPr/>
        </p:nvSpPr>
        <p:spPr bwMode="auto">
          <a:xfrm>
            <a:off x="954088" y="1781175"/>
            <a:ext cx="23320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7" name="Rectangle 5"/>
          <p:cNvSpPr>
            <a:spLocks noChangeArrowheads="1"/>
          </p:cNvSpPr>
          <p:nvPr/>
        </p:nvSpPr>
        <p:spPr bwMode="auto">
          <a:xfrm>
            <a:off x="954088" y="1781175"/>
            <a:ext cx="23320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8" name="Rectangle 6"/>
          <p:cNvSpPr>
            <a:spLocks noChangeArrowheads="1"/>
          </p:cNvSpPr>
          <p:nvPr/>
        </p:nvSpPr>
        <p:spPr bwMode="auto">
          <a:xfrm>
            <a:off x="954088" y="1781175"/>
            <a:ext cx="23320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9" name="Rectangle 7"/>
          <p:cNvSpPr>
            <a:spLocks noChangeArrowheads="1"/>
          </p:cNvSpPr>
          <p:nvPr/>
        </p:nvSpPr>
        <p:spPr bwMode="auto">
          <a:xfrm>
            <a:off x="954088" y="1781175"/>
            <a:ext cx="23320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0" name="Rectangle 8"/>
          <p:cNvSpPr>
            <a:spLocks noChangeArrowheads="1"/>
          </p:cNvSpPr>
          <p:nvPr/>
        </p:nvSpPr>
        <p:spPr bwMode="auto">
          <a:xfrm>
            <a:off x="954088" y="1781175"/>
            <a:ext cx="23320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1" name="Rectangle 9"/>
          <p:cNvSpPr>
            <a:spLocks noChangeArrowheads="1"/>
          </p:cNvSpPr>
          <p:nvPr/>
        </p:nvSpPr>
        <p:spPr bwMode="auto">
          <a:xfrm>
            <a:off x="954088" y="1781175"/>
            <a:ext cx="23320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402" name="Group 56"/>
          <p:cNvGrpSpPr>
            <a:grpSpLocks/>
          </p:cNvGrpSpPr>
          <p:nvPr/>
        </p:nvGrpSpPr>
        <p:grpSpPr bwMode="auto">
          <a:xfrm>
            <a:off x="5213350" y="1455738"/>
            <a:ext cx="3473450" cy="1946275"/>
            <a:chOff x="3284" y="933"/>
            <a:chExt cx="2188" cy="1381"/>
          </a:xfrm>
        </p:grpSpPr>
        <p:pic>
          <p:nvPicPr>
            <p:cNvPr id="16410" name="Picture 26" descr="Airplane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90789" flipH="1">
              <a:off x="3754" y="1617"/>
              <a:ext cx="47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1" name="Picture 27" descr="Airplane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764897" flipV="1">
              <a:off x="4839" y="1593"/>
              <a:ext cx="43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2" name="Picture 28" descr="Airplane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37415" flipV="1">
              <a:off x="4277" y="1023"/>
              <a:ext cx="47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3" name="Freeform 29"/>
            <p:cNvSpPr>
              <a:spLocks/>
            </p:cNvSpPr>
            <p:nvPr/>
          </p:nvSpPr>
          <p:spPr bwMode="auto">
            <a:xfrm>
              <a:off x="3792" y="1144"/>
              <a:ext cx="1538" cy="770"/>
            </a:xfrm>
            <a:custGeom>
              <a:avLst/>
              <a:gdLst>
                <a:gd name="T0" fmla="*/ 0 w 1865"/>
                <a:gd name="T1" fmla="*/ 2 h 1015"/>
                <a:gd name="T2" fmla="*/ 4 w 1865"/>
                <a:gd name="T3" fmla="*/ 2 h 1015"/>
                <a:gd name="T4" fmla="*/ 10 w 1865"/>
                <a:gd name="T5" fmla="*/ 2 h 1015"/>
                <a:gd name="T6" fmla="*/ 15 w 1865"/>
                <a:gd name="T7" fmla="*/ 2 h 1015"/>
                <a:gd name="T8" fmla="*/ 21 w 1865"/>
                <a:gd name="T9" fmla="*/ 2 h 1015"/>
                <a:gd name="T10" fmla="*/ 27 w 1865"/>
                <a:gd name="T11" fmla="*/ 2 h 10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65" h="1015">
                  <a:moveTo>
                    <a:pt x="0" y="965"/>
                  </a:moveTo>
                  <a:cubicBezTo>
                    <a:pt x="49" y="949"/>
                    <a:pt x="170" y="1010"/>
                    <a:pt x="292" y="871"/>
                  </a:cubicBezTo>
                  <a:cubicBezTo>
                    <a:pt x="417" y="728"/>
                    <a:pt x="599" y="258"/>
                    <a:pt x="733" y="129"/>
                  </a:cubicBezTo>
                  <a:cubicBezTo>
                    <a:pt x="867" y="0"/>
                    <a:pt x="954" y="4"/>
                    <a:pt x="1083" y="129"/>
                  </a:cubicBezTo>
                  <a:cubicBezTo>
                    <a:pt x="1212" y="253"/>
                    <a:pt x="1374" y="734"/>
                    <a:pt x="1504" y="875"/>
                  </a:cubicBezTo>
                  <a:cubicBezTo>
                    <a:pt x="1637" y="1015"/>
                    <a:pt x="1790" y="955"/>
                    <a:pt x="1865" y="976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3697" y="2047"/>
              <a:ext cx="17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 rot="16200000" flipH="1">
              <a:off x="3137" y="1493"/>
              <a:ext cx="11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Text Box 32"/>
            <p:cNvSpPr txBox="1">
              <a:spLocks noChangeArrowheads="1"/>
            </p:cNvSpPr>
            <p:nvPr/>
          </p:nvSpPr>
          <p:spPr bwMode="auto">
            <a:xfrm>
              <a:off x="3991" y="2160"/>
              <a:ext cx="11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000" b="1">
                  <a:latin typeface="Arial" panose="020B0604020202020204" pitchFamily="34" charset="0"/>
                </a:rPr>
                <a:t>Maneuver Time (seconds)</a:t>
              </a:r>
            </a:p>
          </p:txBody>
        </p:sp>
        <p:sp>
          <p:nvSpPr>
            <p:cNvPr id="16417" name="Text Box 33"/>
            <p:cNvSpPr txBox="1">
              <a:spLocks noChangeArrowheads="1"/>
            </p:cNvSpPr>
            <p:nvPr/>
          </p:nvSpPr>
          <p:spPr bwMode="auto">
            <a:xfrm rot="-5400000">
              <a:off x="2990" y="1359"/>
              <a:ext cx="7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000" b="1">
                  <a:latin typeface="Arial" panose="020B0604020202020204" pitchFamily="34" charset="0"/>
                </a:rPr>
                <a:t>Altitude (feet)</a:t>
              </a:r>
            </a:p>
          </p:txBody>
        </p:sp>
        <p:sp>
          <p:nvSpPr>
            <p:cNvPr id="16418" name="Text Box 34"/>
            <p:cNvSpPr txBox="1">
              <a:spLocks noChangeArrowheads="1"/>
            </p:cNvSpPr>
            <p:nvPr/>
          </p:nvSpPr>
          <p:spPr bwMode="auto">
            <a:xfrm>
              <a:off x="3720" y="2053"/>
              <a:ext cx="14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6419" name="Text Box 35"/>
            <p:cNvSpPr txBox="1">
              <a:spLocks noChangeArrowheads="1"/>
            </p:cNvSpPr>
            <p:nvPr/>
          </p:nvSpPr>
          <p:spPr bwMode="auto">
            <a:xfrm>
              <a:off x="5184" y="2053"/>
              <a:ext cx="23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800">
                  <a:latin typeface="Arial" panose="020B0604020202020204" pitchFamily="34" charset="0"/>
                </a:rPr>
                <a:t>65</a:t>
              </a:r>
            </a:p>
          </p:txBody>
        </p:sp>
        <p:sp>
          <p:nvSpPr>
            <p:cNvPr id="16420" name="Text Box 36"/>
            <p:cNvSpPr txBox="1">
              <a:spLocks noChangeArrowheads="1"/>
            </p:cNvSpPr>
            <p:nvPr/>
          </p:nvSpPr>
          <p:spPr bwMode="auto">
            <a:xfrm>
              <a:off x="4754" y="2053"/>
              <a:ext cx="20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800">
                  <a:latin typeface="Arial" panose="020B0604020202020204" pitchFamily="34" charset="0"/>
                </a:rPr>
                <a:t>45</a:t>
              </a:r>
            </a:p>
          </p:txBody>
        </p:sp>
        <p:sp>
          <p:nvSpPr>
            <p:cNvPr id="16421" name="Text Box 37"/>
            <p:cNvSpPr txBox="1">
              <a:spLocks noChangeArrowheads="1"/>
            </p:cNvSpPr>
            <p:nvPr/>
          </p:nvSpPr>
          <p:spPr bwMode="auto">
            <a:xfrm>
              <a:off x="4183" y="2053"/>
              <a:ext cx="19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800">
                  <a:latin typeface="Arial" panose="020B0604020202020204" pitchFamily="34" charset="0"/>
                </a:rPr>
                <a:t>20</a:t>
              </a:r>
            </a:p>
          </p:txBody>
        </p:sp>
        <p:sp>
          <p:nvSpPr>
            <p:cNvPr id="16422" name="Text Box 38"/>
            <p:cNvSpPr txBox="1">
              <a:spLocks noChangeArrowheads="1"/>
            </p:cNvSpPr>
            <p:nvPr/>
          </p:nvSpPr>
          <p:spPr bwMode="auto">
            <a:xfrm>
              <a:off x="3373" y="1826"/>
              <a:ext cx="35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800">
                  <a:latin typeface="Arial" panose="020B0604020202020204" pitchFamily="34" charset="0"/>
                </a:rPr>
                <a:t>24,000</a:t>
              </a:r>
            </a:p>
          </p:txBody>
        </p:sp>
        <p:sp>
          <p:nvSpPr>
            <p:cNvPr id="16423" name="Text Box 39"/>
            <p:cNvSpPr txBox="1">
              <a:spLocks noChangeArrowheads="1"/>
            </p:cNvSpPr>
            <p:nvPr/>
          </p:nvSpPr>
          <p:spPr bwMode="auto">
            <a:xfrm>
              <a:off x="3373" y="1652"/>
              <a:ext cx="35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800">
                  <a:latin typeface="Arial" panose="020B0604020202020204" pitchFamily="34" charset="0"/>
                </a:rPr>
                <a:t>26,000</a:t>
              </a:r>
            </a:p>
          </p:txBody>
        </p:sp>
        <p:sp>
          <p:nvSpPr>
            <p:cNvPr id="16424" name="Text Box 40"/>
            <p:cNvSpPr txBox="1">
              <a:spLocks noChangeArrowheads="1"/>
            </p:cNvSpPr>
            <p:nvPr/>
          </p:nvSpPr>
          <p:spPr bwMode="auto">
            <a:xfrm>
              <a:off x="3373" y="1477"/>
              <a:ext cx="35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800">
                  <a:latin typeface="Arial" panose="020B0604020202020204" pitchFamily="34" charset="0"/>
                </a:rPr>
                <a:t>28,000</a:t>
              </a:r>
            </a:p>
          </p:txBody>
        </p:sp>
        <p:sp>
          <p:nvSpPr>
            <p:cNvPr id="16425" name="Text Box 41"/>
            <p:cNvSpPr txBox="1">
              <a:spLocks noChangeArrowheads="1"/>
            </p:cNvSpPr>
            <p:nvPr/>
          </p:nvSpPr>
          <p:spPr bwMode="auto">
            <a:xfrm>
              <a:off x="3373" y="1302"/>
              <a:ext cx="35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800">
                  <a:latin typeface="Arial" panose="020B0604020202020204" pitchFamily="34" charset="0"/>
                </a:rPr>
                <a:t>30,000</a:t>
              </a:r>
            </a:p>
          </p:txBody>
        </p:sp>
        <p:sp>
          <p:nvSpPr>
            <p:cNvPr id="16426" name="Text Box 42"/>
            <p:cNvSpPr txBox="1">
              <a:spLocks noChangeArrowheads="1"/>
            </p:cNvSpPr>
            <p:nvPr/>
          </p:nvSpPr>
          <p:spPr bwMode="auto">
            <a:xfrm>
              <a:off x="3373" y="1127"/>
              <a:ext cx="35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800">
                  <a:latin typeface="Arial" panose="020B0604020202020204" pitchFamily="34" charset="0"/>
                </a:rPr>
                <a:t>32,000</a:t>
              </a:r>
            </a:p>
          </p:txBody>
        </p:sp>
        <p:sp>
          <p:nvSpPr>
            <p:cNvPr id="16427" name="Text Box 43"/>
            <p:cNvSpPr txBox="1">
              <a:spLocks noChangeArrowheads="1"/>
            </p:cNvSpPr>
            <p:nvPr/>
          </p:nvSpPr>
          <p:spPr bwMode="auto">
            <a:xfrm>
              <a:off x="3373" y="952"/>
              <a:ext cx="35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800">
                  <a:latin typeface="Arial" panose="020B0604020202020204" pitchFamily="34" charset="0"/>
                </a:rPr>
                <a:t>34,000</a:t>
              </a:r>
            </a:p>
          </p:txBody>
        </p:sp>
      </p:grpSp>
      <p:sp>
        <p:nvSpPr>
          <p:cNvPr id="16403" name="Rectangle 44"/>
          <p:cNvSpPr>
            <a:spLocks noChangeArrowheads="1"/>
          </p:cNvSpPr>
          <p:nvPr/>
        </p:nvSpPr>
        <p:spPr bwMode="auto">
          <a:xfrm>
            <a:off x="457200" y="1908175"/>
            <a:ext cx="42973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1143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Aft>
                <a:spcPts val="300"/>
              </a:spcAft>
            </a:pPr>
            <a:r>
              <a:rPr lang="en-US" altLang="en-US" sz="1400"/>
              <a:t>The “Weightless Wonder” is a plane used by NASA to train astronauts in zero-gravity situations.  It accelerates upward and then descends fast enough for the effects of gravity to be negated, producing a feeling of weightlessness.</a:t>
            </a:r>
          </a:p>
        </p:txBody>
      </p:sp>
      <p:pic>
        <p:nvPicPr>
          <p:cNvPr id="1640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85"/>
          <a:stretch>
            <a:fillRect/>
          </a:stretch>
        </p:blipFill>
        <p:spPr bwMode="auto">
          <a:xfrm>
            <a:off x="2346325" y="4343400"/>
            <a:ext cx="229711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5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54" r="51732"/>
          <a:stretch>
            <a:fillRect/>
          </a:stretch>
        </p:blipFill>
        <p:spPr bwMode="auto">
          <a:xfrm>
            <a:off x="2247900" y="4725988"/>
            <a:ext cx="1108075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6" name="Picture 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2" t="11612" b="43542"/>
          <a:stretch>
            <a:fillRect/>
          </a:stretch>
        </p:blipFill>
        <p:spPr bwMode="auto">
          <a:xfrm>
            <a:off x="3422650" y="4724400"/>
            <a:ext cx="120015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7" name="Picture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2" r="51732" b="43542"/>
          <a:stretch>
            <a:fillRect/>
          </a:stretch>
        </p:blipFill>
        <p:spPr bwMode="auto">
          <a:xfrm>
            <a:off x="914400" y="4724400"/>
            <a:ext cx="1108075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8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2" t="55154"/>
          <a:stretch>
            <a:fillRect/>
          </a:stretch>
        </p:blipFill>
        <p:spPr bwMode="auto">
          <a:xfrm>
            <a:off x="4845050" y="4725988"/>
            <a:ext cx="1200150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125" y="3960813"/>
            <a:ext cx="26860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  <a:latin typeface="Arial" pitchFamily="34" charset="0"/>
              </a:rPr>
              <a:t>Sample Test Question: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93663" y="133350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3663" y="5988050"/>
            <a:ext cx="7107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Arial" pitchFamily="34" charset="0"/>
              </a:rPr>
              <a:t>What did you learn today identifying quadratic function graphs?</a:t>
            </a:r>
            <a:r>
              <a:rPr lang="en-US" sz="1200" dirty="0">
                <a:cs typeface="Arial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(Pair-Share)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3175" y="5715000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Summary Closure</a:t>
            </a:r>
          </a:p>
        </p:txBody>
      </p:sp>
      <p:sp>
        <p:nvSpPr>
          <p:cNvPr id="52" name="Rectangle 126"/>
          <p:cNvSpPr/>
          <p:nvPr/>
        </p:nvSpPr>
        <p:spPr>
          <a:xfrm>
            <a:off x="3175" y="868363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Closure</a:t>
            </a:r>
          </a:p>
        </p:txBody>
      </p:sp>
      <p:sp>
        <p:nvSpPr>
          <p:cNvPr id="17414" name="Text Box 1302"/>
          <p:cNvSpPr txBox="1">
            <a:spLocks noChangeArrowheads="1"/>
          </p:cNvSpPr>
          <p:nvPr/>
        </p:nvSpPr>
        <p:spPr bwMode="auto">
          <a:xfrm>
            <a:off x="-6350" y="136525"/>
            <a:ext cx="67484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A </a:t>
            </a:r>
            <a:r>
              <a:rPr lang="en-US" altLang="en-US" sz="1400" b="1" u="sng">
                <a:latin typeface="Arial" panose="020B0604020202020204" pitchFamily="34" charset="0"/>
              </a:rPr>
              <a:t>quadratic function</a:t>
            </a:r>
            <a:r>
              <a:rPr lang="en-US" altLang="en-US" sz="1400">
                <a:latin typeface="Arial" panose="020B0604020202020204" pitchFamily="34" charset="0"/>
              </a:rPr>
              <a:t> graphs as a </a:t>
            </a:r>
            <a:r>
              <a:rPr lang="en-US" altLang="en-US" sz="1400" b="1">
                <a:latin typeface="Arial" panose="020B0604020202020204" pitchFamily="34" charset="0"/>
              </a:rPr>
              <a:t>parabola</a:t>
            </a:r>
            <a:r>
              <a:rPr lang="en-US" altLang="en-US" sz="1400">
                <a:latin typeface="Arial" panose="020B0604020202020204" pitchFamily="34" charset="0"/>
              </a:rPr>
              <a:t>.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The </a:t>
            </a:r>
            <a:r>
              <a:rPr lang="en-US" altLang="en-US" sz="1400" b="1" u="sng">
                <a:latin typeface="Arial" panose="020B0604020202020204" pitchFamily="34" charset="0"/>
              </a:rPr>
              <a:t>coefficient</a:t>
            </a:r>
            <a:r>
              <a:rPr lang="en-US" altLang="en-US" sz="1400">
                <a:latin typeface="Arial" panose="020B0604020202020204" pitchFamily="34" charset="0"/>
              </a:rPr>
              <a:t> of </a:t>
            </a:r>
            <a:r>
              <a:rPr lang="en-US" altLang="en-US" sz="1400" i="1">
                <a:latin typeface="Arial" panose="020B0604020202020204" pitchFamily="34" charset="0"/>
              </a:rPr>
              <a:t>x</a:t>
            </a:r>
            <a:r>
              <a:rPr lang="en-US" altLang="en-US" sz="1400" baseline="30000">
                <a:latin typeface="Arial" panose="020B0604020202020204" pitchFamily="34" charset="0"/>
              </a:rPr>
              <a:t>2</a:t>
            </a:r>
            <a:r>
              <a:rPr lang="en-US" altLang="en-US" sz="1400">
                <a:latin typeface="Arial" panose="020B0604020202020204" pitchFamily="34" charset="0"/>
              </a:rPr>
              <a:t> declares the </a:t>
            </a:r>
            <a:r>
              <a:rPr lang="en-US" altLang="en-US" sz="1400" b="1">
                <a:latin typeface="Arial" panose="020B0604020202020204" pitchFamily="34" charset="0"/>
              </a:rPr>
              <a:t>direction</a:t>
            </a:r>
            <a:r>
              <a:rPr lang="en-US" altLang="en-US" sz="1400">
                <a:latin typeface="Arial" panose="020B0604020202020204" pitchFamily="34" charset="0"/>
              </a:rPr>
              <a:t> and </a:t>
            </a:r>
            <a:r>
              <a:rPr lang="en-US" altLang="en-US" sz="1400" u="sng">
                <a:latin typeface="Arial" panose="020B0604020202020204" pitchFamily="34" charset="0"/>
              </a:rPr>
              <a:t>width</a:t>
            </a:r>
            <a:r>
              <a:rPr lang="en-US" altLang="en-US" sz="1400">
                <a:latin typeface="Arial" panose="020B0604020202020204" pitchFamily="34" charset="0"/>
              </a:rPr>
              <a:t> of the parabola.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The </a:t>
            </a:r>
            <a:r>
              <a:rPr lang="en-US" altLang="en-US" sz="1400" b="1" u="sng">
                <a:latin typeface="Arial" panose="020B0604020202020204" pitchFamily="34" charset="0"/>
              </a:rPr>
              <a:t>constant</a:t>
            </a:r>
            <a:r>
              <a:rPr lang="en-US" altLang="en-US" sz="1400">
                <a:latin typeface="Arial" panose="020B0604020202020204" pitchFamily="34" charset="0"/>
              </a:rPr>
              <a:t> declares the </a:t>
            </a:r>
            <a:r>
              <a:rPr lang="en-US" altLang="en-US" sz="1400" b="1" i="1">
                <a:latin typeface="Arial" panose="020B0604020202020204" pitchFamily="34" charset="0"/>
              </a:rPr>
              <a:t>y</a:t>
            </a:r>
            <a:r>
              <a:rPr lang="en-US" altLang="en-US" sz="1400" b="1">
                <a:latin typeface="Arial" panose="020B0604020202020204" pitchFamily="34" charset="0"/>
              </a:rPr>
              <a:t>-intercept</a:t>
            </a:r>
            <a:r>
              <a:rPr lang="en-US" altLang="en-US" sz="1400">
                <a:latin typeface="Arial" panose="020B0604020202020204" pitchFamily="34" charset="0"/>
              </a:rPr>
              <a:t> of the parabola.</a:t>
            </a:r>
          </a:p>
        </p:txBody>
      </p:sp>
      <p:grpSp>
        <p:nvGrpSpPr>
          <p:cNvPr id="17415" name="Group 34"/>
          <p:cNvGrpSpPr>
            <a:grpSpLocks/>
          </p:cNvGrpSpPr>
          <p:nvPr/>
        </p:nvGrpSpPr>
        <p:grpSpPr bwMode="auto">
          <a:xfrm>
            <a:off x="5668963" y="-1588"/>
            <a:ext cx="3182937" cy="1073151"/>
            <a:chOff x="6870701" y="-1587"/>
            <a:chExt cx="1921068" cy="1072766"/>
          </a:xfrm>
        </p:grpSpPr>
        <p:grpSp>
          <p:nvGrpSpPr>
            <p:cNvPr id="17461" name="Group 10"/>
            <p:cNvGrpSpPr>
              <a:grpSpLocks/>
            </p:cNvGrpSpPr>
            <p:nvPr/>
          </p:nvGrpSpPr>
          <p:grpSpPr bwMode="auto">
            <a:xfrm>
              <a:off x="6870701" y="109497"/>
              <a:ext cx="1921068" cy="961682"/>
              <a:chOff x="4608031" y="881485"/>
              <a:chExt cx="4711526" cy="3493781"/>
            </a:xfrm>
          </p:grpSpPr>
          <p:sp>
            <p:nvSpPr>
              <p:cNvPr id="29" name="Rectangle 3"/>
              <p:cNvSpPr/>
              <p:nvPr/>
            </p:nvSpPr>
            <p:spPr>
              <a:xfrm>
                <a:off x="4608031" y="881485"/>
                <a:ext cx="4711526" cy="3493781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486448" y="1112337"/>
                      <a:pt x="3661812" y="2237200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30" name="Rectangle 21"/>
              <p:cNvSpPr/>
              <p:nvPr/>
            </p:nvSpPr>
            <p:spPr>
              <a:xfrm>
                <a:off x="4812471" y="916084"/>
                <a:ext cx="4128755" cy="289418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</p:grpSp>
        <p:sp>
          <p:nvSpPr>
            <p:cNvPr id="28" name="Tape"/>
            <p:cNvSpPr/>
            <p:nvPr/>
          </p:nvSpPr>
          <p:spPr bwMode="auto">
            <a:xfrm rot="5400000">
              <a:off x="7744417" y="-157657"/>
              <a:ext cx="220584" cy="532725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17416" name="Object 741"/>
          <p:cNvGraphicFramePr>
            <a:graphicFrameLocks noChangeAspect="1"/>
          </p:cNvGraphicFramePr>
          <p:nvPr/>
        </p:nvGraphicFramePr>
        <p:xfrm>
          <a:off x="5819775" y="341313"/>
          <a:ext cx="13763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1" name="Equation" r:id="rId6" imgW="1383699" imgH="355446" progId="Equation.DSMT4">
                  <p:embed/>
                </p:oleObj>
              </mc:Choice>
              <mc:Fallback>
                <p:oleObj name="Equation" r:id="rId6" imgW="1383699" imgH="355446" progId="Equation.DSMT4">
                  <p:embed/>
                  <p:pic>
                    <p:nvPicPr>
                      <p:cNvPr id="0" name="Object 7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341313"/>
                        <a:ext cx="137636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 Box 742"/>
          <p:cNvSpPr txBox="1">
            <a:spLocks noChangeArrowheads="1"/>
          </p:cNvSpPr>
          <p:nvPr/>
        </p:nvSpPr>
        <p:spPr bwMode="auto">
          <a:xfrm>
            <a:off x="7092950" y="1016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direction</a:t>
            </a:r>
          </a:p>
        </p:txBody>
      </p:sp>
      <p:sp>
        <p:nvSpPr>
          <p:cNvPr id="17418" name="Line 743"/>
          <p:cNvSpPr>
            <a:spLocks noChangeShapeType="1"/>
          </p:cNvSpPr>
          <p:nvPr/>
        </p:nvSpPr>
        <p:spPr bwMode="auto">
          <a:xfrm flipV="1">
            <a:off x="6346825" y="239713"/>
            <a:ext cx="152400" cy="179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744"/>
          <p:cNvSpPr>
            <a:spLocks noChangeShapeType="1"/>
          </p:cNvSpPr>
          <p:nvPr/>
        </p:nvSpPr>
        <p:spPr bwMode="auto">
          <a:xfrm>
            <a:off x="6492875" y="239713"/>
            <a:ext cx="614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Text Box 745"/>
          <p:cNvSpPr txBox="1">
            <a:spLocks noChangeArrowheads="1"/>
          </p:cNvSpPr>
          <p:nvPr/>
        </p:nvSpPr>
        <p:spPr bwMode="auto">
          <a:xfrm>
            <a:off x="7021513" y="6858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width</a:t>
            </a:r>
          </a:p>
        </p:txBody>
      </p:sp>
      <p:sp>
        <p:nvSpPr>
          <p:cNvPr id="17421" name="Line 746"/>
          <p:cNvSpPr>
            <a:spLocks noChangeShapeType="1"/>
          </p:cNvSpPr>
          <p:nvPr/>
        </p:nvSpPr>
        <p:spPr bwMode="auto">
          <a:xfrm>
            <a:off x="6484938" y="668338"/>
            <a:ext cx="119062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747"/>
          <p:cNvSpPr>
            <a:spLocks noChangeShapeType="1"/>
          </p:cNvSpPr>
          <p:nvPr/>
        </p:nvSpPr>
        <p:spPr bwMode="auto">
          <a:xfrm flipV="1">
            <a:off x="6607175" y="825500"/>
            <a:ext cx="371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Text Box 748"/>
          <p:cNvSpPr txBox="1">
            <a:spLocks noChangeArrowheads="1"/>
          </p:cNvSpPr>
          <p:nvPr/>
        </p:nvSpPr>
        <p:spPr bwMode="auto">
          <a:xfrm>
            <a:off x="7669213" y="376238"/>
            <a:ext cx="1017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i="1">
                <a:latin typeface="Arial" panose="020B0604020202020204" pitchFamily="34" charset="0"/>
              </a:rPr>
              <a:t>y</a:t>
            </a:r>
            <a:r>
              <a:rPr lang="en-US" altLang="en-US" sz="1200">
                <a:latin typeface="Arial" panose="020B0604020202020204" pitchFamily="34" charset="0"/>
              </a:rPr>
              <a:t>-intercept</a:t>
            </a:r>
          </a:p>
        </p:txBody>
      </p:sp>
      <p:sp>
        <p:nvSpPr>
          <p:cNvPr id="17424" name="Line 749"/>
          <p:cNvSpPr>
            <a:spLocks noChangeShapeType="1"/>
          </p:cNvSpPr>
          <p:nvPr/>
        </p:nvSpPr>
        <p:spPr bwMode="auto">
          <a:xfrm flipV="1">
            <a:off x="7273925" y="533400"/>
            <a:ext cx="371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5" name="Group 1"/>
          <p:cNvGrpSpPr>
            <a:grpSpLocks/>
          </p:cNvGrpSpPr>
          <p:nvPr/>
        </p:nvGrpSpPr>
        <p:grpSpPr bwMode="auto">
          <a:xfrm>
            <a:off x="0" y="1143000"/>
            <a:ext cx="7094538" cy="1293813"/>
            <a:chOff x="93663" y="1050926"/>
            <a:chExt cx="7094537" cy="1293290"/>
          </a:xfrm>
        </p:grpSpPr>
        <p:pic>
          <p:nvPicPr>
            <p:cNvPr id="17454" name="Picture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6"/>
              <a:ext cx="7094537" cy="1293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Rectangle 47"/>
            <p:cNvSpPr/>
            <p:nvPr/>
          </p:nvSpPr>
          <p:spPr bwMode="auto">
            <a:xfrm>
              <a:off x="527051" y="1298476"/>
              <a:ext cx="6076949" cy="95370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Identify the coefficient (</a:t>
              </a:r>
              <a:r>
                <a:rPr lang="en-US" sz="1400" b="1" i="1" dirty="0">
                  <a:solidFill>
                    <a:schemeClr val="tx1"/>
                  </a:solidFill>
                  <a:latin typeface="Arial" pitchFamily="34" charset="0"/>
                </a:rPr>
                <a:t>a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) and constant (</a:t>
              </a:r>
              <a:r>
                <a:rPr lang="en-US" sz="1400" b="1" i="1" dirty="0">
                  <a:solidFill>
                    <a:schemeClr val="tx1"/>
                  </a:solidFill>
                  <a:latin typeface="Arial" pitchFamily="34" charset="0"/>
                </a:rPr>
                <a:t>c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) of the quadratic function. (label)</a:t>
              </a:r>
            </a:p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Determine the </a:t>
              </a: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direction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and </a:t>
              </a: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width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of the parabola. </a:t>
              </a:r>
            </a:p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Determine the </a:t>
              </a:r>
              <a:r>
                <a:rPr lang="en-US" sz="1400" b="1" i="1" dirty="0">
                  <a:solidFill>
                    <a:schemeClr val="tx1"/>
                  </a:solidFill>
                  <a:latin typeface="Arial" pitchFamily="34" charset="0"/>
                </a:rPr>
                <a:t>y</a:t>
              </a: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-intercept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of the parabola. </a:t>
              </a:r>
            </a:p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Identify the graph of the quadratic function.</a:t>
              </a:r>
            </a:p>
          </p:txBody>
        </p:sp>
        <p:sp>
          <p:nvSpPr>
            <p:cNvPr id="17456" name="Rectangle 1112"/>
            <p:cNvSpPr>
              <a:spLocks noChangeArrowheads="1"/>
            </p:cNvSpPr>
            <p:nvPr/>
          </p:nvSpPr>
          <p:spPr bwMode="auto">
            <a:xfrm>
              <a:off x="274638" y="1087475"/>
              <a:ext cx="31726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Arial" panose="020B0604020202020204" pitchFamily="34" charset="0"/>
                </a:rPr>
                <a:t>Identify quadratic function graphs. </a:t>
              </a: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76238" y="1379406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76238" y="1590458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376238" y="1799923"/>
              <a:ext cx="173038" cy="174554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376238" y="2010976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graphicFrame>
        <p:nvGraphicFramePr>
          <p:cNvPr id="17426" name="Object 81"/>
          <p:cNvGraphicFramePr>
            <a:graphicFrameLocks noChangeAspect="1"/>
          </p:cNvGraphicFramePr>
          <p:nvPr/>
        </p:nvGraphicFramePr>
        <p:xfrm>
          <a:off x="119063" y="2532063"/>
          <a:ext cx="126206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2" name="Equation" r:id="rId9" imgW="901309" imgH="228501" progId="Equation.DSMT4">
                  <p:embed/>
                </p:oleObj>
              </mc:Choice>
              <mc:Fallback>
                <p:oleObj name="Equation" r:id="rId9" imgW="901309" imgH="228501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2532063"/>
                        <a:ext cx="126206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7" name="Object 87"/>
          <p:cNvGraphicFramePr>
            <a:graphicFrameLocks noChangeAspect="1"/>
          </p:cNvGraphicFramePr>
          <p:nvPr/>
        </p:nvGraphicFramePr>
        <p:xfrm>
          <a:off x="4389438" y="2536825"/>
          <a:ext cx="12969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3" name="Equation" r:id="rId11" imgW="927100" imgH="228600" progId="Equation.DSMT4">
                  <p:embed/>
                </p:oleObj>
              </mc:Choice>
              <mc:Fallback>
                <p:oleObj name="Equation" r:id="rId11" imgW="927100" imgH="22860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2536825"/>
                        <a:ext cx="12969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103"/>
          <p:cNvSpPr txBox="1">
            <a:spLocks noChangeArrowheads="1"/>
          </p:cNvSpPr>
          <p:nvPr/>
        </p:nvSpPr>
        <p:spPr bwMode="auto">
          <a:xfrm>
            <a:off x="631825" y="2332038"/>
            <a:ext cx="274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74" name="Text Box 104"/>
          <p:cNvSpPr txBox="1">
            <a:spLocks noChangeArrowheads="1"/>
          </p:cNvSpPr>
          <p:nvPr/>
        </p:nvSpPr>
        <p:spPr bwMode="auto">
          <a:xfrm>
            <a:off x="1165225" y="2332038"/>
            <a:ext cx="274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75" name="Text Box 109"/>
          <p:cNvSpPr txBox="1">
            <a:spLocks noChangeArrowheads="1"/>
          </p:cNvSpPr>
          <p:nvPr/>
        </p:nvSpPr>
        <p:spPr bwMode="auto">
          <a:xfrm>
            <a:off x="5043488" y="2332038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76" name="Text Box 110"/>
          <p:cNvSpPr txBox="1">
            <a:spLocks noChangeArrowheads="1"/>
          </p:cNvSpPr>
          <p:nvPr/>
        </p:nvSpPr>
        <p:spPr bwMode="auto">
          <a:xfrm>
            <a:off x="5486400" y="2332038"/>
            <a:ext cx="274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7432" name="Text Box 1302"/>
          <p:cNvSpPr txBox="1">
            <a:spLocks noChangeArrowheads="1"/>
          </p:cNvSpPr>
          <p:nvPr/>
        </p:nvSpPr>
        <p:spPr bwMode="auto">
          <a:xfrm>
            <a:off x="92075" y="2811463"/>
            <a:ext cx="42973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Direction: _________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Width: _________</a:t>
            </a:r>
          </a:p>
          <a:p>
            <a:pPr defTabSz="914400">
              <a:spcBef>
                <a:spcPts val="300"/>
              </a:spcBef>
            </a:pPr>
            <a:r>
              <a:rPr lang="en-US" altLang="en-US" sz="1200" i="1">
                <a:latin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-intercept: ______</a:t>
            </a: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The graph of the quadratic function is ___________.</a:t>
            </a:r>
          </a:p>
        </p:txBody>
      </p:sp>
      <p:sp>
        <p:nvSpPr>
          <p:cNvPr id="17433" name="Text Box 1302"/>
          <p:cNvSpPr txBox="1">
            <a:spLocks noChangeArrowheads="1"/>
          </p:cNvSpPr>
          <p:nvPr/>
        </p:nvSpPr>
        <p:spPr bwMode="auto">
          <a:xfrm>
            <a:off x="4389438" y="2871788"/>
            <a:ext cx="42402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Direction: _________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Width: _________</a:t>
            </a:r>
          </a:p>
          <a:p>
            <a:pPr defTabSz="914400">
              <a:spcBef>
                <a:spcPts val="300"/>
              </a:spcBef>
            </a:pPr>
            <a:r>
              <a:rPr lang="en-US" altLang="en-US" sz="1200" i="1">
                <a:latin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-intercept: ______</a:t>
            </a: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The graph of the quadratic function is ___________.</a:t>
            </a:r>
          </a:p>
        </p:txBody>
      </p:sp>
      <p:sp>
        <p:nvSpPr>
          <p:cNvPr id="79" name="Text Box 99"/>
          <p:cNvSpPr txBox="1">
            <a:spLocks noChangeArrowheads="1"/>
          </p:cNvSpPr>
          <p:nvPr/>
        </p:nvSpPr>
        <p:spPr bwMode="auto">
          <a:xfrm>
            <a:off x="2333625" y="2789238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narrow</a:t>
            </a:r>
          </a:p>
        </p:txBody>
      </p:sp>
      <p:sp>
        <p:nvSpPr>
          <p:cNvPr id="80" name="Text Box 100"/>
          <p:cNvSpPr txBox="1">
            <a:spLocks noChangeArrowheads="1"/>
          </p:cNvSpPr>
          <p:nvPr/>
        </p:nvSpPr>
        <p:spPr bwMode="auto">
          <a:xfrm>
            <a:off x="2651125" y="3216275"/>
            <a:ext cx="118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Parabola A</a:t>
            </a:r>
          </a:p>
        </p:txBody>
      </p:sp>
      <p:sp>
        <p:nvSpPr>
          <p:cNvPr id="81" name="Text Box 101"/>
          <p:cNvSpPr txBox="1">
            <a:spLocks noChangeArrowheads="1"/>
          </p:cNvSpPr>
          <p:nvPr/>
        </p:nvSpPr>
        <p:spPr bwMode="auto">
          <a:xfrm>
            <a:off x="823913" y="2789238"/>
            <a:ext cx="1096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upward</a:t>
            </a:r>
          </a:p>
        </p:txBody>
      </p:sp>
      <p:sp>
        <p:nvSpPr>
          <p:cNvPr id="82" name="Text Box 102"/>
          <p:cNvSpPr txBox="1">
            <a:spLocks noChangeArrowheads="1"/>
          </p:cNvSpPr>
          <p:nvPr/>
        </p:nvSpPr>
        <p:spPr bwMode="auto">
          <a:xfrm>
            <a:off x="914400" y="2971800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(0, 2)</a:t>
            </a:r>
          </a:p>
        </p:txBody>
      </p:sp>
      <p:sp>
        <p:nvSpPr>
          <p:cNvPr id="85" name="Text Box 105"/>
          <p:cNvSpPr txBox="1">
            <a:spLocks noChangeArrowheads="1"/>
          </p:cNvSpPr>
          <p:nvPr/>
        </p:nvSpPr>
        <p:spPr bwMode="auto">
          <a:xfrm>
            <a:off x="6610350" y="2849563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narrow</a:t>
            </a:r>
          </a:p>
        </p:txBody>
      </p:sp>
      <p:sp>
        <p:nvSpPr>
          <p:cNvPr id="86" name="Text Box 106"/>
          <p:cNvSpPr txBox="1">
            <a:spLocks noChangeArrowheads="1"/>
          </p:cNvSpPr>
          <p:nvPr/>
        </p:nvSpPr>
        <p:spPr bwMode="auto">
          <a:xfrm>
            <a:off x="6950075" y="3306763"/>
            <a:ext cx="118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Parabola D</a:t>
            </a:r>
          </a:p>
        </p:txBody>
      </p:sp>
      <p:sp>
        <p:nvSpPr>
          <p:cNvPr id="87" name="Text Box 107"/>
          <p:cNvSpPr txBox="1">
            <a:spLocks noChangeArrowheads="1"/>
          </p:cNvSpPr>
          <p:nvPr/>
        </p:nvSpPr>
        <p:spPr bwMode="auto">
          <a:xfrm>
            <a:off x="5121275" y="2849563"/>
            <a:ext cx="1096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downward</a:t>
            </a:r>
          </a:p>
        </p:txBody>
      </p:sp>
      <p:sp>
        <p:nvSpPr>
          <p:cNvPr id="88" name="Text Box 108"/>
          <p:cNvSpPr txBox="1">
            <a:spLocks noChangeArrowheads="1"/>
          </p:cNvSpPr>
          <p:nvPr/>
        </p:nvSpPr>
        <p:spPr bwMode="auto">
          <a:xfrm>
            <a:off x="5211763" y="3032125"/>
            <a:ext cx="887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(0, -1)</a:t>
            </a:r>
          </a:p>
        </p:txBody>
      </p:sp>
      <p:pic>
        <p:nvPicPr>
          <p:cNvPr id="17442" name="Picture 88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/>
          <a:stretch>
            <a:fillRect/>
          </a:stretch>
        </p:blipFill>
        <p:spPr bwMode="auto">
          <a:xfrm>
            <a:off x="2652713" y="3525838"/>
            <a:ext cx="13493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89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9"/>
          <a:stretch>
            <a:fillRect/>
          </a:stretch>
        </p:blipFill>
        <p:spPr bwMode="auto">
          <a:xfrm>
            <a:off x="449263" y="3505200"/>
            <a:ext cx="14716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Picture 90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" b="-453"/>
          <a:stretch>
            <a:fillRect/>
          </a:stretch>
        </p:blipFill>
        <p:spPr bwMode="auto">
          <a:xfrm>
            <a:off x="4754563" y="3554413"/>
            <a:ext cx="15176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5" name="Picture 91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6"/>
          <a:stretch>
            <a:fillRect/>
          </a:stretch>
        </p:blipFill>
        <p:spPr bwMode="auto">
          <a:xfrm>
            <a:off x="7040563" y="3556000"/>
            <a:ext cx="164623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6" name="Text Box 95"/>
          <p:cNvSpPr txBox="1">
            <a:spLocks noChangeArrowheads="1"/>
          </p:cNvSpPr>
          <p:nvPr/>
        </p:nvSpPr>
        <p:spPr bwMode="auto">
          <a:xfrm>
            <a:off x="0" y="3794125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7447" name="Text Box 96"/>
          <p:cNvSpPr txBox="1">
            <a:spLocks noChangeArrowheads="1"/>
          </p:cNvSpPr>
          <p:nvPr/>
        </p:nvSpPr>
        <p:spPr bwMode="auto">
          <a:xfrm>
            <a:off x="2193925" y="3794125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7448" name="Text Box 97"/>
          <p:cNvSpPr txBox="1">
            <a:spLocks noChangeArrowheads="1"/>
          </p:cNvSpPr>
          <p:nvPr/>
        </p:nvSpPr>
        <p:spPr bwMode="auto">
          <a:xfrm>
            <a:off x="4389438" y="3794125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7449" name="Text Box 98"/>
          <p:cNvSpPr txBox="1">
            <a:spLocks noChangeArrowheads="1"/>
          </p:cNvSpPr>
          <p:nvPr/>
        </p:nvSpPr>
        <p:spPr bwMode="auto">
          <a:xfrm>
            <a:off x="6583363" y="3794125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7450" name="Text Box 50"/>
          <p:cNvSpPr txBox="1">
            <a:spLocks noChangeArrowheads="1"/>
          </p:cNvSpPr>
          <p:nvPr/>
        </p:nvSpPr>
        <p:spPr bwMode="auto">
          <a:xfrm>
            <a:off x="182563" y="5102225"/>
            <a:ext cx="50292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Describe the graph of the quadratic function above. </a:t>
            </a:r>
          </a:p>
        </p:txBody>
      </p:sp>
      <p:sp>
        <p:nvSpPr>
          <p:cNvPr id="98" name="Text Box 51"/>
          <p:cNvSpPr txBox="1">
            <a:spLocks noChangeArrowheads="1"/>
          </p:cNvSpPr>
          <p:nvPr/>
        </p:nvSpPr>
        <p:spPr bwMode="auto">
          <a:xfrm>
            <a:off x="182563" y="5349875"/>
            <a:ext cx="624046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Hint: Use the words parabola, direction, width, and y-intercept.</a:t>
            </a:r>
          </a:p>
        </p:txBody>
      </p:sp>
      <p:graphicFrame>
        <p:nvGraphicFramePr>
          <p:cNvPr id="17452" name="Object 52"/>
          <p:cNvGraphicFramePr>
            <a:graphicFrameLocks noChangeAspect="1"/>
          </p:cNvGraphicFramePr>
          <p:nvPr/>
        </p:nvGraphicFramePr>
        <p:xfrm>
          <a:off x="1785938" y="4830763"/>
          <a:ext cx="1092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4" name="Equation" r:id="rId17" imgW="1091726" imgH="317362" progId="Equation.DSMT4">
                  <p:embed/>
                </p:oleObj>
              </mc:Choice>
              <mc:Fallback>
                <p:oleObj name="Equation" r:id="rId17" imgW="1091726" imgH="317362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4830763"/>
                        <a:ext cx="1092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130"/>
          <p:cNvSpPr/>
          <p:nvPr/>
        </p:nvSpPr>
        <p:spPr>
          <a:xfrm>
            <a:off x="3175" y="4562475"/>
            <a:ext cx="2214563" cy="247650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Access Common Core</a:t>
            </a: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9" grpId="0"/>
      <p:bldP spid="80" grpId="0"/>
      <p:bldP spid="81" grpId="0"/>
      <p:bldP spid="82" grpId="0"/>
      <p:bldP spid="85" grpId="0"/>
      <p:bldP spid="86" grpId="0"/>
      <p:bldP spid="87" grpId="0"/>
      <p:bldP spid="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65"/>
          <p:cNvGrpSpPr>
            <a:grpSpLocks/>
          </p:cNvGrpSpPr>
          <p:nvPr/>
        </p:nvGrpSpPr>
        <p:grpSpPr bwMode="auto">
          <a:xfrm>
            <a:off x="169863" y="1377950"/>
            <a:ext cx="8686800" cy="39688"/>
            <a:chOff x="312862" y="969963"/>
            <a:chExt cx="8471606" cy="39687"/>
          </a:xfrm>
        </p:grpSpPr>
        <p:cxnSp>
          <p:nvCxnSpPr>
            <p:cNvPr id="194" name="Straight Connector 193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0" y="246063"/>
            <a:ext cx="6899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Arial" panose="020B0604020202020204" pitchFamily="34" charset="0"/>
              </a:rPr>
              <a:t>A </a:t>
            </a:r>
            <a:r>
              <a:rPr lang="en-US" altLang="en-US" sz="1600" b="1" u="sng">
                <a:latin typeface="Arial" panose="020B0604020202020204" pitchFamily="34" charset="0"/>
              </a:rPr>
              <a:t>quadratic function</a:t>
            </a:r>
            <a:r>
              <a:rPr lang="en-US" altLang="en-US" sz="1600">
                <a:latin typeface="Arial" panose="020B0604020202020204" pitchFamily="34" charset="0"/>
              </a:rPr>
              <a:t> graphs as a </a:t>
            </a:r>
            <a:r>
              <a:rPr lang="en-US" altLang="en-US" sz="1600" b="1">
                <a:latin typeface="Arial" panose="020B0604020202020204" pitchFamily="34" charset="0"/>
              </a:rPr>
              <a:t>parabola</a:t>
            </a:r>
            <a:r>
              <a:rPr lang="en-US" altLang="en-US" sz="1600">
                <a:latin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sz="1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altLang="en-US" sz="1600" i="1">
                <a:latin typeface="Gill Sans MT" panose="020B0502020104020203" pitchFamily="34" charset="0"/>
              </a:rPr>
              <a:t> A </a:t>
            </a:r>
            <a:r>
              <a:rPr lang="en-US" altLang="en-US" sz="1600" b="1" i="1">
                <a:latin typeface="Gill Sans MT" panose="020B0502020104020203" pitchFamily="34" charset="0"/>
              </a:rPr>
              <a:t>quadratic function</a:t>
            </a:r>
            <a:r>
              <a:rPr lang="en-US" altLang="en-US" sz="1600" i="1">
                <a:latin typeface="Gill Sans MT" panose="020B0502020104020203" pitchFamily="34" charset="0"/>
              </a:rPr>
              <a:t> can be written in the form y = ax</a:t>
            </a:r>
            <a:r>
              <a:rPr lang="en-US" altLang="en-US" sz="1600" i="1" baseline="30000">
                <a:latin typeface="Gill Sans MT" panose="020B0502020104020203" pitchFamily="34" charset="0"/>
              </a:rPr>
              <a:t>2</a:t>
            </a:r>
            <a:r>
              <a:rPr lang="en-US" altLang="en-US" sz="1600" i="1">
                <a:latin typeface="Gill Sans MT" panose="020B0502020104020203" pitchFamily="34" charset="0"/>
              </a:rPr>
              <a:t> + bx + c, where a </a:t>
            </a:r>
            <a:r>
              <a:rPr lang="en-US" altLang="en-US" sz="1600" i="1">
                <a:latin typeface="Gill Sans MT" panose="020B0502020104020203" pitchFamily="34" charset="0"/>
                <a:cs typeface="Times New Roman" panose="02020603050405020304" pitchFamily="18" charset="0"/>
              </a:rPr>
              <a:t>≠ 0</a:t>
            </a:r>
            <a:r>
              <a:rPr lang="en-US" altLang="en-US" sz="1600" i="1">
                <a:latin typeface="Gill Sans MT" panose="020B0502020104020203" pitchFamily="34" charset="0"/>
              </a:rPr>
              <a:t>.</a:t>
            </a:r>
          </a:p>
          <a:p>
            <a:pPr eaLnBrk="1" hangingPunct="1"/>
            <a:r>
              <a:rPr lang="en-US" altLang="en-US" sz="1600">
                <a:latin typeface="Arial" panose="020B0604020202020204" pitchFamily="34" charset="0"/>
              </a:rPr>
              <a:t>The </a:t>
            </a:r>
            <a:r>
              <a:rPr lang="en-US" altLang="en-US" sz="1600" b="1" u="sng">
                <a:solidFill>
                  <a:srgbClr val="077ECF"/>
                </a:solidFill>
                <a:latin typeface="Arial" panose="020B0604020202020204" pitchFamily="34" charset="0"/>
              </a:rPr>
              <a:t>coefficient</a:t>
            </a:r>
            <a:r>
              <a:rPr lang="en-US" altLang="en-US" sz="1600">
                <a:latin typeface="Arial" panose="020B0604020202020204" pitchFamily="34" charset="0"/>
              </a:rPr>
              <a:t> of </a:t>
            </a:r>
            <a:r>
              <a:rPr lang="en-US" altLang="en-US" sz="1600" i="1">
                <a:latin typeface="Arial" panose="020B0604020202020204" pitchFamily="34" charset="0"/>
              </a:rPr>
              <a:t>x</a:t>
            </a:r>
            <a:r>
              <a:rPr lang="en-US" altLang="en-US" sz="1600" baseline="30000">
                <a:latin typeface="Arial" panose="020B0604020202020204" pitchFamily="34" charset="0"/>
              </a:rPr>
              <a:t>2</a:t>
            </a:r>
            <a:r>
              <a:rPr lang="en-US" altLang="en-US" sz="1600">
                <a:latin typeface="Arial" panose="020B0604020202020204" pitchFamily="34" charset="0"/>
              </a:rPr>
              <a:t> declares</a:t>
            </a:r>
            <a:r>
              <a:rPr lang="en-US" altLang="en-US" sz="1600" baseline="-25000">
                <a:latin typeface="Arial" panose="020B0604020202020204" pitchFamily="34" charset="0"/>
              </a:rPr>
              <a:t>2</a:t>
            </a:r>
            <a:r>
              <a:rPr lang="en-US" altLang="en-US" sz="1600">
                <a:latin typeface="Arial" panose="020B0604020202020204" pitchFamily="34" charset="0"/>
              </a:rPr>
              <a:t> the </a:t>
            </a:r>
            <a:r>
              <a:rPr lang="en-US" altLang="en-US" sz="1600" b="1">
                <a:latin typeface="Arial" panose="020B0604020202020204" pitchFamily="34" charset="0"/>
              </a:rPr>
              <a:t>direction</a:t>
            </a:r>
            <a:r>
              <a:rPr lang="en-US" altLang="en-US" sz="1600">
                <a:latin typeface="Arial" panose="020B0604020202020204" pitchFamily="34" charset="0"/>
              </a:rPr>
              <a:t> and </a:t>
            </a:r>
            <a:r>
              <a:rPr lang="en-US" altLang="en-US" sz="1600" u="sng">
                <a:latin typeface="Arial" panose="020B0604020202020204" pitchFamily="34" charset="0"/>
              </a:rPr>
              <a:t>width</a:t>
            </a:r>
            <a:r>
              <a:rPr lang="en-US" altLang="en-US" sz="1600">
                <a:latin typeface="Arial" panose="020B0604020202020204" pitchFamily="34" charset="0"/>
              </a:rPr>
              <a:t> of the parabola.</a:t>
            </a:r>
          </a:p>
          <a:p>
            <a:pPr eaLnBrk="1" hangingPunct="1"/>
            <a:r>
              <a:rPr lang="en-US" altLang="en-US" sz="1600">
                <a:latin typeface="Arial" panose="020B0604020202020204" pitchFamily="34" charset="0"/>
              </a:rPr>
              <a:t>The </a:t>
            </a:r>
            <a:r>
              <a:rPr lang="en-US" altLang="en-US" sz="1600" b="1" u="sng">
                <a:solidFill>
                  <a:srgbClr val="668A00"/>
                </a:solidFill>
                <a:latin typeface="Arial" panose="020B0604020202020204" pitchFamily="34" charset="0"/>
              </a:rPr>
              <a:t>constant</a:t>
            </a:r>
            <a:r>
              <a:rPr lang="en-US" altLang="en-US" sz="1600">
                <a:latin typeface="Arial" panose="020B0604020202020204" pitchFamily="34" charset="0"/>
              </a:rPr>
              <a:t> declares the </a:t>
            </a:r>
            <a:r>
              <a:rPr lang="en-US" altLang="en-US" sz="1600" b="1" i="1">
                <a:latin typeface="Arial" panose="020B0604020202020204" pitchFamily="34" charset="0"/>
              </a:rPr>
              <a:t>y</a:t>
            </a:r>
            <a:r>
              <a:rPr lang="en-US" altLang="en-US" sz="1600" b="1">
                <a:latin typeface="Arial" panose="020B0604020202020204" pitchFamily="34" charset="0"/>
              </a:rPr>
              <a:t>-intercept</a:t>
            </a:r>
            <a:r>
              <a:rPr lang="en-US" altLang="en-US" sz="1600">
                <a:latin typeface="Arial" panose="020B0604020202020204" pitchFamily="34" charset="0"/>
              </a:rPr>
              <a:t> of the parabola.</a:t>
            </a:r>
          </a:p>
        </p:txBody>
      </p:sp>
      <p:grpSp>
        <p:nvGrpSpPr>
          <p:cNvPr id="1030" name="Group 1"/>
          <p:cNvGrpSpPr>
            <a:grpSpLocks/>
          </p:cNvGrpSpPr>
          <p:nvPr/>
        </p:nvGrpSpPr>
        <p:grpSpPr bwMode="auto">
          <a:xfrm>
            <a:off x="6750050" y="1384300"/>
            <a:ext cx="2197100" cy="2901950"/>
            <a:chOff x="6750050" y="1057275"/>
            <a:chExt cx="2197100" cy="2901144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6750050" y="1065211"/>
              <a:ext cx="2190750" cy="2893208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eaLnBrk="0" hangingPunct="0">
                <a:tabLst>
                  <a:tab pos="-57150" algn="l"/>
                  <a:tab pos="182880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Which words best describe the </a:t>
              </a:r>
              <a:r>
                <a:rPr lang="en-US" sz="1000" u="sng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direction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 of the parabola for the quadratic function </a:t>
              </a: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y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 = -4</a:t>
              </a: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x</a:t>
              </a:r>
              <a:r>
                <a:rPr lang="en-US" sz="1000" baseline="30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2 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+ 5? How do you know? </a:t>
              </a:r>
            </a:p>
            <a:p>
              <a:pPr eaLnBrk="0" hangingPunct="0">
                <a:lnSpc>
                  <a:spcPct val="115000"/>
                </a:lnSpc>
                <a:tabLst>
                  <a:tab pos="-57150" algn="l"/>
                  <a:tab pos="1828800" algn="l"/>
                </a:tabLst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ea typeface="Times New Roman" pitchFamily="18" charset="0"/>
                  <a:cs typeface="Arial" charset="0"/>
                </a:rPr>
                <a:t>    </a:t>
              </a:r>
              <a:r>
                <a:rPr lang="en-US" sz="10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A  Opens Upward	</a:t>
              </a:r>
            </a:p>
            <a:p>
              <a:pPr eaLnBrk="0" hangingPunct="0">
                <a:lnSpc>
                  <a:spcPct val="115000"/>
                </a:lnSpc>
                <a:tabLst>
                  <a:tab pos="-57150" algn="l"/>
                  <a:tab pos="1828800" algn="l"/>
                </a:tabLst>
                <a:defRPr/>
              </a:pPr>
              <a:r>
                <a:rPr lang="en-US" sz="10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B  Opens Downward</a:t>
              </a:r>
            </a:p>
            <a:p>
              <a:pPr eaLnBrk="0" hangingPunct="0">
                <a:spcBef>
                  <a:spcPts val="300"/>
                </a:spcBef>
                <a:tabLst>
                  <a:tab pos="-57150" algn="l"/>
                  <a:tab pos="182880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Which word best describes the </a:t>
              </a:r>
              <a:r>
                <a:rPr lang="en-US" sz="1000" u="sng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width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 of the parabola for the quadratic function </a:t>
              </a: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y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 = 3</a:t>
              </a: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x</a:t>
              </a:r>
              <a:r>
                <a:rPr lang="en-US" sz="1000" baseline="30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2 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  <a:ea typeface="Times New Roman" pitchFamily="18" charset="0"/>
                  <a:cs typeface="Arial" charset="0"/>
                </a:rPr>
                <a:t>-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 2? How do you know?</a:t>
              </a:r>
            </a:p>
            <a:p>
              <a:pPr>
                <a:lnSpc>
                  <a:spcPct val="115000"/>
                </a:lnSpc>
                <a:tabLst>
                  <a:tab pos="-57150" algn="l"/>
                  <a:tab pos="182880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</a:t>
              </a:r>
              <a:r>
                <a:rPr lang="en-US" sz="10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A  Wide	</a:t>
              </a:r>
            </a:p>
            <a:p>
              <a:pPr>
                <a:lnSpc>
                  <a:spcPct val="115000"/>
                </a:lnSpc>
                <a:tabLst>
                  <a:tab pos="-57150" algn="l"/>
                  <a:tab pos="1828800" algn="l"/>
                </a:tabLst>
                <a:defRPr/>
              </a:pPr>
              <a:r>
                <a:rPr lang="en-US" sz="10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B  Narrow</a:t>
              </a:r>
            </a:p>
            <a:p>
              <a:pPr eaLnBrk="0" hangingPunct="0">
                <a:spcBef>
                  <a:spcPts val="300"/>
                </a:spcBef>
                <a:tabLst>
                  <a:tab pos="-57150" algn="l"/>
                  <a:tab pos="182880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How do you know the point </a:t>
              </a:r>
            </a:p>
            <a:p>
              <a:pPr eaLnBrk="0" hangingPunct="0">
                <a:spcBef>
                  <a:spcPts val="0"/>
                </a:spcBef>
                <a:tabLst>
                  <a:tab pos="-57150" algn="l"/>
                  <a:tab pos="182880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Times New Roman" pitchFamily="18" charset="0"/>
                  <a:cs typeface="Arial" charset="0"/>
                </a:rPr>
                <a:t>(0, 1)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 is the </a:t>
              </a: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y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-intercept for the quadratic function                  ?</a:t>
              </a: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756400" y="1057275"/>
              <a:ext cx="2190750" cy="220602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1031" name="Text Box 347"/>
          <p:cNvSpPr txBox="1">
            <a:spLocks noChangeArrowheads="1"/>
          </p:cNvSpPr>
          <p:nvPr/>
        </p:nvSpPr>
        <p:spPr bwMode="auto">
          <a:xfrm>
            <a:off x="65088" y="1412875"/>
            <a:ext cx="12874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Parabolas</a:t>
            </a:r>
          </a:p>
        </p:txBody>
      </p:sp>
      <p:sp>
        <p:nvSpPr>
          <p:cNvPr id="55" name="Rectangle 130"/>
          <p:cNvSpPr/>
          <p:nvPr/>
        </p:nvSpPr>
        <p:spPr>
          <a:xfrm>
            <a:off x="0" y="-1588"/>
            <a:ext cx="2214563" cy="247651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grpSp>
        <p:nvGrpSpPr>
          <p:cNvPr id="1033" name="Group 42"/>
          <p:cNvGrpSpPr>
            <a:grpSpLocks/>
          </p:cNvGrpSpPr>
          <p:nvPr/>
        </p:nvGrpSpPr>
        <p:grpSpPr bwMode="auto">
          <a:xfrm>
            <a:off x="6750050" y="5199063"/>
            <a:ext cx="2190750" cy="504825"/>
            <a:chOff x="6750050" y="5199063"/>
            <a:chExt cx="2190750" cy="504754"/>
          </a:xfrm>
        </p:grpSpPr>
        <p:sp>
          <p:nvSpPr>
            <p:cNvPr id="44" name="Rectangle 43"/>
            <p:cNvSpPr/>
            <p:nvPr/>
          </p:nvSpPr>
          <p:spPr bwMode="auto">
            <a:xfrm>
              <a:off x="6750050" y="5199063"/>
              <a:ext cx="2184400" cy="50475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eaLnBrk="0" hangingPunct="0">
                <a:tabLst>
                  <a:tab pos="-57150" algn="l"/>
                </a:tabLst>
                <a:defRPr/>
              </a:pPr>
              <a:r>
                <a:rPr lang="en-US" sz="1000" baseline="30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 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tells 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756400" y="5199063"/>
              <a:ext cx="2184400" cy="2317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Vocabulary</a:t>
              </a:r>
            </a:p>
          </p:txBody>
        </p:sp>
      </p:grpSp>
      <p:grpSp>
        <p:nvGrpSpPr>
          <p:cNvPr id="1034" name="Group 34"/>
          <p:cNvGrpSpPr>
            <a:grpSpLocks/>
          </p:cNvGrpSpPr>
          <p:nvPr/>
        </p:nvGrpSpPr>
        <p:grpSpPr bwMode="auto">
          <a:xfrm>
            <a:off x="7145338" y="-1588"/>
            <a:ext cx="1831975" cy="1073151"/>
            <a:chOff x="6870701" y="-1587"/>
            <a:chExt cx="1831293" cy="1072767"/>
          </a:xfrm>
        </p:grpSpPr>
        <p:grpSp>
          <p:nvGrpSpPr>
            <p:cNvPr id="1222" name="Group 10"/>
            <p:cNvGrpSpPr>
              <a:grpSpLocks/>
            </p:cNvGrpSpPr>
            <p:nvPr/>
          </p:nvGrpSpPr>
          <p:grpSpPr bwMode="auto">
            <a:xfrm>
              <a:off x="6870701" y="119063"/>
              <a:ext cx="1831293" cy="952117"/>
              <a:chOff x="4608031" y="916236"/>
              <a:chExt cx="4491350" cy="3459030"/>
            </a:xfrm>
          </p:grpSpPr>
          <p:sp>
            <p:nvSpPr>
              <p:cNvPr id="46" name="Rectangle 3"/>
              <p:cNvSpPr/>
              <p:nvPr/>
            </p:nvSpPr>
            <p:spPr>
              <a:xfrm>
                <a:off x="4608031" y="999995"/>
                <a:ext cx="4491350" cy="3375271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486448" y="1112337"/>
                      <a:pt x="3661812" y="2237200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47" name="Rectangle 21"/>
              <p:cNvSpPr/>
              <p:nvPr/>
            </p:nvSpPr>
            <p:spPr>
              <a:xfrm>
                <a:off x="4608031" y="916083"/>
                <a:ext cx="3993176" cy="2894183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Tape"/>
            <p:cNvSpPr/>
            <p:nvPr/>
          </p:nvSpPr>
          <p:spPr bwMode="auto">
            <a:xfrm rot="5400000">
              <a:off x="7560211" y="-157895"/>
              <a:ext cx="220584" cy="533201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4" name="Rectangle 42"/>
            <p:cNvSpPr>
              <a:spLocks noChangeArrowheads="1"/>
            </p:cNvSpPr>
            <p:nvPr/>
          </p:nvSpPr>
          <p:spPr bwMode="auto">
            <a:xfrm>
              <a:off x="6923069" y="133302"/>
              <a:ext cx="1555171" cy="2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100" b="1" u="sng"/>
                <a:t>Quadratic Functions</a:t>
              </a:r>
            </a:p>
          </p:txBody>
        </p:sp>
      </p:grpSp>
      <p:sp>
        <p:nvSpPr>
          <p:cNvPr id="1035" name="Text Box 911"/>
          <p:cNvSpPr txBox="1">
            <a:spLocks noChangeArrowheads="1"/>
          </p:cNvSpPr>
          <p:nvPr/>
        </p:nvSpPr>
        <p:spPr bwMode="auto">
          <a:xfrm>
            <a:off x="6492875" y="306388"/>
            <a:ext cx="30178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i="1">
                <a:latin typeface="Times New Roman" panose="02020603050405020304" pitchFamily="18" charset="0"/>
              </a:rPr>
              <a:t>y</a:t>
            </a:r>
            <a:r>
              <a:rPr lang="en-US" altLang="en-US" sz="1200">
                <a:latin typeface="Arial" panose="020B0604020202020204" pitchFamily="34" charset="0"/>
              </a:rPr>
              <a:t> = </a:t>
            </a:r>
            <a:r>
              <a:rPr lang="en-US" altLang="en-US" sz="1200" i="1">
                <a:latin typeface="Times New Roman" panose="02020603050405020304" pitchFamily="18" charset="0"/>
              </a:rPr>
              <a:t>x</a:t>
            </a:r>
            <a:r>
              <a:rPr lang="en-US" altLang="en-US" sz="1200" baseline="30000">
                <a:latin typeface="Arial" panose="020B0604020202020204" pitchFamily="34" charset="0"/>
              </a:rPr>
              <a:t>2</a:t>
            </a:r>
            <a:r>
              <a:rPr lang="en-US" altLang="en-US" sz="1200">
                <a:latin typeface="Arial" panose="020B0604020202020204" pitchFamily="34" charset="0"/>
              </a:rPr>
              <a:t> + 5</a:t>
            </a:r>
            <a:r>
              <a:rPr lang="en-US" altLang="en-US" sz="1200" i="1">
                <a:latin typeface="Times New Roman" panose="02020603050405020304" pitchFamily="18" charset="0"/>
              </a:rPr>
              <a:t>x</a:t>
            </a:r>
            <a:r>
              <a:rPr lang="en-US" altLang="en-US" sz="1200">
                <a:latin typeface="Arial" panose="020B0604020202020204" pitchFamily="34" charset="0"/>
              </a:rPr>
              <a:t> + 7 </a:t>
            </a:r>
          </a:p>
        </p:txBody>
      </p:sp>
      <p:sp>
        <p:nvSpPr>
          <p:cNvPr id="1036" name="Text Box 913"/>
          <p:cNvSpPr txBox="1">
            <a:spLocks noChangeArrowheads="1"/>
          </p:cNvSpPr>
          <p:nvPr/>
        </p:nvSpPr>
        <p:spPr bwMode="auto">
          <a:xfrm>
            <a:off x="6492875" y="658813"/>
            <a:ext cx="30178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i="1">
                <a:latin typeface="Times New Roman" panose="02020603050405020304" pitchFamily="18" charset="0"/>
              </a:rPr>
              <a:t>y</a:t>
            </a:r>
            <a:r>
              <a:rPr lang="en-US" altLang="en-US" sz="1200">
                <a:latin typeface="Arial" panose="020B0604020202020204" pitchFamily="34" charset="0"/>
              </a:rPr>
              <a:t> = 4</a:t>
            </a:r>
            <a:r>
              <a:rPr lang="en-US" altLang="en-US" sz="1200" i="1">
                <a:latin typeface="Times New Roman" panose="02020603050405020304" pitchFamily="18" charset="0"/>
              </a:rPr>
              <a:t>x</a:t>
            </a:r>
            <a:r>
              <a:rPr lang="en-US" altLang="en-US" sz="1200" baseline="30000">
                <a:latin typeface="Arial" panose="020B0604020202020204" pitchFamily="34" charset="0"/>
              </a:rPr>
              <a:t>2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37" name="Text Box 912"/>
          <p:cNvSpPr txBox="1">
            <a:spLocks noChangeArrowheads="1"/>
          </p:cNvSpPr>
          <p:nvPr/>
        </p:nvSpPr>
        <p:spPr bwMode="auto">
          <a:xfrm>
            <a:off x="6492875" y="490538"/>
            <a:ext cx="30178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i="1">
                <a:latin typeface="Times New Roman" panose="02020603050405020304" pitchFamily="18" charset="0"/>
              </a:rPr>
              <a:t>y</a:t>
            </a:r>
            <a:r>
              <a:rPr lang="en-US" altLang="en-US" sz="1200">
                <a:latin typeface="Arial" panose="020B0604020202020204" pitchFamily="34" charset="0"/>
              </a:rPr>
              <a:t> = 3</a:t>
            </a:r>
            <a:r>
              <a:rPr lang="en-US" altLang="en-US" sz="1200" i="1">
                <a:latin typeface="Times New Roman" panose="02020603050405020304" pitchFamily="18" charset="0"/>
              </a:rPr>
              <a:t>x</a:t>
            </a:r>
            <a:r>
              <a:rPr lang="en-US" altLang="en-US" sz="1200" baseline="30000">
                <a:latin typeface="Arial" panose="020B0604020202020204" pitchFamily="34" charset="0"/>
              </a:rPr>
              <a:t>2</a:t>
            </a:r>
            <a:r>
              <a:rPr lang="en-US" altLang="en-US" sz="1200">
                <a:latin typeface="Arial" panose="020B0604020202020204" pitchFamily="34" charset="0"/>
              </a:rPr>
              <a:t> − 7 </a:t>
            </a:r>
          </a:p>
        </p:txBody>
      </p:sp>
      <p:graphicFrame>
        <p:nvGraphicFramePr>
          <p:cNvPr id="1038" name="Object 1"/>
          <p:cNvGraphicFramePr>
            <a:graphicFrameLocks noChangeAspect="1"/>
          </p:cNvGraphicFramePr>
          <p:nvPr/>
        </p:nvGraphicFramePr>
        <p:xfrm>
          <a:off x="7089775" y="914400"/>
          <a:ext cx="15176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" name="Equation" r:id="rId6" imgW="1193800" imgH="355600" progId="Equation.DSMT4">
                  <p:embed/>
                </p:oleObj>
              </mc:Choice>
              <mc:Fallback>
                <p:oleObj name="Equation" r:id="rId6" imgW="1193800" imgH="355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914400"/>
                        <a:ext cx="15176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633"/>
          <p:cNvGraphicFramePr>
            <a:graphicFrameLocks noChangeAspect="1"/>
          </p:cNvGraphicFramePr>
          <p:nvPr/>
        </p:nvGraphicFramePr>
        <p:xfrm>
          <a:off x="5186363" y="3760788"/>
          <a:ext cx="13858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" name="Equation" r:id="rId8" imgW="1091726" imgH="317362" progId="Equation.DSMT4">
                  <p:embed/>
                </p:oleObj>
              </mc:Choice>
              <mc:Fallback>
                <p:oleObj name="Equation" r:id="rId8" imgW="1091726" imgH="317362" progId="Equation.DSMT4">
                  <p:embed/>
                  <p:pic>
                    <p:nvPicPr>
                      <p:cNvPr id="0" name="Object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3760788"/>
                        <a:ext cx="1385887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0" name="Group 172"/>
          <p:cNvGrpSpPr>
            <a:grpSpLocks/>
          </p:cNvGrpSpPr>
          <p:nvPr/>
        </p:nvGrpSpPr>
        <p:grpSpPr bwMode="auto">
          <a:xfrm>
            <a:off x="0" y="4403725"/>
            <a:ext cx="1782763" cy="1676400"/>
            <a:chOff x="1613" y="1574"/>
            <a:chExt cx="1123" cy="1056"/>
          </a:xfrm>
        </p:grpSpPr>
        <p:grpSp>
          <p:nvGrpSpPr>
            <p:cNvPr id="1185" name="Group 173"/>
            <p:cNvGrpSpPr>
              <a:grpSpLocks/>
            </p:cNvGrpSpPr>
            <p:nvPr/>
          </p:nvGrpSpPr>
          <p:grpSpPr bwMode="auto">
            <a:xfrm>
              <a:off x="1670" y="1585"/>
              <a:ext cx="1035" cy="1036"/>
              <a:chOff x="1670" y="1585"/>
              <a:chExt cx="1035" cy="1036"/>
            </a:xfrm>
          </p:grpSpPr>
          <p:sp>
            <p:nvSpPr>
              <p:cNvPr id="1202" name="Line 174"/>
              <p:cNvSpPr>
                <a:spLocks noChangeShapeType="1"/>
              </p:cNvSpPr>
              <p:nvPr/>
            </p:nvSpPr>
            <p:spPr bwMode="auto">
              <a:xfrm>
                <a:off x="1728" y="1642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Line 175"/>
              <p:cNvSpPr>
                <a:spLocks noChangeShapeType="1"/>
              </p:cNvSpPr>
              <p:nvPr/>
            </p:nvSpPr>
            <p:spPr bwMode="auto">
              <a:xfrm>
                <a:off x="1728" y="1757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Line 176"/>
              <p:cNvSpPr>
                <a:spLocks noChangeShapeType="1"/>
              </p:cNvSpPr>
              <p:nvPr/>
            </p:nvSpPr>
            <p:spPr bwMode="auto">
              <a:xfrm>
                <a:off x="1728" y="1873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Line 177"/>
              <p:cNvSpPr>
                <a:spLocks noChangeShapeType="1"/>
              </p:cNvSpPr>
              <p:nvPr/>
            </p:nvSpPr>
            <p:spPr bwMode="auto">
              <a:xfrm>
                <a:off x="1728" y="1988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Line 178"/>
              <p:cNvSpPr>
                <a:spLocks noChangeShapeType="1"/>
              </p:cNvSpPr>
              <p:nvPr/>
            </p:nvSpPr>
            <p:spPr bwMode="auto">
              <a:xfrm>
                <a:off x="1728" y="2103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Line 179"/>
              <p:cNvSpPr>
                <a:spLocks noChangeShapeType="1"/>
              </p:cNvSpPr>
              <p:nvPr/>
            </p:nvSpPr>
            <p:spPr bwMode="auto">
              <a:xfrm>
                <a:off x="1728" y="2218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Line 180"/>
              <p:cNvSpPr>
                <a:spLocks noChangeShapeType="1"/>
              </p:cNvSpPr>
              <p:nvPr/>
            </p:nvSpPr>
            <p:spPr bwMode="auto">
              <a:xfrm>
                <a:off x="1728" y="2333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Line 181"/>
              <p:cNvSpPr>
                <a:spLocks noChangeShapeType="1"/>
              </p:cNvSpPr>
              <p:nvPr/>
            </p:nvSpPr>
            <p:spPr bwMode="auto">
              <a:xfrm>
                <a:off x="1728" y="2449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Line 182"/>
              <p:cNvSpPr>
                <a:spLocks noChangeShapeType="1"/>
              </p:cNvSpPr>
              <p:nvPr/>
            </p:nvSpPr>
            <p:spPr bwMode="auto">
              <a:xfrm>
                <a:off x="1728" y="2564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Line 183"/>
              <p:cNvSpPr>
                <a:spLocks noChangeShapeType="1"/>
              </p:cNvSpPr>
              <p:nvPr/>
            </p:nvSpPr>
            <p:spPr bwMode="auto">
              <a:xfrm>
                <a:off x="1728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Line 184"/>
              <p:cNvSpPr>
                <a:spLocks noChangeShapeType="1"/>
              </p:cNvSpPr>
              <p:nvPr/>
            </p:nvSpPr>
            <p:spPr bwMode="auto">
              <a:xfrm>
                <a:off x="1843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Line 185"/>
              <p:cNvSpPr>
                <a:spLocks noChangeShapeType="1"/>
              </p:cNvSpPr>
              <p:nvPr/>
            </p:nvSpPr>
            <p:spPr bwMode="auto">
              <a:xfrm>
                <a:off x="1958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Line 186"/>
              <p:cNvSpPr>
                <a:spLocks noChangeShapeType="1"/>
              </p:cNvSpPr>
              <p:nvPr/>
            </p:nvSpPr>
            <p:spPr bwMode="auto">
              <a:xfrm>
                <a:off x="2073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Line 187"/>
              <p:cNvSpPr>
                <a:spLocks noChangeShapeType="1"/>
              </p:cNvSpPr>
              <p:nvPr/>
            </p:nvSpPr>
            <p:spPr bwMode="auto">
              <a:xfrm>
                <a:off x="2189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Line 188"/>
              <p:cNvSpPr>
                <a:spLocks noChangeShapeType="1"/>
              </p:cNvSpPr>
              <p:nvPr/>
            </p:nvSpPr>
            <p:spPr bwMode="auto">
              <a:xfrm>
                <a:off x="2304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Line 189"/>
              <p:cNvSpPr>
                <a:spLocks noChangeShapeType="1"/>
              </p:cNvSpPr>
              <p:nvPr/>
            </p:nvSpPr>
            <p:spPr bwMode="auto">
              <a:xfrm>
                <a:off x="2419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Line 190"/>
              <p:cNvSpPr>
                <a:spLocks noChangeShapeType="1"/>
              </p:cNvSpPr>
              <p:nvPr/>
            </p:nvSpPr>
            <p:spPr bwMode="auto">
              <a:xfrm>
                <a:off x="2534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Line 191"/>
              <p:cNvSpPr>
                <a:spLocks noChangeShapeType="1"/>
              </p:cNvSpPr>
              <p:nvPr/>
            </p:nvSpPr>
            <p:spPr bwMode="auto">
              <a:xfrm>
                <a:off x="2649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Line 192"/>
              <p:cNvSpPr>
                <a:spLocks noChangeShapeType="1"/>
              </p:cNvSpPr>
              <p:nvPr/>
            </p:nvSpPr>
            <p:spPr bwMode="auto">
              <a:xfrm rot="5400000">
                <a:off x="1671" y="2103"/>
                <a:ext cx="1036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arrow" w="lg" len="sm"/>
                <a:tailEnd type="arrow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Line 193"/>
              <p:cNvSpPr>
                <a:spLocks noChangeShapeType="1"/>
              </p:cNvSpPr>
              <p:nvPr/>
            </p:nvSpPr>
            <p:spPr bwMode="auto">
              <a:xfrm>
                <a:off x="1670" y="2102"/>
                <a:ext cx="103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arrow" w="lg" len="sm"/>
                <a:tailEnd type="arrow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" name="Text Box 194"/>
            <p:cNvSpPr txBox="1">
              <a:spLocks noChangeArrowheads="1"/>
            </p:cNvSpPr>
            <p:nvPr/>
          </p:nvSpPr>
          <p:spPr bwMode="auto">
            <a:xfrm>
              <a:off x="2218" y="1987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4" name="Text Box 195"/>
            <p:cNvSpPr txBox="1">
              <a:spLocks noChangeArrowheads="1"/>
            </p:cNvSpPr>
            <p:nvPr/>
          </p:nvSpPr>
          <p:spPr bwMode="auto">
            <a:xfrm>
              <a:off x="2333" y="1987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5" name="Text Box 196"/>
            <p:cNvSpPr txBox="1">
              <a:spLocks noChangeArrowheads="1"/>
            </p:cNvSpPr>
            <p:nvPr/>
          </p:nvSpPr>
          <p:spPr bwMode="auto">
            <a:xfrm>
              <a:off x="2448" y="1987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6" name="Text Box 197"/>
            <p:cNvSpPr txBox="1">
              <a:spLocks noChangeArrowheads="1"/>
            </p:cNvSpPr>
            <p:nvPr/>
          </p:nvSpPr>
          <p:spPr bwMode="auto">
            <a:xfrm>
              <a:off x="2564" y="1987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7" name="Text Box 198"/>
            <p:cNvSpPr txBox="1">
              <a:spLocks noChangeArrowheads="1"/>
            </p:cNvSpPr>
            <p:nvPr/>
          </p:nvSpPr>
          <p:spPr bwMode="auto">
            <a:xfrm>
              <a:off x="1973" y="1987"/>
              <a:ext cx="20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-1</a:t>
              </a:r>
            </a:p>
          </p:txBody>
        </p:sp>
        <p:sp>
          <p:nvSpPr>
            <p:cNvPr id="1149" name="Text Box 199"/>
            <p:cNvSpPr txBox="1">
              <a:spLocks noChangeArrowheads="1"/>
            </p:cNvSpPr>
            <p:nvPr/>
          </p:nvSpPr>
          <p:spPr bwMode="auto">
            <a:xfrm>
              <a:off x="1843" y="1987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-2</a:t>
              </a:r>
            </a:p>
          </p:txBody>
        </p:sp>
        <p:sp>
          <p:nvSpPr>
            <p:cNvPr id="1150" name="Text Box 200"/>
            <p:cNvSpPr txBox="1">
              <a:spLocks noChangeArrowheads="1"/>
            </p:cNvSpPr>
            <p:nvPr/>
          </p:nvSpPr>
          <p:spPr bwMode="auto">
            <a:xfrm>
              <a:off x="1728" y="1987"/>
              <a:ext cx="2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-3</a:t>
              </a:r>
            </a:p>
          </p:txBody>
        </p:sp>
        <p:sp>
          <p:nvSpPr>
            <p:cNvPr id="1151" name="Text Box 201"/>
            <p:cNvSpPr txBox="1">
              <a:spLocks noChangeArrowheads="1"/>
            </p:cNvSpPr>
            <p:nvPr/>
          </p:nvSpPr>
          <p:spPr bwMode="auto">
            <a:xfrm>
              <a:off x="1613" y="1987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-4</a:t>
              </a:r>
            </a:p>
          </p:txBody>
        </p:sp>
        <p:sp>
          <p:nvSpPr>
            <p:cNvPr id="1152" name="Text Box 202"/>
            <p:cNvSpPr txBox="1">
              <a:spLocks noChangeArrowheads="1"/>
            </p:cNvSpPr>
            <p:nvPr/>
          </p:nvSpPr>
          <p:spPr bwMode="auto">
            <a:xfrm>
              <a:off x="2132" y="1919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153" name="Text Box 203"/>
            <p:cNvSpPr txBox="1">
              <a:spLocks noChangeArrowheads="1"/>
            </p:cNvSpPr>
            <p:nvPr/>
          </p:nvSpPr>
          <p:spPr bwMode="auto">
            <a:xfrm>
              <a:off x="2131" y="1804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154" name="Text Box 204"/>
            <p:cNvSpPr txBox="1">
              <a:spLocks noChangeArrowheads="1"/>
            </p:cNvSpPr>
            <p:nvPr/>
          </p:nvSpPr>
          <p:spPr bwMode="auto">
            <a:xfrm>
              <a:off x="2131" y="1689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1155" name="Text Box 205"/>
            <p:cNvSpPr txBox="1">
              <a:spLocks noChangeArrowheads="1"/>
            </p:cNvSpPr>
            <p:nvPr/>
          </p:nvSpPr>
          <p:spPr bwMode="auto">
            <a:xfrm>
              <a:off x="2131" y="1574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1156" name="Text Box 206"/>
            <p:cNvSpPr txBox="1">
              <a:spLocks noChangeArrowheads="1"/>
            </p:cNvSpPr>
            <p:nvPr/>
          </p:nvSpPr>
          <p:spPr bwMode="auto">
            <a:xfrm>
              <a:off x="2131" y="2150"/>
              <a:ext cx="23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-1</a:t>
              </a:r>
            </a:p>
          </p:txBody>
        </p:sp>
        <p:sp>
          <p:nvSpPr>
            <p:cNvPr id="1157" name="Text Box 207"/>
            <p:cNvSpPr txBox="1">
              <a:spLocks noChangeArrowheads="1"/>
            </p:cNvSpPr>
            <p:nvPr/>
          </p:nvSpPr>
          <p:spPr bwMode="auto">
            <a:xfrm>
              <a:off x="2131" y="2265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-2</a:t>
              </a:r>
            </a:p>
          </p:txBody>
        </p:sp>
        <p:sp>
          <p:nvSpPr>
            <p:cNvPr id="1158" name="Text Box 208"/>
            <p:cNvSpPr txBox="1">
              <a:spLocks noChangeArrowheads="1"/>
            </p:cNvSpPr>
            <p:nvPr/>
          </p:nvSpPr>
          <p:spPr bwMode="auto">
            <a:xfrm>
              <a:off x="2131" y="2380"/>
              <a:ext cx="2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-3</a:t>
              </a:r>
            </a:p>
          </p:txBody>
        </p:sp>
        <p:sp>
          <p:nvSpPr>
            <p:cNvPr id="1159" name="Text Box 209"/>
            <p:cNvSpPr txBox="1">
              <a:spLocks noChangeArrowheads="1"/>
            </p:cNvSpPr>
            <p:nvPr/>
          </p:nvSpPr>
          <p:spPr bwMode="auto">
            <a:xfrm>
              <a:off x="2131" y="2495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-4</a:t>
              </a:r>
            </a:p>
          </p:txBody>
        </p:sp>
      </p:grpSp>
      <p:graphicFrame>
        <p:nvGraphicFramePr>
          <p:cNvPr id="1041" name="Object 50"/>
          <p:cNvGraphicFramePr>
            <a:graphicFrameLocks noChangeAspect="1"/>
          </p:cNvGraphicFramePr>
          <p:nvPr/>
        </p:nvGraphicFramePr>
        <p:xfrm>
          <a:off x="269875" y="3700463"/>
          <a:ext cx="147161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" name="Equation" r:id="rId10" imgW="1155700" imgH="508000" progId="Equation.DSMT4">
                  <p:embed/>
                </p:oleObj>
              </mc:Choice>
              <mc:Fallback>
                <p:oleObj name="Equation" r:id="rId10" imgW="1155700" imgH="5080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3700463"/>
                        <a:ext cx="1471613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Text Box 87"/>
          <p:cNvSpPr txBox="1">
            <a:spLocks noChangeArrowheads="1"/>
          </p:cNvSpPr>
          <p:nvPr/>
        </p:nvSpPr>
        <p:spPr bwMode="auto">
          <a:xfrm>
            <a:off x="1050925" y="5589588"/>
            <a:ext cx="655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(0, </a:t>
            </a:r>
            <a:r>
              <a:rPr lang="en-US" altLang="en-US" sz="1400" b="1">
                <a:solidFill>
                  <a:srgbClr val="668A00"/>
                </a:solidFill>
                <a:latin typeface="Arial" panose="020B0604020202020204" pitchFamily="34" charset="0"/>
              </a:rPr>
              <a:t>-2</a:t>
            </a:r>
            <a:r>
              <a:rPr lang="en-US" altLang="en-US" sz="1400" b="1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1043" name="Object 623"/>
          <p:cNvGraphicFramePr>
            <a:graphicFrameLocks noChangeAspect="1"/>
          </p:cNvGraphicFramePr>
          <p:nvPr/>
        </p:nvGraphicFramePr>
        <p:xfrm>
          <a:off x="2651125" y="3702050"/>
          <a:ext cx="16192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" name="Equation" r:id="rId12" imgW="1270000" imgH="508000" progId="Equation.DSMT4">
                  <p:embed/>
                </p:oleObj>
              </mc:Choice>
              <mc:Fallback>
                <p:oleObj name="Equation" r:id="rId12" imgW="1270000" imgH="508000" progId="Equation.DSMT4">
                  <p:embed/>
                  <p:pic>
                    <p:nvPicPr>
                      <p:cNvPr id="0" name="Object 6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3702050"/>
                        <a:ext cx="16192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4" name="Group 855"/>
          <p:cNvGrpSpPr>
            <a:grpSpLocks/>
          </p:cNvGrpSpPr>
          <p:nvPr/>
        </p:nvGrpSpPr>
        <p:grpSpPr bwMode="auto">
          <a:xfrm>
            <a:off x="2528888" y="4403725"/>
            <a:ext cx="1782762" cy="1676400"/>
            <a:chOff x="1613" y="1574"/>
            <a:chExt cx="1123" cy="1056"/>
          </a:xfrm>
        </p:grpSpPr>
        <p:grpSp>
          <p:nvGrpSpPr>
            <p:cNvPr id="1148" name="Group 856"/>
            <p:cNvGrpSpPr>
              <a:grpSpLocks/>
            </p:cNvGrpSpPr>
            <p:nvPr/>
          </p:nvGrpSpPr>
          <p:grpSpPr bwMode="auto">
            <a:xfrm>
              <a:off x="1670" y="1585"/>
              <a:ext cx="1035" cy="1036"/>
              <a:chOff x="1670" y="1585"/>
              <a:chExt cx="1035" cy="1036"/>
            </a:xfrm>
          </p:grpSpPr>
          <p:sp>
            <p:nvSpPr>
              <p:cNvPr id="1165" name="Line 857"/>
              <p:cNvSpPr>
                <a:spLocks noChangeShapeType="1"/>
              </p:cNvSpPr>
              <p:nvPr/>
            </p:nvSpPr>
            <p:spPr bwMode="auto">
              <a:xfrm>
                <a:off x="1728" y="1642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Line 858"/>
              <p:cNvSpPr>
                <a:spLocks noChangeShapeType="1"/>
              </p:cNvSpPr>
              <p:nvPr/>
            </p:nvSpPr>
            <p:spPr bwMode="auto">
              <a:xfrm>
                <a:off x="1728" y="1757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859"/>
              <p:cNvSpPr>
                <a:spLocks noChangeShapeType="1"/>
              </p:cNvSpPr>
              <p:nvPr/>
            </p:nvSpPr>
            <p:spPr bwMode="auto">
              <a:xfrm>
                <a:off x="1728" y="1873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860"/>
              <p:cNvSpPr>
                <a:spLocks noChangeShapeType="1"/>
              </p:cNvSpPr>
              <p:nvPr/>
            </p:nvSpPr>
            <p:spPr bwMode="auto">
              <a:xfrm>
                <a:off x="1728" y="1988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861"/>
              <p:cNvSpPr>
                <a:spLocks noChangeShapeType="1"/>
              </p:cNvSpPr>
              <p:nvPr/>
            </p:nvSpPr>
            <p:spPr bwMode="auto">
              <a:xfrm>
                <a:off x="1728" y="2103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862"/>
              <p:cNvSpPr>
                <a:spLocks noChangeShapeType="1"/>
              </p:cNvSpPr>
              <p:nvPr/>
            </p:nvSpPr>
            <p:spPr bwMode="auto">
              <a:xfrm>
                <a:off x="1728" y="2218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Line 863"/>
              <p:cNvSpPr>
                <a:spLocks noChangeShapeType="1"/>
              </p:cNvSpPr>
              <p:nvPr/>
            </p:nvSpPr>
            <p:spPr bwMode="auto">
              <a:xfrm>
                <a:off x="1728" y="2333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864"/>
              <p:cNvSpPr>
                <a:spLocks noChangeShapeType="1"/>
              </p:cNvSpPr>
              <p:nvPr/>
            </p:nvSpPr>
            <p:spPr bwMode="auto">
              <a:xfrm>
                <a:off x="1728" y="2449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865"/>
              <p:cNvSpPr>
                <a:spLocks noChangeShapeType="1"/>
              </p:cNvSpPr>
              <p:nvPr/>
            </p:nvSpPr>
            <p:spPr bwMode="auto">
              <a:xfrm>
                <a:off x="1728" y="2564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866"/>
              <p:cNvSpPr>
                <a:spLocks noChangeShapeType="1"/>
              </p:cNvSpPr>
              <p:nvPr/>
            </p:nvSpPr>
            <p:spPr bwMode="auto">
              <a:xfrm>
                <a:off x="1728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867"/>
              <p:cNvSpPr>
                <a:spLocks noChangeShapeType="1"/>
              </p:cNvSpPr>
              <p:nvPr/>
            </p:nvSpPr>
            <p:spPr bwMode="auto">
              <a:xfrm>
                <a:off x="1843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Line 868"/>
              <p:cNvSpPr>
                <a:spLocks noChangeShapeType="1"/>
              </p:cNvSpPr>
              <p:nvPr/>
            </p:nvSpPr>
            <p:spPr bwMode="auto">
              <a:xfrm>
                <a:off x="1958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Line 869"/>
              <p:cNvSpPr>
                <a:spLocks noChangeShapeType="1"/>
              </p:cNvSpPr>
              <p:nvPr/>
            </p:nvSpPr>
            <p:spPr bwMode="auto">
              <a:xfrm>
                <a:off x="2073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Line 870"/>
              <p:cNvSpPr>
                <a:spLocks noChangeShapeType="1"/>
              </p:cNvSpPr>
              <p:nvPr/>
            </p:nvSpPr>
            <p:spPr bwMode="auto">
              <a:xfrm>
                <a:off x="2189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Line 871"/>
              <p:cNvSpPr>
                <a:spLocks noChangeShapeType="1"/>
              </p:cNvSpPr>
              <p:nvPr/>
            </p:nvSpPr>
            <p:spPr bwMode="auto">
              <a:xfrm>
                <a:off x="2304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Line 872"/>
              <p:cNvSpPr>
                <a:spLocks noChangeShapeType="1"/>
              </p:cNvSpPr>
              <p:nvPr/>
            </p:nvSpPr>
            <p:spPr bwMode="auto">
              <a:xfrm>
                <a:off x="2419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Line 873"/>
              <p:cNvSpPr>
                <a:spLocks noChangeShapeType="1"/>
              </p:cNvSpPr>
              <p:nvPr/>
            </p:nvSpPr>
            <p:spPr bwMode="auto">
              <a:xfrm>
                <a:off x="2534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Line 874"/>
              <p:cNvSpPr>
                <a:spLocks noChangeShapeType="1"/>
              </p:cNvSpPr>
              <p:nvPr/>
            </p:nvSpPr>
            <p:spPr bwMode="auto">
              <a:xfrm>
                <a:off x="2649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Line 875"/>
              <p:cNvSpPr>
                <a:spLocks noChangeShapeType="1"/>
              </p:cNvSpPr>
              <p:nvPr/>
            </p:nvSpPr>
            <p:spPr bwMode="auto">
              <a:xfrm rot="5400000">
                <a:off x="1671" y="2103"/>
                <a:ext cx="1036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arrow" w="lg" len="sm"/>
                <a:tailEnd type="arrow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Line 876"/>
              <p:cNvSpPr>
                <a:spLocks noChangeShapeType="1"/>
              </p:cNvSpPr>
              <p:nvPr/>
            </p:nvSpPr>
            <p:spPr bwMode="auto">
              <a:xfrm>
                <a:off x="1670" y="2102"/>
                <a:ext cx="103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arrow" w="lg" len="sm"/>
                <a:tailEnd type="arrow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877"/>
            <p:cNvSpPr txBox="1">
              <a:spLocks noChangeArrowheads="1"/>
            </p:cNvSpPr>
            <p:nvPr/>
          </p:nvSpPr>
          <p:spPr bwMode="auto">
            <a:xfrm>
              <a:off x="2218" y="1987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9" name="Text Box 878"/>
            <p:cNvSpPr txBox="1">
              <a:spLocks noChangeArrowheads="1"/>
            </p:cNvSpPr>
            <p:nvPr/>
          </p:nvSpPr>
          <p:spPr bwMode="auto">
            <a:xfrm>
              <a:off x="2333" y="1987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0" name="Text Box 879"/>
            <p:cNvSpPr txBox="1">
              <a:spLocks noChangeArrowheads="1"/>
            </p:cNvSpPr>
            <p:nvPr/>
          </p:nvSpPr>
          <p:spPr bwMode="auto">
            <a:xfrm>
              <a:off x="2448" y="1987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11" name="Text Box 880"/>
            <p:cNvSpPr txBox="1">
              <a:spLocks noChangeArrowheads="1"/>
            </p:cNvSpPr>
            <p:nvPr/>
          </p:nvSpPr>
          <p:spPr bwMode="auto">
            <a:xfrm>
              <a:off x="2564" y="1987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12" name="Text Box 881"/>
            <p:cNvSpPr txBox="1">
              <a:spLocks noChangeArrowheads="1"/>
            </p:cNvSpPr>
            <p:nvPr/>
          </p:nvSpPr>
          <p:spPr bwMode="auto">
            <a:xfrm>
              <a:off x="1973" y="1987"/>
              <a:ext cx="20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-1</a:t>
              </a:r>
            </a:p>
          </p:txBody>
        </p:sp>
        <p:sp>
          <p:nvSpPr>
            <p:cNvPr id="1112" name="Text Box 882"/>
            <p:cNvSpPr txBox="1">
              <a:spLocks noChangeArrowheads="1"/>
            </p:cNvSpPr>
            <p:nvPr/>
          </p:nvSpPr>
          <p:spPr bwMode="auto">
            <a:xfrm>
              <a:off x="1843" y="1987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-2</a:t>
              </a:r>
            </a:p>
          </p:txBody>
        </p:sp>
        <p:sp>
          <p:nvSpPr>
            <p:cNvPr id="1113" name="Text Box 883"/>
            <p:cNvSpPr txBox="1">
              <a:spLocks noChangeArrowheads="1"/>
            </p:cNvSpPr>
            <p:nvPr/>
          </p:nvSpPr>
          <p:spPr bwMode="auto">
            <a:xfrm>
              <a:off x="1728" y="1987"/>
              <a:ext cx="2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-3</a:t>
              </a:r>
            </a:p>
          </p:txBody>
        </p:sp>
        <p:sp>
          <p:nvSpPr>
            <p:cNvPr id="1114" name="Text Box 884"/>
            <p:cNvSpPr txBox="1">
              <a:spLocks noChangeArrowheads="1"/>
            </p:cNvSpPr>
            <p:nvPr/>
          </p:nvSpPr>
          <p:spPr bwMode="auto">
            <a:xfrm>
              <a:off x="1613" y="1987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-4</a:t>
              </a:r>
            </a:p>
          </p:txBody>
        </p:sp>
        <p:sp>
          <p:nvSpPr>
            <p:cNvPr id="1115" name="Text Box 885"/>
            <p:cNvSpPr txBox="1">
              <a:spLocks noChangeArrowheads="1"/>
            </p:cNvSpPr>
            <p:nvPr/>
          </p:nvSpPr>
          <p:spPr bwMode="auto">
            <a:xfrm>
              <a:off x="2132" y="1919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116" name="Text Box 886"/>
            <p:cNvSpPr txBox="1">
              <a:spLocks noChangeArrowheads="1"/>
            </p:cNvSpPr>
            <p:nvPr/>
          </p:nvSpPr>
          <p:spPr bwMode="auto">
            <a:xfrm>
              <a:off x="2131" y="1804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117" name="Text Box 887"/>
            <p:cNvSpPr txBox="1">
              <a:spLocks noChangeArrowheads="1"/>
            </p:cNvSpPr>
            <p:nvPr/>
          </p:nvSpPr>
          <p:spPr bwMode="auto">
            <a:xfrm>
              <a:off x="2131" y="1689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1118" name="Text Box 888"/>
            <p:cNvSpPr txBox="1">
              <a:spLocks noChangeArrowheads="1"/>
            </p:cNvSpPr>
            <p:nvPr/>
          </p:nvSpPr>
          <p:spPr bwMode="auto">
            <a:xfrm>
              <a:off x="2131" y="1574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1119" name="Text Box 889"/>
            <p:cNvSpPr txBox="1">
              <a:spLocks noChangeArrowheads="1"/>
            </p:cNvSpPr>
            <p:nvPr/>
          </p:nvSpPr>
          <p:spPr bwMode="auto">
            <a:xfrm>
              <a:off x="2131" y="2150"/>
              <a:ext cx="23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-1</a:t>
              </a:r>
            </a:p>
          </p:txBody>
        </p:sp>
        <p:sp>
          <p:nvSpPr>
            <p:cNvPr id="1120" name="Text Box 890"/>
            <p:cNvSpPr txBox="1">
              <a:spLocks noChangeArrowheads="1"/>
            </p:cNvSpPr>
            <p:nvPr/>
          </p:nvSpPr>
          <p:spPr bwMode="auto">
            <a:xfrm>
              <a:off x="2131" y="2265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-2</a:t>
              </a:r>
            </a:p>
          </p:txBody>
        </p:sp>
        <p:sp>
          <p:nvSpPr>
            <p:cNvPr id="1121" name="Text Box 891"/>
            <p:cNvSpPr txBox="1">
              <a:spLocks noChangeArrowheads="1"/>
            </p:cNvSpPr>
            <p:nvPr/>
          </p:nvSpPr>
          <p:spPr bwMode="auto">
            <a:xfrm>
              <a:off x="2131" y="2380"/>
              <a:ext cx="2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-3</a:t>
              </a:r>
            </a:p>
          </p:txBody>
        </p:sp>
        <p:sp>
          <p:nvSpPr>
            <p:cNvPr id="1122" name="Text Box 892"/>
            <p:cNvSpPr txBox="1">
              <a:spLocks noChangeArrowheads="1"/>
            </p:cNvSpPr>
            <p:nvPr/>
          </p:nvSpPr>
          <p:spPr bwMode="auto">
            <a:xfrm>
              <a:off x="2131" y="2495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-4</a:t>
              </a:r>
            </a:p>
          </p:txBody>
        </p:sp>
      </p:grpSp>
      <p:sp>
        <p:nvSpPr>
          <p:cNvPr id="1045" name="Text Box 87"/>
          <p:cNvSpPr txBox="1">
            <a:spLocks noChangeArrowheads="1"/>
          </p:cNvSpPr>
          <p:nvPr/>
        </p:nvSpPr>
        <p:spPr bwMode="auto">
          <a:xfrm>
            <a:off x="3446463" y="4802188"/>
            <a:ext cx="596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(0, </a:t>
            </a:r>
            <a:r>
              <a:rPr lang="en-US" altLang="en-US" sz="1400" b="1">
                <a:solidFill>
                  <a:srgbClr val="668A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400" b="1"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1046" name="Group 778"/>
          <p:cNvGrpSpPr>
            <a:grpSpLocks/>
          </p:cNvGrpSpPr>
          <p:nvPr/>
        </p:nvGrpSpPr>
        <p:grpSpPr bwMode="auto">
          <a:xfrm>
            <a:off x="4892675" y="4403725"/>
            <a:ext cx="1782763" cy="1676400"/>
            <a:chOff x="1613" y="1574"/>
            <a:chExt cx="1123" cy="1056"/>
          </a:xfrm>
        </p:grpSpPr>
        <p:grpSp>
          <p:nvGrpSpPr>
            <p:cNvPr id="1111" name="Group 769"/>
            <p:cNvGrpSpPr>
              <a:grpSpLocks/>
            </p:cNvGrpSpPr>
            <p:nvPr/>
          </p:nvGrpSpPr>
          <p:grpSpPr bwMode="auto">
            <a:xfrm>
              <a:off x="1670" y="1585"/>
              <a:ext cx="1035" cy="1036"/>
              <a:chOff x="1670" y="1585"/>
              <a:chExt cx="1035" cy="1036"/>
            </a:xfrm>
          </p:grpSpPr>
          <p:sp>
            <p:nvSpPr>
              <p:cNvPr id="1128" name="Line 742"/>
              <p:cNvSpPr>
                <a:spLocks noChangeShapeType="1"/>
              </p:cNvSpPr>
              <p:nvPr/>
            </p:nvSpPr>
            <p:spPr bwMode="auto">
              <a:xfrm>
                <a:off x="1728" y="1642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743"/>
              <p:cNvSpPr>
                <a:spLocks noChangeShapeType="1"/>
              </p:cNvSpPr>
              <p:nvPr/>
            </p:nvSpPr>
            <p:spPr bwMode="auto">
              <a:xfrm>
                <a:off x="1728" y="1757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744"/>
              <p:cNvSpPr>
                <a:spLocks noChangeShapeType="1"/>
              </p:cNvSpPr>
              <p:nvPr/>
            </p:nvSpPr>
            <p:spPr bwMode="auto">
              <a:xfrm>
                <a:off x="1728" y="1873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Line 745"/>
              <p:cNvSpPr>
                <a:spLocks noChangeShapeType="1"/>
              </p:cNvSpPr>
              <p:nvPr/>
            </p:nvSpPr>
            <p:spPr bwMode="auto">
              <a:xfrm>
                <a:off x="1728" y="1988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746"/>
              <p:cNvSpPr>
                <a:spLocks noChangeShapeType="1"/>
              </p:cNvSpPr>
              <p:nvPr/>
            </p:nvSpPr>
            <p:spPr bwMode="auto">
              <a:xfrm>
                <a:off x="1728" y="2103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747"/>
              <p:cNvSpPr>
                <a:spLocks noChangeShapeType="1"/>
              </p:cNvSpPr>
              <p:nvPr/>
            </p:nvSpPr>
            <p:spPr bwMode="auto">
              <a:xfrm>
                <a:off x="1728" y="2218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748"/>
              <p:cNvSpPr>
                <a:spLocks noChangeShapeType="1"/>
              </p:cNvSpPr>
              <p:nvPr/>
            </p:nvSpPr>
            <p:spPr bwMode="auto">
              <a:xfrm>
                <a:off x="1728" y="2333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749"/>
              <p:cNvSpPr>
                <a:spLocks noChangeShapeType="1"/>
              </p:cNvSpPr>
              <p:nvPr/>
            </p:nvSpPr>
            <p:spPr bwMode="auto">
              <a:xfrm>
                <a:off x="1728" y="2449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Line 750"/>
              <p:cNvSpPr>
                <a:spLocks noChangeShapeType="1"/>
              </p:cNvSpPr>
              <p:nvPr/>
            </p:nvSpPr>
            <p:spPr bwMode="auto">
              <a:xfrm>
                <a:off x="1728" y="2564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751"/>
              <p:cNvSpPr>
                <a:spLocks noChangeShapeType="1"/>
              </p:cNvSpPr>
              <p:nvPr/>
            </p:nvSpPr>
            <p:spPr bwMode="auto">
              <a:xfrm>
                <a:off x="1728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752"/>
              <p:cNvSpPr>
                <a:spLocks noChangeShapeType="1"/>
              </p:cNvSpPr>
              <p:nvPr/>
            </p:nvSpPr>
            <p:spPr bwMode="auto">
              <a:xfrm>
                <a:off x="1843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753"/>
              <p:cNvSpPr>
                <a:spLocks noChangeShapeType="1"/>
              </p:cNvSpPr>
              <p:nvPr/>
            </p:nvSpPr>
            <p:spPr bwMode="auto">
              <a:xfrm>
                <a:off x="1958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754"/>
              <p:cNvSpPr>
                <a:spLocks noChangeShapeType="1"/>
              </p:cNvSpPr>
              <p:nvPr/>
            </p:nvSpPr>
            <p:spPr bwMode="auto">
              <a:xfrm>
                <a:off x="2073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Line 755"/>
              <p:cNvSpPr>
                <a:spLocks noChangeShapeType="1"/>
              </p:cNvSpPr>
              <p:nvPr/>
            </p:nvSpPr>
            <p:spPr bwMode="auto">
              <a:xfrm>
                <a:off x="2189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756"/>
              <p:cNvSpPr>
                <a:spLocks noChangeShapeType="1"/>
              </p:cNvSpPr>
              <p:nvPr/>
            </p:nvSpPr>
            <p:spPr bwMode="auto">
              <a:xfrm>
                <a:off x="2304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757"/>
              <p:cNvSpPr>
                <a:spLocks noChangeShapeType="1"/>
              </p:cNvSpPr>
              <p:nvPr/>
            </p:nvSpPr>
            <p:spPr bwMode="auto">
              <a:xfrm>
                <a:off x="2419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758"/>
              <p:cNvSpPr>
                <a:spLocks noChangeShapeType="1"/>
              </p:cNvSpPr>
              <p:nvPr/>
            </p:nvSpPr>
            <p:spPr bwMode="auto">
              <a:xfrm>
                <a:off x="2534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759"/>
              <p:cNvSpPr>
                <a:spLocks noChangeShapeType="1"/>
              </p:cNvSpPr>
              <p:nvPr/>
            </p:nvSpPr>
            <p:spPr bwMode="auto">
              <a:xfrm>
                <a:off x="2649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Line 760"/>
              <p:cNvSpPr>
                <a:spLocks noChangeShapeType="1"/>
              </p:cNvSpPr>
              <p:nvPr/>
            </p:nvSpPr>
            <p:spPr bwMode="auto">
              <a:xfrm rot="5400000">
                <a:off x="1671" y="2103"/>
                <a:ext cx="1036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arrow" w="lg" len="sm"/>
                <a:tailEnd type="arrow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741"/>
              <p:cNvSpPr>
                <a:spLocks noChangeShapeType="1"/>
              </p:cNvSpPr>
              <p:nvPr/>
            </p:nvSpPr>
            <p:spPr bwMode="auto">
              <a:xfrm>
                <a:off x="1670" y="2102"/>
                <a:ext cx="103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arrow" w="lg" len="sm"/>
                <a:tailEnd type="arrow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 Box 761"/>
            <p:cNvSpPr txBox="1">
              <a:spLocks noChangeArrowheads="1"/>
            </p:cNvSpPr>
            <p:nvPr/>
          </p:nvSpPr>
          <p:spPr bwMode="auto">
            <a:xfrm>
              <a:off x="2218" y="1987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4" name="Text Box 762"/>
            <p:cNvSpPr txBox="1">
              <a:spLocks noChangeArrowheads="1"/>
            </p:cNvSpPr>
            <p:nvPr/>
          </p:nvSpPr>
          <p:spPr bwMode="auto">
            <a:xfrm>
              <a:off x="2333" y="1987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5" name="Text Box 763"/>
            <p:cNvSpPr txBox="1">
              <a:spLocks noChangeArrowheads="1"/>
            </p:cNvSpPr>
            <p:nvPr/>
          </p:nvSpPr>
          <p:spPr bwMode="auto">
            <a:xfrm>
              <a:off x="2448" y="1987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16" name="Text Box 764"/>
            <p:cNvSpPr txBox="1">
              <a:spLocks noChangeArrowheads="1"/>
            </p:cNvSpPr>
            <p:nvPr/>
          </p:nvSpPr>
          <p:spPr bwMode="auto">
            <a:xfrm>
              <a:off x="2564" y="1987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17" name="Text Box 765"/>
            <p:cNvSpPr txBox="1">
              <a:spLocks noChangeArrowheads="1"/>
            </p:cNvSpPr>
            <p:nvPr/>
          </p:nvSpPr>
          <p:spPr bwMode="auto">
            <a:xfrm>
              <a:off x="1973" y="1987"/>
              <a:ext cx="20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-1</a:t>
              </a:r>
            </a:p>
          </p:txBody>
        </p:sp>
        <p:sp>
          <p:nvSpPr>
            <p:cNvPr id="1075" name="Text Box 766"/>
            <p:cNvSpPr txBox="1">
              <a:spLocks noChangeArrowheads="1"/>
            </p:cNvSpPr>
            <p:nvPr/>
          </p:nvSpPr>
          <p:spPr bwMode="auto">
            <a:xfrm>
              <a:off x="1843" y="1987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-2</a:t>
              </a:r>
            </a:p>
          </p:txBody>
        </p:sp>
        <p:sp>
          <p:nvSpPr>
            <p:cNvPr id="1076" name="Text Box 767"/>
            <p:cNvSpPr txBox="1">
              <a:spLocks noChangeArrowheads="1"/>
            </p:cNvSpPr>
            <p:nvPr/>
          </p:nvSpPr>
          <p:spPr bwMode="auto">
            <a:xfrm>
              <a:off x="1728" y="1987"/>
              <a:ext cx="2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-3</a:t>
              </a:r>
            </a:p>
          </p:txBody>
        </p:sp>
        <p:sp>
          <p:nvSpPr>
            <p:cNvPr id="1077" name="Text Box 768"/>
            <p:cNvSpPr txBox="1">
              <a:spLocks noChangeArrowheads="1"/>
            </p:cNvSpPr>
            <p:nvPr/>
          </p:nvSpPr>
          <p:spPr bwMode="auto">
            <a:xfrm>
              <a:off x="1613" y="1987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-4</a:t>
              </a:r>
            </a:p>
          </p:txBody>
        </p:sp>
        <p:sp>
          <p:nvSpPr>
            <p:cNvPr id="1078" name="Text Box 770"/>
            <p:cNvSpPr txBox="1">
              <a:spLocks noChangeArrowheads="1"/>
            </p:cNvSpPr>
            <p:nvPr/>
          </p:nvSpPr>
          <p:spPr bwMode="auto">
            <a:xfrm>
              <a:off x="2132" y="1919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079" name="Text Box 771"/>
            <p:cNvSpPr txBox="1">
              <a:spLocks noChangeArrowheads="1"/>
            </p:cNvSpPr>
            <p:nvPr/>
          </p:nvSpPr>
          <p:spPr bwMode="auto">
            <a:xfrm>
              <a:off x="2131" y="1804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080" name="Text Box 772"/>
            <p:cNvSpPr txBox="1">
              <a:spLocks noChangeArrowheads="1"/>
            </p:cNvSpPr>
            <p:nvPr/>
          </p:nvSpPr>
          <p:spPr bwMode="auto">
            <a:xfrm>
              <a:off x="2131" y="1689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1081" name="Text Box 773"/>
            <p:cNvSpPr txBox="1">
              <a:spLocks noChangeArrowheads="1"/>
            </p:cNvSpPr>
            <p:nvPr/>
          </p:nvSpPr>
          <p:spPr bwMode="auto">
            <a:xfrm>
              <a:off x="2131" y="1574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1082" name="Text Box 774"/>
            <p:cNvSpPr txBox="1">
              <a:spLocks noChangeArrowheads="1"/>
            </p:cNvSpPr>
            <p:nvPr/>
          </p:nvSpPr>
          <p:spPr bwMode="auto">
            <a:xfrm>
              <a:off x="2131" y="2150"/>
              <a:ext cx="23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-1</a:t>
              </a:r>
            </a:p>
          </p:txBody>
        </p:sp>
        <p:sp>
          <p:nvSpPr>
            <p:cNvPr id="1083" name="Text Box 775"/>
            <p:cNvSpPr txBox="1">
              <a:spLocks noChangeArrowheads="1"/>
            </p:cNvSpPr>
            <p:nvPr/>
          </p:nvSpPr>
          <p:spPr bwMode="auto">
            <a:xfrm>
              <a:off x="2131" y="2265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-2</a:t>
              </a:r>
            </a:p>
          </p:txBody>
        </p:sp>
        <p:sp>
          <p:nvSpPr>
            <p:cNvPr id="1084" name="Text Box 776"/>
            <p:cNvSpPr txBox="1">
              <a:spLocks noChangeArrowheads="1"/>
            </p:cNvSpPr>
            <p:nvPr/>
          </p:nvSpPr>
          <p:spPr bwMode="auto">
            <a:xfrm>
              <a:off x="2131" y="2380"/>
              <a:ext cx="2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-3</a:t>
              </a:r>
            </a:p>
          </p:txBody>
        </p:sp>
        <p:sp>
          <p:nvSpPr>
            <p:cNvPr id="1085" name="Text Box 777"/>
            <p:cNvSpPr txBox="1">
              <a:spLocks noChangeArrowheads="1"/>
            </p:cNvSpPr>
            <p:nvPr/>
          </p:nvSpPr>
          <p:spPr bwMode="auto">
            <a:xfrm>
              <a:off x="2131" y="2495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-4</a:t>
              </a:r>
            </a:p>
          </p:txBody>
        </p:sp>
      </p:grpSp>
      <p:sp>
        <p:nvSpPr>
          <p:cNvPr id="1047" name="Text Box 87"/>
          <p:cNvSpPr txBox="1">
            <a:spLocks noChangeArrowheads="1"/>
          </p:cNvSpPr>
          <p:nvPr/>
        </p:nvSpPr>
        <p:spPr bwMode="auto">
          <a:xfrm>
            <a:off x="5807075" y="5194300"/>
            <a:ext cx="596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(0, </a:t>
            </a:r>
            <a:r>
              <a:rPr lang="en-US" altLang="en-US" sz="1400" b="1">
                <a:solidFill>
                  <a:srgbClr val="668A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1400" b="1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048" name="Freeform 5"/>
          <p:cNvSpPr>
            <a:spLocks/>
          </p:cNvSpPr>
          <p:nvPr/>
        </p:nvSpPr>
        <p:spPr bwMode="auto">
          <a:xfrm>
            <a:off x="2963863" y="5053013"/>
            <a:ext cx="981075" cy="496887"/>
          </a:xfrm>
          <a:custGeom>
            <a:avLst/>
            <a:gdLst>
              <a:gd name="T0" fmla="*/ 0 w 1752600"/>
              <a:gd name="T1" fmla="*/ 512142 h 496097"/>
              <a:gd name="T2" fmla="*/ 918 w 1752600"/>
              <a:gd name="T3" fmla="*/ 196666 h 496097"/>
              <a:gd name="T4" fmla="*/ 2607 w 1752600"/>
              <a:gd name="T5" fmla="*/ 5 h 496097"/>
              <a:gd name="T6" fmla="*/ 4259 w 1752600"/>
              <a:gd name="T7" fmla="*/ 191748 h 496097"/>
              <a:gd name="T8" fmla="*/ 5288 w 1752600"/>
              <a:gd name="T9" fmla="*/ 502310 h 4960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52600" h="496097">
                <a:moveTo>
                  <a:pt x="0" y="496097"/>
                </a:moveTo>
                <a:cubicBezTo>
                  <a:pt x="8731" y="479825"/>
                  <a:pt x="172233" y="287473"/>
                  <a:pt x="304311" y="190504"/>
                </a:cubicBezTo>
                <a:cubicBezTo>
                  <a:pt x="505923" y="64298"/>
                  <a:pt x="679358" y="799"/>
                  <a:pt x="863905" y="5"/>
                </a:cubicBezTo>
                <a:cubicBezTo>
                  <a:pt x="1048452" y="-789"/>
                  <a:pt x="1263476" y="105440"/>
                  <a:pt x="1411592" y="185741"/>
                </a:cubicBezTo>
                <a:cubicBezTo>
                  <a:pt x="1547801" y="268423"/>
                  <a:pt x="1752202" y="483000"/>
                  <a:pt x="1752600" y="486572"/>
                </a:cubicBezTo>
              </a:path>
            </a:pathLst>
          </a:custGeom>
          <a:noFill/>
          <a:ln w="19050" cap="flat" cmpd="sng" algn="ctr">
            <a:solidFill>
              <a:srgbClr val="D11123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Freeform 166"/>
          <p:cNvSpPr>
            <a:spLocks/>
          </p:cNvSpPr>
          <p:nvPr/>
        </p:nvSpPr>
        <p:spPr bwMode="auto">
          <a:xfrm flipV="1">
            <a:off x="371475" y="4699000"/>
            <a:ext cx="1108075" cy="914400"/>
          </a:xfrm>
          <a:custGeom>
            <a:avLst/>
            <a:gdLst>
              <a:gd name="T0" fmla="*/ 0 w 1752600"/>
              <a:gd name="T1" fmla="*/ 2147483647 h 496097"/>
              <a:gd name="T2" fmla="*/ 1846 w 1752600"/>
              <a:gd name="T3" fmla="*/ 2147483647 h 496097"/>
              <a:gd name="T4" fmla="*/ 5241 w 1752600"/>
              <a:gd name="T5" fmla="*/ 1871042 h 496097"/>
              <a:gd name="T6" fmla="*/ 8563 w 1752600"/>
              <a:gd name="T7" fmla="*/ 2147483647 h 496097"/>
              <a:gd name="T8" fmla="*/ 10632 w 1752600"/>
              <a:gd name="T9" fmla="*/ 2147483647 h 4960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52600" h="496097">
                <a:moveTo>
                  <a:pt x="0" y="496097"/>
                </a:moveTo>
                <a:cubicBezTo>
                  <a:pt x="8731" y="479825"/>
                  <a:pt x="172233" y="287473"/>
                  <a:pt x="304311" y="190504"/>
                </a:cubicBezTo>
                <a:cubicBezTo>
                  <a:pt x="505923" y="64298"/>
                  <a:pt x="679358" y="799"/>
                  <a:pt x="863905" y="5"/>
                </a:cubicBezTo>
                <a:cubicBezTo>
                  <a:pt x="1048452" y="-789"/>
                  <a:pt x="1263476" y="105440"/>
                  <a:pt x="1411592" y="185741"/>
                </a:cubicBezTo>
                <a:cubicBezTo>
                  <a:pt x="1547801" y="268423"/>
                  <a:pt x="1752202" y="483000"/>
                  <a:pt x="1752600" y="486572"/>
                </a:cubicBezTo>
              </a:path>
            </a:pathLst>
          </a:custGeom>
          <a:noFill/>
          <a:ln w="19050" cap="flat" cmpd="sng" algn="ctr">
            <a:solidFill>
              <a:srgbClr val="D11123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Freeform 167"/>
          <p:cNvSpPr>
            <a:spLocks/>
          </p:cNvSpPr>
          <p:nvPr/>
        </p:nvSpPr>
        <p:spPr bwMode="auto">
          <a:xfrm flipV="1">
            <a:off x="5541963" y="4332288"/>
            <a:ext cx="528637" cy="915987"/>
          </a:xfrm>
          <a:custGeom>
            <a:avLst/>
            <a:gdLst>
              <a:gd name="T0" fmla="*/ 0 w 1752600"/>
              <a:gd name="T1" fmla="*/ 2147483647 h 496097"/>
              <a:gd name="T2" fmla="*/ 0 w 1752600"/>
              <a:gd name="T3" fmla="*/ 2147483647 h 496097"/>
              <a:gd name="T4" fmla="*/ 0 w 1752600"/>
              <a:gd name="T5" fmla="*/ 1915643 h 496097"/>
              <a:gd name="T6" fmla="*/ 0 w 1752600"/>
              <a:gd name="T7" fmla="*/ 2147483647 h 496097"/>
              <a:gd name="T8" fmla="*/ 0 w 1752600"/>
              <a:gd name="T9" fmla="*/ 2147483647 h 4960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52600" h="496097">
                <a:moveTo>
                  <a:pt x="0" y="496097"/>
                </a:moveTo>
                <a:cubicBezTo>
                  <a:pt x="8731" y="479825"/>
                  <a:pt x="172233" y="287473"/>
                  <a:pt x="304311" y="190504"/>
                </a:cubicBezTo>
                <a:cubicBezTo>
                  <a:pt x="505923" y="64298"/>
                  <a:pt x="679358" y="799"/>
                  <a:pt x="863905" y="5"/>
                </a:cubicBezTo>
                <a:cubicBezTo>
                  <a:pt x="1048452" y="-789"/>
                  <a:pt x="1273452" y="105440"/>
                  <a:pt x="1411592" y="185741"/>
                </a:cubicBezTo>
                <a:cubicBezTo>
                  <a:pt x="1547801" y="268423"/>
                  <a:pt x="1752202" y="483000"/>
                  <a:pt x="1752600" y="486572"/>
                </a:cubicBezTo>
              </a:path>
            </a:pathLst>
          </a:custGeom>
          <a:noFill/>
          <a:ln w="19050" cap="flat" cmpd="sng" algn="ctr">
            <a:solidFill>
              <a:srgbClr val="D11123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Oval 214"/>
          <p:cNvSpPr>
            <a:spLocks noChangeArrowheads="1"/>
          </p:cNvSpPr>
          <p:nvPr/>
        </p:nvSpPr>
        <p:spPr bwMode="auto">
          <a:xfrm>
            <a:off x="5781675" y="5205413"/>
            <a:ext cx="63500" cy="63500"/>
          </a:xfrm>
          <a:prstGeom prst="ellipse">
            <a:avLst/>
          </a:prstGeom>
          <a:solidFill>
            <a:srgbClr val="668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2" name="Oval 214"/>
          <p:cNvSpPr>
            <a:spLocks noChangeArrowheads="1"/>
          </p:cNvSpPr>
          <p:nvPr/>
        </p:nvSpPr>
        <p:spPr bwMode="auto">
          <a:xfrm>
            <a:off x="3414713" y="5024438"/>
            <a:ext cx="63500" cy="63500"/>
          </a:xfrm>
          <a:prstGeom prst="ellipse">
            <a:avLst/>
          </a:prstGeom>
          <a:solidFill>
            <a:srgbClr val="668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3" name="Oval 214"/>
          <p:cNvSpPr>
            <a:spLocks noChangeArrowheads="1"/>
          </p:cNvSpPr>
          <p:nvPr/>
        </p:nvSpPr>
        <p:spPr bwMode="auto">
          <a:xfrm>
            <a:off x="881063" y="5584825"/>
            <a:ext cx="63500" cy="63500"/>
          </a:xfrm>
          <a:prstGeom prst="ellipse">
            <a:avLst/>
          </a:prstGeom>
          <a:solidFill>
            <a:srgbClr val="668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" name="Oval 696"/>
          <p:cNvSpPr>
            <a:spLocks noChangeArrowheads="1"/>
          </p:cNvSpPr>
          <p:nvPr/>
        </p:nvSpPr>
        <p:spPr bwMode="auto">
          <a:xfrm>
            <a:off x="320675" y="1874838"/>
            <a:ext cx="277813" cy="277812"/>
          </a:xfrm>
          <a:prstGeom prst="ellipse">
            <a:avLst/>
          </a:prstGeom>
          <a:solidFill>
            <a:srgbClr val="FFFF66"/>
          </a:solidFill>
          <a:ln w="6350" algn="ctr">
            <a:solidFill>
              <a:srgbClr val="DFDA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5" name="Oval 697"/>
          <p:cNvSpPr>
            <a:spLocks noChangeArrowheads="1"/>
          </p:cNvSpPr>
          <p:nvPr/>
        </p:nvSpPr>
        <p:spPr bwMode="auto">
          <a:xfrm>
            <a:off x="390525" y="1906588"/>
            <a:ext cx="46038" cy="889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6" name="Oval 698"/>
          <p:cNvSpPr>
            <a:spLocks noChangeArrowheads="1"/>
          </p:cNvSpPr>
          <p:nvPr/>
        </p:nvSpPr>
        <p:spPr bwMode="auto">
          <a:xfrm>
            <a:off x="482600" y="1905000"/>
            <a:ext cx="46038" cy="889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7" name="Arc 699"/>
          <p:cNvSpPr>
            <a:spLocks/>
          </p:cNvSpPr>
          <p:nvPr/>
        </p:nvSpPr>
        <p:spPr bwMode="auto">
          <a:xfrm>
            <a:off x="376238" y="2011363"/>
            <a:ext cx="169862" cy="112712"/>
          </a:xfrm>
          <a:custGeom>
            <a:avLst/>
            <a:gdLst>
              <a:gd name="T0" fmla="*/ 2147483647 w 43197"/>
              <a:gd name="T1" fmla="*/ 2147483647 h 21600"/>
              <a:gd name="T2" fmla="*/ 0 w 43197"/>
              <a:gd name="T3" fmla="*/ 2147483647 h 21600"/>
              <a:gd name="T4" fmla="*/ 2147483647 w 4319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7" h="21600" fill="none" extrusionOk="0">
                <a:moveTo>
                  <a:pt x="43197" y="165"/>
                </a:moveTo>
                <a:cubicBezTo>
                  <a:pt x="43106" y="12029"/>
                  <a:pt x="33462" y="21599"/>
                  <a:pt x="21598" y="21600"/>
                </a:cubicBezTo>
                <a:cubicBezTo>
                  <a:pt x="9770" y="21600"/>
                  <a:pt x="141" y="12087"/>
                  <a:pt x="-1" y="260"/>
                </a:cubicBezTo>
              </a:path>
              <a:path w="43197" h="21600" stroke="0" extrusionOk="0">
                <a:moveTo>
                  <a:pt x="43197" y="165"/>
                </a:moveTo>
                <a:cubicBezTo>
                  <a:pt x="43106" y="12029"/>
                  <a:pt x="33462" y="21599"/>
                  <a:pt x="21598" y="21600"/>
                </a:cubicBezTo>
                <a:cubicBezTo>
                  <a:pt x="9770" y="21600"/>
                  <a:pt x="141" y="12087"/>
                  <a:pt x="-1" y="260"/>
                </a:cubicBezTo>
                <a:lnTo>
                  <a:pt x="21598" y="0"/>
                </a:lnTo>
                <a:lnTo>
                  <a:pt x="43197" y="16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631"/>
          <p:cNvSpPr>
            <a:spLocks noChangeArrowheads="1"/>
          </p:cNvSpPr>
          <p:nvPr/>
        </p:nvSpPr>
        <p:spPr bwMode="auto">
          <a:xfrm>
            <a:off x="639763" y="1901825"/>
            <a:ext cx="3816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If </a:t>
            </a:r>
            <a:r>
              <a:rPr lang="en-US" altLang="en-US" sz="1400" b="1" i="1">
                <a:solidFill>
                  <a:srgbClr val="077ECF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is</a:t>
            </a:r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>
                <a:latin typeface="Arial" panose="020B0604020202020204" pitchFamily="34" charset="0"/>
              </a:rPr>
              <a:t>positive</a:t>
            </a:r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then the parabola </a:t>
            </a:r>
            <a:r>
              <a:rPr lang="en-US" altLang="en-US" sz="1400" u="sng">
                <a:latin typeface="Arial" panose="020B0604020202020204" pitchFamily="34" charset="0"/>
              </a:rPr>
              <a:t>opens upward</a:t>
            </a:r>
            <a:r>
              <a:rPr lang="en-US" altLang="en-US" sz="14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59" name="Rectangle 621"/>
          <p:cNvSpPr>
            <a:spLocks noChangeArrowheads="1"/>
          </p:cNvSpPr>
          <p:nvPr/>
        </p:nvSpPr>
        <p:spPr bwMode="auto">
          <a:xfrm>
            <a:off x="639763" y="2225675"/>
            <a:ext cx="3184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If </a:t>
            </a:r>
            <a:r>
              <a:rPr lang="en-US" altLang="en-US" sz="1600" b="1">
                <a:solidFill>
                  <a:srgbClr val="077ECF"/>
                </a:solidFill>
                <a:latin typeface="Arial" panose="020B0604020202020204" pitchFamily="34" charset="0"/>
              </a:rPr>
              <a:t>|</a:t>
            </a:r>
            <a:r>
              <a:rPr lang="en-US" altLang="en-US" sz="1600" b="1" i="1">
                <a:solidFill>
                  <a:srgbClr val="077ECF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600" b="1">
                <a:solidFill>
                  <a:srgbClr val="077ECF"/>
                </a:solidFill>
                <a:latin typeface="Arial" panose="020B0604020202020204" pitchFamily="34" charset="0"/>
              </a:rPr>
              <a:t>|</a:t>
            </a:r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>
                <a:latin typeface="Arial" panose="020B0604020202020204" pitchFamily="34" charset="0"/>
              </a:rPr>
              <a:t>&lt; 1</a:t>
            </a:r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then the parabola will be </a:t>
            </a:r>
            <a:r>
              <a:rPr lang="en-US" altLang="en-US" sz="1400" u="sng">
                <a:latin typeface="Arial" panose="020B0604020202020204" pitchFamily="34" charset="0"/>
              </a:rPr>
              <a:t>wide</a:t>
            </a:r>
            <a:r>
              <a:rPr lang="en-US" altLang="en-US" sz="14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60" name="Rectangle 639"/>
          <p:cNvSpPr>
            <a:spLocks noChangeArrowheads="1"/>
          </p:cNvSpPr>
          <p:nvPr/>
        </p:nvSpPr>
        <p:spPr bwMode="auto">
          <a:xfrm>
            <a:off x="639763" y="2601913"/>
            <a:ext cx="4095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If </a:t>
            </a:r>
            <a:r>
              <a:rPr lang="en-US" altLang="en-US" sz="1400" b="1">
                <a:solidFill>
                  <a:srgbClr val="077ECF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is</a:t>
            </a:r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>
                <a:latin typeface="Arial" panose="020B0604020202020204" pitchFamily="34" charset="0"/>
              </a:rPr>
              <a:t>negative</a:t>
            </a:r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then the parabola </a:t>
            </a:r>
            <a:r>
              <a:rPr lang="en-US" altLang="en-US" sz="1400" u="sng">
                <a:latin typeface="Arial" panose="020B0604020202020204" pitchFamily="34" charset="0"/>
              </a:rPr>
              <a:t>opens downward</a:t>
            </a:r>
            <a:r>
              <a:rPr lang="en-US" altLang="en-US" sz="14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61" name="Oval 692"/>
          <p:cNvSpPr>
            <a:spLocks noChangeArrowheads="1"/>
          </p:cNvSpPr>
          <p:nvPr/>
        </p:nvSpPr>
        <p:spPr bwMode="auto">
          <a:xfrm>
            <a:off x="274638" y="2573338"/>
            <a:ext cx="277812" cy="277812"/>
          </a:xfrm>
          <a:prstGeom prst="ellipse">
            <a:avLst/>
          </a:prstGeom>
          <a:solidFill>
            <a:srgbClr val="FFFF66"/>
          </a:solidFill>
          <a:ln w="6350" algn="ctr">
            <a:solidFill>
              <a:srgbClr val="DFDA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2" name="Oval 693"/>
          <p:cNvSpPr>
            <a:spLocks noChangeArrowheads="1"/>
          </p:cNvSpPr>
          <p:nvPr/>
        </p:nvSpPr>
        <p:spPr bwMode="auto">
          <a:xfrm>
            <a:off x="344488" y="2605088"/>
            <a:ext cx="46037" cy="889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3" name="Oval 694"/>
          <p:cNvSpPr>
            <a:spLocks noChangeArrowheads="1"/>
          </p:cNvSpPr>
          <p:nvPr/>
        </p:nvSpPr>
        <p:spPr bwMode="auto">
          <a:xfrm>
            <a:off x="436563" y="2603500"/>
            <a:ext cx="46037" cy="889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4" name="Arc 695"/>
          <p:cNvSpPr>
            <a:spLocks/>
          </p:cNvSpPr>
          <p:nvPr/>
        </p:nvSpPr>
        <p:spPr bwMode="auto">
          <a:xfrm flipV="1">
            <a:off x="330200" y="2700338"/>
            <a:ext cx="169863" cy="112712"/>
          </a:xfrm>
          <a:custGeom>
            <a:avLst/>
            <a:gdLst>
              <a:gd name="T0" fmla="*/ 2147483647 w 43197"/>
              <a:gd name="T1" fmla="*/ 2147483647 h 21600"/>
              <a:gd name="T2" fmla="*/ 0 w 43197"/>
              <a:gd name="T3" fmla="*/ 2147483647 h 21600"/>
              <a:gd name="T4" fmla="*/ 2147483647 w 4319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7" h="21600" fill="none" extrusionOk="0">
                <a:moveTo>
                  <a:pt x="43197" y="165"/>
                </a:moveTo>
                <a:cubicBezTo>
                  <a:pt x="43106" y="12029"/>
                  <a:pt x="33462" y="21599"/>
                  <a:pt x="21598" y="21600"/>
                </a:cubicBezTo>
                <a:cubicBezTo>
                  <a:pt x="9770" y="21600"/>
                  <a:pt x="141" y="12087"/>
                  <a:pt x="-1" y="260"/>
                </a:cubicBezTo>
              </a:path>
              <a:path w="43197" h="21600" stroke="0" extrusionOk="0">
                <a:moveTo>
                  <a:pt x="43197" y="165"/>
                </a:moveTo>
                <a:cubicBezTo>
                  <a:pt x="43106" y="12029"/>
                  <a:pt x="33462" y="21599"/>
                  <a:pt x="21598" y="21600"/>
                </a:cubicBezTo>
                <a:cubicBezTo>
                  <a:pt x="9770" y="21600"/>
                  <a:pt x="141" y="12087"/>
                  <a:pt x="-1" y="260"/>
                </a:cubicBezTo>
                <a:lnTo>
                  <a:pt x="21598" y="0"/>
                </a:lnTo>
                <a:lnTo>
                  <a:pt x="43197" y="16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" name="Rectangle 611"/>
          <p:cNvSpPr>
            <a:spLocks noChangeArrowheads="1"/>
          </p:cNvSpPr>
          <p:nvPr/>
        </p:nvSpPr>
        <p:spPr bwMode="auto">
          <a:xfrm>
            <a:off x="639763" y="2925763"/>
            <a:ext cx="33528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If </a:t>
            </a:r>
            <a:r>
              <a:rPr lang="en-US" altLang="en-US" sz="1600" b="1">
                <a:solidFill>
                  <a:srgbClr val="077ECF"/>
                </a:solidFill>
                <a:latin typeface="Arial" panose="020B0604020202020204" pitchFamily="34" charset="0"/>
              </a:rPr>
              <a:t>|</a:t>
            </a:r>
            <a:r>
              <a:rPr lang="en-US" altLang="en-US" sz="1600" b="1" i="1">
                <a:solidFill>
                  <a:srgbClr val="077ECF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600" b="1">
                <a:solidFill>
                  <a:srgbClr val="077ECF"/>
                </a:solidFill>
                <a:latin typeface="Arial" panose="020B0604020202020204" pitchFamily="34" charset="0"/>
              </a:rPr>
              <a:t>|</a:t>
            </a:r>
            <a:r>
              <a:rPr lang="en-US" altLang="en-US" sz="16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>
                <a:latin typeface="Arial" panose="020B0604020202020204" pitchFamily="34" charset="0"/>
              </a:rPr>
              <a:t>&gt; 1</a:t>
            </a:r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then the parabola will be </a:t>
            </a:r>
            <a:r>
              <a:rPr lang="en-US" altLang="en-US" sz="1400" u="sng">
                <a:latin typeface="Arial" panose="020B0604020202020204" pitchFamily="34" charset="0"/>
              </a:rPr>
              <a:t>narrow</a:t>
            </a:r>
            <a:r>
              <a:rPr lang="en-US" altLang="en-US" sz="14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6931025" y="2519363"/>
            <a:ext cx="174625" cy="174625"/>
          </a:xfrm>
          <a:prstGeom prst="ellips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sp>
        <p:nvSpPr>
          <p:cNvPr id="220" name="Oval 219"/>
          <p:cNvSpPr/>
          <p:nvPr/>
        </p:nvSpPr>
        <p:spPr bwMode="auto">
          <a:xfrm>
            <a:off x="6931025" y="3521075"/>
            <a:ext cx="174625" cy="173038"/>
          </a:xfrm>
          <a:prstGeom prst="ellips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itchFamily="34" charset="0"/>
            </a:endParaRPr>
          </a:p>
        </p:txBody>
      </p:sp>
      <p:graphicFrame>
        <p:nvGraphicFramePr>
          <p:cNvPr id="1068" name="Object 3"/>
          <p:cNvGraphicFramePr>
            <a:graphicFrameLocks noChangeAspect="1"/>
          </p:cNvGraphicFramePr>
          <p:nvPr/>
        </p:nvGraphicFramePr>
        <p:xfrm>
          <a:off x="8037513" y="3946525"/>
          <a:ext cx="76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" name="Equation" r:id="rId14" imgW="761669" imgH="342751" progId="Equation.DSMT4">
                  <p:embed/>
                </p:oleObj>
              </mc:Choice>
              <mc:Fallback>
                <p:oleObj name="Equation" r:id="rId14" imgW="761669" imgH="34275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513" y="3946525"/>
                        <a:ext cx="762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9" name="Object 633"/>
          <p:cNvGraphicFramePr>
            <a:graphicFrameLocks noChangeAspect="1"/>
          </p:cNvGraphicFramePr>
          <p:nvPr/>
        </p:nvGraphicFramePr>
        <p:xfrm>
          <a:off x="5492750" y="1417638"/>
          <a:ext cx="7731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" name="Equation" r:id="rId16" imgW="609336" imgH="317362" progId="Equation.DSMT4">
                  <p:embed/>
                </p:oleObj>
              </mc:Choice>
              <mc:Fallback>
                <p:oleObj name="Equation" r:id="rId16" imgW="609336" imgH="317362" progId="Equation.DSMT4">
                  <p:embed/>
                  <p:pic>
                    <p:nvPicPr>
                      <p:cNvPr id="0" name="Object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1417638"/>
                        <a:ext cx="77311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0" name="Group 778"/>
          <p:cNvGrpSpPr>
            <a:grpSpLocks/>
          </p:cNvGrpSpPr>
          <p:nvPr/>
        </p:nvGrpSpPr>
        <p:grpSpPr bwMode="auto">
          <a:xfrm>
            <a:off x="4892675" y="1935163"/>
            <a:ext cx="1782763" cy="1676400"/>
            <a:chOff x="1613" y="1574"/>
            <a:chExt cx="1123" cy="1056"/>
          </a:xfrm>
        </p:grpSpPr>
        <p:grpSp>
          <p:nvGrpSpPr>
            <p:cNvPr id="1074" name="Group 769"/>
            <p:cNvGrpSpPr>
              <a:grpSpLocks/>
            </p:cNvGrpSpPr>
            <p:nvPr/>
          </p:nvGrpSpPr>
          <p:grpSpPr bwMode="auto">
            <a:xfrm>
              <a:off x="1670" y="1585"/>
              <a:ext cx="1035" cy="1036"/>
              <a:chOff x="1670" y="1585"/>
              <a:chExt cx="1035" cy="1036"/>
            </a:xfrm>
          </p:grpSpPr>
          <p:sp>
            <p:nvSpPr>
              <p:cNvPr id="1091" name="Line 742"/>
              <p:cNvSpPr>
                <a:spLocks noChangeShapeType="1"/>
              </p:cNvSpPr>
              <p:nvPr/>
            </p:nvSpPr>
            <p:spPr bwMode="auto">
              <a:xfrm>
                <a:off x="1728" y="1642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Line 743"/>
              <p:cNvSpPr>
                <a:spLocks noChangeShapeType="1"/>
              </p:cNvSpPr>
              <p:nvPr/>
            </p:nvSpPr>
            <p:spPr bwMode="auto">
              <a:xfrm>
                <a:off x="1728" y="1757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744"/>
              <p:cNvSpPr>
                <a:spLocks noChangeShapeType="1"/>
              </p:cNvSpPr>
              <p:nvPr/>
            </p:nvSpPr>
            <p:spPr bwMode="auto">
              <a:xfrm>
                <a:off x="1728" y="1873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745"/>
              <p:cNvSpPr>
                <a:spLocks noChangeShapeType="1"/>
              </p:cNvSpPr>
              <p:nvPr/>
            </p:nvSpPr>
            <p:spPr bwMode="auto">
              <a:xfrm>
                <a:off x="1728" y="1988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746"/>
              <p:cNvSpPr>
                <a:spLocks noChangeShapeType="1"/>
              </p:cNvSpPr>
              <p:nvPr/>
            </p:nvSpPr>
            <p:spPr bwMode="auto">
              <a:xfrm>
                <a:off x="1728" y="2103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747"/>
              <p:cNvSpPr>
                <a:spLocks noChangeShapeType="1"/>
              </p:cNvSpPr>
              <p:nvPr/>
            </p:nvSpPr>
            <p:spPr bwMode="auto">
              <a:xfrm>
                <a:off x="1728" y="2218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Line 748"/>
              <p:cNvSpPr>
                <a:spLocks noChangeShapeType="1"/>
              </p:cNvSpPr>
              <p:nvPr/>
            </p:nvSpPr>
            <p:spPr bwMode="auto">
              <a:xfrm>
                <a:off x="1728" y="2333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749"/>
              <p:cNvSpPr>
                <a:spLocks noChangeShapeType="1"/>
              </p:cNvSpPr>
              <p:nvPr/>
            </p:nvSpPr>
            <p:spPr bwMode="auto">
              <a:xfrm>
                <a:off x="1728" y="2449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750"/>
              <p:cNvSpPr>
                <a:spLocks noChangeShapeType="1"/>
              </p:cNvSpPr>
              <p:nvPr/>
            </p:nvSpPr>
            <p:spPr bwMode="auto">
              <a:xfrm>
                <a:off x="1728" y="2564"/>
                <a:ext cx="921" cy="0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751"/>
              <p:cNvSpPr>
                <a:spLocks noChangeShapeType="1"/>
              </p:cNvSpPr>
              <p:nvPr/>
            </p:nvSpPr>
            <p:spPr bwMode="auto">
              <a:xfrm>
                <a:off x="1728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752"/>
              <p:cNvSpPr>
                <a:spLocks noChangeShapeType="1"/>
              </p:cNvSpPr>
              <p:nvPr/>
            </p:nvSpPr>
            <p:spPr bwMode="auto">
              <a:xfrm>
                <a:off x="1843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753"/>
              <p:cNvSpPr>
                <a:spLocks noChangeShapeType="1"/>
              </p:cNvSpPr>
              <p:nvPr/>
            </p:nvSpPr>
            <p:spPr bwMode="auto">
              <a:xfrm>
                <a:off x="1958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754"/>
              <p:cNvSpPr>
                <a:spLocks noChangeShapeType="1"/>
              </p:cNvSpPr>
              <p:nvPr/>
            </p:nvSpPr>
            <p:spPr bwMode="auto">
              <a:xfrm>
                <a:off x="2073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755"/>
              <p:cNvSpPr>
                <a:spLocks noChangeShapeType="1"/>
              </p:cNvSpPr>
              <p:nvPr/>
            </p:nvSpPr>
            <p:spPr bwMode="auto">
              <a:xfrm>
                <a:off x="2189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756"/>
              <p:cNvSpPr>
                <a:spLocks noChangeShapeType="1"/>
              </p:cNvSpPr>
              <p:nvPr/>
            </p:nvSpPr>
            <p:spPr bwMode="auto">
              <a:xfrm>
                <a:off x="2304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757"/>
              <p:cNvSpPr>
                <a:spLocks noChangeShapeType="1"/>
              </p:cNvSpPr>
              <p:nvPr/>
            </p:nvSpPr>
            <p:spPr bwMode="auto">
              <a:xfrm>
                <a:off x="2419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758"/>
              <p:cNvSpPr>
                <a:spLocks noChangeShapeType="1"/>
              </p:cNvSpPr>
              <p:nvPr/>
            </p:nvSpPr>
            <p:spPr bwMode="auto">
              <a:xfrm>
                <a:off x="2534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759"/>
              <p:cNvSpPr>
                <a:spLocks noChangeShapeType="1"/>
              </p:cNvSpPr>
              <p:nvPr/>
            </p:nvSpPr>
            <p:spPr bwMode="auto">
              <a:xfrm>
                <a:off x="2649" y="1642"/>
                <a:ext cx="0" cy="922"/>
              </a:xfrm>
              <a:prstGeom prst="line">
                <a:avLst/>
              </a:prstGeom>
              <a:noFill/>
              <a:ln w="4763">
                <a:solidFill>
                  <a:srgbClr val="04A6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Line 760"/>
              <p:cNvSpPr>
                <a:spLocks noChangeShapeType="1"/>
              </p:cNvSpPr>
              <p:nvPr/>
            </p:nvSpPr>
            <p:spPr bwMode="auto">
              <a:xfrm rot="5400000">
                <a:off x="1671" y="2103"/>
                <a:ext cx="1036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arrow" w="lg" len="sm"/>
                <a:tailEnd type="arrow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Line 741"/>
              <p:cNvSpPr>
                <a:spLocks noChangeShapeType="1"/>
              </p:cNvSpPr>
              <p:nvPr/>
            </p:nvSpPr>
            <p:spPr bwMode="auto">
              <a:xfrm>
                <a:off x="1670" y="2102"/>
                <a:ext cx="103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arrow" w="lg" len="sm"/>
                <a:tailEnd type="arrow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9" name="Text Box 761"/>
            <p:cNvSpPr txBox="1">
              <a:spLocks noChangeArrowheads="1"/>
            </p:cNvSpPr>
            <p:nvPr/>
          </p:nvSpPr>
          <p:spPr bwMode="auto">
            <a:xfrm>
              <a:off x="2218" y="1987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210" name="Text Box 762"/>
            <p:cNvSpPr txBox="1">
              <a:spLocks noChangeArrowheads="1"/>
            </p:cNvSpPr>
            <p:nvPr/>
          </p:nvSpPr>
          <p:spPr bwMode="auto">
            <a:xfrm>
              <a:off x="2333" y="1987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211" name="Text Box 763"/>
            <p:cNvSpPr txBox="1">
              <a:spLocks noChangeArrowheads="1"/>
            </p:cNvSpPr>
            <p:nvPr/>
          </p:nvSpPr>
          <p:spPr bwMode="auto">
            <a:xfrm>
              <a:off x="2448" y="1987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212" name="Text Box 764"/>
            <p:cNvSpPr txBox="1">
              <a:spLocks noChangeArrowheads="1"/>
            </p:cNvSpPr>
            <p:nvPr/>
          </p:nvSpPr>
          <p:spPr bwMode="auto">
            <a:xfrm>
              <a:off x="2564" y="1987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213" name="Text Box 765"/>
            <p:cNvSpPr txBox="1">
              <a:spLocks noChangeArrowheads="1"/>
            </p:cNvSpPr>
            <p:nvPr/>
          </p:nvSpPr>
          <p:spPr bwMode="auto">
            <a:xfrm>
              <a:off x="1973" y="1987"/>
              <a:ext cx="20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-1</a:t>
              </a:r>
            </a:p>
          </p:txBody>
        </p:sp>
        <p:sp>
          <p:nvSpPr>
            <p:cNvPr id="214" name="Text Box 766"/>
            <p:cNvSpPr txBox="1">
              <a:spLocks noChangeArrowheads="1"/>
            </p:cNvSpPr>
            <p:nvPr/>
          </p:nvSpPr>
          <p:spPr bwMode="auto">
            <a:xfrm>
              <a:off x="1843" y="1987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-2</a:t>
              </a:r>
            </a:p>
          </p:txBody>
        </p:sp>
        <p:sp>
          <p:nvSpPr>
            <p:cNvPr id="215" name="Text Box 767"/>
            <p:cNvSpPr txBox="1">
              <a:spLocks noChangeArrowheads="1"/>
            </p:cNvSpPr>
            <p:nvPr/>
          </p:nvSpPr>
          <p:spPr bwMode="auto">
            <a:xfrm>
              <a:off x="1728" y="1987"/>
              <a:ext cx="2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-3</a:t>
              </a:r>
            </a:p>
          </p:txBody>
        </p:sp>
        <p:sp>
          <p:nvSpPr>
            <p:cNvPr id="216" name="Text Box 768"/>
            <p:cNvSpPr txBox="1">
              <a:spLocks noChangeArrowheads="1"/>
            </p:cNvSpPr>
            <p:nvPr/>
          </p:nvSpPr>
          <p:spPr bwMode="auto">
            <a:xfrm>
              <a:off x="1613" y="1987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-4</a:t>
              </a:r>
            </a:p>
          </p:txBody>
        </p:sp>
        <p:sp>
          <p:nvSpPr>
            <p:cNvPr id="217" name="Text Box 770"/>
            <p:cNvSpPr txBox="1">
              <a:spLocks noChangeArrowheads="1"/>
            </p:cNvSpPr>
            <p:nvPr/>
          </p:nvSpPr>
          <p:spPr bwMode="auto">
            <a:xfrm>
              <a:off x="2132" y="1919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218" name="Text Box 771"/>
            <p:cNvSpPr txBox="1">
              <a:spLocks noChangeArrowheads="1"/>
            </p:cNvSpPr>
            <p:nvPr/>
          </p:nvSpPr>
          <p:spPr bwMode="auto">
            <a:xfrm>
              <a:off x="2131" y="1804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219" name="Text Box 772"/>
            <p:cNvSpPr txBox="1">
              <a:spLocks noChangeArrowheads="1"/>
            </p:cNvSpPr>
            <p:nvPr/>
          </p:nvSpPr>
          <p:spPr bwMode="auto">
            <a:xfrm>
              <a:off x="2131" y="1689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221" name="Text Box 773"/>
            <p:cNvSpPr txBox="1">
              <a:spLocks noChangeArrowheads="1"/>
            </p:cNvSpPr>
            <p:nvPr/>
          </p:nvSpPr>
          <p:spPr bwMode="auto">
            <a:xfrm>
              <a:off x="2131" y="1574"/>
              <a:ext cx="1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222" name="Text Box 774"/>
            <p:cNvSpPr txBox="1">
              <a:spLocks noChangeArrowheads="1"/>
            </p:cNvSpPr>
            <p:nvPr/>
          </p:nvSpPr>
          <p:spPr bwMode="auto">
            <a:xfrm>
              <a:off x="2131" y="2150"/>
              <a:ext cx="23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-1</a:t>
              </a:r>
            </a:p>
          </p:txBody>
        </p:sp>
        <p:sp>
          <p:nvSpPr>
            <p:cNvPr id="223" name="Text Box 775"/>
            <p:cNvSpPr txBox="1">
              <a:spLocks noChangeArrowheads="1"/>
            </p:cNvSpPr>
            <p:nvPr/>
          </p:nvSpPr>
          <p:spPr bwMode="auto">
            <a:xfrm>
              <a:off x="2131" y="2265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-2</a:t>
              </a:r>
            </a:p>
          </p:txBody>
        </p:sp>
        <p:sp>
          <p:nvSpPr>
            <p:cNvPr id="224" name="Text Box 776"/>
            <p:cNvSpPr txBox="1">
              <a:spLocks noChangeArrowheads="1"/>
            </p:cNvSpPr>
            <p:nvPr/>
          </p:nvSpPr>
          <p:spPr bwMode="auto">
            <a:xfrm>
              <a:off x="2131" y="2380"/>
              <a:ext cx="2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-3</a:t>
              </a:r>
            </a:p>
          </p:txBody>
        </p:sp>
        <p:sp>
          <p:nvSpPr>
            <p:cNvPr id="225" name="Text Box 777"/>
            <p:cNvSpPr txBox="1">
              <a:spLocks noChangeArrowheads="1"/>
            </p:cNvSpPr>
            <p:nvPr/>
          </p:nvSpPr>
          <p:spPr bwMode="auto">
            <a:xfrm>
              <a:off x="2131" y="2495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</a:rPr>
                <a:t>-4</a:t>
              </a:r>
            </a:p>
          </p:txBody>
        </p:sp>
      </p:grpSp>
      <p:sp>
        <p:nvSpPr>
          <p:cNvPr id="1071" name="Text Box 87"/>
          <p:cNvSpPr txBox="1">
            <a:spLocks noChangeArrowheads="1"/>
          </p:cNvSpPr>
          <p:nvPr/>
        </p:nvSpPr>
        <p:spPr bwMode="auto">
          <a:xfrm>
            <a:off x="5807075" y="2725738"/>
            <a:ext cx="596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(0, </a:t>
            </a:r>
            <a:r>
              <a:rPr lang="en-US" altLang="en-US" sz="1400" b="1">
                <a:solidFill>
                  <a:srgbClr val="668A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1400" b="1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072" name="Freeform 167"/>
          <p:cNvSpPr>
            <a:spLocks/>
          </p:cNvSpPr>
          <p:nvPr/>
        </p:nvSpPr>
        <p:spPr bwMode="auto">
          <a:xfrm flipV="1">
            <a:off x="5403850" y="1863725"/>
            <a:ext cx="812800" cy="915988"/>
          </a:xfrm>
          <a:custGeom>
            <a:avLst/>
            <a:gdLst>
              <a:gd name="T0" fmla="*/ 0 w 1752600"/>
              <a:gd name="T1" fmla="*/ 2147483647 h 496097"/>
              <a:gd name="T2" fmla="*/ 0 w 1752600"/>
              <a:gd name="T3" fmla="*/ 2147483647 h 496097"/>
              <a:gd name="T4" fmla="*/ 0 w 1752600"/>
              <a:gd name="T5" fmla="*/ 1915647 h 496097"/>
              <a:gd name="T6" fmla="*/ 0 w 1752600"/>
              <a:gd name="T7" fmla="*/ 2147483647 h 496097"/>
              <a:gd name="T8" fmla="*/ 0 w 1752600"/>
              <a:gd name="T9" fmla="*/ 2147483647 h 4960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52600" h="496097">
                <a:moveTo>
                  <a:pt x="0" y="496097"/>
                </a:moveTo>
                <a:cubicBezTo>
                  <a:pt x="8731" y="479825"/>
                  <a:pt x="172233" y="287473"/>
                  <a:pt x="304311" y="190504"/>
                </a:cubicBezTo>
                <a:cubicBezTo>
                  <a:pt x="505923" y="64298"/>
                  <a:pt x="679358" y="799"/>
                  <a:pt x="863905" y="5"/>
                </a:cubicBezTo>
                <a:cubicBezTo>
                  <a:pt x="1048452" y="-789"/>
                  <a:pt x="1273452" y="105440"/>
                  <a:pt x="1411592" y="185741"/>
                </a:cubicBezTo>
                <a:cubicBezTo>
                  <a:pt x="1547801" y="268423"/>
                  <a:pt x="1752202" y="483000"/>
                  <a:pt x="1752600" y="486572"/>
                </a:cubicBezTo>
              </a:path>
            </a:pathLst>
          </a:custGeom>
          <a:noFill/>
          <a:ln w="19050" cap="flat" cmpd="sng" algn="ctr">
            <a:solidFill>
              <a:srgbClr val="D11123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3" name="Oval 214"/>
          <p:cNvSpPr>
            <a:spLocks noChangeArrowheads="1"/>
          </p:cNvSpPr>
          <p:nvPr/>
        </p:nvSpPr>
        <p:spPr bwMode="auto">
          <a:xfrm>
            <a:off x="5776913" y="2741613"/>
            <a:ext cx="63500" cy="63500"/>
          </a:xfrm>
          <a:prstGeom prst="ellipse">
            <a:avLst/>
          </a:prstGeom>
          <a:solidFill>
            <a:srgbClr val="668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8" name="Object 2"/>
          <p:cNvGraphicFramePr>
            <a:graphicFrameLocks noChangeAspect="1"/>
          </p:cNvGraphicFramePr>
          <p:nvPr/>
        </p:nvGraphicFramePr>
        <p:xfrm>
          <a:off x="776288" y="1319213"/>
          <a:ext cx="94138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1" name="Equation" r:id="rId5" imgW="1600200" imgH="673100" progId="Equation.DSMT4">
                  <p:embed/>
                </p:oleObj>
              </mc:Choice>
              <mc:Fallback>
                <p:oleObj name="Equation" r:id="rId5" imgW="1600200" imgH="673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562"/>
                      <a:stretch>
                        <a:fillRect/>
                      </a:stretch>
                    </p:blipFill>
                    <p:spPr bwMode="auto">
                      <a:xfrm>
                        <a:off x="776288" y="1319213"/>
                        <a:ext cx="941387" cy="569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" name="Object 3"/>
          <p:cNvGraphicFramePr>
            <a:graphicFrameLocks noChangeAspect="1"/>
          </p:cNvGraphicFramePr>
          <p:nvPr/>
        </p:nvGraphicFramePr>
        <p:xfrm>
          <a:off x="782638" y="1322388"/>
          <a:ext cx="9271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2" name="Equation" r:id="rId7" imgW="1574800" imgH="673100" progId="Equation.DSMT4">
                  <p:embed/>
                </p:oleObj>
              </mc:Choice>
              <mc:Fallback>
                <p:oleObj name="Equation" r:id="rId7" imgW="1574800" imgH="673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562"/>
                      <a:stretch>
                        <a:fillRect/>
                      </a:stretch>
                    </p:blipFill>
                    <p:spPr bwMode="auto">
                      <a:xfrm>
                        <a:off x="782638" y="1322388"/>
                        <a:ext cx="927100" cy="569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963738" y="136525"/>
            <a:ext cx="6969125" cy="6102350"/>
            <a:chOff x="695" y="15"/>
            <a:chExt cx="4390" cy="4008"/>
          </a:xfrm>
        </p:grpSpPr>
        <p:sp>
          <p:nvSpPr>
            <p:cNvPr id="9793" name="Rectangle 5"/>
            <p:cNvSpPr>
              <a:spLocks noChangeArrowheads="1"/>
            </p:cNvSpPr>
            <p:nvPr/>
          </p:nvSpPr>
          <p:spPr bwMode="auto">
            <a:xfrm>
              <a:off x="2673" y="186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794" name="Rectangle 6"/>
            <p:cNvSpPr>
              <a:spLocks noChangeArrowheads="1"/>
            </p:cNvSpPr>
            <p:nvPr/>
          </p:nvSpPr>
          <p:spPr bwMode="auto">
            <a:xfrm>
              <a:off x="2463" y="186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795" name="Rectangle 7"/>
            <p:cNvSpPr>
              <a:spLocks noChangeArrowheads="1"/>
            </p:cNvSpPr>
            <p:nvPr/>
          </p:nvSpPr>
          <p:spPr bwMode="auto">
            <a:xfrm>
              <a:off x="2252" y="186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796" name="Rectangle 8"/>
            <p:cNvSpPr>
              <a:spLocks noChangeArrowheads="1"/>
            </p:cNvSpPr>
            <p:nvPr/>
          </p:nvSpPr>
          <p:spPr bwMode="auto">
            <a:xfrm>
              <a:off x="2042" y="186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797" name="Rectangle 9"/>
            <p:cNvSpPr>
              <a:spLocks noChangeArrowheads="1"/>
            </p:cNvSpPr>
            <p:nvPr/>
          </p:nvSpPr>
          <p:spPr bwMode="auto">
            <a:xfrm>
              <a:off x="1832" y="186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798" name="Rectangle 10"/>
            <p:cNvSpPr>
              <a:spLocks noChangeArrowheads="1"/>
            </p:cNvSpPr>
            <p:nvPr/>
          </p:nvSpPr>
          <p:spPr bwMode="auto">
            <a:xfrm>
              <a:off x="1621" y="186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799" name="Rectangle 11"/>
            <p:cNvSpPr>
              <a:spLocks noChangeArrowheads="1"/>
            </p:cNvSpPr>
            <p:nvPr/>
          </p:nvSpPr>
          <p:spPr bwMode="auto">
            <a:xfrm>
              <a:off x="1411" y="186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00" name="Rectangle 12"/>
            <p:cNvSpPr>
              <a:spLocks noChangeArrowheads="1"/>
            </p:cNvSpPr>
            <p:nvPr/>
          </p:nvSpPr>
          <p:spPr bwMode="auto">
            <a:xfrm>
              <a:off x="1200" y="186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01" name="Rectangle 13"/>
            <p:cNvSpPr>
              <a:spLocks noChangeArrowheads="1"/>
            </p:cNvSpPr>
            <p:nvPr/>
          </p:nvSpPr>
          <p:spPr bwMode="auto">
            <a:xfrm>
              <a:off x="990" y="186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02" name="Rectangle 14"/>
            <p:cNvSpPr>
              <a:spLocks noChangeArrowheads="1"/>
            </p:cNvSpPr>
            <p:nvPr/>
          </p:nvSpPr>
          <p:spPr bwMode="auto">
            <a:xfrm>
              <a:off x="779" y="186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03" name="Rectangle 15"/>
            <p:cNvSpPr>
              <a:spLocks noChangeArrowheads="1"/>
            </p:cNvSpPr>
            <p:nvPr/>
          </p:nvSpPr>
          <p:spPr bwMode="auto">
            <a:xfrm>
              <a:off x="2673" y="1677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04" name="Rectangle 16"/>
            <p:cNvSpPr>
              <a:spLocks noChangeArrowheads="1"/>
            </p:cNvSpPr>
            <p:nvPr/>
          </p:nvSpPr>
          <p:spPr bwMode="auto">
            <a:xfrm>
              <a:off x="2463" y="1677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05" name="Rectangle 17"/>
            <p:cNvSpPr>
              <a:spLocks noChangeArrowheads="1"/>
            </p:cNvSpPr>
            <p:nvPr/>
          </p:nvSpPr>
          <p:spPr bwMode="auto">
            <a:xfrm>
              <a:off x="2252" y="1677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06" name="Rectangle 18"/>
            <p:cNvSpPr>
              <a:spLocks noChangeArrowheads="1"/>
            </p:cNvSpPr>
            <p:nvPr/>
          </p:nvSpPr>
          <p:spPr bwMode="auto">
            <a:xfrm>
              <a:off x="2042" y="1677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07" name="Rectangle 19"/>
            <p:cNvSpPr>
              <a:spLocks noChangeArrowheads="1"/>
            </p:cNvSpPr>
            <p:nvPr/>
          </p:nvSpPr>
          <p:spPr bwMode="auto">
            <a:xfrm>
              <a:off x="1832" y="1677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08" name="Rectangle 20"/>
            <p:cNvSpPr>
              <a:spLocks noChangeArrowheads="1"/>
            </p:cNvSpPr>
            <p:nvPr/>
          </p:nvSpPr>
          <p:spPr bwMode="auto">
            <a:xfrm>
              <a:off x="1621" y="1677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09" name="Rectangle 21"/>
            <p:cNvSpPr>
              <a:spLocks noChangeArrowheads="1"/>
            </p:cNvSpPr>
            <p:nvPr/>
          </p:nvSpPr>
          <p:spPr bwMode="auto">
            <a:xfrm>
              <a:off x="1411" y="1677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10" name="Rectangle 22"/>
            <p:cNvSpPr>
              <a:spLocks noChangeArrowheads="1"/>
            </p:cNvSpPr>
            <p:nvPr/>
          </p:nvSpPr>
          <p:spPr bwMode="auto">
            <a:xfrm>
              <a:off x="1200" y="1677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11" name="Rectangle 23"/>
            <p:cNvSpPr>
              <a:spLocks noChangeArrowheads="1"/>
            </p:cNvSpPr>
            <p:nvPr/>
          </p:nvSpPr>
          <p:spPr bwMode="auto">
            <a:xfrm>
              <a:off x="990" y="1677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12" name="Rectangle 24"/>
            <p:cNvSpPr>
              <a:spLocks noChangeArrowheads="1"/>
            </p:cNvSpPr>
            <p:nvPr/>
          </p:nvSpPr>
          <p:spPr bwMode="auto">
            <a:xfrm>
              <a:off x="779" y="1677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13" name="Rectangle 25"/>
            <p:cNvSpPr>
              <a:spLocks noChangeArrowheads="1"/>
            </p:cNvSpPr>
            <p:nvPr/>
          </p:nvSpPr>
          <p:spPr bwMode="auto">
            <a:xfrm>
              <a:off x="2673" y="1487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14" name="Rectangle 26"/>
            <p:cNvSpPr>
              <a:spLocks noChangeArrowheads="1"/>
            </p:cNvSpPr>
            <p:nvPr/>
          </p:nvSpPr>
          <p:spPr bwMode="auto">
            <a:xfrm>
              <a:off x="2463" y="1487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15" name="Rectangle 27"/>
            <p:cNvSpPr>
              <a:spLocks noChangeArrowheads="1"/>
            </p:cNvSpPr>
            <p:nvPr/>
          </p:nvSpPr>
          <p:spPr bwMode="auto">
            <a:xfrm>
              <a:off x="2252" y="1487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16" name="Rectangle 28"/>
            <p:cNvSpPr>
              <a:spLocks noChangeArrowheads="1"/>
            </p:cNvSpPr>
            <p:nvPr/>
          </p:nvSpPr>
          <p:spPr bwMode="auto">
            <a:xfrm>
              <a:off x="2042" y="1487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17" name="Rectangle 29"/>
            <p:cNvSpPr>
              <a:spLocks noChangeArrowheads="1"/>
            </p:cNvSpPr>
            <p:nvPr/>
          </p:nvSpPr>
          <p:spPr bwMode="auto">
            <a:xfrm>
              <a:off x="1832" y="1487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18" name="Rectangle 30"/>
            <p:cNvSpPr>
              <a:spLocks noChangeArrowheads="1"/>
            </p:cNvSpPr>
            <p:nvPr/>
          </p:nvSpPr>
          <p:spPr bwMode="auto">
            <a:xfrm>
              <a:off x="1621" y="1487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19" name="Rectangle 31"/>
            <p:cNvSpPr>
              <a:spLocks noChangeArrowheads="1"/>
            </p:cNvSpPr>
            <p:nvPr/>
          </p:nvSpPr>
          <p:spPr bwMode="auto">
            <a:xfrm>
              <a:off x="1411" y="1487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20" name="Rectangle 32"/>
            <p:cNvSpPr>
              <a:spLocks noChangeArrowheads="1"/>
            </p:cNvSpPr>
            <p:nvPr/>
          </p:nvSpPr>
          <p:spPr bwMode="auto">
            <a:xfrm>
              <a:off x="1200" y="1487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21" name="Rectangle 33"/>
            <p:cNvSpPr>
              <a:spLocks noChangeArrowheads="1"/>
            </p:cNvSpPr>
            <p:nvPr/>
          </p:nvSpPr>
          <p:spPr bwMode="auto">
            <a:xfrm>
              <a:off x="990" y="1487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22" name="Rectangle 34"/>
            <p:cNvSpPr>
              <a:spLocks noChangeArrowheads="1"/>
            </p:cNvSpPr>
            <p:nvPr/>
          </p:nvSpPr>
          <p:spPr bwMode="auto">
            <a:xfrm>
              <a:off x="779" y="1487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23" name="Rectangle 35"/>
            <p:cNvSpPr>
              <a:spLocks noChangeArrowheads="1"/>
            </p:cNvSpPr>
            <p:nvPr/>
          </p:nvSpPr>
          <p:spPr bwMode="auto">
            <a:xfrm>
              <a:off x="2673" y="1296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24" name="Rectangle 36"/>
            <p:cNvSpPr>
              <a:spLocks noChangeArrowheads="1"/>
            </p:cNvSpPr>
            <p:nvPr/>
          </p:nvSpPr>
          <p:spPr bwMode="auto">
            <a:xfrm>
              <a:off x="2463" y="1296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25" name="Rectangle 37"/>
            <p:cNvSpPr>
              <a:spLocks noChangeArrowheads="1"/>
            </p:cNvSpPr>
            <p:nvPr/>
          </p:nvSpPr>
          <p:spPr bwMode="auto">
            <a:xfrm>
              <a:off x="2252" y="1296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26" name="Rectangle 38"/>
            <p:cNvSpPr>
              <a:spLocks noChangeArrowheads="1"/>
            </p:cNvSpPr>
            <p:nvPr/>
          </p:nvSpPr>
          <p:spPr bwMode="auto">
            <a:xfrm>
              <a:off x="2042" y="1296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27" name="Rectangle 39"/>
            <p:cNvSpPr>
              <a:spLocks noChangeArrowheads="1"/>
            </p:cNvSpPr>
            <p:nvPr/>
          </p:nvSpPr>
          <p:spPr bwMode="auto">
            <a:xfrm>
              <a:off x="1832" y="1296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28" name="Rectangle 40"/>
            <p:cNvSpPr>
              <a:spLocks noChangeArrowheads="1"/>
            </p:cNvSpPr>
            <p:nvPr/>
          </p:nvSpPr>
          <p:spPr bwMode="auto">
            <a:xfrm>
              <a:off x="1621" y="1296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29" name="Rectangle 41"/>
            <p:cNvSpPr>
              <a:spLocks noChangeArrowheads="1"/>
            </p:cNvSpPr>
            <p:nvPr/>
          </p:nvSpPr>
          <p:spPr bwMode="auto">
            <a:xfrm>
              <a:off x="1411" y="1296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30" name="Rectangle 42"/>
            <p:cNvSpPr>
              <a:spLocks noChangeArrowheads="1"/>
            </p:cNvSpPr>
            <p:nvPr/>
          </p:nvSpPr>
          <p:spPr bwMode="auto">
            <a:xfrm>
              <a:off x="1200" y="1296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31" name="Rectangle 43"/>
            <p:cNvSpPr>
              <a:spLocks noChangeArrowheads="1"/>
            </p:cNvSpPr>
            <p:nvPr/>
          </p:nvSpPr>
          <p:spPr bwMode="auto">
            <a:xfrm>
              <a:off x="990" y="1296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32" name="Rectangle 44"/>
            <p:cNvSpPr>
              <a:spLocks noChangeArrowheads="1"/>
            </p:cNvSpPr>
            <p:nvPr/>
          </p:nvSpPr>
          <p:spPr bwMode="auto">
            <a:xfrm>
              <a:off x="779" y="1296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33" name="Rectangle 45"/>
            <p:cNvSpPr>
              <a:spLocks noChangeArrowheads="1"/>
            </p:cNvSpPr>
            <p:nvPr/>
          </p:nvSpPr>
          <p:spPr bwMode="auto">
            <a:xfrm>
              <a:off x="2673" y="110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34" name="Rectangle 46"/>
            <p:cNvSpPr>
              <a:spLocks noChangeArrowheads="1"/>
            </p:cNvSpPr>
            <p:nvPr/>
          </p:nvSpPr>
          <p:spPr bwMode="auto">
            <a:xfrm>
              <a:off x="2463" y="110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35" name="Rectangle 47"/>
            <p:cNvSpPr>
              <a:spLocks noChangeArrowheads="1"/>
            </p:cNvSpPr>
            <p:nvPr/>
          </p:nvSpPr>
          <p:spPr bwMode="auto">
            <a:xfrm>
              <a:off x="2252" y="110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36" name="Rectangle 48"/>
            <p:cNvSpPr>
              <a:spLocks noChangeArrowheads="1"/>
            </p:cNvSpPr>
            <p:nvPr/>
          </p:nvSpPr>
          <p:spPr bwMode="auto">
            <a:xfrm>
              <a:off x="2042" y="110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37" name="Rectangle 49"/>
            <p:cNvSpPr>
              <a:spLocks noChangeArrowheads="1"/>
            </p:cNvSpPr>
            <p:nvPr/>
          </p:nvSpPr>
          <p:spPr bwMode="auto">
            <a:xfrm>
              <a:off x="1832" y="110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38" name="Rectangle 50"/>
            <p:cNvSpPr>
              <a:spLocks noChangeArrowheads="1"/>
            </p:cNvSpPr>
            <p:nvPr/>
          </p:nvSpPr>
          <p:spPr bwMode="auto">
            <a:xfrm>
              <a:off x="1621" y="110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39" name="Rectangle 51"/>
            <p:cNvSpPr>
              <a:spLocks noChangeArrowheads="1"/>
            </p:cNvSpPr>
            <p:nvPr/>
          </p:nvSpPr>
          <p:spPr bwMode="auto">
            <a:xfrm>
              <a:off x="1411" y="110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40" name="Rectangle 52"/>
            <p:cNvSpPr>
              <a:spLocks noChangeArrowheads="1"/>
            </p:cNvSpPr>
            <p:nvPr/>
          </p:nvSpPr>
          <p:spPr bwMode="auto">
            <a:xfrm>
              <a:off x="1200" y="110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41" name="Rectangle 53"/>
            <p:cNvSpPr>
              <a:spLocks noChangeArrowheads="1"/>
            </p:cNvSpPr>
            <p:nvPr/>
          </p:nvSpPr>
          <p:spPr bwMode="auto">
            <a:xfrm>
              <a:off x="990" y="110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42" name="Rectangle 54"/>
            <p:cNvSpPr>
              <a:spLocks noChangeArrowheads="1"/>
            </p:cNvSpPr>
            <p:nvPr/>
          </p:nvSpPr>
          <p:spPr bwMode="auto">
            <a:xfrm>
              <a:off x="779" y="110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43" name="Rectangle 55"/>
            <p:cNvSpPr>
              <a:spLocks noChangeArrowheads="1"/>
            </p:cNvSpPr>
            <p:nvPr/>
          </p:nvSpPr>
          <p:spPr bwMode="auto">
            <a:xfrm>
              <a:off x="2673" y="91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44" name="Rectangle 56"/>
            <p:cNvSpPr>
              <a:spLocks noChangeArrowheads="1"/>
            </p:cNvSpPr>
            <p:nvPr/>
          </p:nvSpPr>
          <p:spPr bwMode="auto">
            <a:xfrm>
              <a:off x="2463" y="91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45" name="Rectangle 57"/>
            <p:cNvSpPr>
              <a:spLocks noChangeArrowheads="1"/>
            </p:cNvSpPr>
            <p:nvPr/>
          </p:nvSpPr>
          <p:spPr bwMode="auto">
            <a:xfrm>
              <a:off x="2252" y="91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46" name="Rectangle 58"/>
            <p:cNvSpPr>
              <a:spLocks noChangeArrowheads="1"/>
            </p:cNvSpPr>
            <p:nvPr/>
          </p:nvSpPr>
          <p:spPr bwMode="auto">
            <a:xfrm>
              <a:off x="2042" y="91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47" name="Rectangle 59"/>
            <p:cNvSpPr>
              <a:spLocks noChangeArrowheads="1"/>
            </p:cNvSpPr>
            <p:nvPr/>
          </p:nvSpPr>
          <p:spPr bwMode="auto">
            <a:xfrm>
              <a:off x="1832" y="91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48" name="Rectangle 60"/>
            <p:cNvSpPr>
              <a:spLocks noChangeArrowheads="1"/>
            </p:cNvSpPr>
            <p:nvPr/>
          </p:nvSpPr>
          <p:spPr bwMode="auto">
            <a:xfrm>
              <a:off x="1621" y="91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49" name="Rectangle 61"/>
            <p:cNvSpPr>
              <a:spLocks noChangeArrowheads="1"/>
            </p:cNvSpPr>
            <p:nvPr/>
          </p:nvSpPr>
          <p:spPr bwMode="auto">
            <a:xfrm>
              <a:off x="1411" y="91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50" name="Rectangle 62"/>
            <p:cNvSpPr>
              <a:spLocks noChangeArrowheads="1"/>
            </p:cNvSpPr>
            <p:nvPr/>
          </p:nvSpPr>
          <p:spPr bwMode="auto">
            <a:xfrm>
              <a:off x="1200" y="91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51" name="Rectangle 63"/>
            <p:cNvSpPr>
              <a:spLocks noChangeArrowheads="1"/>
            </p:cNvSpPr>
            <p:nvPr/>
          </p:nvSpPr>
          <p:spPr bwMode="auto">
            <a:xfrm>
              <a:off x="990" y="91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52" name="Rectangle 64"/>
            <p:cNvSpPr>
              <a:spLocks noChangeArrowheads="1"/>
            </p:cNvSpPr>
            <p:nvPr/>
          </p:nvSpPr>
          <p:spPr bwMode="auto">
            <a:xfrm>
              <a:off x="779" y="91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53" name="Rectangle 65"/>
            <p:cNvSpPr>
              <a:spLocks noChangeArrowheads="1"/>
            </p:cNvSpPr>
            <p:nvPr/>
          </p:nvSpPr>
          <p:spPr bwMode="auto">
            <a:xfrm>
              <a:off x="2673" y="725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54" name="Rectangle 66"/>
            <p:cNvSpPr>
              <a:spLocks noChangeArrowheads="1"/>
            </p:cNvSpPr>
            <p:nvPr/>
          </p:nvSpPr>
          <p:spPr bwMode="auto">
            <a:xfrm>
              <a:off x="2463" y="725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55" name="Rectangle 67"/>
            <p:cNvSpPr>
              <a:spLocks noChangeArrowheads="1"/>
            </p:cNvSpPr>
            <p:nvPr/>
          </p:nvSpPr>
          <p:spPr bwMode="auto">
            <a:xfrm>
              <a:off x="2252" y="725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56" name="Rectangle 68"/>
            <p:cNvSpPr>
              <a:spLocks noChangeArrowheads="1"/>
            </p:cNvSpPr>
            <p:nvPr/>
          </p:nvSpPr>
          <p:spPr bwMode="auto">
            <a:xfrm>
              <a:off x="2042" y="725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57" name="Rectangle 69"/>
            <p:cNvSpPr>
              <a:spLocks noChangeArrowheads="1"/>
            </p:cNvSpPr>
            <p:nvPr/>
          </p:nvSpPr>
          <p:spPr bwMode="auto">
            <a:xfrm>
              <a:off x="1832" y="725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58" name="Rectangle 70"/>
            <p:cNvSpPr>
              <a:spLocks noChangeArrowheads="1"/>
            </p:cNvSpPr>
            <p:nvPr/>
          </p:nvSpPr>
          <p:spPr bwMode="auto">
            <a:xfrm>
              <a:off x="1621" y="725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59" name="Rectangle 71"/>
            <p:cNvSpPr>
              <a:spLocks noChangeArrowheads="1"/>
            </p:cNvSpPr>
            <p:nvPr/>
          </p:nvSpPr>
          <p:spPr bwMode="auto">
            <a:xfrm>
              <a:off x="1411" y="725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60" name="Rectangle 72"/>
            <p:cNvSpPr>
              <a:spLocks noChangeArrowheads="1"/>
            </p:cNvSpPr>
            <p:nvPr/>
          </p:nvSpPr>
          <p:spPr bwMode="auto">
            <a:xfrm>
              <a:off x="1200" y="725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61" name="Rectangle 73"/>
            <p:cNvSpPr>
              <a:spLocks noChangeArrowheads="1"/>
            </p:cNvSpPr>
            <p:nvPr/>
          </p:nvSpPr>
          <p:spPr bwMode="auto">
            <a:xfrm>
              <a:off x="990" y="725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62" name="Rectangle 74"/>
            <p:cNvSpPr>
              <a:spLocks noChangeArrowheads="1"/>
            </p:cNvSpPr>
            <p:nvPr/>
          </p:nvSpPr>
          <p:spPr bwMode="auto">
            <a:xfrm>
              <a:off x="779" y="725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63" name="Rectangle 75"/>
            <p:cNvSpPr>
              <a:spLocks noChangeArrowheads="1"/>
            </p:cNvSpPr>
            <p:nvPr/>
          </p:nvSpPr>
          <p:spPr bwMode="auto">
            <a:xfrm>
              <a:off x="2673" y="535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64" name="Rectangle 76"/>
            <p:cNvSpPr>
              <a:spLocks noChangeArrowheads="1"/>
            </p:cNvSpPr>
            <p:nvPr/>
          </p:nvSpPr>
          <p:spPr bwMode="auto">
            <a:xfrm>
              <a:off x="2463" y="535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65" name="Rectangle 77"/>
            <p:cNvSpPr>
              <a:spLocks noChangeArrowheads="1"/>
            </p:cNvSpPr>
            <p:nvPr/>
          </p:nvSpPr>
          <p:spPr bwMode="auto">
            <a:xfrm>
              <a:off x="2252" y="535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66" name="Rectangle 78"/>
            <p:cNvSpPr>
              <a:spLocks noChangeArrowheads="1"/>
            </p:cNvSpPr>
            <p:nvPr/>
          </p:nvSpPr>
          <p:spPr bwMode="auto">
            <a:xfrm>
              <a:off x="2042" y="535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67" name="Rectangle 79"/>
            <p:cNvSpPr>
              <a:spLocks noChangeArrowheads="1"/>
            </p:cNvSpPr>
            <p:nvPr/>
          </p:nvSpPr>
          <p:spPr bwMode="auto">
            <a:xfrm>
              <a:off x="1832" y="535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68" name="Rectangle 80"/>
            <p:cNvSpPr>
              <a:spLocks noChangeArrowheads="1"/>
            </p:cNvSpPr>
            <p:nvPr/>
          </p:nvSpPr>
          <p:spPr bwMode="auto">
            <a:xfrm>
              <a:off x="1621" y="535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69" name="Rectangle 81"/>
            <p:cNvSpPr>
              <a:spLocks noChangeArrowheads="1"/>
            </p:cNvSpPr>
            <p:nvPr/>
          </p:nvSpPr>
          <p:spPr bwMode="auto">
            <a:xfrm>
              <a:off x="1411" y="535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70" name="Rectangle 82"/>
            <p:cNvSpPr>
              <a:spLocks noChangeArrowheads="1"/>
            </p:cNvSpPr>
            <p:nvPr/>
          </p:nvSpPr>
          <p:spPr bwMode="auto">
            <a:xfrm>
              <a:off x="1200" y="535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71" name="Rectangle 83"/>
            <p:cNvSpPr>
              <a:spLocks noChangeArrowheads="1"/>
            </p:cNvSpPr>
            <p:nvPr/>
          </p:nvSpPr>
          <p:spPr bwMode="auto">
            <a:xfrm>
              <a:off x="990" y="535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72" name="Rectangle 84"/>
            <p:cNvSpPr>
              <a:spLocks noChangeArrowheads="1"/>
            </p:cNvSpPr>
            <p:nvPr/>
          </p:nvSpPr>
          <p:spPr bwMode="auto">
            <a:xfrm>
              <a:off x="779" y="535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73" name="Rectangle 85"/>
            <p:cNvSpPr>
              <a:spLocks noChangeArrowheads="1"/>
            </p:cNvSpPr>
            <p:nvPr/>
          </p:nvSpPr>
          <p:spPr bwMode="auto">
            <a:xfrm>
              <a:off x="2673" y="344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74" name="Rectangle 86"/>
            <p:cNvSpPr>
              <a:spLocks noChangeArrowheads="1"/>
            </p:cNvSpPr>
            <p:nvPr/>
          </p:nvSpPr>
          <p:spPr bwMode="auto">
            <a:xfrm>
              <a:off x="2463" y="344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75" name="Rectangle 87"/>
            <p:cNvSpPr>
              <a:spLocks noChangeArrowheads="1"/>
            </p:cNvSpPr>
            <p:nvPr/>
          </p:nvSpPr>
          <p:spPr bwMode="auto">
            <a:xfrm>
              <a:off x="2252" y="344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76" name="Rectangle 88"/>
            <p:cNvSpPr>
              <a:spLocks noChangeArrowheads="1"/>
            </p:cNvSpPr>
            <p:nvPr/>
          </p:nvSpPr>
          <p:spPr bwMode="auto">
            <a:xfrm>
              <a:off x="2042" y="344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77" name="Rectangle 89"/>
            <p:cNvSpPr>
              <a:spLocks noChangeArrowheads="1"/>
            </p:cNvSpPr>
            <p:nvPr/>
          </p:nvSpPr>
          <p:spPr bwMode="auto">
            <a:xfrm>
              <a:off x="1832" y="344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78" name="Rectangle 90"/>
            <p:cNvSpPr>
              <a:spLocks noChangeArrowheads="1"/>
            </p:cNvSpPr>
            <p:nvPr/>
          </p:nvSpPr>
          <p:spPr bwMode="auto">
            <a:xfrm>
              <a:off x="1621" y="344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79" name="Rectangle 91"/>
            <p:cNvSpPr>
              <a:spLocks noChangeArrowheads="1"/>
            </p:cNvSpPr>
            <p:nvPr/>
          </p:nvSpPr>
          <p:spPr bwMode="auto">
            <a:xfrm>
              <a:off x="1411" y="344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80" name="Rectangle 92"/>
            <p:cNvSpPr>
              <a:spLocks noChangeArrowheads="1"/>
            </p:cNvSpPr>
            <p:nvPr/>
          </p:nvSpPr>
          <p:spPr bwMode="auto">
            <a:xfrm>
              <a:off x="1200" y="344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81" name="Rectangle 93"/>
            <p:cNvSpPr>
              <a:spLocks noChangeArrowheads="1"/>
            </p:cNvSpPr>
            <p:nvPr/>
          </p:nvSpPr>
          <p:spPr bwMode="auto">
            <a:xfrm>
              <a:off x="990" y="344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82" name="Rectangle 94"/>
            <p:cNvSpPr>
              <a:spLocks noChangeArrowheads="1"/>
            </p:cNvSpPr>
            <p:nvPr/>
          </p:nvSpPr>
          <p:spPr bwMode="auto">
            <a:xfrm>
              <a:off x="779" y="344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83" name="Rectangle 95"/>
            <p:cNvSpPr>
              <a:spLocks noChangeArrowheads="1"/>
            </p:cNvSpPr>
            <p:nvPr/>
          </p:nvSpPr>
          <p:spPr bwMode="auto">
            <a:xfrm>
              <a:off x="2673" y="154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84" name="Rectangle 96"/>
            <p:cNvSpPr>
              <a:spLocks noChangeArrowheads="1"/>
            </p:cNvSpPr>
            <p:nvPr/>
          </p:nvSpPr>
          <p:spPr bwMode="auto">
            <a:xfrm>
              <a:off x="2463" y="154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85" name="Rectangle 97"/>
            <p:cNvSpPr>
              <a:spLocks noChangeArrowheads="1"/>
            </p:cNvSpPr>
            <p:nvPr/>
          </p:nvSpPr>
          <p:spPr bwMode="auto">
            <a:xfrm>
              <a:off x="2252" y="154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86" name="Rectangle 98"/>
            <p:cNvSpPr>
              <a:spLocks noChangeArrowheads="1"/>
            </p:cNvSpPr>
            <p:nvPr/>
          </p:nvSpPr>
          <p:spPr bwMode="auto">
            <a:xfrm>
              <a:off x="2042" y="154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87" name="Rectangle 99"/>
            <p:cNvSpPr>
              <a:spLocks noChangeArrowheads="1"/>
            </p:cNvSpPr>
            <p:nvPr/>
          </p:nvSpPr>
          <p:spPr bwMode="auto">
            <a:xfrm>
              <a:off x="1832" y="154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88" name="Rectangle 100"/>
            <p:cNvSpPr>
              <a:spLocks noChangeArrowheads="1"/>
            </p:cNvSpPr>
            <p:nvPr/>
          </p:nvSpPr>
          <p:spPr bwMode="auto">
            <a:xfrm>
              <a:off x="1621" y="154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89" name="Rectangle 101"/>
            <p:cNvSpPr>
              <a:spLocks noChangeArrowheads="1"/>
            </p:cNvSpPr>
            <p:nvPr/>
          </p:nvSpPr>
          <p:spPr bwMode="auto">
            <a:xfrm>
              <a:off x="1411" y="154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90" name="Rectangle 102"/>
            <p:cNvSpPr>
              <a:spLocks noChangeArrowheads="1"/>
            </p:cNvSpPr>
            <p:nvPr/>
          </p:nvSpPr>
          <p:spPr bwMode="auto">
            <a:xfrm>
              <a:off x="1200" y="154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91" name="Rectangle 103"/>
            <p:cNvSpPr>
              <a:spLocks noChangeArrowheads="1"/>
            </p:cNvSpPr>
            <p:nvPr/>
          </p:nvSpPr>
          <p:spPr bwMode="auto">
            <a:xfrm>
              <a:off x="990" y="154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92" name="Rectangle 104"/>
            <p:cNvSpPr>
              <a:spLocks noChangeArrowheads="1"/>
            </p:cNvSpPr>
            <p:nvPr/>
          </p:nvSpPr>
          <p:spPr bwMode="auto">
            <a:xfrm>
              <a:off x="779" y="154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893" name="Line 105"/>
            <p:cNvSpPr>
              <a:spLocks noChangeShapeType="1"/>
            </p:cNvSpPr>
            <p:nvPr/>
          </p:nvSpPr>
          <p:spPr bwMode="auto">
            <a:xfrm>
              <a:off x="779" y="154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4" name="Line 106"/>
            <p:cNvSpPr>
              <a:spLocks noChangeShapeType="1"/>
            </p:cNvSpPr>
            <p:nvPr/>
          </p:nvSpPr>
          <p:spPr bwMode="auto">
            <a:xfrm>
              <a:off x="779" y="344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5" name="Line 107"/>
            <p:cNvSpPr>
              <a:spLocks noChangeShapeType="1"/>
            </p:cNvSpPr>
            <p:nvPr/>
          </p:nvSpPr>
          <p:spPr bwMode="auto">
            <a:xfrm>
              <a:off x="779" y="535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6" name="Line 108"/>
            <p:cNvSpPr>
              <a:spLocks noChangeShapeType="1"/>
            </p:cNvSpPr>
            <p:nvPr/>
          </p:nvSpPr>
          <p:spPr bwMode="auto">
            <a:xfrm>
              <a:off x="779" y="725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7" name="Line 109"/>
            <p:cNvSpPr>
              <a:spLocks noChangeShapeType="1"/>
            </p:cNvSpPr>
            <p:nvPr/>
          </p:nvSpPr>
          <p:spPr bwMode="auto">
            <a:xfrm>
              <a:off x="779" y="916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8" name="Line 110"/>
            <p:cNvSpPr>
              <a:spLocks noChangeShapeType="1"/>
            </p:cNvSpPr>
            <p:nvPr/>
          </p:nvSpPr>
          <p:spPr bwMode="auto">
            <a:xfrm>
              <a:off x="779" y="1106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9" name="Line 111"/>
            <p:cNvSpPr>
              <a:spLocks noChangeShapeType="1"/>
            </p:cNvSpPr>
            <p:nvPr/>
          </p:nvSpPr>
          <p:spPr bwMode="auto">
            <a:xfrm>
              <a:off x="779" y="1296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0" name="Line 112"/>
            <p:cNvSpPr>
              <a:spLocks noChangeShapeType="1"/>
            </p:cNvSpPr>
            <p:nvPr/>
          </p:nvSpPr>
          <p:spPr bwMode="auto">
            <a:xfrm>
              <a:off x="779" y="1487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1" name="Line 113"/>
            <p:cNvSpPr>
              <a:spLocks noChangeShapeType="1"/>
            </p:cNvSpPr>
            <p:nvPr/>
          </p:nvSpPr>
          <p:spPr bwMode="auto">
            <a:xfrm>
              <a:off x="779" y="1677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2" name="Line 114"/>
            <p:cNvSpPr>
              <a:spLocks noChangeShapeType="1"/>
            </p:cNvSpPr>
            <p:nvPr/>
          </p:nvSpPr>
          <p:spPr bwMode="auto">
            <a:xfrm>
              <a:off x="779" y="1868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3" name="Line 115"/>
            <p:cNvSpPr>
              <a:spLocks noChangeShapeType="1"/>
            </p:cNvSpPr>
            <p:nvPr/>
          </p:nvSpPr>
          <p:spPr bwMode="auto">
            <a:xfrm>
              <a:off x="779" y="2058"/>
              <a:ext cx="21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4" name="Line 116"/>
            <p:cNvSpPr>
              <a:spLocks noChangeShapeType="1"/>
            </p:cNvSpPr>
            <p:nvPr/>
          </p:nvSpPr>
          <p:spPr bwMode="auto">
            <a:xfrm>
              <a:off x="779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5" name="Line 117"/>
            <p:cNvSpPr>
              <a:spLocks noChangeShapeType="1"/>
            </p:cNvSpPr>
            <p:nvPr/>
          </p:nvSpPr>
          <p:spPr bwMode="auto">
            <a:xfrm>
              <a:off x="990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6" name="Line 118"/>
            <p:cNvSpPr>
              <a:spLocks noChangeShapeType="1"/>
            </p:cNvSpPr>
            <p:nvPr/>
          </p:nvSpPr>
          <p:spPr bwMode="auto">
            <a:xfrm>
              <a:off x="1200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7" name="Line 119"/>
            <p:cNvSpPr>
              <a:spLocks noChangeShapeType="1"/>
            </p:cNvSpPr>
            <p:nvPr/>
          </p:nvSpPr>
          <p:spPr bwMode="auto">
            <a:xfrm>
              <a:off x="1411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8" name="Line 120"/>
            <p:cNvSpPr>
              <a:spLocks noChangeShapeType="1"/>
            </p:cNvSpPr>
            <p:nvPr/>
          </p:nvSpPr>
          <p:spPr bwMode="auto">
            <a:xfrm>
              <a:off x="1621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9" name="Line 121"/>
            <p:cNvSpPr>
              <a:spLocks noChangeShapeType="1"/>
            </p:cNvSpPr>
            <p:nvPr/>
          </p:nvSpPr>
          <p:spPr bwMode="auto">
            <a:xfrm>
              <a:off x="1832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10" name="Line 122"/>
            <p:cNvSpPr>
              <a:spLocks noChangeShapeType="1"/>
            </p:cNvSpPr>
            <p:nvPr/>
          </p:nvSpPr>
          <p:spPr bwMode="auto">
            <a:xfrm>
              <a:off x="2042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11" name="Line 123"/>
            <p:cNvSpPr>
              <a:spLocks noChangeShapeType="1"/>
            </p:cNvSpPr>
            <p:nvPr/>
          </p:nvSpPr>
          <p:spPr bwMode="auto">
            <a:xfrm>
              <a:off x="2252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12" name="Line 124"/>
            <p:cNvSpPr>
              <a:spLocks noChangeShapeType="1"/>
            </p:cNvSpPr>
            <p:nvPr/>
          </p:nvSpPr>
          <p:spPr bwMode="auto">
            <a:xfrm>
              <a:off x="2463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13" name="Line 125"/>
            <p:cNvSpPr>
              <a:spLocks noChangeShapeType="1"/>
            </p:cNvSpPr>
            <p:nvPr/>
          </p:nvSpPr>
          <p:spPr bwMode="auto">
            <a:xfrm>
              <a:off x="2673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14" name="Line 126"/>
            <p:cNvSpPr>
              <a:spLocks noChangeShapeType="1"/>
            </p:cNvSpPr>
            <p:nvPr/>
          </p:nvSpPr>
          <p:spPr bwMode="auto">
            <a:xfrm>
              <a:off x="2884" y="154"/>
              <a:ext cx="0" cy="19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15" name="Rectangle 127"/>
            <p:cNvSpPr>
              <a:spLocks noChangeArrowheads="1"/>
            </p:cNvSpPr>
            <p:nvPr/>
          </p:nvSpPr>
          <p:spPr bwMode="auto">
            <a:xfrm>
              <a:off x="4778" y="186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16" name="Rectangle 128"/>
            <p:cNvSpPr>
              <a:spLocks noChangeArrowheads="1"/>
            </p:cNvSpPr>
            <p:nvPr/>
          </p:nvSpPr>
          <p:spPr bwMode="auto">
            <a:xfrm>
              <a:off x="4568" y="186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17" name="Rectangle 129"/>
            <p:cNvSpPr>
              <a:spLocks noChangeArrowheads="1"/>
            </p:cNvSpPr>
            <p:nvPr/>
          </p:nvSpPr>
          <p:spPr bwMode="auto">
            <a:xfrm>
              <a:off x="4357" y="186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18" name="Rectangle 130"/>
            <p:cNvSpPr>
              <a:spLocks noChangeArrowheads="1"/>
            </p:cNvSpPr>
            <p:nvPr/>
          </p:nvSpPr>
          <p:spPr bwMode="auto">
            <a:xfrm>
              <a:off x="4147" y="186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19" name="Rectangle 131"/>
            <p:cNvSpPr>
              <a:spLocks noChangeArrowheads="1"/>
            </p:cNvSpPr>
            <p:nvPr/>
          </p:nvSpPr>
          <p:spPr bwMode="auto">
            <a:xfrm>
              <a:off x="3937" y="186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20" name="Rectangle 132"/>
            <p:cNvSpPr>
              <a:spLocks noChangeArrowheads="1"/>
            </p:cNvSpPr>
            <p:nvPr/>
          </p:nvSpPr>
          <p:spPr bwMode="auto">
            <a:xfrm>
              <a:off x="3726" y="186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21" name="Rectangle 133"/>
            <p:cNvSpPr>
              <a:spLocks noChangeArrowheads="1"/>
            </p:cNvSpPr>
            <p:nvPr/>
          </p:nvSpPr>
          <p:spPr bwMode="auto">
            <a:xfrm>
              <a:off x="3516" y="186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22" name="Rectangle 134"/>
            <p:cNvSpPr>
              <a:spLocks noChangeArrowheads="1"/>
            </p:cNvSpPr>
            <p:nvPr/>
          </p:nvSpPr>
          <p:spPr bwMode="auto">
            <a:xfrm>
              <a:off x="3305" y="186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23" name="Rectangle 135"/>
            <p:cNvSpPr>
              <a:spLocks noChangeArrowheads="1"/>
            </p:cNvSpPr>
            <p:nvPr/>
          </p:nvSpPr>
          <p:spPr bwMode="auto">
            <a:xfrm>
              <a:off x="3095" y="186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24" name="Rectangle 136"/>
            <p:cNvSpPr>
              <a:spLocks noChangeArrowheads="1"/>
            </p:cNvSpPr>
            <p:nvPr/>
          </p:nvSpPr>
          <p:spPr bwMode="auto">
            <a:xfrm>
              <a:off x="2884" y="186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25" name="Rectangle 137"/>
            <p:cNvSpPr>
              <a:spLocks noChangeArrowheads="1"/>
            </p:cNvSpPr>
            <p:nvPr/>
          </p:nvSpPr>
          <p:spPr bwMode="auto">
            <a:xfrm>
              <a:off x="4778" y="1677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26" name="Rectangle 138"/>
            <p:cNvSpPr>
              <a:spLocks noChangeArrowheads="1"/>
            </p:cNvSpPr>
            <p:nvPr/>
          </p:nvSpPr>
          <p:spPr bwMode="auto">
            <a:xfrm>
              <a:off x="4568" y="1677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27" name="Rectangle 139"/>
            <p:cNvSpPr>
              <a:spLocks noChangeArrowheads="1"/>
            </p:cNvSpPr>
            <p:nvPr/>
          </p:nvSpPr>
          <p:spPr bwMode="auto">
            <a:xfrm>
              <a:off x="4357" y="1677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28" name="Rectangle 140"/>
            <p:cNvSpPr>
              <a:spLocks noChangeArrowheads="1"/>
            </p:cNvSpPr>
            <p:nvPr/>
          </p:nvSpPr>
          <p:spPr bwMode="auto">
            <a:xfrm>
              <a:off x="4147" y="1677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29" name="Rectangle 141"/>
            <p:cNvSpPr>
              <a:spLocks noChangeArrowheads="1"/>
            </p:cNvSpPr>
            <p:nvPr/>
          </p:nvSpPr>
          <p:spPr bwMode="auto">
            <a:xfrm>
              <a:off x="3937" y="1677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30" name="Rectangle 142"/>
            <p:cNvSpPr>
              <a:spLocks noChangeArrowheads="1"/>
            </p:cNvSpPr>
            <p:nvPr/>
          </p:nvSpPr>
          <p:spPr bwMode="auto">
            <a:xfrm>
              <a:off x="3726" y="1677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31" name="Rectangle 143"/>
            <p:cNvSpPr>
              <a:spLocks noChangeArrowheads="1"/>
            </p:cNvSpPr>
            <p:nvPr/>
          </p:nvSpPr>
          <p:spPr bwMode="auto">
            <a:xfrm>
              <a:off x="3516" y="1677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32" name="Rectangle 144"/>
            <p:cNvSpPr>
              <a:spLocks noChangeArrowheads="1"/>
            </p:cNvSpPr>
            <p:nvPr/>
          </p:nvSpPr>
          <p:spPr bwMode="auto">
            <a:xfrm>
              <a:off x="3305" y="1677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33" name="Rectangle 145"/>
            <p:cNvSpPr>
              <a:spLocks noChangeArrowheads="1"/>
            </p:cNvSpPr>
            <p:nvPr/>
          </p:nvSpPr>
          <p:spPr bwMode="auto">
            <a:xfrm>
              <a:off x="3095" y="1677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34" name="Rectangle 146"/>
            <p:cNvSpPr>
              <a:spLocks noChangeArrowheads="1"/>
            </p:cNvSpPr>
            <p:nvPr/>
          </p:nvSpPr>
          <p:spPr bwMode="auto">
            <a:xfrm>
              <a:off x="2884" y="1677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35" name="Rectangle 147"/>
            <p:cNvSpPr>
              <a:spLocks noChangeArrowheads="1"/>
            </p:cNvSpPr>
            <p:nvPr/>
          </p:nvSpPr>
          <p:spPr bwMode="auto">
            <a:xfrm>
              <a:off x="4778" y="1487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36" name="Rectangle 148"/>
            <p:cNvSpPr>
              <a:spLocks noChangeArrowheads="1"/>
            </p:cNvSpPr>
            <p:nvPr/>
          </p:nvSpPr>
          <p:spPr bwMode="auto">
            <a:xfrm>
              <a:off x="4568" y="1487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37" name="Rectangle 149"/>
            <p:cNvSpPr>
              <a:spLocks noChangeArrowheads="1"/>
            </p:cNvSpPr>
            <p:nvPr/>
          </p:nvSpPr>
          <p:spPr bwMode="auto">
            <a:xfrm>
              <a:off x="4357" y="1487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38" name="Rectangle 150"/>
            <p:cNvSpPr>
              <a:spLocks noChangeArrowheads="1"/>
            </p:cNvSpPr>
            <p:nvPr/>
          </p:nvSpPr>
          <p:spPr bwMode="auto">
            <a:xfrm>
              <a:off x="4147" y="1487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39" name="Rectangle 151"/>
            <p:cNvSpPr>
              <a:spLocks noChangeArrowheads="1"/>
            </p:cNvSpPr>
            <p:nvPr/>
          </p:nvSpPr>
          <p:spPr bwMode="auto">
            <a:xfrm>
              <a:off x="3937" y="1487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40" name="Rectangle 152"/>
            <p:cNvSpPr>
              <a:spLocks noChangeArrowheads="1"/>
            </p:cNvSpPr>
            <p:nvPr/>
          </p:nvSpPr>
          <p:spPr bwMode="auto">
            <a:xfrm>
              <a:off x="3726" y="1487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41" name="Rectangle 153"/>
            <p:cNvSpPr>
              <a:spLocks noChangeArrowheads="1"/>
            </p:cNvSpPr>
            <p:nvPr/>
          </p:nvSpPr>
          <p:spPr bwMode="auto">
            <a:xfrm>
              <a:off x="3516" y="1487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42" name="Rectangle 154"/>
            <p:cNvSpPr>
              <a:spLocks noChangeArrowheads="1"/>
            </p:cNvSpPr>
            <p:nvPr/>
          </p:nvSpPr>
          <p:spPr bwMode="auto">
            <a:xfrm>
              <a:off x="3305" y="1487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43" name="Rectangle 155"/>
            <p:cNvSpPr>
              <a:spLocks noChangeArrowheads="1"/>
            </p:cNvSpPr>
            <p:nvPr/>
          </p:nvSpPr>
          <p:spPr bwMode="auto">
            <a:xfrm>
              <a:off x="3095" y="1487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44" name="Rectangle 156"/>
            <p:cNvSpPr>
              <a:spLocks noChangeArrowheads="1"/>
            </p:cNvSpPr>
            <p:nvPr/>
          </p:nvSpPr>
          <p:spPr bwMode="auto">
            <a:xfrm>
              <a:off x="2884" y="1487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45" name="Rectangle 157"/>
            <p:cNvSpPr>
              <a:spLocks noChangeArrowheads="1"/>
            </p:cNvSpPr>
            <p:nvPr/>
          </p:nvSpPr>
          <p:spPr bwMode="auto">
            <a:xfrm>
              <a:off x="4778" y="1296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46" name="Rectangle 158"/>
            <p:cNvSpPr>
              <a:spLocks noChangeArrowheads="1"/>
            </p:cNvSpPr>
            <p:nvPr/>
          </p:nvSpPr>
          <p:spPr bwMode="auto">
            <a:xfrm>
              <a:off x="4568" y="1296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47" name="Rectangle 159"/>
            <p:cNvSpPr>
              <a:spLocks noChangeArrowheads="1"/>
            </p:cNvSpPr>
            <p:nvPr/>
          </p:nvSpPr>
          <p:spPr bwMode="auto">
            <a:xfrm>
              <a:off x="4357" y="1296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48" name="Rectangle 160"/>
            <p:cNvSpPr>
              <a:spLocks noChangeArrowheads="1"/>
            </p:cNvSpPr>
            <p:nvPr/>
          </p:nvSpPr>
          <p:spPr bwMode="auto">
            <a:xfrm>
              <a:off x="4147" y="1296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49" name="Rectangle 161"/>
            <p:cNvSpPr>
              <a:spLocks noChangeArrowheads="1"/>
            </p:cNvSpPr>
            <p:nvPr/>
          </p:nvSpPr>
          <p:spPr bwMode="auto">
            <a:xfrm>
              <a:off x="3937" y="1296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50" name="Rectangle 162"/>
            <p:cNvSpPr>
              <a:spLocks noChangeArrowheads="1"/>
            </p:cNvSpPr>
            <p:nvPr/>
          </p:nvSpPr>
          <p:spPr bwMode="auto">
            <a:xfrm>
              <a:off x="3726" y="1296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51" name="Rectangle 163"/>
            <p:cNvSpPr>
              <a:spLocks noChangeArrowheads="1"/>
            </p:cNvSpPr>
            <p:nvPr/>
          </p:nvSpPr>
          <p:spPr bwMode="auto">
            <a:xfrm>
              <a:off x="3516" y="1296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52" name="Rectangle 164"/>
            <p:cNvSpPr>
              <a:spLocks noChangeArrowheads="1"/>
            </p:cNvSpPr>
            <p:nvPr/>
          </p:nvSpPr>
          <p:spPr bwMode="auto">
            <a:xfrm>
              <a:off x="3305" y="1296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53" name="Rectangle 165"/>
            <p:cNvSpPr>
              <a:spLocks noChangeArrowheads="1"/>
            </p:cNvSpPr>
            <p:nvPr/>
          </p:nvSpPr>
          <p:spPr bwMode="auto">
            <a:xfrm>
              <a:off x="3095" y="1296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54" name="Rectangle 166"/>
            <p:cNvSpPr>
              <a:spLocks noChangeArrowheads="1"/>
            </p:cNvSpPr>
            <p:nvPr/>
          </p:nvSpPr>
          <p:spPr bwMode="auto">
            <a:xfrm>
              <a:off x="2884" y="1296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55" name="Rectangle 167"/>
            <p:cNvSpPr>
              <a:spLocks noChangeArrowheads="1"/>
            </p:cNvSpPr>
            <p:nvPr/>
          </p:nvSpPr>
          <p:spPr bwMode="auto">
            <a:xfrm>
              <a:off x="4778" y="110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56" name="Rectangle 168"/>
            <p:cNvSpPr>
              <a:spLocks noChangeArrowheads="1"/>
            </p:cNvSpPr>
            <p:nvPr/>
          </p:nvSpPr>
          <p:spPr bwMode="auto">
            <a:xfrm>
              <a:off x="4568" y="110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57" name="Rectangle 169"/>
            <p:cNvSpPr>
              <a:spLocks noChangeArrowheads="1"/>
            </p:cNvSpPr>
            <p:nvPr/>
          </p:nvSpPr>
          <p:spPr bwMode="auto">
            <a:xfrm>
              <a:off x="4357" y="110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58" name="Rectangle 170"/>
            <p:cNvSpPr>
              <a:spLocks noChangeArrowheads="1"/>
            </p:cNvSpPr>
            <p:nvPr/>
          </p:nvSpPr>
          <p:spPr bwMode="auto">
            <a:xfrm>
              <a:off x="4147" y="110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59" name="Rectangle 171"/>
            <p:cNvSpPr>
              <a:spLocks noChangeArrowheads="1"/>
            </p:cNvSpPr>
            <p:nvPr/>
          </p:nvSpPr>
          <p:spPr bwMode="auto">
            <a:xfrm>
              <a:off x="3937" y="110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60" name="Rectangle 172"/>
            <p:cNvSpPr>
              <a:spLocks noChangeArrowheads="1"/>
            </p:cNvSpPr>
            <p:nvPr/>
          </p:nvSpPr>
          <p:spPr bwMode="auto">
            <a:xfrm>
              <a:off x="3726" y="110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61" name="Rectangle 173"/>
            <p:cNvSpPr>
              <a:spLocks noChangeArrowheads="1"/>
            </p:cNvSpPr>
            <p:nvPr/>
          </p:nvSpPr>
          <p:spPr bwMode="auto">
            <a:xfrm>
              <a:off x="3516" y="110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62" name="Rectangle 174"/>
            <p:cNvSpPr>
              <a:spLocks noChangeArrowheads="1"/>
            </p:cNvSpPr>
            <p:nvPr/>
          </p:nvSpPr>
          <p:spPr bwMode="auto">
            <a:xfrm>
              <a:off x="3305" y="110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63" name="Rectangle 175"/>
            <p:cNvSpPr>
              <a:spLocks noChangeArrowheads="1"/>
            </p:cNvSpPr>
            <p:nvPr/>
          </p:nvSpPr>
          <p:spPr bwMode="auto">
            <a:xfrm>
              <a:off x="3095" y="110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64" name="Rectangle 176"/>
            <p:cNvSpPr>
              <a:spLocks noChangeArrowheads="1"/>
            </p:cNvSpPr>
            <p:nvPr/>
          </p:nvSpPr>
          <p:spPr bwMode="auto">
            <a:xfrm>
              <a:off x="2884" y="110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65" name="Rectangle 177"/>
            <p:cNvSpPr>
              <a:spLocks noChangeArrowheads="1"/>
            </p:cNvSpPr>
            <p:nvPr/>
          </p:nvSpPr>
          <p:spPr bwMode="auto">
            <a:xfrm>
              <a:off x="4778" y="91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66" name="Rectangle 178"/>
            <p:cNvSpPr>
              <a:spLocks noChangeArrowheads="1"/>
            </p:cNvSpPr>
            <p:nvPr/>
          </p:nvSpPr>
          <p:spPr bwMode="auto">
            <a:xfrm>
              <a:off x="4568" y="91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67" name="Rectangle 179"/>
            <p:cNvSpPr>
              <a:spLocks noChangeArrowheads="1"/>
            </p:cNvSpPr>
            <p:nvPr/>
          </p:nvSpPr>
          <p:spPr bwMode="auto">
            <a:xfrm>
              <a:off x="4357" y="91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68" name="Rectangle 180"/>
            <p:cNvSpPr>
              <a:spLocks noChangeArrowheads="1"/>
            </p:cNvSpPr>
            <p:nvPr/>
          </p:nvSpPr>
          <p:spPr bwMode="auto">
            <a:xfrm>
              <a:off x="4147" y="91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69" name="Rectangle 181"/>
            <p:cNvSpPr>
              <a:spLocks noChangeArrowheads="1"/>
            </p:cNvSpPr>
            <p:nvPr/>
          </p:nvSpPr>
          <p:spPr bwMode="auto">
            <a:xfrm>
              <a:off x="3937" y="91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70" name="Rectangle 182"/>
            <p:cNvSpPr>
              <a:spLocks noChangeArrowheads="1"/>
            </p:cNvSpPr>
            <p:nvPr/>
          </p:nvSpPr>
          <p:spPr bwMode="auto">
            <a:xfrm>
              <a:off x="3726" y="91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71" name="Rectangle 183"/>
            <p:cNvSpPr>
              <a:spLocks noChangeArrowheads="1"/>
            </p:cNvSpPr>
            <p:nvPr/>
          </p:nvSpPr>
          <p:spPr bwMode="auto">
            <a:xfrm>
              <a:off x="3516" y="91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72" name="Rectangle 184"/>
            <p:cNvSpPr>
              <a:spLocks noChangeArrowheads="1"/>
            </p:cNvSpPr>
            <p:nvPr/>
          </p:nvSpPr>
          <p:spPr bwMode="auto">
            <a:xfrm>
              <a:off x="3305" y="91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73" name="Rectangle 185"/>
            <p:cNvSpPr>
              <a:spLocks noChangeArrowheads="1"/>
            </p:cNvSpPr>
            <p:nvPr/>
          </p:nvSpPr>
          <p:spPr bwMode="auto">
            <a:xfrm>
              <a:off x="3095" y="916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74" name="Rectangle 186"/>
            <p:cNvSpPr>
              <a:spLocks noChangeArrowheads="1"/>
            </p:cNvSpPr>
            <p:nvPr/>
          </p:nvSpPr>
          <p:spPr bwMode="auto">
            <a:xfrm>
              <a:off x="2884" y="916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75" name="Rectangle 187"/>
            <p:cNvSpPr>
              <a:spLocks noChangeArrowheads="1"/>
            </p:cNvSpPr>
            <p:nvPr/>
          </p:nvSpPr>
          <p:spPr bwMode="auto">
            <a:xfrm>
              <a:off x="4778" y="725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76" name="Rectangle 188"/>
            <p:cNvSpPr>
              <a:spLocks noChangeArrowheads="1"/>
            </p:cNvSpPr>
            <p:nvPr/>
          </p:nvSpPr>
          <p:spPr bwMode="auto">
            <a:xfrm>
              <a:off x="4568" y="725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77" name="Rectangle 189"/>
            <p:cNvSpPr>
              <a:spLocks noChangeArrowheads="1"/>
            </p:cNvSpPr>
            <p:nvPr/>
          </p:nvSpPr>
          <p:spPr bwMode="auto">
            <a:xfrm>
              <a:off x="4357" y="725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78" name="Rectangle 190"/>
            <p:cNvSpPr>
              <a:spLocks noChangeArrowheads="1"/>
            </p:cNvSpPr>
            <p:nvPr/>
          </p:nvSpPr>
          <p:spPr bwMode="auto">
            <a:xfrm>
              <a:off x="4147" y="725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79" name="Rectangle 191"/>
            <p:cNvSpPr>
              <a:spLocks noChangeArrowheads="1"/>
            </p:cNvSpPr>
            <p:nvPr/>
          </p:nvSpPr>
          <p:spPr bwMode="auto">
            <a:xfrm>
              <a:off x="3937" y="725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80" name="Rectangle 192"/>
            <p:cNvSpPr>
              <a:spLocks noChangeArrowheads="1"/>
            </p:cNvSpPr>
            <p:nvPr/>
          </p:nvSpPr>
          <p:spPr bwMode="auto">
            <a:xfrm>
              <a:off x="3726" y="725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81" name="Rectangle 193"/>
            <p:cNvSpPr>
              <a:spLocks noChangeArrowheads="1"/>
            </p:cNvSpPr>
            <p:nvPr/>
          </p:nvSpPr>
          <p:spPr bwMode="auto">
            <a:xfrm>
              <a:off x="3516" y="725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82" name="Rectangle 194"/>
            <p:cNvSpPr>
              <a:spLocks noChangeArrowheads="1"/>
            </p:cNvSpPr>
            <p:nvPr/>
          </p:nvSpPr>
          <p:spPr bwMode="auto">
            <a:xfrm>
              <a:off x="3305" y="725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83" name="Rectangle 195"/>
            <p:cNvSpPr>
              <a:spLocks noChangeArrowheads="1"/>
            </p:cNvSpPr>
            <p:nvPr/>
          </p:nvSpPr>
          <p:spPr bwMode="auto">
            <a:xfrm>
              <a:off x="3095" y="725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84" name="Rectangle 196"/>
            <p:cNvSpPr>
              <a:spLocks noChangeArrowheads="1"/>
            </p:cNvSpPr>
            <p:nvPr/>
          </p:nvSpPr>
          <p:spPr bwMode="auto">
            <a:xfrm>
              <a:off x="2884" y="725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85" name="Rectangle 197"/>
            <p:cNvSpPr>
              <a:spLocks noChangeArrowheads="1"/>
            </p:cNvSpPr>
            <p:nvPr/>
          </p:nvSpPr>
          <p:spPr bwMode="auto">
            <a:xfrm>
              <a:off x="4778" y="535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86" name="Rectangle 198"/>
            <p:cNvSpPr>
              <a:spLocks noChangeArrowheads="1"/>
            </p:cNvSpPr>
            <p:nvPr/>
          </p:nvSpPr>
          <p:spPr bwMode="auto">
            <a:xfrm>
              <a:off x="4568" y="535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87" name="Rectangle 199"/>
            <p:cNvSpPr>
              <a:spLocks noChangeArrowheads="1"/>
            </p:cNvSpPr>
            <p:nvPr/>
          </p:nvSpPr>
          <p:spPr bwMode="auto">
            <a:xfrm>
              <a:off x="4357" y="535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88" name="Rectangle 200"/>
            <p:cNvSpPr>
              <a:spLocks noChangeArrowheads="1"/>
            </p:cNvSpPr>
            <p:nvPr/>
          </p:nvSpPr>
          <p:spPr bwMode="auto">
            <a:xfrm>
              <a:off x="4147" y="535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89" name="Rectangle 201"/>
            <p:cNvSpPr>
              <a:spLocks noChangeArrowheads="1"/>
            </p:cNvSpPr>
            <p:nvPr/>
          </p:nvSpPr>
          <p:spPr bwMode="auto">
            <a:xfrm>
              <a:off x="3937" y="535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90" name="Rectangle 202"/>
            <p:cNvSpPr>
              <a:spLocks noChangeArrowheads="1"/>
            </p:cNvSpPr>
            <p:nvPr/>
          </p:nvSpPr>
          <p:spPr bwMode="auto">
            <a:xfrm>
              <a:off x="3726" y="535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91" name="Rectangle 203"/>
            <p:cNvSpPr>
              <a:spLocks noChangeArrowheads="1"/>
            </p:cNvSpPr>
            <p:nvPr/>
          </p:nvSpPr>
          <p:spPr bwMode="auto">
            <a:xfrm>
              <a:off x="3516" y="535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92" name="Rectangle 204"/>
            <p:cNvSpPr>
              <a:spLocks noChangeArrowheads="1"/>
            </p:cNvSpPr>
            <p:nvPr/>
          </p:nvSpPr>
          <p:spPr bwMode="auto">
            <a:xfrm>
              <a:off x="3305" y="535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93" name="Rectangle 205"/>
            <p:cNvSpPr>
              <a:spLocks noChangeArrowheads="1"/>
            </p:cNvSpPr>
            <p:nvPr/>
          </p:nvSpPr>
          <p:spPr bwMode="auto">
            <a:xfrm>
              <a:off x="3095" y="535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94" name="Rectangle 206"/>
            <p:cNvSpPr>
              <a:spLocks noChangeArrowheads="1"/>
            </p:cNvSpPr>
            <p:nvPr/>
          </p:nvSpPr>
          <p:spPr bwMode="auto">
            <a:xfrm>
              <a:off x="2884" y="535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95" name="Rectangle 207"/>
            <p:cNvSpPr>
              <a:spLocks noChangeArrowheads="1"/>
            </p:cNvSpPr>
            <p:nvPr/>
          </p:nvSpPr>
          <p:spPr bwMode="auto">
            <a:xfrm>
              <a:off x="4778" y="344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96" name="Rectangle 208"/>
            <p:cNvSpPr>
              <a:spLocks noChangeArrowheads="1"/>
            </p:cNvSpPr>
            <p:nvPr/>
          </p:nvSpPr>
          <p:spPr bwMode="auto">
            <a:xfrm>
              <a:off x="4568" y="344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97" name="Rectangle 209"/>
            <p:cNvSpPr>
              <a:spLocks noChangeArrowheads="1"/>
            </p:cNvSpPr>
            <p:nvPr/>
          </p:nvSpPr>
          <p:spPr bwMode="auto">
            <a:xfrm>
              <a:off x="4357" y="344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98" name="Rectangle 210"/>
            <p:cNvSpPr>
              <a:spLocks noChangeArrowheads="1"/>
            </p:cNvSpPr>
            <p:nvPr/>
          </p:nvSpPr>
          <p:spPr bwMode="auto">
            <a:xfrm>
              <a:off x="4147" y="344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9999" name="Rectangle 211"/>
            <p:cNvSpPr>
              <a:spLocks noChangeArrowheads="1"/>
            </p:cNvSpPr>
            <p:nvPr/>
          </p:nvSpPr>
          <p:spPr bwMode="auto">
            <a:xfrm>
              <a:off x="3937" y="344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00" name="Rectangle 212"/>
            <p:cNvSpPr>
              <a:spLocks noChangeArrowheads="1"/>
            </p:cNvSpPr>
            <p:nvPr/>
          </p:nvSpPr>
          <p:spPr bwMode="auto">
            <a:xfrm>
              <a:off x="3726" y="344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01" name="Rectangle 213"/>
            <p:cNvSpPr>
              <a:spLocks noChangeArrowheads="1"/>
            </p:cNvSpPr>
            <p:nvPr/>
          </p:nvSpPr>
          <p:spPr bwMode="auto">
            <a:xfrm>
              <a:off x="3516" y="344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02" name="Rectangle 214"/>
            <p:cNvSpPr>
              <a:spLocks noChangeArrowheads="1"/>
            </p:cNvSpPr>
            <p:nvPr/>
          </p:nvSpPr>
          <p:spPr bwMode="auto">
            <a:xfrm>
              <a:off x="3305" y="344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03" name="Rectangle 215"/>
            <p:cNvSpPr>
              <a:spLocks noChangeArrowheads="1"/>
            </p:cNvSpPr>
            <p:nvPr/>
          </p:nvSpPr>
          <p:spPr bwMode="auto">
            <a:xfrm>
              <a:off x="3095" y="344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04" name="Rectangle 216"/>
            <p:cNvSpPr>
              <a:spLocks noChangeArrowheads="1"/>
            </p:cNvSpPr>
            <p:nvPr/>
          </p:nvSpPr>
          <p:spPr bwMode="auto">
            <a:xfrm>
              <a:off x="2884" y="344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05" name="Rectangle 217"/>
            <p:cNvSpPr>
              <a:spLocks noChangeArrowheads="1"/>
            </p:cNvSpPr>
            <p:nvPr/>
          </p:nvSpPr>
          <p:spPr bwMode="auto">
            <a:xfrm>
              <a:off x="4778" y="154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06" name="Rectangle 218"/>
            <p:cNvSpPr>
              <a:spLocks noChangeArrowheads="1"/>
            </p:cNvSpPr>
            <p:nvPr/>
          </p:nvSpPr>
          <p:spPr bwMode="auto">
            <a:xfrm>
              <a:off x="4568" y="154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07" name="Rectangle 219"/>
            <p:cNvSpPr>
              <a:spLocks noChangeArrowheads="1"/>
            </p:cNvSpPr>
            <p:nvPr/>
          </p:nvSpPr>
          <p:spPr bwMode="auto">
            <a:xfrm>
              <a:off x="4357" y="154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08" name="Rectangle 220"/>
            <p:cNvSpPr>
              <a:spLocks noChangeArrowheads="1"/>
            </p:cNvSpPr>
            <p:nvPr/>
          </p:nvSpPr>
          <p:spPr bwMode="auto">
            <a:xfrm>
              <a:off x="4147" y="154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09" name="Rectangle 221"/>
            <p:cNvSpPr>
              <a:spLocks noChangeArrowheads="1"/>
            </p:cNvSpPr>
            <p:nvPr/>
          </p:nvSpPr>
          <p:spPr bwMode="auto">
            <a:xfrm>
              <a:off x="3937" y="154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10" name="Rectangle 222"/>
            <p:cNvSpPr>
              <a:spLocks noChangeArrowheads="1"/>
            </p:cNvSpPr>
            <p:nvPr/>
          </p:nvSpPr>
          <p:spPr bwMode="auto">
            <a:xfrm>
              <a:off x="3726" y="154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11" name="Rectangle 223"/>
            <p:cNvSpPr>
              <a:spLocks noChangeArrowheads="1"/>
            </p:cNvSpPr>
            <p:nvPr/>
          </p:nvSpPr>
          <p:spPr bwMode="auto">
            <a:xfrm>
              <a:off x="3516" y="154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12" name="Rectangle 224"/>
            <p:cNvSpPr>
              <a:spLocks noChangeArrowheads="1"/>
            </p:cNvSpPr>
            <p:nvPr/>
          </p:nvSpPr>
          <p:spPr bwMode="auto">
            <a:xfrm>
              <a:off x="3305" y="154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13" name="Rectangle 225"/>
            <p:cNvSpPr>
              <a:spLocks noChangeArrowheads="1"/>
            </p:cNvSpPr>
            <p:nvPr/>
          </p:nvSpPr>
          <p:spPr bwMode="auto">
            <a:xfrm>
              <a:off x="3095" y="154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14" name="Rectangle 226"/>
            <p:cNvSpPr>
              <a:spLocks noChangeArrowheads="1"/>
            </p:cNvSpPr>
            <p:nvPr/>
          </p:nvSpPr>
          <p:spPr bwMode="auto">
            <a:xfrm>
              <a:off x="2884" y="154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15" name="Line 227"/>
            <p:cNvSpPr>
              <a:spLocks noChangeShapeType="1"/>
            </p:cNvSpPr>
            <p:nvPr/>
          </p:nvSpPr>
          <p:spPr bwMode="auto">
            <a:xfrm>
              <a:off x="2884" y="154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16" name="Line 228"/>
            <p:cNvSpPr>
              <a:spLocks noChangeShapeType="1"/>
            </p:cNvSpPr>
            <p:nvPr/>
          </p:nvSpPr>
          <p:spPr bwMode="auto">
            <a:xfrm>
              <a:off x="2884" y="344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17" name="Line 229"/>
            <p:cNvSpPr>
              <a:spLocks noChangeShapeType="1"/>
            </p:cNvSpPr>
            <p:nvPr/>
          </p:nvSpPr>
          <p:spPr bwMode="auto">
            <a:xfrm>
              <a:off x="2884" y="535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18" name="Line 230"/>
            <p:cNvSpPr>
              <a:spLocks noChangeShapeType="1"/>
            </p:cNvSpPr>
            <p:nvPr/>
          </p:nvSpPr>
          <p:spPr bwMode="auto">
            <a:xfrm>
              <a:off x="2884" y="725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19" name="Line 231"/>
            <p:cNvSpPr>
              <a:spLocks noChangeShapeType="1"/>
            </p:cNvSpPr>
            <p:nvPr/>
          </p:nvSpPr>
          <p:spPr bwMode="auto">
            <a:xfrm>
              <a:off x="2884" y="916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20" name="Line 232"/>
            <p:cNvSpPr>
              <a:spLocks noChangeShapeType="1"/>
            </p:cNvSpPr>
            <p:nvPr/>
          </p:nvSpPr>
          <p:spPr bwMode="auto">
            <a:xfrm>
              <a:off x="2884" y="1106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21" name="Line 233"/>
            <p:cNvSpPr>
              <a:spLocks noChangeShapeType="1"/>
            </p:cNvSpPr>
            <p:nvPr/>
          </p:nvSpPr>
          <p:spPr bwMode="auto">
            <a:xfrm>
              <a:off x="2884" y="1296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22" name="Line 234"/>
            <p:cNvSpPr>
              <a:spLocks noChangeShapeType="1"/>
            </p:cNvSpPr>
            <p:nvPr/>
          </p:nvSpPr>
          <p:spPr bwMode="auto">
            <a:xfrm>
              <a:off x="2884" y="1487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23" name="Line 235"/>
            <p:cNvSpPr>
              <a:spLocks noChangeShapeType="1"/>
            </p:cNvSpPr>
            <p:nvPr/>
          </p:nvSpPr>
          <p:spPr bwMode="auto">
            <a:xfrm>
              <a:off x="2884" y="1677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24" name="Line 236"/>
            <p:cNvSpPr>
              <a:spLocks noChangeShapeType="1"/>
            </p:cNvSpPr>
            <p:nvPr/>
          </p:nvSpPr>
          <p:spPr bwMode="auto">
            <a:xfrm>
              <a:off x="2884" y="1868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25" name="Line 237"/>
            <p:cNvSpPr>
              <a:spLocks noChangeShapeType="1"/>
            </p:cNvSpPr>
            <p:nvPr/>
          </p:nvSpPr>
          <p:spPr bwMode="auto">
            <a:xfrm>
              <a:off x="2884" y="2058"/>
              <a:ext cx="21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26" name="Line 238"/>
            <p:cNvSpPr>
              <a:spLocks noChangeShapeType="1"/>
            </p:cNvSpPr>
            <p:nvPr/>
          </p:nvSpPr>
          <p:spPr bwMode="auto">
            <a:xfrm>
              <a:off x="2884" y="154"/>
              <a:ext cx="0" cy="19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27" name="Line 239"/>
            <p:cNvSpPr>
              <a:spLocks noChangeShapeType="1"/>
            </p:cNvSpPr>
            <p:nvPr/>
          </p:nvSpPr>
          <p:spPr bwMode="auto">
            <a:xfrm>
              <a:off x="3095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28" name="Line 240"/>
            <p:cNvSpPr>
              <a:spLocks noChangeShapeType="1"/>
            </p:cNvSpPr>
            <p:nvPr/>
          </p:nvSpPr>
          <p:spPr bwMode="auto">
            <a:xfrm>
              <a:off x="3305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29" name="Line 241"/>
            <p:cNvSpPr>
              <a:spLocks noChangeShapeType="1"/>
            </p:cNvSpPr>
            <p:nvPr/>
          </p:nvSpPr>
          <p:spPr bwMode="auto">
            <a:xfrm>
              <a:off x="3516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0" name="Line 242"/>
            <p:cNvSpPr>
              <a:spLocks noChangeShapeType="1"/>
            </p:cNvSpPr>
            <p:nvPr/>
          </p:nvSpPr>
          <p:spPr bwMode="auto">
            <a:xfrm>
              <a:off x="3726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1" name="Line 243"/>
            <p:cNvSpPr>
              <a:spLocks noChangeShapeType="1"/>
            </p:cNvSpPr>
            <p:nvPr/>
          </p:nvSpPr>
          <p:spPr bwMode="auto">
            <a:xfrm>
              <a:off x="3937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2" name="Line 244"/>
            <p:cNvSpPr>
              <a:spLocks noChangeShapeType="1"/>
            </p:cNvSpPr>
            <p:nvPr/>
          </p:nvSpPr>
          <p:spPr bwMode="auto">
            <a:xfrm>
              <a:off x="4147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3" name="Line 245"/>
            <p:cNvSpPr>
              <a:spLocks noChangeShapeType="1"/>
            </p:cNvSpPr>
            <p:nvPr/>
          </p:nvSpPr>
          <p:spPr bwMode="auto">
            <a:xfrm>
              <a:off x="4357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4" name="Line 246"/>
            <p:cNvSpPr>
              <a:spLocks noChangeShapeType="1"/>
            </p:cNvSpPr>
            <p:nvPr/>
          </p:nvSpPr>
          <p:spPr bwMode="auto">
            <a:xfrm>
              <a:off x="4568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5" name="Line 247"/>
            <p:cNvSpPr>
              <a:spLocks noChangeShapeType="1"/>
            </p:cNvSpPr>
            <p:nvPr/>
          </p:nvSpPr>
          <p:spPr bwMode="auto">
            <a:xfrm>
              <a:off x="4778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6" name="Line 248"/>
            <p:cNvSpPr>
              <a:spLocks noChangeShapeType="1"/>
            </p:cNvSpPr>
            <p:nvPr/>
          </p:nvSpPr>
          <p:spPr bwMode="auto">
            <a:xfrm>
              <a:off x="4989" y="154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7" name="Rectangle 249"/>
            <p:cNvSpPr>
              <a:spLocks noChangeArrowheads="1"/>
            </p:cNvSpPr>
            <p:nvPr/>
          </p:nvSpPr>
          <p:spPr bwMode="auto">
            <a:xfrm>
              <a:off x="2673" y="3772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38" name="Rectangle 250"/>
            <p:cNvSpPr>
              <a:spLocks noChangeArrowheads="1"/>
            </p:cNvSpPr>
            <p:nvPr/>
          </p:nvSpPr>
          <p:spPr bwMode="auto">
            <a:xfrm>
              <a:off x="2463" y="3772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39" name="Rectangle 251"/>
            <p:cNvSpPr>
              <a:spLocks noChangeArrowheads="1"/>
            </p:cNvSpPr>
            <p:nvPr/>
          </p:nvSpPr>
          <p:spPr bwMode="auto">
            <a:xfrm>
              <a:off x="2252" y="3772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40" name="Rectangle 252"/>
            <p:cNvSpPr>
              <a:spLocks noChangeArrowheads="1"/>
            </p:cNvSpPr>
            <p:nvPr/>
          </p:nvSpPr>
          <p:spPr bwMode="auto">
            <a:xfrm>
              <a:off x="2042" y="3772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41" name="Rectangle 253"/>
            <p:cNvSpPr>
              <a:spLocks noChangeArrowheads="1"/>
            </p:cNvSpPr>
            <p:nvPr/>
          </p:nvSpPr>
          <p:spPr bwMode="auto">
            <a:xfrm>
              <a:off x="1832" y="3772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42" name="Rectangle 254"/>
            <p:cNvSpPr>
              <a:spLocks noChangeArrowheads="1"/>
            </p:cNvSpPr>
            <p:nvPr/>
          </p:nvSpPr>
          <p:spPr bwMode="auto">
            <a:xfrm>
              <a:off x="1621" y="3772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43" name="Rectangle 255"/>
            <p:cNvSpPr>
              <a:spLocks noChangeArrowheads="1"/>
            </p:cNvSpPr>
            <p:nvPr/>
          </p:nvSpPr>
          <p:spPr bwMode="auto">
            <a:xfrm>
              <a:off x="1411" y="3772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44" name="Rectangle 256"/>
            <p:cNvSpPr>
              <a:spLocks noChangeArrowheads="1"/>
            </p:cNvSpPr>
            <p:nvPr/>
          </p:nvSpPr>
          <p:spPr bwMode="auto">
            <a:xfrm>
              <a:off x="1200" y="3772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45" name="Rectangle 257"/>
            <p:cNvSpPr>
              <a:spLocks noChangeArrowheads="1"/>
            </p:cNvSpPr>
            <p:nvPr/>
          </p:nvSpPr>
          <p:spPr bwMode="auto">
            <a:xfrm>
              <a:off x="990" y="3772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46" name="Rectangle 258"/>
            <p:cNvSpPr>
              <a:spLocks noChangeArrowheads="1"/>
            </p:cNvSpPr>
            <p:nvPr/>
          </p:nvSpPr>
          <p:spPr bwMode="auto">
            <a:xfrm>
              <a:off x="779" y="3772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47" name="Rectangle 259"/>
            <p:cNvSpPr>
              <a:spLocks noChangeArrowheads="1"/>
            </p:cNvSpPr>
            <p:nvPr/>
          </p:nvSpPr>
          <p:spPr bwMode="auto">
            <a:xfrm>
              <a:off x="2673" y="3581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48" name="Rectangle 260"/>
            <p:cNvSpPr>
              <a:spLocks noChangeArrowheads="1"/>
            </p:cNvSpPr>
            <p:nvPr/>
          </p:nvSpPr>
          <p:spPr bwMode="auto">
            <a:xfrm>
              <a:off x="2463" y="3581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49" name="Rectangle 261"/>
            <p:cNvSpPr>
              <a:spLocks noChangeArrowheads="1"/>
            </p:cNvSpPr>
            <p:nvPr/>
          </p:nvSpPr>
          <p:spPr bwMode="auto">
            <a:xfrm>
              <a:off x="2252" y="3581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50" name="Rectangle 262"/>
            <p:cNvSpPr>
              <a:spLocks noChangeArrowheads="1"/>
            </p:cNvSpPr>
            <p:nvPr/>
          </p:nvSpPr>
          <p:spPr bwMode="auto">
            <a:xfrm>
              <a:off x="2042" y="3581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51" name="Rectangle 263"/>
            <p:cNvSpPr>
              <a:spLocks noChangeArrowheads="1"/>
            </p:cNvSpPr>
            <p:nvPr/>
          </p:nvSpPr>
          <p:spPr bwMode="auto">
            <a:xfrm>
              <a:off x="1832" y="3581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52" name="Rectangle 264"/>
            <p:cNvSpPr>
              <a:spLocks noChangeArrowheads="1"/>
            </p:cNvSpPr>
            <p:nvPr/>
          </p:nvSpPr>
          <p:spPr bwMode="auto">
            <a:xfrm>
              <a:off x="1621" y="3581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53" name="Rectangle 265"/>
            <p:cNvSpPr>
              <a:spLocks noChangeArrowheads="1"/>
            </p:cNvSpPr>
            <p:nvPr/>
          </p:nvSpPr>
          <p:spPr bwMode="auto">
            <a:xfrm>
              <a:off x="1411" y="3581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54" name="Rectangle 266"/>
            <p:cNvSpPr>
              <a:spLocks noChangeArrowheads="1"/>
            </p:cNvSpPr>
            <p:nvPr/>
          </p:nvSpPr>
          <p:spPr bwMode="auto">
            <a:xfrm>
              <a:off x="1200" y="3581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55" name="Rectangle 267"/>
            <p:cNvSpPr>
              <a:spLocks noChangeArrowheads="1"/>
            </p:cNvSpPr>
            <p:nvPr/>
          </p:nvSpPr>
          <p:spPr bwMode="auto">
            <a:xfrm>
              <a:off x="990" y="3581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56" name="Rectangle 268"/>
            <p:cNvSpPr>
              <a:spLocks noChangeArrowheads="1"/>
            </p:cNvSpPr>
            <p:nvPr/>
          </p:nvSpPr>
          <p:spPr bwMode="auto">
            <a:xfrm>
              <a:off x="779" y="3581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57" name="Rectangle 269"/>
            <p:cNvSpPr>
              <a:spLocks noChangeArrowheads="1"/>
            </p:cNvSpPr>
            <p:nvPr/>
          </p:nvSpPr>
          <p:spPr bwMode="auto">
            <a:xfrm>
              <a:off x="2673" y="3391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58" name="Rectangle 270"/>
            <p:cNvSpPr>
              <a:spLocks noChangeArrowheads="1"/>
            </p:cNvSpPr>
            <p:nvPr/>
          </p:nvSpPr>
          <p:spPr bwMode="auto">
            <a:xfrm>
              <a:off x="2463" y="3391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59" name="Rectangle 271"/>
            <p:cNvSpPr>
              <a:spLocks noChangeArrowheads="1"/>
            </p:cNvSpPr>
            <p:nvPr/>
          </p:nvSpPr>
          <p:spPr bwMode="auto">
            <a:xfrm>
              <a:off x="2252" y="3391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60" name="Rectangle 272"/>
            <p:cNvSpPr>
              <a:spLocks noChangeArrowheads="1"/>
            </p:cNvSpPr>
            <p:nvPr/>
          </p:nvSpPr>
          <p:spPr bwMode="auto">
            <a:xfrm>
              <a:off x="2042" y="3391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61" name="Rectangle 273"/>
            <p:cNvSpPr>
              <a:spLocks noChangeArrowheads="1"/>
            </p:cNvSpPr>
            <p:nvPr/>
          </p:nvSpPr>
          <p:spPr bwMode="auto">
            <a:xfrm>
              <a:off x="1832" y="3391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62" name="Rectangle 274"/>
            <p:cNvSpPr>
              <a:spLocks noChangeArrowheads="1"/>
            </p:cNvSpPr>
            <p:nvPr/>
          </p:nvSpPr>
          <p:spPr bwMode="auto">
            <a:xfrm>
              <a:off x="1621" y="3391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63" name="Rectangle 275"/>
            <p:cNvSpPr>
              <a:spLocks noChangeArrowheads="1"/>
            </p:cNvSpPr>
            <p:nvPr/>
          </p:nvSpPr>
          <p:spPr bwMode="auto">
            <a:xfrm>
              <a:off x="1411" y="3391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64" name="Rectangle 276"/>
            <p:cNvSpPr>
              <a:spLocks noChangeArrowheads="1"/>
            </p:cNvSpPr>
            <p:nvPr/>
          </p:nvSpPr>
          <p:spPr bwMode="auto">
            <a:xfrm>
              <a:off x="1200" y="3391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65" name="Rectangle 277"/>
            <p:cNvSpPr>
              <a:spLocks noChangeArrowheads="1"/>
            </p:cNvSpPr>
            <p:nvPr/>
          </p:nvSpPr>
          <p:spPr bwMode="auto">
            <a:xfrm>
              <a:off x="990" y="3391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66" name="Rectangle 278"/>
            <p:cNvSpPr>
              <a:spLocks noChangeArrowheads="1"/>
            </p:cNvSpPr>
            <p:nvPr/>
          </p:nvSpPr>
          <p:spPr bwMode="auto">
            <a:xfrm>
              <a:off x="779" y="3391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67" name="Rectangle 279"/>
            <p:cNvSpPr>
              <a:spLocks noChangeArrowheads="1"/>
            </p:cNvSpPr>
            <p:nvPr/>
          </p:nvSpPr>
          <p:spPr bwMode="auto">
            <a:xfrm>
              <a:off x="2673" y="3200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68" name="Rectangle 280"/>
            <p:cNvSpPr>
              <a:spLocks noChangeArrowheads="1"/>
            </p:cNvSpPr>
            <p:nvPr/>
          </p:nvSpPr>
          <p:spPr bwMode="auto">
            <a:xfrm>
              <a:off x="2463" y="3200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69" name="Rectangle 281"/>
            <p:cNvSpPr>
              <a:spLocks noChangeArrowheads="1"/>
            </p:cNvSpPr>
            <p:nvPr/>
          </p:nvSpPr>
          <p:spPr bwMode="auto">
            <a:xfrm>
              <a:off x="2252" y="3200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70" name="Rectangle 282"/>
            <p:cNvSpPr>
              <a:spLocks noChangeArrowheads="1"/>
            </p:cNvSpPr>
            <p:nvPr/>
          </p:nvSpPr>
          <p:spPr bwMode="auto">
            <a:xfrm>
              <a:off x="2042" y="3200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71" name="Rectangle 283"/>
            <p:cNvSpPr>
              <a:spLocks noChangeArrowheads="1"/>
            </p:cNvSpPr>
            <p:nvPr/>
          </p:nvSpPr>
          <p:spPr bwMode="auto">
            <a:xfrm>
              <a:off x="1832" y="3200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72" name="Rectangle 284"/>
            <p:cNvSpPr>
              <a:spLocks noChangeArrowheads="1"/>
            </p:cNvSpPr>
            <p:nvPr/>
          </p:nvSpPr>
          <p:spPr bwMode="auto">
            <a:xfrm>
              <a:off x="1621" y="3200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73" name="Rectangle 285"/>
            <p:cNvSpPr>
              <a:spLocks noChangeArrowheads="1"/>
            </p:cNvSpPr>
            <p:nvPr/>
          </p:nvSpPr>
          <p:spPr bwMode="auto">
            <a:xfrm>
              <a:off x="1411" y="3200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74" name="Rectangle 286"/>
            <p:cNvSpPr>
              <a:spLocks noChangeArrowheads="1"/>
            </p:cNvSpPr>
            <p:nvPr/>
          </p:nvSpPr>
          <p:spPr bwMode="auto">
            <a:xfrm>
              <a:off x="1200" y="3200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75" name="Rectangle 287"/>
            <p:cNvSpPr>
              <a:spLocks noChangeArrowheads="1"/>
            </p:cNvSpPr>
            <p:nvPr/>
          </p:nvSpPr>
          <p:spPr bwMode="auto">
            <a:xfrm>
              <a:off x="990" y="3200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76" name="Rectangle 288"/>
            <p:cNvSpPr>
              <a:spLocks noChangeArrowheads="1"/>
            </p:cNvSpPr>
            <p:nvPr/>
          </p:nvSpPr>
          <p:spPr bwMode="auto">
            <a:xfrm>
              <a:off x="779" y="3200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77" name="Rectangle 289"/>
            <p:cNvSpPr>
              <a:spLocks noChangeArrowheads="1"/>
            </p:cNvSpPr>
            <p:nvPr/>
          </p:nvSpPr>
          <p:spPr bwMode="auto">
            <a:xfrm>
              <a:off x="2673" y="301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78" name="Rectangle 290"/>
            <p:cNvSpPr>
              <a:spLocks noChangeArrowheads="1"/>
            </p:cNvSpPr>
            <p:nvPr/>
          </p:nvSpPr>
          <p:spPr bwMode="auto">
            <a:xfrm>
              <a:off x="2463" y="301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79" name="Rectangle 291"/>
            <p:cNvSpPr>
              <a:spLocks noChangeArrowheads="1"/>
            </p:cNvSpPr>
            <p:nvPr/>
          </p:nvSpPr>
          <p:spPr bwMode="auto">
            <a:xfrm>
              <a:off x="2252" y="301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80" name="Rectangle 292"/>
            <p:cNvSpPr>
              <a:spLocks noChangeArrowheads="1"/>
            </p:cNvSpPr>
            <p:nvPr/>
          </p:nvSpPr>
          <p:spPr bwMode="auto">
            <a:xfrm>
              <a:off x="2042" y="301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81" name="Rectangle 293"/>
            <p:cNvSpPr>
              <a:spLocks noChangeArrowheads="1"/>
            </p:cNvSpPr>
            <p:nvPr/>
          </p:nvSpPr>
          <p:spPr bwMode="auto">
            <a:xfrm>
              <a:off x="1832" y="301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82" name="Rectangle 294"/>
            <p:cNvSpPr>
              <a:spLocks noChangeArrowheads="1"/>
            </p:cNvSpPr>
            <p:nvPr/>
          </p:nvSpPr>
          <p:spPr bwMode="auto">
            <a:xfrm>
              <a:off x="1621" y="301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83" name="Rectangle 295"/>
            <p:cNvSpPr>
              <a:spLocks noChangeArrowheads="1"/>
            </p:cNvSpPr>
            <p:nvPr/>
          </p:nvSpPr>
          <p:spPr bwMode="auto">
            <a:xfrm>
              <a:off x="1411" y="301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84" name="Rectangle 296"/>
            <p:cNvSpPr>
              <a:spLocks noChangeArrowheads="1"/>
            </p:cNvSpPr>
            <p:nvPr/>
          </p:nvSpPr>
          <p:spPr bwMode="auto">
            <a:xfrm>
              <a:off x="1200" y="301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85" name="Rectangle 297"/>
            <p:cNvSpPr>
              <a:spLocks noChangeArrowheads="1"/>
            </p:cNvSpPr>
            <p:nvPr/>
          </p:nvSpPr>
          <p:spPr bwMode="auto">
            <a:xfrm>
              <a:off x="990" y="301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86" name="Rectangle 298"/>
            <p:cNvSpPr>
              <a:spLocks noChangeArrowheads="1"/>
            </p:cNvSpPr>
            <p:nvPr/>
          </p:nvSpPr>
          <p:spPr bwMode="auto">
            <a:xfrm>
              <a:off x="779" y="301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87" name="Rectangle 299"/>
            <p:cNvSpPr>
              <a:spLocks noChangeArrowheads="1"/>
            </p:cNvSpPr>
            <p:nvPr/>
          </p:nvSpPr>
          <p:spPr bwMode="auto">
            <a:xfrm>
              <a:off x="2673" y="282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88" name="Rectangle 300"/>
            <p:cNvSpPr>
              <a:spLocks noChangeArrowheads="1"/>
            </p:cNvSpPr>
            <p:nvPr/>
          </p:nvSpPr>
          <p:spPr bwMode="auto">
            <a:xfrm>
              <a:off x="2463" y="282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89" name="Rectangle 301"/>
            <p:cNvSpPr>
              <a:spLocks noChangeArrowheads="1"/>
            </p:cNvSpPr>
            <p:nvPr/>
          </p:nvSpPr>
          <p:spPr bwMode="auto">
            <a:xfrm>
              <a:off x="2252" y="282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90" name="Rectangle 302"/>
            <p:cNvSpPr>
              <a:spLocks noChangeArrowheads="1"/>
            </p:cNvSpPr>
            <p:nvPr/>
          </p:nvSpPr>
          <p:spPr bwMode="auto">
            <a:xfrm>
              <a:off x="2042" y="282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91" name="Rectangle 303"/>
            <p:cNvSpPr>
              <a:spLocks noChangeArrowheads="1"/>
            </p:cNvSpPr>
            <p:nvPr/>
          </p:nvSpPr>
          <p:spPr bwMode="auto">
            <a:xfrm>
              <a:off x="1832" y="282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92" name="Rectangle 304"/>
            <p:cNvSpPr>
              <a:spLocks noChangeArrowheads="1"/>
            </p:cNvSpPr>
            <p:nvPr/>
          </p:nvSpPr>
          <p:spPr bwMode="auto">
            <a:xfrm>
              <a:off x="1621" y="282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93" name="Rectangle 305"/>
            <p:cNvSpPr>
              <a:spLocks noChangeArrowheads="1"/>
            </p:cNvSpPr>
            <p:nvPr/>
          </p:nvSpPr>
          <p:spPr bwMode="auto">
            <a:xfrm>
              <a:off x="1411" y="282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94" name="Rectangle 306"/>
            <p:cNvSpPr>
              <a:spLocks noChangeArrowheads="1"/>
            </p:cNvSpPr>
            <p:nvPr/>
          </p:nvSpPr>
          <p:spPr bwMode="auto">
            <a:xfrm>
              <a:off x="1200" y="282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95" name="Rectangle 307"/>
            <p:cNvSpPr>
              <a:spLocks noChangeArrowheads="1"/>
            </p:cNvSpPr>
            <p:nvPr/>
          </p:nvSpPr>
          <p:spPr bwMode="auto">
            <a:xfrm>
              <a:off x="990" y="282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96" name="Rectangle 308"/>
            <p:cNvSpPr>
              <a:spLocks noChangeArrowheads="1"/>
            </p:cNvSpPr>
            <p:nvPr/>
          </p:nvSpPr>
          <p:spPr bwMode="auto">
            <a:xfrm>
              <a:off x="779" y="282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97" name="Rectangle 309"/>
            <p:cNvSpPr>
              <a:spLocks noChangeArrowheads="1"/>
            </p:cNvSpPr>
            <p:nvPr/>
          </p:nvSpPr>
          <p:spPr bwMode="auto">
            <a:xfrm>
              <a:off x="2673" y="2629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98" name="Rectangle 310"/>
            <p:cNvSpPr>
              <a:spLocks noChangeArrowheads="1"/>
            </p:cNvSpPr>
            <p:nvPr/>
          </p:nvSpPr>
          <p:spPr bwMode="auto">
            <a:xfrm>
              <a:off x="2463" y="2629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099" name="Rectangle 311"/>
            <p:cNvSpPr>
              <a:spLocks noChangeArrowheads="1"/>
            </p:cNvSpPr>
            <p:nvPr/>
          </p:nvSpPr>
          <p:spPr bwMode="auto">
            <a:xfrm>
              <a:off x="2252" y="2629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00" name="Rectangle 312"/>
            <p:cNvSpPr>
              <a:spLocks noChangeArrowheads="1"/>
            </p:cNvSpPr>
            <p:nvPr/>
          </p:nvSpPr>
          <p:spPr bwMode="auto">
            <a:xfrm>
              <a:off x="2042" y="2629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01" name="Rectangle 313"/>
            <p:cNvSpPr>
              <a:spLocks noChangeArrowheads="1"/>
            </p:cNvSpPr>
            <p:nvPr/>
          </p:nvSpPr>
          <p:spPr bwMode="auto">
            <a:xfrm>
              <a:off x="1832" y="2629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02" name="Rectangle 314"/>
            <p:cNvSpPr>
              <a:spLocks noChangeArrowheads="1"/>
            </p:cNvSpPr>
            <p:nvPr/>
          </p:nvSpPr>
          <p:spPr bwMode="auto">
            <a:xfrm>
              <a:off x="1621" y="2629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03" name="Rectangle 315"/>
            <p:cNvSpPr>
              <a:spLocks noChangeArrowheads="1"/>
            </p:cNvSpPr>
            <p:nvPr/>
          </p:nvSpPr>
          <p:spPr bwMode="auto">
            <a:xfrm>
              <a:off x="1411" y="2629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04" name="Rectangle 316"/>
            <p:cNvSpPr>
              <a:spLocks noChangeArrowheads="1"/>
            </p:cNvSpPr>
            <p:nvPr/>
          </p:nvSpPr>
          <p:spPr bwMode="auto">
            <a:xfrm>
              <a:off x="1200" y="2629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05" name="Rectangle 317"/>
            <p:cNvSpPr>
              <a:spLocks noChangeArrowheads="1"/>
            </p:cNvSpPr>
            <p:nvPr/>
          </p:nvSpPr>
          <p:spPr bwMode="auto">
            <a:xfrm>
              <a:off x="990" y="2629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06" name="Rectangle 318"/>
            <p:cNvSpPr>
              <a:spLocks noChangeArrowheads="1"/>
            </p:cNvSpPr>
            <p:nvPr/>
          </p:nvSpPr>
          <p:spPr bwMode="auto">
            <a:xfrm>
              <a:off x="779" y="2629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07" name="Rectangle 319"/>
            <p:cNvSpPr>
              <a:spLocks noChangeArrowheads="1"/>
            </p:cNvSpPr>
            <p:nvPr/>
          </p:nvSpPr>
          <p:spPr bwMode="auto">
            <a:xfrm>
              <a:off x="2673" y="2439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08" name="Rectangle 320"/>
            <p:cNvSpPr>
              <a:spLocks noChangeArrowheads="1"/>
            </p:cNvSpPr>
            <p:nvPr/>
          </p:nvSpPr>
          <p:spPr bwMode="auto">
            <a:xfrm>
              <a:off x="2463" y="2439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09" name="Rectangle 321"/>
            <p:cNvSpPr>
              <a:spLocks noChangeArrowheads="1"/>
            </p:cNvSpPr>
            <p:nvPr/>
          </p:nvSpPr>
          <p:spPr bwMode="auto">
            <a:xfrm>
              <a:off x="2252" y="2439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10" name="Rectangle 322"/>
            <p:cNvSpPr>
              <a:spLocks noChangeArrowheads="1"/>
            </p:cNvSpPr>
            <p:nvPr/>
          </p:nvSpPr>
          <p:spPr bwMode="auto">
            <a:xfrm>
              <a:off x="2042" y="2439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11" name="Rectangle 323"/>
            <p:cNvSpPr>
              <a:spLocks noChangeArrowheads="1"/>
            </p:cNvSpPr>
            <p:nvPr/>
          </p:nvSpPr>
          <p:spPr bwMode="auto">
            <a:xfrm>
              <a:off x="1832" y="2439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12" name="Rectangle 324"/>
            <p:cNvSpPr>
              <a:spLocks noChangeArrowheads="1"/>
            </p:cNvSpPr>
            <p:nvPr/>
          </p:nvSpPr>
          <p:spPr bwMode="auto">
            <a:xfrm>
              <a:off x="1621" y="2439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13" name="Rectangle 325"/>
            <p:cNvSpPr>
              <a:spLocks noChangeArrowheads="1"/>
            </p:cNvSpPr>
            <p:nvPr/>
          </p:nvSpPr>
          <p:spPr bwMode="auto">
            <a:xfrm>
              <a:off x="1411" y="2439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14" name="Rectangle 326"/>
            <p:cNvSpPr>
              <a:spLocks noChangeArrowheads="1"/>
            </p:cNvSpPr>
            <p:nvPr/>
          </p:nvSpPr>
          <p:spPr bwMode="auto">
            <a:xfrm>
              <a:off x="1200" y="2439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15" name="Rectangle 327"/>
            <p:cNvSpPr>
              <a:spLocks noChangeArrowheads="1"/>
            </p:cNvSpPr>
            <p:nvPr/>
          </p:nvSpPr>
          <p:spPr bwMode="auto">
            <a:xfrm>
              <a:off x="990" y="2439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16" name="Rectangle 328"/>
            <p:cNvSpPr>
              <a:spLocks noChangeArrowheads="1"/>
            </p:cNvSpPr>
            <p:nvPr/>
          </p:nvSpPr>
          <p:spPr bwMode="auto">
            <a:xfrm>
              <a:off x="779" y="2439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17" name="Rectangle 329"/>
            <p:cNvSpPr>
              <a:spLocks noChangeArrowheads="1"/>
            </p:cNvSpPr>
            <p:nvPr/>
          </p:nvSpPr>
          <p:spPr bwMode="auto">
            <a:xfrm>
              <a:off x="2673" y="2248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18" name="Rectangle 330"/>
            <p:cNvSpPr>
              <a:spLocks noChangeArrowheads="1"/>
            </p:cNvSpPr>
            <p:nvPr/>
          </p:nvSpPr>
          <p:spPr bwMode="auto">
            <a:xfrm>
              <a:off x="2463" y="2248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19" name="Rectangle 331"/>
            <p:cNvSpPr>
              <a:spLocks noChangeArrowheads="1"/>
            </p:cNvSpPr>
            <p:nvPr/>
          </p:nvSpPr>
          <p:spPr bwMode="auto">
            <a:xfrm>
              <a:off x="2252" y="2248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20" name="Rectangle 332"/>
            <p:cNvSpPr>
              <a:spLocks noChangeArrowheads="1"/>
            </p:cNvSpPr>
            <p:nvPr/>
          </p:nvSpPr>
          <p:spPr bwMode="auto">
            <a:xfrm>
              <a:off x="2042" y="2248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21" name="Rectangle 333"/>
            <p:cNvSpPr>
              <a:spLocks noChangeArrowheads="1"/>
            </p:cNvSpPr>
            <p:nvPr/>
          </p:nvSpPr>
          <p:spPr bwMode="auto">
            <a:xfrm>
              <a:off x="1832" y="2248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22" name="Rectangle 334"/>
            <p:cNvSpPr>
              <a:spLocks noChangeArrowheads="1"/>
            </p:cNvSpPr>
            <p:nvPr/>
          </p:nvSpPr>
          <p:spPr bwMode="auto">
            <a:xfrm>
              <a:off x="1621" y="2248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23" name="Rectangle 335"/>
            <p:cNvSpPr>
              <a:spLocks noChangeArrowheads="1"/>
            </p:cNvSpPr>
            <p:nvPr/>
          </p:nvSpPr>
          <p:spPr bwMode="auto">
            <a:xfrm>
              <a:off x="1411" y="2248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24" name="Rectangle 336"/>
            <p:cNvSpPr>
              <a:spLocks noChangeArrowheads="1"/>
            </p:cNvSpPr>
            <p:nvPr/>
          </p:nvSpPr>
          <p:spPr bwMode="auto">
            <a:xfrm>
              <a:off x="1200" y="2248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25" name="Rectangle 337"/>
            <p:cNvSpPr>
              <a:spLocks noChangeArrowheads="1"/>
            </p:cNvSpPr>
            <p:nvPr/>
          </p:nvSpPr>
          <p:spPr bwMode="auto">
            <a:xfrm>
              <a:off x="990" y="2248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26" name="Rectangle 338"/>
            <p:cNvSpPr>
              <a:spLocks noChangeArrowheads="1"/>
            </p:cNvSpPr>
            <p:nvPr/>
          </p:nvSpPr>
          <p:spPr bwMode="auto">
            <a:xfrm>
              <a:off x="779" y="2248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27" name="Rectangle 339"/>
            <p:cNvSpPr>
              <a:spLocks noChangeArrowheads="1"/>
            </p:cNvSpPr>
            <p:nvPr/>
          </p:nvSpPr>
          <p:spPr bwMode="auto">
            <a:xfrm>
              <a:off x="2673" y="205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28" name="Rectangle 340"/>
            <p:cNvSpPr>
              <a:spLocks noChangeArrowheads="1"/>
            </p:cNvSpPr>
            <p:nvPr/>
          </p:nvSpPr>
          <p:spPr bwMode="auto">
            <a:xfrm>
              <a:off x="2463" y="205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29" name="Rectangle 341"/>
            <p:cNvSpPr>
              <a:spLocks noChangeArrowheads="1"/>
            </p:cNvSpPr>
            <p:nvPr/>
          </p:nvSpPr>
          <p:spPr bwMode="auto">
            <a:xfrm>
              <a:off x="2252" y="205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30" name="Rectangle 342"/>
            <p:cNvSpPr>
              <a:spLocks noChangeArrowheads="1"/>
            </p:cNvSpPr>
            <p:nvPr/>
          </p:nvSpPr>
          <p:spPr bwMode="auto">
            <a:xfrm>
              <a:off x="2042" y="205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31" name="Rectangle 343"/>
            <p:cNvSpPr>
              <a:spLocks noChangeArrowheads="1"/>
            </p:cNvSpPr>
            <p:nvPr/>
          </p:nvSpPr>
          <p:spPr bwMode="auto">
            <a:xfrm>
              <a:off x="1832" y="205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32" name="Rectangle 344"/>
            <p:cNvSpPr>
              <a:spLocks noChangeArrowheads="1"/>
            </p:cNvSpPr>
            <p:nvPr/>
          </p:nvSpPr>
          <p:spPr bwMode="auto">
            <a:xfrm>
              <a:off x="1621" y="205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33" name="Rectangle 345"/>
            <p:cNvSpPr>
              <a:spLocks noChangeArrowheads="1"/>
            </p:cNvSpPr>
            <p:nvPr/>
          </p:nvSpPr>
          <p:spPr bwMode="auto">
            <a:xfrm>
              <a:off x="1411" y="205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34" name="Rectangle 346"/>
            <p:cNvSpPr>
              <a:spLocks noChangeArrowheads="1"/>
            </p:cNvSpPr>
            <p:nvPr/>
          </p:nvSpPr>
          <p:spPr bwMode="auto">
            <a:xfrm>
              <a:off x="1200" y="205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35" name="Rectangle 347"/>
            <p:cNvSpPr>
              <a:spLocks noChangeArrowheads="1"/>
            </p:cNvSpPr>
            <p:nvPr/>
          </p:nvSpPr>
          <p:spPr bwMode="auto">
            <a:xfrm>
              <a:off x="990" y="205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36" name="Rectangle 348"/>
            <p:cNvSpPr>
              <a:spLocks noChangeArrowheads="1"/>
            </p:cNvSpPr>
            <p:nvPr/>
          </p:nvSpPr>
          <p:spPr bwMode="auto">
            <a:xfrm>
              <a:off x="779" y="205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37" name="Line 349"/>
            <p:cNvSpPr>
              <a:spLocks noChangeShapeType="1"/>
            </p:cNvSpPr>
            <p:nvPr/>
          </p:nvSpPr>
          <p:spPr bwMode="auto">
            <a:xfrm>
              <a:off x="779" y="2058"/>
              <a:ext cx="210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" name="Line 350"/>
            <p:cNvSpPr>
              <a:spLocks noChangeShapeType="1"/>
            </p:cNvSpPr>
            <p:nvPr/>
          </p:nvSpPr>
          <p:spPr bwMode="auto">
            <a:xfrm>
              <a:off x="779" y="2248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" name="Line 351"/>
            <p:cNvSpPr>
              <a:spLocks noChangeShapeType="1"/>
            </p:cNvSpPr>
            <p:nvPr/>
          </p:nvSpPr>
          <p:spPr bwMode="auto">
            <a:xfrm>
              <a:off x="779" y="2439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" name="Line 352"/>
            <p:cNvSpPr>
              <a:spLocks noChangeShapeType="1"/>
            </p:cNvSpPr>
            <p:nvPr/>
          </p:nvSpPr>
          <p:spPr bwMode="auto">
            <a:xfrm>
              <a:off x="779" y="2629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" name="Line 353"/>
            <p:cNvSpPr>
              <a:spLocks noChangeShapeType="1"/>
            </p:cNvSpPr>
            <p:nvPr/>
          </p:nvSpPr>
          <p:spPr bwMode="auto">
            <a:xfrm>
              <a:off x="779" y="2820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2" name="Line 354"/>
            <p:cNvSpPr>
              <a:spLocks noChangeShapeType="1"/>
            </p:cNvSpPr>
            <p:nvPr/>
          </p:nvSpPr>
          <p:spPr bwMode="auto">
            <a:xfrm>
              <a:off x="779" y="3010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3" name="Line 355"/>
            <p:cNvSpPr>
              <a:spLocks noChangeShapeType="1"/>
            </p:cNvSpPr>
            <p:nvPr/>
          </p:nvSpPr>
          <p:spPr bwMode="auto">
            <a:xfrm>
              <a:off x="779" y="3200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4" name="Line 356"/>
            <p:cNvSpPr>
              <a:spLocks noChangeShapeType="1"/>
            </p:cNvSpPr>
            <p:nvPr/>
          </p:nvSpPr>
          <p:spPr bwMode="auto">
            <a:xfrm>
              <a:off x="779" y="3391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5" name="Line 357"/>
            <p:cNvSpPr>
              <a:spLocks noChangeShapeType="1"/>
            </p:cNvSpPr>
            <p:nvPr/>
          </p:nvSpPr>
          <p:spPr bwMode="auto">
            <a:xfrm>
              <a:off x="779" y="3581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6" name="Line 358"/>
            <p:cNvSpPr>
              <a:spLocks noChangeShapeType="1"/>
            </p:cNvSpPr>
            <p:nvPr/>
          </p:nvSpPr>
          <p:spPr bwMode="auto">
            <a:xfrm>
              <a:off x="779" y="3772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7" name="Line 359"/>
            <p:cNvSpPr>
              <a:spLocks noChangeShapeType="1"/>
            </p:cNvSpPr>
            <p:nvPr/>
          </p:nvSpPr>
          <p:spPr bwMode="auto">
            <a:xfrm>
              <a:off x="779" y="3962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8" name="Line 360"/>
            <p:cNvSpPr>
              <a:spLocks noChangeShapeType="1"/>
            </p:cNvSpPr>
            <p:nvPr/>
          </p:nvSpPr>
          <p:spPr bwMode="auto">
            <a:xfrm>
              <a:off x="779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9" name="Line 361"/>
            <p:cNvSpPr>
              <a:spLocks noChangeShapeType="1"/>
            </p:cNvSpPr>
            <p:nvPr/>
          </p:nvSpPr>
          <p:spPr bwMode="auto">
            <a:xfrm>
              <a:off x="990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0" name="Line 362"/>
            <p:cNvSpPr>
              <a:spLocks noChangeShapeType="1"/>
            </p:cNvSpPr>
            <p:nvPr/>
          </p:nvSpPr>
          <p:spPr bwMode="auto">
            <a:xfrm>
              <a:off x="1200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1" name="Line 363"/>
            <p:cNvSpPr>
              <a:spLocks noChangeShapeType="1"/>
            </p:cNvSpPr>
            <p:nvPr/>
          </p:nvSpPr>
          <p:spPr bwMode="auto">
            <a:xfrm>
              <a:off x="1411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2" name="Line 364"/>
            <p:cNvSpPr>
              <a:spLocks noChangeShapeType="1"/>
            </p:cNvSpPr>
            <p:nvPr/>
          </p:nvSpPr>
          <p:spPr bwMode="auto">
            <a:xfrm>
              <a:off x="1621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3" name="Line 365"/>
            <p:cNvSpPr>
              <a:spLocks noChangeShapeType="1"/>
            </p:cNvSpPr>
            <p:nvPr/>
          </p:nvSpPr>
          <p:spPr bwMode="auto">
            <a:xfrm>
              <a:off x="1832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4" name="Line 366"/>
            <p:cNvSpPr>
              <a:spLocks noChangeShapeType="1"/>
            </p:cNvSpPr>
            <p:nvPr/>
          </p:nvSpPr>
          <p:spPr bwMode="auto">
            <a:xfrm>
              <a:off x="2042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5" name="Line 367"/>
            <p:cNvSpPr>
              <a:spLocks noChangeShapeType="1"/>
            </p:cNvSpPr>
            <p:nvPr/>
          </p:nvSpPr>
          <p:spPr bwMode="auto">
            <a:xfrm>
              <a:off x="2252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6" name="Line 368"/>
            <p:cNvSpPr>
              <a:spLocks noChangeShapeType="1"/>
            </p:cNvSpPr>
            <p:nvPr/>
          </p:nvSpPr>
          <p:spPr bwMode="auto">
            <a:xfrm>
              <a:off x="2463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7" name="Line 369"/>
            <p:cNvSpPr>
              <a:spLocks noChangeShapeType="1"/>
            </p:cNvSpPr>
            <p:nvPr/>
          </p:nvSpPr>
          <p:spPr bwMode="auto">
            <a:xfrm>
              <a:off x="2673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8" name="Line 370"/>
            <p:cNvSpPr>
              <a:spLocks noChangeShapeType="1"/>
            </p:cNvSpPr>
            <p:nvPr/>
          </p:nvSpPr>
          <p:spPr bwMode="auto">
            <a:xfrm>
              <a:off x="2884" y="2058"/>
              <a:ext cx="0" cy="19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9" name="Rectangle 371"/>
            <p:cNvSpPr>
              <a:spLocks noChangeArrowheads="1"/>
            </p:cNvSpPr>
            <p:nvPr/>
          </p:nvSpPr>
          <p:spPr bwMode="auto">
            <a:xfrm>
              <a:off x="4778" y="3772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60" name="Rectangle 372"/>
            <p:cNvSpPr>
              <a:spLocks noChangeArrowheads="1"/>
            </p:cNvSpPr>
            <p:nvPr/>
          </p:nvSpPr>
          <p:spPr bwMode="auto">
            <a:xfrm>
              <a:off x="4568" y="3772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61" name="Rectangle 373"/>
            <p:cNvSpPr>
              <a:spLocks noChangeArrowheads="1"/>
            </p:cNvSpPr>
            <p:nvPr/>
          </p:nvSpPr>
          <p:spPr bwMode="auto">
            <a:xfrm>
              <a:off x="4357" y="3772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62" name="Rectangle 374"/>
            <p:cNvSpPr>
              <a:spLocks noChangeArrowheads="1"/>
            </p:cNvSpPr>
            <p:nvPr/>
          </p:nvSpPr>
          <p:spPr bwMode="auto">
            <a:xfrm>
              <a:off x="4147" y="3772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63" name="Rectangle 375"/>
            <p:cNvSpPr>
              <a:spLocks noChangeArrowheads="1"/>
            </p:cNvSpPr>
            <p:nvPr/>
          </p:nvSpPr>
          <p:spPr bwMode="auto">
            <a:xfrm>
              <a:off x="3937" y="3772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64" name="Rectangle 376"/>
            <p:cNvSpPr>
              <a:spLocks noChangeArrowheads="1"/>
            </p:cNvSpPr>
            <p:nvPr/>
          </p:nvSpPr>
          <p:spPr bwMode="auto">
            <a:xfrm>
              <a:off x="3726" y="3772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65" name="Rectangle 377"/>
            <p:cNvSpPr>
              <a:spLocks noChangeArrowheads="1"/>
            </p:cNvSpPr>
            <p:nvPr/>
          </p:nvSpPr>
          <p:spPr bwMode="auto">
            <a:xfrm>
              <a:off x="3516" y="3772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66" name="Rectangle 378"/>
            <p:cNvSpPr>
              <a:spLocks noChangeArrowheads="1"/>
            </p:cNvSpPr>
            <p:nvPr/>
          </p:nvSpPr>
          <p:spPr bwMode="auto">
            <a:xfrm>
              <a:off x="3305" y="3772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67" name="Rectangle 379"/>
            <p:cNvSpPr>
              <a:spLocks noChangeArrowheads="1"/>
            </p:cNvSpPr>
            <p:nvPr/>
          </p:nvSpPr>
          <p:spPr bwMode="auto">
            <a:xfrm>
              <a:off x="3095" y="3772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68" name="Rectangle 380"/>
            <p:cNvSpPr>
              <a:spLocks noChangeArrowheads="1"/>
            </p:cNvSpPr>
            <p:nvPr/>
          </p:nvSpPr>
          <p:spPr bwMode="auto">
            <a:xfrm>
              <a:off x="2884" y="3772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69" name="Rectangle 381"/>
            <p:cNvSpPr>
              <a:spLocks noChangeArrowheads="1"/>
            </p:cNvSpPr>
            <p:nvPr/>
          </p:nvSpPr>
          <p:spPr bwMode="auto">
            <a:xfrm>
              <a:off x="4778" y="3581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70" name="Rectangle 382"/>
            <p:cNvSpPr>
              <a:spLocks noChangeArrowheads="1"/>
            </p:cNvSpPr>
            <p:nvPr/>
          </p:nvSpPr>
          <p:spPr bwMode="auto">
            <a:xfrm>
              <a:off x="4568" y="3581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71" name="Rectangle 383"/>
            <p:cNvSpPr>
              <a:spLocks noChangeArrowheads="1"/>
            </p:cNvSpPr>
            <p:nvPr/>
          </p:nvSpPr>
          <p:spPr bwMode="auto">
            <a:xfrm>
              <a:off x="4357" y="3581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72" name="Rectangle 384"/>
            <p:cNvSpPr>
              <a:spLocks noChangeArrowheads="1"/>
            </p:cNvSpPr>
            <p:nvPr/>
          </p:nvSpPr>
          <p:spPr bwMode="auto">
            <a:xfrm>
              <a:off x="4147" y="3581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73" name="Rectangle 385"/>
            <p:cNvSpPr>
              <a:spLocks noChangeArrowheads="1"/>
            </p:cNvSpPr>
            <p:nvPr/>
          </p:nvSpPr>
          <p:spPr bwMode="auto">
            <a:xfrm>
              <a:off x="3937" y="3581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74" name="Rectangle 386"/>
            <p:cNvSpPr>
              <a:spLocks noChangeArrowheads="1"/>
            </p:cNvSpPr>
            <p:nvPr/>
          </p:nvSpPr>
          <p:spPr bwMode="auto">
            <a:xfrm>
              <a:off x="3726" y="3581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75" name="Rectangle 387"/>
            <p:cNvSpPr>
              <a:spLocks noChangeArrowheads="1"/>
            </p:cNvSpPr>
            <p:nvPr/>
          </p:nvSpPr>
          <p:spPr bwMode="auto">
            <a:xfrm>
              <a:off x="3516" y="3581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76" name="Rectangle 388"/>
            <p:cNvSpPr>
              <a:spLocks noChangeArrowheads="1"/>
            </p:cNvSpPr>
            <p:nvPr/>
          </p:nvSpPr>
          <p:spPr bwMode="auto">
            <a:xfrm>
              <a:off x="3305" y="3581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77" name="Rectangle 389"/>
            <p:cNvSpPr>
              <a:spLocks noChangeArrowheads="1"/>
            </p:cNvSpPr>
            <p:nvPr/>
          </p:nvSpPr>
          <p:spPr bwMode="auto">
            <a:xfrm>
              <a:off x="3095" y="3581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78" name="Rectangle 390"/>
            <p:cNvSpPr>
              <a:spLocks noChangeArrowheads="1"/>
            </p:cNvSpPr>
            <p:nvPr/>
          </p:nvSpPr>
          <p:spPr bwMode="auto">
            <a:xfrm>
              <a:off x="2884" y="3581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79" name="Rectangle 391"/>
            <p:cNvSpPr>
              <a:spLocks noChangeArrowheads="1"/>
            </p:cNvSpPr>
            <p:nvPr/>
          </p:nvSpPr>
          <p:spPr bwMode="auto">
            <a:xfrm>
              <a:off x="4778" y="3391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80" name="Rectangle 392"/>
            <p:cNvSpPr>
              <a:spLocks noChangeArrowheads="1"/>
            </p:cNvSpPr>
            <p:nvPr/>
          </p:nvSpPr>
          <p:spPr bwMode="auto">
            <a:xfrm>
              <a:off x="4568" y="3391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81" name="Rectangle 393"/>
            <p:cNvSpPr>
              <a:spLocks noChangeArrowheads="1"/>
            </p:cNvSpPr>
            <p:nvPr/>
          </p:nvSpPr>
          <p:spPr bwMode="auto">
            <a:xfrm>
              <a:off x="4357" y="3391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82" name="Rectangle 394"/>
            <p:cNvSpPr>
              <a:spLocks noChangeArrowheads="1"/>
            </p:cNvSpPr>
            <p:nvPr/>
          </p:nvSpPr>
          <p:spPr bwMode="auto">
            <a:xfrm>
              <a:off x="4147" y="3391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83" name="Rectangle 395"/>
            <p:cNvSpPr>
              <a:spLocks noChangeArrowheads="1"/>
            </p:cNvSpPr>
            <p:nvPr/>
          </p:nvSpPr>
          <p:spPr bwMode="auto">
            <a:xfrm>
              <a:off x="3937" y="3391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84" name="Rectangle 396"/>
            <p:cNvSpPr>
              <a:spLocks noChangeArrowheads="1"/>
            </p:cNvSpPr>
            <p:nvPr/>
          </p:nvSpPr>
          <p:spPr bwMode="auto">
            <a:xfrm>
              <a:off x="3726" y="3391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85" name="Rectangle 397"/>
            <p:cNvSpPr>
              <a:spLocks noChangeArrowheads="1"/>
            </p:cNvSpPr>
            <p:nvPr/>
          </p:nvSpPr>
          <p:spPr bwMode="auto">
            <a:xfrm>
              <a:off x="3516" y="3391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86" name="Rectangle 398"/>
            <p:cNvSpPr>
              <a:spLocks noChangeArrowheads="1"/>
            </p:cNvSpPr>
            <p:nvPr/>
          </p:nvSpPr>
          <p:spPr bwMode="auto">
            <a:xfrm>
              <a:off x="3305" y="3391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87" name="Rectangle 399"/>
            <p:cNvSpPr>
              <a:spLocks noChangeArrowheads="1"/>
            </p:cNvSpPr>
            <p:nvPr/>
          </p:nvSpPr>
          <p:spPr bwMode="auto">
            <a:xfrm>
              <a:off x="3095" y="3391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88" name="Rectangle 400"/>
            <p:cNvSpPr>
              <a:spLocks noChangeArrowheads="1"/>
            </p:cNvSpPr>
            <p:nvPr/>
          </p:nvSpPr>
          <p:spPr bwMode="auto">
            <a:xfrm>
              <a:off x="2884" y="3391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89" name="Rectangle 401"/>
            <p:cNvSpPr>
              <a:spLocks noChangeArrowheads="1"/>
            </p:cNvSpPr>
            <p:nvPr/>
          </p:nvSpPr>
          <p:spPr bwMode="auto">
            <a:xfrm>
              <a:off x="4778" y="3200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90" name="Rectangle 402"/>
            <p:cNvSpPr>
              <a:spLocks noChangeArrowheads="1"/>
            </p:cNvSpPr>
            <p:nvPr/>
          </p:nvSpPr>
          <p:spPr bwMode="auto">
            <a:xfrm>
              <a:off x="4568" y="3200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91" name="Rectangle 403"/>
            <p:cNvSpPr>
              <a:spLocks noChangeArrowheads="1"/>
            </p:cNvSpPr>
            <p:nvPr/>
          </p:nvSpPr>
          <p:spPr bwMode="auto">
            <a:xfrm>
              <a:off x="4357" y="3200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92" name="Rectangle 404"/>
            <p:cNvSpPr>
              <a:spLocks noChangeArrowheads="1"/>
            </p:cNvSpPr>
            <p:nvPr/>
          </p:nvSpPr>
          <p:spPr bwMode="auto">
            <a:xfrm>
              <a:off x="4147" y="3200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93" name="Rectangle 405"/>
            <p:cNvSpPr>
              <a:spLocks noChangeArrowheads="1"/>
            </p:cNvSpPr>
            <p:nvPr/>
          </p:nvSpPr>
          <p:spPr bwMode="auto">
            <a:xfrm>
              <a:off x="3937" y="3200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94" name="Rectangle 406"/>
            <p:cNvSpPr>
              <a:spLocks noChangeArrowheads="1"/>
            </p:cNvSpPr>
            <p:nvPr/>
          </p:nvSpPr>
          <p:spPr bwMode="auto">
            <a:xfrm>
              <a:off x="3726" y="3200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95" name="Rectangle 407"/>
            <p:cNvSpPr>
              <a:spLocks noChangeArrowheads="1"/>
            </p:cNvSpPr>
            <p:nvPr/>
          </p:nvSpPr>
          <p:spPr bwMode="auto">
            <a:xfrm>
              <a:off x="3516" y="3200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96" name="Rectangle 408"/>
            <p:cNvSpPr>
              <a:spLocks noChangeArrowheads="1"/>
            </p:cNvSpPr>
            <p:nvPr/>
          </p:nvSpPr>
          <p:spPr bwMode="auto">
            <a:xfrm>
              <a:off x="3305" y="3200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97" name="Rectangle 409"/>
            <p:cNvSpPr>
              <a:spLocks noChangeArrowheads="1"/>
            </p:cNvSpPr>
            <p:nvPr/>
          </p:nvSpPr>
          <p:spPr bwMode="auto">
            <a:xfrm>
              <a:off x="3095" y="3200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98" name="Rectangle 410"/>
            <p:cNvSpPr>
              <a:spLocks noChangeArrowheads="1"/>
            </p:cNvSpPr>
            <p:nvPr/>
          </p:nvSpPr>
          <p:spPr bwMode="auto">
            <a:xfrm>
              <a:off x="2884" y="3200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199" name="Rectangle 411"/>
            <p:cNvSpPr>
              <a:spLocks noChangeArrowheads="1"/>
            </p:cNvSpPr>
            <p:nvPr/>
          </p:nvSpPr>
          <p:spPr bwMode="auto">
            <a:xfrm>
              <a:off x="4778" y="301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00" name="Rectangle 412"/>
            <p:cNvSpPr>
              <a:spLocks noChangeArrowheads="1"/>
            </p:cNvSpPr>
            <p:nvPr/>
          </p:nvSpPr>
          <p:spPr bwMode="auto">
            <a:xfrm>
              <a:off x="4568" y="301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01" name="Rectangle 413"/>
            <p:cNvSpPr>
              <a:spLocks noChangeArrowheads="1"/>
            </p:cNvSpPr>
            <p:nvPr/>
          </p:nvSpPr>
          <p:spPr bwMode="auto">
            <a:xfrm>
              <a:off x="4357" y="301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02" name="Rectangle 414"/>
            <p:cNvSpPr>
              <a:spLocks noChangeArrowheads="1"/>
            </p:cNvSpPr>
            <p:nvPr/>
          </p:nvSpPr>
          <p:spPr bwMode="auto">
            <a:xfrm>
              <a:off x="4147" y="301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03" name="Rectangle 415"/>
            <p:cNvSpPr>
              <a:spLocks noChangeArrowheads="1"/>
            </p:cNvSpPr>
            <p:nvPr/>
          </p:nvSpPr>
          <p:spPr bwMode="auto">
            <a:xfrm>
              <a:off x="3937" y="301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04" name="Rectangle 416"/>
            <p:cNvSpPr>
              <a:spLocks noChangeArrowheads="1"/>
            </p:cNvSpPr>
            <p:nvPr/>
          </p:nvSpPr>
          <p:spPr bwMode="auto">
            <a:xfrm>
              <a:off x="3726" y="301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05" name="Rectangle 417"/>
            <p:cNvSpPr>
              <a:spLocks noChangeArrowheads="1"/>
            </p:cNvSpPr>
            <p:nvPr/>
          </p:nvSpPr>
          <p:spPr bwMode="auto">
            <a:xfrm>
              <a:off x="3516" y="301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06" name="Rectangle 418"/>
            <p:cNvSpPr>
              <a:spLocks noChangeArrowheads="1"/>
            </p:cNvSpPr>
            <p:nvPr/>
          </p:nvSpPr>
          <p:spPr bwMode="auto">
            <a:xfrm>
              <a:off x="3305" y="301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07" name="Rectangle 419"/>
            <p:cNvSpPr>
              <a:spLocks noChangeArrowheads="1"/>
            </p:cNvSpPr>
            <p:nvPr/>
          </p:nvSpPr>
          <p:spPr bwMode="auto">
            <a:xfrm>
              <a:off x="3095" y="301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08" name="Rectangle 420"/>
            <p:cNvSpPr>
              <a:spLocks noChangeArrowheads="1"/>
            </p:cNvSpPr>
            <p:nvPr/>
          </p:nvSpPr>
          <p:spPr bwMode="auto">
            <a:xfrm>
              <a:off x="2884" y="301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09" name="Rectangle 421"/>
            <p:cNvSpPr>
              <a:spLocks noChangeArrowheads="1"/>
            </p:cNvSpPr>
            <p:nvPr/>
          </p:nvSpPr>
          <p:spPr bwMode="auto">
            <a:xfrm>
              <a:off x="4778" y="282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10" name="Rectangle 422"/>
            <p:cNvSpPr>
              <a:spLocks noChangeArrowheads="1"/>
            </p:cNvSpPr>
            <p:nvPr/>
          </p:nvSpPr>
          <p:spPr bwMode="auto">
            <a:xfrm>
              <a:off x="4568" y="282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11" name="Rectangle 423"/>
            <p:cNvSpPr>
              <a:spLocks noChangeArrowheads="1"/>
            </p:cNvSpPr>
            <p:nvPr/>
          </p:nvSpPr>
          <p:spPr bwMode="auto">
            <a:xfrm>
              <a:off x="4357" y="282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12" name="Rectangle 424"/>
            <p:cNvSpPr>
              <a:spLocks noChangeArrowheads="1"/>
            </p:cNvSpPr>
            <p:nvPr/>
          </p:nvSpPr>
          <p:spPr bwMode="auto">
            <a:xfrm>
              <a:off x="4147" y="282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13" name="Rectangle 425"/>
            <p:cNvSpPr>
              <a:spLocks noChangeArrowheads="1"/>
            </p:cNvSpPr>
            <p:nvPr/>
          </p:nvSpPr>
          <p:spPr bwMode="auto">
            <a:xfrm>
              <a:off x="3937" y="282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14" name="Rectangle 426"/>
            <p:cNvSpPr>
              <a:spLocks noChangeArrowheads="1"/>
            </p:cNvSpPr>
            <p:nvPr/>
          </p:nvSpPr>
          <p:spPr bwMode="auto">
            <a:xfrm>
              <a:off x="3726" y="282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15" name="Rectangle 427"/>
            <p:cNvSpPr>
              <a:spLocks noChangeArrowheads="1"/>
            </p:cNvSpPr>
            <p:nvPr/>
          </p:nvSpPr>
          <p:spPr bwMode="auto">
            <a:xfrm>
              <a:off x="3516" y="282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16" name="Rectangle 428"/>
            <p:cNvSpPr>
              <a:spLocks noChangeArrowheads="1"/>
            </p:cNvSpPr>
            <p:nvPr/>
          </p:nvSpPr>
          <p:spPr bwMode="auto">
            <a:xfrm>
              <a:off x="3305" y="282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17" name="Rectangle 429"/>
            <p:cNvSpPr>
              <a:spLocks noChangeArrowheads="1"/>
            </p:cNvSpPr>
            <p:nvPr/>
          </p:nvSpPr>
          <p:spPr bwMode="auto">
            <a:xfrm>
              <a:off x="3095" y="2820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18" name="Rectangle 430"/>
            <p:cNvSpPr>
              <a:spLocks noChangeArrowheads="1"/>
            </p:cNvSpPr>
            <p:nvPr/>
          </p:nvSpPr>
          <p:spPr bwMode="auto">
            <a:xfrm>
              <a:off x="2884" y="2820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19" name="Rectangle 431"/>
            <p:cNvSpPr>
              <a:spLocks noChangeArrowheads="1"/>
            </p:cNvSpPr>
            <p:nvPr/>
          </p:nvSpPr>
          <p:spPr bwMode="auto">
            <a:xfrm>
              <a:off x="4778" y="2629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20" name="Rectangle 432"/>
            <p:cNvSpPr>
              <a:spLocks noChangeArrowheads="1"/>
            </p:cNvSpPr>
            <p:nvPr/>
          </p:nvSpPr>
          <p:spPr bwMode="auto">
            <a:xfrm>
              <a:off x="4568" y="2629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21" name="Rectangle 433"/>
            <p:cNvSpPr>
              <a:spLocks noChangeArrowheads="1"/>
            </p:cNvSpPr>
            <p:nvPr/>
          </p:nvSpPr>
          <p:spPr bwMode="auto">
            <a:xfrm>
              <a:off x="4357" y="2629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22" name="Rectangle 434"/>
            <p:cNvSpPr>
              <a:spLocks noChangeArrowheads="1"/>
            </p:cNvSpPr>
            <p:nvPr/>
          </p:nvSpPr>
          <p:spPr bwMode="auto">
            <a:xfrm>
              <a:off x="4147" y="2629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23" name="Rectangle 435"/>
            <p:cNvSpPr>
              <a:spLocks noChangeArrowheads="1"/>
            </p:cNvSpPr>
            <p:nvPr/>
          </p:nvSpPr>
          <p:spPr bwMode="auto">
            <a:xfrm>
              <a:off x="3937" y="2629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24" name="Rectangle 436"/>
            <p:cNvSpPr>
              <a:spLocks noChangeArrowheads="1"/>
            </p:cNvSpPr>
            <p:nvPr/>
          </p:nvSpPr>
          <p:spPr bwMode="auto">
            <a:xfrm>
              <a:off x="3726" y="2629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25" name="Rectangle 437"/>
            <p:cNvSpPr>
              <a:spLocks noChangeArrowheads="1"/>
            </p:cNvSpPr>
            <p:nvPr/>
          </p:nvSpPr>
          <p:spPr bwMode="auto">
            <a:xfrm>
              <a:off x="3516" y="2629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26" name="Rectangle 438"/>
            <p:cNvSpPr>
              <a:spLocks noChangeArrowheads="1"/>
            </p:cNvSpPr>
            <p:nvPr/>
          </p:nvSpPr>
          <p:spPr bwMode="auto">
            <a:xfrm>
              <a:off x="3305" y="2629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27" name="Rectangle 439"/>
            <p:cNvSpPr>
              <a:spLocks noChangeArrowheads="1"/>
            </p:cNvSpPr>
            <p:nvPr/>
          </p:nvSpPr>
          <p:spPr bwMode="auto">
            <a:xfrm>
              <a:off x="3095" y="2629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28" name="Rectangle 440"/>
            <p:cNvSpPr>
              <a:spLocks noChangeArrowheads="1"/>
            </p:cNvSpPr>
            <p:nvPr/>
          </p:nvSpPr>
          <p:spPr bwMode="auto">
            <a:xfrm>
              <a:off x="2884" y="2629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29" name="Rectangle 441"/>
            <p:cNvSpPr>
              <a:spLocks noChangeArrowheads="1"/>
            </p:cNvSpPr>
            <p:nvPr/>
          </p:nvSpPr>
          <p:spPr bwMode="auto">
            <a:xfrm>
              <a:off x="4778" y="2439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30" name="Rectangle 442"/>
            <p:cNvSpPr>
              <a:spLocks noChangeArrowheads="1"/>
            </p:cNvSpPr>
            <p:nvPr/>
          </p:nvSpPr>
          <p:spPr bwMode="auto">
            <a:xfrm>
              <a:off x="4568" y="2439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31" name="Rectangle 443"/>
            <p:cNvSpPr>
              <a:spLocks noChangeArrowheads="1"/>
            </p:cNvSpPr>
            <p:nvPr/>
          </p:nvSpPr>
          <p:spPr bwMode="auto">
            <a:xfrm>
              <a:off x="4357" y="2439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32" name="Rectangle 444"/>
            <p:cNvSpPr>
              <a:spLocks noChangeArrowheads="1"/>
            </p:cNvSpPr>
            <p:nvPr/>
          </p:nvSpPr>
          <p:spPr bwMode="auto">
            <a:xfrm>
              <a:off x="4147" y="2439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33" name="Rectangle 445"/>
            <p:cNvSpPr>
              <a:spLocks noChangeArrowheads="1"/>
            </p:cNvSpPr>
            <p:nvPr/>
          </p:nvSpPr>
          <p:spPr bwMode="auto">
            <a:xfrm>
              <a:off x="3937" y="2439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34" name="Rectangle 446"/>
            <p:cNvSpPr>
              <a:spLocks noChangeArrowheads="1"/>
            </p:cNvSpPr>
            <p:nvPr/>
          </p:nvSpPr>
          <p:spPr bwMode="auto">
            <a:xfrm>
              <a:off x="3726" y="2439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35" name="Rectangle 447"/>
            <p:cNvSpPr>
              <a:spLocks noChangeArrowheads="1"/>
            </p:cNvSpPr>
            <p:nvPr/>
          </p:nvSpPr>
          <p:spPr bwMode="auto">
            <a:xfrm>
              <a:off x="3516" y="2439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36" name="Rectangle 448"/>
            <p:cNvSpPr>
              <a:spLocks noChangeArrowheads="1"/>
            </p:cNvSpPr>
            <p:nvPr/>
          </p:nvSpPr>
          <p:spPr bwMode="auto">
            <a:xfrm>
              <a:off x="3305" y="2439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37" name="Rectangle 449"/>
            <p:cNvSpPr>
              <a:spLocks noChangeArrowheads="1"/>
            </p:cNvSpPr>
            <p:nvPr/>
          </p:nvSpPr>
          <p:spPr bwMode="auto">
            <a:xfrm>
              <a:off x="3095" y="2439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38" name="Rectangle 450"/>
            <p:cNvSpPr>
              <a:spLocks noChangeArrowheads="1"/>
            </p:cNvSpPr>
            <p:nvPr/>
          </p:nvSpPr>
          <p:spPr bwMode="auto">
            <a:xfrm>
              <a:off x="2884" y="2439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39" name="Rectangle 451"/>
            <p:cNvSpPr>
              <a:spLocks noChangeArrowheads="1"/>
            </p:cNvSpPr>
            <p:nvPr/>
          </p:nvSpPr>
          <p:spPr bwMode="auto">
            <a:xfrm>
              <a:off x="4778" y="2248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40" name="Rectangle 452"/>
            <p:cNvSpPr>
              <a:spLocks noChangeArrowheads="1"/>
            </p:cNvSpPr>
            <p:nvPr/>
          </p:nvSpPr>
          <p:spPr bwMode="auto">
            <a:xfrm>
              <a:off x="4568" y="2248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41" name="Rectangle 453"/>
            <p:cNvSpPr>
              <a:spLocks noChangeArrowheads="1"/>
            </p:cNvSpPr>
            <p:nvPr/>
          </p:nvSpPr>
          <p:spPr bwMode="auto">
            <a:xfrm>
              <a:off x="4357" y="2248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42" name="Rectangle 454"/>
            <p:cNvSpPr>
              <a:spLocks noChangeArrowheads="1"/>
            </p:cNvSpPr>
            <p:nvPr/>
          </p:nvSpPr>
          <p:spPr bwMode="auto">
            <a:xfrm>
              <a:off x="4147" y="2248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43" name="Rectangle 455"/>
            <p:cNvSpPr>
              <a:spLocks noChangeArrowheads="1"/>
            </p:cNvSpPr>
            <p:nvPr/>
          </p:nvSpPr>
          <p:spPr bwMode="auto">
            <a:xfrm>
              <a:off x="3937" y="2248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44" name="Rectangle 456"/>
            <p:cNvSpPr>
              <a:spLocks noChangeArrowheads="1"/>
            </p:cNvSpPr>
            <p:nvPr/>
          </p:nvSpPr>
          <p:spPr bwMode="auto">
            <a:xfrm>
              <a:off x="3726" y="2248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45" name="Rectangle 457"/>
            <p:cNvSpPr>
              <a:spLocks noChangeArrowheads="1"/>
            </p:cNvSpPr>
            <p:nvPr/>
          </p:nvSpPr>
          <p:spPr bwMode="auto">
            <a:xfrm>
              <a:off x="3516" y="2248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46" name="Rectangle 458"/>
            <p:cNvSpPr>
              <a:spLocks noChangeArrowheads="1"/>
            </p:cNvSpPr>
            <p:nvPr/>
          </p:nvSpPr>
          <p:spPr bwMode="auto">
            <a:xfrm>
              <a:off x="3305" y="2248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47" name="Rectangle 459"/>
            <p:cNvSpPr>
              <a:spLocks noChangeArrowheads="1"/>
            </p:cNvSpPr>
            <p:nvPr/>
          </p:nvSpPr>
          <p:spPr bwMode="auto">
            <a:xfrm>
              <a:off x="3095" y="2248"/>
              <a:ext cx="21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48" name="Rectangle 460"/>
            <p:cNvSpPr>
              <a:spLocks noChangeArrowheads="1"/>
            </p:cNvSpPr>
            <p:nvPr/>
          </p:nvSpPr>
          <p:spPr bwMode="auto">
            <a:xfrm>
              <a:off x="2884" y="2248"/>
              <a:ext cx="2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49" name="Rectangle 461"/>
            <p:cNvSpPr>
              <a:spLocks noChangeArrowheads="1"/>
            </p:cNvSpPr>
            <p:nvPr/>
          </p:nvSpPr>
          <p:spPr bwMode="auto">
            <a:xfrm>
              <a:off x="4778" y="205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50" name="Rectangle 462"/>
            <p:cNvSpPr>
              <a:spLocks noChangeArrowheads="1"/>
            </p:cNvSpPr>
            <p:nvPr/>
          </p:nvSpPr>
          <p:spPr bwMode="auto">
            <a:xfrm>
              <a:off x="4568" y="205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51" name="Rectangle 463"/>
            <p:cNvSpPr>
              <a:spLocks noChangeArrowheads="1"/>
            </p:cNvSpPr>
            <p:nvPr/>
          </p:nvSpPr>
          <p:spPr bwMode="auto">
            <a:xfrm>
              <a:off x="4357" y="205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52" name="Rectangle 464"/>
            <p:cNvSpPr>
              <a:spLocks noChangeArrowheads="1"/>
            </p:cNvSpPr>
            <p:nvPr/>
          </p:nvSpPr>
          <p:spPr bwMode="auto">
            <a:xfrm>
              <a:off x="4147" y="205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53" name="Rectangle 465"/>
            <p:cNvSpPr>
              <a:spLocks noChangeArrowheads="1"/>
            </p:cNvSpPr>
            <p:nvPr/>
          </p:nvSpPr>
          <p:spPr bwMode="auto">
            <a:xfrm>
              <a:off x="3937" y="205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54" name="Rectangle 466"/>
            <p:cNvSpPr>
              <a:spLocks noChangeArrowheads="1"/>
            </p:cNvSpPr>
            <p:nvPr/>
          </p:nvSpPr>
          <p:spPr bwMode="auto">
            <a:xfrm>
              <a:off x="3726" y="205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55" name="Rectangle 467"/>
            <p:cNvSpPr>
              <a:spLocks noChangeArrowheads="1"/>
            </p:cNvSpPr>
            <p:nvPr/>
          </p:nvSpPr>
          <p:spPr bwMode="auto">
            <a:xfrm>
              <a:off x="3516" y="205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56" name="Rectangle 468"/>
            <p:cNvSpPr>
              <a:spLocks noChangeArrowheads="1"/>
            </p:cNvSpPr>
            <p:nvPr/>
          </p:nvSpPr>
          <p:spPr bwMode="auto">
            <a:xfrm>
              <a:off x="3305" y="205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57" name="Rectangle 469"/>
            <p:cNvSpPr>
              <a:spLocks noChangeArrowheads="1"/>
            </p:cNvSpPr>
            <p:nvPr/>
          </p:nvSpPr>
          <p:spPr bwMode="auto">
            <a:xfrm>
              <a:off x="3095" y="2058"/>
              <a:ext cx="2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58" name="Rectangle 470"/>
            <p:cNvSpPr>
              <a:spLocks noChangeArrowheads="1"/>
            </p:cNvSpPr>
            <p:nvPr/>
          </p:nvSpPr>
          <p:spPr bwMode="auto">
            <a:xfrm>
              <a:off x="2884" y="2058"/>
              <a:ext cx="2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i="1"/>
            </a:p>
          </p:txBody>
        </p:sp>
        <p:sp>
          <p:nvSpPr>
            <p:cNvPr id="10259" name="Line 471"/>
            <p:cNvSpPr>
              <a:spLocks noChangeShapeType="1"/>
            </p:cNvSpPr>
            <p:nvPr/>
          </p:nvSpPr>
          <p:spPr bwMode="auto">
            <a:xfrm>
              <a:off x="2884" y="2058"/>
              <a:ext cx="210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472"/>
            <p:cNvSpPr>
              <a:spLocks noChangeShapeType="1"/>
            </p:cNvSpPr>
            <p:nvPr/>
          </p:nvSpPr>
          <p:spPr bwMode="auto">
            <a:xfrm>
              <a:off x="2884" y="2248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473"/>
            <p:cNvSpPr>
              <a:spLocks noChangeShapeType="1"/>
            </p:cNvSpPr>
            <p:nvPr/>
          </p:nvSpPr>
          <p:spPr bwMode="auto">
            <a:xfrm>
              <a:off x="2884" y="2439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474"/>
            <p:cNvSpPr>
              <a:spLocks noChangeShapeType="1"/>
            </p:cNvSpPr>
            <p:nvPr/>
          </p:nvSpPr>
          <p:spPr bwMode="auto">
            <a:xfrm>
              <a:off x="2884" y="2629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475"/>
            <p:cNvSpPr>
              <a:spLocks noChangeShapeType="1"/>
            </p:cNvSpPr>
            <p:nvPr/>
          </p:nvSpPr>
          <p:spPr bwMode="auto">
            <a:xfrm>
              <a:off x="2884" y="2820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476"/>
            <p:cNvSpPr>
              <a:spLocks noChangeShapeType="1"/>
            </p:cNvSpPr>
            <p:nvPr/>
          </p:nvSpPr>
          <p:spPr bwMode="auto">
            <a:xfrm>
              <a:off x="2884" y="3010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477"/>
            <p:cNvSpPr>
              <a:spLocks noChangeShapeType="1"/>
            </p:cNvSpPr>
            <p:nvPr/>
          </p:nvSpPr>
          <p:spPr bwMode="auto">
            <a:xfrm>
              <a:off x="2884" y="3200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478"/>
            <p:cNvSpPr>
              <a:spLocks noChangeShapeType="1"/>
            </p:cNvSpPr>
            <p:nvPr/>
          </p:nvSpPr>
          <p:spPr bwMode="auto">
            <a:xfrm>
              <a:off x="2884" y="3391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479"/>
            <p:cNvSpPr>
              <a:spLocks noChangeShapeType="1"/>
            </p:cNvSpPr>
            <p:nvPr/>
          </p:nvSpPr>
          <p:spPr bwMode="auto">
            <a:xfrm>
              <a:off x="2884" y="3581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480"/>
            <p:cNvSpPr>
              <a:spLocks noChangeShapeType="1"/>
            </p:cNvSpPr>
            <p:nvPr/>
          </p:nvSpPr>
          <p:spPr bwMode="auto">
            <a:xfrm>
              <a:off x="2884" y="3772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481"/>
            <p:cNvSpPr>
              <a:spLocks noChangeShapeType="1"/>
            </p:cNvSpPr>
            <p:nvPr/>
          </p:nvSpPr>
          <p:spPr bwMode="auto">
            <a:xfrm>
              <a:off x="2884" y="3962"/>
              <a:ext cx="210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482"/>
            <p:cNvSpPr>
              <a:spLocks noChangeShapeType="1"/>
            </p:cNvSpPr>
            <p:nvPr/>
          </p:nvSpPr>
          <p:spPr bwMode="auto">
            <a:xfrm>
              <a:off x="2884" y="2058"/>
              <a:ext cx="0" cy="19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483"/>
            <p:cNvSpPr>
              <a:spLocks noChangeShapeType="1"/>
            </p:cNvSpPr>
            <p:nvPr/>
          </p:nvSpPr>
          <p:spPr bwMode="auto">
            <a:xfrm>
              <a:off x="3095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484"/>
            <p:cNvSpPr>
              <a:spLocks noChangeShapeType="1"/>
            </p:cNvSpPr>
            <p:nvPr/>
          </p:nvSpPr>
          <p:spPr bwMode="auto">
            <a:xfrm>
              <a:off x="3305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Line 485"/>
            <p:cNvSpPr>
              <a:spLocks noChangeShapeType="1"/>
            </p:cNvSpPr>
            <p:nvPr/>
          </p:nvSpPr>
          <p:spPr bwMode="auto">
            <a:xfrm>
              <a:off x="3516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486"/>
            <p:cNvSpPr>
              <a:spLocks noChangeShapeType="1"/>
            </p:cNvSpPr>
            <p:nvPr/>
          </p:nvSpPr>
          <p:spPr bwMode="auto">
            <a:xfrm>
              <a:off x="3726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487"/>
            <p:cNvSpPr>
              <a:spLocks noChangeShapeType="1"/>
            </p:cNvSpPr>
            <p:nvPr/>
          </p:nvSpPr>
          <p:spPr bwMode="auto">
            <a:xfrm>
              <a:off x="3937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488"/>
            <p:cNvSpPr>
              <a:spLocks noChangeShapeType="1"/>
            </p:cNvSpPr>
            <p:nvPr/>
          </p:nvSpPr>
          <p:spPr bwMode="auto">
            <a:xfrm>
              <a:off x="4147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489"/>
            <p:cNvSpPr>
              <a:spLocks noChangeShapeType="1"/>
            </p:cNvSpPr>
            <p:nvPr/>
          </p:nvSpPr>
          <p:spPr bwMode="auto">
            <a:xfrm>
              <a:off x="4357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490"/>
            <p:cNvSpPr>
              <a:spLocks noChangeShapeType="1"/>
            </p:cNvSpPr>
            <p:nvPr/>
          </p:nvSpPr>
          <p:spPr bwMode="auto">
            <a:xfrm>
              <a:off x="4568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491"/>
            <p:cNvSpPr>
              <a:spLocks noChangeShapeType="1"/>
            </p:cNvSpPr>
            <p:nvPr/>
          </p:nvSpPr>
          <p:spPr bwMode="auto">
            <a:xfrm>
              <a:off x="4778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492"/>
            <p:cNvSpPr>
              <a:spLocks noChangeShapeType="1"/>
            </p:cNvSpPr>
            <p:nvPr/>
          </p:nvSpPr>
          <p:spPr bwMode="auto">
            <a:xfrm>
              <a:off x="4989" y="2058"/>
              <a:ext cx="0" cy="190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Text Box 493"/>
            <p:cNvSpPr txBox="1">
              <a:spLocks noChangeArrowheads="1"/>
            </p:cNvSpPr>
            <p:nvPr/>
          </p:nvSpPr>
          <p:spPr bwMode="auto">
            <a:xfrm>
              <a:off x="2866" y="15"/>
              <a:ext cx="50" cy="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282" name="Text Box 494"/>
            <p:cNvSpPr txBox="1">
              <a:spLocks noChangeArrowheads="1"/>
            </p:cNvSpPr>
            <p:nvPr/>
          </p:nvSpPr>
          <p:spPr bwMode="auto">
            <a:xfrm>
              <a:off x="2905" y="99"/>
              <a:ext cx="116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283" name="Text Box 495"/>
            <p:cNvSpPr txBox="1">
              <a:spLocks noChangeArrowheads="1"/>
            </p:cNvSpPr>
            <p:nvPr/>
          </p:nvSpPr>
          <p:spPr bwMode="auto">
            <a:xfrm>
              <a:off x="2920" y="285"/>
              <a:ext cx="58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284" name="Text Box 496"/>
            <p:cNvSpPr txBox="1">
              <a:spLocks noChangeArrowheads="1"/>
            </p:cNvSpPr>
            <p:nvPr/>
          </p:nvSpPr>
          <p:spPr bwMode="auto">
            <a:xfrm>
              <a:off x="2920" y="468"/>
              <a:ext cx="58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285" name="Text Box 497"/>
            <p:cNvSpPr txBox="1">
              <a:spLocks noChangeArrowheads="1"/>
            </p:cNvSpPr>
            <p:nvPr/>
          </p:nvSpPr>
          <p:spPr bwMode="auto">
            <a:xfrm>
              <a:off x="2920" y="663"/>
              <a:ext cx="58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286" name="Text Box 498"/>
            <p:cNvSpPr txBox="1">
              <a:spLocks noChangeArrowheads="1"/>
            </p:cNvSpPr>
            <p:nvPr/>
          </p:nvSpPr>
          <p:spPr bwMode="auto">
            <a:xfrm>
              <a:off x="2919" y="858"/>
              <a:ext cx="58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287" name="Text Box 499"/>
            <p:cNvSpPr txBox="1">
              <a:spLocks noChangeArrowheads="1"/>
            </p:cNvSpPr>
            <p:nvPr/>
          </p:nvSpPr>
          <p:spPr bwMode="auto">
            <a:xfrm>
              <a:off x="2919" y="1041"/>
              <a:ext cx="58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288" name="Text Box 500"/>
            <p:cNvSpPr txBox="1">
              <a:spLocks noChangeArrowheads="1"/>
            </p:cNvSpPr>
            <p:nvPr/>
          </p:nvSpPr>
          <p:spPr bwMode="auto">
            <a:xfrm>
              <a:off x="2919" y="1236"/>
              <a:ext cx="58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289" name="Text Box 501"/>
            <p:cNvSpPr txBox="1">
              <a:spLocks noChangeArrowheads="1"/>
            </p:cNvSpPr>
            <p:nvPr/>
          </p:nvSpPr>
          <p:spPr bwMode="auto">
            <a:xfrm>
              <a:off x="2917" y="1423"/>
              <a:ext cx="58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290" name="Text Box 502"/>
            <p:cNvSpPr txBox="1">
              <a:spLocks noChangeArrowheads="1"/>
            </p:cNvSpPr>
            <p:nvPr/>
          </p:nvSpPr>
          <p:spPr bwMode="auto">
            <a:xfrm>
              <a:off x="2916" y="1612"/>
              <a:ext cx="58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291" name="Text Box 503"/>
            <p:cNvSpPr txBox="1">
              <a:spLocks noChangeArrowheads="1"/>
            </p:cNvSpPr>
            <p:nvPr/>
          </p:nvSpPr>
          <p:spPr bwMode="auto">
            <a:xfrm>
              <a:off x="2918" y="1805"/>
              <a:ext cx="58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292" name="Text Box 504"/>
            <p:cNvSpPr txBox="1">
              <a:spLocks noChangeArrowheads="1"/>
            </p:cNvSpPr>
            <p:nvPr/>
          </p:nvSpPr>
          <p:spPr bwMode="auto">
            <a:xfrm>
              <a:off x="2916" y="2184"/>
              <a:ext cx="93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-1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293" name="Text Box 505"/>
            <p:cNvSpPr txBox="1">
              <a:spLocks noChangeArrowheads="1"/>
            </p:cNvSpPr>
            <p:nvPr/>
          </p:nvSpPr>
          <p:spPr bwMode="auto">
            <a:xfrm>
              <a:off x="2917" y="2376"/>
              <a:ext cx="93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-2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294" name="Text Box 506"/>
            <p:cNvSpPr txBox="1">
              <a:spLocks noChangeArrowheads="1"/>
            </p:cNvSpPr>
            <p:nvPr/>
          </p:nvSpPr>
          <p:spPr bwMode="auto">
            <a:xfrm>
              <a:off x="2919" y="2565"/>
              <a:ext cx="93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-3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295" name="Text Box 507"/>
            <p:cNvSpPr txBox="1">
              <a:spLocks noChangeArrowheads="1"/>
            </p:cNvSpPr>
            <p:nvPr/>
          </p:nvSpPr>
          <p:spPr bwMode="auto">
            <a:xfrm>
              <a:off x="2921" y="2756"/>
              <a:ext cx="93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-4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296" name="Text Box 508"/>
            <p:cNvSpPr txBox="1">
              <a:spLocks noChangeArrowheads="1"/>
            </p:cNvSpPr>
            <p:nvPr/>
          </p:nvSpPr>
          <p:spPr bwMode="auto">
            <a:xfrm>
              <a:off x="2920" y="2947"/>
              <a:ext cx="93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-5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297" name="Text Box 509"/>
            <p:cNvSpPr txBox="1">
              <a:spLocks noChangeArrowheads="1"/>
            </p:cNvSpPr>
            <p:nvPr/>
          </p:nvSpPr>
          <p:spPr bwMode="auto">
            <a:xfrm>
              <a:off x="2920" y="3136"/>
              <a:ext cx="93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-6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298" name="Text Box 510"/>
            <p:cNvSpPr txBox="1">
              <a:spLocks noChangeArrowheads="1"/>
            </p:cNvSpPr>
            <p:nvPr/>
          </p:nvSpPr>
          <p:spPr bwMode="auto">
            <a:xfrm>
              <a:off x="2920" y="3331"/>
              <a:ext cx="93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-7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299" name="Text Box 511"/>
            <p:cNvSpPr txBox="1">
              <a:spLocks noChangeArrowheads="1"/>
            </p:cNvSpPr>
            <p:nvPr/>
          </p:nvSpPr>
          <p:spPr bwMode="auto">
            <a:xfrm>
              <a:off x="2918" y="3518"/>
              <a:ext cx="93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-8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00" name="Text Box 512"/>
            <p:cNvSpPr txBox="1">
              <a:spLocks noChangeArrowheads="1"/>
            </p:cNvSpPr>
            <p:nvPr/>
          </p:nvSpPr>
          <p:spPr bwMode="auto">
            <a:xfrm>
              <a:off x="2915" y="3709"/>
              <a:ext cx="93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-9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01" name="Text Box 513"/>
            <p:cNvSpPr txBox="1">
              <a:spLocks noChangeArrowheads="1"/>
            </p:cNvSpPr>
            <p:nvPr/>
          </p:nvSpPr>
          <p:spPr bwMode="auto">
            <a:xfrm>
              <a:off x="2915" y="3898"/>
              <a:ext cx="151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-10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02" name="Text Box 514"/>
            <p:cNvSpPr txBox="1">
              <a:spLocks noChangeArrowheads="1"/>
            </p:cNvSpPr>
            <p:nvPr/>
          </p:nvSpPr>
          <p:spPr bwMode="auto">
            <a:xfrm>
              <a:off x="3065" y="2077"/>
              <a:ext cx="58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03" name="Text Box 515"/>
            <p:cNvSpPr txBox="1">
              <a:spLocks noChangeArrowheads="1"/>
            </p:cNvSpPr>
            <p:nvPr/>
          </p:nvSpPr>
          <p:spPr bwMode="auto">
            <a:xfrm>
              <a:off x="3275" y="2077"/>
              <a:ext cx="58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04" name="Text Box 516"/>
            <p:cNvSpPr txBox="1">
              <a:spLocks noChangeArrowheads="1"/>
            </p:cNvSpPr>
            <p:nvPr/>
          </p:nvSpPr>
          <p:spPr bwMode="auto">
            <a:xfrm>
              <a:off x="3485" y="2077"/>
              <a:ext cx="58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05" name="Text Box 517"/>
            <p:cNvSpPr txBox="1">
              <a:spLocks noChangeArrowheads="1"/>
            </p:cNvSpPr>
            <p:nvPr/>
          </p:nvSpPr>
          <p:spPr bwMode="auto">
            <a:xfrm>
              <a:off x="3695" y="2077"/>
              <a:ext cx="58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06" name="Text Box 518"/>
            <p:cNvSpPr txBox="1">
              <a:spLocks noChangeArrowheads="1"/>
            </p:cNvSpPr>
            <p:nvPr/>
          </p:nvSpPr>
          <p:spPr bwMode="auto">
            <a:xfrm>
              <a:off x="3907" y="2077"/>
              <a:ext cx="58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07" name="Text Box 519"/>
            <p:cNvSpPr txBox="1">
              <a:spLocks noChangeArrowheads="1"/>
            </p:cNvSpPr>
            <p:nvPr/>
          </p:nvSpPr>
          <p:spPr bwMode="auto">
            <a:xfrm>
              <a:off x="4116" y="2077"/>
              <a:ext cx="58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08" name="Text Box 520"/>
            <p:cNvSpPr txBox="1">
              <a:spLocks noChangeArrowheads="1"/>
            </p:cNvSpPr>
            <p:nvPr/>
          </p:nvSpPr>
          <p:spPr bwMode="auto">
            <a:xfrm>
              <a:off x="4327" y="2077"/>
              <a:ext cx="58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09" name="Text Box 521"/>
            <p:cNvSpPr txBox="1">
              <a:spLocks noChangeArrowheads="1"/>
            </p:cNvSpPr>
            <p:nvPr/>
          </p:nvSpPr>
          <p:spPr bwMode="auto">
            <a:xfrm>
              <a:off x="4539" y="2077"/>
              <a:ext cx="58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10" name="Text Box 522"/>
            <p:cNvSpPr txBox="1">
              <a:spLocks noChangeArrowheads="1"/>
            </p:cNvSpPr>
            <p:nvPr/>
          </p:nvSpPr>
          <p:spPr bwMode="auto">
            <a:xfrm>
              <a:off x="4748" y="2077"/>
              <a:ext cx="58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11" name="Text Box 523"/>
            <p:cNvSpPr txBox="1">
              <a:spLocks noChangeArrowheads="1"/>
            </p:cNvSpPr>
            <p:nvPr/>
          </p:nvSpPr>
          <p:spPr bwMode="auto">
            <a:xfrm>
              <a:off x="4930" y="2077"/>
              <a:ext cx="116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12" name="Text Box 524"/>
            <p:cNvSpPr txBox="1">
              <a:spLocks noChangeArrowheads="1"/>
            </p:cNvSpPr>
            <p:nvPr/>
          </p:nvSpPr>
          <p:spPr bwMode="auto">
            <a:xfrm>
              <a:off x="5029" y="1974"/>
              <a:ext cx="56" cy="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13" name="Text Box 525"/>
            <p:cNvSpPr txBox="1">
              <a:spLocks noChangeArrowheads="1"/>
            </p:cNvSpPr>
            <p:nvPr/>
          </p:nvSpPr>
          <p:spPr bwMode="auto">
            <a:xfrm>
              <a:off x="695" y="2097"/>
              <a:ext cx="151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-10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14" name="Text Box 526"/>
            <p:cNvSpPr txBox="1">
              <a:spLocks noChangeArrowheads="1"/>
            </p:cNvSpPr>
            <p:nvPr/>
          </p:nvSpPr>
          <p:spPr bwMode="auto">
            <a:xfrm>
              <a:off x="934" y="2097"/>
              <a:ext cx="93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-9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15" name="Text Box 527"/>
            <p:cNvSpPr txBox="1">
              <a:spLocks noChangeArrowheads="1"/>
            </p:cNvSpPr>
            <p:nvPr/>
          </p:nvSpPr>
          <p:spPr bwMode="auto">
            <a:xfrm>
              <a:off x="1144" y="2097"/>
              <a:ext cx="93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-8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16" name="Text Box 528"/>
            <p:cNvSpPr txBox="1">
              <a:spLocks noChangeArrowheads="1"/>
            </p:cNvSpPr>
            <p:nvPr/>
          </p:nvSpPr>
          <p:spPr bwMode="auto">
            <a:xfrm>
              <a:off x="1354" y="2097"/>
              <a:ext cx="93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-7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17" name="Text Box 529"/>
            <p:cNvSpPr txBox="1">
              <a:spLocks noChangeArrowheads="1"/>
            </p:cNvSpPr>
            <p:nvPr/>
          </p:nvSpPr>
          <p:spPr bwMode="auto">
            <a:xfrm>
              <a:off x="1566" y="2097"/>
              <a:ext cx="93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-6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18" name="Text Box 530"/>
            <p:cNvSpPr txBox="1">
              <a:spLocks noChangeArrowheads="1"/>
            </p:cNvSpPr>
            <p:nvPr/>
          </p:nvSpPr>
          <p:spPr bwMode="auto">
            <a:xfrm>
              <a:off x="1775" y="2097"/>
              <a:ext cx="93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-5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19" name="Text Box 531"/>
            <p:cNvSpPr txBox="1">
              <a:spLocks noChangeArrowheads="1"/>
            </p:cNvSpPr>
            <p:nvPr/>
          </p:nvSpPr>
          <p:spPr bwMode="auto">
            <a:xfrm>
              <a:off x="1986" y="2097"/>
              <a:ext cx="93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-4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20" name="Text Box 532"/>
            <p:cNvSpPr txBox="1">
              <a:spLocks noChangeArrowheads="1"/>
            </p:cNvSpPr>
            <p:nvPr/>
          </p:nvSpPr>
          <p:spPr bwMode="auto">
            <a:xfrm>
              <a:off x="2198" y="2097"/>
              <a:ext cx="93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-3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21" name="Text Box 533"/>
            <p:cNvSpPr txBox="1">
              <a:spLocks noChangeArrowheads="1"/>
            </p:cNvSpPr>
            <p:nvPr/>
          </p:nvSpPr>
          <p:spPr bwMode="auto">
            <a:xfrm>
              <a:off x="2407" y="2097"/>
              <a:ext cx="93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-2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10322" name="Text Box 534"/>
            <p:cNvSpPr txBox="1">
              <a:spLocks noChangeArrowheads="1"/>
            </p:cNvSpPr>
            <p:nvPr/>
          </p:nvSpPr>
          <p:spPr bwMode="auto">
            <a:xfrm>
              <a:off x="2617" y="2097"/>
              <a:ext cx="93" cy="125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-1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</p:grpSp>
      <p:sp>
        <p:nvSpPr>
          <p:cNvPr id="9221" name="Text Box 535"/>
          <p:cNvSpPr txBox="1">
            <a:spLocks noChangeArrowheads="1"/>
          </p:cNvSpPr>
          <p:nvPr/>
        </p:nvSpPr>
        <p:spPr bwMode="auto">
          <a:xfrm>
            <a:off x="28575" y="1965325"/>
            <a:ext cx="3446463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Parabola _______________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5593" name="Text Box 536"/>
          <p:cNvSpPr txBox="1">
            <a:spLocks noChangeArrowheads="1"/>
          </p:cNvSpPr>
          <p:nvPr/>
        </p:nvSpPr>
        <p:spPr bwMode="auto">
          <a:xfrm>
            <a:off x="1111250" y="1962150"/>
            <a:ext cx="2603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shifted down to </a:t>
            </a:r>
            <a:b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y-intercept (0,-3)</a:t>
            </a:r>
          </a:p>
        </p:txBody>
      </p:sp>
      <p:graphicFrame>
        <p:nvGraphicFramePr>
          <p:cNvPr id="9223" name="Object 537"/>
          <p:cNvGraphicFramePr>
            <a:graphicFrameLocks noChangeAspect="1"/>
          </p:cNvGraphicFramePr>
          <p:nvPr/>
        </p:nvGraphicFramePr>
        <p:xfrm>
          <a:off x="5865813" y="512763"/>
          <a:ext cx="67627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3" name="Equation" r:id="rId9" imgW="799753" imgH="406224" progId="Equation.DSMT4">
                  <p:embed/>
                </p:oleObj>
              </mc:Choice>
              <mc:Fallback>
                <p:oleObj name="Equation" r:id="rId9" imgW="799753" imgH="406224" progId="Equation.DSMT4">
                  <p:embed/>
                  <p:pic>
                    <p:nvPicPr>
                      <p:cNvPr id="0" name="Object 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512763"/>
                        <a:ext cx="676275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538"/>
          <p:cNvGraphicFramePr>
            <a:graphicFrameLocks noChangeAspect="1"/>
          </p:cNvGraphicFramePr>
          <p:nvPr/>
        </p:nvGraphicFramePr>
        <p:xfrm>
          <a:off x="368300" y="1444625"/>
          <a:ext cx="6556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4" name="Equation" r:id="rId11" imgW="799753" imgH="406224" progId="Equation.DSMT4">
                  <p:embed/>
                </p:oleObj>
              </mc:Choice>
              <mc:Fallback>
                <p:oleObj name="Equation" r:id="rId11" imgW="799753" imgH="406224" progId="Equation.DSMT4">
                  <p:embed/>
                  <p:pic>
                    <p:nvPicPr>
                      <p:cNvPr id="0" name="Object 5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444625"/>
                        <a:ext cx="65563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6" name="Object 539"/>
          <p:cNvGraphicFramePr>
            <a:graphicFrameLocks noChangeAspect="1"/>
          </p:cNvGraphicFramePr>
          <p:nvPr/>
        </p:nvGraphicFramePr>
        <p:xfrm>
          <a:off x="768350" y="1455738"/>
          <a:ext cx="4206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5" name="Equation" r:id="rId13" imgW="977476" imgH="406224" progId="Equation.DSMT4">
                  <p:embed/>
                </p:oleObj>
              </mc:Choice>
              <mc:Fallback>
                <p:oleObj name="Equation" r:id="rId13" imgW="977476" imgH="406224" progId="Equation.DSMT4">
                  <p:embed/>
                  <p:pic>
                    <p:nvPicPr>
                      <p:cNvPr id="0" name="Object 5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261"/>
                      <a:stretch>
                        <a:fillRect/>
                      </a:stretch>
                    </p:blipFill>
                    <p:spPr bwMode="auto">
                      <a:xfrm>
                        <a:off x="768350" y="1455738"/>
                        <a:ext cx="420688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7" name="Object 540"/>
          <p:cNvGraphicFramePr>
            <a:graphicFrameLocks noChangeAspect="1"/>
          </p:cNvGraphicFramePr>
          <p:nvPr/>
        </p:nvGraphicFramePr>
        <p:xfrm>
          <a:off x="782638" y="1325563"/>
          <a:ext cx="52863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6" name="Equation" r:id="rId15" imgW="1079032" imgH="672808" progId="Equation.DSMT4">
                  <p:embed/>
                </p:oleObj>
              </mc:Choice>
              <mc:Fallback>
                <p:oleObj name="Equation" r:id="rId15" imgW="1079032" imgH="672808" progId="Equation.DSMT4">
                  <p:embed/>
                  <p:pic>
                    <p:nvPicPr>
                      <p:cNvPr id="0" name="Object 5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203"/>
                      <a:stretch>
                        <a:fillRect/>
                      </a:stretch>
                    </p:blipFill>
                    <p:spPr bwMode="auto">
                      <a:xfrm>
                        <a:off x="782638" y="1325563"/>
                        <a:ext cx="528637" cy="569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Arc 542"/>
          <p:cNvSpPr>
            <a:spLocks noChangeAspect="1"/>
          </p:cNvSpPr>
          <p:nvPr/>
        </p:nvSpPr>
        <p:spPr bwMode="auto">
          <a:xfrm>
            <a:off x="4445000" y="-10826750"/>
            <a:ext cx="1981200" cy="14038263"/>
          </a:xfrm>
          <a:custGeom>
            <a:avLst/>
            <a:gdLst>
              <a:gd name="T0" fmla="*/ 2147483647 w 25505"/>
              <a:gd name="T1" fmla="*/ 2147483647 h 21600"/>
              <a:gd name="T2" fmla="*/ 0 w 25505"/>
              <a:gd name="T3" fmla="*/ 2147483647 h 21600"/>
              <a:gd name="T4" fmla="*/ 2147483647 w 2550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505" h="21600" fill="none" extrusionOk="0">
                <a:moveTo>
                  <a:pt x="25504" y="17428"/>
                </a:moveTo>
                <a:cubicBezTo>
                  <a:pt x="21802" y="20139"/>
                  <a:pt x="17334" y="21599"/>
                  <a:pt x="12746" y="21600"/>
                </a:cubicBezTo>
                <a:cubicBezTo>
                  <a:pt x="8163" y="21600"/>
                  <a:pt x="3699" y="20142"/>
                  <a:pt x="0" y="17438"/>
                </a:cubicBezTo>
              </a:path>
              <a:path w="25505" h="21600" stroke="0" extrusionOk="0">
                <a:moveTo>
                  <a:pt x="25504" y="17428"/>
                </a:moveTo>
                <a:cubicBezTo>
                  <a:pt x="21802" y="20139"/>
                  <a:pt x="17334" y="21599"/>
                  <a:pt x="12746" y="21600"/>
                </a:cubicBezTo>
                <a:cubicBezTo>
                  <a:pt x="8163" y="21600"/>
                  <a:pt x="3699" y="20142"/>
                  <a:pt x="0" y="17438"/>
                </a:cubicBezTo>
                <a:lnTo>
                  <a:pt x="12746" y="0"/>
                </a:lnTo>
                <a:lnTo>
                  <a:pt x="25504" y="17428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9" name="Arc 543"/>
          <p:cNvSpPr>
            <a:spLocks noChangeAspect="1"/>
          </p:cNvSpPr>
          <p:nvPr/>
        </p:nvSpPr>
        <p:spPr bwMode="auto">
          <a:xfrm>
            <a:off x="4440238" y="-10821988"/>
            <a:ext cx="1981200" cy="14038263"/>
          </a:xfrm>
          <a:custGeom>
            <a:avLst/>
            <a:gdLst>
              <a:gd name="T0" fmla="*/ 2147483647 w 25499"/>
              <a:gd name="T1" fmla="*/ 2147483647 h 21600"/>
              <a:gd name="T2" fmla="*/ 0 w 25499"/>
              <a:gd name="T3" fmla="*/ 2147483647 h 21600"/>
              <a:gd name="T4" fmla="*/ 2147483647 w 2549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499" h="21600" fill="none" extrusionOk="0">
                <a:moveTo>
                  <a:pt x="25499" y="17479"/>
                </a:moveTo>
                <a:cubicBezTo>
                  <a:pt x="21809" y="20157"/>
                  <a:pt x="17367" y="21599"/>
                  <a:pt x="12809" y="21600"/>
                </a:cubicBezTo>
                <a:cubicBezTo>
                  <a:pt x="8199" y="21600"/>
                  <a:pt x="3711" y="20125"/>
                  <a:pt x="-1" y="17392"/>
                </a:cubicBezTo>
              </a:path>
              <a:path w="25499" h="21600" stroke="0" extrusionOk="0">
                <a:moveTo>
                  <a:pt x="25499" y="17479"/>
                </a:moveTo>
                <a:cubicBezTo>
                  <a:pt x="21809" y="20157"/>
                  <a:pt x="17367" y="21599"/>
                  <a:pt x="12809" y="21600"/>
                </a:cubicBezTo>
                <a:cubicBezTo>
                  <a:pt x="8199" y="21600"/>
                  <a:pt x="3711" y="20125"/>
                  <a:pt x="-1" y="17392"/>
                </a:cubicBezTo>
                <a:lnTo>
                  <a:pt x="12809" y="0"/>
                </a:lnTo>
                <a:lnTo>
                  <a:pt x="25499" y="17479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0" name="Arc 544"/>
          <p:cNvSpPr>
            <a:spLocks noChangeAspect="1"/>
          </p:cNvSpPr>
          <p:nvPr/>
        </p:nvSpPr>
        <p:spPr bwMode="auto">
          <a:xfrm>
            <a:off x="4087813" y="-11357605"/>
            <a:ext cx="2686050" cy="14038263"/>
          </a:xfrm>
          <a:custGeom>
            <a:avLst/>
            <a:gdLst>
              <a:gd name="T0" fmla="*/ 2147483647 w 25499"/>
              <a:gd name="T1" fmla="*/ 2147483647 h 21600"/>
              <a:gd name="T2" fmla="*/ 0 w 25499"/>
              <a:gd name="T3" fmla="*/ 2147483647 h 21600"/>
              <a:gd name="T4" fmla="*/ 2147483647 w 2549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499" h="21600" fill="none" extrusionOk="0">
                <a:moveTo>
                  <a:pt x="25499" y="17479"/>
                </a:moveTo>
                <a:cubicBezTo>
                  <a:pt x="21809" y="20157"/>
                  <a:pt x="17367" y="21599"/>
                  <a:pt x="12809" y="21600"/>
                </a:cubicBezTo>
                <a:cubicBezTo>
                  <a:pt x="8199" y="21600"/>
                  <a:pt x="3711" y="20125"/>
                  <a:pt x="-1" y="17392"/>
                </a:cubicBezTo>
              </a:path>
              <a:path w="25499" h="21600" stroke="0" extrusionOk="0">
                <a:moveTo>
                  <a:pt x="25499" y="17479"/>
                </a:moveTo>
                <a:cubicBezTo>
                  <a:pt x="21809" y="20157"/>
                  <a:pt x="17367" y="21599"/>
                  <a:pt x="12809" y="21600"/>
                </a:cubicBezTo>
                <a:cubicBezTo>
                  <a:pt x="8199" y="21600"/>
                  <a:pt x="3711" y="20125"/>
                  <a:pt x="-1" y="17392"/>
                </a:cubicBezTo>
                <a:lnTo>
                  <a:pt x="12809" y="0"/>
                </a:lnTo>
                <a:lnTo>
                  <a:pt x="25499" y="17479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1" name="Arc 545"/>
          <p:cNvSpPr>
            <a:spLocks noChangeAspect="1"/>
          </p:cNvSpPr>
          <p:nvPr/>
        </p:nvSpPr>
        <p:spPr bwMode="auto">
          <a:xfrm>
            <a:off x="4087813" y="-9917113"/>
            <a:ext cx="2686050" cy="14038263"/>
          </a:xfrm>
          <a:custGeom>
            <a:avLst/>
            <a:gdLst>
              <a:gd name="T0" fmla="*/ 2147483647 w 25499"/>
              <a:gd name="T1" fmla="*/ 2147483647 h 21600"/>
              <a:gd name="T2" fmla="*/ 0 w 25499"/>
              <a:gd name="T3" fmla="*/ 2147483647 h 21600"/>
              <a:gd name="T4" fmla="*/ 2147483647 w 2549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499" h="21600" fill="none" extrusionOk="0">
                <a:moveTo>
                  <a:pt x="25499" y="17479"/>
                </a:moveTo>
                <a:cubicBezTo>
                  <a:pt x="21809" y="20157"/>
                  <a:pt x="17367" y="21599"/>
                  <a:pt x="12809" y="21600"/>
                </a:cubicBezTo>
                <a:cubicBezTo>
                  <a:pt x="8199" y="21600"/>
                  <a:pt x="3711" y="20125"/>
                  <a:pt x="-1" y="17392"/>
                </a:cubicBezTo>
              </a:path>
              <a:path w="25499" h="21600" stroke="0" extrusionOk="0">
                <a:moveTo>
                  <a:pt x="25499" y="17479"/>
                </a:moveTo>
                <a:cubicBezTo>
                  <a:pt x="21809" y="20157"/>
                  <a:pt x="17367" y="21599"/>
                  <a:pt x="12809" y="21600"/>
                </a:cubicBezTo>
                <a:cubicBezTo>
                  <a:pt x="8199" y="21600"/>
                  <a:pt x="3711" y="20125"/>
                  <a:pt x="-1" y="17392"/>
                </a:cubicBezTo>
                <a:lnTo>
                  <a:pt x="12809" y="0"/>
                </a:lnTo>
                <a:lnTo>
                  <a:pt x="25499" y="17479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2" name="Text Box 546"/>
          <p:cNvSpPr txBox="1">
            <a:spLocks noChangeArrowheads="1"/>
          </p:cNvSpPr>
          <p:nvPr/>
        </p:nvSpPr>
        <p:spPr bwMode="auto">
          <a:xfrm>
            <a:off x="1093788" y="1963738"/>
            <a:ext cx="221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became narrower</a:t>
            </a:r>
          </a:p>
        </p:txBody>
      </p:sp>
      <p:sp>
        <p:nvSpPr>
          <p:cNvPr id="5603" name="Text Box 547"/>
          <p:cNvSpPr txBox="1">
            <a:spLocks noChangeArrowheads="1"/>
          </p:cNvSpPr>
          <p:nvPr/>
        </p:nvSpPr>
        <p:spPr bwMode="auto">
          <a:xfrm>
            <a:off x="1108075" y="1966913"/>
            <a:ext cx="221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became wider</a:t>
            </a:r>
          </a:p>
        </p:txBody>
      </p:sp>
      <p:sp>
        <p:nvSpPr>
          <p:cNvPr id="5604" name="Text Box 548"/>
          <p:cNvSpPr txBox="1">
            <a:spLocks noChangeArrowheads="1"/>
          </p:cNvSpPr>
          <p:nvPr/>
        </p:nvSpPr>
        <p:spPr bwMode="auto">
          <a:xfrm>
            <a:off x="1114425" y="1968500"/>
            <a:ext cx="22161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shifted up to </a:t>
            </a:r>
            <a:b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y-intercept (0, 2)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605" name="Object 549"/>
          <p:cNvGraphicFramePr>
            <a:graphicFrameLocks noChangeAspect="1"/>
          </p:cNvGraphicFramePr>
          <p:nvPr/>
        </p:nvGraphicFramePr>
        <p:xfrm>
          <a:off x="723900" y="1319213"/>
          <a:ext cx="6635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7" name="Equation" r:id="rId17" imgW="710891" imgH="672808" progId="Equation.DSMT4">
                  <p:embed/>
                </p:oleObj>
              </mc:Choice>
              <mc:Fallback>
                <p:oleObj name="Equation" r:id="rId17" imgW="710891" imgH="672808" progId="Equation.DSMT4">
                  <p:embed/>
                  <p:pic>
                    <p:nvPicPr>
                      <p:cNvPr id="0" name="Object 5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9995"/>
                      <a:stretch>
                        <a:fillRect/>
                      </a:stretch>
                    </p:blipFill>
                    <p:spPr bwMode="auto">
                      <a:xfrm>
                        <a:off x="723900" y="1319213"/>
                        <a:ext cx="663575" cy="569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06" name="Arc 550"/>
          <p:cNvSpPr>
            <a:spLocks noChangeAspect="1"/>
          </p:cNvSpPr>
          <p:nvPr/>
        </p:nvSpPr>
        <p:spPr bwMode="auto">
          <a:xfrm rot="10800000">
            <a:off x="4087813" y="3209925"/>
            <a:ext cx="2686050" cy="14038263"/>
          </a:xfrm>
          <a:custGeom>
            <a:avLst/>
            <a:gdLst>
              <a:gd name="T0" fmla="*/ 2147483647 w 25499"/>
              <a:gd name="T1" fmla="*/ 2147483647 h 21600"/>
              <a:gd name="T2" fmla="*/ 0 w 25499"/>
              <a:gd name="T3" fmla="*/ 2147483647 h 21600"/>
              <a:gd name="T4" fmla="*/ 2147483647 w 2549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499" h="21600" fill="none" extrusionOk="0">
                <a:moveTo>
                  <a:pt x="25499" y="17479"/>
                </a:moveTo>
                <a:cubicBezTo>
                  <a:pt x="21809" y="20157"/>
                  <a:pt x="17367" y="21599"/>
                  <a:pt x="12809" y="21600"/>
                </a:cubicBezTo>
                <a:cubicBezTo>
                  <a:pt x="8199" y="21600"/>
                  <a:pt x="3711" y="20125"/>
                  <a:pt x="-1" y="17392"/>
                </a:cubicBezTo>
              </a:path>
              <a:path w="25499" h="21600" stroke="0" extrusionOk="0">
                <a:moveTo>
                  <a:pt x="25499" y="17479"/>
                </a:moveTo>
                <a:cubicBezTo>
                  <a:pt x="21809" y="20157"/>
                  <a:pt x="17367" y="21599"/>
                  <a:pt x="12809" y="21600"/>
                </a:cubicBezTo>
                <a:cubicBezTo>
                  <a:pt x="8199" y="21600"/>
                  <a:pt x="3711" y="20125"/>
                  <a:pt x="-1" y="17392"/>
                </a:cubicBezTo>
                <a:lnTo>
                  <a:pt x="12809" y="0"/>
                </a:lnTo>
                <a:lnTo>
                  <a:pt x="25499" y="17479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7" name="Text Box 551"/>
          <p:cNvSpPr txBox="1">
            <a:spLocks noChangeArrowheads="1"/>
          </p:cNvSpPr>
          <p:nvPr/>
        </p:nvSpPr>
        <p:spPr bwMode="auto">
          <a:xfrm>
            <a:off x="1095375" y="1955800"/>
            <a:ext cx="2860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opens downwards</a:t>
            </a:r>
          </a:p>
        </p:txBody>
      </p:sp>
      <p:sp>
        <p:nvSpPr>
          <p:cNvPr id="5608" name="Text Box 552"/>
          <p:cNvSpPr txBox="1">
            <a:spLocks noChangeArrowheads="1"/>
          </p:cNvSpPr>
          <p:nvPr/>
        </p:nvSpPr>
        <p:spPr bwMode="auto">
          <a:xfrm>
            <a:off x="1114425" y="1965325"/>
            <a:ext cx="2860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opens upwards</a:t>
            </a:r>
          </a:p>
        </p:txBody>
      </p:sp>
      <p:graphicFrame>
        <p:nvGraphicFramePr>
          <p:cNvPr id="5609" name="Object 553"/>
          <p:cNvGraphicFramePr>
            <a:graphicFrameLocks noChangeAspect="1"/>
          </p:cNvGraphicFramePr>
          <p:nvPr/>
        </p:nvGraphicFramePr>
        <p:xfrm>
          <a:off x="4024313" y="1598613"/>
          <a:ext cx="81756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8" name="Equation" r:id="rId19" imgW="964781" imgH="406224" progId="Equation.DSMT4">
                  <p:embed/>
                </p:oleObj>
              </mc:Choice>
              <mc:Fallback>
                <p:oleObj name="Equation" r:id="rId19" imgW="964781" imgH="406224" progId="Equation.DSMT4">
                  <p:embed/>
                  <p:pic>
                    <p:nvPicPr>
                      <p:cNvPr id="0" name="Object 5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1598613"/>
                        <a:ext cx="817562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0" name="Object 554"/>
          <p:cNvGraphicFramePr>
            <a:graphicFrameLocks noChangeAspect="1"/>
          </p:cNvGraphicFramePr>
          <p:nvPr/>
        </p:nvGraphicFramePr>
        <p:xfrm>
          <a:off x="3135313" y="1073150"/>
          <a:ext cx="8810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9" name="Equation" r:id="rId21" imgW="1040948" imgH="723586" progId="Equation.DSMT4">
                  <p:embed/>
                </p:oleObj>
              </mc:Choice>
              <mc:Fallback>
                <p:oleObj name="Equation" r:id="rId21" imgW="1040948" imgH="723586" progId="Equation.DSMT4">
                  <p:embed/>
                  <p:pic>
                    <p:nvPicPr>
                      <p:cNvPr id="0" name="Object 5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1073150"/>
                        <a:ext cx="881062" cy="614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" name="Object 556"/>
          <p:cNvGraphicFramePr>
            <a:graphicFrameLocks noChangeAspect="1"/>
          </p:cNvGraphicFramePr>
          <p:nvPr/>
        </p:nvGraphicFramePr>
        <p:xfrm>
          <a:off x="6113463" y="2368550"/>
          <a:ext cx="12890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0" name="Equation" r:id="rId23" imgW="1524000" imgH="723900" progId="Equation.DSMT4">
                  <p:embed/>
                </p:oleObj>
              </mc:Choice>
              <mc:Fallback>
                <p:oleObj name="Equation" r:id="rId23" imgW="1524000" imgH="723900" progId="Equation.DSMT4">
                  <p:embed/>
                  <p:pic>
                    <p:nvPicPr>
                      <p:cNvPr id="0" name="Object 5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3" y="2368550"/>
                        <a:ext cx="1289050" cy="612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2" name="Object 557"/>
          <p:cNvGraphicFramePr>
            <a:graphicFrameLocks noChangeAspect="1"/>
          </p:cNvGraphicFramePr>
          <p:nvPr/>
        </p:nvGraphicFramePr>
        <p:xfrm>
          <a:off x="6132513" y="3930650"/>
          <a:ext cx="12890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1" name="Equation" r:id="rId25" imgW="1524000" imgH="723900" progId="Equation.DSMT4">
                  <p:embed/>
                </p:oleObj>
              </mc:Choice>
              <mc:Fallback>
                <p:oleObj name="Equation" r:id="rId25" imgW="1524000" imgH="723900" progId="Equation.DSMT4">
                  <p:embed/>
                  <p:pic>
                    <p:nvPicPr>
                      <p:cNvPr id="0" name="Object 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3930650"/>
                        <a:ext cx="1289050" cy="612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13" name="Rectangle 573"/>
          <p:cNvSpPr>
            <a:spLocks noChangeArrowheads="1"/>
          </p:cNvSpPr>
          <p:nvPr/>
        </p:nvSpPr>
        <p:spPr bwMode="auto">
          <a:xfrm>
            <a:off x="79375" y="1117600"/>
            <a:ext cx="1990725" cy="715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614" name="Group 574"/>
          <p:cNvGrpSpPr>
            <a:grpSpLocks/>
          </p:cNvGrpSpPr>
          <p:nvPr/>
        </p:nvGrpSpPr>
        <p:grpSpPr bwMode="auto">
          <a:xfrm>
            <a:off x="1252538" y="-10550526"/>
            <a:ext cx="7680325" cy="16789401"/>
            <a:chOff x="4723" y="-6768"/>
            <a:chExt cx="4838" cy="10805"/>
          </a:xfrm>
        </p:grpSpPr>
        <p:sp>
          <p:nvSpPr>
            <p:cNvPr id="9261" name="Rectangle 575"/>
            <p:cNvSpPr>
              <a:spLocks noChangeArrowheads="1"/>
            </p:cNvSpPr>
            <p:nvPr/>
          </p:nvSpPr>
          <p:spPr bwMode="auto">
            <a:xfrm>
              <a:off x="4723" y="-24"/>
              <a:ext cx="4838" cy="4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9262" name="Group 576"/>
            <p:cNvGrpSpPr>
              <a:grpSpLocks/>
            </p:cNvGrpSpPr>
            <p:nvPr/>
          </p:nvGrpSpPr>
          <p:grpSpPr bwMode="auto">
            <a:xfrm>
              <a:off x="4953" y="112"/>
              <a:ext cx="4390" cy="3925"/>
              <a:chOff x="695" y="99"/>
              <a:chExt cx="4390" cy="3924"/>
            </a:xfrm>
          </p:grpSpPr>
          <p:sp>
            <p:nvSpPr>
              <p:cNvPr id="9264" name="Rectangle 577"/>
              <p:cNvSpPr>
                <a:spLocks noChangeArrowheads="1"/>
              </p:cNvSpPr>
              <p:nvPr/>
            </p:nvSpPr>
            <p:spPr bwMode="auto">
              <a:xfrm>
                <a:off x="2673" y="186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65" name="Rectangle 578"/>
              <p:cNvSpPr>
                <a:spLocks noChangeArrowheads="1"/>
              </p:cNvSpPr>
              <p:nvPr/>
            </p:nvSpPr>
            <p:spPr bwMode="auto">
              <a:xfrm>
                <a:off x="2463" y="186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66" name="Rectangle 579"/>
              <p:cNvSpPr>
                <a:spLocks noChangeArrowheads="1"/>
              </p:cNvSpPr>
              <p:nvPr/>
            </p:nvSpPr>
            <p:spPr bwMode="auto">
              <a:xfrm>
                <a:off x="2252" y="186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67" name="Rectangle 580"/>
              <p:cNvSpPr>
                <a:spLocks noChangeArrowheads="1"/>
              </p:cNvSpPr>
              <p:nvPr/>
            </p:nvSpPr>
            <p:spPr bwMode="auto">
              <a:xfrm>
                <a:off x="2042" y="186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68" name="Rectangle 581"/>
              <p:cNvSpPr>
                <a:spLocks noChangeArrowheads="1"/>
              </p:cNvSpPr>
              <p:nvPr/>
            </p:nvSpPr>
            <p:spPr bwMode="auto">
              <a:xfrm>
                <a:off x="1832" y="186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69" name="Rectangle 582"/>
              <p:cNvSpPr>
                <a:spLocks noChangeArrowheads="1"/>
              </p:cNvSpPr>
              <p:nvPr/>
            </p:nvSpPr>
            <p:spPr bwMode="auto">
              <a:xfrm>
                <a:off x="1621" y="186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70" name="Rectangle 583"/>
              <p:cNvSpPr>
                <a:spLocks noChangeArrowheads="1"/>
              </p:cNvSpPr>
              <p:nvPr/>
            </p:nvSpPr>
            <p:spPr bwMode="auto">
              <a:xfrm>
                <a:off x="1411" y="186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71" name="Rectangle 584"/>
              <p:cNvSpPr>
                <a:spLocks noChangeArrowheads="1"/>
              </p:cNvSpPr>
              <p:nvPr/>
            </p:nvSpPr>
            <p:spPr bwMode="auto">
              <a:xfrm>
                <a:off x="1200" y="186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72" name="Rectangle 585"/>
              <p:cNvSpPr>
                <a:spLocks noChangeArrowheads="1"/>
              </p:cNvSpPr>
              <p:nvPr/>
            </p:nvSpPr>
            <p:spPr bwMode="auto">
              <a:xfrm>
                <a:off x="990" y="186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73" name="Rectangle 586"/>
              <p:cNvSpPr>
                <a:spLocks noChangeArrowheads="1"/>
              </p:cNvSpPr>
              <p:nvPr/>
            </p:nvSpPr>
            <p:spPr bwMode="auto">
              <a:xfrm>
                <a:off x="779" y="186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74" name="Rectangle 587"/>
              <p:cNvSpPr>
                <a:spLocks noChangeArrowheads="1"/>
              </p:cNvSpPr>
              <p:nvPr/>
            </p:nvSpPr>
            <p:spPr bwMode="auto">
              <a:xfrm>
                <a:off x="2673" y="1677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75" name="Rectangle 588"/>
              <p:cNvSpPr>
                <a:spLocks noChangeArrowheads="1"/>
              </p:cNvSpPr>
              <p:nvPr/>
            </p:nvSpPr>
            <p:spPr bwMode="auto">
              <a:xfrm>
                <a:off x="2463" y="1677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76" name="Rectangle 589"/>
              <p:cNvSpPr>
                <a:spLocks noChangeArrowheads="1"/>
              </p:cNvSpPr>
              <p:nvPr/>
            </p:nvSpPr>
            <p:spPr bwMode="auto">
              <a:xfrm>
                <a:off x="2252" y="1677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77" name="Rectangle 590"/>
              <p:cNvSpPr>
                <a:spLocks noChangeArrowheads="1"/>
              </p:cNvSpPr>
              <p:nvPr/>
            </p:nvSpPr>
            <p:spPr bwMode="auto">
              <a:xfrm>
                <a:off x="2042" y="1677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78" name="Rectangle 591"/>
              <p:cNvSpPr>
                <a:spLocks noChangeArrowheads="1"/>
              </p:cNvSpPr>
              <p:nvPr/>
            </p:nvSpPr>
            <p:spPr bwMode="auto">
              <a:xfrm>
                <a:off x="1832" y="1677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79" name="Rectangle 592"/>
              <p:cNvSpPr>
                <a:spLocks noChangeArrowheads="1"/>
              </p:cNvSpPr>
              <p:nvPr/>
            </p:nvSpPr>
            <p:spPr bwMode="auto">
              <a:xfrm>
                <a:off x="1621" y="1677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80" name="Rectangle 593"/>
              <p:cNvSpPr>
                <a:spLocks noChangeArrowheads="1"/>
              </p:cNvSpPr>
              <p:nvPr/>
            </p:nvSpPr>
            <p:spPr bwMode="auto">
              <a:xfrm>
                <a:off x="1411" y="1677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81" name="Rectangle 594"/>
              <p:cNvSpPr>
                <a:spLocks noChangeArrowheads="1"/>
              </p:cNvSpPr>
              <p:nvPr/>
            </p:nvSpPr>
            <p:spPr bwMode="auto">
              <a:xfrm>
                <a:off x="1200" y="1677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82" name="Rectangle 595"/>
              <p:cNvSpPr>
                <a:spLocks noChangeArrowheads="1"/>
              </p:cNvSpPr>
              <p:nvPr/>
            </p:nvSpPr>
            <p:spPr bwMode="auto">
              <a:xfrm>
                <a:off x="990" y="1677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83" name="Rectangle 596"/>
              <p:cNvSpPr>
                <a:spLocks noChangeArrowheads="1"/>
              </p:cNvSpPr>
              <p:nvPr/>
            </p:nvSpPr>
            <p:spPr bwMode="auto">
              <a:xfrm>
                <a:off x="779" y="1677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84" name="Rectangle 597"/>
              <p:cNvSpPr>
                <a:spLocks noChangeArrowheads="1"/>
              </p:cNvSpPr>
              <p:nvPr/>
            </p:nvSpPr>
            <p:spPr bwMode="auto">
              <a:xfrm>
                <a:off x="2673" y="1487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85" name="Rectangle 598"/>
              <p:cNvSpPr>
                <a:spLocks noChangeArrowheads="1"/>
              </p:cNvSpPr>
              <p:nvPr/>
            </p:nvSpPr>
            <p:spPr bwMode="auto">
              <a:xfrm>
                <a:off x="2463" y="1487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86" name="Rectangle 599"/>
              <p:cNvSpPr>
                <a:spLocks noChangeArrowheads="1"/>
              </p:cNvSpPr>
              <p:nvPr/>
            </p:nvSpPr>
            <p:spPr bwMode="auto">
              <a:xfrm>
                <a:off x="2252" y="1487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87" name="Rectangle 600"/>
              <p:cNvSpPr>
                <a:spLocks noChangeArrowheads="1"/>
              </p:cNvSpPr>
              <p:nvPr/>
            </p:nvSpPr>
            <p:spPr bwMode="auto">
              <a:xfrm>
                <a:off x="2042" y="1487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88" name="Rectangle 601"/>
              <p:cNvSpPr>
                <a:spLocks noChangeArrowheads="1"/>
              </p:cNvSpPr>
              <p:nvPr/>
            </p:nvSpPr>
            <p:spPr bwMode="auto">
              <a:xfrm>
                <a:off x="1832" y="1487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89" name="Rectangle 602"/>
              <p:cNvSpPr>
                <a:spLocks noChangeArrowheads="1"/>
              </p:cNvSpPr>
              <p:nvPr/>
            </p:nvSpPr>
            <p:spPr bwMode="auto">
              <a:xfrm>
                <a:off x="1621" y="1487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90" name="Rectangle 603"/>
              <p:cNvSpPr>
                <a:spLocks noChangeArrowheads="1"/>
              </p:cNvSpPr>
              <p:nvPr/>
            </p:nvSpPr>
            <p:spPr bwMode="auto">
              <a:xfrm>
                <a:off x="1411" y="1487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91" name="Rectangle 604"/>
              <p:cNvSpPr>
                <a:spLocks noChangeArrowheads="1"/>
              </p:cNvSpPr>
              <p:nvPr/>
            </p:nvSpPr>
            <p:spPr bwMode="auto">
              <a:xfrm>
                <a:off x="1200" y="1487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92" name="Rectangle 605"/>
              <p:cNvSpPr>
                <a:spLocks noChangeArrowheads="1"/>
              </p:cNvSpPr>
              <p:nvPr/>
            </p:nvSpPr>
            <p:spPr bwMode="auto">
              <a:xfrm>
                <a:off x="990" y="1487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93" name="Rectangle 606"/>
              <p:cNvSpPr>
                <a:spLocks noChangeArrowheads="1"/>
              </p:cNvSpPr>
              <p:nvPr/>
            </p:nvSpPr>
            <p:spPr bwMode="auto">
              <a:xfrm>
                <a:off x="779" y="1487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94" name="Rectangle 607"/>
              <p:cNvSpPr>
                <a:spLocks noChangeArrowheads="1"/>
              </p:cNvSpPr>
              <p:nvPr/>
            </p:nvSpPr>
            <p:spPr bwMode="auto">
              <a:xfrm>
                <a:off x="2673" y="1296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95" name="Rectangle 608"/>
              <p:cNvSpPr>
                <a:spLocks noChangeArrowheads="1"/>
              </p:cNvSpPr>
              <p:nvPr/>
            </p:nvSpPr>
            <p:spPr bwMode="auto">
              <a:xfrm>
                <a:off x="2463" y="1296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96" name="Rectangle 609"/>
              <p:cNvSpPr>
                <a:spLocks noChangeArrowheads="1"/>
              </p:cNvSpPr>
              <p:nvPr/>
            </p:nvSpPr>
            <p:spPr bwMode="auto">
              <a:xfrm>
                <a:off x="2252" y="1296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97" name="Rectangle 610"/>
              <p:cNvSpPr>
                <a:spLocks noChangeArrowheads="1"/>
              </p:cNvSpPr>
              <p:nvPr/>
            </p:nvSpPr>
            <p:spPr bwMode="auto">
              <a:xfrm>
                <a:off x="2042" y="1296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98" name="Rectangle 611"/>
              <p:cNvSpPr>
                <a:spLocks noChangeArrowheads="1"/>
              </p:cNvSpPr>
              <p:nvPr/>
            </p:nvSpPr>
            <p:spPr bwMode="auto">
              <a:xfrm>
                <a:off x="1832" y="1296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299" name="Rectangle 612"/>
              <p:cNvSpPr>
                <a:spLocks noChangeArrowheads="1"/>
              </p:cNvSpPr>
              <p:nvPr/>
            </p:nvSpPr>
            <p:spPr bwMode="auto">
              <a:xfrm>
                <a:off x="1621" y="1296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00" name="Rectangle 613"/>
              <p:cNvSpPr>
                <a:spLocks noChangeArrowheads="1"/>
              </p:cNvSpPr>
              <p:nvPr/>
            </p:nvSpPr>
            <p:spPr bwMode="auto">
              <a:xfrm>
                <a:off x="1411" y="1296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01" name="Rectangle 614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02" name="Rectangle 615"/>
              <p:cNvSpPr>
                <a:spLocks noChangeArrowheads="1"/>
              </p:cNvSpPr>
              <p:nvPr/>
            </p:nvSpPr>
            <p:spPr bwMode="auto">
              <a:xfrm>
                <a:off x="990" y="1296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03" name="Rectangle 616"/>
              <p:cNvSpPr>
                <a:spLocks noChangeArrowheads="1"/>
              </p:cNvSpPr>
              <p:nvPr/>
            </p:nvSpPr>
            <p:spPr bwMode="auto">
              <a:xfrm>
                <a:off x="779" y="1296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04" name="Rectangle 617"/>
              <p:cNvSpPr>
                <a:spLocks noChangeArrowheads="1"/>
              </p:cNvSpPr>
              <p:nvPr/>
            </p:nvSpPr>
            <p:spPr bwMode="auto">
              <a:xfrm>
                <a:off x="2673" y="110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05" name="Rectangle 618"/>
              <p:cNvSpPr>
                <a:spLocks noChangeArrowheads="1"/>
              </p:cNvSpPr>
              <p:nvPr/>
            </p:nvSpPr>
            <p:spPr bwMode="auto">
              <a:xfrm>
                <a:off x="2463" y="110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06" name="Rectangle 619"/>
              <p:cNvSpPr>
                <a:spLocks noChangeArrowheads="1"/>
              </p:cNvSpPr>
              <p:nvPr/>
            </p:nvSpPr>
            <p:spPr bwMode="auto">
              <a:xfrm>
                <a:off x="2252" y="110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07" name="Rectangle 620"/>
              <p:cNvSpPr>
                <a:spLocks noChangeArrowheads="1"/>
              </p:cNvSpPr>
              <p:nvPr/>
            </p:nvSpPr>
            <p:spPr bwMode="auto">
              <a:xfrm>
                <a:off x="2042" y="110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08" name="Rectangle 621"/>
              <p:cNvSpPr>
                <a:spLocks noChangeArrowheads="1"/>
              </p:cNvSpPr>
              <p:nvPr/>
            </p:nvSpPr>
            <p:spPr bwMode="auto">
              <a:xfrm>
                <a:off x="1832" y="110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09" name="Rectangle 622"/>
              <p:cNvSpPr>
                <a:spLocks noChangeArrowheads="1"/>
              </p:cNvSpPr>
              <p:nvPr/>
            </p:nvSpPr>
            <p:spPr bwMode="auto">
              <a:xfrm>
                <a:off x="1621" y="110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10" name="Rectangle 623"/>
              <p:cNvSpPr>
                <a:spLocks noChangeArrowheads="1"/>
              </p:cNvSpPr>
              <p:nvPr/>
            </p:nvSpPr>
            <p:spPr bwMode="auto">
              <a:xfrm>
                <a:off x="1411" y="110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11" name="Rectangle 624"/>
              <p:cNvSpPr>
                <a:spLocks noChangeArrowheads="1"/>
              </p:cNvSpPr>
              <p:nvPr/>
            </p:nvSpPr>
            <p:spPr bwMode="auto">
              <a:xfrm>
                <a:off x="1200" y="110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12" name="Rectangle 625"/>
              <p:cNvSpPr>
                <a:spLocks noChangeArrowheads="1"/>
              </p:cNvSpPr>
              <p:nvPr/>
            </p:nvSpPr>
            <p:spPr bwMode="auto">
              <a:xfrm>
                <a:off x="990" y="110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13" name="Rectangle 626"/>
              <p:cNvSpPr>
                <a:spLocks noChangeArrowheads="1"/>
              </p:cNvSpPr>
              <p:nvPr/>
            </p:nvSpPr>
            <p:spPr bwMode="auto">
              <a:xfrm>
                <a:off x="779" y="110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14" name="Rectangle 627"/>
              <p:cNvSpPr>
                <a:spLocks noChangeArrowheads="1"/>
              </p:cNvSpPr>
              <p:nvPr/>
            </p:nvSpPr>
            <p:spPr bwMode="auto">
              <a:xfrm>
                <a:off x="2673" y="91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15" name="Rectangle 628"/>
              <p:cNvSpPr>
                <a:spLocks noChangeArrowheads="1"/>
              </p:cNvSpPr>
              <p:nvPr/>
            </p:nvSpPr>
            <p:spPr bwMode="auto">
              <a:xfrm>
                <a:off x="2463" y="91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16" name="Rectangle 629"/>
              <p:cNvSpPr>
                <a:spLocks noChangeArrowheads="1"/>
              </p:cNvSpPr>
              <p:nvPr/>
            </p:nvSpPr>
            <p:spPr bwMode="auto">
              <a:xfrm>
                <a:off x="2252" y="91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17" name="Rectangle 630"/>
              <p:cNvSpPr>
                <a:spLocks noChangeArrowheads="1"/>
              </p:cNvSpPr>
              <p:nvPr/>
            </p:nvSpPr>
            <p:spPr bwMode="auto">
              <a:xfrm>
                <a:off x="2042" y="91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18" name="Rectangle 631"/>
              <p:cNvSpPr>
                <a:spLocks noChangeArrowheads="1"/>
              </p:cNvSpPr>
              <p:nvPr/>
            </p:nvSpPr>
            <p:spPr bwMode="auto">
              <a:xfrm>
                <a:off x="1832" y="91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19" name="Rectangle 632"/>
              <p:cNvSpPr>
                <a:spLocks noChangeArrowheads="1"/>
              </p:cNvSpPr>
              <p:nvPr/>
            </p:nvSpPr>
            <p:spPr bwMode="auto">
              <a:xfrm>
                <a:off x="1621" y="91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20" name="Rectangle 633"/>
              <p:cNvSpPr>
                <a:spLocks noChangeArrowheads="1"/>
              </p:cNvSpPr>
              <p:nvPr/>
            </p:nvSpPr>
            <p:spPr bwMode="auto">
              <a:xfrm>
                <a:off x="1411" y="91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21" name="Rectangle 634"/>
              <p:cNvSpPr>
                <a:spLocks noChangeArrowheads="1"/>
              </p:cNvSpPr>
              <p:nvPr/>
            </p:nvSpPr>
            <p:spPr bwMode="auto">
              <a:xfrm>
                <a:off x="1200" y="91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22" name="Rectangle 635"/>
              <p:cNvSpPr>
                <a:spLocks noChangeArrowheads="1"/>
              </p:cNvSpPr>
              <p:nvPr/>
            </p:nvSpPr>
            <p:spPr bwMode="auto">
              <a:xfrm>
                <a:off x="990" y="91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23" name="Rectangle 636"/>
              <p:cNvSpPr>
                <a:spLocks noChangeArrowheads="1"/>
              </p:cNvSpPr>
              <p:nvPr/>
            </p:nvSpPr>
            <p:spPr bwMode="auto">
              <a:xfrm>
                <a:off x="779" y="91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24" name="Rectangle 637"/>
              <p:cNvSpPr>
                <a:spLocks noChangeArrowheads="1"/>
              </p:cNvSpPr>
              <p:nvPr/>
            </p:nvSpPr>
            <p:spPr bwMode="auto">
              <a:xfrm>
                <a:off x="2673" y="725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25" name="Rectangle 638"/>
              <p:cNvSpPr>
                <a:spLocks noChangeArrowheads="1"/>
              </p:cNvSpPr>
              <p:nvPr/>
            </p:nvSpPr>
            <p:spPr bwMode="auto">
              <a:xfrm>
                <a:off x="2463" y="725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26" name="Rectangle 639"/>
              <p:cNvSpPr>
                <a:spLocks noChangeArrowheads="1"/>
              </p:cNvSpPr>
              <p:nvPr/>
            </p:nvSpPr>
            <p:spPr bwMode="auto">
              <a:xfrm>
                <a:off x="2252" y="725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27" name="Rectangle 640"/>
              <p:cNvSpPr>
                <a:spLocks noChangeArrowheads="1"/>
              </p:cNvSpPr>
              <p:nvPr/>
            </p:nvSpPr>
            <p:spPr bwMode="auto">
              <a:xfrm>
                <a:off x="2042" y="725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28" name="Rectangle 641"/>
              <p:cNvSpPr>
                <a:spLocks noChangeArrowheads="1"/>
              </p:cNvSpPr>
              <p:nvPr/>
            </p:nvSpPr>
            <p:spPr bwMode="auto">
              <a:xfrm>
                <a:off x="1832" y="725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29" name="Rectangle 642"/>
              <p:cNvSpPr>
                <a:spLocks noChangeArrowheads="1"/>
              </p:cNvSpPr>
              <p:nvPr/>
            </p:nvSpPr>
            <p:spPr bwMode="auto">
              <a:xfrm>
                <a:off x="1621" y="725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30" name="Rectangle 643"/>
              <p:cNvSpPr>
                <a:spLocks noChangeArrowheads="1"/>
              </p:cNvSpPr>
              <p:nvPr/>
            </p:nvSpPr>
            <p:spPr bwMode="auto">
              <a:xfrm>
                <a:off x="1411" y="725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31" name="Rectangle 644"/>
              <p:cNvSpPr>
                <a:spLocks noChangeArrowheads="1"/>
              </p:cNvSpPr>
              <p:nvPr/>
            </p:nvSpPr>
            <p:spPr bwMode="auto">
              <a:xfrm>
                <a:off x="1200" y="725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32" name="Rectangle 645"/>
              <p:cNvSpPr>
                <a:spLocks noChangeArrowheads="1"/>
              </p:cNvSpPr>
              <p:nvPr/>
            </p:nvSpPr>
            <p:spPr bwMode="auto">
              <a:xfrm>
                <a:off x="990" y="725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33" name="Rectangle 646"/>
              <p:cNvSpPr>
                <a:spLocks noChangeArrowheads="1"/>
              </p:cNvSpPr>
              <p:nvPr/>
            </p:nvSpPr>
            <p:spPr bwMode="auto">
              <a:xfrm>
                <a:off x="779" y="725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34" name="Rectangle 647"/>
              <p:cNvSpPr>
                <a:spLocks noChangeArrowheads="1"/>
              </p:cNvSpPr>
              <p:nvPr/>
            </p:nvSpPr>
            <p:spPr bwMode="auto">
              <a:xfrm>
                <a:off x="2673" y="535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35" name="Rectangle 648"/>
              <p:cNvSpPr>
                <a:spLocks noChangeArrowheads="1"/>
              </p:cNvSpPr>
              <p:nvPr/>
            </p:nvSpPr>
            <p:spPr bwMode="auto">
              <a:xfrm>
                <a:off x="2463" y="535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36" name="Rectangle 649"/>
              <p:cNvSpPr>
                <a:spLocks noChangeArrowheads="1"/>
              </p:cNvSpPr>
              <p:nvPr/>
            </p:nvSpPr>
            <p:spPr bwMode="auto">
              <a:xfrm>
                <a:off x="2252" y="535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37" name="Rectangle 650"/>
              <p:cNvSpPr>
                <a:spLocks noChangeArrowheads="1"/>
              </p:cNvSpPr>
              <p:nvPr/>
            </p:nvSpPr>
            <p:spPr bwMode="auto">
              <a:xfrm>
                <a:off x="2042" y="535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38" name="Rectangle 651"/>
              <p:cNvSpPr>
                <a:spLocks noChangeArrowheads="1"/>
              </p:cNvSpPr>
              <p:nvPr/>
            </p:nvSpPr>
            <p:spPr bwMode="auto">
              <a:xfrm>
                <a:off x="1832" y="535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39" name="Rectangle 652"/>
              <p:cNvSpPr>
                <a:spLocks noChangeArrowheads="1"/>
              </p:cNvSpPr>
              <p:nvPr/>
            </p:nvSpPr>
            <p:spPr bwMode="auto">
              <a:xfrm>
                <a:off x="1621" y="535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40" name="Rectangle 653"/>
              <p:cNvSpPr>
                <a:spLocks noChangeArrowheads="1"/>
              </p:cNvSpPr>
              <p:nvPr/>
            </p:nvSpPr>
            <p:spPr bwMode="auto">
              <a:xfrm>
                <a:off x="1411" y="535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41" name="Rectangle 654"/>
              <p:cNvSpPr>
                <a:spLocks noChangeArrowheads="1"/>
              </p:cNvSpPr>
              <p:nvPr/>
            </p:nvSpPr>
            <p:spPr bwMode="auto">
              <a:xfrm>
                <a:off x="1200" y="535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42" name="Rectangle 655"/>
              <p:cNvSpPr>
                <a:spLocks noChangeArrowheads="1"/>
              </p:cNvSpPr>
              <p:nvPr/>
            </p:nvSpPr>
            <p:spPr bwMode="auto">
              <a:xfrm>
                <a:off x="990" y="535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43" name="Rectangle 656"/>
              <p:cNvSpPr>
                <a:spLocks noChangeArrowheads="1"/>
              </p:cNvSpPr>
              <p:nvPr/>
            </p:nvSpPr>
            <p:spPr bwMode="auto">
              <a:xfrm>
                <a:off x="779" y="535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44" name="Rectangle 657"/>
              <p:cNvSpPr>
                <a:spLocks noChangeArrowheads="1"/>
              </p:cNvSpPr>
              <p:nvPr/>
            </p:nvSpPr>
            <p:spPr bwMode="auto">
              <a:xfrm>
                <a:off x="2673" y="344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45" name="Rectangle 658"/>
              <p:cNvSpPr>
                <a:spLocks noChangeArrowheads="1"/>
              </p:cNvSpPr>
              <p:nvPr/>
            </p:nvSpPr>
            <p:spPr bwMode="auto">
              <a:xfrm>
                <a:off x="2463" y="344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46" name="Rectangle 659"/>
              <p:cNvSpPr>
                <a:spLocks noChangeArrowheads="1"/>
              </p:cNvSpPr>
              <p:nvPr/>
            </p:nvSpPr>
            <p:spPr bwMode="auto">
              <a:xfrm>
                <a:off x="2252" y="344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47" name="Rectangle 660"/>
              <p:cNvSpPr>
                <a:spLocks noChangeArrowheads="1"/>
              </p:cNvSpPr>
              <p:nvPr/>
            </p:nvSpPr>
            <p:spPr bwMode="auto">
              <a:xfrm>
                <a:off x="2042" y="344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48" name="Rectangle 661"/>
              <p:cNvSpPr>
                <a:spLocks noChangeArrowheads="1"/>
              </p:cNvSpPr>
              <p:nvPr/>
            </p:nvSpPr>
            <p:spPr bwMode="auto">
              <a:xfrm>
                <a:off x="1832" y="344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49" name="Rectangle 662"/>
              <p:cNvSpPr>
                <a:spLocks noChangeArrowheads="1"/>
              </p:cNvSpPr>
              <p:nvPr/>
            </p:nvSpPr>
            <p:spPr bwMode="auto">
              <a:xfrm>
                <a:off x="1621" y="344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50" name="Rectangle 663"/>
              <p:cNvSpPr>
                <a:spLocks noChangeArrowheads="1"/>
              </p:cNvSpPr>
              <p:nvPr/>
            </p:nvSpPr>
            <p:spPr bwMode="auto">
              <a:xfrm>
                <a:off x="1411" y="344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51" name="Rectangle 664"/>
              <p:cNvSpPr>
                <a:spLocks noChangeArrowheads="1"/>
              </p:cNvSpPr>
              <p:nvPr/>
            </p:nvSpPr>
            <p:spPr bwMode="auto">
              <a:xfrm>
                <a:off x="1200" y="344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52" name="Rectangle 665"/>
              <p:cNvSpPr>
                <a:spLocks noChangeArrowheads="1"/>
              </p:cNvSpPr>
              <p:nvPr/>
            </p:nvSpPr>
            <p:spPr bwMode="auto">
              <a:xfrm>
                <a:off x="990" y="344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53" name="Rectangle 666"/>
              <p:cNvSpPr>
                <a:spLocks noChangeArrowheads="1"/>
              </p:cNvSpPr>
              <p:nvPr/>
            </p:nvSpPr>
            <p:spPr bwMode="auto">
              <a:xfrm>
                <a:off x="779" y="344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54" name="Rectangle 667"/>
              <p:cNvSpPr>
                <a:spLocks noChangeArrowheads="1"/>
              </p:cNvSpPr>
              <p:nvPr/>
            </p:nvSpPr>
            <p:spPr bwMode="auto">
              <a:xfrm>
                <a:off x="2673" y="154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55" name="Rectangle 668"/>
              <p:cNvSpPr>
                <a:spLocks noChangeArrowheads="1"/>
              </p:cNvSpPr>
              <p:nvPr/>
            </p:nvSpPr>
            <p:spPr bwMode="auto">
              <a:xfrm>
                <a:off x="2463" y="154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56" name="Rectangle 669"/>
              <p:cNvSpPr>
                <a:spLocks noChangeArrowheads="1"/>
              </p:cNvSpPr>
              <p:nvPr/>
            </p:nvSpPr>
            <p:spPr bwMode="auto">
              <a:xfrm>
                <a:off x="2252" y="154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57" name="Rectangle 670"/>
              <p:cNvSpPr>
                <a:spLocks noChangeArrowheads="1"/>
              </p:cNvSpPr>
              <p:nvPr/>
            </p:nvSpPr>
            <p:spPr bwMode="auto">
              <a:xfrm>
                <a:off x="2042" y="154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58" name="Rectangle 671"/>
              <p:cNvSpPr>
                <a:spLocks noChangeArrowheads="1"/>
              </p:cNvSpPr>
              <p:nvPr/>
            </p:nvSpPr>
            <p:spPr bwMode="auto">
              <a:xfrm>
                <a:off x="1832" y="154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59" name="Rectangle 672"/>
              <p:cNvSpPr>
                <a:spLocks noChangeArrowheads="1"/>
              </p:cNvSpPr>
              <p:nvPr/>
            </p:nvSpPr>
            <p:spPr bwMode="auto">
              <a:xfrm>
                <a:off x="1621" y="154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60" name="Rectangle 673"/>
              <p:cNvSpPr>
                <a:spLocks noChangeArrowheads="1"/>
              </p:cNvSpPr>
              <p:nvPr/>
            </p:nvSpPr>
            <p:spPr bwMode="auto">
              <a:xfrm>
                <a:off x="1411" y="154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61" name="Rectangle 674"/>
              <p:cNvSpPr>
                <a:spLocks noChangeArrowheads="1"/>
              </p:cNvSpPr>
              <p:nvPr/>
            </p:nvSpPr>
            <p:spPr bwMode="auto">
              <a:xfrm>
                <a:off x="1200" y="154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62" name="Rectangle 675"/>
              <p:cNvSpPr>
                <a:spLocks noChangeArrowheads="1"/>
              </p:cNvSpPr>
              <p:nvPr/>
            </p:nvSpPr>
            <p:spPr bwMode="auto">
              <a:xfrm>
                <a:off x="990" y="154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63" name="Rectangle 676"/>
              <p:cNvSpPr>
                <a:spLocks noChangeArrowheads="1"/>
              </p:cNvSpPr>
              <p:nvPr/>
            </p:nvSpPr>
            <p:spPr bwMode="auto">
              <a:xfrm>
                <a:off x="779" y="154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64" name="Line 677"/>
              <p:cNvSpPr>
                <a:spLocks noChangeShapeType="1"/>
              </p:cNvSpPr>
              <p:nvPr/>
            </p:nvSpPr>
            <p:spPr bwMode="auto">
              <a:xfrm>
                <a:off x="779" y="154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" name="Line 678"/>
              <p:cNvSpPr>
                <a:spLocks noChangeShapeType="1"/>
              </p:cNvSpPr>
              <p:nvPr/>
            </p:nvSpPr>
            <p:spPr bwMode="auto">
              <a:xfrm>
                <a:off x="779" y="344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6" name="Line 679"/>
              <p:cNvSpPr>
                <a:spLocks noChangeShapeType="1"/>
              </p:cNvSpPr>
              <p:nvPr/>
            </p:nvSpPr>
            <p:spPr bwMode="auto">
              <a:xfrm>
                <a:off x="779" y="535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7" name="Line 680"/>
              <p:cNvSpPr>
                <a:spLocks noChangeShapeType="1"/>
              </p:cNvSpPr>
              <p:nvPr/>
            </p:nvSpPr>
            <p:spPr bwMode="auto">
              <a:xfrm>
                <a:off x="779" y="725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8" name="Line 681"/>
              <p:cNvSpPr>
                <a:spLocks noChangeShapeType="1"/>
              </p:cNvSpPr>
              <p:nvPr/>
            </p:nvSpPr>
            <p:spPr bwMode="auto">
              <a:xfrm>
                <a:off x="779" y="916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9" name="Line 682"/>
              <p:cNvSpPr>
                <a:spLocks noChangeShapeType="1"/>
              </p:cNvSpPr>
              <p:nvPr/>
            </p:nvSpPr>
            <p:spPr bwMode="auto">
              <a:xfrm>
                <a:off x="779" y="1106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0" name="Line 683"/>
              <p:cNvSpPr>
                <a:spLocks noChangeShapeType="1"/>
              </p:cNvSpPr>
              <p:nvPr/>
            </p:nvSpPr>
            <p:spPr bwMode="auto">
              <a:xfrm>
                <a:off x="779" y="1296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1" name="Line 684"/>
              <p:cNvSpPr>
                <a:spLocks noChangeShapeType="1"/>
              </p:cNvSpPr>
              <p:nvPr/>
            </p:nvSpPr>
            <p:spPr bwMode="auto">
              <a:xfrm>
                <a:off x="779" y="1487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2" name="Line 685"/>
              <p:cNvSpPr>
                <a:spLocks noChangeShapeType="1"/>
              </p:cNvSpPr>
              <p:nvPr/>
            </p:nvSpPr>
            <p:spPr bwMode="auto">
              <a:xfrm>
                <a:off x="779" y="1677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3" name="Line 686"/>
              <p:cNvSpPr>
                <a:spLocks noChangeShapeType="1"/>
              </p:cNvSpPr>
              <p:nvPr/>
            </p:nvSpPr>
            <p:spPr bwMode="auto">
              <a:xfrm>
                <a:off x="779" y="1868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4" name="Line 687"/>
              <p:cNvSpPr>
                <a:spLocks noChangeShapeType="1"/>
              </p:cNvSpPr>
              <p:nvPr/>
            </p:nvSpPr>
            <p:spPr bwMode="auto">
              <a:xfrm>
                <a:off x="779" y="2058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5" name="Line 688"/>
              <p:cNvSpPr>
                <a:spLocks noChangeShapeType="1"/>
              </p:cNvSpPr>
              <p:nvPr/>
            </p:nvSpPr>
            <p:spPr bwMode="auto">
              <a:xfrm>
                <a:off x="779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6" name="Line 689"/>
              <p:cNvSpPr>
                <a:spLocks noChangeShapeType="1"/>
              </p:cNvSpPr>
              <p:nvPr/>
            </p:nvSpPr>
            <p:spPr bwMode="auto">
              <a:xfrm>
                <a:off x="990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7" name="Line 690"/>
              <p:cNvSpPr>
                <a:spLocks noChangeShapeType="1"/>
              </p:cNvSpPr>
              <p:nvPr/>
            </p:nvSpPr>
            <p:spPr bwMode="auto">
              <a:xfrm>
                <a:off x="1200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8" name="Line 691"/>
              <p:cNvSpPr>
                <a:spLocks noChangeShapeType="1"/>
              </p:cNvSpPr>
              <p:nvPr/>
            </p:nvSpPr>
            <p:spPr bwMode="auto">
              <a:xfrm>
                <a:off x="1411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9" name="Line 692"/>
              <p:cNvSpPr>
                <a:spLocks noChangeShapeType="1"/>
              </p:cNvSpPr>
              <p:nvPr/>
            </p:nvSpPr>
            <p:spPr bwMode="auto">
              <a:xfrm>
                <a:off x="1621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0" name="Line 693"/>
              <p:cNvSpPr>
                <a:spLocks noChangeShapeType="1"/>
              </p:cNvSpPr>
              <p:nvPr/>
            </p:nvSpPr>
            <p:spPr bwMode="auto">
              <a:xfrm>
                <a:off x="1832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1" name="Line 694"/>
              <p:cNvSpPr>
                <a:spLocks noChangeShapeType="1"/>
              </p:cNvSpPr>
              <p:nvPr/>
            </p:nvSpPr>
            <p:spPr bwMode="auto">
              <a:xfrm>
                <a:off x="2042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2" name="Line 695"/>
              <p:cNvSpPr>
                <a:spLocks noChangeShapeType="1"/>
              </p:cNvSpPr>
              <p:nvPr/>
            </p:nvSpPr>
            <p:spPr bwMode="auto">
              <a:xfrm>
                <a:off x="2252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3" name="Line 696"/>
              <p:cNvSpPr>
                <a:spLocks noChangeShapeType="1"/>
              </p:cNvSpPr>
              <p:nvPr/>
            </p:nvSpPr>
            <p:spPr bwMode="auto">
              <a:xfrm>
                <a:off x="2463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4" name="Line 697"/>
              <p:cNvSpPr>
                <a:spLocks noChangeShapeType="1"/>
              </p:cNvSpPr>
              <p:nvPr/>
            </p:nvSpPr>
            <p:spPr bwMode="auto">
              <a:xfrm>
                <a:off x="2673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5" name="Line 698"/>
              <p:cNvSpPr>
                <a:spLocks noChangeShapeType="1"/>
              </p:cNvSpPr>
              <p:nvPr/>
            </p:nvSpPr>
            <p:spPr bwMode="auto">
              <a:xfrm>
                <a:off x="2884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6" name="Rectangle 699"/>
              <p:cNvSpPr>
                <a:spLocks noChangeArrowheads="1"/>
              </p:cNvSpPr>
              <p:nvPr/>
            </p:nvSpPr>
            <p:spPr bwMode="auto">
              <a:xfrm>
                <a:off x="4778" y="186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87" name="Rectangle 700"/>
              <p:cNvSpPr>
                <a:spLocks noChangeArrowheads="1"/>
              </p:cNvSpPr>
              <p:nvPr/>
            </p:nvSpPr>
            <p:spPr bwMode="auto">
              <a:xfrm>
                <a:off x="4568" y="186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88" name="Rectangle 701"/>
              <p:cNvSpPr>
                <a:spLocks noChangeArrowheads="1"/>
              </p:cNvSpPr>
              <p:nvPr/>
            </p:nvSpPr>
            <p:spPr bwMode="auto">
              <a:xfrm>
                <a:off x="4357" y="186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89" name="Rectangle 702"/>
              <p:cNvSpPr>
                <a:spLocks noChangeArrowheads="1"/>
              </p:cNvSpPr>
              <p:nvPr/>
            </p:nvSpPr>
            <p:spPr bwMode="auto">
              <a:xfrm>
                <a:off x="4147" y="186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90" name="Rectangle 703"/>
              <p:cNvSpPr>
                <a:spLocks noChangeArrowheads="1"/>
              </p:cNvSpPr>
              <p:nvPr/>
            </p:nvSpPr>
            <p:spPr bwMode="auto">
              <a:xfrm>
                <a:off x="3937" y="186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91" name="Rectangle 704"/>
              <p:cNvSpPr>
                <a:spLocks noChangeArrowheads="1"/>
              </p:cNvSpPr>
              <p:nvPr/>
            </p:nvSpPr>
            <p:spPr bwMode="auto">
              <a:xfrm>
                <a:off x="3726" y="186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92" name="Rectangle 705"/>
              <p:cNvSpPr>
                <a:spLocks noChangeArrowheads="1"/>
              </p:cNvSpPr>
              <p:nvPr/>
            </p:nvSpPr>
            <p:spPr bwMode="auto">
              <a:xfrm>
                <a:off x="3516" y="186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93" name="Rectangle 706"/>
              <p:cNvSpPr>
                <a:spLocks noChangeArrowheads="1"/>
              </p:cNvSpPr>
              <p:nvPr/>
            </p:nvSpPr>
            <p:spPr bwMode="auto">
              <a:xfrm>
                <a:off x="3305" y="186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94" name="Rectangle 707"/>
              <p:cNvSpPr>
                <a:spLocks noChangeArrowheads="1"/>
              </p:cNvSpPr>
              <p:nvPr/>
            </p:nvSpPr>
            <p:spPr bwMode="auto">
              <a:xfrm>
                <a:off x="3095" y="186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95" name="Rectangle 708"/>
              <p:cNvSpPr>
                <a:spLocks noChangeArrowheads="1"/>
              </p:cNvSpPr>
              <p:nvPr/>
            </p:nvSpPr>
            <p:spPr bwMode="auto">
              <a:xfrm>
                <a:off x="2884" y="186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96" name="Rectangle 709"/>
              <p:cNvSpPr>
                <a:spLocks noChangeArrowheads="1"/>
              </p:cNvSpPr>
              <p:nvPr/>
            </p:nvSpPr>
            <p:spPr bwMode="auto">
              <a:xfrm>
                <a:off x="4778" y="1677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97" name="Rectangle 710"/>
              <p:cNvSpPr>
                <a:spLocks noChangeArrowheads="1"/>
              </p:cNvSpPr>
              <p:nvPr/>
            </p:nvSpPr>
            <p:spPr bwMode="auto">
              <a:xfrm>
                <a:off x="4568" y="1677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98" name="Rectangle 711"/>
              <p:cNvSpPr>
                <a:spLocks noChangeArrowheads="1"/>
              </p:cNvSpPr>
              <p:nvPr/>
            </p:nvSpPr>
            <p:spPr bwMode="auto">
              <a:xfrm>
                <a:off x="4357" y="1677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399" name="Rectangle 712"/>
              <p:cNvSpPr>
                <a:spLocks noChangeArrowheads="1"/>
              </p:cNvSpPr>
              <p:nvPr/>
            </p:nvSpPr>
            <p:spPr bwMode="auto">
              <a:xfrm>
                <a:off x="4147" y="1677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00" name="Rectangle 713"/>
              <p:cNvSpPr>
                <a:spLocks noChangeArrowheads="1"/>
              </p:cNvSpPr>
              <p:nvPr/>
            </p:nvSpPr>
            <p:spPr bwMode="auto">
              <a:xfrm>
                <a:off x="3937" y="1677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01" name="Rectangle 714"/>
              <p:cNvSpPr>
                <a:spLocks noChangeArrowheads="1"/>
              </p:cNvSpPr>
              <p:nvPr/>
            </p:nvSpPr>
            <p:spPr bwMode="auto">
              <a:xfrm>
                <a:off x="3726" y="1677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02" name="Rectangle 715"/>
              <p:cNvSpPr>
                <a:spLocks noChangeArrowheads="1"/>
              </p:cNvSpPr>
              <p:nvPr/>
            </p:nvSpPr>
            <p:spPr bwMode="auto">
              <a:xfrm>
                <a:off x="3516" y="1677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03" name="Rectangle 716"/>
              <p:cNvSpPr>
                <a:spLocks noChangeArrowheads="1"/>
              </p:cNvSpPr>
              <p:nvPr/>
            </p:nvSpPr>
            <p:spPr bwMode="auto">
              <a:xfrm>
                <a:off x="3305" y="1677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04" name="Rectangle 717"/>
              <p:cNvSpPr>
                <a:spLocks noChangeArrowheads="1"/>
              </p:cNvSpPr>
              <p:nvPr/>
            </p:nvSpPr>
            <p:spPr bwMode="auto">
              <a:xfrm>
                <a:off x="3095" y="1677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05" name="Rectangle 718"/>
              <p:cNvSpPr>
                <a:spLocks noChangeArrowheads="1"/>
              </p:cNvSpPr>
              <p:nvPr/>
            </p:nvSpPr>
            <p:spPr bwMode="auto">
              <a:xfrm>
                <a:off x="2884" y="1677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06" name="Rectangle 719"/>
              <p:cNvSpPr>
                <a:spLocks noChangeArrowheads="1"/>
              </p:cNvSpPr>
              <p:nvPr/>
            </p:nvSpPr>
            <p:spPr bwMode="auto">
              <a:xfrm>
                <a:off x="4778" y="1487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07" name="Rectangle 720"/>
              <p:cNvSpPr>
                <a:spLocks noChangeArrowheads="1"/>
              </p:cNvSpPr>
              <p:nvPr/>
            </p:nvSpPr>
            <p:spPr bwMode="auto">
              <a:xfrm>
                <a:off x="4568" y="1487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08" name="Rectangle 721"/>
              <p:cNvSpPr>
                <a:spLocks noChangeArrowheads="1"/>
              </p:cNvSpPr>
              <p:nvPr/>
            </p:nvSpPr>
            <p:spPr bwMode="auto">
              <a:xfrm>
                <a:off x="4357" y="1487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09" name="Rectangle 722"/>
              <p:cNvSpPr>
                <a:spLocks noChangeArrowheads="1"/>
              </p:cNvSpPr>
              <p:nvPr/>
            </p:nvSpPr>
            <p:spPr bwMode="auto">
              <a:xfrm>
                <a:off x="4147" y="1487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10" name="Rectangle 723"/>
              <p:cNvSpPr>
                <a:spLocks noChangeArrowheads="1"/>
              </p:cNvSpPr>
              <p:nvPr/>
            </p:nvSpPr>
            <p:spPr bwMode="auto">
              <a:xfrm>
                <a:off x="3937" y="1487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11" name="Rectangle 724"/>
              <p:cNvSpPr>
                <a:spLocks noChangeArrowheads="1"/>
              </p:cNvSpPr>
              <p:nvPr/>
            </p:nvSpPr>
            <p:spPr bwMode="auto">
              <a:xfrm>
                <a:off x="3726" y="1487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12" name="Rectangle 725"/>
              <p:cNvSpPr>
                <a:spLocks noChangeArrowheads="1"/>
              </p:cNvSpPr>
              <p:nvPr/>
            </p:nvSpPr>
            <p:spPr bwMode="auto">
              <a:xfrm>
                <a:off x="3516" y="1487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13" name="Rectangle 726"/>
              <p:cNvSpPr>
                <a:spLocks noChangeArrowheads="1"/>
              </p:cNvSpPr>
              <p:nvPr/>
            </p:nvSpPr>
            <p:spPr bwMode="auto">
              <a:xfrm>
                <a:off x="3305" y="1487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14" name="Rectangle 727"/>
              <p:cNvSpPr>
                <a:spLocks noChangeArrowheads="1"/>
              </p:cNvSpPr>
              <p:nvPr/>
            </p:nvSpPr>
            <p:spPr bwMode="auto">
              <a:xfrm>
                <a:off x="3095" y="1487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15" name="Rectangle 728"/>
              <p:cNvSpPr>
                <a:spLocks noChangeArrowheads="1"/>
              </p:cNvSpPr>
              <p:nvPr/>
            </p:nvSpPr>
            <p:spPr bwMode="auto">
              <a:xfrm>
                <a:off x="2884" y="1487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16" name="Rectangle 729"/>
              <p:cNvSpPr>
                <a:spLocks noChangeArrowheads="1"/>
              </p:cNvSpPr>
              <p:nvPr/>
            </p:nvSpPr>
            <p:spPr bwMode="auto">
              <a:xfrm>
                <a:off x="4778" y="1296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17" name="Rectangle 730"/>
              <p:cNvSpPr>
                <a:spLocks noChangeArrowheads="1"/>
              </p:cNvSpPr>
              <p:nvPr/>
            </p:nvSpPr>
            <p:spPr bwMode="auto">
              <a:xfrm>
                <a:off x="4568" y="1296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18" name="Rectangle 731"/>
              <p:cNvSpPr>
                <a:spLocks noChangeArrowheads="1"/>
              </p:cNvSpPr>
              <p:nvPr/>
            </p:nvSpPr>
            <p:spPr bwMode="auto">
              <a:xfrm>
                <a:off x="4357" y="1296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19" name="Rectangle 732"/>
              <p:cNvSpPr>
                <a:spLocks noChangeArrowheads="1"/>
              </p:cNvSpPr>
              <p:nvPr/>
            </p:nvSpPr>
            <p:spPr bwMode="auto">
              <a:xfrm>
                <a:off x="4147" y="1296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20" name="Rectangle 733"/>
              <p:cNvSpPr>
                <a:spLocks noChangeArrowheads="1"/>
              </p:cNvSpPr>
              <p:nvPr/>
            </p:nvSpPr>
            <p:spPr bwMode="auto">
              <a:xfrm>
                <a:off x="3937" y="1296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21" name="Rectangle 734"/>
              <p:cNvSpPr>
                <a:spLocks noChangeArrowheads="1"/>
              </p:cNvSpPr>
              <p:nvPr/>
            </p:nvSpPr>
            <p:spPr bwMode="auto">
              <a:xfrm>
                <a:off x="3726" y="1296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22" name="Rectangle 735"/>
              <p:cNvSpPr>
                <a:spLocks noChangeArrowheads="1"/>
              </p:cNvSpPr>
              <p:nvPr/>
            </p:nvSpPr>
            <p:spPr bwMode="auto">
              <a:xfrm>
                <a:off x="3516" y="1296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23" name="Rectangle 736"/>
              <p:cNvSpPr>
                <a:spLocks noChangeArrowheads="1"/>
              </p:cNvSpPr>
              <p:nvPr/>
            </p:nvSpPr>
            <p:spPr bwMode="auto">
              <a:xfrm>
                <a:off x="3305" y="1296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24" name="Rectangle 737"/>
              <p:cNvSpPr>
                <a:spLocks noChangeArrowheads="1"/>
              </p:cNvSpPr>
              <p:nvPr/>
            </p:nvSpPr>
            <p:spPr bwMode="auto">
              <a:xfrm>
                <a:off x="3095" y="1296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25" name="Rectangle 738"/>
              <p:cNvSpPr>
                <a:spLocks noChangeArrowheads="1"/>
              </p:cNvSpPr>
              <p:nvPr/>
            </p:nvSpPr>
            <p:spPr bwMode="auto">
              <a:xfrm>
                <a:off x="2884" y="1296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26" name="Rectangle 739"/>
              <p:cNvSpPr>
                <a:spLocks noChangeArrowheads="1"/>
              </p:cNvSpPr>
              <p:nvPr/>
            </p:nvSpPr>
            <p:spPr bwMode="auto">
              <a:xfrm>
                <a:off x="4778" y="110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27" name="Rectangle 740"/>
              <p:cNvSpPr>
                <a:spLocks noChangeArrowheads="1"/>
              </p:cNvSpPr>
              <p:nvPr/>
            </p:nvSpPr>
            <p:spPr bwMode="auto">
              <a:xfrm>
                <a:off x="4568" y="110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28" name="Rectangle 741"/>
              <p:cNvSpPr>
                <a:spLocks noChangeArrowheads="1"/>
              </p:cNvSpPr>
              <p:nvPr/>
            </p:nvSpPr>
            <p:spPr bwMode="auto">
              <a:xfrm>
                <a:off x="4357" y="110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29" name="Rectangle 742"/>
              <p:cNvSpPr>
                <a:spLocks noChangeArrowheads="1"/>
              </p:cNvSpPr>
              <p:nvPr/>
            </p:nvSpPr>
            <p:spPr bwMode="auto">
              <a:xfrm>
                <a:off x="4147" y="110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30" name="Rectangle 743"/>
              <p:cNvSpPr>
                <a:spLocks noChangeArrowheads="1"/>
              </p:cNvSpPr>
              <p:nvPr/>
            </p:nvSpPr>
            <p:spPr bwMode="auto">
              <a:xfrm>
                <a:off x="3937" y="110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31" name="Rectangle 744"/>
              <p:cNvSpPr>
                <a:spLocks noChangeArrowheads="1"/>
              </p:cNvSpPr>
              <p:nvPr/>
            </p:nvSpPr>
            <p:spPr bwMode="auto">
              <a:xfrm>
                <a:off x="3726" y="110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32" name="Rectangle 745"/>
              <p:cNvSpPr>
                <a:spLocks noChangeArrowheads="1"/>
              </p:cNvSpPr>
              <p:nvPr/>
            </p:nvSpPr>
            <p:spPr bwMode="auto">
              <a:xfrm>
                <a:off x="3516" y="110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33" name="Rectangle 746"/>
              <p:cNvSpPr>
                <a:spLocks noChangeArrowheads="1"/>
              </p:cNvSpPr>
              <p:nvPr/>
            </p:nvSpPr>
            <p:spPr bwMode="auto">
              <a:xfrm>
                <a:off x="3305" y="110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34" name="Rectangle 747"/>
              <p:cNvSpPr>
                <a:spLocks noChangeArrowheads="1"/>
              </p:cNvSpPr>
              <p:nvPr/>
            </p:nvSpPr>
            <p:spPr bwMode="auto">
              <a:xfrm>
                <a:off x="3095" y="110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35" name="Rectangle 748"/>
              <p:cNvSpPr>
                <a:spLocks noChangeArrowheads="1"/>
              </p:cNvSpPr>
              <p:nvPr/>
            </p:nvSpPr>
            <p:spPr bwMode="auto">
              <a:xfrm>
                <a:off x="2884" y="110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36" name="Rectangle 749"/>
              <p:cNvSpPr>
                <a:spLocks noChangeArrowheads="1"/>
              </p:cNvSpPr>
              <p:nvPr/>
            </p:nvSpPr>
            <p:spPr bwMode="auto">
              <a:xfrm>
                <a:off x="4778" y="91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37" name="Rectangle 750"/>
              <p:cNvSpPr>
                <a:spLocks noChangeArrowheads="1"/>
              </p:cNvSpPr>
              <p:nvPr/>
            </p:nvSpPr>
            <p:spPr bwMode="auto">
              <a:xfrm>
                <a:off x="4568" y="91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38" name="Rectangle 751"/>
              <p:cNvSpPr>
                <a:spLocks noChangeArrowheads="1"/>
              </p:cNvSpPr>
              <p:nvPr/>
            </p:nvSpPr>
            <p:spPr bwMode="auto">
              <a:xfrm>
                <a:off x="4357" y="91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39" name="Rectangle 752"/>
              <p:cNvSpPr>
                <a:spLocks noChangeArrowheads="1"/>
              </p:cNvSpPr>
              <p:nvPr/>
            </p:nvSpPr>
            <p:spPr bwMode="auto">
              <a:xfrm>
                <a:off x="4147" y="91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40" name="Rectangle 753"/>
              <p:cNvSpPr>
                <a:spLocks noChangeArrowheads="1"/>
              </p:cNvSpPr>
              <p:nvPr/>
            </p:nvSpPr>
            <p:spPr bwMode="auto">
              <a:xfrm>
                <a:off x="3937" y="91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41" name="Rectangle 754"/>
              <p:cNvSpPr>
                <a:spLocks noChangeArrowheads="1"/>
              </p:cNvSpPr>
              <p:nvPr/>
            </p:nvSpPr>
            <p:spPr bwMode="auto">
              <a:xfrm>
                <a:off x="3726" y="91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42" name="Rectangle 755"/>
              <p:cNvSpPr>
                <a:spLocks noChangeArrowheads="1"/>
              </p:cNvSpPr>
              <p:nvPr/>
            </p:nvSpPr>
            <p:spPr bwMode="auto">
              <a:xfrm>
                <a:off x="3516" y="91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43" name="Rectangle 756"/>
              <p:cNvSpPr>
                <a:spLocks noChangeArrowheads="1"/>
              </p:cNvSpPr>
              <p:nvPr/>
            </p:nvSpPr>
            <p:spPr bwMode="auto">
              <a:xfrm>
                <a:off x="3305" y="91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44" name="Rectangle 757"/>
              <p:cNvSpPr>
                <a:spLocks noChangeArrowheads="1"/>
              </p:cNvSpPr>
              <p:nvPr/>
            </p:nvSpPr>
            <p:spPr bwMode="auto">
              <a:xfrm>
                <a:off x="3095" y="916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45" name="Rectangle 758"/>
              <p:cNvSpPr>
                <a:spLocks noChangeArrowheads="1"/>
              </p:cNvSpPr>
              <p:nvPr/>
            </p:nvSpPr>
            <p:spPr bwMode="auto">
              <a:xfrm>
                <a:off x="2884" y="916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46" name="Rectangle 759"/>
              <p:cNvSpPr>
                <a:spLocks noChangeArrowheads="1"/>
              </p:cNvSpPr>
              <p:nvPr/>
            </p:nvSpPr>
            <p:spPr bwMode="auto">
              <a:xfrm>
                <a:off x="4778" y="725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47" name="Rectangle 760"/>
              <p:cNvSpPr>
                <a:spLocks noChangeArrowheads="1"/>
              </p:cNvSpPr>
              <p:nvPr/>
            </p:nvSpPr>
            <p:spPr bwMode="auto">
              <a:xfrm>
                <a:off x="4568" y="725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48" name="Rectangle 761"/>
              <p:cNvSpPr>
                <a:spLocks noChangeArrowheads="1"/>
              </p:cNvSpPr>
              <p:nvPr/>
            </p:nvSpPr>
            <p:spPr bwMode="auto">
              <a:xfrm>
                <a:off x="4357" y="725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49" name="Rectangle 762"/>
              <p:cNvSpPr>
                <a:spLocks noChangeArrowheads="1"/>
              </p:cNvSpPr>
              <p:nvPr/>
            </p:nvSpPr>
            <p:spPr bwMode="auto">
              <a:xfrm>
                <a:off x="4147" y="725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50" name="Rectangle 763"/>
              <p:cNvSpPr>
                <a:spLocks noChangeArrowheads="1"/>
              </p:cNvSpPr>
              <p:nvPr/>
            </p:nvSpPr>
            <p:spPr bwMode="auto">
              <a:xfrm>
                <a:off x="3937" y="725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51" name="Rectangle 764"/>
              <p:cNvSpPr>
                <a:spLocks noChangeArrowheads="1"/>
              </p:cNvSpPr>
              <p:nvPr/>
            </p:nvSpPr>
            <p:spPr bwMode="auto">
              <a:xfrm>
                <a:off x="3726" y="725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52" name="Rectangle 765"/>
              <p:cNvSpPr>
                <a:spLocks noChangeArrowheads="1"/>
              </p:cNvSpPr>
              <p:nvPr/>
            </p:nvSpPr>
            <p:spPr bwMode="auto">
              <a:xfrm>
                <a:off x="3516" y="725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53" name="Rectangle 766"/>
              <p:cNvSpPr>
                <a:spLocks noChangeArrowheads="1"/>
              </p:cNvSpPr>
              <p:nvPr/>
            </p:nvSpPr>
            <p:spPr bwMode="auto">
              <a:xfrm>
                <a:off x="3305" y="725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54" name="Rectangle 767"/>
              <p:cNvSpPr>
                <a:spLocks noChangeArrowheads="1"/>
              </p:cNvSpPr>
              <p:nvPr/>
            </p:nvSpPr>
            <p:spPr bwMode="auto">
              <a:xfrm>
                <a:off x="3095" y="725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55" name="Rectangle 768"/>
              <p:cNvSpPr>
                <a:spLocks noChangeArrowheads="1"/>
              </p:cNvSpPr>
              <p:nvPr/>
            </p:nvSpPr>
            <p:spPr bwMode="auto">
              <a:xfrm>
                <a:off x="2884" y="725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56" name="Rectangle 769"/>
              <p:cNvSpPr>
                <a:spLocks noChangeArrowheads="1"/>
              </p:cNvSpPr>
              <p:nvPr/>
            </p:nvSpPr>
            <p:spPr bwMode="auto">
              <a:xfrm>
                <a:off x="4778" y="535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57" name="Rectangle 770"/>
              <p:cNvSpPr>
                <a:spLocks noChangeArrowheads="1"/>
              </p:cNvSpPr>
              <p:nvPr/>
            </p:nvSpPr>
            <p:spPr bwMode="auto">
              <a:xfrm>
                <a:off x="4568" y="535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58" name="Rectangle 771"/>
              <p:cNvSpPr>
                <a:spLocks noChangeArrowheads="1"/>
              </p:cNvSpPr>
              <p:nvPr/>
            </p:nvSpPr>
            <p:spPr bwMode="auto">
              <a:xfrm>
                <a:off x="4357" y="535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59" name="Rectangle 772"/>
              <p:cNvSpPr>
                <a:spLocks noChangeArrowheads="1"/>
              </p:cNvSpPr>
              <p:nvPr/>
            </p:nvSpPr>
            <p:spPr bwMode="auto">
              <a:xfrm>
                <a:off x="4147" y="535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60" name="Rectangle 773"/>
              <p:cNvSpPr>
                <a:spLocks noChangeArrowheads="1"/>
              </p:cNvSpPr>
              <p:nvPr/>
            </p:nvSpPr>
            <p:spPr bwMode="auto">
              <a:xfrm>
                <a:off x="3937" y="535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61" name="Rectangle 774"/>
              <p:cNvSpPr>
                <a:spLocks noChangeArrowheads="1"/>
              </p:cNvSpPr>
              <p:nvPr/>
            </p:nvSpPr>
            <p:spPr bwMode="auto">
              <a:xfrm>
                <a:off x="3726" y="535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62" name="Rectangle 775"/>
              <p:cNvSpPr>
                <a:spLocks noChangeArrowheads="1"/>
              </p:cNvSpPr>
              <p:nvPr/>
            </p:nvSpPr>
            <p:spPr bwMode="auto">
              <a:xfrm>
                <a:off x="3516" y="535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63" name="Rectangle 776"/>
              <p:cNvSpPr>
                <a:spLocks noChangeArrowheads="1"/>
              </p:cNvSpPr>
              <p:nvPr/>
            </p:nvSpPr>
            <p:spPr bwMode="auto">
              <a:xfrm>
                <a:off x="3305" y="535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64" name="Rectangle 777"/>
              <p:cNvSpPr>
                <a:spLocks noChangeArrowheads="1"/>
              </p:cNvSpPr>
              <p:nvPr/>
            </p:nvSpPr>
            <p:spPr bwMode="auto">
              <a:xfrm>
                <a:off x="3095" y="535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65" name="Rectangle 778"/>
              <p:cNvSpPr>
                <a:spLocks noChangeArrowheads="1"/>
              </p:cNvSpPr>
              <p:nvPr/>
            </p:nvSpPr>
            <p:spPr bwMode="auto">
              <a:xfrm>
                <a:off x="2884" y="535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66" name="Rectangle 779"/>
              <p:cNvSpPr>
                <a:spLocks noChangeArrowheads="1"/>
              </p:cNvSpPr>
              <p:nvPr/>
            </p:nvSpPr>
            <p:spPr bwMode="auto">
              <a:xfrm>
                <a:off x="4778" y="344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67" name="Rectangle 780"/>
              <p:cNvSpPr>
                <a:spLocks noChangeArrowheads="1"/>
              </p:cNvSpPr>
              <p:nvPr/>
            </p:nvSpPr>
            <p:spPr bwMode="auto">
              <a:xfrm>
                <a:off x="4568" y="344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68" name="Rectangle 781"/>
              <p:cNvSpPr>
                <a:spLocks noChangeArrowheads="1"/>
              </p:cNvSpPr>
              <p:nvPr/>
            </p:nvSpPr>
            <p:spPr bwMode="auto">
              <a:xfrm>
                <a:off x="4357" y="344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69" name="Rectangle 782"/>
              <p:cNvSpPr>
                <a:spLocks noChangeArrowheads="1"/>
              </p:cNvSpPr>
              <p:nvPr/>
            </p:nvSpPr>
            <p:spPr bwMode="auto">
              <a:xfrm>
                <a:off x="4147" y="344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70" name="Rectangle 783"/>
              <p:cNvSpPr>
                <a:spLocks noChangeArrowheads="1"/>
              </p:cNvSpPr>
              <p:nvPr/>
            </p:nvSpPr>
            <p:spPr bwMode="auto">
              <a:xfrm>
                <a:off x="3937" y="344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71" name="Rectangle 784"/>
              <p:cNvSpPr>
                <a:spLocks noChangeArrowheads="1"/>
              </p:cNvSpPr>
              <p:nvPr/>
            </p:nvSpPr>
            <p:spPr bwMode="auto">
              <a:xfrm>
                <a:off x="3726" y="344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72" name="Rectangle 785"/>
              <p:cNvSpPr>
                <a:spLocks noChangeArrowheads="1"/>
              </p:cNvSpPr>
              <p:nvPr/>
            </p:nvSpPr>
            <p:spPr bwMode="auto">
              <a:xfrm>
                <a:off x="3516" y="344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73" name="Rectangle 786"/>
              <p:cNvSpPr>
                <a:spLocks noChangeArrowheads="1"/>
              </p:cNvSpPr>
              <p:nvPr/>
            </p:nvSpPr>
            <p:spPr bwMode="auto">
              <a:xfrm>
                <a:off x="3305" y="344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74" name="Rectangle 787"/>
              <p:cNvSpPr>
                <a:spLocks noChangeArrowheads="1"/>
              </p:cNvSpPr>
              <p:nvPr/>
            </p:nvSpPr>
            <p:spPr bwMode="auto">
              <a:xfrm>
                <a:off x="3095" y="344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75" name="Rectangle 788"/>
              <p:cNvSpPr>
                <a:spLocks noChangeArrowheads="1"/>
              </p:cNvSpPr>
              <p:nvPr/>
            </p:nvSpPr>
            <p:spPr bwMode="auto">
              <a:xfrm>
                <a:off x="2884" y="344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76" name="Rectangle 789"/>
              <p:cNvSpPr>
                <a:spLocks noChangeArrowheads="1"/>
              </p:cNvSpPr>
              <p:nvPr/>
            </p:nvSpPr>
            <p:spPr bwMode="auto">
              <a:xfrm>
                <a:off x="4778" y="154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77" name="Rectangle 790"/>
              <p:cNvSpPr>
                <a:spLocks noChangeArrowheads="1"/>
              </p:cNvSpPr>
              <p:nvPr/>
            </p:nvSpPr>
            <p:spPr bwMode="auto">
              <a:xfrm>
                <a:off x="4568" y="154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78" name="Rectangle 791"/>
              <p:cNvSpPr>
                <a:spLocks noChangeArrowheads="1"/>
              </p:cNvSpPr>
              <p:nvPr/>
            </p:nvSpPr>
            <p:spPr bwMode="auto">
              <a:xfrm>
                <a:off x="4357" y="154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79" name="Rectangle 792"/>
              <p:cNvSpPr>
                <a:spLocks noChangeArrowheads="1"/>
              </p:cNvSpPr>
              <p:nvPr/>
            </p:nvSpPr>
            <p:spPr bwMode="auto">
              <a:xfrm>
                <a:off x="4147" y="154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80" name="Rectangle 793"/>
              <p:cNvSpPr>
                <a:spLocks noChangeArrowheads="1"/>
              </p:cNvSpPr>
              <p:nvPr/>
            </p:nvSpPr>
            <p:spPr bwMode="auto">
              <a:xfrm>
                <a:off x="3937" y="154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81" name="Rectangle 794"/>
              <p:cNvSpPr>
                <a:spLocks noChangeArrowheads="1"/>
              </p:cNvSpPr>
              <p:nvPr/>
            </p:nvSpPr>
            <p:spPr bwMode="auto">
              <a:xfrm>
                <a:off x="3726" y="154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82" name="Rectangle 795"/>
              <p:cNvSpPr>
                <a:spLocks noChangeArrowheads="1"/>
              </p:cNvSpPr>
              <p:nvPr/>
            </p:nvSpPr>
            <p:spPr bwMode="auto">
              <a:xfrm>
                <a:off x="3516" y="154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83" name="Rectangle 796"/>
              <p:cNvSpPr>
                <a:spLocks noChangeArrowheads="1"/>
              </p:cNvSpPr>
              <p:nvPr/>
            </p:nvSpPr>
            <p:spPr bwMode="auto">
              <a:xfrm>
                <a:off x="3305" y="154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84" name="Rectangle 797"/>
              <p:cNvSpPr>
                <a:spLocks noChangeArrowheads="1"/>
              </p:cNvSpPr>
              <p:nvPr/>
            </p:nvSpPr>
            <p:spPr bwMode="auto">
              <a:xfrm>
                <a:off x="3095" y="154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85" name="Rectangle 798"/>
              <p:cNvSpPr>
                <a:spLocks noChangeArrowheads="1"/>
              </p:cNvSpPr>
              <p:nvPr/>
            </p:nvSpPr>
            <p:spPr bwMode="auto">
              <a:xfrm>
                <a:off x="2884" y="154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486" name="Line 799"/>
              <p:cNvSpPr>
                <a:spLocks noChangeShapeType="1"/>
              </p:cNvSpPr>
              <p:nvPr/>
            </p:nvSpPr>
            <p:spPr bwMode="auto">
              <a:xfrm>
                <a:off x="2884" y="154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7" name="Line 800"/>
              <p:cNvSpPr>
                <a:spLocks noChangeShapeType="1"/>
              </p:cNvSpPr>
              <p:nvPr/>
            </p:nvSpPr>
            <p:spPr bwMode="auto">
              <a:xfrm>
                <a:off x="2884" y="344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8" name="Line 801"/>
              <p:cNvSpPr>
                <a:spLocks noChangeShapeType="1"/>
              </p:cNvSpPr>
              <p:nvPr/>
            </p:nvSpPr>
            <p:spPr bwMode="auto">
              <a:xfrm>
                <a:off x="2884" y="535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9" name="Line 802"/>
              <p:cNvSpPr>
                <a:spLocks noChangeShapeType="1"/>
              </p:cNvSpPr>
              <p:nvPr/>
            </p:nvSpPr>
            <p:spPr bwMode="auto">
              <a:xfrm>
                <a:off x="2884" y="725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0" name="Line 803"/>
              <p:cNvSpPr>
                <a:spLocks noChangeShapeType="1"/>
              </p:cNvSpPr>
              <p:nvPr/>
            </p:nvSpPr>
            <p:spPr bwMode="auto">
              <a:xfrm>
                <a:off x="2884" y="916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1" name="Line 804"/>
              <p:cNvSpPr>
                <a:spLocks noChangeShapeType="1"/>
              </p:cNvSpPr>
              <p:nvPr/>
            </p:nvSpPr>
            <p:spPr bwMode="auto">
              <a:xfrm>
                <a:off x="2884" y="1106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2" name="Line 805"/>
              <p:cNvSpPr>
                <a:spLocks noChangeShapeType="1"/>
              </p:cNvSpPr>
              <p:nvPr/>
            </p:nvSpPr>
            <p:spPr bwMode="auto">
              <a:xfrm>
                <a:off x="2884" y="1296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3" name="Line 806"/>
              <p:cNvSpPr>
                <a:spLocks noChangeShapeType="1"/>
              </p:cNvSpPr>
              <p:nvPr/>
            </p:nvSpPr>
            <p:spPr bwMode="auto">
              <a:xfrm>
                <a:off x="2884" y="1487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4" name="Line 807"/>
              <p:cNvSpPr>
                <a:spLocks noChangeShapeType="1"/>
              </p:cNvSpPr>
              <p:nvPr/>
            </p:nvSpPr>
            <p:spPr bwMode="auto">
              <a:xfrm>
                <a:off x="2884" y="1677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5" name="Line 808"/>
              <p:cNvSpPr>
                <a:spLocks noChangeShapeType="1"/>
              </p:cNvSpPr>
              <p:nvPr/>
            </p:nvSpPr>
            <p:spPr bwMode="auto">
              <a:xfrm>
                <a:off x="2884" y="1868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6" name="Line 809"/>
              <p:cNvSpPr>
                <a:spLocks noChangeShapeType="1"/>
              </p:cNvSpPr>
              <p:nvPr/>
            </p:nvSpPr>
            <p:spPr bwMode="auto">
              <a:xfrm>
                <a:off x="2884" y="2058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7" name="Line 810"/>
              <p:cNvSpPr>
                <a:spLocks noChangeShapeType="1"/>
              </p:cNvSpPr>
              <p:nvPr/>
            </p:nvSpPr>
            <p:spPr bwMode="auto">
              <a:xfrm>
                <a:off x="2884" y="154"/>
                <a:ext cx="0" cy="190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8" name="Line 811"/>
              <p:cNvSpPr>
                <a:spLocks noChangeShapeType="1"/>
              </p:cNvSpPr>
              <p:nvPr/>
            </p:nvSpPr>
            <p:spPr bwMode="auto">
              <a:xfrm>
                <a:off x="3095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9" name="Line 812"/>
              <p:cNvSpPr>
                <a:spLocks noChangeShapeType="1"/>
              </p:cNvSpPr>
              <p:nvPr/>
            </p:nvSpPr>
            <p:spPr bwMode="auto">
              <a:xfrm>
                <a:off x="3305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0" name="Line 813"/>
              <p:cNvSpPr>
                <a:spLocks noChangeShapeType="1"/>
              </p:cNvSpPr>
              <p:nvPr/>
            </p:nvSpPr>
            <p:spPr bwMode="auto">
              <a:xfrm>
                <a:off x="3516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1" name="Line 814"/>
              <p:cNvSpPr>
                <a:spLocks noChangeShapeType="1"/>
              </p:cNvSpPr>
              <p:nvPr/>
            </p:nvSpPr>
            <p:spPr bwMode="auto">
              <a:xfrm>
                <a:off x="3726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2" name="Line 815"/>
              <p:cNvSpPr>
                <a:spLocks noChangeShapeType="1"/>
              </p:cNvSpPr>
              <p:nvPr/>
            </p:nvSpPr>
            <p:spPr bwMode="auto">
              <a:xfrm>
                <a:off x="3937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3" name="Line 816"/>
              <p:cNvSpPr>
                <a:spLocks noChangeShapeType="1"/>
              </p:cNvSpPr>
              <p:nvPr/>
            </p:nvSpPr>
            <p:spPr bwMode="auto">
              <a:xfrm>
                <a:off x="4147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4" name="Line 817"/>
              <p:cNvSpPr>
                <a:spLocks noChangeShapeType="1"/>
              </p:cNvSpPr>
              <p:nvPr/>
            </p:nvSpPr>
            <p:spPr bwMode="auto">
              <a:xfrm>
                <a:off x="4357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5" name="Line 818"/>
              <p:cNvSpPr>
                <a:spLocks noChangeShapeType="1"/>
              </p:cNvSpPr>
              <p:nvPr/>
            </p:nvSpPr>
            <p:spPr bwMode="auto">
              <a:xfrm>
                <a:off x="4568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6" name="Line 819"/>
              <p:cNvSpPr>
                <a:spLocks noChangeShapeType="1"/>
              </p:cNvSpPr>
              <p:nvPr/>
            </p:nvSpPr>
            <p:spPr bwMode="auto">
              <a:xfrm>
                <a:off x="4778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7" name="Line 820"/>
              <p:cNvSpPr>
                <a:spLocks noChangeShapeType="1"/>
              </p:cNvSpPr>
              <p:nvPr/>
            </p:nvSpPr>
            <p:spPr bwMode="auto">
              <a:xfrm>
                <a:off x="4989" y="154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8" name="Rectangle 821"/>
              <p:cNvSpPr>
                <a:spLocks noChangeArrowheads="1"/>
              </p:cNvSpPr>
              <p:nvPr/>
            </p:nvSpPr>
            <p:spPr bwMode="auto">
              <a:xfrm>
                <a:off x="2673" y="3772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09" name="Rectangle 822"/>
              <p:cNvSpPr>
                <a:spLocks noChangeArrowheads="1"/>
              </p:cNvSpPr>
              <p:nvPr/>
            </p:nvSpPr>
            <p:spPr bwMode="auto">
              <a:xfrm>
                <a:off x="2463" y="3772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10" name="Rectangle 823"/>
              <p:cNvSpPr>
                <a:spLocks noChangeArrowheads="1"/>
              </p:cNvSpPr>
              <p:nvPr/>
            </p:nvSpPr>
            <p:spPr bwMode="auto">
              <a:xfrm>
                <a:off x="2252" y="3772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11" name="Rectangle 824"/>
              <p:cNvSpPr>
                <a:spLocks noChangeArrowheads="1"/>
              </p:cNvSpPr>
              <p:nvPr/>
            </p:nvSpPr>
            <p:spPr bwMode="auto">
              <a:xfrm>
                <a:off x="2042" y="3772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12" name="Rectangle 825"/>
              <p:cNvSpPr>
                <a:spLocks noChangeArrowheads="1"/>
              </p:cNvSpPr>
              <p:nvPr/>
            </p:nvSpPr>
            <p:spPr bwMode="auto">
              <a:xfrm>
                <a:off x="1832" y="3772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13" name="Rectangle 826"/>
              <p:cNvSpPr>
                <a:spLocks noChangeArrowheads="1"/>
              </p:cNvSpPr>
              <p:nvPr/>
            </p:nvSpPr>
            <p:spPr bwMode="auto">
              <a:xfrm>
                <a:off x="1621" y="3772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14" name="Rectangle 827"/>
              <p:cNvSpPr>
                <a:spLocks noChangeArrowheads="1"/>
              </p:cNvSpPr>
              <p:nvPr/>
            </p:nvSpPr>
            <p:spPr bwMode="auto">
              <a:xfrm>
                <a:off x="1411" y="3772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15" name="Rectangle 828"/>
              <p:cNvSpPr>
                <a:spLocks noChangeArrowheads="1"/>
              </p:cNvSpPr>
              <p:nvPr/>
            </p:nvSpPr>
            <p:spPr bwMode="auto">
              <a:xfrm>
                <a:off x="1200" y="3772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16" name="Rectangle 829"/>
              <p:cNvSpPr>
                <a:spLocks noChangeArrowheads="1"/>
              </p:cNvSpPr>
              <p:nvPr/>
            </p:nvSpPr>
            <p:spPr bwMode="auto">
              <a:xfrm>
                <a:off x="990" y="3772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17" name="Rectangle 830"/>
              <p:cNvSpPr>
                <a:spLocks noChangeArrowheads="1"/>
              </p:cNvSpPr>
              <p:nvPr/>
            </p:nvSpPr>
            <p:spPr bwMode="auto">
              <a:xfrm>
                <a:off x="779" y="3772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18" name="Rectangle 831"/>
              <p:cNvSpPr>
                <a:spLocks noChangeArrowheads="1"/>
              </p:cNvSpPr>
              <p:nvPr/>
            </p:nvSpPr>
            <p:spPr bwMode="auto">
              <a:xfrm>
                <a:off x="2673" y="3581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19" name="Rectangle 832"/>
              <p:cNvSpPr>
                <a:spLocks noChangeArrowheads="1"/>
              </p:cNvSpPr>
              <p:nvPr/>
            </p:nvSpPr>
            <p:spPr bwMode="auto">
              <a:xfrm>
                <a:off x="2463" y="3581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20" name="Rectangle 833"/>
              <p:cNvSpPr>
                <a:spLocks noChangeArrowheads="1"/>
              </p:cNvSpPr>
              <p:nvPr/>
            </p:nvSpPr>
            <p:spPr bwMode="auto">
              <a:xfrm>
                <a:off x="2252" y="3581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21" name="Rectangle 834"/>
              <p:cNvSpPr>
                <a:spLocks noChangeArrowheads="1"/>
              </p:cNvSpPr>
              <p:nvPr/>
            </p:nvSpPr>
            <p:spPr bwMode="auto">
              <a:xfrm>
                <a:off x="2042" y="3581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22" name="Rectangle 835"/>
              <p:cNvSpPr>
                <a:spLocks noChangeArrowheads="1"/>
              </p:cNvSpPr>
              <p:nvPr/>
            </p:nvSpPr>
            <p:spPr bwMode="auto">
              <a:xfrm>
                <a:off x="1832" y="3581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23" name="Rectangle 836"/>
              <p:cNvSpPr>
                <a:spLocks noChangeArrowheads="1"/>
              </p:cNvSpPr>
              <p:nvPr/>
            </p:nvSpPr>
            <p:spPr bwMode="auto">
              <a:xfrm>
                <a:off x="1621" y="3581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24" name="Rectangle 837"/>
              <p:cNvSpPr>
                <a:spLocks noChangeArrowheads="1"/>
              </p:cNvSpPr>
              <p:nvPr/>
            </p:nvSpPr>
            <p:spPr bwMode="auto">
              <a:xfrm>
                <a:off x="1411" y="3581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25" name="Rectangle 838"/>
              <p:cNvSpPr>
                <a:spLocks noChangeArrowheads="1"/>
              </p:cNvSpPr>
              <p:nvPr/>
            </p:nvSpPr>
            <p:spPr bwMode="auto">
              <a:xfrm>
                <a:off x="1200" y="3581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26" name="Rectangle 839"/>
              <p:cNvSpPr>
                <a:spLocks noChangeArrowheads="1"/>
              </p:cNvSpPr>
              <p:nvPr/>
            </p:nvSpPr>
            <p:spPr bwMode="auto">
              <a:xfrm>
                <a:off x="990" y="3581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27" name="Rectangle 840"/>
              <p:cNvSpPr>
                <a:spLocks noChangeArrowheads="1"/>
              </p:cNvSpPr>
              <p:nvPr/>
            </p:nvSpPr>
            <p:spPr bwMode="auto">
              <a:xfrm>
                <a:off x="779" y="3581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28" name="Rectangle 841"/>
              <p:cNvSpPr>
                <a:spLocks noChangeArrowheads="1"/>
              </p:cNvSpPr>
              <p:nvPr/>
            </p:nvSpPr>
            <p:spPr bwMode="auto">
              <a:xfrm>
                <a:off x="2673" y="3391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29" name="Rectangle 842"/>
              <p:cNvSpPr>
                <a:spLocks noChangeArrowheads="1"/>
              </p:cNvSpPr>
              <p:nvPr/>
            </p:nvSpPr>
            <p:spPr bwMode="auto">
              <a:xfrm>
                <a:off x="2463" y="3391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30" name="Rectangle 843"/>
              <p:cNvSpPr>
                <a:spLocks noChangeArrowheads="1"/>
              </p:cNvSpPr>
              <p:nvPr/>
            </p:nvSpPr>
            <p:spPr bwMode="auto">
              <a:xfrm>
                <a:off x="2252" y="3391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31" name="Rectangle 844"/>
              <p:cNvSpPr>
                <a:spLocks noChangeArrowheads="1"/>
              </p:cNvSpPr>
              <p:nvPr/>
            </p:nvSpPr>
            <p:spPr bwMode="auto">
              <a:xfrm>
                <a:off x="2042" y="3391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32" name="Rectangle 845"/>
              <p:cNvSpPr>
                <a:spLocks noChangeArrowheads="1"/>
              </p:cNvSpPr>
              <p:nvPr/>
            </p:nvSpPr>
            <p:spPr bwMode="auto">
              <a:xfrm>
                <a:off x="1832" y="3391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33" name="Rectangle 846"/>
              <p:cNvSpPr>
                <a:spLocks noChangeArrowheads="1"/>
              </p:cNvSpPr>
              <p:nvPr/>
            </p:nvSpPr>
            <p:spPr bwMode="auto">
              <a:xfrm>
                <a:off x="1621" y="3391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34" name="Rectangle 847"/>
              <p:cNvSpPr>
                <a:spLocks noChangeArrowheads="1"/>
              </p:cNvSpPr>
              <p:nvPr/>
            </p:nvSpPr>
            <p:spPr bwMode="auto">
              <a:xfrm>
                <a:off x="1411" y="3391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35" name="Rectangle 848"/>
              <p:cNvSpPr>
                <a:spLocks noChangeArrowheads="1"/>
              </p:cNvSpPr>
              <p:nvPr/>
            </p:nvSpPr>
            <p:spPr bwMode="auto">
              <a:xfrm>
                <a:off x="1200" y="3391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36" name="Rectangle 849"/>
              <p:cNvSpPr>
                <a:spLocks noChangeArrowheads="1"/>
              </p:cNvSpPr>
              <p:nvPr/>
            </p:nvSpPr>
            <p:spPr bwMode="auto">
              <a:xfrm>
                <a:off x="990" y="3391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37" name="Rectangle 850"/>
              <p:cNvSpPr>
                <a:spLocks noChangeArrowheads="1"/>
              </p:cNvSpPr>
              <p:nvPr/>
            </p:nvSpPr>
            <p:spPr bwMode="auto">
              <a:xfrm>
                <a:off x="779" y="3391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38" name="Rectangle 851"/>
              <p:cNvSpPr>
                <a:spLocks noChangeArrowheads="1"/>
              </p:cNvSpPr>
              <p:nvPr/>
            </p:nvSpPr>
            <p:spPr bwMode="auto">
              <a:xfrm>
                <a:off x="2673" y="3200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39" name="Rectangle 852"/>
              <p:cNvSpPr>
                <a:spLocks noChangeArrowheads="1"/>
              </p:cNvSpPr>
              <p:nvPr/>
            </p:nvSpPr>
            <p:spPr bwMode="auto">
              <a:xfrm>
                <a:off x="2463" y="3200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40" name="Rectangle 853"/>
              <p:cNvSpPr>
                <a:spLocks noChangeArrowheads="1"/>
              </p:cNvSpPr>
              <p:nvPr/>
            </p:nvSpPr>
            <p:spPr bwMode="auto">
              <a:xfrm>
                <a:off x="2252" y="3200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41" name="Rectangle 854"/>
              <p:cNvSpPr>
                <a:spLocks noChangeArrowheads="1"/>
              </p:cNvSpPr>
              <p:nvPr/>
            </p:nvSpPr>
            <p:spPr bwMode="auto">
              <a:xfrm>
                <a:off x="2042" y="3200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42" name="Rectangle 855"/>
              <p:cNvSpPr>
                <a:spLocks noChangeArrowheads="1"/>
              </p:cNvSpPr>
              <p:nvPr/>
            </p:nvSpPr>
            <p:spPr bwMode="auto">
              <a:xfrm>
                <a:off x="1832" y="3200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43" name="Rectangle 856"/>
              <p:cNvSpPr>
                <a:spLocks noChangeArrowheads="1"/>
              </p:cNvSpPr>
              <p:nvPr/>
            </p:nvSpPr>
            <p:spPr bwMode="auto">
              <a:xfrm>
                <a:off x="1621" y="3200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44" name="Rectangle 857"/>
              <p:cNvSpPr>
                <a:spLocks noChangeArrowheads="1"/>
              </p:cNvSpPr>
              <p:nvPr/>
            </p:nvSpPr>
            <p:spPr bwMode="auto">
              <a:xfrm>
                <a:off x="1411" y="3200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45" name="Rectangle 858"/>
              <p:cNvSpPr>
                <a:spLocks noChangeArrowheads="1"/>
              </p:cNvSpPr>
              <p:nvPr/>
            </p:nvSpPr>
            <p:spPr bwMode="auto">
              <a:xfrm>
                <a:off x="1200" y="3200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46" name="Rectangle 859"/>
              <p:cNvSpPr>
                <a:spLocks noChangeArrowheads="1"/>
              </p:cNvSpPr>
              <p:nvPr/>
            </p:nvSpPr>
            <p:spPr bwMode="auto">
              <a:xfrm>
                <a:off x="990" y="3200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47" name="Rectangle 860"/>
              <p:cNvSpPr>
                <a:spLocks noChangeArrowheads="1"/>
              </p:cNvSpPr>
              <p:nvPr/>
            </p:nvSpPr>
            <p:spPr bwMode="auto">
              <a:xfrm>
                <a:off x="779" y="3200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48" name="Rectangle 861"/>
              <p:cNvSpPr>
                <a:spLocks noChangeArrowheads="1"/>
              </p:cNvSpPr>
              <p:nvPr/>
            </p:nvSpPr>
            <p:spPr bwMode="auto">
              <a:xfrm>
                <a:off x="2673" y="301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49" name="Rectangle 862"/>
              <p:cNvSpPr>
                <a:spLocks noChangeArrowheads="1"/>
              </p:cNvSpPr>
              <p:nvPr/>
            </p:nvSpPr>
            <p:spPr bwMode="auto">
              <a:xfrm>
                <a:off x="2463" y="301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50" name="Rectangle 863"/>
              <p:cNvSpPr>
                <a:spLocks noChangeArrowheads="1"/>
              </p:cNvSpPr>
              <p:nvPr/>
            </p:nvSpPr>
            <p:spPr bwMode="auto">
              <a:xfrm>
                <a:off x="2252" y="301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51" name="Rectangle 864"/>
              <p:cNvSpPr>
                <a:spLocks noChangeArrowheads="1"/>
              </p:cNvSpPr>
              <p:nvPr/>
            </p:nvSpPr>
            <p:spPr bwMode="auto">
              <a:xfrm>
                <a:off x="2042" y="301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52" name="Rectangle 865"/>
              <p:cNvSpPr>
                <a:spLocks noChangeArrowheads="1"/>
              </p:cNvSpPr>
              <p:nvPr/>
            </p:nvSpPr>
            <p:spPr bwMode="auto">
              <a:xfrm>
                <a:off x="1832" y="301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53" name="Rectangle 866"/>
              <p:cNvSpPr>
                <a:spLocks noChangeArrowheads="1"/>
              </p:cNvSpPr>
              <p:nvPr/>
            </p:nvSpPr>
            <p:spPr bwMode="auto">
              <a:xfrm>
                <a:off x="1621" y="301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54" name="Rectangle 867"/>
              <p:cNvSpPr>
                <a:spLocks noChangeArrowheads="1"/>
              </p:cNvSpPr>
              <p:nvPr/>
            </p:nvSpPr>
            <p:spPr bwMode="auto">
              <a:xfrm>
                <a:off x="1411" y="301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55" name="Rectangle 868"/>
              <p:cNvSpPr>
                <a:spLocks noChangeArrowheads="1"/>
              </p:cNvSpPr>
              <p:nvPr/>
            </p:nvSpPr>
            <p:spPr bwMode="auto">
              <a:xfrm>
                <a:off x="1200" y="301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56" name="Rectangle 869"/>
              <p:cNvSpPr>
                <a:spLocks noChangeArrowheads="1"/>
              </p:cNvSpPr>
              <p:nvPr/>
            </p:nvSpPr>
            <p:spPr bwMode="auto">
              <a:xfrm>
                <a:off x="990" y="301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57" name="Rectangle 870"/>
              <p:cNvSpPr>
                <a:spLocks noChangeArrowheads="1"/>
              </p:cNvSpPr>
              <p:nvPr/>
            </p:nvSpPr>
            <p:spPr bwMode="auto">
              <a:xfrm>
                <a:off x="779" y="301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58" name="Rectangle 871"/>
              <p:cNvSpPr>
                <a:spLocks noChangeArrowheads="1"/>
              </p:cNvSpPr>
              <p:nvPr/>
            </p:nvSpPr>
            <p:spPr bwMode="auto">
              <a:xfrm>
                <a:off x="2673" y="282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59" name="Rectangle 872"/>
              <p:cNvSpPr>
                <a:spLocks noChangeArrowheads="1"/>
              </p:cNvSpPr>
              <p:nvPr/>
            </p:nvSpPr>
            <p:spPr bwMode="auto">
              <a:xfrm>
                <a:off x="2463" y="282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60" name="Rectangle 873"/>
              <p:cNvSpPr>
                <a:spLocks noChangeArrowheads="1"/>
              </p:cNvSpPr>
              <p:nvPr/>
            </p:nvSpPr>
            <p:spPr bwMode="auto">
              <a:xfrm>
                <a:off x="2252" y="282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61" name="Rectangle 874"/>
              <p:cNvSpPr>
                <a:spLocks noChangeArrowheads="1"/>
              </p:cNvSpPr>
              <p:nvPr/>
            </p:nvSpPr>
            <p:spPr bwMode="auto">
              <a:xfrm>
                <a:off x="2042" y="282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62" name="Rectangle 875"/>
              <p:cNvSpPr>
                <a:spLocks noChangeArrowheads="1"/>
              </p:cNvSpPr>
              <p:nvPr/>
            </p:nvSpPr>
            <p:spPr bwMode="auto">
              <a:xfrm>
                <a:off x="1832" y="282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63" name="Rectangle 876"/>
              <p:cNvSpPr>
                <a:spLocks noChangeArrowheads="1"/>
              </p:cNvSpPr>
              <p:nvPr/>
            </p:nvSpPr>
            <p:spPr bwMode="auto">
              <a:xfrm>
                <a:off x="1621" y="282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64" name="Rectangle 877"/>
              <p:cNvSpPr>
                <a:spLocks noChangeArrowheads="1"/>
              </p:cNvSpPr>
              <p:nvPr/>
            </p:nvSpPr>
            <p:spPr bwMode="auto">
              <a:xfrm>
                <a:off x="1411" y="282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65" name="Rectangle 878"/>
              <p:cNvSpPr>
                <a:spLocks noChangeArrowheads="1"/>
              </p:cNvSpPr>
              <p:nvPr/>
            </p:nvSpPr>
            <p:spPr bwMode="auto">
              <a:xfrm>
                <a:off x="1200" y="282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66" name="Rectangle 879"/>
              <p:cNvSpPr>
                <a:spLocks noChangeArrowheads="1"/>
              </p:cNvSpPr>
              <p:nvPr/>
            </p:nvSpPr>
            <p:spPr bwMode="auto">
              <a:xfrm>
                <a:off x="990" y="282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67" name="Rectangle 880"/>
              <p:cNvSpPr>
                <a:spLocks noChangeArrowheads="1"/>
              </p:cNvSpPr>
              <p:nvPr/>
            </p:nvSpPr>
            <p:spPr bwMode="auto">
              <a:xfrm>
                <a:off x="779" y="282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68" name="Rectangle 881"/>
              <p:cNvSpPr>
                <a:spLocks noChangeArrowheads="1"/>
              </p:cNvSpPr>
              <p:nvPr/>
            </p:nvSpPr>
            <p:spPr bwMode="auto">
              <a:xfrm>
                <a:off x="2673" y="2629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69" name="Rectangle 882"/>
              <p:cNvSpPr>
                <a:spLocks noChangeArrowheads="1"/>
              </p:cNvSpPr>
              <p:nvPr/>
            </p:nvSpPr>
            <p:spPr bwMode="auto">
              <a:xfrm>
                <a:off x="2463" y="2629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70" name="Rectangle 883"/>
              <p:cNvSpPr>
                <a:spLocks noChangeArrowheads="1"/>
              </p:cNvSpPr>
              <p:nvPr/>
            </p:nvSpPr>
            <p:spPr bwMode="auto">
              <a:xfrm>
                <a:off x="2252" y="2629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71" name="Rectangle 884"/>
              <p:cNvSpPr>
                <a:spLocks noChangeArrowheads="1"/>
              </p:cNvSpPr>
              <p:nvPr/>
            </p:nvSpPr>
            <p:spPr bwMode="auto">
              <a:xfrm>
                <a:off x="2042" y="2629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72" name="Rectangle 885"/>
              <p:cNvSpPr>
                <a:spLocks noChangeArrowheads="1"/>
              </p:cNvSpPr>
              <p:nvPr/>
            </p:nvSpPr>
            <p:spPr bwMode="auto">
              <a:xfrm>
                <a:off x="1832" y="2629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73" name="Rectangle 886"/>
              <p:cNvSpPr>
                <a:spLocks noChangeArrowheads="1"/>
              </p:cNvSpPr>
              <p:nvPr/>
            </p:nvSpPr>
            <p:spPr bwMode="auto">
              <a:xfrm>
                <a:off x="1621" y="2629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74" name="Rectangle 887"/>
              <p:cNvSpPr>
                <a:spLocks noChangeArrowheads="1"/>
              </p:cNvSpPr>
              <p:nvPr/>
            </p:nvSpPr>
            <p:spPr bwMode="auto">
              <a:xfrm>
                <a:off x="1411" y="2629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75" name="Rectangle 888"/>
              <p:cNvSpPr>
                <a:spLocks noChangeArrowheads="1"/>
              </p:cNvSpPr>
              <p:nvPr/>
            </p:nvSpPr>
            <p:spPr bwMode="auto">
              <a:xfrm>
                <a:off x="1200" y="2629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76" name="Rectangle 889"/>
              <p:cNvSpPr>
                <a:spLocks noChangeArrowheads="1"/>
              </p:cNvSpPr>
              <p:nvPr/>
            </p:nvSpPr>
            <p:spPr bwMode="auto">
              <a:xfrm>
                <a:off x="990" y="2629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77" name="Rectangle 890"/>
              <p:cNvSpPr>
                <a:spLocks noChangeArrowheads="1"/>
              </p:cNvSpPr>
              <p:nvPr/>
            </p:nvSpPr>
            <p:spPr bwMode="auto">
              <a:xfrm>
                <a:off x="779" y="2629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78" name="Rectangle 891"/>
              <p:cNvSpPr>
                <a:spLocks noChangeArrowheads="1"/>
              </p:cNvSpPr>
              <p:nvPr/>
            </p:nvSpPr>
            <p:spPr bwMode="auto">
              <a:xfrm>
                <a:off x="2673" y="2439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79" name="Rectangle 892"/>
              <p:cNvSpPr>
                <a:spLocks noChangeArrowheads="1"/>
              </p:cNvSpPr>
              <p:nvPr/>
            </p:nvSpPr>
            <p:spPr bwMode="auto">
              <a:xfrm>
                <a:off x="2463" y="2439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80" name="Rectangle 893"/>
              <p:cNvSpPr>
                <a:spLocks noChangeArrowheads="1"/>
              </p:cNvSpPr>
              <p:nvPr/>
            </p:nvSpPr>
            <p:spPr bwMode="auto">
              <a:xfrm>
                <a:off x="2252" y="2439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81" name="Rectangle 894"/>
              <p:cNvSpPr>
                <a:spLocks noChangeArrowheads="1"/>
              </p:cNvSpPr>
              <p:nvPr/>
            </p:nvSpPr>
            <p:spPr bwMode="auto">
              <a:xfrm>
                <a:off x="2042" y="2439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82" name="Rectangle 895"/>
              <p:cNvSpPr>
                <a:spLocks noChangeArrowheads="1"/>
              </p:cNvSpPr>
              <p:nvPr/>
            </p:nvSpPr>
            <p:spPr bwMode="auto">
              <a:xfrm>
                <a:off x="1832" y="2439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83" name="Rectangle 896"/>
              <p:cNvSpPr>
                <a:spLocks noChangeArrowheads="1"/>
              </p:cNvSpPr>
              <p:nvPr/>
            </p:nvSpPr>
            <p:spPr bwMode="auto">
              <a:xfrm>
                <a:off x="1621" y="2439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84" name="Rectangle 897"/>
              <p:cNvSpPr>
                <a:spLocks noChangeArrowheads="1"/>
              </p:cNvSpPr>
              <p:nvPr/>
            </p:nvSpPr>
            <p:spPr bwMode="auto">
              <a:xfrm>
                <a:off x="1411" y="2439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85" name="Rectangle 898"/>
              <p:cNvSpPr>
                <a:spLocks noChangeArrowheads="1"/>
              </p:cNvSpPr>
              <p:nvPr/>
            </p:nvSpPr>
            <p:spPr bwMode="auto">
              <a:xfrm>
                <a:off x="1200" y="2439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86" name="Rectangle 899"/>
              <p:cNvSpPr>
                <a:spLocks noChangeArrowheads="1"/>
              </p:cNvSpPr>
              <p:nvPr/>
            </p:nvSpPr>
            <p:spPr bwMode="auto">
              <a:xfrm>
                <a:off x="990" y="2439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87" name="Rectangle 900"/>
              <p:cNvSpPr>
                <a:spLocks noChangeArrowheads="1"/>
              </p:cNvSpPr>
              <p:nvPr/>
            </p:nvSpPr>
            <p:spPr bwMode="auto">
              <a:xfrm>
                <a:off x="779" y="2439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88" name="Rectangle 901"/>
              <p:cNvSpPr>
                <a:spLocks noChangeArrowheads="1"/>
              </p:cNvSpPr>
              <p:nvPr/>
            </p:nvSpPr>
            <p:spPr bwMode="auto">
              <a:xfrm>
                <a:off x="2673" y="2248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89" name="Rectangle 902"/>
              <p:cNvSpPr>
                <a:spLocks noChangeArrowheads="1"/>
              </p:cNvSpPr>
              <p:nvPr/>
            </p:nvSpPr>
            <p:spPr bwMode="auto">
              <a:xfrm>
                <a:off x="2463" y="2248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90" name="Rectangle 903"/>
              <p:cNvSpPr>
                <a:spLocks noChangeArrowheads="1"/>
              </p:cNvSpPr>
              <p:nvPr/>
            </p:nvSpPr>
            <p:spPr bwMode="auto">
              <a:xfrm>
                <a:off x="2252" y="2248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91" name="Rectangle 904"/>
              <p:cNvSpPr>
                <a:spLocks noChangeArrowheads="1"/>
              </p:cNvSpPr>
              <p:nvPr/>
            </p:nvSpPr>
            <p:spPr bwMode="auto">
              <a:xfrm>
                <a:off x="2042" y="2248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92" name="Rectangle 905"/>
              <p:cNvSpPr>
                <a:spLocks noChangeArrowheads="1"/>
              </p:cNvSpPr>
              <p:nvPr/>
            </p:nvSpPr>
            <p:spPr bwMode="auto">
              <a:xfrm>
                <a:off x="1832" y="2248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93" name="Rectangle 906"/>
              <p:cNvSpPr>
                <a:spLocks noChangeArrowheads="1"/>
              </p:cNvSpPr>
              <p:nvPr/>
            </p:nvSpPr>
            <p:spPr bwMode="auto">
              <a:xfrm>
                <a:off x="1621" y="2248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94" name="Rectangle 907"/>
              <p:cNvSpPr>
                <a:spLocks noChangeArrowheads="1"/>
              </p:cNvSpPr>
              <p:nvPr/>
            </p:nvSpPr>
            <p:spPr bwMode="auto">
              <a:xfrm>
                <a:off x="1411" y="2248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95" name="Rectangle 908"/>
              <p:cNvSpPr>
                <a:spLocks noChangeArrowheads="1"/>
              </p:cNvSpPr>
              <p:nvPr/>
            </p:nvSpPr>
            <p:spPr bwMode="auto">
              <a:xfrm>
                <a:off x="1200" y="2248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96" name="Rectangle 909"/>
              <p:cNvSpPr>
                <a:spLocks noChangeArrowheads="1"/>
              </p:cNvSpPr>
              <p:nvPr/>
            </p:nvSpPr>
            <p:spPr bwMode="auto">
              <a:xfrm>
                <a:off x="990" y="2248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97" name="Rectangle 910"/>
              <p:cNvSpPr>
                <a:spLocks noChangeArrowheads="1"/>
              </p:cNvSpPr>
              <p:nvPr/>
            </p:nvSpPr>
            <p:spPr bwMode="auto">
              <a:xfrm>
                <a:off x="779" y="2248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98" name="Rectangle 911"/>
              <p:cNvSpPr>
                <a:spLocks noChangeArrowheads="1"/>
              </p:cNvSpPr>
              <p:nvPr/>
            </p:nvSpPr>
            <p:spPr bwMode="auto">
              <a:xfrm>
                <a:off x="2673" y="205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599" name="Rectangle 912"/>
              <p:cNvSpPr>
                <a:spLocks noChangeArrowheads="1"/>
              </p:cNvSpPr>
              <p:nvPr/>
            </p:nvSpPr>
            <p:spPr bwMode="auto">
              <a:xfrm>
                <a:off x="2463" y="205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00" name="Rectangle 913"/>
              <p:cNvSpPr>
                <a:spLocks noChangeArrowheads="1"/>
              </p:cNvSpPr>
              <p:nvPr/>
            </p:nvSpPr>
            <p:spPr bwMode="auto">
              <a:xfrm>
                <a:off x="2252" y="205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01" name="Rectangle 914"/>
              <p:cNvSpPr>
                <a:spLocks noChangeArrowheads="1"/>
              </p:cNvSpPr>
              <p:nvPr/>
            </p:nvSpPr>
            <p:spPr bwMode="auto">
              <a:xfrm>
                <a:off x="2042" y="205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02" name="Rectangle 915"/>
              <p:cNvSpPr>
                <a:spLocks noChangeArrowheads="1"/>
              </p:cNvSpPr>
              <p:nvPr/>
            </p:nvSpPr>
            <p:spPr bwMode="auto">
              <a:xfrm>
                <a:off x="1832" y="205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03" name="Rectangle 916"/>
              <p:cNvSpPr>
                <a:spLocks noChangeArrowheads="1"/>
              </p:cNvSpPr>
              <p:nvPr/>
            </p:nvSpPr>
            <p:spPr bwMode="auto">
              <a:xfrm>
                <a:off x="1621" y="205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04" name="Rectangle 917"/>
              <p:cNvSpPr>
                <a:spLocks noChangeArrowheads="1"/>
              </p:cNvSpPr>
              <p:nvPr/>
            </p:nvSpPr>
            <p:spPr bwMode="auto">
              <a:xfrm>
                <a:off x="1411" y="205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05" name="Rectangle 918"/>
              <p:cNvSpPr>
                <a:spLocks noChangeArrowheads="1"/>
              </p:cNvSpPr>
              <p:nvPr/>
            </p:nvSpPr>
            <p:spPr bwMode="auto">
              <a:xfrm>
                <a:off x="1200" y="205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06" name="Rectangle 919"/>
              <p:cNvSpPr>
                <a:spLocks noChangeArrowheads="1"/>
              </p:cNvSpPr>
              <p:nvPr/>
            </p:nvSpPr>
            <p:spPr bwMode="auto">
              <a:xfrm>
                <a:off x="990" y="205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07" name="Rectangle 920"/>
              <p:cNvSpPr>
                <a:spLocks noChangeArrowheads="1"/>
              </p:cNvSpPr>
              <p:nvPr/>
            </p:nvSpPr>
            <p:spPr bwMode="auto">
              <a:xfrm>
                <a:off x="779" y="205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08" name="Line 921"/>
              <p:cNvSpPr>
                <a:spLocks noChangeShapeType="1"/>
              </p:cNvSpPr>
              <p:nvPr/>
            </p:nvSpPr>
            <p:spPr bwMode="auto">
              <a:xfrm>
                <a:off x="779" y="2058"/>
                <a:ext cx="210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9" name="Line 922"/>
              <p:cNvSpPr>
                <a:spLocks noChangeShapeType="1"/>
              </p:cNvSpPr>
              <p:nvPr/>
            </p:nvSpPr>
            <p:spPr bwMode="auto">
              <a:xfrm>
                <a:off x="779" y="2248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0" name="Line 923"/>
              <p:cNvSpPr>
                <a:spLocks noChangeShapeType="1"/>
              </p:cNvSpPr>
              <p:nvPr/>
            </p:nvSpPr>
            <p:spPr bwMode="auto">
              <a:xfrm>
                <a:off x="779" y="2439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1" name="Line 924"/>
              <p:cNvSpPr>
                <a:spLocks noChangeShapeType="1"/>
              </p:cNvSpPr>
              <p:nvPr/>
            </p:nvSpPr>
            <p:spPr bwMode="auto">
              <a:xfrm>
                <a:off x="779" y="2629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2" name="Line 925"/>
              <p:cNvSpPr>
                <a:spLocks noChangeShapeType="1"/>
              </p:cNvSpPr>
              <p:nvPr/>
            </p:nvSpPr>
            <p:spPr bwMode="auto">
              <a:xfrm>
                <a:off x="779" y="2820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3" name="Line 926"/>
              <p:cNvSpPr>
                <a:spLocks noChangeShapeType="1"/>
              </p:cNvSpPr>
              <p:nvPr/>
            </p:nvSpPr>
            <p:spPr bwMode="auto">
              <a:xfrm>
                <a:off x="779" y="3010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4" name="Line 927"/>
              <p:cNvSpPr>
                <a:spLocks noChangeShapeType="1"/>
              </p:cNvSpPr>
              <p:nvPr/>
            </p:nvSpPr>
            <p:spPr bwMode="auto">
              <a:xfrm>
                <a:off x="779" y="3200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5" name="Line 928"/>
              <p:cNvSpPr>
                <a:spLocks noChangeShapeType="1"/>
              </p:cNvSpPr>
              <p:nvPr/>
            </p:nvSpPr>
            <p:spPr bwMode="auto">
              <a:xfrm>
                <a:off x="779" y="3391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6" name="Line 929"/>
              <p:cNvSpPr>
                <a:spLocks noChangeShapeType="1"/>
              </p:cNvSpPr>
              <p:nvPr/>
            </p:nvSpPr>
            <p:spPr bwMode="auto">
              <a:xfrm>
                <a:off x="779" y="3581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7" name="Line 930"/>
              <p:cNvSpPr>
                <a:spLocks noChangeShapeType="1"/>
              </p:cNvSpPr>
              <p:nvPr/>
            </p:nvSpPr>
            <p:spPr bwMode="auto">
              <a:xfrm>
                <a:off x="779" y="3772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8" name="Line 931"/>
              <p:cNvSpPr>
                <a:spLocks noChangeShapeType="1"/>
              </p:cNvSpPr>
              <p:nvPr/>
            </p:nvSpPr>
            <p:spPr bwMode="auto">
              <a:xfrm>
                <a:off x="779" y="3962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9" name="Line 932"/>
              <p:cNvSpPr>
                <a:spLocks noChangeShapeType="1"/>
              </p:cNvSpPr>
              <p:nvPr/>
            </p:nvSpPr>
            <p:spPr bwMode="auto">
              <a:xfrm>
                <a:off x="779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0" name="Line 933"/>
              <p:cNvSpPr>
                <a:spLocks noChangeShapeType="1"/>
              </p:cNvSpPr>
              <p:nvPr/>
            </p:nvSpPr>
            <p:spPr bwMode="auto">
              <a:xfrm>
                <a:off x="990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1" name="Line 934"/>
              <p:cNvSpPr>
                <a:spLocks noChangeShapeType="1"/>
              </p:cNvSpPr>
              <p:nvPr/>
            </p:nvSpPr>
            <p:spPr bwMode="auto">
              <a:xfrm>
                <a:off x="1200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2" name="Line 935"/>
              <p:cNvSpPr>
                <a:spLocks noChangeShapeType="1"/>
              </p:cNvSpPr>
              <p:nvPr/>
            </p:nvSpPr>
            <p:spPr bwMode="auto">
              <a:xfrm>
                <a:off x="1411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3" name="Line 936"/>
              <p:cNvSpPr>
                <a:spLocks noChangeShapeType="1"/>
              </p:cNvSpPr>
              <p:nvPr/>
            </p:nvSpPr>
            <p:spPr bwMode="auto">
              <a:xfrm>
                <a:off x="1621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4" name="Line 937"/>
              <p:cNvSpPr>
                <a:spLocks noChangeShapeType="1"/>
              </p:cNvSpPr>
              <p:nvPr/>
            </p:nvSpPr>
            <p:spPr bwMode="auto">
              <a:xfrm>
                <a:off x="1832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5" name="Line 938"/>
              <p:cNvSpPr>
                <a:spLocks noChangeShapeType="1"/>
              </p:cNvSpPr>
              <p:nvPr/>
            </p:nvSpPr>
            <p:spPr bwMode="auto">
              <a:xfrm>
                <a:off x="2042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6" name="Line 939"/>
              <p:cNvSpPr>
                <a:spLocks noChangeShapeType="1"/>
              </p:cNvSpPr>
              <p:nvPr/>
            </p:nvSpPr>
            <p:spPr bwMode="auto">
              <a:xfrm>
                <a:off x="2252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" name="Line 940"/>
              <p:cNvSpPr>
                <a:spLocks noChangeShapeType="1"/>
              </p:cNvSpPr>
              <p:nvPr/>
            </p:nvSpPr>
            <p:spPr bwMode="auto">
              <a:xfrm>
                <a:off x="2463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" name="Line 941"/>
              <p:cNvSpPr>
                <a:spLocks noChangeShapeType="1"/>
              </p:cNvSpPr>
              <p:nvPr/>
            </p:nvSpPr>
            <p:spPr bwMode="auto">
              <a:xfrm>
                <a:off x="2673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9" name="Line 942"/>
              <p:cNvSpPr>
                <a:spLocks noChangeShapeType="1"/>
              </p:cNvSpPr>
              <p:nvPr/>
            </p:nvSpPr>
            <p:spPr bwMode="auto">
              <a:xfrm>
                <a:off x="2884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0" name="Rectangle 943"/>
              <p:cNvSpPr>
                <a:spLocks noChangeArrowheads="1"/>
              </p:cNvSpPr>
              <p:nvPr/>
            </p:nvSpPr>
            <p:spPr bwMode="auto">
              <a:xfrm>
                <a:off x="4778" y="3772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31" name="Rectangle 944"/>
              <p:cNvSpPr>
                <a:spLocks noChangeArrowheads="1"/>
              </p:cNvSpPr>
              <p:nvPr/>
            </p:nvSpPr>
            <p:spPr bwMode="auto">
              <a:xfrm>
                <a:off x="4568" y="3772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32" name="Rectangle 945"/>
              <p:cNvSpPr>
                <a:spLocks noChangeArrowheads="1"/>
              </p:cNvSpPr>
              <p:nvPr/>
            </p:nvSpPr>
            <p:spPr bwMode="auto">
              <a:xfrm>
                <a:off x="4357" y="3772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33" name="Rectangle 946"/>
              <p:cNvSpPr>
                <a:spLocks noChangeArrowheads="1"/>
              </p:cNvSpPr>
              <p:nvPr/>
            </p:nvSpPr>
            <p:spPr bwMode="auto">
              <a:xfrm>
                <a:off x="4147" y="3772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34" name="Rectangle 947"/>
              <p:cNvSpPr>
                <a:spLocks noChangeArrowheads="1"/>
              </p:cNvSpPr>
              <p:nvPr/>
            </p:nvSpPr>
            <p:spPr bwMode="auto">
              <a:xfrm>
                <a:off x="3937" y="3772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35" name="Rectangle 948"/>
              <p:cNvSpPr>
                <a:spLocks noChangeArrowheads="1"/>
              </p:cNvSpPr>
              <p:nvPr/>
            </p:nvSpPr>
            <p:spPr bwMode="auto">
              <a:xfrm>
                <a:off x="3726" y="3772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36" name="Rectangle 949"/>
              <p:cNvSpPr>
                <a:spLocks noChangeArrowheads="1"/>
              </p:cNvSpPr>
              <p:nvPr/>
            </p:nvSpPr>
            <p:spPr bwMode="auto">
              <a:xfrm>
                <a:off x="3516" y="3772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37" name="Rectangle 950"/>
              <p:cNvSpPr>
                <a:spLocks noChangeArrowheads="1"/>
              </p:cNvSpPr>
              <p:nvPr/>
            </p:nvSpPr>
            <p:spPr bwMode="auto">
              <a:xfrm>
                <a:off x="3305" y="3772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38" name="Rectangle 951"/>
              <p:cNvSpPr>
                <a:spLocks noChangeArrowheads="1"/>
              </p:cNvSpPr>
              <p:nvPr/>
            </p:nvSpPr>
            <p:spPr bwMode="auto">
              <a:xfrm>
                <a:off x="3095" y="3772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39" name="Rectangle 952"/>
              <p:cNvSpPr>
                <a:spLocks noChangeArrowheads="1"/>
              </p:cNvSpPr>
              <p:nvPr/>
            </p:nvSpPr>
            <p:spPr bwMode="auto">
              <a:xfrm>
                <a:off x="2884" y="3772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40" name="Rectangle 953"/>
              <p:cNvSpPr>
                <a:spLocks noChangeArrowheads="1"/>
              </p:cNvSpPr>
              <p:nvPr/>
            </p:nvSpPr>
            <p:spPr bwMode="auto">
              <a:xfrm>
                <a:off x="4778" y="3581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41" name="Rectangle 954"/>
              <p:cNvSpPr>
                <a:spLocks noChangeArrowheads="1"/>
              </p:cNvSpPr>
              <p:nvPr/>
            </p:nvSpPr>
            <p:spPr bwMode="auto">
              <a:xfrm>
                <a:off x="4568" y="3581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42" name="Rectangle 955"/>
              <p:cNvSpPr>
                <a:spLocks noChangeArrowheads="1"/>
              </p:cNvSpPr>
              <p:nvPr/>
            </p:nvSpPr>
            <p:spPr bwMode="auto">
              <a:xfrm>
                <a:off x="4357" y="3581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43" name="Rectangle 956"/>
              <p:cNvSpPr>
                <a:spLocks noChangeArrowheads="1"/>
              </p:cNvSpPr>
              <p:nvPr/>
            </p:nvSpPr>
            <p:spPr bwMode="auto">
              <a:xfrm>
                <a:off x="4147" y="3581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44" name="Rectangle 957"/>
              <p:cNvSpPr>
                <a:spLocks noChangeArrowheads="1"/>
              </p:cNvSpPr>
              <p:nvPr/>
            </p:nvSpPr>
            <p:spPr bwMode="auto">
              <a:xfrm>
                <a:off x="3937" y="3581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45" name="Rectangle 958"/>
              <p:cNvSpPr>
                <a:spLocks noChangeArrowheads="1"/>
              </p:cNvSpPr>
              <p:nvPr/>
            </p:nvSpPr>
            <p:spPr bwMode="auto">
              <a:xfrm>
                <a:off x="3726" y="3581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46" name="Rectangle 959"/>
              <p:cNvSpPr>
                <a:spLocks noChangeArrowheads="1"/>
              </p:cNvSpPr>
              <p:nvPr/>
            </p:nvSpPr>
            <p:spPr bwMode="auto">
              <a:xfrm>
                <a:off x="3516" y="3581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47" name="Rectangle 960"/>
              <p:cNvSpPr>
                <a:spLocks noChangeArrowheads="1"/>
              </p:cNvSpPr>
              <p:nvPr/>
            </p:nvSpPr>
            <p:spPr bwMode="auto">
              <a:xfrm>
                <a:off x="3305" y="3581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48" name="Rectangle 961"/>
              <p:cNvSpPr>
                <a:spLocks noChangeArrowheads="1"/>
              </p:cNvSpPr>
              <p:nvPr/>
            </p:nvSpPr>
            <p:spPr bwMode="auto">
              <a:xfrm>
                <a:off x="3095" y="3581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49" name="Rectangle 962"/>
              <p:cNvSpPr>
                <a:spLocks noChangeArrowheads="1"/>
              </p:cNvSpPr>
              <p:nvPr/>
            </p:nvSpPr>
            <p:spPr bwMode="auto">
              <a:xfrm>
                <a:off x="2884" y="3581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50" name="Rectangle 963"/>
              <p:cNvSpPr>
                <a:spLocks noChangeArrowheads="1"/>
              </p:cNvSpPr>
              <p:nvPr/>
            </p:nvSpPr>
            <p:spPr bwMode="auto">
              <a:xfrm>
                <a:off x="4778" y="3391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51" name="Rectangle 964"/>
              <p:cNvSpPr>
                <a:spLocks noChangeArrowheads="1"/>
              </p:cNvSpPr>
              <p:nvPr/>
            </p:nvSpPr>
            <p:spPr bwMode="auto">
              <a:xfrm>
                <a:off x="4568" y="3391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52" name="Rectangle 965"/>
              <p:cNvSpPr>
                <a:spLocks noChangeArrowheads="1"/>
              </p:cNvSpPr>
              <p:nvPr/>
            </p:nvSpPr>
            <p:spPr bwMode="auto">
              <a:xfrm>
                <a:off x="4357" y="3391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53" name="Rectangle 966"/>
              <p:cNvSpPr>
                <a:spLocks noChangeArrowheads="1"/>
              </p:cNvSpPr>
              <p:nvPr/>
            </p:nvSpPr>
            <p:spPr bwMode="auto">
              <a:xfrm>
                <a:off x="4147" y="3391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54" name="Rectangle 967"/>
              <p:cNvSpPr>
                <a:spLocks noChangeArrowheads="1"/>
              </p:cNvSpPr>
              <p:nvPr/>
            </p:nvSpPr>
            <p:spPr bwMode="auto">
              <a:xfrm>
                <a:off x="3937" y="3391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55" name="Rectangle 968"/>
              <p:cNvSpPr>
                <a:spLocks noChangeArrowheads="1"/>
              </p:cNvSpPr>
              <p:nvPr/>
            </p:nvSpPr>
            <p:spPr bwMode="auto">
              <a:xfrm>
                <a:off x="3726" y="3391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56" name="Rectangle 969"/>
              <p:cNvSpPr>
                <a:spLocks noChangeArrowheads="1"/>
              </p:cNvSpPr>
              <p:nvPr/>
            </p:nvSpPr>
            <p:spPr bwMode="auto">
              <a:xfrm>
                <a:off x="3516" y="3391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57" name="Rectangle 970"/>
              <p:cNvSpPr>
                <a:spLocks noChangeArrowheads="1"/>
              </p:cNvSpPr>
              <p:nvPr/>
            </p:nvSpPr>
            <p:spPr bwMode="auto">
              <a:xfrm>
                <a:off x="3305" y="3391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58" name="Rectangle 971"/>
              <p:cNvSpPr>
                <a:spLocks noChangeArrowheads="1"/>
              </p:cNvSpPr>
              <p:nvPr/>
            </p:nvSpPr>
            <p:spPr bwMode="auto">
              <a:xfrm>
                <a:off x="3095" y="3391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59" name="Rectangle 972"/>
              <p:cNvSpPr>
                <a:spLocks noChangeArrowheads="1"/>
              </p:cNvSpPr>
              <p:nvPr/>
            </p:nvSpPr>
            <p:spPr bwMode="auto">
              <a:xfrm>
                <a:off x="2884" y="3391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60" name="Rectangle 973"/>
              <p:cNvSpPr>
                <a:spLocks noChangeArrowheads="1"/>
              </p:cNvSpPr>
              <p:nvPr/>
            </p:nvSpPr>
            <p:spPr bwMode="auto">
              <a:xfrm>
                <a:off x="4778" y="3200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61" name="Rectangle 974"/>
              <p:cNvSpPr>
                <a:spLocks noChangeArrowheads="1"/>
              </p:cNvSpPr>
              <p:nvPr/>
            </p:nvSpPr>
            <p:spPr bwMode="auto">
              <a:xfrm>
                <a:off x="4568" y="3200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62" name="Rectangle 975"/>
              <p:cNvSpPr>
                <a:spLocks noChangeArrowheads="1"/>
              </p:cNvSpPr>
              <p:nvPr/>
            </p:nvSpPr>
            <p:spPr bwMode="auto">
              <a:xfrm>
                <a:off x="4357" y="3200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63" name="Rectangle 976"/>
              <p:cNvSpPr>
                <a:spLocks noChangeArrowheads="1"/>
              </p:cNvSpPr>
              <p:nvPr/>
            </p:nvSpPr>
            <p:spPr bwMode="auto">
              <a:xfrm>
                <a:off x="4147" y="3200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64" name="Rectangle 977"/>
              <p:cNvSpPr>
                <a:spLocks noChangeArrowheads="1"/>
              </p:cNvSpPr>
              <p:nvPr/>
            </p:nvSpPr>
            <p:spPr bwMode="auto">
              <a:xfrm>
                <a:off x="3937" y="3200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65" name="Rectangle 978"/>
              <p:cNvSpPr>
                <a:spLocks noChangeArrowheads="1"/>
              </p:cNvSpPr>
              <p:nvPr/>
            </p:nvSpPr>
            <p:spPr bwMode="auto">
              <a:xfrm>
                <a:off x="3726" y="3200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66" name="Rectangle 979"/>
              <p:cNvSpPr>
                <a:spLocks noChangeArrowheads="1"/>
              </p:cNvSpPr>
              <p:nvPr/>
            </p:nvSpPr>
            <p:spPr bwMode="auto">
              <a:xfrm>
                <a:off x="3516" y="3200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67" name="Rectangle 980"/>
              <p:cNvSpPr>
                <a:spLocks noChangeArrowheads="1"/>
              </p:cNvSpPr>
              <p:nvPr/>
            </p:nvSpPr>
            <p:spPr bwMode="auto">
              <a:xfrm>
                <a:off x="3305" y="3200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68" name="Rectangle 981"/>
              <p:cNvSpPr>
                <a:spLocks noChangeArrowheads="1"/>
              </p:cNvSpPr>
              <p:nvPr/>
            </p:nvSpPr>
            <p:spPr bwMode="auto">
              <a:xfrm>
                <a:off x="3095" y="3200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69" name="Rectangle 982"/>
              <p:cNvSpPr>
                <a:spLocks noChangeArrowheads="1"/>
              </p:cNvSpPr>
              <p:nvPr/>
            </p:nvSpPr>
            <p:spPr bwMode="auto">
              <a:xfrm>
                <a:off x="2884" y="3200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70" name="Rectangle 983"/>
              <p:cNvSpPr>
                <a:spLocks noChangeArrowheads="1"/>
              </p:cNvSpPr>
              <p:nvPr/>
            </p:nvSpPr>
            <p:spPr bwMode="auto">
              <a:xfrm>
                <a:off x="4778" y="301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71" name="Rectangle 984"/>
              <p:cNvSpPr>
                <a:spLocks noChangeArrowheads="1"/>
              </p:cNvSpPr>
              <p:nvPr/>
            </p:nvSpPr>
            <p:spPr bwMode="auto">
              <a:xfrm>
                <a:off x="4568" y="301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72" name="Rectangle 985"/>
              <p:cNvSpPr>
                <a:spLocks noChangeArrowheads="1"/>
              </p:cNvSpPr>
              <p:nvPr/>
            </p:nvSpPr>
            <p:spPr bwMode="auto">
              <a:xfrm>
                <a:off x="4357" y="301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73" name="Rectangle 986"/>
              <p:cNvSpPr>
                <a:spLocks noChangeArrowheads="1"/>
              </p:cNvSpPr>
              <p:nvPr/>
            </p:nvSpPr>
            <p:spPr bwMode="auto">
              <a:xfrm>
                <a:off x="4147" y="301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74" name="Rectangle 987"/>
              <p:cNvSpPr>
                <a:spLocks noChangeArrowheads="1"/>
              </p:cNvSpPr>
              <p:nvPr/>
            </p:nvSpPr>
            <p:spPr bwMode="auto">
              <a:xfrm>
                <a:off x="3937" y="301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75" name="Rectangle 988"/>
              <p:cNvSpPr>
                <a:spLocks noChangeArrowheads="1"/>
              </p:cNvSpPr>
              <p:nvPr/>
            </p:nvSpPr>
            <p:spPr bwMode="auto">
              <a:xfrm>
                <a:off x="3726" y="301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76" name="Rectangle 989"/>
              <p:cNvSpPr>
                <a:spLocks noChangeArrowheads="1"/>
              </p:cNvSpPr>
              <p:nvPr/>
            </p:nvSpPr>
            <p:spPr bwMode="auto">
              <a:xfrm>
                <a:off x="3516" y="301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77" name="Rectangle 990"/>
              <p:cNvSpPr>
                <a:spLocks noChangeArrowheads="1"/>
              </p:cNvSpPr>
              <p:nvPr/>
            </p:nvSpPr>
            <p:spPr bwMode="auto">
              <a:xfrm>
                <a:off x="3305" y="301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78" name="Rectangle 991"/>
              <p:cNvSpPr>
                <a:spLocks noChangeArrowheads="1"/>
              </p:cNvSpPr>
              <p:nvPr/>
            </p:nvSpPr>
            <p:spPr bwMode="auto">
              <a:xfrm>
                <a:off x="3095" y="301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79" name="Rectangle 992"/>
              <p:cNvSpPr>
                <a:spLocks noChangeArrowheads="1"/>
              </p:cNvSpPr>
              <p:nvPr/>
            </p:nvSpPr>
            <p:spPr bwMode="auto">
              <a:xfrm>
                <a:off x="2884" y="301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80" name="Rectangle 993"/>
              <p:cNvSpPr>
                <a:spLocks noChangeArrowheads="1"/>
              </p:cNvSpPr>
              <p:nvPr/>
            </p:nvSpPr>
            <p:spPr bwMode="auto">
              <a:xfrm>
                <a:off x="4778" y="282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81" name="Rectangle 994"/>
              <p:cNvSpPr>
                <a:spLocks noChangeArrowheads="1"/>
              </p:cNvSpPr>
              <p:nvPr/>
            </p:nvSpPr>
            <p:spPr bwMode="auto">
              <a:xfrm>
                <a:off x="4568" y="282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82" name="Rectangle 995"/>
              <p:cNvSpPr>
                <a:spLocks noChangeArrowheads="1"/>
              </p:cNvSpPr>
              <p:nvPr/>
            </p:nvSpPr>
            <p:spPr bwMode="auto">
              <a:xfrm>
                <a:off x="4357" y="282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83" name="Rectangle 996"/>
              <p:cNvSpPr>
                <a:spLocks noChangeArrowheads="1"/>
              </p:cNvSpPr>
              <p:nvPr/>
            </p:nvSpPr>
            <p:spPr bwMode="auto">
              <a:xfrm>
                <a:off x="4147" y="282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84" name="Rectangle 997"/>
              <p:cNvSpPr>
                <a:spLocks noChangeArrowheads="1"/>
              </p:cNvSpPr>
              <p:nvPr/>
            </p:nvSpPr>
            <p:spPr bwMode="auto">
              <a:xfrm>
                <a:off x="3937" y="282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85" name="Rectangle 998"/>
              <p:cNvSpPr>
                <a:spLocks noChangeArrowheads="1"/>
              </p:cNvSpPr>
              <p:nvPr/>
            </p:nvSpPr>
            <p:spPr bwMode="auto">
              <a:xfrm>
                <a:off x="3726" y="282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86" name="Rectangle 999"/>
              <p:cNvSpPr>
                <a:spLocks noChangeArrowheads="1"/>
              </p:cNvSpPr>
              <p:nvPr/>
            </p:nvSpPr>
            <p:spPr bwMode="auto">
              <a:xfrm>
                <a:off x="3516" y="282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87" name="Rectangle 1000"/>
              <p:cNvSpPr>
                <a:spLocks noChangeArrowheads="1"/>
              </p:cNvSpPr>
              <p:nvPr/>
            </p:nvSpPr>
            <p:spPr bwMode="auto">
              <a:xfrm>
                <a:off x="3305" y="282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88" name="Rectangle 1001"/>
              <p:cNvSpPr>
                <a:spLocks noChangeArrowheads="1"/>
              </p:cNvSpPr>
              <p:nvPr/>
            </p:nvSpPr>
            <p:spPr bwMode="auto">
              <a:xfrm>
                <a:off x="3095" y="2820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89" name="Rectangle 1002"/>
              <p:cNvSpPr>
                <a:spLocks noChangeArrowheads="1"/>
              </p:cNvSpPr>
              <p:nvPr/>
            </p:nvSpPr>
            <p:spPr bwMode="auto">
              <a:xfrm>
                <a:off x="2884" y="2820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90" name="Rectangle 1003"/>
              <p:cNvSpPr>
                <a:spLocks noChangeArrowheads="1"/>
              </p:cNvSpPr>
              <p:nvPr/>
            </p:nvSpPr>
            <p:spPr bwMode="auto">
              <a:xfrm>
                <a:off x="4778" y="2629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91" name="Rectangle 1004"/>
              <p:cNvSpPr>
                <a:spLocks noChangeArrowheads="1"/>
              </p:cNvSpPr>
              <p:nvPr/>
            </p:nvSpPr>
            <p:spPr bwMode="auto">
              <a:xfrm>
                <a:off x="4568" y="2629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92" name="Rectangle 1005"/>
              <p:cNvSpPr>
                <a:spLocks noChangeArrowheads="1"/>
              </p:cNvSpPr>
              <p:nvPr/>
            </p:nvSpPr>
            <p:spPr bwMode="auto">
              <a:xfrm>
                <a:off x="4357" y="2629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93" name="Rectangle 1006"/>
              <p:cNvSpPr>
                <a:spLocks noChangeArrowheads="1"/>
              </p:cNvSpPr>
              <p:nvPr/>
            </p:nvSpPr>
            <p:spPr bwMode="auto">
              <a:xfrm>
                <a:off x="4147" y="2629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94" name="Rectangle 1007"/>
              <p:cNvSpPr>
                <a:spLocks noChangeArrowheads="1"/>
              </p:cNvSpPr>
              <p:nvPr/>
            </p:nvSpPr>
            <p:spPr bwMode="auto">
              <a:xfrm>
                <a:off x="3937" y="2629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95" name="Rectangle 1008"/>
              <p:cNvSpPr>
                <a:spLocks noChangeArrowheads="1"/>
              </p:cNvSpPr>
              <p:nvPr/>
            </p:nvSpPr>
            <p:spPr bwMode="auto">
              <a:xfrm>
                <a:off x="3726" y="2629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96" name="Rectangle 1009"/>
              <p:cNvSpPr>
                <a:spLocks noChangeArrowheads="1"/>
              </p:cNvSpPr>
              <p:nvPr/>
            </p:nvSpPr>
            <p:spPr bwMode="auto">
              <a:xfrm>
                <a:off x="3516" y="2629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97" name="Rectangle 1010"/>
              <p:cNvSpPr>
                <a:spLocks noChangeArrowheads="1"/>
              </p:cNvSpPr>
              <p:nvPr/>
            </p:nvSpPr>
            <p:spPr bwMode="auto">
              <a:xfrm>
                <a:off x="3305" y="2629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98" name="Rectangle 1011"/>
              <p:cNvSpPr>
                <a:spLocks noChangeArrowheads="1"/>
              </p:cNvSpPr>
              <p:nvPr/>
            </p:nvSpPr>
            <p:spPr bwMode="auto">
              <a:xfrm>
                <a:off x="3095" y="2629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699" name="Rectangle 1012"/>
              <p:cNvSpPr>
                <a:spLocks noChangeArrowheads="1"/>
              </p:cNvSpPr>
              <p:nvPr/>
            </p:nvSpPr>
            <p:spPr bwMode="auto">
              <a:xfrm>
                <a:off x="2884" y="2629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00" name="Rectangle 1013"/>
              <p:cNvSpPr>
                <a:spLocks noChangeArrowheads="1"/>
              </p:cNvSpPr>
              <p:nvPr/>
            </p:nvSpPr>
            <p:spPr bwMode="auto">
              <a:xfrm>
                <a:off x="4778" y="2439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01" name="Rectangle 1014"/>
              <p:cNvSpPr>
                <a:spLocks noChangeArrowheads="1"/>
              </p:cNvSpPr>
              <p:nvPr/>
            </p:nvSpPr>
            <p:spPr bwMode="auto">
              <a:xfrm>
                <a:off x="4568" y="2439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02" name="Rectangle 1015"/>
              <p:cNvSpPr>
                <a:spLocks noChangeArrowheads="1"/>
              </p:cNvSpPr>
              <p:nvPr/>
            </p:nvSpPr>
            <p:spPr bwMode="auto">
              <a:xfrm>
                <a:off x="4357" y="2439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03" name="Rectangle 1016"/>
              <p:cNvSpPr>
                <a:spLocks noChangeArrowheads="1"/>
              </p:cNvSpPr>
              <p:nvPr/>
            </p:nvSpPr>
            <p:spPr bwMode="auto">
              <a:xfrm>
                <a:off x="4147" y="2439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04" name="Rectangle 1017"/>
              <p:cNvSpPr>
                <a:spLocks noChangeArrowheads="1"/>
              </p:cNvSpPr>
              <p:nvPr/>
            </p:nvSpPr>
            <p:spPr bwMode="auto">
              <a:xfrm>
                <a:off x="3937" y="2439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05" name="Rectangle 1018"/>
              <p:cNvSpPr>
                <a:spLocks noChangeArrowheads="1"/>
              </p:cNvSpPr>
              <p:nvPr/>
            </p:nvSpPr>
            <p:spPr bwMode="auto">
              <a:xfrm>
                <a:off x="3726" y="2439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06" name="Rectangle 1019"/>
              <p:cNvSpPr>
                <a:spLocks noChangeArrowheads="1"/>
              </p:cNvSpPr>
              <p:nvPr/>
            </p:nvSpPr>
            <p:spPr bwMode="auto">
              <a:xfrm>
                <a:off x="3516" y="2439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07" name="Rectangle 1020"/>
              <p:cNvSpPr>
                <a:spLocks noChangeArrowheads="1"/>
              </p:cNvSpPr>
              <p:nvPr/>
            </p:nvSpPr>
            <p:spPr bwMode="auto">
              <a:xfrm>
                <a:off x="3305" y="2439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08" name="Rectangle 1021"/>
              <p:cNvSpPr>
                <a:spLocks noChangeArrowheads="1"/>
              </p:cNvSpPr>
              <p:nvPr/>
            </p:nvSpPr>
            <p:spPr bwMode="auto">
              <a:xfrm>
                <a:off x="3095" y="2439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09" name="Rectangle 1022"/>
              <p:cNvSpPr>
                <a:spLocks noChangeArrowheads="1"/>
              </p:cNvSpPr>
              <p:nvPr/>
            </p:nvSpPr>
            <p:spPr bwMode="auto">
              <a:xfrm>
                <a:off x="2884" y="2439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10" name="Rectangle 1023"/>
              <p:cNvSpPr>
                <a:spLocks noChangeArrowheads="1"/>
              </p:cNvSpPr>
              <p:nvPr/>
            </p:nvSpPr>
            <p:spPr bwMode="auto">
              <a:xfrm>
                <a:off x="4778" y="2248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11" name="Rectangle 1024"/>
              <p:cNvSpPr>
                <a:spLocks noChangeArrowheads="1"/>
              </p:cNvSpPr>
              <p:nvPr/>
            </p:nvSpPr>
            <p:spPr bwMode="auto">
              <a:xfrm>
                <a:off x="4568" y="2248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12" name="Rectangle 1025"/>
              <p:cNvSpPr>
                <a:spLocks noChangeArrowheads="1"/>
              </p:cNvSpPr>
              <p:nvPr/>
            </p:nvSpPr>
            <p:spPr bwMode="auto">
              <a:xfrm>
                <a:off x="4357" y="2248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13" name="Rectangle 1026"/>
              <p:cNvSpPr>
                <a:spLocks noChangeArrowheads="1"/>
              </p:cNvSpPr>
              <p:nvPr/>
            </p:nvSpPr>
            <p:spPr bwMode="auto">
              <a:xfrm>
                <a:off x="4147" y="2248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14" name="Rectangle 1027"/>
              <p:cNvSpPr>
                <a:spLocks noChangeArrowheads="1"/>
              </p:cNvSpPr>
              <p:nvPr/>
            </p:nvSpPr>
            <p:spPr bwMode="auto">
              <a:xfrm>
                <a:off x="3937" y="2248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15" name="Rectangle 1028"/>
              <p:cNvSpPr>
                <a:spLocks noChangeArrowheads="1"/>
              </p:cNvSpPr>
              <p:nvPr/>
            </p:nvSpPr>
            <p:spPr bwMode="auto">
              <a:xfrm>
                <a:off x="3726" y="2248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16" name="Rectangle 1029"/>
              <p:cNvSpPr>
                <a:spLocks noChangeArrowheads="1"/>
              </p:cNvSpPr>
              <p:nvPr/>
            </p:nvSpPr>
            <p:spPr bwMode="auto">
              <a:xfrm>
                <a:off x="3516" y="2248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17" name="Rectangle 1030"/>
              <p:cNvSpPr>
                <a:spLocks noChangeArrowheads="1"/>
              </p:cNvSpPr>
              <p:nvPr/>
            </p:nvSpPr>
            <p:spPr bwMode="auto">
              <a:xfrm>
                <a:off x="3305" y="2248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18" name="Rectangle 1031"/>
              <p:cNvSpPr>
                <a:spLocks noChangeArrowheads="1"/>
              </p:cNvSpPr>
              <p:nvPr/>
            </p:nvSpPr>
            <p:spPr bwMode="auto">
              <a:xfrm>
                <a:off x="3095" y="2248"/>
                <a:ext cx="21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19" name="Rectangle 1032"/>
              <p:cNvSpPr>
                <a:spLocks noChangeArrowheads="1"/>
              </p:cNvSpPr>
              <p:nvPr/>
            </p:nvSpPr>
            <p:spPr bwMode="auto">
              <a:xfrm>
                <a:off x="2884" y="2248"/>
                <a:ext cx="21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20" name="Rectangle 1033"/>
              <p:cNvSpPr>
                <a:spLocks noChangeArrowheads="1"/>
              </p:cNvSpPr>
              <p:nvPr/>
            </p:nvSpPr>
            <p:spPr bwMode="auto">
              <a:xfrm>
                <a:off x="4778" y="205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21" name="Rectangle 1034"/>
              <p:cNvSpPr>
                <a:spLocks noChangeArrowheads="1"/>
              </p:cNvSpPr>
              <p:nvPr/>
            </p:nvSpPr>
            <p:spPr bwMode="auto">
              <a:xfrm>
                <a:off x="4568" y="205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22" name="Rectangle 1035"/>
              <p:cNvSpPr>
                <a:spLocks noChangeArrowheads="1"/>
              </p:cNvSpPr>
              <p:nvPr/>
            </p:nvSpPr>
            <p:spPr bwMode="auto">
              <a:xfrm>
                <a:off x="4357" y="205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23" name="Rectangle 1036"/>
              <p:cNvSpPr>
                <a:spLocks noChangeArrowheads="1"/>
              </p:cNvSpPr>
              <p:nvPr/>
            </p:nvSpPr>
            <p:spPr bwMode="auto">
              <a:xfrm>
                <a:off x="4147" y="205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24" name="Rectangle 1037"/>
              <p:cNvSpPr>
                <a:spLocks noChangeArrowheads="1"/>
              </p:cNvSpPr>
              <p:nvPr/>
            </p:nvSpPr>
            <p:spPr bwMode="auto">
              <a:xfrm>
                <a:off x="3937" y="205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25" name="Rectangle 1038"/>
              <p:cNvSpPr>
                <a:spLocks noChangeArrowheads="1"/>
              </p:cNvSpPr>
              <p:nvPr/>
            </p:nvSpPr>
            <p:spPr bwMode="auto">
              <a:xfrm>
                <a:off x="3726" y="205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26" name="Rectangle 1039"/>
              <p:cNvSpPr>
                <a:spLocks noChangeArrowheads="1"/>
              </p:cNvSpPr>
              <p:nvPr/>
            </p:nvSpPr>
            <p:spPr bwMode="auto">
              <a:xfrm>
                <a:off x="3516" y="205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27" name="Rectangle 1040"/>
              <p:cNvSpPr>
                <a:spLocks noChangeArrowheads="1"/>
              </p:cNvSpPr>
              <p:nvPr/>
            </p:nvSpPr>
            <p:spPr bwMode="auto">
              <a:xfrm>
                <a:off x="3305" y="205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28" name="Rectangle 1041"/>
              <p:cNvSpPr>
                <a:spLocks noChangeArrowheads="1"/>
              </p:cNvSpPr>
              <p:nvPr/>
            </p:nvSpPr>
            <p:spPr bwMode="auto">
              <a:xfrm>
                <a:off x="3095" y="2058"/>
                <a:ext cx="2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29" name="Rectangle 1042"/>
              <p:cNvSpPr>
                <a:spLocks noChangeArrowheads="1"/>
              </p:cNvSpPr>
              <p:nvPr/>
            </p:nvSpPr>
            <p:spPr bwMode="auto">
              <a:xfrm>
                <a:off x="2884" y="2058"/>
                <a:ext cx="21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i="1"/>
              </a:p>
            </p:txBody>
          </p:sp>
          <p:sp>
            <p:nvSpPr>
              <p:cNvPr id="9730" name="Line 1043"/>
              <p:cNvSpPr>
                <a:spLocks noChangeShapeType="1"/>
              </p:cNvSpPr>
              <p:nvPr/>
            </p:nvSpPr>
            <p:spPr bwMode="auto">
              <a:xfrm>
                <a:off x="2884" y="2058"/>
                <a:ext cx="210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" name="Line 1044"/>
              <p:cNvSpPr>
                <a:spLocks noChangeShapeType="1"/>
              </p:cNvSpPr>
              <p:nvPr/>
            </p:nvSpPr>
            <p:spPr bwMode="auto">
              <a:xfrm>
                <a:off x="2884" y="2248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" name="Line 1045"/>
              <p:cNvSpPr>
                <a:spLocks noChangeShapeType="1"/>
              </p:cNvSpPr>
              <p:nvPr/>
            </p:nvSpPr>
            <p:spPr bwMode="auto">
              <a:xfrm>
                <a:off x="2884" y="2439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" name="Line 1046"/>
              <p:cNvSpPr>
                <a:spLocks noChangeShapeType="1"/>
              </p:cNvSpPr>
              <p:nvPr/>
            </p:nvSpPr>
            <p:spPr bwMode="auto">
              <a:xfrm>
                <a:off x="2884" y="2629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" name="Line 1047"/>
              <p:cNvSpPr>
                <a:spLocks noChangeShapeType="1"/>
              </p:cNvSpPr>
              <p:nvPr/>
            </p:nvSpPr>
            <p:spPr bwMode="auto">
              <a:xfrm>
                <a:off x="2884" y="2820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" name="Line 1048"/>
              <p:cNvSpPr>
                <a:spLocks noChangeShapeType="1"/>
              </p:cNvSpPr>
              <p:nvPr/>
            </p:nvSpPr>
            <p:spPr bwMode="auto">
              <a:xfrm>
                <a:off x="2884" y="3010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" name="Line 1049"/>
              <p:cNvSpPr>
                <a:spLocks noChangeShapeType="1"/>
              </p:cNvSpPr>
              <p:nvPr/>
            </p:nvSpPr>
            <p:spPr bwMode="auto">
              <a:xfrm>
                <a:off x="2884" y="3200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7" name="Line 1050"/>
              <p:cNvSpPr>
                <a:spLocks noChangeShapeType="1"/>
              </p:cNvSpPr>
              <p:nvPr/>
            </p:nvSpPr>
            <p:spPr bwMode="auto">
              <a:xfrm>
                <a:off x="2884" y="3391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8" name="Line 1051"/>
              <p:cNvSpPr>
                <a:spLocks noChangeShapeType="1"/>
              </p:cNvSpPr>
              <p:nvPr/>
            </p:nvSpPr>
            <p:spPr bwMode="auto">
              <a:xfrm>
                <a:off x="2884" y="3581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9" name="Line 1052"/>
              <p:cNvSpPr>
                <a:spLocks noChangeShapeType="1"/>
              </p:cNvSpPr>
              <p:nvPr/>
            </p:nvSpPr>
            <p:spPr bwMode="auto">
              <a:xfrm>
                <a:off x="2884" y="3772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0" name="Line 1053"/>
              <p:cNvSpPr>
                <a:spLocks noChangeShapeType="1"/>
              </p:cNvSpPr>
              <p:nvPr/>
            </p:nvSpPr>
            <p:spPr bwMode="auto">
              <a:xfrm>
                <a:off x="2884" y="3962"/>
                <a:ext cx="210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1" name="Line 1054"/>
              <p:cNvSpPr>
                <a:spLocks noChangeShapeType="1"/>
              </p:cNvSpPr>
              <p:nvPr/>
            </p:nvSpPr>
            <p:spPr bwMode="auto">
              <a:xfrm>
                <a:off x="2884" y="2058"/>
                <a:ext cx="0" cy="190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2" name="Line 1055"/>
              <p:cNvSpPr>
                <a:spLocks noChangeShapeType="1"/>
              </p:cNvSpPr>
              <p:nvPr/>
            </p:nvSpPr>
            <p:spPr bwMode="auto">
              <a:xfrm>
                <a:off x="3095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3" name="Line 1056"/>
              <p:cNvSpPr>
                <a:spLocks noChangeShapeType="1"/>
              </p:cNvSpPr>
              <p:nvPr/>
            </p:nvSpPr>
            <p:spPr bwMode="auto">
              <a:xfrm>
                <a:off x="3305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4" name="Line 1057"/>
              <p:cNvSpPr>
                <a:spLocks noChangeShapeType="1"/>
              </p:cNvSpPr>
              <p:nvPr/>
            </p:nvSpPr>
            <p:spPr bwMode="auto">
              <a:xfrm>
                <a:off x="3516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5" name="Line 1058"/>
              <p:cNvSpPr>
                <a:spLocks noChangeShapeType="1"/>
              </p:cNvSpPr>
              <p:nvPr/>
            </p:nvSpPr>
            <p:spPr bwMode="auto">
              <a:xfrm>
                <a:off x="3726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6" name="Line 1059"/>
              <p:cNvSpPr>
                <a:spLocks noChangeShapeType="1"/>
              </p:cNvSpPr>
              <p:nvPr/>
            </p:nvSpPr>
            <p:spPr bwMode="auto">
              <a:xfrm>
                <a:off x="3937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7" name="Line 1060"/>
              <p:cNvSpPr>
                <a:spLocks noChangeShapeType="1"/>
              </p:cNvSpPr>
              <p:nvPr/>
            </p:nvSpPr>
            <p:spPr bwMode="auto">
              <a:xfrm>
                <a:off x="4147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8" name="Line 1061"/>
              <p:cNvSpPr>
                <a:spLocks noChangeShapeType="1"/>
              </p:cNvSpPr>
              <p:nvPr/>
            </p:nvSpPr>
            <p:spPr bwMode="auto">
              <a:xfrm>
                <a:off x="4357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9" name="Line 1062"/>
              <p:cNvSpPr>
                <a:spLocks noChangeShapeType="1"/>
              </p:cNvSpPr>
              <p:nvPr/>
            </p:nvSpPr>
            <p:spPr bwMode="auto">
              <a:xfrm>
                <a:off x="4568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0" name="Line 1063"/>
              <p:cNvSpPr>
                <a:spLocks noChangeShapeType="1"/>
              </p:cNvSpPr>
              <p:nvPr/>
            </p:nvSpPr>
            <p:spPr bwMode="auto">
              <a:xfrm>
                <a:off x="4778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1" name="Line 1064"/>
              <p:cNvSpPr>
                <a:spLocks noChangeShapeType="1"/>
              </p:cNvSpPr>
              <p:nvPr/>
            </p:nvSpPr>
            <p:spPr bwMode="auto">
              <a:xfrm>
                <a:off x="4989" y="2058"/>
                <a:ext cx="0" cy="190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2" name="Text Box 1066"/>
              <p:cNvSpPr txBox="1">
                <a:spLocks noChangeArrowheads="1"/>
              </p:cNvSpPr>
              <p:nvPr/>
            </p:nvSpPr>
            <p:spPr bwMode="auto">
              <a:xfrm>
                <a:off x="2905" y="99"/>
                <a:ext cx="116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53" name="Text Box 1067"/>
              <p:cNvSpPr txBox="1">
                <a:spLocks noChangeArrowheads="1"/>
              </p:cNvSpPr>
              <p:nvPr/>
            </p:nvSpPr>
            <p:spPr bwMode="auto">
              <a:xfrm>
                <a:off x="2920" y="285"/>
                <a:ext cx="58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54" name="Text Box 1068"/>
              <p:cNvSpPr txBox="1">
                <a:spLocks noChangeArrowheads="1"/>
              </p:cNvSpPr>
              <p:nvPr/>
            </p:nvSpPr>
            <p:spPr bwMode="auto">
              <a:xfrm>
                <a:off x="2920" y="468"/>
                <a:ext cx="58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55" name="Text Box 1069"/>
              <p:cNvSpPr txBox="1">
                <a:spLocks noChangeArrowheads="1"/>
              </p:cNvSpPr>
              <p:nvPr/>
            </p:nvSpPr>
            <p:spPr bwMode="auto">
              <a:xfrm>
                <a:off x="2920" y="663"/>
                <a:ext cx="58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56" name="Text Box 1070"/>
              <p:cNvSpPr txBox="1">
                <a:spLocks noChangeArrowheads="1"/>
              </p:cNvSpPr>
              <p:nvPr/>
            </p:nvSpPr>
            <p:spPr bwMode="auto">
              <a:xfrm>
                <a:off x="2919" y="858"/>
                <a:ext cx="58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57" name="Text Box 1071"/>
              <p:cNvSpPr txBox="1">
                <a:spLocks noChangeArrowheads="1"/>
              </p:cNvSpPr>
              <p:nvPr/>
            </p:nvSpPr>
            <p:spPr bwMode="auto">
              <a:xfrm>
                <a:off x="2919" y="1041"/>
                <a:ext cx="58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58" name="Text Box 1072"/>
              <p:cNvSpPr txBox="1">
                <a:spLocks noChangeArrowheads="1"/>
              </p:cNvSpPr>
              <p:nvPr/>
            </p:nvSpPr>
            <p:spPr bwMode="auto">
              <a:xfrm>
                <a:off x="2919" y="1236"/>
                <a:ext cx="58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59" name="Text Box 1073"/>
              <p:cNvSpPr txBox="1">
                <a:spLocks noChangeArrowheads="1"/>
              </p:cNvSpPr>
              <p:nvPr/>
            </p:nvSpPr>
            <p:spPr bwMode="auto">
              <a:xfrm>
                <a:off x="2917" y="1423"/>
                <a:ext cx="58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60" name="Text Box 1074"/>
              <p:cNvSpPr txBox="1">
                <a:spLocks noChangeArrowheads="1"/>
              </p:cNvSpPr>
              <p:nvPr/>
            </p:nvSpPr>
            <p:spPr bwMode="auto">
              <a:xfrm>
                <a:off x="2916" y="1612"/>
                <a:ext cx="58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61" name="Text Box 1075"/>
              <p:cNvSpPr txBox="1">
                <a:spLocks noChangeArrowheads="1"/>
              </p:cNvSpPr>
              <p:nvPr/>
            </p:nvSpPr>
            <p:spPr bwMode="auto">
              <a:xfrm>
                <a:off x="2918" y="1805"/>
                <a:ext cx="58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62" name="Text Box 1076"/>
              <p:cNvSpPr txBox="1">
                <a:spLocks noChangeArrowheads="1"/>
              </p:cNvSpPr>
              <p:nvPr/>
            </p:nvSpPr>
            <p:spPr bwMode="auto">
              <a:xfrm>
                <a:off x="2916" y="2184"/>
                <a:ext cx="93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-1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63" name="Text Box 1077"/>
              <p:cNvSpPr txBox="1">
                <a:spLocks noChangeArrowheads="1"/>
              </p:cNvSpPr>
              <p:nvPr/>
            </p:nvSpPr>
            <p:spPr bwMode="auto">
              <a:xfrm>
                <a:off x="2917" y="2376"/>
                <a:ext cx="93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-2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64" name="Text Box 1078"/>
              <p:cNvSpPr txBox="1">
                <a:spLocks noChangeArrowheads="1"/>
              </p:cNvSpPr>
              <p:nvPr/>
            </p:nvSpPr>
            <p:spPr bwMode="auto">
              <a:xfrm>
                <a:off x="2919" y="2565"/>
                <a:ext cx="93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-3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65" name="Text Box 1079"/>
              <p:cNvSpPr txBox="1">
                <a:spLocks noChangeArrowheads="1"/>
              </p:cNvSpPr>
              <p:nvPr/>
            </p:nvSpPr>
            <p:spPr bwMode="auto">
              <a:xfrm>
                <a:off x="2921" y="2756"/>
                <a:ext cx="93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-4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66" name="Text Box 1080"/>
              <p:cNvSpPr txBox="1">
                <a:spLocks noChangeArrowheads="1"/>
              </p:cNvSpPr>
              <p:nvPr/>
            </p:nvSpPr>
            <p:spPr bwMode="auto">
              <a:xfrm>
                <a:off x="2920" y="2947"/>
                <a:ext cx="93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-5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67" name="Text Box 1081"/>
              <p:cNvSpPr txBox="1">
                <a:spLocks noChangeArrowheads="1"/>
              </p:cNvSpPr>
              <p:nvPr/>
            </p:nvSpPr>
            <p:spPr bwMode="auto">
              <a:xfrm>
                <a:off x="2920" y="3136"/>
                <a:ext cx="93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-6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68" name="Text Box 1082"/>
              <p:cNvSpPr txBox="1">
                <a:spLocks noChangeArrowheads="1"/>
              </p:cNvSpPr>
              <p:nvPr/>
            </p:nvSpPr>
            <p:spPr bwMode="auto">
              <a:xfrm>
                <a:off x="2920" y="3331"/>
                <a:ext cx="93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-7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69" name="Text Box 1083"/>
              <p:cNvSpPr txBox="1">
                <a:spLocks noChangeArrowheads="1"/>
              </p:cNvSpPr>
              <p:nvPr/>
            </p:nvSpPr>
            <p:spPr bwMode="auto">
              <a:xfrm>
                <a:off x="2918" y="3518"/>
                <a:ext cx="93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-8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70" name="Text Box 1084"/>
              <p:cNvSpPr txBox="1">
                <a:spLocks noChangeArrowheads="1"/>
              </p:cNvSpPr>
              <p:nvPr/>
            </p:nvSpPr>
            <p:spPr bwMode="auto">
              <a:xfrm>
                <a:off x="2915" y="3709"/>
                <a:ext cx="93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-9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71" name="Text Box 1085"/>
              <p:cNvSpPr txBox="1">
                <a:spLocks noChangeArrowheads="1"/>
              </p:cNvSpPr>
              <p:nvPr/>
            </p:nvSpPr>
            <p:spPr bwMode="auto">
              <a:xfrm>
                <a:off x="2915" y="3898"/>
                <a:ext cx="151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-10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72" name="Text Box 1086"/>
              <p:cNvSpPr txBox="1">
                <a:spLocks noChangeArrowheads="1"/>
              </p:cNvSpPr>
              <p:nvPr/>
            </p:nvSpPr>
            <p:spPr bwMode="auto">
              <a:xfrm>
                <a:off x="3065" y="2077"/>
                <a:ext cx="58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73" name="Text Box 1087"/>
              <p:cNvSpPr txBox="1">
                <a:spLocks noChangeArrowheads="1"/>
              </p:cNvSpPr>
              <p:nvPr/>
            </p:nvSpPr>
            <p:spPr bwMode="auto">
              <a:xfrm>
                <a:off x="3275" y="2077"/>
                <a:ext cx="58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74" name="Text Box 1088"/>
              <p:cNvSpPr txBox="1">
                <a:spLocks noChangeArrowheads="1"/>
              </p:cNvSpPr>
              <p:nvPr/>
            </p:nvSpPr>
            <p:spPr bwMode="auto">
              <a:xfrm>
                <a:off x="3485" y="2077"/>
                <a:ext cx="58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75" name="Text Box 1089"/>
              <p:cNvSpPr txBox="1">
                <a:spLocks noChangeArrowheads="1"/>
              </p:cNvSpPr>
              <p:nvPr/>
            </p:nvSpPr>
            <p:spPr bwMode="auto">
              <a:xfrm>
                <a:off x="3695" y="2077"/>
                <a:ext cx="58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76" name="Text Box 1090"/>
              <p:cNvSpPr txBox="1">
                <a:spLocks noChangeArrowheads="1"/>
              </p:cNvSpPr>
              <p:nvPr/>
            </p:nvSpPr>
            <p:spPr bwMode="auto">
              <a:xfrm>
                <a:off x="3907" y="2077"/>
                <a:ext cx="58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77" name="Text Box 1091"/>
              <p:cNvSpPr txBox="1">
                <a:spLocks noChangeArrowheads="1"/>
              </p:cNvSpPr>
              <p:nvPr/>
            </p:nvSpPr>
            <p:spPr bwMode="auto">
              <a:xfrm>
                <a:off x="4116" y="2077"/>
                <a:ext cx="58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78" name="Text Box 1092"/>
              <p:cNvSpPr txBox="1">
                <a:spLocks noChangeArrowheads="1"/>
              </p:cNvSpPr>
              <p:nvPr/>
            </p:nvSpPr>
            <p:spPr bwMode="auto">
              <a:xfrm>
                <a:off x="4327" y="2077"/>
                <a:ext cx="58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79" name="Text Box 1093"/>
              <p:cNvSpPr txBox="1">
                <a:spLocks noChangeArrowheads="1"/>
              </p:cNvSpPr>
              <p:nvPr/>
            </p:nvSpPr>
            <p:spPr bwMode="auto">
              <a:xfrm>
                <a:off x="4539" y="2077"/>
                <a:ext cx="58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80" name="Text Box 1094"/>
              <p:cNvSpPr txBox="1">
                <a:spLocks noChangeArrowheads="1"/>
              </p:cNvSpPr>
              <p:nvPr/>
            </p:nvSpPr>
            <p:spPr bwMode="auto">
              <a:xfrm>
                <a:off x="4748" y="2077"/>
                <a:ext cx="58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81" name="Text Box 1095"/>
              <p:cNvSpPr txBox="1">
                <a:spLocks noChangeArrowheads="1"/>
              </p:cNvSpPr>
              <p:nvPr/>
            </p:nvSpPr>
            <p:spPr bwMode="auto">
              <a:xfrm>
                <a:off x="4930" y="2077"/>
                <a:ext cx="116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82" name="Text Box 1096"/>
              <p:cNvSpPr txBox="1">
                <a:spLocks noChangeArrowheads="1"/>
              </p:cNvSpPr>
              <p:nvPr/>
            </p:nvSpPr>
            <p:spPr bwMode="auto">
              <a:xfrm>
                <a:off x="5029" y="1974"/>
                <a:ext cx="56" cy="1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83" name="Text Box 1097"/>
              <p:cNvSpPr txBox="1">
                <a:spLocks noChangeArrowheads="1"/>
              </p:cNvSpPr>
              <p:nvPr/>
            </p:nvSpPr>
            <p:spPr bwMode="auto">
              <a:xfrm>
                <a:off x="695" y="2097"/>
                <a:ext cx="151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-10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84" name="Text Box 1098"/>
              <p:cNvSpPr txBox="1">
                <a:spLocks noChangeArrowheads="1"/>
              </p:cNvSpPr>
              <p:nvPr/>
            </p:nvSpPr>
            <p:spPr bwMode="auto">
              <a:xfrm>
                <a:off x="934" y="2097"/>
                <a:ext cx="93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-9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85" name="Text Box 1099"/>
              <p:cNvSpPr txBox="1">
                <a:spLocks noChangeArrowheads="1"/>
              </p:cNvSpPr>
              <p:nvPr/>
            </p:nvSpPr>
            <p:spPr bwMode="auto">
              <a:xfrm>
                <a:off x="1144" y="2097"/>
                <a:ext cx="93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-8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86" name="Text Box 1100"/>
              <p:cNvSpPr txBox="1">
                <a:spLocks noChangeArrowheads="1"/>
              </p:cNvSpPr>
              <p:nvPr/>
            </p:nvSpPr>
            <p:spPr bwMode="auto">
              <a:xfrm>
                <a:off x="1354" y="2097"/>
                <a:ext cx="93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-7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87" name="Text Box 1101"/>
              <p:cNvSpPr txBox="1">
                <a:spLocks noChangeArrowheads="1"/>
              </p:cNvSpPr>
              <p:nvPr/>
            </p:nvSpPr>
            <p:spPr bwMode="auto">
              <a:xfrm>
                <a:off x="1566" y="2097"/>
                <a:ext cx="93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-6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88" name="Text Box 1102"/>
              <p:cNvSpPr txBox="1">
                <a:spLocks noChangeArrowheads="1"/>
              </p:cNvSpPr>
              <p:nvPr/>
            </p:nvSpPr>
            <p:spPr bwMode="auto">
              <a:xfrm>
                <a:off x="1775" y="2097"/>
                <a:ext cx="93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-5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89" name="Text Box 1103"/>
              <p:cNvSpPr txBox="1">
                <a:spLocks noChangeArrowheads="1"/>
              </p:cNvSpPr>
              <p:nvPr/>
            </p:nvSpPr>
            <p:spPr bwMode="auto">
              <a:xfrm>
                <a:off x="1986" y="2097"/>
                <a:ext cx="93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-4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90" name="Text Box 1104"/>
              <p:cNvSpPr txBox="1">
                <a:spLocks noChangeArrowheads="1"/>
              </p:cNvSpPr>
              <p:nvPr/>
            </p:nvSpPr>
            <p:spPr bwMode="auto">
              <a:xfrm>
                <a:off x="2198" y="2097"/>
                <a:ext cx="93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-3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91" name="Text Box 1105"/>
              <p:cNvSpPr txBox="1">
                <a:spLocks noChangeArrowheads="1"/>
              </p:cNvSpPr>
              <p:nvPr/>
            </p:nvSpPr>
            <p:spPr bwMode="auto">
              <a:xfrm>
                <a:off x="2407" y="2097"/>
                <a:ext cx="93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-2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  <p:sp>
            <p:nvSpPr>
              <p:cNvPr id="9792" name="Text Box 1106"/>
              <p:cNvSpPr txBox="1">
                <a:spLocks noChangeArrowheads="1"/>
              </p:cNvSpPr>
              <p:nvPr/>
            </p:nvSpPr>
            <p:spPr bwMode="auto">
              <a:xfrm>
                <a:off x="2617" y="2097"/>
                <a:ext cx="93" cy="125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-1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63" name="Arc 1107"/>
            <p:cNvSpPr>
              <a:spLocks noChangeAspect="1"/>
            </p:cNvSpPr>
            <p:nvPr/>
          </p:nvSpPr>
          <p:spPr bwMode="auto">
            <a:xfrm>
              <a:off x="6509" y="-6768"/>
              <a:ext cx="1248" cy="8843"/>
            </a:xfrm>
            <a:custGeom>
              <a:avLst/>
              <a:gdLst>
                <a:gd name="T0" fmla="*/ 0 w 25499"/>
                <a:gd name="T1" fmla="*/ 0 h 21600"/>
                <a:gd name="T2" fmla="*/ 0 w 25499"/>
                <a:gd name="T3" fmla="*/ 0 h 21600"/>
                <a:gd name="T4" fmla="*/ 0 w 2549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499" h="21600" fill="none" extrusionOk="0">
                  <a:moveTo>
                    <a:pt x="25499" y="17479"/>
                  </a:moveTo>
                  <a:cubicBezTo>
                    <a:pt x="21809" y="20157"/>
                    <a:pt x="17367" y="21599"/>
                    <a:pt x="12809" y="21600"/>
                  </a:cubicBezTo>
                  <a:cubicBezTo>
                    <a:pt x="8199" y="21600"/>
                    <a:pt x="3711" y="20125"/>
                    <a:pt x="-1" y="17392"/>
                  </a:cubicBezTo>
                </a:path>
                <a:path w="25499" h="21600" stroke="0" extrusionOk="0">
                  <a:moveTo>
                    <a:pt x="25499" y="17479"/>
                  </a:moveTo>
                  <a:cubicBezTo>
                    <a:pt x="21809" y="20157"/>
                    <a:pt x="17367" y="21599"/>
                    <a:pt x="12809" y="21600"/>
                  </a:cubicBezTo>
                  <a:cubicBezTo>
                    <a:pt x="8199" y="21600"/>
                    <a:pt x="3711" y="20125"/>
                    <a:pt x="-1" y="17392"/>
                  </a:cubicBezTo>
                  <a:lnTo>
                    <a:pt x="12809" y="0"/>
                  </a:lnTo>
                  <a:lnTo>
                    <a:pt x="25499" y="17479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148" name="Object 555"/>
          <p:cNvGraphicFramePr>
            <a:graphicFrameLocks noChangeAspect="1"/>
          </p:cNvGraphicFramePr>
          <p:nvPr/>
        </p:nvGraphicFramePr>
        <p:xfrm>
          <a:off x="1652588" y="4851400"/>
          <a:ext cx="10318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2" name="Equation" r:id="rId27" imgW="1218671" imgH="634725" progId="Equation.DSMT4">
                  <p:embed/>
                </p:oleObj>
              </mc:Choice>
              <mc:Fallback>
                <p:oleObj name="Equation" r:id="rId27" imgW="1218671" imgH="634725" progId="Equation.DSMT4">
                  <p:embed/>
                  <p:pic>
                    <p:nvPicPr>
                      <p:cNvPr id="0" name="Object 5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4851400"/>
                        <a:ext cx="1031875" cy="538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5" name="AutoShape 559"/>
          <p:cNvSpPr>
            <a:spLocks noChangeArrowheads="1"/>
          </p:cNvSpPr>
          <p:nvPr/>
        </p:nvSpPr>
        <p:spPr bwMode="auto">
          <a:xfrm>
            <a:off x="142875" y="4205288"/>
            <a:ext cx="4535488" cy="2058987"/>
          </a:xfrm>
          <a:prstGeom prst="roundRect">
            <a:avLst>
              <a:gd name="adj" fmla="val 4940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246" name="Group 560"/>
          <p:cNvGrpSpPr>
            <a:grpSpLocks/>
          </p:cNvGrpSpPr>
          <p:nvPr/>
        </p:nvGrpSpPr>
        <p:grpSpPr bwMode="auto">
          <a:xfrm>
            <a:off x="766763" y="4951413"/>
            <a:ext cx="3668712" cy="1257300"/>
            <a:chOff x="1161" y="12244"/>
            <a:chExt cx="5776" cy="1980"/>
          </a:xfrm>
        </p:grpSpPr>
        <p:grpSp>
          <p:nvGrpSpPr>
            <p:cNvPr id="9256" name="Group 561"/>
            <p:cNvGrpSpPr>
              <a:grpSpLocks/>
            </p:cNvGrpSpPr>
            <p:nvPr/>
          </p:nvGrpSpPr>
          <p:grpSpPr bwMode="auto">
            <a:xfrm>
              <a:off x="1161" y="12244"/>
              <a:ext cx="4920" cy="1980"/>
              <a:chOff x="3501" y="12064"/>
              <a:chExt cx="4920" cy="1980"/>
            </a:xfrm>
          </p:grpSpPr>
          <p:graphicFrame>
            <p:nvGraphicFramePr>
              <p:cNvPr id="9258" name="Object 562"/>
              <p:cNvGraphicFramePr>
                <a:graphicFrameLocks noChangeAspect="1"/>
              </p:cNvGraphicFramePr>
              <p:nvPr/>
            </p:nvGraphicFramePr>
            <p:xfrm>
              <a:off x="3501" y="12784"/>
              <a:ext cx="2207" cy="5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43" name="Equation" r:id="rId29" imgW="1409088" imgH="355446" progId="Equation.DSMT4">
                      <p:embed/>
                    </p:oleObj>
                  </mc:Choice>
                  <mc:Fallback>
                    <p:oleObj name="Equation" r:id="rId29" imgW="1409088" imgH="355446" progId="Equation.DSMT4">
                      <p:embed/>
                      <p:pic>
                        <p:nvPicPr>
                          <p:cNvPr id="0" name="Object 5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1" y="12784"/>
                            <a:ext cx="2207" cy="5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59" name="AutoShape 563"/>
              <p:cNvSpPr>
                <a:spLocks/>
              </p:cNvSpPr>
              <p:nvPr/>
            </p:nvSpPr>
            <p:spPr bwMode="auto">
              <a:xfrm>
                <a:off x="5061" y="12064"/>
                <a:ext cx="2940" cy="540"/>
              </a:xfrm>
              <a:prstGeom prst="borderCallout2">
                <a:avLst>
                  <a:gd name="adj1" fmla="val 33333"/>
                  <a:gd name="adj2" fmla="val -4083"/>
                  <a:gd name="adj3" fmla="val 33333"/>
                  <a:gd name="adj4" fmla="val -14250"/>
                  <a:gd name="adj5" fmla="val 152037"/>
                  <a:gd name="adj6" fmla="val -2452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200"/>
              </a:p>
            </p:txBody>
          </p:sp>
          <p:sp>
            <p:nvSpPr>
              <p:cNvPr id="9260" name="AutoShape 564"/>
              <p:cNvSpPr>
                <a:spLocks/>
              </p:cNvSpPr>
              <p:nvPr/>
            </p:nvSpPr>
            <p:spPr bwMode="auto">
              <a:xfrm>
                <a:off x="5481" y="13504"/>
                <a:ext cx="2940" cy="540"/>
              </a:xfrm>
              <a:prstGeom prst="borderCallout2">
                <a:avLst>
                  <a:gd name="adj1" fmla="val 33333"/>
                  <a:gd name="adj2" fmla="val -4083"/>
                  <a:gd name="adj3" fmla="val 33333"/>
                  <a:gd name="adj4" fmla="val -17111"/>
                  <a:gd name="adj5" fmla="val -48148"/>
                  <a:gd name="adj6" fmla="val -3023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200"/>
              </a:p>
            </p:txBody>
          </p:sp>
        </p:grpSp>
        <p:sp>
          <p:nvSpPr>
            <p:cNvPr id="9257" name="AutoShape 565"/>
            <p:cNvSpPr>
              <a:spLocks/>
            </p:cNvSpPr>
            <p:nvPr/>
          </p:nvSpPr>
          <p:spPr bwMode="auto">
            <a:xfrm>
              <a:off x="3997" y="12964"/>
              <a:ext cx="2940" cy="540"/>
            </a:xfrm>
            <a:prstGeom prst="borderCallout2">
              <a:avLst>
                <a:gd name="adj1" fmla="val 33333"/>
                <a:gd name="adj2" fmla="val -4083"/>
                <a:gd name="adj3" fmla="val 33333"/>
                <a:gd name="adj4" fmla="val -14931"/>
                <a:gd name="adj5" fmla="val 46296"/>
                <a:gd name="adj6" fmla="val -2003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/>
            </a:p>
          </p:txBody>
        </p:sp>
      </p:grpSp>
      <p:sp>
        <p:nvSpPr>
          <p:cNvPr id="9247" name="Text Box 566"/>
          <p:cNvSpPr txBox="1">
            <a:spLocks noChangeArrowheads="1"/>
          </p:cNvSpPr>
          <p:nvPr/>
        </p:nvSpPr>
        <p:spPr bwMode="auto">
          <a:xfrm>
            <a:off x="509588" y="4564063"/>
            <a:ext cx="3762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1600" b="1">
                <a:latin typeface="Arial" panose="020B0604020202020204" pitchFamily="34" charset="0"/>
              </a:rPr>
              <a:t>y-intercept  </a:t>
            </a:r>
            <a:r>
              <a:rPr lang="en-US" altLang="en-US" sz="1600">
                <a:latin typeface="Arial" panose="020B0604020202020204" pitchFamily="34" charset="0"/>
              </a:rPr>
              <a:t> </a:t>
            </a:r>
            <a:r>
              <a:rPr lang="en-US" altLang="en-US" sz="1600" b="1">
                <a:latin typeface="Arial" panose="020B0604020202020204" pitchFamily="34" charset="0"/>
              </a:rPr>
              <a:t>width   direction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248" name="Text Box 567"/>
          <p:cNvSpPr txBox="1">
            <a:spLocks noChangeArrowheads="1"/>
          </p:cNvSpPr>
          <p:nvPr/>
        </p:nvSpPr>
        <p:spPr bwMode="auto">
          <a:xfrm>
            <a:off x="574675" y="4181475"/>
            <a:ext cx="35433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Fill in the blanks with the following terms.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158" name="Text Box 568"/>
          <p:cNvSpPr txBox="1">
            <a:spLocks noChangeArrowheads="1"/>
          </p:cNvSpPr>
          <p:nvPr/>
        </p:nvSpPr>
        <p:spPr bwMode="auto">
          <a:xfrm>
            <a:off x="1803400" y="4910138"/>
            <a:ext cx="1741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direction</a:t>
            </a:r>
          </a:p>
        </p:txBody>
      </p:sp>
      <p:sp>
        <p:nvSpPr>
          <p:cNvPr id="6159" name="Text Box 569"/>
          <p:cNvSpPr txBox="1">
            <a:spLocks noChangeArrowheads="1"/>
          </p:cNvSpPr>
          <p:nvPr/>
        </p:nvSpPr>
        <p:spPr bwMode="auto">
          <a:xfrm>
            <a:off x="2082800" y="5824538"/>
            <a:ext cx="1741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width</a:t>
            </a:r>
          </a:p>
        </p:txBody>
      </p:sp>
      <p:sp>
        <p:nvSpPr>
          <p:cNvPr id="6160" name="Text Box 570"/>
          <p:cNvSpPr txBox="1">
            <a:spLocks noChangeArrowheads="1"/>
          </p:cNvSpPr>
          <p:nvPr/>
        </p:nvSpPr>
        <p:spPr bwMode="auto">
          <a:xfrm>
            <a:off x="2665413" y="5359400"/>
            <a:ext cx="1741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y-intercept</a:t>
            </a:r>
          </a:p>
        </p:txBody>
      </p:sp>
      <p:sp>
        <p:nvSpPr>
          <p:cNvPr id="6162" name="Text Box 571"/>
          <p:cNvSpPr txBox="1">
            <a:spLocks noChangeArrowheads="1"/>
          </p:cNvSpPr>
          <p:nvPr/>
        </p:nvSpPr>
        <p:spPr bwMode="auto">
          <a:xfrm>
            <a:off x="0" y="1782763"/>
            <a:ext cx="3446463" cy="862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Parabola _______________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3663" y="730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ectangle 148"/>
          <p:cNvSpPr/>
          <p:nvPr/>
        </p:nvSpPr>
        <p:spPr>
          <a:xfrm>
            <a:off x="0" y="-19050"/>
            <a:ext cx="3657600" cy="247650"/>
          </a:xfrm>
          <a:custGeom>
            <a:avLst/>
            <a:gdLst/>
            <a:ahLst/>
            <a:cxnLst/>
            <a:rect l="l" t="t" r="r" b="b"/>
            <a:pathLst>
              <a:path w="3656487" h="247650">
                <a:moveTo>
                  <a:pt x="3555513" y="0"/>
                </a:moveTo>
                <a:lnTo>
                  <a:pt x="3555824" y="381"/>
                </a:lnTo>
                <a:lnTo>
                  <a:pt x="3555937" y="381"/>
                </a:lnTo>
                <a:lnTo>
                  <a:pt x="3555937" y="520"/>
                </a:lnTo>
                <a:lnTo>
                  <a:pt x="3656487" y="123825"/>
                </a:lnTo>
                <a:lnTo>
                  <a:pt x="3555937" y="247130"/>
                </a:lnTo>
                <a:lnTo>
                  <a:pt x="3555937" y="247269"/>
                </a:lnTo>
                <a:lnTo>
                  <a:pt x="3555824" y="247269"/>
                </a:lnTo>
                <a:lnTo>
                  <a:pt x="3555513" y="247650"/>
                </a:lnTo>
                <a:lnTo>
                  <a:pt x="3555513" y="247269"/>
                </a:lnTo>
                <a:lnTo>
                  <a:pt x="0" y="247269"/>
                </a:lnTo>
                <a:lnTo>
                  <a:pt x="0" y="381"/>
                </a:lnTo>
                <a:lnTo>
                  <a:pt x="3555513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 (Clarification and CFU)</a:t>
            </a:r>
          </a:p>
        </p:txBody>
      </p:sp>
      <p:sp>
        <p:nvSpPr>
          <p:cNvPr id="9255" name="Text Box 1065"/>
          <p:cNvSpPr txBox="1">
            <a:spLocks noChangeArrowheads="1"/>
          </p:cNvSpPr>
          <p:nvPr/>
        </p:nvSpPr>
        <p:spPr bwMode="auto">
          <a:xfrm>
            <a:off x="5394325" y="6146800"/>
            <a:ext cx="79375" cy="207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endParaRPr lang="en-US" altLang="en-US" i="1"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599"/>
                                        </p:tgtEl>
                                      </p:cBhvr>
                                      <p:by x="68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599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0007 -0.0851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25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232 L -0.00399 0.258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280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3" grpId="0"/>
      <p:bldP spid="5602" grpId="0"/>
      <p:bldP spid="5602" grpId="1"/>
      <p:bldP spid="5603" grpId="0"/>
      <p:bldP spid="5603" grpId="1"/>
      <p:bldP spid="5604" grpId="0"/>
      <p:bldP spid="5604" grpId="1"/>
      <p:bldP spid="5607" grpId="0"/>
      <p:bldP spid="5607" grpId="1"/>
      <p:bldP spid="5608" grpId="0"/>
      <p:bldP spid="5608" grpId="1"/>
      <p:bldP spid="5613" grpId="0" animBg="1"/>
      <p:bldP spid="6158" grpId="0"/>
      <p:bldP spid="6159" grpId="0"/>
      <p:bldP spid="6160" grpId="0"/>
      <p:bldP spid="61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>
            <a:off x="0" y="1050925"/>
            <a:ext cx="7094538" cy="1293813"/>
            <a:chOff x="93663" y="1050926"/>
            <a:chExt cx="7094537" cy="1293290"/>
          </a:xfrm>
        </p:grpSpPr>
        <p:pic>
          <p:nvPicPr>
            <p:cNvPr id="11319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6"/>
              <a:ext cx="7094537" cy="1293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ctangle 65"/>
            <p:cNvSpPr/>
            <p:nvPr/>
          </p:nvSpPr>
          <p:spPr bwMode="auto">
            <a:xfrm>
              <a:off x="527051" y="1298476"/>
              <a:ext cx="6076949" cy="95370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Identify the coefficient (</a:t>
              </a:r>
              <a:r>
                <a:rPr lang="en-US" sz="1400" b="1" i="1" dirty="0">
                  <a:solidFill>
                    <a:schemeClr val="tx1"/>
                  </a:solidFill>
                  <a:latin typeface="Arial" pitchFamily="34" charset="0"/>
                </a:rPr>
                <a:t>a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) and constant (</a:t>
              </a:r>
              <a:r>
                <a:rPr lang="en-US" sz="1400" b="1" i="1" dirty="0">
                  <a:solidFill>
                    <a:schemeClr val="tx1"/>
                  </a:solidFill>
                  <a:latin typeface="Arial" pitchFamily="34" charset="0"/>
                </a:rPr>
                <a:t>c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) of the quadratic function. (label)</a:t>
              </a:r>
            </a:p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Determine</a:t>
              </a:r>
              <a:r>
                <a:rPr lang="en-US" sz="1400" baseline="-25000" dirty="0">
                  <a:solidFill>
                    <a:schemeClr val="tx1"/>
                  </a:solidFill>
                  <a:latin typeface="Arial" pitchFamily="34" charset="0"/>
                </a:rPr>
                <a:t>3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the </a:t>
              </a: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direction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and </a:t>
              </a: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width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of the parabola. </a:t>
              </a:r>
            </a:p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Determine the </a:t>
              </a:r>
              <a:r>
                <a:rPr lang="en-US" sz="1400" b="1" i="1" dirty="0">
                  <a:solidFill>
                    <a:schemeClr val="tx1"/>
                  </a:solidFill>
                  <a:latin typeface="Arial" pitchFamily="34" charset="0"/>
                </a:rPr>
                <a:t>y</a:t>
              </a: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-intercept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of the parabola. </a:t>
              </a:r>
            </a:p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Identify the graph of the quadratic function.</a:t>
              </a:r>
            </a:p>
          </p:txBody>
        </p:sp>
        <p:sp>
          <p:nvSpPr>
            <p:cNvPr id="11321" name="Rectangle 1112"/>
            <p:cNvSpPr>
              <a:spLocks noChangeArrowheads="1"/>
            </p:cNvSpPr>
            <p:nvPr/>
          </p:nvSpPr>
          <p:spPr bwMode="auto">
            <a:xfrm>
              <a:off x="274638" y="1087475"/>
              <a:ext cx="31726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Arial" panose="020B0604020202020204" pitchFamily="34" charset="0"/>
                </a:rPr>
                <a:t>Identify quadratic function graphs. </a:t>
              </a: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76238" y="1379406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76238" y="1590458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76238" y="1799923"/>
              <a:ext cx="173038" cy="174554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376238" y="2010976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8" name="Text Box 1302"/>
          <p:cNvSpPr txBox="1">
            <a:spLocks noChangeArrowheads="1"/>
          </p:cNvSpPr>
          <p:nvPr/>
        </p:nvSpPr>
        <p:spPr bwMode="auto">
          <a:xfrm>
            <a:off x="-6350" y="228600"/>
            <a:ext cx="6748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A </a:t>
            </a:r>
            <a:r>
              <a:rPr lang="en-US" altLang="en-US" sz="1200" b="1" u="sng">
                <a:latin typeface="Arial" panose="020B0604020202020204" pitchFamily="34" charset="0"/>
              </a:rPr>
              <a:t>quadratic function</a:t>
            </a:r>
            <a:r>
              <a:rPr lang="en-US" altLang="en-US" sz="1200">
                <a:latin typeface="Arial" panose="020B0604020202020204" pitchFamily="34" charset="0"/>
              </a:rPr>
              <a:t> graphs as a </a:t>
            </a:r>
            <a:r>
              <a:rPr lang="en-US" altLang="en-US" sz="1200" b="1">
                <a:latin typeface="Arial" panose="020B0604020202020204" pitchFamily="34" charset="0"/>
              </a:rPr>
              <a:t>parabola</a:t>
            </a:r>
            <a:r>
              <a:rPr lang="en-US" altLang="en-US" sz="1200">
                <a:latin typeface="Arial" panose="020B0604020202020204" pitchFamily="34" charset="0"/>
              </a:rPr>
              <a:t>.</a:t>
            </a:r>
          </a:p>
          <a:p>
            <a:r>
              <a:rPr lang="en-US" altLang="en-US" sz="1200">
                <a:latin typeface="Arial" panose="020B0604020202020204" pitchFamily="34" charset="0"/>
              </a:rPr>
              <a:t>The </a:t>
            </a:r>
            <a:r>
              <a:rPr lang="en-US" altLang="en-US" sz="1200" b="1" u="sng">
                <a:latin typeface="Arial" panose="020B0604020202020204" pitchFamily="34" charset="0"/>
              </a:rPr>
              <a:t>coefficient</a:t>
            </a:r>
            <a:r>
              <a:rPr lang="en-US" altLang="en-US" sz="1200">
                <a:latin typeface="Arial" panose="020B0604020202020204" pitchFamily="34" charset="0"/>
              </a:rPr>
              <a:t> of </a:t>
            </a:r>
            <a:r>
              <a:rPr lang="en-US" altLang="en-US" sz="1200" i="1">
                <a:latin typeface="Arial" panose="020B0604020202020204" pitchFamily="34" charset="0"/>
              </a:rPr>
              <a:t>x</a:t>
            </a:r>
            <a:r>
              <a:rPr lang="en-US" altLang="en-US" sz="1200" baseline="30000">
                <a:latin typeface="Arial" panose="020B0604020202020204" pitchFamily="34" charset="0"/>
              </a:rPr>
              <a:t>2</a:t>
            </a:r>
            <a:r>
              <a:rPr lang="en-US" altLang="en-US" sz="1200">
                <a:latin typeface="Arial" panose="020B0604020202020204" pitchFamily="34" charset="0"/>
              </a:rPr>
              <a:t> declares the </a:t>
            </a:r>
            <a:r>
              <a:rPr lang="en-US" altLang="en-US" sz="1200" b="1">
                <a:latin typeface="Arial" panose="020B0604020202020204" pitchFamily="34" charset="0"/>
              </a:rPr>
              <a:t>direction</a:t>
            </a:r>
            <a:r>
              <a:rPr lang="en-US" altLang="en-US" sz="1200">
                <a:latin typeface="Arial" panose="020B0604020202020204" pitchFamily="34" charset="0"/>
              </a:rPr>
              <a:t> and </a:t>
            </a:r>
            <a:r>
              <a:rPr lang="en-US" altLang="en-US" sz="1200" u="sng">
                <a:latin typeface="Arial" panose="020B0604020202020204" pitchFamily="34" charset="0"/>
              </a:rPr>
              <a:t>width</a:t>
            </a:r>
            <a:r>
              <a:rPr lang="en-US" altLang="en-US" sz="1200">
                <a:latin typeface="Arial" panose="020B0604020202020204" pitchFamily="34" charset="0"/>
              </a:rPr>
              <a:t> of the parabola.</a:t>
            </a:r>
          </a:p>
          <a:p>
            <a:r>
              <a:rPr lang="en-US" altLang="en-US" sz="1200">
                <a:latin typeface="Arial" panose="020B0604020202020204" pitchFamily="34" charset="0"/>
              </a:rPr>
              <a:t>The </a:t>
            </a:r>
            <a:r>
              <a:rPr lang="en-US" altLang="en-US" sz="1200" b="1" u="sng">
                <a:latin typeface="Arial" panose="020B0604020202020204" pitchFamily="34" charset="0"/>
              </a:rPr>
              <a:t>constant</a:t>
            </a:r>
            <a:r>
              <a:rPr lang="en-US" altLang="en-US" sz="1200">
                <a:latin typeface="Arial" panose="020B0604020202020204" pitchFamily="34" charset="0"/>
              </a:rPr>
              <a:t> declares the </a:t>
            </a:r>
            <a:r>
              <a:rPr lang="en-US" altLang="en-US" sz="1200" b="1" i="1">
                <a:latin typeface="Arial" panose="020B0604020202020204" pitchFamily="34" charset="0"/>
              </a:rPr>
              <a:t>y</a:t>
            </a:r>
            <a:r>
              <a:rPr lang="en-US" altLang="en-US" sz="1200" b="1">
                <a:latin typeface="Arial" panose="020B0604020202020204" pitchFamily="34" charset="0"/>
              </a:rPr>
              <a:t>-intercept</a:t>
            </a:r>
            <a:r>
              <a:rPr lang="en-US" altLang="en-US" sz="1200">
                <a:latin typeface="Arial" panose="020B0604020202020204" pitchFamily="34" charset="0"/>
              </a:rPr>
              <a:t> of the parabola.</a:t>
            </a:r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</a:t>
            </a:r>
          </a:p>
        </p:txBody>
      </p:sp>
      <p:grpSp>
        <p:nvGrpSpPr>
          <p:cNvPr id="11270" name="Group 38"/>
          <p:cNvGrpSpPr>
            <a:grpSpLocks/>
          </p:cNvGrpSpPr>
          <p:nvPr/>
        </p:nvGrpSpPr>
        <p:grpSpPr bwMode="auto">
          <a:xfrm>
            <a:off x="6750050" y="5484813"/>
            <a:ext cx="2190750" cy="504825"/>
            <a:chOff x="6750050" y="5199063"/>
            <a:chExt cx="2190750" cy="504754"/>
          </a:xfrm>
        </p:grpSpPr>
        <p:sp>
          <p:nvSpPr>
            <p:cNvPr id="40" name="Rectangle 39"/>
            <p:cNvSpPr/>
            <p:nvPr/>
          </p:nvSpPr>
          <p:spPr bwMode="auto">
            <a:xfrm>
              <a:off x="6750050" y="5199063"/>
              <a:ext cx="2184400" cy="50475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eaLnBrk="0" hangingPunct="0">
                <a:tabLst>
                  <a:tab pos="-57150" algn="l"/>
                </a:tabLst>
                <a:defRPr/>
              </a:pPr>
              <a:r>
                <a:rPr lang="en-US" sz="1000" baseline="30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3 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figure out 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756400" y="5199063"/>
              <a:ext cx="2184400" cy="2317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Vocabulary</a:t>
              </a:r>
            </a:p>
          </p:txBody>
        </p:sp>
      </p:grpSp>
      <p:grpSp>
        <p:nvGrpSpPr>
          <p:cNvPr id="11271" name="Group 63"/>
          <p:cNvGrpSpPr>
            <a:grpSpLocks/>
          </p:cNvGrpSpPr>
          <p:nvPr/>
        </p:nvGrpSpPr>
        <p:grpSpPr bwMode="auto">
          <a:xfrm>
            <a:off x="6742113" y="1116013"/>
            <a:ext cx="2190750" cy="1581150"/>
            <a:chOff x="6742113" y="947738"/>
            <a:chExt cx="2190750" cy="1582493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742113" y="947738"/>
              <a:ext cx="2184400" cy="158249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determine the direction and width of the parabola? </a:t>
              </a:r>
            </a:p>
            <a:p>
              <a:pPr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determine the </a:t>
              </a: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y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-intercept of the parabola?</a:t>
              </a:r>
            </a:p>
            <a:p>
              <a:pPr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the graph of the quadratic function?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748463" y="947738"/>
              <a:ext cx="2184400" cy="231972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808788" y="1244852"/>
              <a:ext cx="173037" cy="17318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6811963" y="1694497"/>
              <a:ext cx="173037" cy="173184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811963" y="2004322"/>
              <a:ext cx="173037" cy="17318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grpSp>
        <p:nvGrpSpPr>
          <p:cNvPr id="11272" name="Group 34"/>
          <p:cNvGrpSpPr>
            <a:grpSpLocks/>
          </p:cNvGrpSpPr>
          <p:nvPr/>
        </p:nvGrpSpPr>
        <p:grpSpPr bwMode="auto">
          <a:xfrm>
            <a:off x="5668963" y="-1588"/>
            <a:ext cx="3182937" cy="1073151"/>
            <a:chOff x="6870701" y="-1587"/>
            <a:chExt cx="1921068" cy="1072766"/>
          </a:xfrm>
        </p:grpSpPr>
        <p:grpSp>
          <p:nvGrpSpPr>
            <p:cNvPr id="11306" name="Group 10"/>
            <p:cNvGrpSpPr>
              <a:grpSpLocks/>
            </p:cNvGrpSpPr>
            <p:nvPr/>
          </p:nvGrpSpPr>
          <p:grpSpPr bwMode="auto">
            <a:xfrm>
              <a:off x="6870701" y="109497"/>
              <a:ext cx="1921068" cy="961682"/>
              <a:chOff x="4608031" y="881485"/>
              <a:chExt cx="4711526" cy="3493781"/>
            </a:xfrm>
          </p:grpSpPr>
          <p:sp>
            <p:nvSpPr>
              <p:cNvPr id="51" name="Rectangle 3"/>
              <p:cNvSpPr/>
              <p:nvPr/>
            </p:nvSpPr>
            <p:spPr>
              <a:xfrm>
                <a:off x="4608031" y="881485"/>
                <a:ext cx="4711526" cy="3493781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486448" y="1112337"/>
                      <a:pt x="3661812" y="2237200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52" name="Rectangle 21"/>
              <p:cNvSpPr/>
              <p:nvPr/>
            </p:nvSpPr>
            <p:spPr>
              <a:xfrm>
                <a:off x="4812471" y="916084"/>
                <a:ext cx="4128755" cy="289418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</p:grpSp>
        <p:sp>
          <p:nvSpPr>
            <p:cNvPr id="48" name="Tape"/>
            <p:cNvSpPr/>
            <p:nvPr/>
          </p:nvSpPr>
          <p:spPr bwMode="auto">
            <a:xfrm rot="5400000">
              <a:off x="7744417" y="-157657"/>
              <a:ext cx="220584" cy="532725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6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11273" name="Object 741"/>
          <p:cNvGraphicFramePr>
            <a:graphicFrameLocks noChangeAspect="1"/>
          </p:cNvGraphicFramePr>
          <p:nvPr/>
        </p:nvGraphicFramePr>
        <p:xfrm>
          <a:off x="5819775" y="341313"/>
          <a:ext cx="13763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name="Equation" r:id="rId7" imgW="1383699" imgH="355446" progId="Equation.DSMT4">
                  <p:embed/>
                </p:oleObj>
              </mc:Choice>
              <mc:Fallback>
                <p:oleObj name="Equation" r:id="rId7" imgW="1383699" imgH="355446" progId="Equation.DSMT4">
                  <p:embed/>
                  <p:pic>
                    <p:nvPicPr>
                      <p:cNvPr id="0" name="Object 7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341313"/>
                        <a:ext cx="137636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742"/>
          <p:cNvSpPr txBox="1">
            <a:spLocks noChangeArrowheads="1"/>
          </p:cNvSpPr>
          <p:nvPr/>
        </p:nvSpPr>
        <p:spPr bwMode="auto">
          <a:xfrm>
            <a:off x="7092950" y="1016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direction</a:t>
            </a:r>
          </a:p>
        </p:txBody>
      </p:sp>
      <p:sp>
        <p:nvSpPr>
          <p:cNvPr id="11275" name="Line 743"/>
          <p:cNvSpPr>
            <a:spLocks noChangeShapeType="1"/>
          </p:cNvSpPr>
          <p:nvPr/>
        </p:nvSpPr>
        <p:spPr bwMode="auto">
          <a:xfrm flipV="1">
            <a:off x="6346825" y="239713"/>
            <a:ext cx="152400" cy="179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744"/>
          <p:cNvSpPr>
            <a:spLocks noChangeShapeType="1"/>
          </p:cNvSpPr>
          <p:nvPr/>
        </p:nvSpPr>
        <p:spPr bwMode="auto">
          <a:xfrm>
            <a:off x="6492875" y="239713"/>
            <a:ext cx="614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745"/>
          <p:cNvSpPr txBox="1">
            <a:spLocks noChangeArrowheads="1"/>
          </p:cNvSpPr>
          <p:nvPr/>
        </p:nvSpPr>
        <p:spPr bwMode="auto">
          <a:xfrm>
            <a:off x="7021513" y="6858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width</a:t>
            </a:r>
          </a:p>
        </p:txBody>
      </p:sp>
      <p:sp>
        <p:nvSpPr>
          <p:cNvPr id="11278" name="Line 746"/>
          <p:cNvSpPr>
            <a:spLocks noChangeShapeType="1"/>
          </p:cNvSpPr>
          <p:nvPr/>
        </p:nvSpPr>
        <p:spPr bwMode="auto">
          <a:xfrm>
            <a:off x="6484938" y="668338"/>
            <a:ext cx="119062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747"/>
          <p:cNvSpPr>
            <a:spLocks noChangeShapeType="1"/>
          </p:cNvSpPr>
          <p:nvPr/>
        </p:nvSpPr>
        <p:spPr bwMode="auto">
          <a:xfrm flipV="1">
            <a:off x="6607175" y="825500"/>
            <a:ext cx="371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Text Box 748"/>
          <p:cNvSpPr txBox="1">
            <a:spLocks noChangeArrowheads="1"/>
          </p:cNvSpPr>
          <p:nvPr/>
        </p:nvSpPr>
        <p:spPr bwMode="auto">
          <a:xfrm>
            <a:off x="7669213" y="376238"/>
            <a:ext cx="1017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i="1">
                <a:latin typeface="Arial" panose="020B0604020202020204" pitchFamily="34" charset="0"/>
              </a:rPr>
              <a:t>y</a:t>
            </a:r>
            <a:r>
              <a:rPr lang="en-US" altLang="en-US" sz="1200">
                <a:latin typeface="Arial" panose="020B0604020202020204" pitchFamily="34" charset="0"/>
              </a:rPr>
              <a:t>-intercept</a:t>
            </a:r>
          </a:p>
        </p:txBody>
      </p:sp>
      <p:sp>
        <p:nvSpPr>
          <p:cNvPr id="11281" name="Line 749"/>
          <p:cNvSpPr>
            <a:spLocks noChangeShapeType="1"/>
          </p:cNvSpPr>
          <p:nvPr/>
        </p:nvSpPr>
        <p:spPr bwMode="auto">
          <a:xfrm flipV="1">
            <a:off x="7273925" y="533400"/>
            <a:ext cx="371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82" name="Object 568"/>
          <p:cNvGraphicFramePr>
            <a:graphicFrameLocks noChangeAspect="1"/>
          </p:cNvGraphicFramePr>
          <p:nvPr/>
        </p:nvGraphicFramePr>
        <p:xfrm>
          <a:off x="182563" y="2417763"/>
          <a:ext cx="1168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" name="Equation" r:id="rId9" imgW="1168400" imgH="279400" progId="Equation.DSMT4">
                  <p:embed/>
                </p:oleObj>
              </mc:Choice>
              <mc:Fallback>
                <p:oleObj name="Equation" r:id="rId9" imgW="1168400" imgH="279400" progId="Equation.DSMT4">
                  <p:embed/>
                  <p:pic>
                    <p:nvPicPr>
                      <p:cNvPr id="0" name="Object 5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2417763"/>
                        <a:ext cx="1168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 Box 733"/>
          <p:cNvSpPr txBox="1">
            <a:spLocks noChangeArrowheads="1"/>
          </p:cNvSpPr>
          <p:nvPr/>
        </p:nvSpPr>
        <p:spPr bwMode="auto">
          <a:xfrm>
            <a:off x="661988" y="2239963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98" name="Text Box 734"/>
          <p:cNvSpPr txBox="1">
            <a:spLocks noChangeArrowheads="1"/>
          </p:cNvSpPr>
          <p:nvPr/>
        </p:nvSpPr>
        <p:spPr bwMode="auto">
          <a:xfrm>
            <a:off x="1128713" y="2239963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graphicFrame>
        <p:nvGraphicFramePr>
          <p:cNvPr id="11285" name="Object 567"/>
          <p:cNvGraphicFramePr>
            <a:graphicFrameLocks noChangeAspect="1"/>
          </p:cNvGraphicFramePr>
          <p:nvPr/>
        </p:nvGraphicFramePr>
        <p:xfrm>
          <a:off x="3598863" y="2417763"/>
          <a:ext cx="1143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Equation" r:id="rId11" imgW="1143000" imgH="279400" progId="Equation.DSMT4">
                  <p:embed/>
                </p:oleObj>
              </mc:Choice>
              <mc:Fallback>
                <p:oleObj name="Equation" r:id="rId11" imgW="1143000" imgH="279400" progId="Equation.DSMT4">
                  <p:embed/>
                  <p:pic>
                    <p:nvPicPr>
                      <p:cNvPr id="0" name="Object 5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2417763"/>
                        <a:ext cx="1143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Text Box 735"/>
          <p:cNvSpPr txBox="1">
            <a:spLocks noChangeArrowheads="1"/>
          </p:cNvSpPr>
          <p:nvPr/>
        </p:nvSpPr>
        <p:spPr bwMode="auto">
          <a:xfrm>
            <a:off x="4084638" y="2238375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13" name="Text Box 736"/>
          <p:cNvSpPr txBox="1">
            <a:spLocks noChangeArrowheads="1"/>
          </p:cNvSpPr>
          <p:nvPr/>
        </p:nvSpPr>
        <p:spPr bwMode="auto">
          <a:xfrm>
            <a:off x="4551363" y="2238375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1288" name="Text Box 1302"/>
          <p:cNvSpPr txBox="1">
            <a:spLocks noChangeArrowheads="1"/>
          </p:cNvSpPr>
          <p:nvPr/>
        </p:nvSpPr>
        <p:spPr bwMode="auto">
          <a:xfrm>
            <a:off x="92075" y="2697163"/>
            <a:ext cx="36576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Direction: _________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Width: _________</a:t>
            </a:r>
          </a:p>
          <a:p>
            <a:pPr defTabSz="914400">
              <a:spcBef>
                <a:spcPts val="300"/>
              </a:spcBef>
            </a:pPr>
            <a:r>
              <a:rPr lang="en-US" altLang="en-US" sz="1200" i="1">
                <a:latin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-intercept: ______</a:t>
            </a: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The graph of the quadratic function is ___________.</a:t>
            </a:r>
          </a:p>
        </p:txBody>
      </p:sp>
      <p:sp>
        <p:nvSpPr>
          <p:cNvPr id="11289" name="Text Box 1302"/>
          <p:cNvSpPr txBox="1">
            <a:spLocks noChangeArrowheads="1"/>
          </p:cNvSpPr>
          <p:nvPr/>
        </p:nvSpPr>
        <p:spPr bwMode="auto">
          <a:xfrm>
            <a:off x="3475038" y="2697163"/>
            <a:ext cx="35401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Direction: _________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Width: _________</a:t>
            </a:r>
          </a:p>
          <a:p>
            <a:pPr defTabSz="914400">
              <a:spcBef>
                <a:spcPts val="300"/>
              </a:spcBef>
            </a:pPr>
            <a:r>
              <a:rPr lang="en-US" altLang="en-US" sz="1200" i="1">
                <a:latin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-intercept: ______</a:t>
            </a: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The graph of the quadratic function is ___________.</a:t>
            </a:r>
          </a:p>
        </p:txBody>
      </p:sp>
      <p:pic>
        <p:nvPicPr>
          <p:cNvPr id="11290" name="Picture 70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" b="4811"/>
          <a:stretch>
            <a:fillRect/>
          </a:stretch>
        </p:blipFill>
        <p:spPr bwMode="auto">
          <a:xfrm>
            <a:off x="1646238" y="3605213"/>
            <a:ext cx="180975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1" name="Picture 7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2"/>
          <a:stretch>
            <a:fillRect/>
          </a:stretch>
        </p:blipFill>
        <p:spPr bwMode="auto">
          <a:xfrm>
            <a:off x="-92075" y="3605213"/>
            <a:ext cx="1828800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92" name="Text Box 728"/>
          <p:cNvSpPr txBox="1">
            <a:spLocks noChangeArrowheads="1"/>
          </p:cNvSpPr>
          <p:nvPr/>
        </p:nvSpPr>
        <p:spPr bwMode="auto">
          <a:xfrm>
            <a:off x="639763" y="5227638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1293" name="Text Box 729"/>
          <p:cNvSpPr txBox="1">
            <a:spLocks noChangeArrowheads="1"/>
          </p:cNvSpPr>
          <p:nvPr/>
        </p:nvSpPr>
        <p:spPr bwMode="auto">
          <a:xfrm>
            <a:off x="2378075" y="5227638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B</a:t>
            </a:r>
          </a:p>
        </p:txBody>
      </p:sp>
      <p:pic>
        <p:nvPicPr>
          <p:cNvPr id="11294" name="Picture 70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" b="5070"/>
          <a:stretch>
            <a:fillRect/>
          </a:stretch>
        </p:blipFill>
        <p:spPr bwMode="auto">
          <a:xfrm>
            <a:off x="3438525" y="3605213"/>
            <a:ext cx="168275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5" name="Picture 70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" r="909" b="5612"/>
          <a:stretch>
            <a:fillRect/>
          </a:stretch>
        </p:blipFill>
        <p:spPr bwMode="auto">
          <a:xfrm>
            <a:off x="5099050" y="3589338"/>
            <a:ext cx="1666875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96" name="Text Box 730"/>
          <p:cNvSpPr txBox="1">
            <a:spLocks noChangeArrowheads="1"/>
          </p:cNvSpPr>
          <p:nvPr/>
        </p:nvSpPr>
        <p:spPr bwMode="auto">
          <a:xfrm>
            <a:off x="4114800" y="5227638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1297" name="Text Box 731"/>
          <p:cNvSpPr txBox="1">
            <a:spLocks noChangeArrowheads="1"/>
          </p:cNvSpPr>
          <p:nvPr/>
        </p:nvSpPr>
        <p:spPr bwMode="auto">
          <a:xfrm>
            <a:off x="5761038" y="5227638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24" name="Text Box 662"/>
          <p:cNvSpPr txBox="1">
            <a:spLocks noChangeArrowheads="1"/>
          </p:cNvSpPr>
          <p:nvPr/>
        </p:nvSpPr>
        <p:spPr bwMode="auto">
          <a:xfrm>
            <a:off x="822325" y="2667000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upward</a:t>
            </a:r>
          </a:p>
        </p:txBody>
      </p:sp>
      <p:sp>
        <p:nvSpPr>
          <p:cNvPr id="125" name="Text Box 633"/>
          <p:cNvSpPr txBox="1">
            <a:spLocks noChangeArrowheads="1"/>
          </p:cNvSpPr>
          <p:nvPr/>
        </p:nvSpPr>
        <p:spPr bwMode="auto">
          <a:xfrm>
            <a:off x="2378075" y="2667000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narrow</a:t>
            </a:r>
          </a:p>
        </p:txBody>
      </p:sp>
      <p:sp>
        <p:nvSpPr>
          <p:cNvPr id="126" name="Text Box 663"/>
          <p:cNvSpPr txBox="1">
            <a:spLocks noChangeArrowheads="1"/>
          </p:cNvSpPr>
          <p:nvPr/>
        </p:nvSpPr>
        <p:spPr bwMode="auto">
          <a:xfrm>
            <a:off x="914400" y="2879725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(0, 2)</a:t>
            </a:r>
          </a:p>
        </p:txBody>
      </p:sp>
      <p:sp>
        <p:nvSpPr>
          <p:cNvPr id="127" name="Text Box 635"/>
          <p:cNvSpPr txBox="1">
            <a:spLocks noChangeArrowheads="1"/>
          </p:cNvSpPr>
          <p:nvPr/>
        </p:nvSpPr>
        <p:spPr bwMode="auto">
          <a:xfrm>
            <a:off x="90488" y="3306763"/>
            <a:ext cx="1189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Parabola C</a:t>
            </a:r>
          </a:p>
        </p:txBody>
      </p:sp>
      <p:sp>
        <p:nvSpPr>
          <p:cNvPr id="128" name="Text Box 666"/>
          <p:cNvSpPr txBox="1">
            <a:spLocks noChangeArrowheads="1"/>
          </p:cNvSpPr>
          <p:nvPr/>
        </p:nvSpPr>
        <p:spPr bwMode="auto">
          <a:xfrm>
            <a:off x="4206875" y="2667000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upward</a:t>
            </a:r>
          </a:p>
        </p:txBody>
      </p:sp>
      <p:sp>
        <p:nvSpPr>
          <p:cNvPr id="129" name="Text Box 664"/>
          <p:cNvSpPr txBox="1">
            <a:spLocks noChangeArrowheads="1"/>
          </p:cNvSpPr>
          <p:nvPr/>
        </p:nvSpPr>
        <p:spPr bwMode="auto">
          <a:xfrm>
            <a:off x="5695950" y="2667000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narrow</a:t>
            </a:r>
          </a:p>
        </p:txBody>
      </p:sp>
      <p:sp>
        <p:nvSpPr>
          <p:cNvPr id="130" name="Text Box 667"/>
          <p:cNvSpPr txBox="1">
            <a:spLocks noChangeArrowheads="1"/>
          </p:cNvSpPr>
          <p:nvPr/>
        </p:nvSpPr>
        <p:spPr bwMode="auto">
          <a:xfrm>
            <a:off x="4324350" y="2849563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(0, 1)</a:t>
            </a:r>
          </a:p>
        </p:txBody>
      </p:sp>
      <p:sp>
        <p:nvSpPr>
          <p:cNvPr id="131" name="Text Box 732"/>
          <p:cNvSpPr txBox="1">
            <a:spLocks noChangeArrowheads="1"/>
          </p:cNvSpPr>
          <p:nvPr/>
        </p:nvSpPr>
        <p:spPr bwMode="auto">
          <a:xfrm>
            <a:off x="3475038" y="3306763"/>
            <a:ext cx="1189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Parabola B</a:t>
            </a: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112" grpId="0"/>
      <p:bldP spid="11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48"/>
          <p:cNvSpPr/>
          <p:nvPr/>
        </p:nvSpPr>
        <p:spPr>
          <a:xfrm>
            <a:off x="-38100" y="-4763"/>
            <a:ext cx="3657600" cy="247651"/>
          </a:xfrm>
          <a:custGeom>
            <a:avLst/>
            <a:gdLst/>
            <a:ahLst/>
            <a:cxnLst/>
            <a:rect l="l" t="t" r="r" b="b"/>
            <a:pathLst>
              <a:path w="3656487" h="247650">
                <a:moveTo>
                  <a:pt x="3555513" y="0"/>
                </a:moveTo>
                <a:lnTo>
                  <a:pt x="3555824" y="381"/>
                </a:lnTo>
                <a:lnTo>
                  <a:pt x="3555937" y="381"/>
                </a:lnTo>
                <a:lnTo>
                  <a:pt x="3555937" y="520"/>
                </a:lnTo>
                <a:lnTo>
                  <a:pt x="3656487" y="123825"/>
                </a:lnTo>
                <a:lnTo>
                  <a:pt x="3555937" y="247130"/>
                </a:lnTo>
                <a:lnTo>
                  <a:pt x="3555937" y="247269"/>
                </a:lnTo>
                <a:lnTo>
                  <a:pt x="3555824" y="247269"/>
                </a:lnTo>
                <a:lnTo>
                  <a:pt x="3555513" y="247650"/>
                </a:lnTo>
                <a:lnTo>
                  <a:pt x="3555513" y="247269"/>
                </a:lnTo>
                <a:lnTo>
                  <a:pt x="0" y="247269"/>
                </a:lnTo>
                <a:lnTo>
                  <a:pt x="0" y="381"/>
                </a:lnTo>
                <a:lnTo>
                  <a:pt x="3555513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(continued)</a:t>
            </a:r>
          </a:p>
        </p:txBody>
      </p:sp>
      <p:grpSp>
        <p:nvGrpSpPr>
          <p:cNvPr id="12292" name="Group 1"/>
          <p:cNvGrpSpPr>
            <a:grpSpLocks/>
          </p:cNvGrpSpPr>
          <p:nvPr/>
        </p:nvGrpSpPr>
        <p:grpSpPr bwMode="auto">
          <a:xfrm>
            <a:off x="0" y="1050925"/>
            <a:ext cx="7094538" cy="1293813"/>
            <a:chOff x="93663" y="1050926"/>
            <a:chExt cx="7094537" cy="1293290"/>
          </a:xfrm>
        </p:grpSpPr>
        <p:pic>
          <p:nvPicPr>
            <p:cNvPr id="12340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6"/>
              <a:ext cx="7094537" cy="1293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35"/>
            <p:cNvSpPr/>
            <p:nvPr/>
          </p:nvSpPr>
          <p:spPr bwMode="auto">
            <a:xfrm>
              <a:off x="527051" y="1298476"/>
              <a:ext cx="6076949" cy="95370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Identify the coefficient (</a:t>
              </a:r>
              <a:r>
                <a:rPr lang="en-US" sz="1400" b="1" i="1" dirty="0">
                  <a:solidFill>
                    <a:schemeClr val="tx1"/>
                  </a:solidFill>
                  <a:latin typeface="Arial" pitchFamily="34" charset="0"/>
                </a:rPr>
                <a:t>a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) and constant (</a:t>
              </a:r>
              <a:r>
                <a:rPr lang="en-US" sz="1400" b="1" i="1" dirty="0">
                  <a:solidFill>
                    <a:schemeClr val="tx1"/>
                  </a:solidFill>
                  <a:latin typeface="Arial" pitchFamily="34" charset="0"/>
                </a:rPr>
                <a:t>c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) of the quadratic function. (label)</a:t>
              </a:r>
            </a:p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Determine the </a:t>
              </a: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direction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and </a:t>
              </a: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width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of the parabola. </a:t>
              </a:r>
            </a:p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Determine the </a:t>
              </a:r>
              <a:r>
                <a:rPr lang="en-US" sz="1400" b="1" i="1" dirty="0">
                  <a:solidFill>
                    <a:schemeClr val="tx1"/>
                  </a:solidFill>
                  <a:latin typeface="Arial" pitchFamily="34" charset="0"/>
                </a:rPr>
                <a:t>y</a:t>
              </a: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-intercept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of the parabola. </a:t>
              </a:r>
            </a:p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Identify the graph of the quadratic function.</a:t>
              </a:r>
            </a:p>
          </p:txBody>
        </p:sp>
        <p:sp>
          <p:nvSpPr>
            <p:cNvPr id="12342" name="Rectangle 1112"/>
            <p:cNvSpPr>
              <a:spLocks noChangeArrowheads="1"/>
            </p:cNvSpPr>
            <p:nvPr/>
          </p:nvSpPr>
          <p:spPr bwMode="auto">
            <a:xfrm>
              <a:off x="274638" y="1087475"/>
              <a:ext cx="31726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Arial" panose="020B0604020202020204" pitchFamily="34" charset="0"/>
                </a:rPr>
                <a:t>Identify quadratic function graphs. 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76238" y="1379406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76238" y="1590458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76238" y="1799923"/>
              <a:ext cx="173038" cy="174554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76238" y="2010976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12293" name="Text Box 1302"/>
          <p:cNvSpPr txBox="1">
            <a:spLocks noChangeArrowheads="1"/>
          </p:cNvSpPr>
          <p:nvPr/>
        </p:nvSpPr>
        <p:spPr bwMode="auto">
          <a:xfrm>
            <a:off x="-6350" y="228600"/>
            <a:ext cx="6748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A </a:t>
            </a:r>
            <a:r>
              <a:rPr lang="en-US" altLang="en-US" sz="1200" b="1" u="sng">
                <a:latin typeface="Arial" panose="020B0604020202020204" pitchFamily="34" charset="0"/>
              </a:rPr>
              <a:t>quadratic function</a:t>
            </a:r>
            <a:r>
              <a:rPr lang="en-US" altLang="en-US" sz="1200">
                <a:latin typeface="Arial" panose="020B0604020202020204" pitchFamily="34" charset="0"/>
              </a:rPr>
              <a:t> graphs as a </a:t>
            </a:r>
            <a:r>
              <a:rPr lang="en-US" altLang="en-US" sz="1200" b="1">
                <a:latin typeface="Arial" panose="020B0604020202020204" pitchFamily="34" charset="0"/>
              </a:rPr>
              <a:t>parabola</a:t>
            </a:r>
            <a:r>
              <a:rPr lang="en-US" altLang="en-US" sz="1200">
                <a:latin typeface="Arial" panose="020B0604020202020204" pitchFamily="34" charset="0"/>
              </a:rPr>
              <a:t>.</a:t>
            </a:r>
          </a:p>
          <a:p>
            <a:r>
              <a:rPr lang="en-US" altLang="en-US" sz="1200">
                <a:latin typeface="Arial" panose="020B0604020202020204" pitchFamily="34" charset="0"/>
              </a:rPr>
              <a:t>The </a:t>
            </a:r>
            <a:r>
              <a:rPr lang="en-US" altLang="en-US" sz="1200" b="1" u="sng">
                <a:latin typeface="Arial" panose="020B0604020202020204" pitchFamily="34" charset="0"/>
              </a:rPr>
              <a:t>coefficient</a:t>
            </a:r>
            <a:r>
              <a:rPr lang="en-US" altLang="en-US" sz="1200">
                <a:latin typeface="Arial" panose="020B0604020202020204" pitchFamily="34" charset="0"/>
              </a:rPr>
              <a:t> of </a:t>
            </a:r>
            <a:r>
              <a:rPr lang="en-US" altLang="en-US" sz="1200" i="1">
                <a:latin typeface="Arial" panose="020B0604020202020204" pitchFamily="34" charset="0"/>
              </a:rPr>
              <a:t>x</a:t>
            </a:r>
            <a:r>
              <a:rPr lang="en-US" altLang="en-US" sz="1200" baseline="30000">
                <a:latin typeface="Arial" panose="020B0604020202020204" pitchFamily="34" charset="0"/>
              </a:rPr>
              <a:t>2</a:t>
            </a:r>
            <a:r>
              <a:rPr lang="en-US" altLang="en-US" sz="1200">
                <a:latin typeface="Arial" panose="020B0604020202020204" pitchFamily="34" charset="0"/>
              </a:rPr>
              <a:t> declares the </a:t>
            </a:r>
            <a:r>
              <a:rPr lang="en-US" altLang="en-US" sz="1200" b="1">
                <a:latin typeface="Arial" panose="020B0604020202020204" pitchFamily="34" charset="0"/>
              </a:rPr>
              <a:t>direction</a:t>
            </a:r>
            <a:r>
              <a:rPr lang="en-US" altLang="en-US" sz="1200">
                <a:latin typeface="Arial" panose="020B0604020202020204" pitchFamily="34" charset="0"/>
              </a:rPr>
              <a:t> and </a:t>
            </a:r>
            <a:r>
              <a:rPr lang="en-US" altLang="en-US" sz="1200" u="sng">
                <a:latin typeface="Arial" panose="020B0604020202020204" pitchFamily="34" charset="0"/>
              </a:rPr>
              <a:t>width</a:t>
            </a:r>
            <a:r>
              <a:rPr lang="en-US" altLang="en-US" sz="1200">
                <a:latin typeface="Arial" panose="020B0604020202020204" pitchFamily="34" charset="0"/>
              </a:rPr>
              <a:t> of the parabola.</a:t>
            </a:r>
          </a:p>
          <a:p>
            <a:r>
              <a:rPr lang="en-US" altLang="en-US" sz="1200">
                <a:latin typeface="Arial" panose="020B0604020202020204" pitchFamily="34" charset="0"/>
              </a:rPr>
              <a:t>The </a:t>
            </a:r>
            <a:r>
              <a:rPr lang="en-US" altLang="en-US" sz="1200" b="1" u="sng">
                <a:latin typeface="Arial" panose="020B0604020202020204" pitchFamily="34" charset="0"/>
              </a:rPr>
              <a:t>constant</a:t>
            </a:r>
            <a:r>
              <a:rPr lang="en-US" altLang="en-US" sz="1200">
                <a:latin typeface="Arial" panose="020B0604020202020204" pitchFamily="34" charset="0"/>
              </a:rPr>
              <a:t> declares the </a:t>
            </a:r>
            <a:r>
              <a:rPr lang="en-US" altLang="en-US" sz="1200" b="1" i="1">
                <a:latin typeface="Arial" panose="020B0604020202020204" pitchFamily="34" charset="0"/>
              </a:rPr>
              <a:t>y</a:t>
            </a:r>
            <a:r>
              <a:rPr lang="en-US" altLang="en-US" sz="1200" b="1">
                <a:latin typeface="Arial" panose="020B0604020202020204" pitchFamily="34" charset="0"/>
              </a:rPr>
              <a:t>-intercept</a:t>
            </a:r>
            <a:r>
              <a:rPr lang="en-US" altLang="en-US" sz="1200">
                <a:latin typeface="Arial" panose="020B0604020202020204" pitchFamily="34" charset="0"/>
              </a:rPr>
              <a:t> of the parabola.</a:t>
            </a:r>
          </a:p>
        </p:txBody>
      </p:sp>
      <p:grpSp>
        <p:nvGrpSpPr>
          <p:cNvPr id="12294" name="Group 34"/>
          <p:cNvGrpSpPr>
            <a:grpSpLocks/>
          </p:cNvGrpSpPr>
          <p:nvPr/>
        </p:nvGrpSpPr>
        <p:grpSpPr bwMode="auto">
          <a:xfrm>
            <a:off x="5668963" y="-1588"/>
            <a:ext cx="3182937" cy="1073151"/>
            <a:chOff x="6870701" y="-1587"/>
            <a:chExt cx="1921068" cy="1072766"/>
          </a:xfrm>
        </p:grpSpPr>
        <p:grpSp>
          <p:nvGrpSpPr>
            <p:cNvPr id="12334" name="Group 10"/>
            <p:cNvGrpSpPr>
              <a:grpSpLocks/>
            </p:cNvGrpSpPr>
            <p:nvPr/>
          </p:nvGrpSpPr>
          <p:grpSpPr bwMode="auto">
            <a:xfrm>
              <a:off x="6870701" y="109497"/>
              <a:ext cx="1921068" cy="961682"/>
              <a:chOff x="4608031" y="881485"/>
              <a:chExt cx="4711526" cy="3493781"/>
            </a:xfrm>
          </p:grpSpPr>
          <p:sp>
            <p:nvSpPr>
              <p:cNvPr id="58" name="Rectangle 3"/>
              <p:cNvSpPr/>
              <p:nvPr/>
            </p:nvSpPr>
            <p:spPr>
              <a:xfrm>
                <a:off x="4608031" y="881485"/>
                <a:ext cx="4711526" cy="3493781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486448" y="1112337"/>
                      <a:pt x="3661812" y="2237200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59" name="Rectangle 21"/>
              <p:cNvSpPr/>
              <p:nvPr/>
            </p:nvSpPr>
            <p:spPr>
              <a:xfrm>
                <a:off x="4812471" y="916084"/>
                <a:ext cx="4128755" cy="289418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</p:grpSp>
        <p:sp>
          <p:nvSpPr>
            <p:cNvPr id="57" name="Tape"/>
            <p:cNvSpPr/>
            <p:nvPr/>
          </p:nvSpPr>
          <p:spPr bwMode="auto">
            <a:xfrm rot="5400000">
              <a:off x="7744417" y="-157657"/>
              <a:ext cx="220584" cy="532725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6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12295" name="Object 741"/>
          <p:cNvGraphicFramePr>
            <a:graphicFrameLocks noChangeAspect="1"/>
          </p:cNvGraphicFramePr>
          <p:nvPr/>
        </p:nvGraphicFramePr>
        <p:xfrm>
          <a:off x="5819775" y="341313"/>
          <a:ext cx="13763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" name="Equation" r:id="rId7" imgW="1383699" imgH="355446" progId="Equation.DSMT4">
                  <p:embed/>
                </p:oleObj>
              </mc:Choice>
              <mc:Fallback>
                <p:oleObj name="Equation" r:id="rId7" imgW="1383699" imgH="355446" progId="Equation.DSMT4">
                  <p:embed/>
                  <p:pic>
                    <p:nvPicPr>
                      <p:cNvPr id="0" name="Object 7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341313"/>
                        <a:ext cx="137636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742"/>
          <p:cNvSpPr txBox="1">
            <a:spLocks noChangeArrowheads="1"/>
          </p:cNvSpPr>
          <p:nvPr/>
        </p:nvSpPr>
        <p:spPr bwMode="auto">
          <a:xfrm>
            <a:off x="7092950" y="1016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direction</a:t>
            </a:r>
          </a:p>
        </p:txBody>
      </p:sp>
      <p:sp>
        <p:nvSpPr>
          <p:cNvPr id="12297" name="Line 743"/>
          <p:cNvSpPr>
            <a:spLocks noChangeShapeType="1"/>
          </p:cNvSpPr>
          <p:nvPr/>
        </p:nvSpPr>
        <p:spPr bwMode="auto">
          <a:xfrm flipV="1">
            <a:off x="6346825" y="239713"/>
            <a:ext cx="152400" cy="179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744"/>
          <p:cNvSpPr>
            <a:spLocks noChangeShapeType="1"/>
          </p:cNvSpPr>
          <p:nvPr/>
        </p:nvSpPr>
        <p:spPr bwMode="auto">
          <a:xfrm>
            <a:off x="6492875" y="239713"/>
            <a:ext cx="614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745"/>
          <p:cNvSpPr txBox="1">
            <a:spLocks noChangeArrowheads="1"/>
          </p:cNvSpPr>
          <p:nvPr/>
        </p:nvSpPr>
        <p:spPr bwMode="auto">
          <a:xfrm>
            <a:off x="7021513" y="6858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width</a:t>
            </a:r>
          </a:p>
        </p:txBody>
      </p:sp>
      <p:sp>
        <p:nvSpPr>
          <p:cNvPr id="12300" name="Line 746"/>
          <p:cNvSpPr>
            <a:spLocks noChangeShapeType="1"/>
          </p:cNvSpPr>
          <p:nvPr/>
        </p:nvSpPr>
        <p:spPr bwMode="auto">
          <a:xfrm>
            <a:off x="6484938" y="668338"/>
            <a:ext cx="119062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747"/>
          <p:cNvSpPr>
            <a:spLocks noChangeShapeType="1"/>
          </p:cNvSpPr>
          <p:nvPr/>
        </p:nvSpPr>
        <p:spPr bwMode="auto">
          <a:xfrm flipV="1">
            <a:off x="6607175" y="825500"/>
            <a:ext cx="371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Text Box 748"/>
          <p:cNvSpPr txBox="1">
            <a:spLocks noChangeArrowheads="1"/>
          </p:cNvSpPr>
          <p:nvPr/>
        </p:nvSpPr>
        <p:spPr bwMode="auto">
          <a:xfrm>
            <a:off x="7669213" y="376238"/>
            <a:ext cx="1017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i="1">
                <a:latin typeface="Arial" panose="020B0604020202020204" pitchFamily="34" charset="0"/>
              </a:rPr>
              <a:t>y</a:t>
            </a:r>
            <a:r>
              <a:rPr lang="en-US" altLang="en-US" sz="1200">
                <a:latin typeface="Arial" panose="020B0604020202020204" pitchFamily="34" charset="0"/>
              </a:rPr>
              <a:t>-intercept</a:t>
            </a:r>
          </a:p>
        </p:txBody>
      </p:sp>
      <p:sp>
        <p:nvSpPr>
          <p:cNvPr id="12303" name="Line 749"/>
          <p:cNvSpPr>
            <a:spLocks noChangeShapeType="1"/>
          </p:cNvSpPr>
          <p:nvPr/>
        </p:nvSpPr>
        <p:spPr bwMode="auto">
          <a:xfrm flipV="1">
            <a:off x="7273925" y="533400"/>
            <a:ext cx="371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Text Box 47"/>
          <p:cNvSpPr txBox="1">
            <a:spLocks noChangeArrowheads="1"/>
          </p:cNvSpPr>
          <p:nvPr/>
        </p:nvSpPr>
        <p:spPr bwMode="auto">
          <a:xfrm>
            <a:off x="677863" y="2247900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86" name="Text Box 48"/>
          <p:cNvSpPr txBox="1">
            <a:spLocks noChangeArrowheads="1"/>
          </p:cNvSpPr>
          <p:nvPr/>
        </p:nvSpPr>
        <p:spPr bwMode="auto">
          <a:xfrm>
            <a:off x="1144588" y="2247900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87" name="Text Box 49"/>
          <p:cNvSpPr txBox="1">
            <a:spLocks noChangeArrowheads="1"/>
          </p:cNvSpPr>
          <p:nvPr/>
        </p:nvSpPr>
        <p:spPr bwMode="auto">
          <a:xfrm>
            <a:off x="4049713" y="2251075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88" name="Text Box 50"/>
          <p:cNvSpPr txBox="1">
            <a:spLocks noChangeArrowheads="1"/>
          </p:cNvSpPr>
          <p:nvPr/>
        </p:nvSpPr>
        <p:spPr bwMode="auto">
          <a:xfrm>
            <a:off x="4516438" y="2251075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graphicFrame>
        <p:nvGraphicFramePr>
          <p:cNvPr id="12308" name="Object 52"/>
          <p:cNvGraphicFramePr>
            <a:graphicFrameLocks noChangeAspect="1"/>
          </p:cNvGraphicFramePr>
          <p:nvPr/>
        </p:nvGraphicFramePr>
        <p:xfrm>
          <a:off x="182563" y="2527300"/>
          <a:ext cx="1231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" name="Equation" r:id="rId9" imgW="1231366" imgH="444307" progId="Equation.DSMT4">
                  <p:embed/>
                </p:oleObj>
              </mc:Choice>
              <mc:Fallback>
                <p:oleObj name="Equation" r:id="rId9" imgW="1231366" imgH="444307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2527300"/>
                        <a:ext cx="1231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9" name="Object 53"/>
          <p:cNvGraphicFramePr>
            <a:graphicFrameLocks noChangeAspect="1"/>
          </p:cNvGraphicFramePr>
          <p:nvPr/>
        </p:nvGraphicFramePr>
        <p:xfrm>
          <a:off x="3565525" y="2503488"/>
          <a:ext cx="1206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" name="Equation" r:id="rId11" imgW="1205977" imgH="444307" progId="Equation.DSMT4">
                  <p:embed/>
                </p:oleObj>
              </mc:Choice>
              <mc:Fallback>
                <p:oleObj name="Equation" r:id="rId11" imgW="1205977" imgH="444307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2503488"/>
                        <a:ext cx="1206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0" name="Text Box 1302"/>
          <p:cNvSpPr txBox="1">
            <a:spLocks noChangeArrowheads="1"/>
          </p:cNvSpPr>
          <p:nvPr/>
        </p:nvSpPr>
        <p:spPr bwMode="auto">
          <a:xfrm>
            <a:off x="92075" y="2963863"/>
            <a:ext cx="36576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Direction: _________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Width: _________</a:t>
            </a:r>
          </a:p>
          <a:p>
            <a:pPr defTabSz="914400">
              <a:spcBef>
                <a:spcPts val="300"/>
              </a:spcBef>
            </a:pPr>
            <a:r>
              <a:rPr lang="en-US" altLang="en-US" sz="1200" i="1">
                <a:latin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-intercept: ______</a:t>
            </a: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The graph of the quadratic function is ___________.</a:t>
            </a:r>
          </a:p>
        </p:txBody>
      </p:sp>
      <p:sp>
        <p:nvSpPr>
          <p:cNvPr id="12311" name="Text Box 1302"/>
          <p:cNvSpPr txBox="1">
            <a:spLocks noChangeArrowheads="1"/>
          </p:cNvSpPr>
          <p:nvPr/>
        </p:nvSpPr>
        <p:spPr bwMode="auto">
          <a:xfrm>
            <a:off x="3475038" y="2963863"/>
            <a:ext cx="35401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Direction: _________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Width: _________</a:t>
            </a:r>
          </a:p>
          <a:p>
            <a:pPr defTabSz="914400">
              <a:spcBef>
                <a:spcPts val="300"/>
              </a:spcBef>
            </a:pPr>
            <a:r>
              <a:rPr lang="en-US" altLang="en-US" sz="1200" i="1">
                <a:latin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-intercept: ______</a:t>
            </a: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The graph of the quadratic function is ___________.</a:t>
            </a:r>
          </a:p>
        </p:txBody>
      </p:sp>
      <p:sp>
        <p:nvSpPr>
          <p:cNvPr id="93" name="Text Box 33"/>
          <p:cNvSpPr txBox="1">
            <a:spLocks noChangeArrowheads="1"/>
          </p:cNvSpPr>
          <p:nvPr/>
        </p:nvSpPr>
        <p:spPr bwMode="auto">
          <a:xfrm>
            <a:off x="849313" y="2941638"/>
            <a:ext cx="887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upward</a:t>
            </a:r>
          </a:p>
        </p:txBody>
      </p:sp>
      <p:sp>
        <p:nvSpPr>
          <p:cNvPr id="94" name="Text Box 31"/>
          <p:cNvSpPr txBox="1">
            <a:spLocks noChangeArrowheads="1"/>
          </p:cNvSpPr>
          <p:nvPr/>
        </p:nvSpPr>
        <p:spPr bwMode="auto">
          <a:xfrm>
            <a:off x="2378075" y="2941638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wide</a:t>
            </a:r>
          </a:p>
        </p:txBody>
      </p:sp>
      <p:sp>
        <p:nvSpPr>
          <p:cNvPr id="95" name="Text Box 34"/>
          <p:cNvSpPr txBox="1">
            <a:spLocks noChangeArrowheads="1"/>
          </p:cNvSpPr>
          <p:nvPr/>
        </p:nvSpPr>
        <p:spPr bwMode="auto">
          <a:xfrm>
            <a:off x="941388" y="3124200"/>
            <a:ext cx="887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(0, -2)</a:t>
            </a:r>
          </a:p>
        </p:txBody>
      </p:sp>
      <p:sp>
        <p:nvSpPr>
          <p:cNvPr id="96" name="Text Box 32"/>
          <p:cNvSpPr txBox="1">
            <a:spLocks noChangeArrowheads="1"/>
          </p:cNvSpPr>
          <p:nvPr/>
        </p:nvSpPr>
        <p:spPr bwMode="auto">
          <a:xfrm>
            <a:off x="92075" y="3581400"/>
            <a:ext cx="118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Parabola C</a:t>
            </a:r>
          </a:p>
        </p:txBody>
      </p:sp>
      <p:sp>
        <p:nvSpPr>
          <p:cNvPr id="97" name="Text Box 36"/>
          <p:cNvSpPr txBox="1">
            <a:spLocks noChangeArrowheads="1"/>
          </p:cNvSpPr>
          <p:nvPr/>
        </p:nvSpPr>
        <p:spPr bwMode="auto">
          <a:xfrm>
            <a:off x="4206875" y="2941638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upward</a:t>
            </a:r>
          </a:p>
        </p:txBody>
      </p:sp>
      <p:sp>
        <p:nvSpPr>
          <p:cNvPr id="98" name="Text Box 35"/>
          <p:cNvSpPr txBox="1">
            <a:spLocks noChangeArrowheads="1"/>
          </p:cNvSpPr>
          <p:nvPr/>
        </p:nvSpPr>
        <p:spPr bwMode="auto">
          <a:xfrm>
            <a:off x="5761038" y="2941638"/>
            <a:ext cx="887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wide</a:t>
            </a:r>
          </a:p>
        </p:txBody>
      </p:sp>
      <p:sp>
        <p:nvSpPr>
          <p:cNvPr id="99" name="Text Box 37"/>
          <p:cNvSpPr txBox="1">
            <a:spLocks noChangeArrowheads="1"/>
          </p:cNvSpPr>
          <p:nvPr/>
        </p:nvSpPr>
        <p:spPr bwMode="auto">
          <a:xfrm>
            <a:off x="4324350" y="3124200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(0, 1)</a:t>
            </a:r>
          </a:p>
        </p:txBody>
      </p:sp>
      <p:sp>
        <p:nvSpPr>
          <p:cNvPr id="100" name="Text Box 46"/>
          <p:cNvSpPr txBox="1">
            <a:spLocks noChangeArrowheads="1"/>
          </p:cNvSpPr>
          <p:nvPr/>
        </p:nvSpPr>
        <p:spPr bwMode="auto">
          <a:xfrm>
            <a:off x="3475038" y="3581400"/>
            <a:ext cx="1189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Parabola D</a:t>
            </a:r>
          </a:p>
        </p:txBody>
      </p:sp>
      <p:pic>
        <p:nvPicPr>
          <p:cNvPr id="1232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57"/>
          <a:stretch>
            <a:fillRect/>
          </a:stretch>
        </p:blipFill>
        <p:spPr bwMode="auto">
          <a:xfrm>
            <a:off x="5029200" y="3946525"/>
            <a:ext cx="1885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54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9"/>
          <a:stretch>
            <a:fillRect/>
          </a:stretch>
        </p:blipFill>
        <p:spPr bwMode="auto">
          <a:xfrm>
            <a:off x="0" y="3946525"/>
            <a:ext cx="16795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55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1"/>
          <a:stretch>
            <a:fillRect/>
          </a:stretch>
        </p:blipFill>
        <p:spPr bwMode="auto">
          <a:xfrm>
            <a:off x="1790700" y="3946525"/>
            <a:ext cx="17430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Picture 56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7"/>
          <a:stretch>
            <a:fillRect/>
          </a:stretch>
        </p:blipFill>
        <p:spPr bwMode="auto">
          <a:xfrm>
            <a:off x="3565525" y="3946525"/>
            <a:ext cx="14827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4" name="Text Box 42"/>
          <p:cNvSpPr txBox="1">
            <a:spLocks noChangeArrowheads="1"/>
          </p:cNvSpPr>
          <p:nvPr/>
        </p:nvSpPr>
        <p:spPr bwMode="auto">
          <a:xfrm>
            <a:off x="639763" y="5318125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2325" name="Text Box 43"/>
          <p:cNvSpPr txBox="1">
            <a:spLocks noChangeArrowheads="1"/>
          </p:cNvSpPr>
          <p:nvPr/>
        </p:nvSpPr>
        <p:spPr bwMode="auto">
          <a:xfrm>
            <a:off x="2466975" y="5318125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2326" name="Text Box 44"/>
          <p:cNvSpPr txBox="1">
            <a:spLocks noChangeArrowheads="1"/>
          </p:cNvSpPr>
          <p:nvPr/>
        </p:nvSpPr>
        <p:spPr bwMode="auto">
          <a:xfrm>
            <a:off x="4114800" y="5318125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2327" name="Text Box 45"/>
          <p:cNvSpPr txBox="1">
            <a:spLocks noChangeArrowheads="1"/>
          </p:cNvSpPr>
          <p:nvPr/>
        </p:nvSpPr>
        <p:spPr bwMode="auto">
          <a:xfrm>
            <a:off x="5851525" y="5318125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D</a:t>
            </a:r>
          </a:p>
        </p:txBody>
      </p:sp>
      <p:grpSp>
        <p:nvGrpSpPr>
          <p:cNvPr id="12328" name="Group 63"/>
          <p:cNvGrpSpPr>
            <a:grpSpLocks/>
          </p:cNvGrpSpPr>
          <p:nvPr/>
        </p:nvGrpSpPr>
        <p:grpSpPr bwMode="auto">
          <a:xfrm>
            <a:off x="6742113" y="1116013"/>
            <a:ext cx="2190750" cy="1581150"/>
            <a:chOff x="6742113" y="947738"/>
            <a:chExt cx="2190750" cy="1582493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742113" y="947738"/>
              <a:ext cx="2184400" cy="158249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determine the direction and width of the parabola? </a:t>
              </a:r>
            </a:p>
            <a:p>
              <a:pPr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determine the </a:t>
              </a: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y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-intercept of the parabola?</a:t>
              </a:r>
            </a:p>
            <a:p>
              <a:pPr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the graph of the quadratic function?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748463" y="947738"/>
              <a:ext cx="2184400" cy="231972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6808788" y="1244852"/>
              <a:ext cx="173037" cy="17318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811963" y="1694497"/>
              <a:ext cx="173037" cy="173184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811963" y="2004322"/>
              <a:ext cx="173037" cy="17318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48"/>
          <p:cNvSpPr/>
          <p:nvPr/>
        </p:nvSpPr>
        <p:spPr>
          <a:xfrm>
            <a:off x="-38100" y="-4763"/>
            <a:ext cx="3657600" cy="247651"/>
          </a:xfrm>
          <a:custGeom>
            <a:avLst/>
            <a:gdLst/>
            <a:ahLst/>
            <a:cxnLst/>
            <a:rect l="l" t="t" r="r" b="b"/>
            <a:pathLst>
              <a:path w="3656487" h="247650">
                <a:moveTo>
                  <a:pt x="3555513" y="0"/>
                </a:moveTo>
                <a:lnTo>
                  <a:pt x="3555824" y="381"/>
                </a:lnTo>
                <a:lnTo>
                  <a:pt x="3555937" y="381"/>
                </a:lnTo>
                <a:lnTo>
                  <a:pt x="3555937" y="520"/>
                </a:lnTo>
                <a:lnTo>
                  <a:pt x="3656487" y="123825"/>
                </a:lnTo>
                <a:lnTo>
                  <a:pt x="3555937" y="247130"/>
                </a:lnTo>
                <a:lnTo>
                  <a:pt x="3555937" y="247269"/>
                </a:lnTo>
                <a:lnTo>
                  <a:pt x="3555824" y="247269"/>
                </a:lnTo>
                <a:lnTo>
                  <a:pt x="3555513" y="247650"/>
                </a:lnTo>
                <a:lnTo>
                  <a:pt x="3555513" y="247269"/>
                </a:lnTo>
                <a:lnTo>
                  <a:pt x="0" y="247269"/>
                </a:lnTo>
                <a:lnTo>
                  <a:pt x="0" y="381"/>
                </a:lnTo>
                <a:lnTo>
                  <a:pt x="3555513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(continued)</a:t>
            </a:r>
          </a:p>
        </p:txBody>
      </p:sp>
      <p:grpSp>
        <p:nvGrpSpPr>
          <p:cNvPr id="13316" name="Group 1"/>
          <p:cNvGrpSpPr>
            <a:grpSpLocks/>
          </p:cNvGrpSpPr>
          <p:nvPr/>
        </p:nvGrpSpPr>
        <p:grpSpPr bwMode="auto">
          <a:xfrm>
            <a:off x="0" y="1050925"/>
            <a:ext cx="7094538" cy="1293813"/>
            <a:chOff x="93663" y="1050926"/>
            <a:chExt cx="7094537" cy="1293290"/>
          </a:xfrm>
        </p:grpSpPr>
        <p:pic>
          <p:nvPicPr>
            <p:cNvPr id="13364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6"/>
              <a:ext cx="7094537" cy="1293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35"/>
            <p:cNvSpPr/>
            <p:nvPr/>
          </p:nvSpPr>
          <p:spPr bwMode="auto">
            <a:xfrm>
              <a:off x="527051" y="1298476"/>
              <a:ext cx="6076949" cy="95370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Identify the coefficient (</a:t>
              </a:r>
              <a:r>
                <a:rPr lang="en-US" sz="1400" b="1" i="1" dirty="0">
                  <a:solidFill>
                    <a:schemeClr val="tx1"/>
                  </a:solidFill>
                  <a:latin typeface="Arial" pitchFamily="34" charset="0"/>
                </a:rPr>
                <a:t>a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) and constant (</a:t>
              </a:r>
              <a:r>
                <a:rPr lang="en-US" sz="1400" b="1" i="1" dirty="0">
                  <a:solidFill>
                    <a:schemeClr val="tx1"/>
                  </a:solidFill>
                  <a:latin typeface="Arial" pitchFamily="34" charset="0"/>
                </a:rPr>
                <a:t>c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) of the quadratic function. (label)</a:t>
              </a:r>
            </a:p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Determine the </a:t>
              </a: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direction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and </a:t>
              </a: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width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of the parabola. </a:t>
              </a:r>
            </a:p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Determine the </a:t>
              </a:r>
              <a:r>
                <a:rPr lang="en-US" sz="1400" b="1" i="1" dirty="0">
                  <a:solidFill>
                    <a:schemeClr val="tx1"/>
                  </a:solidFill>
                  <a:latin typeface="Arial" pitchFamily="34" charset="0"/>
                </a:rPr>
                <a:t>y</a:t>
              </a: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-intercept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of the parabola. </a:t>
              </a:r>
            </a:p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Identify the graph of the quadratic function.</a:t>
              </a:r>
            </a:p>
          </p:txBody>
        </p:sp>
        <p:sp>
          <p:nvSpPr>
            <p:cNvPr id="13366" name="Rectangle 1112"/>
            <p:cNvSpPr>
              <a:spLocks noChangeArrowheads="1"/>
            </p:cNvSpPr>
            <p:nvPr/>
          </p:nvSpPr>
          <p:spPr bwMode="auto">
            <a:xfrm>
              <a:off x="274638" y="1087475"/>
              <a:ext cx="31726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Arial" panose="020B0604020202020204" pitchFamily="34" charset="0"/>
                </a:rPr>
                <a:t>Identify quadratic function graphs. 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76238" y="1379406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76238" y="1590458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76238" y="1799923"/>
              <a:ext cx="173038" cy="174554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76238" y="2010976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13317" name="Text Box 1302"/>
          <p:cNvSpPr txBox="1">
            <a:spLocks noChangeArrowheads="1"/>
          </p:cNvSpPr>
          <p:nvPr/>
        </p:nvSpPr>
        <p:spPr bwMode="auto">
          <a:xfrm>
            <a:off x="-6350" y="228600"/>
            <a:ext cx="6748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A </a:t>
            </a:r>
            <a:r>
              <a:rPr lang="en-US" altLang="en-US" sz="1200" b="1" u="sng">
                <a:latin typeface="Arial" panose="020B0604020202020204" pitchFamily="34" charset="0"/>
              </a:rPr>
              <a:t>quadratic function</a:t>
            </a:r>
            <a:r>
              <a:rPr lang="en-US" altLang="en-US" sz="1200">
                <a:latin typeface="Arial" panose="020B0604020202020204" pitchFamily="34" charset="0"/>
              </a:rPr>
              <a:t> graphs as a </a:t>
            </a:r>
            <a:r>
              <a:rPr lang="en-US" altLang="en-US" sz="1200" b="1">
                <a:latin typeface="Arial" panose="020B0604020202020204" pitchFamily="34" charset="0"/>
              </a:rPr>
              <a:t>parabola</a:t>
            </a:r>
            <a:r>
              <a:rPr lang="en-US" altLang="en-US" sz="1200">
                <a:latin typeface="Arial" panose="020B0604020202020204" pitchFamily="34" charset="0"/>
              </a:rPr>
              <a:t>.</a:t>
            </a:r>
          </a:p>
          <a:p>
            <a:r>
              <a:rPr lang="en-US" altLang="en-US" sz="1200">
                <a:latin typeface="Arial" panose="020B0604020202020204" pitchFamily="34" charset="0"/>
              </a:rPr>
              <a:t>The </a:t>
            </a:r>
            <a:r>
              <a:rPr lang="en-US" altLang="en-US" sz="1200" b="1" u="sng">
                <a:latin typeface="Arial" panose="020B0604020202020204" pitchFamily="34" charset="0"/>
              </a:rPr>
              <a:t>coefficient</a:t>
            </a:r>
            <a:r>
              <a:rPr lang="en-US" altLang="en-US" sz="1200">
                <a:latin typeface="Arial" panose="020B0604020202020204" pitchFamily="34" charset="0"/>
              </a:rPr>
              <a:t> of </a:t>
            </a:r>
            <a:r>
              <a:rPr lang="en-US" altLang="en-US" sz="1200" i="1">
                <a:latin typeface="Arial" panose="020B0604020202020204" pitchFamily="34" charset="0"/>
              </a:rPr>
              <a:t>x</a:t>
            </a:r>
            <a:r>
              <a:rPr lang="en-US" altLang="en-US" sz="1200" baseline="30000">
                <a:latin typeface="Arial" panose="020B0604020202020204" pitchFamily="34" charset="0"/>
              </a:rPr>
              <a:t>2</a:t>
            </a:r>
            <a:r>
              <a:rPr lang="en-US" altLang="en-US" sz="1200">
                <a:latin typeface="Arial" panose="020B0604020202020204" pitchFamily="34" charset="0"/>
              </a:rPr>
              <a:t> declares the </a:t>
            </a:r>
            <a:r>
              <a:rPr lang="en-US" altLang="en-US" sz="1200" b="1">
                <a:latin typeface="Arial" panose="020B0604020202020204" pitchFamily="34" charset="0"/>
              </a:rPr>
              <a:t>direction</a:t>
            </a:r>
            <a:r>
              <a:rPr lang="en-US" altLang="en-US" sz="1200">
                <a:latin typeface="Arial" panose="020B0604020202020204" pitchFamily="34" charset="0"/>
              </a:rPr>
              <a:t> and </a:t>
            </a:r>
            <a:r>
              <a:rPr lang="en-US" altLang="en-US" sz="1200" u="sng">
                <a:latin typeface="Arial" panose="020B0604020202020204" pitchFamily="34" charset="0"/>
              </a:rPr>
              <a:t>width</a:t>
            </a:r>
            <a:r>
              <a:rPr lang="en-US" altLang="en-US" sz="1200">
                <a:latin typeface="Arial" panose="020B0604020202020204" pitchFamily="34" charset="0"/>
              </a:rPr>
              <a:t> of the parabola.</a:t>
            </a:r>
          </a:p>
          <a:p>
            <a:r>
              <a:rPr lang="en-US" altLang="en-US" sz="1200">
                <a:latin typeface="Arial" panose="020B0604020202020204" pitchFamily="34" charset="0"/>
              </a:rPr>
              <a:t>The </a:t>
            </a:r>
            <a:r>
              <a:rPr lang="en-US" altLang="en-US" sz="1200" b="1" u="sng">
                <a:latin typeface="Arial" panose="020B0604020202020204" pitchFamily="34" charset="0"/>
              </a:rPr>
              <a:t>constant</a:t>
            </a:r>
            <a:r>
              <a:rPr lang="en-US" altLang="en-US" sz="1200">
                <a:latin typeface="Arial" panose="020B0604020202020204" pitchFamily="34" charset="0"/>
              </a:rPr>
              <a:t> declares the </a:t>
            </a:r>
            <a:r>
              <a:rPr lang="en-US" altLang="en-US" sz="1200" b="1" i="1">
                <a:latin typeface="Arial" panose="020B0604020202020204" pitchFamily="34" charset="0"/>
              </a:rPr>
              <a:t>y</a:t>
            </a:r>
            <a:r>
              <a:rPr lang="en-US" altLang="en-US" sz="1200" b="1">
                <a:latin typeface="Arial" panose="020B0604020202020204" pitchFamily="34" charset="0"/>
              </a:rPr>
              <a:t>-intercept</a:t>
            </a:r>
            <a:r>
              <a:rPr lang="en-US" altLang="en-US" sz="1200">
                <a:latin typeface="Arial" panose="020B0604020202020204" pitchFamily="34" charset="0"/>
              </a:rPr>
              <a:t> of the parabola.</a:t>
            </a:r>
          </a:p>
        </p:txBody>
      </p:sp>
      <p:grpSp>
        <p:nvGrpSpPr>
          <p:cNvPr id="13318" name="Group 34"/>
          <p:cNvGrpSpPr>
            <a:grpSpLocks/>
          </p:cNvGrpSpPr>
          <p:nvPr/>
        </p:nvGrpSpPr>
        <p:grpSpPr bwMode="auto">
          <a:xfrm>
            <a:off x="5668963" y="-1588"/>
            <a:ext cx="3182937" cy="1073151"/>
            <a:chOff x="6870701" y="-1587"/>
            <a:chExt cx="1921068" cy="1072766"/>
          </a:xfrm>
        </p:grpSpPr>
        <p:grpSp>
          <p:nvGrpSpPr>
            <p:cNvPr id="13358" name="Group 10"/>
            <p:cNvGrpSpPr>
              <a:grpSpLocks/>
            </p:cNvGrpSpPr>
            <p:nvPr/>
          </p:nvGrpSpPr>
          <p:grpSpPr bwMode="auto">
            <a:xfrm>
              <a:off x="6870701" y="109497"/>
              <a:ext cx="1921068" cy="961682"/>
              <a:chOff x="4608031" y="881485"/>
              <a:chExt cx="4711526" cy="3493781"/>
            </a:xfrm>
          </p:grpSpPr>
          <p:sp>
            <p:nvSpPr>
              <p:cNvPr id="58" name="Rectangle 3"/>
              <p:cNvSpPr/>
              <p:nvPr/>
            </p:nvSpPr>
            <p:spPr>
              <a:xfrm>
                <a:off x="4608031" y="881485"/>
                <a:ext cx="4711526" cy="3493781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486448" y="1112337"/>
                      <a:pt x="3661812" y="2237200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59" name="Rectangle 21"/>
              <p:cNvSpPr/>
              <p:nvPr/>
            </p:nvSpPr>
            <p:spPr>
              <a:xfrm>
                <a:off x="4812471" y="916084"/>
                <a:ext cx="4128755" cy="289418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</p:grpSp>
        <p:sp>
          <p:nvSpPr>
            <p:cNvPr id="57" name="Tape"/>
            <p:cNvSpPr/>
            <p:nvPr/>
          </p:nvSpPr>
          <p:spPr bwMode="auto">
            <a:xfrm rot="5400000">
              <a:off x="7744417" y="-157657"/>
              <a:ext cx="220584" cy="532725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6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13319" name="Object 741"/>
          <p:cNvGraphicFramePr>
            <a:graphicFrameLocks noChangeAspect="1"/>
          </p:cNvGraphicFramePr>
          <p:nvPr/>
        </p:nvGraphicFramePr>
        <p:xfrm>
          <a:off x="5819775" y="341313"/>
          <a:ext cx="13763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" name="Equation" r:id="rId7" imgW="1383699" imgH="355446" progId="Equation.DSMT4">
                  <p:embed/>
                </p:oleObj>
              </mc:Choice>
              <mc:Fallback>
                <p:oleObj name="Equation" r:id="rId7" imgW="1383699" imgH="355446" progId="Equation.DSMT4">
                  <p:embed/>
                  <p:pic>
                    <p:nvPicPr>
                      <p:cNvPr id="0" name="Object 7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341313"/>
                        <a:ext cx="137636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742"/>
          <p:cNvSpPr txBox="1">
            <a:spLocks noChangeArrowheads="1"/>
          </p:cNvSpPr>
          <p:nvPr/>
        </p:nvSpPr>
        <p:spPr bwMode="auto">
          <a:xfrm>
            <a:off x="7092950" y="1016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direction</a:t>
            </a:r>
          </a:p>
        </p:txBody>
      </p:sp>
      <p:sp>
        <p:nvSpPr>
          <p:cNvPr id="13321" name="Line 743"/>
          <p:cNvSpPr>
            <a:spLocks noChangeShapeType="1"/>
          </p:cNvSpPr>
          <p:nvPr/>
        </p:nvSpPr>
        <p:spPr bwMode="auto">
          <a:xfrm flipV="1">
            <a:off x="6346825" y="239713"/>
            <a:ext cx="152400" cy="179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744"/>
          <p:cNvSpPr>
            <a:spLocks noChangeShapeType="1"/>
          </p:cNvSpPr>
          <p:nvPr/>
        </p:nvSpPr>
        <p:spPr bwMode="auto">
          <a:xfrm>
            <a:off x="6492875" y="239713"/>
            <a:ext cx="614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Text Box 745"/>
          <p:cNvSpPr txBox="1">
            <a:spLocks noChangeArrowheads="1"/>
          </p:cNvSpPr>
          <p:nvPr/>
        </p:nvSpPr>
        <p:spPr bwMode="auto">
          <a:xfrm>
            <a:off x="7021513" y="6858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width</a:t>
            </a:r>
          </a:p>
        </p:txBody>
      </p:sp>
      <p:sp>
        <p:nvSpPr>
          <p:cNvPr id="13324" name="Line 746"/>
          <p:cNvSpPr>
            <a:spLocks noChangeShapeType="1"/>
          </p:cNvSpPr>
          <p:nvPr/>
        </p:nvSpPr>
        <p:spPr bwMode="auto">
          <a:xfrm>
            <a:off x="6484938" y="668338"/>
            <a:ext cx="119062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747"/>
          <p:cNvSpPr>
            <a:spLocks noChangeShapeType="1"/>
          </p:cNvSpPr>
          <p:nvPr/>
        </p:nvSpPr>
        <p:spPr bwMode="auto">
          <a:xfrm flipV="1">
            <a:off x="6607175" y="825500"/>
            <a:ext cx="371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748"/>
          <p:cNvSpPr txBox="1">
            <a:spLocks noChangeArrowheads="1"/>
          </p:cNvSpPr>
          <p:nvPr/>
        </p:nvSpPr>
        <p:spPr bwMode="auto">
          <a:xfrm>
            <a:off x="7669213" y="376238"/>
            <a:ext cx="1017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i="1">
                <a:latin typeface="Arial" panose="020B0604020202020204" pitchFamily="34" charset="0"/>
              </a:rPr>
              <a:t>y</a:t>
            </a:r>
            <a:r>
              <a:rPr lang="en-US" altLang="en-US" sz="1200">
                <a:latin typeface="Arial" panose="020B0604020202020204" pitchFamily="34" charset="0"/>
              </a:rPr>
              <a:t>-intercept</a:t>
            </a:r>
          </a:p>
        </p:txBody>
      </p:sp>
      <p:sp>
        <p:nvSpPr>
          <p:cNvPr id="13327" name="Line 749"/>
          <p:cNvSpPr>
            <a:spLocks noChangeShapeType="1"/>
          </p:cNvSpPr>
          <p:nvPr/>
        </p:nvSpPr>
        <p:spPr bwMode="auto">
          <a:xfrm flipV="1">
            <a:off x="7273925" y="533400"/>
            <a:ext cx="371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1302"/>
          <p:cNvSpPr txBox="1">
            <a:spLocks noChangeArrowheads="1"/>
          </p:cNvSpPr>
          <p:nvPr/>
        </p:nvSpPr>
        <p:spPr bwMode="auto">
          <a:xfrm>
            <a:off x="92075" y="2903538"/>
            <a:ext cx="36576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Direction: _________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Width: _________</a:t>
            </a:r>
          </a:p>
          <a:p>
            <a:pPr defTabSz="914400">
              <a:spcBef>
                <a:spcPts val="300"/>
              </a:spcBef>
            </a:pPr>
            <a:r>
              <a:rPr lang="en-US" altLang="en-US" sz="1200" i="1">
                <a:latin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-intercept: ______</a:t>
            </a: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The graph of the quadratic function is ___________.</a:t>
            </a:r>
          </a:p>
        </p:txBody>
      </p:sp>
      <p:sp>
        <p:nvSpPr>
          <p:cNvPr id="13329" name="Text Box 1302"/>
          <p:cNvSpPr txBox="1">
            <a:spLocks noChangeArrowheads="1"/>
          </p:cNvSpPr>
          <p:nvPr/>
        </p:nvSpPr>
        <p:spPr bwMode="auto">
          <a:xfrm>
            <a:off x="3475038" y="2903538"/>
            <a:ext cx="35401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Direction: _________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Width: _________</a:t>
            </a:r>
          </a:p>
          <a:p>
            <a:pPr defTabSz="914400">
              <a:spcBef>
                <a:spcPts val="300"/>
              </a:spcBef>
            </a:pPr>
            <a:r>
              <a:rPr lang="en-US" altLang="en-US" sz="1200" i="1">
                <a:latin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-intercept: ______</a:t>
            </a: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The graph of the quadratic function is ___________.</a:t>
            </a:r>
          </a:p>
        </p:txBody>
      </p:sp>
      <p:sp>
        <p:nvSpPr>
          <p:cNvPr id="13330" name="Text Box 42"/>
          <p:cNvSpPr txBox="1">
            <a:spLocks noChangeArrowheads="1"/>
          </p:cNvSpPr>
          <p:nvPr/>
        </p:nvSpPr>
        <p:spPr bwMode="auto">
          <a:xfrm>
            <a:off x="639763" y="5257800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3331" name="Text Box 43"/>
          <p:cNvSpPr txBox="1">
            <a:spLocks noChangeArrowheads="1"/>
          </p:cNvSpPr>
          <p:nvPr/>
        </p:nvSpPr>
        <p:spPr bwMode="auto">
          <a:xfrm>
            <a:off x="2466975" y="5257800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3332" name="Text Box 44"/>
          <p:cNvSpPr txBox="1">
            <a:spLocks noChangeArrowheads="1"/>
          </p:cNvSpPr>
          <p:nvPr/>
        </p:nvSpPr>
        <p:spPr bwMode="auto">
          <a:xfrm>
            <a:off x="4114800" y="5257800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3333" name="Text Box 45"/>
          <p:cNvSpPr txBox="1">
            <a:spLocks noChangeArrowheads="1"/>
          </p:cNvSpPr>
          <p:nvPr/>
        </p:nvSpPr>
        <p:spPr bwMode="auto">
          <a:xfrm>
            <a:off x="5851525" y="5257800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65" name="Text Box 55"/>
          <p:cNvSpPr txBox="1">
            <a:spLocks noChangeArrowheads="1"/>
          </p:cNvSpPr>
          <p:nvPr/>
        </p:nvSpPr>
        <p:spPr bwMode="auto">
          <a:xfrm>
            <a:off x="776288" y="2301875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6" name="Text Box 56"/>
          <p:cNvSpPr txBox="1">
            <a:spLocks noChangeArrowheads="1"/>
          </p:cNvSpPr>
          <p:nvPr/>
        </p:nvSpPr>
        <p:spPr bwMode="auto">
          <a:xfrm>
            <a:off x="1243013" y="2301875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67" name="Text Box 57"/>
          <p:cNvSpPr txBox="1">
            <a:spLocks noChangeArrowheads="1"/>
          </p:cNvSpPr>
          <p:nvPr/>
        </p:nvSpPr>
        <p:spPr bwMode="auto">
          <a:xfrm>
            <a:off x="4195763" y="2301875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8" name="Text Box 58"/>
          <p:cNvSpPr txBox="1">
            <a:spLocks noChangeArrowheads="1"/>
          </p:cNvSpPr>
          <p:nvPr/>
        </p:nvSpPr>
        <p:spPr bwMode="auto">
          <a:xfrm>
            <a:off x="4662488" y="2301875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graphicFrame>
        <p:nvGraphicFramePr>
          <p:cNvPr id="13338" name="Object 66"/>
          <p:cNvGraphicFramePr>
            <a:graphicFrameLocks noChangeAspect="1"/>
          </p:cNvGraphicFramePr>
          <p:nvPr/>
        </p:nvGraphicFramePr>
        <p:xfrm>
          <a:off x="182563" y="2484438"/>
          <a:ext cx="12842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" name="Equation" r:id="rId9" imgW="965200" imgH="228600" progId="Equation.DSMT4">
                  <p:embed/>
                </p:oleObj>
              </mc:Choice>
              <mc:Fallback>
                <p:oleObj name="Equation" r:id="rId9" imgW="965200" imgH="22860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2484438"/>
                        <a:ext cx="12842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9" name="Object 67"/>
          <p:cNvGraphicFramePr>
            <a:graphicFrameLocks noChangeAspect="1"/>
          </p:cNvGraphicFramePr>
          <p:nvPr/>
        </p:nvGraphicFramePr>
        <p:xfrm>
          <a:off x="3565525" y="2484438"/>
          <a:ext cx="1333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" name="Equation" r:id="rId11" imgW="1002865" imgH="228501" progId="Equation.DSMT4">
                  <p:embed/>
                </p:oleObj>
              </mc:Choice>
              <mc:Fallback>
                <p:oleObj name="Equation" r:id="rId11" imgW="1002865" imgH="228501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2484438"/>
                        <a:ext cx="1333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37"/>
          <p:cNvSpPr txBox="1">
            <a:spLocks noChangeArrowheads="1"/>
          </p:cNvSpPr>
          <p:nvPr/>
        </p:nvSpPr>
        <p:spPr bwMode="auto">
          <a:xfrm>
            <a:off x="777875" y="2849563"/>
            <a:ext cx="1096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downward</a:t>
            </a:r>
          </a:p>
        </p:txBody>
      </p:sp>
      <p:sp>
        <p:nvSpPr>
          <p:cNvPr id="74" name="Text Box 35"/>
          <p:cNvSpPr txBox="1">
            <a:spLocks noChangeArrowheads="1"/>
          </p:cNvSpPr>
          <p:nvPr/>
        </p:nvSpPr>
        <p:spPr bwMode="auto">
          <a:xfrm>
            <a:off x="2286000" y="2849563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narrow</a:t>
            </a:r>
          </a:p>
        </p:txBody>
      </p:sp>
      <p:sp>
        <p:nvSpPr>
          <p:cNvPr id="75" name="Text Box 38"/>
          <p:cNvSpPr txBox="1">
            <a:spLocks noChangeArrowheads="1"/>
          </p:cNvSpPr>
          <p:nvPr/>
        </p:nvSpPr>
        <p:spPr bwMode="auto">
          <a:xfrm>
            <a:off x="914400" y="3063875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(0, -1)</a:t>
            </a:r>
          </a:p>
        </p:txBody>
      </p:sp>
      <p:sp>
        <p:nvSpPr>
          <p:cNvPr id="76" name="Text Box 36"/>
          <p:cNvSpPr txBox="1">
            <a:spLocks noChangeArrowheads="1"/>
          </p:cNvSpPr>
          <p:nvPr/>
        </p:nvSpPr>
        <p:spPr bwMode="auto">
          <a:xfrm>
            <a:off x="90488" y="3489325"/>
            <a:ext cx="1189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Parabola A</a:t>
            </a:r>
          </a:p>
        </p:txBody>
      </p:sp>
      <p:sp>
        <p:nvSpPr>
          <p:cNvPr id="77" name="Text Box 40"/>
          <p:cNvSpPr txBox="1">
            <a:spLocks noChangeArrowheads="1"/>
          </p:cNvSpPr>
          <p:nvPr/>
        </p:nvSpPr>
        <p:spPr bwMode="auto">
          <a:xfrm>
            <a:off x="4170363" y="2849563"/>
            <a:ext cx="1071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downward</a:t>
            </a:r>
          </a:p>
        </p:txBody>
      </p:sp>
      <p:sp>
        <p:nvSpPr>
          <p:cNvPr id="78" name="Text Box 39"/>
          <p:cNvSpPr txBox="1">
            <a:spLocks noChangeArrowheads="1"/>
          </p:cNvSpPr>
          <p:nvPr/>
        </p:nvSpPr>
        <p:spPr bwMode="auto">
          <a:xfrm>
            <a:off x="5668963" y="2849563"/>
            <a:ext cx="887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narrow</a:t>
            </a: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4297363" y="3063875"/>
            <a:ext cx="887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(0, 2)</a:t>
            </a:r>
          </a:p>
        </p:txBody>
      </p:sp>
      <p:sp>
        <p:nvSpPr>
          <p:cNvPr id="80" name="Text Box 54"/>
          <p:cNvSpPr txBox="1">
            <a:spLocks noChangeArrowheads="1"/>
          </p:cNvSpPr>
          <p:nvPr/>
        </p:nvSpPr>
        <p:spPr bwMode="auto">
          <a:xfrm>
            <a:off x="3475038" y="3489325"/>
            <a:ext cx="1189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Parabola D</a:t>
            </a:r>
          </a:p>
        </p:txBody>
      </p:sp>
      <p:grpSp>
        <p:nvGrpSpPr>
          <p:cNvPr id="13348" name="Group 63"/>
          <p:cNvGrpSpPr>
            <a:grpSpLocks/>
          </p:cNvGrpSpPr>
          <p:nvPr/>
        </p:nvGrpSpPr>
        <p:grpSpPr bwMode="auto">
          <a:xfrm>
            <a:off x="6742113" y="1116013"/>
            <a:ext cx="2190750" cy="1581150"/>
            <a:chOff x="6742113" y="947738"/>
            <a:chExt cx="2190750" cy="1582493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742113" y="947738"/>
              <a:ext cx="2184400" cy="158249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determine the direction and width of the parabola? </a:t>
              </a:r>
            </a:p>
            <a:p>
              <a:pPr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determine the </a:t>
              </a: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y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-intercept of the parabola?</a:t>
              </a:r>
            </a:p>
            <a:p>
              <a:pPr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the graph of the quadratic function?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748463" y="947738"/>
              <a:ext cx="2184400" cy="231972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6808788" y="1244852"/>
              <a:ext cx="173037" cy="17318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811963" y="1694497"/>
              <a:ext cx="173037" cy="173184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6811963" y="2004322"/>
              <a:ext cx="173037" cy="17318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pic>
        <p:nvPicPr>
          <p:cNvPr id="13349" name="Picture 59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6"/>
          <a:stretch>
            <a:fillRect/>
          </a:stretch>
        </p:blipFill>
        <p:spPr bwMode="auto">
          <a:xfrm>
            <a:off x="93663" y="3954463"/>
            <a:ext cx="155416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0" name="Picture 60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>
            <a:fillRect/>
          </a:stretch>
        </p:blipFill>
        <p:spPr bwMode="auto">
          <a:xfrm>
            <a:off x="1885950" y="3954463"/>
            <a:ext cx="14954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1" name="Picture 62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4"/>
          <a:stretch>
            <a:fillRect/>
          </a:stretch>
        </p:blipFill>
        <p:spPr bwMode="auto">
          <a:xfrm>
            <a:off x="3506788" y="3957638"/>
            <a:ext cx="1651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2" name="Picture 97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9" b="1932"/>
          <a:stretch>
            <a:fillRect/>
          </a:stretch>
        </p:blipFill>
        <p:spPr bwMode="auto">
          <a:xfrm>
            <a:off x="5299075" y="3954463"/>
            <a:ext cx="15525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72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48"/>
          <p:cNvSpPr/>
          <p:nvPr/>
        </p:nvSpPr>
        <p:spPr>
          <a:xfrm>
            <a:off x="-38100" y="-4763"/>
            <a:ext cx="3657600" cy="247651"/>
          </a:xfrm>
          <a:custGeom>
            <a:avLst/>
            <a:gdLst/>
            <a:ahLst/>
            <a:cxnLst/>
            <a:rect l="l" t="t" r="r" b="b"/>
            <a:pathLst>
              <a:path w="3656487" h="247650">
                <a:moveTo>
                  <a:pt x="3555513" y="0"/>
                </a:moveTo>
                <a:lnTo>
                  <a:pt x="3555824" y="381"/>
                </a:lnTo>
                <a:lnTo>
                  <a:pt x="3555937" y="381"/>
                </a:lnTo>
                <a:lnTo>
                  <a:pt x="3555937" y="520"/>
                </a:lnTo>
                <a:lnTo>
                  <a:pt x="3656487" y="123825"/>
                </a:lnTo>
                <a:lnTo>
                  <a:pt x="3555937" y="247130"/>
                </a:lnTo>
                <a:lnTo>
                  <a:pt x="3555937" y="247269"/>
                </a:lnTo>
                <a:lnTo>
                  <a:pt x="3555824" y="247269"/>
                </a:lnTo>
                <a:lnTo>
                  <a:pt x="3555513" y="247650"/>
                </a:lnTo>
                <a:lnTo>
                  <a:pt x="3555513" y="247269"/>
                </a:lnTo>
                <a:lnTo>
                  <a:pt x="0" y="247269"/>
                </a:lnTo>
                <a:lnTo>
                  <a:pt x="0" y="381"/>
                </a:lnTo>
                <a:lnTo>
                  <a:pt x="3555513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(continued)</a:t>
            </a:r>
          </a:p>
        </p:txBody>
      </p:sp>
      <p:grpSp>
        <p:nvGrpSpPr>
          <p:cNvPr id="14340" name="Group 1"/>
          <p:cNvGrpSpPr>
            <a:grpSpLocks/>
          </p:cNvGrpSpPr>
          <p:nvPr/>
        </p:nvGrpSpPr>
        <p:grpSpPr bwMode="auto">
          <a:xfrm>
            <a:off x="0" y="1050925"/>
            <a:ext cx="7094538" cy="1293813"/>
            <a:chOff x="93663" y="1050926"/>
            <a:chExt cx="7094537" cy="1293290"/>
          </a:xfrm>
        </p:grpSpPr>
        <p:pic>
          <p:nvPicPr>
            <p:cNvPr id="14388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6"/>
              <a:ext cx="7094537" cy="1293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35"/>
            <p:cNvSpPr/>
            <p:nvPr/>
          </p:nvSpPr>
          <p:spPr bwMode="auto">
            <a:xfrm>
              <a:off x="527051" y="1298476"/>
              <a:ext cx="6076949" cy="95370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Identify the coefficient (</a:t>
              </a:r>
              <a:r>
                <a:rPr lang="en-US" sz="1400" b="1" i="1" dirty="0">
                  <a:solidFill>
                    <a:schemeClr val="tx1"/>
                  </a:solidFill>
                  <a:latin typeface="Arial" pitchFamily="34" charset="0"/>
                </a:rPr>
                <a:t>a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) and constant (</a:t>
              </a:r>
              <a:r>
                <a:rPr lang="en-US" sz="1400" b="1" i="1" dirty="0">
                  <a:solidFill>
                    <a:schemeClr val="tx1"/>
                  </a:solidFill>
                  <a:latin typeface="Arial" pitchFamily="34" charset="0"/>
                </a:rPr>
                <a:t>c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) of the quadratic function. (label)</a:t>
              </a:r>
            </a:p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Determine the </a:t>
              </a: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direction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and </a:t>
              </a: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width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of the parabola. </a:t>
              </a:r>
            </a:p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Determine the </a:t>
              </a:r>
              <a:r>
                <a:rPr lang="en-US" sz="1400" b="1" i="1" dirty="0">
                  <a:solidFill>
                    <a:schemeClr val="tx1"/>
                  </a:solidFill>
                  <a:latin typeface="Arial" pitchFamily="34" charset="0"/>
                </a:rPr>
                <a:t>y</a:t>
              </a: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-intercept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of the parabola. </a:t>
              </a:r>
            </a:p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Identify the graph of the quadratic function.</a:t>
              </a:r>
            </a:p>
          </p:txBody>
        </p:sp>
        <p:sp>
          <p:nvSpPr>
            <p:cNvPr id="14390" name="Rectangle 1112"/>
            <p:cNvSpPr>
              <a:spLocks noChangeArrowheads="1"/>
            </p:cNvSpPr>
            <p:nvPr/>
          </p:nvSpPr>
          <p:spPr bwMode="auto">
            <a:xfrm>
              <a:off x="274638" y="1087475"/>
              <a:ext cx="31726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Arial" panose="020B0604020202020204" pitchFamily="34" charset="0"/>
                </a:rPr>
                <a:t>Identify quadratic function graphs. 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76238" y="1379406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76238" y="1590458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76238" y="1799923"/>
              <a:ext cx="173038" cy="174554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76238" y="2010976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14341" name="Text Box 1302"/>
          <p:cNvSpPr txBox="1">
            <a:spLocks noChangeArrowheads="1"/>
          </p:cNvSpPr>
          <p:nvPr/>
        </p:nvSpPr>
        <p:spPr bwMode="auto">
          <a:xfrm>
            <a:off x="-6350" y="228600"/>
            <a:ext cx="6748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A </a:t>
            </a:r>
            <a:r>
              <a:rPr lang="en-US" altLang="en-US" sz="1200" b="1" u="sng">
                <a:latin typeface="Arial" panose="020B0604020202020204" pitchFamily="34" charset="0"/>
              </a:rPr>
              <a:t>quadratic function</a:t>
            </a:r>
            <a:r>
              <a:rPr lang="en-US" altLang="en-US" sz="1200">
                <a:latin typeface="Arial" panose="020B0604020202020204" pitchFamily="34" charset="0"/>
              </a:rPr>
              <a:t> graphs as a </a:t>
            </a:r>
            <a:r>
              <a:rPr lang="en-US" altLang="en-US" sz="1200" b="1">
                <a:latin typeface="Arial" panose="020B0604020202020204" pitchFamily="34" charset="0"/>
              </a:rPr>
              <a:t>parabola</a:t>
            </a:r>
            <a:r>
              <a:rPr lang="en-US" altLang="en-US" sz="1200">
                <a:latin typeface="Arial" panose="020B0604020202020204" pitchFamily="34" charset="0"/>
              </a:rPr>
              <a:t>.</a:t>
            </a:r>
          </a:p>
          <a:p>
            <a:r>
              <a:rPr lang="en-US" altLang="en-US" sz="1200">
                <a:latin typeface="Arial" panose="020B0604020202020204" pitchFamily="34" charset="0"/>
              </a:rPr>
              <a:t>The </a:t>
            </a:r>
            <a:r>
              <a:rPr lang="en-US" altLang="en-US" sz="1200" b="1" u="sng">
                <a:latin typeface="Arial" panose="020B0604020202020204" pitchFamily="34" charset="0"/>
              </a:rPr>
              <a:t>coefficient</a:t>
            </a:r>
            <a:r>
              <a:rPr lang="en-US" altLang="en-US" sz="1200">
                <a:latin typeface="Arial" panose="020B0604020202020204" pitchFamily="34" charset="0"/>
              </a:rPr>
              <a:t> of </a:t>
            </a:r>
            <a:r>
              <a:rPr lang="en-US" altLang="en-US" sz="1200" i="1">
                <a:latin typeface="Arial" panose="020B0604020202020204" pitchFamily="34" charset="0"/>
              </a:rPr>
              <a:t>x</a:t>
            </a:r>
            <a:r>
              <a:rPr lang="en-US" altLang="en-US" sz="1200" baseline="30000">
                <a:latin typeface="Arial" panose="020B0604020202020204" pitchFamily="34" charset="0"/>
              </a:rPr>
              <a:t>2</a:t>
            </a:r>
            <a:r>
              <a:rPr lang="en-US" altLang="en-US" sz="1200">
                <a:latin typeface="Arial" panose="020B0604020202020204" pitchFamily="34" charset="0"/>
              </a:rPr>
              <a:t> declares the </a:t>
            </a:r>
            <a:r>
              <a:rPr lang="en-US" altLang="en-US" sz="1200" b="1">
                <a:latin typeface="Arial" panose="020B0604020202020204" pitchFamily="34" charset="0"/>
              </a:rPr>
              <a:t>direction</a:t>
            </a:r>
            <a:r>
              <a:rPr lang="en-US" altLang="en-US" sz="1200">
                <a:latin typeface="Arial" panose="020B0604020202020204" pitchFamily="34" charset="0"/>
              </a:rPr>
              <a:t> and </a:t>
            </a:r>
            <a:r>
              <a:rPr lang="en-US" altLang="en-US" sz="1200" u="sng">
                <a:latin typeface="Arial" panose="020B0604020202020204" pitchFamily="34" charset="0"/>
              </a:rPr>
              <a:t>width</a:t>
            </a:r>
            <a:r>
              <a:rPr lang="en-US" altLang="en-US" sz="1200">
                <a:latin typeface="Arial" panose="020B0604020202020204" pitchFamily="34" charset="0"/>
              </a:rPr>
              <a:t> of the parabola.</a:t>
            </a:r>
          </a:p>
          <a:p>
            <a:r>
              <a:rPr lang="en-US" altLang="en-US" sz="1200">
                <a:latin typeface="Arial" panose="020B0604020202020204" pitchFamily="34" charset="0"/>
              </a:rPr>
              <a:t>The </a:t>
            </a:r>
            <a:r>
              <a:rPr lang="en-US" altLang="en-US" sz="1200" b="1" u="sng">
                <a:latin typeface="Arial" panose="020B0604020202020204" pitchFamily="34" charset="0"/>
              </a:rPr>
              <a:t>constant</a:t>
            </a:r>
            <a:r>
              <a:rPr lang="en-US" altLang="en-US" sz="1200">
                <a:latin typeface="Arial" panose="020B0604020202020204" pitchFamily="34" charset="0"/>
              </a:rPr>
              <a:t> declares the </a:t>
            </a:r>
            <a:r>
              <a:rPr lang="en-US" altLang="en-US" sz="1200" b="1" i="1">
                <a:latin typeface="Arial" panose="020B0604020202020204" pitchFamily="34" charset="0"/>
              </a:rPr>
              <a:t>y</a:t>
            </a:r>
            <a:r>
              <a:rPr lang="en-US" altLang="en-US" sz="1200" b="1">
                <a:latin typeface="Arial" panose="020B0604020202020204" pitchFamily="34" charset="0"/>
              </a:rPr>
              <a:t>-intercept</a:t>
            </a:r>
            <a:r>
              <a:rPr lang="en-US" altLang="en-US" sz="1200">
                <a:latin typeface="Arial" panose="020B0604020202020204" pitchFamily="34" charset="0"/>
              </a:rPr>
              <a:t> of the parabola.</a:t>
            </a:r>
          </a:p>
        </p:txBody>
      </p:sp>
      <p:grpSp>
        <p:nvGrpSpPr>
          <p:cNvPr id="14342" name="Group 34"/>
          <p:cNvGrpSpPr>
            <a:grpSpLocks/>
          </p:cNvGrpSpPr>
          <p:nvPr/>
        </p:nvGrpSpPr>
        <p:grpSpPr bwMode="auto">
          <a:xfrm>
            <a:off x="5668963" y="-1588"/>
            <a:ext cx="3182937" cy="1073151"/>
            <a:chOff x="6870701" y="-1587"/>
            <a:chExt cx="1921068" cy="1072766"/>
          </a:xfrm>
        </p:grpSpPr>
        <p:grpSp>
          <p:nvGrpSpPr>
            <p:cNvPr id="14382" name="Group 10"/>
            <p:cNvGrpSpPr>
              <a:grpSpLocks/>
            </p:cNvGrpSpPr>
            <p:nvPr/>
          </p:nvGrpSpPr>
          <p:grpSpPr bwMode="auto">
            <a:xfrm>
              <a:off x="6870701" y="109497"/>
              <a:ext cx="1921068" cy="961682"/>
              <a:chOff x="4608031" y="881485"/>
              <a:chExt cx="4711526" cy="3493781"/>
            </a:xfrm>
          </p:grpSpPr>
          <p:sp>
            <p:nvSpPr>
              <p:cNvPr id="58" name="Rectangle 3"/>
              <p:cNvSpPr/>
              <p:nvPr/>
            </p:nvSpPr>
            <p:spPr>
              <a:xfrm>
                <a:off x="4608031" y="881485"/>
                <a:ext cx="4711526" cy="3493781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486448" y="1112337"/>
                      <a:pt x="3661812" y="2237200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59" name="Rectangle 21"/>
              <p:cNvSpPr/>
              <p:nvPr/>
            </p:nvSpPr>
            <p:spPr>
              <a:xfrm>
                <a:off x="4812471" y="916084"/>
                <a:ext cx="4128755" cy="289418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</p:grpSp>
        <p:sp>
          <p:nvSpPr>
            <p:cNvPr id="57" name="Tape"/>
            <p:cNvSpPr/>
            <p:nvPr/>
          </p:nvSpPr>
          <p:spPr bwMode="auto">
            <a:xfrm rot="5400000">
              <a:off x="7744417" y="-157657"/>
              <a:ext cx="220584" cy="532725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6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14343" name="Object 741"/>
          <p:cNvGraphicFramePr>
            <a:graphicFrameLocks noChangeAspect="1"/>
          </p:cNvGraphicFramePr>
          <p:nvPr/>
        </p:nvGraphicFramePr>
        <p:xfrm>
          <a:off x="5819775" y="341313"/>
          <a:ext cx="13763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" name="Equation" r:id="rId7" imgW="1383699" imgH="355446" progId="Equation.DSMT4">
                  <p:embed/>
                </p:oleObj>
              </mc:Choice>
              <mc:Fallback>
                <p:oleObj name="Equation" r:id="rId7" imgW="1383699" imgH="355446" progId="Equation.DSMT4">
                  <p:embed/>
                  <p:pic>
                    <p:nvPicPr>
                      <p:cNvPr id="0" name="Object 7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341313"/>
                        <a:ext cx="137636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 Box 742"/>
          <p:cNvSpPr txBox="1">
            <a:spLocks noChangeArrowheads="1"/>
          </p:cNvSpPr>
          <p:nvPr/>
        </p:nvSpPr>
        <p:spPr bwMode="auto">
          <a:xfrm>
            <a:off x="7092950" y="1016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direction</a:t>
            </a:r>
          </a:p>
        </p:txBody>
      </p:sp>
      <p:sp>
        <p:nvSpPr>
          <p:cNvPr id="14345" name="Line 743"/>
          <p:cNvSpPr>
            <a:spLocks noChangeShapeType="1"/>
          </p:cNvSpPr>
          <p:nvPr/>
        </p:nvSpPr>
        <p:spPr bwMode="auto">
          <a:xfrm flipV="1">
            <a:off x="6346825" y="239713"/>
            <a:ext cx="152400" cy="179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744"/>
          <p:cNvSpPr>
            <a:spLocks noChangeShapeType="1"/>
          </p:cNvSpPr>
          <p:nvPr/>
        </p:nvSpPr>
        <p:spPr bwMode="auto">
          <a:xfrm>
            <a:off x="6492875" y="239713"/>
            <a:ext cx="614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745"/>
          <p:cNvSpPr txBox="1">
            <a:spLocks noChangeArrowheads="1"/>
          </p:cNvSpPr>
          <p:nvPr/>
        </p:nvSpPr>
        <p:spPr bwMode="auto">
          <a:xfrm>
            <a:off x="7021513" y="6858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width</a:t>
            </a:r>
          </a:p>
        </p:txBody>
      </p:sp>
      <p:sp>
        <p:nvSpPr>
          <p:cNvPr id="14348" name="Line 746"/>
          <p:cNvSpPr>
            <a:spLocks noChangeShapeType="1"/>
          </p:cNvSpPr>
          <p:nvPr/>
        </p:nvSpPr>
        <p:spPr bwMode="auto">
          <a:xfrm>
            <a:off x="6484938" y="668338"/>
            <a:ext cx="119062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747"/>
          <p:cNvSpPr>
            <a:spLocks noChangeShapeType="1"/>
          </p:cNvSpPr>
          <p:nvPr/>
        </p:nvSpPr>
        <p:spPr bwMode="auto">
          <a:xfrm flipV="1">
            <a:off x="6607175" y="825500"/>
            <a:ext cx="371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Text Box 748"/>
          <p:cNvSpPr txBox="1">
            <a:spLocks noChangeArrowheads="1"/>
          </p:cNvSpPr>
          <p:nvPr/>
        </p:nvSpPr>
        <p:spPr bwMode="auto">
          <a:xfrm>
            <a:off x="7669213" y="376238"/>
            <a:ext cx="1017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i="1">
                <a:latin typeface="Arial" panose="020B0604020202020204" pitchFamily="34" charset="0"/>
              </a:rPr>
              <a:t>y</a:t>
            </a:r>
            <a:r>
              <a:rPr lang="en-US" altLang="en-US" sz="1200">
                <a:latin typeface="Arial" panose="020B0604020202020204" pitchFamily="34" charset="0"/>
              </a:rPr>
              <a:t>-intercept</a:t>
            </a:r>
          </a:p>
        </p:txBody>
      </p:sp>
      <p:sp>
        <p:nvSpPr>
          <p:cNvPr id="14351" name="Line 749"/>
          <p:cNvSpPr>
            <a:spLocks noChangeShapeType="1"/>
          </p:cNvSpPr>
          <p:nvPr/>
        </p:nvSpPr>
        <p:spPr bwMode="auto">
          <a:xfrm flipV="1">
            <a:off x="7273925" y="533400"/>
            <a:ext cx="371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Text Box 1302"/>
          <p:cNvSpPr txBox="1">
            <a:spLocks noChangeArrowheads="1"/>
          </p:cNvSpPr>
          <p:nvPr/>
        </p:nvSpPr>
        <p:spPr bwMode="auto">
          <a:xfrm>
            <a:off x="92075" y="2903538"/>
            <a:ext cx="36576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Direction: _________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Width: _________</a:t>
            </a:r>
          </a:p>
          <a:p>
            <a:pPr defTabSz="914400">
              <a:spcBef>
                <a:spcPts val="300"/>
              </a:spcBef>
            </a:pPr>
            <a:r>
              <a:rPr lang="en-US" altLang="en-US" sz="1200" i="1">
                <a:latin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-intercept: ______</a:t>
            </a: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The graph of the quadratic function is ___________.</a:t>
            </a:r>
          </a:p>
        </p:txBody>
      </p:sp>
      <p:sp>
        <p:nvSpPr>
          <p:cNvPr id="14353" name="Text Box 1302"/>
          <p:cNvSpPr txBox="1">
            <a:spLocks noChangeArrowheads="1"/>
          </p:cNvSpPr>
          <p:nvPr/>
        </p:nvSpPr>
        <p:spPr bwMode="auto">
          <a:xfrm>
            <a:off x="3475038" y="2903538"/>
            <a:ext cx="35401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Direction: _________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Width: _________</a:t>
            </a:r>
          </a:p>
          <a:p>
            <a:pPr defTabSz="914400">
              <a:spcBef>
                <a:spcPts val="300"/>
              </a:spcBef>
            </a:pPr>
            <a:r>
              <a:rPr lang="en-US" altLang="en-US" sz="1200" i="1">
                <a:latin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-intercept: ______</a:t>
            </a: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ts val="300"/>
              </a:spcBef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The graph of the quadratic function is ___________.</a:t>
            </a:r>
          </a:p>
        </p:txBody>
      </p:sp>
      <p:sp>
        <p:nvSpPr>
          <p:cNvPr id="14354" name="Text Box 42"/>
          <p:cNvSpPr txBox="1">
            <a:spLocks noChangeArrowheads="1"/>
          </p:cNvSpPr>
          <p:nvPr/>
        </p:nvSpPr>
        <p:spPr bwMode="auto">
          <a:xfrm>
            <a:off x="641350" y="5227638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4355" name="Text Box 43"/>
          <p:cNvSpPr txBox="1">
            <a:spLocks noChangeArrowheads="1"/>
          </p:cNvSpPr>
          <p:nvPr/>
        </p:nvSpPr>
        <p:spPr bwMode="auto">
          <a:xfrm>
            <a:off x="2468563" y="5227638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4356" name="Text Box 44"/>
          <p:cNvSpPr txBox="1">
            <a:spLocks noChangeArrowheads="1"/>
          </p:cNvSpPr>
          <p:nvPr/>
        </p:nvSpPr>
        <p:spPr bwMode="auto">
          <a:xfrm>
            <a:off x="4116388" y="5227638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357" name="Text Box 45"/>
          <p:cNvSpPr txBox="1">
            <a:spLocks noChangeArrowheads="1"/>
          </p:cNvSpPr>
          <p:nvPr/>
        </p:nvSpPr>
        <p:spPr bwMode="auto">
          <a:xfrm>
            <a:off x="5853113" y="5227638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72" name="Text Box 37"/>
          <p:cNvSpPr txBox="1">
            <a:spLocks noChangeArrowheads="1"/>
          </p:cNvSpPr>
          <p:nvPr/>
        </p:nvSpPr>
        <p:spPr bwMode="auto">
          <a:xfrm>
            <a:off x="777875" y="2849563"/>
            <a:ext cx="1096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downward</a:t>
            </a:r>
          </a:p>
        </p:txBody>
      </p:sp>
      <p:sp>
        <p:nvSpPr>
          <p:cNvPr id="74" name="Text Box 35"/>
          <p:cNvSpPr txBox="1">
            <a:spLocks noChangeArrowheads="1"/>
          </p:cNvSpPr>
          <p:nvPr/>
        </p:nvSpPr>
        <p:spPr bwMode="auto">
          <a:xfrm>
            <a:off x="2286000" y="2849563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wide</a:t>
            </a:r>
          </a:p>
        </p:txBody>
      </p:sp>
      <p:sp>
        <p:nvSpPr>
          <p:cNvPr id="75" name="Text Box 38"/>
          <p:cNvSpPr txBox="1">
            <a:spLocks noChangeArrowheads="1"/>
          </p:cNvSpPr>
          <p:nvPr/>
        </p:nvSpPr>
        <p:spPr bwMode="auto">
          <a:xfrm>
            <a:off x="914400" y="3063875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(0, -1)</a:t>
            </a:r>
          </a:p>
        </p:txBody>
      </p:sp>
      <p:sp>
        <p:nvSpPr>
          <p:cNvPr id="76" name="Text Box 36"/>
          <p:cNvSpPr txBox="1">
            <a:spLocks noChangeArrowheads="1"/>
          </p:cNvSpPr>
          <p:nvPr/>
        </p:nvSpPr>
        <p:spPr bwMode="auto">
          <a:xfrm>
            <a:off x="90488" y="3489325"/>
            <a:ext cx="1189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Parabola D</a:t>
            </a:r>
          </a:p>
        </p:txBody>
      </p:sp>
      <p:sp>
        <p:nvSpPr>
          <p:cNvPr id="77" name="Text Box 40"/>
          <p:cNvSpPr txBox="1">
            <a:spLocks noChangeArrowheads="1"/>
          </p:cNvSpPr>
          <p:nvPr/>
        </p:nvSpPr>
        <p:spPr bwMode="auto">
          <a:xfrm>
            <a:off x="4170363" y="2849563"/>
            <a:ext cx="1071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downward</a:t>
            </a:r>
          </a:p>
        </p:txBody>
      </p:sp>
      <p:sp>
        <p:nvSpPr>
          <p:cNvPr id="78" name="Text Box 39"/>
          <p:cNvSpPr txBox="1">
            <a:spLocks noChangeArrowheads="1"/>
          </p:cNvSpPr>
          <p:nvPr/>
        </p:nvSpPr>
        <p:spPr bwMode="auto">
          <a:xfrm>
            <a:off x="5668963" y="2849563"/>
            <a:ext cx="887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wide</a:t>
            </a: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4297363" y="3063875"/>
            <a:ext cx="887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(0, 2)</a:t>
            </a:r>
          </a:p>
        </p:txBody>
      </p:sp>
      <p:sp>
        <p:nvSpPr>
          <p:cNvPr id="80" name="Text Box 54"/>
          <p:cNvSpPr txBox="1">
            <a:spLocks noChangeArrowheads="1"/>
          </p:cNvSpPr>
          <p:nvPr/>
        </p:nvSpPr>
        <p:spPr bwMode="auto">
          <a:xfrm>
            <a:off x="3475038" y="3489325"/>
            <a:ext cx="1189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Parabola A</a:t>
            </a:r>
          </a:p>
        </p:txBody>
      </p:sp>
      <p:sp>
        <p:nvSpPr>
          <p:cNvPr id="81" name="Text Box 47"/>
          <p:cNvSpPr txBox="1">
            <a:spLocks noChangeArrowheads="1"/>
          </p:cNvSpPr>
          <p:nvPr/>
        </p:nvSpPr>
        <p:spPr bwMode="auto">
          <a:xfrm>
            <a:off x="722313" y="2239963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82" name="Text Box 48"/>
          <p:cNvSpPr txBox="1">
            <a:spLocks noChangeArrowheads="1"/>
          </p:cNvSpPr>
          <p:nvPr/>
        </p:nvSpPr>
        <p:spPr bwMode="auto">
          <a:xfrm>
            <a:off x="1255713" y="2239963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85" name="Text Box 49"/>
          <p:cNvSpPr txBox="1">
            <a:spLocks noChangeArrowheads="1"/>
          </p:cNvSpPr>
          <p:nvPr/>
        </p:nvSpPr>
        <p:spPr bwMode="auto">
          <a:xfrm>
            <a:off x="4211638" y="2243138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86" name="Text Box 50"/>
          <p:cNvSpPr txBox="1">
            <a:spLocks noChangeArrowheads="1"/>
          </p:cNvSpPr>
          <p:nvPr/>
        </p:nvSpPr>
        <p:spPr bwMode="auto">
          <a:xfrm>
            <a:off x="4725988" y="2243138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graphicFrame>
        <p:nvGraphicFramePr>
          <p:cNvPr id="14370" name="Object 57"/>
          <p:cNvGraphicFramePr>
            <a:graphicFrameLocks noChangeAspect="1"/>
          </p:cNvGraphicFramePr>
          <p:nvPr/>
        </p:nvGraphicFramePr>
        <p:xfrm>
          <a:off x="96838" y="2422525"/>
          <a:ext cx="13668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" name="Equation" r:id="rId9" imgW="1028700" imgH="368300" progId="Equation.DSMT4">
                  <p:embed/>
                </p:oleObj>
              </mc:Choice>
              <mc:Fallback>
                <p:oleObj name="Equation" r:id="rId9" imgW="1028700" imgH="3683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2422525"/>
                        <a:ext cx="136683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1" name="Object 58"/>
          <p:cNvGraphicFramePr>
            <a:graphicFrameLocks noChangeAspect="1"/>
          </p:cNvGraphicFramePr>
          <p:nvPr/>
        </p:nvGraphicFramePr>
        <p:xfrm>
          <a:off x="3565525" y="2422525"/>
          <a:ext cx="14192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" name="Equation" r:id="rId11" imgW="1066800" imgH="368300" progId="Equation.DSMT4">
                  <p:embed/>
                </p:oleObj>
              </mc:Choice>
              <mc:Fallback>
                <p:oleObj name="Equation" r:id="rId11" imgW="1066800" imgH="3683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2422525"/>
                        <a:ext cx="14192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72" name="Picture 59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0" b="2257"/>
          <a:stretch>
            <a:fillRect/>
          </a:stretch>
        </p:blipFill>
        <p:spPr bwMode="auto">
          <a:xfrm>
            <a:off x="0" y="3856038"/>
            <a:ext cx="168433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3" name="Picture 60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1" b="10982"/>
          <a:stretch>
            <a:fillRect/>
          </a:stretch>
        </p:blipFill>
        <p:spPr bwMode="auto">
          <a:xfrm>
            <a:off x="1736725" y="3811588"/>
            <a:ext cx="16891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61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2"/>
          <a:stretch>
            <a:fillRect/>
          </a:stretch>
        </p:blipFill>
        <p:spPr bwMode="auto">
          <a:xfrm>
            <a:off x="3565525" y="3760788"/>
            <a:ext cx="16065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5" name="Picture 62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4" b="-2388"/>
          <a:stretch>
            <a:fillRect/>
          </a:stretch>
        </p:blipFill>
        <p:spPr bwMode="auto">
          <a:xfrm>
            <a:off x="5241925" y="3803650"/>
            <a:ext cx="152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76" name="Group 63"/>
          <p:cNvGrpSpPr>
            <a:grpSpLocks/>
          </p:cNvGrpSpPr>
          <p:nvPr/>
        </p:nvGrpSpPr>
        <p:grpSpPr bwMode="auto">
          <a:xfrm>
            <a:off x="6742113" y="1116013"/>
            <a:ext cx="2190750" cy="1581150"/>
            <a:chOff x="6742113" y="947738"/>
            <a:chExt cx="2190750" cy="1582493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742113" y="947738"/>
              <a:ext cx="2184400" cy="158249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01752" rIns="45720">
              <a:spAutoFit/>
            </a:bodyPr>
            <a:lstStyle/>
            <a:p>
              <a:pPr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determine the direction and width of the parabola? </a:t>
              </a:r>
            </a:p>
            <a:p>
              <a:pPr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determine the </a:t>
              </a: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y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-intercept of the parabola?</a:t>
              </a:r>
            </a:p>
            <a:p>
              <a:pPr>
                <a:tabLst>
                  <a:tab pos="-57150" algn="l"/>
                </a:tabLst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the graph of the quadratic function?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748463" y="947738"/>
              <a:ext cx="2184400" cy="231972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6808788" y="1244852"/>
              <a:ext cx="173037" cy="17318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811963" y="1694497"/>
              <a:ext cx="173037" cy="173184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811963" y="2004322"/>
              <a:ext cx="173037" cy="17318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5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14830E-46F8-4F81-B906-8B52D47FDC2C}"/>
              </a:ext>
            </a:extLst>
          </p:cNvPr>
          <p:cNvSpPr/>
          <p:nvPr/>
        </p:nvSpPr>
        <p:spPr>
          <a:xfrm>
            <a:off x="1417638" y="868363"/>
            <a:ext cx="6948487" cy="1816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Be on Time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Wear ID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Chromebook Ready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SEE SOMETHING, SAY SOMETHING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110C2-49D9-4887-99E8-3F73B0BB3C89}"/>
              </a:ext>
            </a:extLst>
          </p:cNvPr>
          <p:cNvSpPr/>
          <p:nvPr/>
        </p:nvSpPr>
        <p:spPr>
          <a:xfrm>
            <a:off x="914400" y="228600"/>
            <a:ext cx="7954963" cy="4619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ACT RESPONSIBLY &amp; SUPPORT the COMMUNITY.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911475"/>
            <a:ext cx="59372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Image result for No cell phone or g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597150"/>
            <a:ext cx="12604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Image result for no profanit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4068763"/>
            <a:ext cx="1462087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waste time">
            <a:extLst>
              <a:ext uri="{FF2B5EF4-FFF2-40B4-BE49-F238E27FC236}">
                <a16:creationId xmlns:a16="http://schemas.microsoft.com/office/drawing/2014/main" id="{54CA39DE-0806-47FB-8CCB-C23110D2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753" y="2539924"/>
            <a:ext cx="1680622" cy="175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4103688"/>
            <a:ext cx="20097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47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55">
            <a:extLst>
              <a:ext uri="{FF2B5EF4-FFF2-40B4-BE49-F238E27FC236}">
                <a16:creationId xmlns:a16="http://schemas.microsoft.com/office/drawing/2014/main" id="{BA7644B3-C071-4916-8E18-AD4BF0837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887239"/>
              </p:ext>
            </p:extLst>
          </p:nvPr>
        </p:nvGraphicFramePr>
        <p:xfrm>
          <a:off x="3171077" y="1946996"/>
          <a:ext cx="10318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3" imgW="1218671" imgH="634725" progId="Equation.DSMT4">
                  <p:embed/>
                </p:oleObj>
              </mc:Choice>
              <mc:Fallback>
                <p:oleObj name="Equation" r:id="rId3" imgW="1218671" imgH="634725" progId="Equation.DSMT4">
                  <p:embed/>
                  <p:pic>
                    <p:nvPicPr>
                      <p:cNvPr id="6148" name="Object 5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077" y="1946996"/>
                        <a:ext cx="1031875" cy="538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559">
            <a:extLst>
              <a:ext uri="{FF2B5EF4-FFF2-40B4-BE49-F238E27FC236}">
                <a16:creationId xmlns:a16="http://schemas.microsoft.com/office/drawing/2014/main" id="{CD3ADAD9-E7DF-44EF-8C61-BDBCC01C6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364" y="1300884"/>
            <a:ext cx="4535488" cy="2058987"/>
          </a:xfrm>
          <a:prstGeom prst="roundRect">
            <a:avLst>
              <a:gd name="adj" fmla="val 4940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" name="Group 560">
            <a:extLst>
              <a:ext uri="{FF2B5EF4-FFF2-40B4-BE49-F238E27FC236}">
                <a16:creationId xmlns:a16="http://schemas.microsoft.com/office/drawing/2014/main" id="{5BC8857B-F460-4F93-9EF3-B92C8B2AEC46}"/>
              </a:ext>
            </a:extLst>
          </p:cNvPr>
          <p:cNvGrpSpPr>
            <a:grpSpLocks/>
          </p:cNvGrpSpPr>
          <p:nvPr/>
        </p:nvGrpSpPr>
        <p:grpSpPr bwMode="auto">
          <a:xfrm>
            <a:off x="2285252" y="2047009"/>
            <a:ext cx="3668712" cy="1257300"/>
            <a:chOff x="1161" y="12244"/>
            <a:chExt cx="5776" cy="1980"/>
          </a:xfrm>
        </p:grpSpPr>
        <p:grpSp>
          <p:nvGrpSpPr>
            <p:cNvPr id="5" name="Group 561">
              <a:extLst>
                <a:ext uri="{FF2B5EF4-FFF2-40B4-BE49-F238E27FC236}">
                  <a16:creationId xmlns:a16="http://schemas.microsoft.com/office/drawing/2014/main" id="{CD4B7061-0940-4FCC-B09C-CAA2F9FC9D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1" y="12244"/>
              <a:ext cx="4920" cy="1980"/>
              <a:chOff x="3501" y="12064"/>
              <a:chExt cx="4920" cy="1980"/>
            </a:xfrm>
          </p:grpSpPr>
          <p:graphicFrame>
            <p:nvGraphicFramePr>
              <p:cNvPr id="7" name="Object 562">
                <a:extLst>
                  <a:ext uri="{FF2B5EF4-FFF2-40B4-BE49-F238E27FC236}">
                    <a16:creationId xmlns:a16="http://schemas.microsoft.com/office/drawing/2014/main" id="{80E5CD61-0337-4DA8-AA09-01E21213534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01" y="12784"/>
              <a:ext cx="2207" cy="5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43" name="Equation" r:id="rId5" imgW="1409088" imgH="355446" progId="Equation.DSMT4">
                      <p:embed/>
                    </p:oleObj>
                  </mc:Choice>
                  <mc:Fallback>
                    <p:oleObj name="Equation" r:id="rId5" imgW="1409088" imgH="355446" progId="Equation.DSMT4">
                      <p:embed/>
                      <p:pic>
                        <p:nvPicPr>
                          <p:cNvPr id="9258" name="Object 5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1" y="12784"/>
                            <a:ext cx="2207" cy="5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AutoShape 563">
                <a:extLst>
                  <a:ext uri="{FF2B5EF4-FFF2-40B4-BE49-F238E27FC236}">
                    <a16:creationId xmlns:a16="http://schemas.microsoft.com/office/drawing/2014/main" id="{D3A9387C-DB66-448F-8338-E2DA98C7C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1" y="12064"/>
                <a:ext cx="2940" cy="540"/>
              </a:xfrm>
              <a:prstGeom prst="borderCallout2">
                <a:avLst>
                  <a:gd name="adj1" fmla="val 33333"/>
                  <a:gd name="adj2" fmla="val -4083"/>
                  <a:gd name="adj3" fmla="val 33333"/>
                  <a:gd name="adj4" fmla="val -14250"/>
                  <a:gd name="adj5" fmla="val 152037"/>
                  <a:gd name="adj6" fmla="val -2452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200"/>
              </a:p>
            </p:txBody>
          </p:sp>
          <p:sp>
            <p:nvSpPr>
              <p:cNvPr id="9" name="AutoShape 564">
                <a:extLst>
                  <a:ext uri="{FF2B5EF4-FFF2-40B4-BE49-F238E27FC236}">
                    <a16:creationId xmlns:a16="http://schemas.microsoft.com/office/drawing/2014/main" id="{8C18FD75-2F82-4E0D-BA8A-CEE1070B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1" y="13504"/>
                <a:ext cx="2940" cy="540"/>
              </a:xfrm>
              <a:prstGeom prst="borderCallout2">
                <a:avLst>
                  <a:gd name="adj1" fmla="val 33333"/>
                  <a:gd name="adj2" fmla="val -4083"/>
                  <a:gd name="adj3" fmla="val 33333"/>
                  <a:gd name="adj4" fmla="val -17111"/>
                  <a:gd name="adj5" fmla="val -48148"/>
                  <a:gd name="adj6" fmla="val -3023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200"/>
              </a:p>
            </p:txBody>
          </p:sp>
        </p:grpSp>
        <p:sp>
          <p:nvSpPr>
            <p:cNvPr id="6" name="AutoShape 565">
              <a:extLst>
                <a:ext uri="{FF2B5EF4-FFF2-40B4-BE49-F238E27FC236}">
                  <a16:creationId xmlns:a16="http://schemas.microsoft.com/office/drawing/2014/main" id="{5CFA4C02-9872-433E-BA41-A051D60B2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12964"/>
              <a:ext cx="2940" cy="540"/>
            </a:xfrm>
            <a:prstGeom prst="borderCallout2">
              <a:avLst>
                <a:gd name="adj1" fmla="val 33333"/>
                <a:gd name="adj2" fmla="val -4083"/>
                <a:gd name="adj3" fmla="val 33333"/>
                <a:gd name="adj4" fmla="val -14931"/>
                <a:gd name="adj5" fmla="val 46296"/>
                <a:gd name="adj6" fmla="val -2003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/>
            </a:p>
          </p:txBody>
        </p:sp>
      </p:grpSp>
      <p:sp>
        <p:nvSpPr>
          <p:cNvPr id="10" name="Text Box 566">
            <a:extLst>
              <a:ext uri="{FF2B5EF4-FFF2-40B4-BE49-F238E27FC236}">
                <a16:creationId xmlns:a16="http://schemas.microsoft.com/office/drawing/2014/main" id="{4408D4E8-4FB9-49B5-9A9F-E275704F3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077" y="1659659"/>
            <a:ext cx="3762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1600" b="1">
                <a:latin typeface="Arial" panose="020B0604020202020204" pitchFamily="34" charset="0"/>
              </a:rPr>
              <a:t>y-intercept  </a:t>
            </a:r>
            <a:r>
              <a:rPr lang="en-US" altLang="en-US" sz="1600">
                <a:latin typeface="Arial" panose="020B0604020202020204" pitchFamily="34" charset="0"/>
              </a:rPr>
              <a:t> </a:t>
            </a:r>
            <a:r>
              <a:rPr lang="en-US" altLang="en-US" sz="1600" b="1">
                <a:latin typeface="Arial" panose="020B0604020202020204" pitchFamily="34" charset="0"/>
              </a:rPr>
              <a:t>width   direction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" name="Text Box 567">
            <a:extLst>
              <a:ext uri="{FF2B5EF4-FFF2-40B4-BE49-F238E27FC236}">
                <a16:creationId xmlns:a16="http://schemas.microsoft.com/office/drawing/2014/main" id="{8DE572A7-B21A-4B8A-8F74-96C6398AB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164" y="1277071"/>
            <a:ext cx="35433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Fill in the blanks with the following terms.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" name="Text Box 568">
            <a:extLst>
              <a:ext uri="{FF2B5EF4-FFF2-40B4-BE49-F238E27FC236}">
                <a16:creationId xmlns:a16="http://schemas.microsoft.com/office/drawing/2014/main" id="{173E16EC-71E2-4CA8-93D8-C09C26A16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889" y="2005734"/>
            <a:ext cx="1741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direction</a:t>
            </a:r>
          </a:p>
        </p:txBody>
      </p:sp>
      <p:sp>
        <p:nvSpPr>
          <p:cNvPr id="13" name="Text Box 569">
            <a:extLst>
              <a:ext uri="{FF2B5EF4-FFF2-40B4-BE49-F238E27FC236}">
                <a16:creationId xmlns:a16="http://schemas.microsoft.com/office/drawing/2014/main" id="{5A233A6E-1EEB-4DFA-A6A3-C08544E00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289" y="2920134"/>
            <a:ext cx="1741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width</a:t>
            </a:r>
          </a:p>
        </p:txBody>
      </p:sp>
      <p:sp>
        <p:nvSpPr>
          <p:cNvPr id="14" name="Text Box 570">
            <a:extLst>
              <a:ext uri="{FF2B5EF4-FFF2-40B4-BE49-F238E27FC236}">
                <a16:creationId xmlns:a16="http://schemas.microsoft.com/office/drawing/2014/main" id="{F8FC8C43-3FE5-4893-AC05-60ADC6B81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902" y="2454996"/>
            <a:ext cx="1741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y-intercept</a:t>
            </a:r>
          </a:p>
        </p:txBody>
      </p:sp>
      <p:grpSp>
        <p:nvGrpSpPr>
          <p:cNvPr id="15" name="Group 1">
            <a:extLst>
              <a:ext uri="{FF2B5EF4-FFF2-40B4-BE49-F238E27FC236}">
                <a16:creationId xmlns:a16="http://schemas.microsoft.com/office/drawing/2014/main" id="{EAC677C1-BAC9-4A82-8E28-69BB14F436EE}"/>
              </a:ext>
            </a:extLst>
          </p:cNvPr>
          <p:cNvGrpSpPr>
            <a:grpSpLocks/>
          </p:cNvGrpSpPr>
          <p:nvPr/>
        </p:nvGrpSpPr>
        <p:grpSpPr bwMode="auto">
          <a:xfrm>
            <a:off x="457245" y="3628169"/>
            <a:ext cx="7094538" cy="1293813"/>
            <a:chOff x="93663" y="1050926"/>
            <a:chExt cx="7094537" cy="1293290"/>
          </a:xfrm>
        </p:grpSpPr>
        <p:pic>
          <p:nvPicPr>
            <p:cNvPr id="16" name="Picture 36">
              <a:extLst>
                <a:ext uri="{FF2B5EF4-FFF2-40B4-BE49-F238E27FC236}">
                  <a16:creationId xmlns:a16="http://schemas.microsoft.com/office/drawing/2014/main" id="{32C8F1CA-C713-474D-90E3-C4B82EC0C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6"/>
              <a:ext cx="7094537" cy="1293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22A5C9D-01F8-4A57-9F4E-979FDA934480}"/>
                </a:ext>
              </a:extLst>
            </p:cNvPr>
            <p:cNvSpPr/>
            <p:nvPr/>
          </p:nvSpPr>
          <p:spPr bwMode="auto">
            <a:xfrm>
              <a:off x="527051" y="1298476"/>
              <a:ext cx="6076949" cy="95370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Identify the coefficient (</a:t>
              </a:r>
              <a:r>
                <a:rPr lang="en-US" sz="1400" b="1" i="1" dirty="0">
                  <a:solidFill>
                    <a:schemeClr val="tx1"/>
                  </a:solidFill>
                  <a:latin typeface="Arial" pitchFamily="34" charset="0"/>
                </a:rPr>
                <a:t>a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) and constant (</a:t>
              </a:r>
              <a:r>
                <a:rPr lang="en-US" sz="1400" b="1" i="1" dirty="0">
                  <a:solidFill>
                    <a:schemeClr val="tx1"/>
                  </a:solidFill>
                  <a:latin typeface="Arial" pitchFamily="34" charset="0"/>
                </a:rPr>
                <a:t>c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) of the quadratic function. (label)</a:t>
              </a:r>
            </a:p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Determine the </a:t>
              </a: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direction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and </a:t>
              </a: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width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of the parabola. </a:t>
              </a:r>
            </a:p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Determine the </a:t>
              </a:r>
              <a:r>
                <a:rPr lang="en-US" sz="1400" b="1" i="1" dirty="0">
                  <a:solidFill>
                    <a:schemeClr val="tx1"/>
                  </a:solidFill>
                  <a:latin typeface="Arial" pitchFamily="34" charset="0"/>
                </a:rPr>
                <a:t>y</a:t>
              </a: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-intercept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 of the parabola. </a:t>
              </a:r>
            </a:p>
            <a:p>
              <a:pPr defTabSz="914400">
                <a:tabLst>
                  <a:tab pos="571500" algn="l"/>
                </a:tabLst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</a:rPr>
                <a:t>Identify the graph of the quadratic function.</a:t>
              </a:r>
            </a:p>
          </p:txBody>
        </p:sp>
        <p:sp>
          <p:nvSpPr>
            <p:cNvPr id="18" name="Rectangle 1112">
              <a:extLst>
                <a:ext uri="{FF2B5EF4-FFF2-40B4-BE49-F238E27FC236}">
                  <a16:creationId xmlns:a16="http://schemas.microsoft.com/office/drawing/2014/main" id="{83FC0FB8-46F1-4F39-8C39-5C0016100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38" y="1087475"/>
              <a:ext cx="31726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5715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Arial" panose="020B0604020202020204" pitchFamily="34" charset="0"/>
                </a:rPr>
                <a:t>Identify quadratic function graphs. 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03703FF-5631-4D6D-A6A6-515D39C4213F}"/>
                </a:ext>
              </a:extLst>
            </p:cNvPr>
            <p:cNvSpPr/>
            <p:nvPr/>
          </p:nvSpPr>
          <p:spPr bwMode="auto">
            <a:xfrm>
              <a:off x="376238" y="1379406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C3158BD-A49E-4E3C-B37F-CC287C7ADAA3}"/>
                </a:ext>
              </a:extLst>
            </p:cNvPr>
            <p:cNvSpPr/>
            <p:nvPr/>
          </p:nvSpPr>
          <p:spPr bwMode="auto">
            <a:xfrm>
              <a:off x="376238" y="1590458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AED4DD5-59C9-47FF-AD9F-02A589A5B7E7}"/>
                </a:ext>
              </a:extLst>
            </p:cNvPr>
            <p:cNvSpPr/>
            <p:nvPr/>
          </p:nvSpPr>
          <p:spPr bwMode="auto">
            <a:xfrm>
              <a:off x="376238" y="1799923"/>
              <a:ext cx="173038" cy="174554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C3D1749-4BD8-4E3A-90A1-3F51C5BFA532}"/>
                </a:ext>
              </a:extLst>
            </p:cNvPr>
            <p:cNvSpPr/>
            <p:nvPr/>
          </p:nvSpPr>
          <p:spPr bwMode="auto">
            <a:xfrm>
              <a:off x="376238" y="2010976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23" name="TextBox 31">
            <a:extLst>
              <a:ext uri="{FF2B5EF4-FFF2-40B4-BE49-F238E27FC236}">
                <a16:creationId xmlns:a16="http://schemas.microsoft.com/office/drawing/2014/main" id="{35CD85DD-0515-4B21-8AC5-8FB2B8B19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11" y="520673"/>
            <a:ext cx="674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We will identify quadratic function graphs. </a:t>
            </a:r>
            <a:endParaRPr lang="en-US" altLang="en-US" sz="2000" dirty="0">
              <a:solidFill>
                <a:srgbClr val="99999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A0FDAA-77F6-4C33-B166-3AEB2E14E89F}"/>
              </a:ext>
            </a:extLst>
          </p:cNvPr>
          <p:cNvSpPr/>
          <p:nvPr/>
        </p:nvSpPr>
        <p:spPr>
          <a:xfrm>
            <a:off x="131763" y="251074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148">
            <a:extLst>
              <a:ext uri="{FF2B5EF4-FFF2-40B4-BE49-F238E27FC236}">
                <a16:creationId xmlns:a16="http://schemas.microsoft.com/office/drawing/2014/main" id="{4929912B-1285-4305-AFDD-4C0CC34C6858}"/>
              </a:ext>
            </a:extLst>
          </p:cNvPr>
          <p:cNvSpPr/>
          <p:nvPr/>
        </p:nvSpPr>
        <p:spPr>
          <a:xfrm>
            <a:off x="0" y="124073"/>
            <a:ext cx="3657600" cy="247651"/>
          </a:xfrm>
          <a:custGeom>
            <a:avLst/>
            <a:gdLst/>
            <a:ahLst/>
            <a:cxnLst/>
            <a:rect l="l" t="t" r="r" b="b"/>
            <a:pathLst>
              <a:path w="3656487" h="247650">
                <a:moveTo>
                  <a:pt x="3555513" y="0"/>
                </a:moveTo>
                <a:lnTo>
                  <a:pt x="3555824" y="381"/>
                </a:lnTo>
                <a:lnTo>
                  <a:pt x="3555937" y="381"/>
                </a:lnTo>
                <a:lnTo>
                  <a:pt x="3555937" y="520"/>
                </a:lnTo>
                <a:lnTo>
                  <a:pt x="3656487" y="123825"/>
                </a:lnTo>
                <a:lnTo>
                  <a:pt x="3555937" y="247130"/>
                </a:lnTo>
                <a:lnTo>
                  <a:pt x="3555937" y="247269"/>
                </a:lnTo>
                <a:lnTo>
                  <a:pt x="3555824" y="247269"/>
                </a:lnTo>
                <a:lnTo>
                  <a:pt x="3555513" y="247650"/>
                </a:lnTo>
                <a:lnTo>
                  <a:pt x="3555513" y="247269"/>
                </a:lnTo>
                <a:lnTo>
                  <a:pt x="0" y="247269"/>
                </a:lnTo>
                <a:lnTo>
                  <a:pt x="0" y="381"/>
                </a:lnTo>
                <a:lnTo>
                  <a:pt x="3555513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LO (continued)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99781A6-6D44-4316-8555-F53D2A0C9D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0" y="5092174"/>
            <a:ext cx="4732018" cy="1148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Arc 1107">
            <a:extLst>
              <a:ext uri="{FF2B5EF4-FFF2-40B4-BE49-F238E27FC236}">
                <a16:creationId xmlns:a16="http://schemas.microsoft.com/office/drawing/2014/main" id="{31388D39-E7C8-4F2C-8E1F-F597781C1736}"/>
              </a:ext>
            </a:extLst>
          </p:cNvPr>
          <p:cNvSpPr>
            <a:spLocks noChangeAspect="1"/>
          </p:cNvSpPr>
          <p:nvPr/>
        </p:nvSpPr>
        <p:spPr bwMode="auto">
          <a:xfrm>
            <a:off x="6653491" y="3810983"/>
            <a:ext cx="469436" cy="2011658"/>
          </a:xfrm>
          <a:custGeom>
            <a:avLst/>
            <a:gdLst>
              <a:gd name="T0" fmla="*/ 0 w 25499"/>
              <a:gd name="T1" fmla="*/ 0 h 21600"/>
              <a:gd name="T2" fmla="*/ 0 w 25499"/>
              <a:gd name="T3" fmla="*/ 0 h 21600"/>
              <a:gd name="T4" fmla="*/ 0 w 2549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499" h="21600" fill="none" extrusionOk="0">
                <a:moveTo>
                  <a:pt x="25499" y="17479"/>
                </a:moveTo>
                <a:cubicBezTo>
                  <a:pt x="21809" y="20157"/>
                  <a:pt x="17367" y="21599"/>
                  <a:pt x="12809" y="21600"/>
                </a:cubicBezTo>
                <a:cubicBezTo>
                  <a:pt x="8199" y="21600"/>
                  <a:pt x="3711" y="20125"/>
                  <a:pt x="-1" y="17392"/>
                </a:cubicBezTo>
              </a:path>
              <a:path w="25499" h="21600" stroke="0" extrusionOk="0">
                <a:moveTo>
                  <a:pt x="25499" y="17479"/>
                </a:moveTo>
                <a:cubicBezTo>
                  <a:pt x="21809" y="20157"/>
                  <a:pt x="17367" y="21599"/>
                  <a:pt x="12809" y="21600"/>
                </a:cubicBezTo>
                <a:cubicBezTo>
                  <a:pt x="8199" y="21600"/>
                  <a:pt x="3711" y="20125"/>
                  <a:pt x="-1" y="17392"/>
                </a:cubicBezTo>
                <a:lnTo>
                  <a:pt x="12809" y="0"/>
                </a:lnTo>
                <a:lnTo>
                  <a:pt x="25499" y="17479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rc 1107">
            <a:extLst>
              <a:ext uri="{FF2B5EF4-FFF2-40B4-BE49-F238E27FC236}">
                <a16:creationId xmlns:a16="http://schemas.microsoft.com/office/drawing/2014/main" id="{C63F5327-8CEC-4A11-8936-193442972D57}"/>
              </a:ext>
            </a:extLst>
          </p:cNvPr>
          <p:cNvSpPr>
            <a:spLocks noChangeAspect="1"/>
          </p:cNvSpPr>
          <p:nvPr/>
        </p:nvSpPr>
        <p:spPr bwMode="auto">
          <a:xfrm>
            <a:off x="6775410" y="3956782"/>
            <a:ext cx="225598" cy="2339699"/>
          </a:xfrm>
          <a:custGeom>
            <a:avLst/>
            <a:gdLst>
              <a:gd name="T0" fmla="*/ 0 w 25499"/>
              <a:gd name="T1" fmla="*/ 0 h 21600"/>
              <a:gd name="T2" fmla="*/ 0 w 25499"/>
              <a:gd name="T3" fmla="*/ 0 h 21600"/>
              <a:gd name="T4" fmla="*/ 0 w 25499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499" h="21600" fill="none" extrusionOk="0">
                <a:moveTo>
                  <a:pt x="25499" y="17479"/>
                </a:moveTo>
                <a:cubicBezTo>
                  <a:pt x="21809" y="20157"/>
                  <a:pt x="17367" y="21599"/>
                  <a:pt x="12809" y="21600"/>
                </a:cubicBezTo>
                <a:cubicBezTo>
                  <a:pt x="8199" y="21600"/>
                  <a:pt x="3711" y="20125"/>
                  <a:pt x="-1" y="17392"/>
                </a:cubicBezTo>
              </a:path>
              <a:path w="25499" h="21600" stroke="0" extrusionOk="0">
                <a:moveTo>
                  <a:pt x="25499" y="17479"/>
                </a:moveTo>
                <a:cubicBezTo>
                  <a:pt x="21809" y="20157"/>
                  <a:pt x="17367" y="21599"/>
                  <a:pt x="12809" y="21600"/>
                </a:cubicBezTo>
                <a:cubicBezTo>
                  <a:pt x="8199" y="21600"/>
                  <a:pt x="3711" y="20125"/>
                  <a:pt x="-1" y="17392"/>
                </a:cubicBezTo>
                <a:lnTo>
                  <a:pt x="12809" y="0"/>
                </a:lnTo>
                <a:lnTo>
                  <a:pt x="25499" y="17479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0af123969e7935e288b84ede1a49e61f5148630"/>
  <p:tag name="ISPRING_SCORM_RATE_SLIDES" val="0"/>
  <p:tag name="ISPRING_SCORM_PASSING_SCORE" val="0.000000"/>
  <p:tag name="ISPRING_ULTRA_SCORM_COURSE_ID" val="44B5408C-0CDF-474C-93A8-FAB49D3647A5"/>
  <p:tag name="ISPRINGONLINEFOLDERID" val="52"/>
  <p:tag name="ISPRINGONLINEFOLDERPATH" val="Content List/Lessons/ELA"/>
  <p:tag name="ISPRINGCLOUDFOLDERID" val="181"/>
  <p:tag name="ISPRINGCLOUDFOLDERPATH" val="Repository/Alex Tests"/>
  <p:tag name="ISPRING_PLAYERS_CUSTOMIZATION" val="UEsDBBQAAgAIAEqZy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dVkz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B1WTN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HVZM0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B1WTN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B1WTN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dlkzTNbseNluCgAAdR8AABcAAAB1bml2ZXJzYWwvdW5pdmVyc2FsLnBuZ+2Ze1RTZxLA4xPwAd2VFeUVqBpbH0hQDGBIWqVFtym4WgErEGiAIAYCBkQMSVyqay2a1CJygRjabU9pDQRCtiDyiFkKWSpJqoiAgcQK3IghxBAJxLx6L3h2e07/3H/zR27ufL+Zud83d2ZyTuby4Zjotau8VyEQiLWHDkYdQSCWExCIZRzXldDK/ccfBUFfS2hHovcjBHLfSUhYTn73w3cRCCFntTV1BSS75R48TkMg3LvgzxIp9fs0BAK56lDUux+dTdaNojl+2qS7qaxluKXIJW8XbL7zr7cKVt16+G3MgfJXj37IPPLPAG/Py0t/WeHm9uaR8/npx0PWe20ivSdcc+Ni64N/qx+3Fs7c087yRsdkvEjF9sgZAVne104f6VPouYx8oQ9V3dlx1m41d4vICpXlaekuaD8I/2/rWYTVlagmJNGlzGtX8g7iGmg11/27q5QxRnDR7POB09HQwnlayNVxSJ6bHj3tsiDvqR+/j60VPXaF1dnflWPPzYz3nt4ESXfDq+JmMn9cAt0+4bqh4KcEAvD1QspS6PpGtBsKbxlWBDFf9dcEtdisGjxLrDMq8MQcMVvP0NO98K/uc24oc0gC7YE4C/ITtqGeyjjVuhayva1m/5mAyiT4ArkPsmsYpmFLdoubf802oC8PQ7uqtk0Xiu3MHx2By9dBymFJ0atRYy74eQmVYpEXdhqZSsYaFH0dhi1sStsE7+juZMTHwWYDh1Vs0FFZlkE7M45LCK4cEnr4i56nmUY/+bn9jHLvtdRkDEvsR0USwD/VHHdr6sgw2exzYgezBi1VsUPVsbcBHU3AL/nPNoDSMMqOJOqRO+9kWShKl7LLh5TMsa14c++gEg6aZSJTklbqYpk3dCHtLxh3M4Mrv2+8eNHNxfJLyLVUtoiBB+eVWrLSniDKlkMSOn2fiVJ9OORautIeyE9p6ubpzhpn7Ynx2WqXsmGcJadBW7To93tJ2lMp7gzBtTIBHZg6Rdzd7HFhtOEnoKFNv56QUd5jF9YcT2q6yJZR1Mn4Bh+lPf5kcCUptnhYv3uwrfsmJ1utOGVnllw+tgV+nd5sbwKo3fnl1FgvDqBwlAQCoFsX1twY7B3UM4W3yJsZ+YANLD6xYZjCTwS1PRUek0UabZGNWSNM0hY0U4mc1mm3HetiTPzche1pnknS6GvIS6XrMSZJWomEWX6wa39XNzCmMID6loDdLPHHE8LC6pQQzv26uC8og6+EupuDGXRs9J4lsLkWMi+5G3XVRj4z9WnvVJvD9wuzhZGQeXuD5QWaNX2g+5jh172StD4s6meKmhr4LEKJ9yT0JPYXNKyGc4Ye7YFSzlkCGj2Wi9RR7GEyAVv5olFnEaY80G9NmOJg0Ol0BrGwfKBIM0TLVgo1WMs7pwdM4Y/WQ0GYxqSe3OcOB0XsuwXwzfpEEnWBUXz7apFnBhvTLC1gT5KknfLWFkZP1j5Yi2WNK3GDU4uB+n3OL6y94/rHYvg9MDyb1Q56wXfFB4Lh8nGVLIeuAQvZfP4NAkz2O4ETOIETOIETOIETOIETOIETOIETOIETOIETOIETIAL8GYZur//v78TPfFaUSTlIYnuxeeaprBrjpVd1tIWBwJgsTzNP4w2YIaUnOKUao65AD4YwzfeI/vniSIv8VPMgvDLztlIikYz3lm31IjJmByYmGI/RmkpjvWAZ5Hv6m9rYGn9GnkQoHaEqCgQCFtXUyl+Z24/Ga7V9E4ddXMriG5KTkh+MXglXP4/IIurZBo/+v8IHcg91TLLUpN69yWJmB7dLNUVbRWKC0uTcvNzgVm3THs2JJKmqNnk2RNr8YAV0JH4fq1nMsJhmYmb29GT502v3gGRW3woP6BHqngRIN6nuXOv0gmt5P/br3CxSKKfjqI/Rvw7MW+fxJjDSfatCW5cPHxYrI2dynybI0vUPe0bakFojwT8quJUvjMBAxpps/2Xh5Yqdkwkyst5Tiq0SVd372p8SXPSyliV6uTXWMXaa0yV9PgKpcluOmlMeDsCKH0mt3uMDxe55cZLxvcK0nkXeoFHUEFVoHpggO6m/Lq0gMlu5/QU3Pww2j7HMg/d2YpB8GhTGXB5ulkrpKBVWDare5ijtPUqRG0ps1LDohljxq4Z79Rif13oxunjXhp6sZHotLsdYhPLAAdZf8VbH5sL74/EOo7iC7ouL06yEjmjtI6dhLwirlKoDGzA2bJmLH6FZsaMS35I5Q2eZORg2atFjMi+Sfqao4my7Id5h5nswr/800iVv9ogMRc+1Y2x98gGryd0P2Xbj+MMXL8WD22kZbCNt3pOkEg1YBTMpnx5Sf2W+FLqdkGPMlC8euYJkj+O2FtpsYnu3xfGkBmhErltvf+YVe2Ouad3fwB/FFi+W49Tqle5+fLPOLwKMAM+Bd0BtUMKQoBB8TDfq3K6Zi0bycUhvI68eLCx38SHEkVRXqnu+3Ph6x2y0SUjaL2Gmd1/4cqd/H64m0t7S0NXV/Dit9C2R+lIcJZFcB7YUlqEHReIe8zlkjH1KTWT6XQYVfJDZl9tUpT4m3wbU9QQ6Ghdj1T5yhvDOUMnd57z85qvDDaTVa1kvCh1WHz4mJyTOqGzTAX8JoXXQRv1EX6WWvs/wJDODlInx+EvVV6AgnH4kSbt1rCJUNv/LtusDrVB6he2CC6z9g/ZhYEMj62FGp+pS2fFjQuLfhcR0dOqvB/ixi257AW3lKZ7ijZtarnbU5VqrRjUt3XfJHE4IqBQTbZScCDDyhEy/jexDAGVVmJypb3qt4eqG15lV4bUrOVG1RZVD2AwkNNY3AZ81Ii1hTWLqTSEnSGT7jiOAY/AM0AKnvPlDwveu/+OrjSIHZd/7rs+BOUqomM+dXVVWRANlQ3ZDNnWqWOy9GF2mqr2IVlR7loue+wZ57mVa6SZ+bWDzswfzuaNwMn1NEozdGro/gLKgjeJJrMDbmFwPmtBkx0aUMYNyP40a+jr9sEzr/FN+Q+ed9hPYBcsfOEUcsONjmY4kxwF9wOdb4AFK7mdkBS9JtZM3nSA7pX+4WCCDBVxG8DBOFAV3ryeHdxE729tJWJmwqh8qDqib7NTkJ5H9CDjPDxZ6nUCrUyod6yvUj17XYRy3Gve5yHBQvoRUkAN3A2XZ1tgYk5EQZxzeN2B4Odk/UexuCCjpTbJ2cWl1cngmaTy+sTYsjja8r9tgNRsnEt1nIY6tePmDNLuGsRTaRmpbKb2fxBnAmmKyfY0q25OU04P3rghETWNHd7GqSIrwhXOfh9orNUi/We8AFOYEWSrVFF6OxlsGfHOewwbdU3cKMnmxrzwdwRpAetbkBllc0l/HKcYj5pS1TVng0R35YWHAyEQ1NR0e0NZm2PttndFlWhW1Zj+iSmvxXO3n7o4aO1oPDnlsh0dVYccK89TF/XnPbKYDVfcCczwX+r5/yB9/C55eU++HO/aLqye3cHh4VufI/4a+FpPud0NfJtVQ6rXrBuwewS07uXm3yqVsI/QWEqdd/ztV1qaEjMFzLgUv8kQnvPwksGp9yIfj1Xl5Bha4d3uzbG56YTR96L2YKMH+lJLfAFBLAQIAABQAAgAIAEqZy0aKJOKo+gIAALAIAAAUAAAAAAAAAAEAAAAAAAAAAAB1bml2ZXJzYWwvcGxheWVyLnhtbFBLAQIAABQAAgAIAHVZM0y8CP7A5gQAAHASAAAdAAAAAAAAAAEAAAAAACwDAAB1bml2ZXJzYWwvY29tbW9uX21lc3NhZ2VzLmxuZ1BLAQIAABQAAgAIAHVZM0woikTY8gMAAGcQAAAnAAAAAAAAAAEAAAAAAE0IAAB1bml2ZXJzYWwvZmxhc2hfcHVibGlzaGluZ19zZXR0aW5ncy54bWxQSwECAAAUAAIACAB1WTNMfDWLD+MCAACRCgAAIQAAAAAAAAABAAAAAACEDAAAdW5pdmVyc2FsL2ZsYXNoX3NraW5fc2V0dGluZ3MueG1sUEsBAgAAFAACAAgAdVkzTJwmUE/cAwAA+A8AACYAAAAAAAAAAQAAAAAApg8AAHVuaXZlcnNhbC9odG1sX3B1Ymxpc2hpbmdfc2V0dGluZ3MueG1sUEsBAgAAFAACAAgAdVkzTHkhshmeAQAAGwYAAB8AAAAAAAAAAQAAAAAAxhMAAHVuaXZlcnNhbC9odG1sX3NraW5fc2V0dGluZ3MuanNQSwECAAAUAAIACAB2WTNM1ux42W4KAAB1HwAAFwAAAAAAAAAAAAAAAAChFQAAdW5pdmVyc2FsL3VuaXZlcnNhbC5wbmdQSwUGAAAAAAcABwAXAgAARCAAAAAA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Betty\Desktop\Educeri"/>
  <p:tag name="ISPRING_PRESENTATION_TITLE" val="FUN_IF_7.0a_IDENTIFY_QUADRATIC_FUNCTION_GRAPHS_DW_CCSS [616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"/>
  <p:tag name="ISPRING_SLIDE_INDENT_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losur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 &amp;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Clarification &amp; CFU"/>
  <p:tag name="ISPRING_SLIDE_INDENT_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"/>
  <p:tag name="ISPRING_SLIDE_INDENT_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"/>
  <p:tag name="ISPRING_SLIDE_INDENT_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"/>
  <p:tag name="ISPRING_SLIDE_INDENT_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"/>
  <p:tag name="ISPRING_SLIDE_INDENT_LEVEL" val="1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4084</TotalTime>
  <Words>2066</Words>
  <Application>Microsoft Office PowerPoint</Application>
  <PresentationFormat>On-screen Show (4:3)</PresentationFormat>
  <Paragraphs>553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Wingdings</vt:lpstr>
      <vt:lpstr>Times New Roman</vt:lpstr>
      <vt:lpstr>Cambria Math</vt:lpstr>
      <vt:lpstr>Symbol</vt:lpstr>
      <vt:lpstr>Verdana</vt:lpstr>
      <vt:lpstr>Gill Sans MT</vt:lpstr>
      <vt:lpstr>Calibri</vt:lpstr>
      <vt:lpstr>Arial Narrow</vt:lpstr>
      <vt:lpstr>Handlee</vt:lpstr>
      <vt:lpstr>Century Gothic</vt:lpstr>
      <vt:lpstr>Roboto</vt:lpstr>
      <vt:lpstr>Arial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FUN_IF_7.0a_IDENTIFY_QUADRATIC_FUNCTION_GRAPHS_DW_CCSS [616]</dc:title>
  <dc:creator>Stephen</dc:creator>
  <cp:lastModifiedBy>Rupinder Jagpal</cp:lastModifiedBy>
  <cp:revision>257</cp:revision>
  <cp:lastPrinted>2012-08-17T16:43:01Z</cp:lastPrinted>
  <dcterms:created xsi:type="dcterms:W3CDTF">2012-04-12T14:57:33Z</dcterms:created>
  <dcterms:modified xsi:type="dcterms:W3CDTF">2018-09-14T18:23:03Z</dcterms:modified>
</cp:coreProperties>
</file>