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64" r:id="rId4"/>
    <p:sldId id="265" r:id="rId5"/>
  </p:sldIdLst>
  <p:sldSz cx="7772400" cy="100584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mbria Math" panose="02040503050406030204" pitchFamily="18" charset="0"/>
      <p:regular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Handlee" panose="02000000000000000000" pitchFamily="2" charset="0"/>
      <p:regular r:id="rId17"/>
    </p:embeddedFont>
    <p:embeddedFont>
      <p:font typeface="Ink Free" panose="03080402000500000000" pitchFamily="66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A1C6CC-6A10-41D4-9CC8-2CB1C622D811}">
  <a:tblStyle styleId="{1BA1C6CC-6A10-41D4-9CC8-2CB1C622D811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F32DED3-59F0-4751-A79B-5410D387DC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47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63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C1F760-C115-4033-AE16-C21CBAB7AF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ED967-2E8F-4FF7-9318-7B04354426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AE9E8-ACD5-400D-8B49-4A80D821BC9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8CB8A-0CA1-4E0D-A608-02CE9F484E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F4F53-6AFA-49D5-9E3D-D11F6A0F20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67D5F-9AC2-49D9-9ABF-18946E54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20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491ead5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42491ead57_1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1" name="Google Shape;81;g42491ead57_1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2491ead57_4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42491ead57_4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0" y="102358"/>
            <a:ext cx="7772400" cy="259308"/>
          </a:xfrm>
          <a:prstGeom prst="rect">
            <a:avLst/>
          </a:prstGeom>
          <a:solidFill>
            <a:srgbClr val="0171AB"/>
          </a:solidFill>
          <a:ln>
            <a:noFill/>
          </a:ln>
        </p:spPr>
        <p:txBody>
          <a:bodyPr spcFirstLastPara="1" wrap="square" lIns="64759" tIns="64759" rIns="64759" bIns="64759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2">
                <a:solidFill>
                  <a:srgbClr val="FFFFFF"/>
                </a:solidFill>
              </a:rPr>
              <a:t>By the end of class, student will be able to construct a quadratic function given a graph. </a:t>
            </a:r>
            <a:endParaRPr sz="992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-1" y="9608793"/>
            <a:ext cx="1606925" cy="44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32371" rIns="64759" bIns="32371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79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Created for Teacher Use</a:t>
            </a:r>
            <a:endParaRPr sz="7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rot="-5400000">
            <a:off x="-596349" y="2159111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59" tIns="33557" rIns="64759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992" dirty="0"/>
          </a:p>
        </p:txBody>
      </p:sp>
      <p:pic>
        <p:nvPicPr>
          <p:cNvPr id="35" name="Google Shape;35;p5" descr="C:\Users\Stephen\Downloads\Light Bulb Ic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7724" y="1365383"/>
            <a:ext cx="162978" cy="14891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-4962" y="1005972"/>
            <a:ext cx="7017230" cy="71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32371" rIns="64759" bIns="32371" anchor="t" anchorCtr="0">
            <a:noAutofit/>
          </a:bodyPr>
          <a:lstStyle/>
          <a:p>
            <a:pPr>
              <a:buSzPts val="2800"/>
            </a:pPr>
            <a:r>
              <a:rPr lang="en-US" sz="1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Determine if the quadratic function is stretched or compressed. How do you know?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7" name="Google Shape;37;p5"/>
          <p:cNvGraphicFramePr/>
          <p:nvPr>
            <p:extLst>
              <p:ext uri="{D42A27DB-BD31-4B8C-83A1-F6EECF244321}">
                <p14:modId xmlns:p14="http://schemas.microsoft.com/office/powerpoint/2010/main" val="1140929824"/>
              </p:ext>
            </p:extLst>
          </p:nvPr>
        </p:nvGraphicFramePr>
        <p:xfrm>
          <a:off x="5303100" y="2471770"/>
          <a:ext cx="2274732" cy="1043956"/>
        </p:xfrm>
        <a:graphic>
          <a:graphicData uri="http://schemas.openxmlformats.org/drawingml/2006/table">
            <a:tbl>
              <a:tblPr firstRow="1" bandRow="1">
                <a:noFill/>
                <a:tableStyleId>{1BA1C6CC-6A10-41D4-9CC8-2CB1C622D811}</a:tableStyleId>
              </a:tblPr>
              <a:tblGrid>
                <a:gridCol w="2274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702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Make the Connection</a:t>
                      </a:r>
                      <a:endParaRPr sz="1200" u="none" strike="noStrike" cap="none"/>
                    </a:p>
                  </a:txBody>
                  <a:tcPr marL="64777" marR="64777" marT="32389" marB="32389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Students, you already know what will stretch or compress a quadratic function.  Now we are going to construct the equation.</a:t>
                      </a:r>
                      <a:endParaRPr sz="1200" dirty="0"/>
                    </a:p>
                  </a:txBody>
                  <a:tcPr marL="64777" marR="64777" marT="32389" marB="32389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Google Shape;38;p5"/>
          <p:cNvGraphicFramePr/>
          <p:nvPr>
            <p:extLst>
              <p:ext uri="{D42A27DB-BD31-4B8C-83A1-F6EECF244321}">
                <p14:modId xmlns:p14="http://schemas.microsoft.com/office/powerpoint/2010/main" val="785719627"/>
              </p:ext>
            </p:extLst>
          </p:nvPr>
        </p:nvGraphicFramePr>
        <p:xfrm>
          <a:off x="5303100" y="1378883"/>
          <a:ext cx="2250965" cy="921134"/>
        </p:xfrm>
        <a:graphic>
          <a:graphicData uri="http://schemas.openxmlformats.org/drawingml/2006/table">
            <a:tbl>
              <a:tblPr firstRow="1" bandRow="1">
                <a:noFill/>
                <a:tableStyleId>{1BA1C6CC-6A10-41D4-9CC8-2CB1C622D811}</a:tableStyleId>
              </a:tblPr>
              <a:tblGrid>
                <a:gridCol w="2250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442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200" u="none" strike="noStrike" cap="none"/>
                    </a:p>
                  </a:txBody>
                  <a:tcPr marL="64777" marR="64777" marT="32389" marB="32389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47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dirty="0"/>
                        <a:t>The graph y= ax</a:t>
                      </a:r>
                      <a:r>
                        <a:rPr lang="en-US" sz="1200" baseline="30000" dirty="0"/>
                        <a:t>2 </a:t>
                      </a:r>
                      <a:r>
                        <a:rPr lang="en-US" sz="1200" dirty="0"/>
                        <a:t>is a stretch if a&gt;1 and compressed if 0&lt;a&lt;1.</a:t>
                      </a:r>
                      <a:endParaRPr sz="1200" b="1" dirty="0">
                        <a:solidFill>
                          <a:srgbClr val="7030A0"/>
                        </a:solidFill>
                      </a:endParaRPr>
                    </a:p>
                  </a:txBody>
                  <a:tcPr marL="64777" marR="64777" marT="32389" marB="32389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" name="Google Shape;39;p5" descr="C:\Users\Stephen\Downloads\Light Bulb Ic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2401" y="1432851"/>
            <a:ext cx="162978" cy="14891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Google Shape;40;p5"/>
              <p:cNvSpPr txBox="1"/>
              <p:nvPr/>
            </p:nvSpPr>
            <p:spPr>
              <a:xfrm>
                <a:off x="-303470" y="1300861"/>
                <a:ext cx="2357475" cy="2405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759" tIns="64759" rIns="64759" bIns="64759" anchor="t" anchorCtr="0">
                <a:noAutofit/>
              </a:bodyPr>
              <a:lstStyle/>
              <a:p>
                <a:pPr marL="53973">
                  <a:buSzPts val="24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0" smtClean="0">
                          <a:latin typeface="Cambria Math" panose="02040503050406030204" pitchFamily="18" charset="0"/>
                        </a:rPr>
                        <m:t>1. 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1300" baseline="30000" dirty="0"/>
              </a:p>
            </p:txBody>
          </p:sp>
        </mc:Choice>
        <mc:Fallback xmlns="">
          <p:sp>
            <p:nvSpPr>
              <p:cNvPr id="40" name="Google Shape;40;p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3470" y="1300861"/>
                <a:ext cx="2357475" cy="2405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Google Shape;41;p5"/>
              <p:cNvSpPr txBox="1"/>
              <p:nvPr/>
            </p:nvSpPr>
            <p:spPr>
              <a:xfrm>
                <a:off x="2352513" y="1269232"/>
                <a:ext cx="2357475" cy="2405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759" tIns="64759" rIns="64759" bIns="64759" anchor="t" anchorCtr="0">
                <a:noAutofit/>
              </a:bodyPr>
              <a:lstStyle/>
              <a:p>
                <a:pPr marL="32383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130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ar-AE" sz="13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ar-AE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3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ar-AE" sz="13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sz="1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ar-AE" sz="13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ar-AE" sz="13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13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AE" sz="1300" baseline="30000" dirty="0"/>
              </a:p>
            </p:txBody>
          </p:sp>
        </mc:Choice>
        <mc:Fallback xmlns="">
          <p:sp>
            <p:nvSpPr>
              <p:cNvPr id="41" name="Google Shape;41;p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513" y="1269232"/>
                <a:ext cx="2357475" cy="2405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Google Shape;42;p5"/>
          <p:cNvSpPr txBox="1"/>
          <p:nvPr/>
        </p:nvSpPr>
        <p:spPr>
          <a:xfrm>
            <a:off x="359178" y="2594684"/>
            <a:ext cx="2197680" cy="5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t" anchorCtr="0">
            <a:noAutofit/>
          </a:bodyPr>
          <a:lstStyle/>
          <a:p>
            <a:r>
              <a:rPr lang="en-US" sz="1200" dirty="0">
                <a:solidFill>
                  <a:srgbClr val="980000"/>
                </a:solidFill>
              </a:rPr>
              <a:t>The function is _________</a:t>
            </a:r>
          </a:p>
          <a:p>
            <a:r>
              <a:rPr lang="en-US" sz="1200" dirty="0">
                <a:solidFill>
                  <a:srgbClr val="980000"/>
                </a:solidFill>
              </a:rPr>
              <a:t>because ______________.</a:t>
            </a:r>
            <a:endParaRPr sz="1200" dirty="0">
              <a:solidFill>
                <a:srgbClr val="98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0DE1F5-8FF4-47AD-B03C-DCE01EC64C15}"/>
              </a:ext>
            </a:extLst>
          </p:cNvPr>
          <p:cNvSpPr/>
          <p:nvPr/>
        </p:nvSpPr>
        <p:spPr>
          <a:xfrm>
            <a:off x="4506462" y="289440"/>
            <a:ext cx="6759525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Name: ______________________________</a:t>
            </a:r>
          </a:p>
          <a:p>
            <a:pPr>
              <a:lnSpc>
                <a:spcPct val="150000"/>
              </a:lnSpc>
            </a:pP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Period:____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7D505E-9AC6-4A8C-B38F-7BAED9B0995D}"/>
              </a:ext>
            </a:extLst>
          </p:cNvPr>
          <p:cNvSpPr/>
          <p:nvPr/>
        </p:nvSpPr>
        <p:spPr>
          <a:xfrm>
            <a:off x="24126" y="533429"/>
            <a:ext cx="493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1: 6.3 Writing a Quadratic Function Given a Graph</a:t>
            </a:r>
          </a:p>
        </p:txBody>
      </p:sp>
      <p:pic>
        <p:nvPicPr>
          <p:cNvPr id="33" name="Google Shape;33;p5" descr="C:\Users\Stephen\Downloads\Make Connection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2676" y="2529921"/>
            <a:ext cx="129527" cy="12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 descr="C:\Users\Stephen\Downloads\Make Connection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2676" y="2529921"/>
            <a:ext cx="129527" cy="12952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2;p5">
            <a:extLst>
              <a:ext uri="{FF2B5EF4-FFF2-40B4-BE49-F238E27FC236}">
                <a16:creationId xmlns:a16="http://schemas.microsoft.com/office/drawing/2014/main" id="{A984858F-F8CE-4F2B-8BEF-01F6986BD331}"/>
              </a:ext>
            </a:extLst>
          </p:cNvPr>
          <p:cNvSpPr txBox="1"/>
          <p:nvPr/>
        </p:nvSpPr>
        <p:spPr>
          <a:xfrm>
            <a:off x="2849809" y="2623567"/>
            <a:ext cx="2090830" cy="5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t" anchorCtr="0">
            <a:noAutofit/>
          </a:bodyPr>
          <a:lstStyle/>
          <a:p>
            <a:r>
              <a:rPr lang="en-US" sz="1200" dirty="0">
                <a:solidFill>
                  <a:srgbClr val="980000"/>
                </a:solidFill>
              </a:rPr>
              <a:t>The function is _________</a:t>
            </a:r>
          </a:p>
          <a:p>
            <a:r>
              <a:rPr lang="en-US" sz="1200" dirty="0">
                <a:solidFill>
                  <a:srgbClr val="980000"/>
                </a:solidFill>
              </a:rPr>
              <a:t>because ______________.</a:t>
            </a:r>
            <a:endParaRPr sz="1200" dirty="0">
              <a:solidFill>
                <a:srgbClr val="980000"/>
              </a:solidFill>
            </a:endParaRPr>
          </a:p>
        </p:txBody>
      </p:sp>
      <p:sp>
        <p:nvSpPr>
          <p:cNvPr id="16" name="Google Shape;48;p6">
            <a:extLst>
              <a:ext uri="{FF2B5EF4-FFF2-40B4-BE49-F238E27FC236}">
                <a16:creationId xmlns:a16="http://schemas.microsoft.com/office/drawing/2014/main" id="{C3ABCC48-4E35-4456-AFDA-9FBBEE4A3528}"/>
              </a:ext>
            </a:extLst>
          </p:cNvPr>
          <p:cNvSpPr/>
          <p:nvPr/>
        </p:nvSpPr>
        <p:spPr>
          <a:xfrm rot="-5400000">
            <a:off x="-621692" y="4718648"/>
            <a:ext cx="1438838" cy="1904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59" tIns="33557" rIns="64759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992"/>
          </a:p>
        </p:txBody>
      </p:sp>
      <p:pic>
        <p:nvPicPr>
          <p:cNvPr id="17" name="Google Shape;49;p6" descr="C:\Users\Stephen\Downloads\Make Connection.png">
            <a:extLst>
              <a:ext uri="{FF2B5EF4-FFF2-40B4-BE49-F238E27FC236}">
                <a16:creationId xmlns:a16="http://schemas.microsoft.com/office/drawing/2014/main" id="{0FF1983D-1E00-443C-AF1B-80B7608F9A9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8948" y="6670850"/>
            <a:ext cx="129527" cy="12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50;p6" descr="C:\Users\Stephen\Downloads\Make Connection.png">
            <a:extLst>
              <a:ext uri="{FF2B5EF4-FFF2-40B4-BE49-F238E27FC236}">
                <a16:creationId xmlns:a16="http://schemas.microsoft.com/office/drawing/2014/main" id="{6E86B693-241A-48D3-8409-EC58F2F28F9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8948" y="6670850"/>
            <a:ext cx="129527" cy="1295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Google Shape;51;p6">
            <a:extLst>
              <a:ext uri="{FF2B5EF4-FFF2-40B4-BE49-F238E27FC236}">
                <a16:creationId xmlns:a16="http://schemas.microsoft.com/office/drawing/2014/main" id="{593D921B-1CFB-4FA7-BA73-61BAD6790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147514"/>
              </p:ext>
            </p:extLst>
          </p:nvPr>
        </p:nvGraphicFramePr>
        <p:xfrm>
          <a:off x="5236834" y="3759904"/>
          <a:ext cx="2435020" cy="2070291"/>
        </p:xfrm>
        <a:graphic>
          <a:graphicData uri="http://schemas.openxmlformats.org/drawingml/2006/table">
            <a:tbl>
              <a:tblPr firstRow="1" bandRow="1">
                <a:noFill/>
                <a:tableStyleId>{1BA1C6CC-6A10-41D4-9CC8-2CB1C622D811}</a:tableStyleId>
              </a:tblPr>
              <a:tblGrid>
                <a:gridCol w="243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7990">
                <a:tc>
                  <a:txBody>
                    <a:bodyPr/>
                    <a:lstStyle/>
                    <a:p>
                      <a:pPr marL="2286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Check for Understanding</a:t>
                      </a:r>
                      <a:endParaRPr sz="1200" u="none" strike="noStrike" cap="none" dirty="0"/>
                    </a:p>
                  </a:txBody>
                  <a:tcPr marL="64777" marR="64777" marT="32389" marB="32389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6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Describe the behavior of the following quadratic equation.</a:t>
                      </a:r>
                      <a:endParaRPr sz="12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endParaRPr sz="12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            y= -2x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200" baseline="300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endParaRPr sz="1200" baseline="30000" dirty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quadratic function opens ______ because “a” is ______. The function has a ______and _______________ because…….</a:t>
                      </a:r>
                      <a:endParaRPr sz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endParaRPr sz="1200" baseline="30000" dirty="0">
                        <a:solidFill>
                          <a:srgbClr val="000000"/>
                        </a:solidFill>
                      </a:endParaRPr>
                    </a:p>
                  </a:txBody>
                  <a:tcPr marL="64777" marR="64777" marT="32389" marB="32389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Google Shape;53;p6">
            <a:extLst>
              <a:ext uri="{FF2B5EF4-FFF2-40B4-BE49-F238E27FC236}">
                <a16:creationId xmlns:a16="http://schemas.microsoft.com/office/drawing/2014/main" id="{370EB0E5-B6A9-4A69-A7A3-E2767234849F}"/>
              </a:ext>
            </a:extLst>
          </p:cNvPr>
          <p:cNvSpPr txBox="1"/>
          <p:nvPr/>
        </p:nvSpPr>
        <p:spPr>
          <a:xfrm>
            <a:off x="433103" y="3766690"/>
            <a:ext cx="4803563" cy="63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1200" dirty="0"/>
              <a:t>The most basic quadratic function is</a:t>
            </a:r>
            <a:r>
              <a:rPr lang="en-US" sz="1200" b="1" dirty="0">
                <a:solidFill>
                  <a:srgbClr val="FF0000"/>
                </a:solidFill>
              </a:rPr>
              <a:t> ƒ(x) = x</a:t>
            </a:r>
            <a:r>
              <a:rPr lang="en-US" sz="1200" b="1" baseline="30000" dirty="0">
                <a:solidFill>
                  <a:srgbClr val="FF0000"/>
                </a:solidFill>
              </a:rPr>
              <a:t>2</a:t>
            </a:r>
            <a:r>
              <a:rPr lang="en-US" sz="1200" dirty="0"/>
              <a:t>. </a:t>
            </a:r>
          </a:p>
          <a:p>
            <a:r>
              <a:rPr lang="en-US" sz="1200" dirty="0"/>
              <a:t>A </a:t>
            </a:r>
            <a:r>
              <a:rPr lang="en-US" sz="1200" b="1" dirty="0"/>
              <a:t>quadratic function</a:t>
            </a:r>
            <a:r>
              <a:rPr lang="en-US" sz="1200" dirty="0"/>
              <a:t> can be written in the form </a:t>
            </a:r>
          </a:p>
          <a:p>
            <a:r>
              <a:rPr lang="en-US" sz="1200" dirty="0"/>
              <a:t>y = </a:t>
            </a:r>
            <a:r>
              <a:rPr lang="en-US" sz="1200" dirty="0">
                <a:solidFill>
                  <a:srgbClr val="FF00FF"/>
                </a:solidFill>
              </a:rPr>
              <a:t>a</a:t>
            </a:r>
            <a:r>
              <a:rPr lang="en-US" sz="1200" dirty="0"/>
              <a:t>x</a:t>
            </a:r>
            <a:r>
              <a:rPr lang="en-US" sz="1200" baseline="30000" dirty="0"/>
              <a:t>2</a:t>
            </a:r>
            <a:r>
              <a:rPr lang="en-US" sz="1200" dirty="0"/>
              <a:t> + bx + c a ≠ 0.</a:t>
            </a:r>
          </a:p>
        </p:txBody>
      </p:sp>
      <p:sp>
        <p:nvSpPr>
          <p:cNvPr id="22" name="Google Shape;54;p6">
            <a:extLst>
              <a:ext uri="{FF2B5EF4-FFF2-40B4-BE49-F238E27FC236}">
                <a16:creationId xmlns:a16="http://schemas.microsoft.com/office/drawing/2014/main" id="{07FA1143-FAA8-4C33-AB2A-57380D9724D6}"/>
              </a:ext>
            </a:extLst>
          </p:cNvPr>
          <p:cNvSpPr txBox="1"/>
          <p:nvPr/>
        </p:nvSpPr>
        <p:spPr>
          <a:xfrm>
            <a:off x="120979" y="3485394"/>
            <a:ext cx="3080400" cy="3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Parent Quadratic Function</a:t>
            </a:r>
            <a:endParaRPr sz="1300" b="1" dirty="0">
              <a:solidFill>
                <a:srgbClr val="FF0000"/>
              </a:solidFill>
            </a:endParaRPr>
          </a:p>
        </p:txBody>
      </p:sp>
      <p:pic>
        <p:nvPicPr>
          <p:cNvPr id="23" name="Google Shape;55;p6" descr="C:\Users\Stephen\Downloads\Light Bulb Icon.png">
            <a:extLst>
              <a:ext uri="{FF2B5EF4-FFF2-40B4-BE49-F238E27FC236}">
                <a16:creationId xmlns:a16="http://schemas.microsoft.com/office/drawing/2014/main" id="{B4D55193-2FA8-4F3B-9993-750DAA0535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7485" y="3767599"/>
            <a:ext cx="162978" cy="14891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57;p6">
            <a:extLst>
              <a:ext uri="{FF2B5EF4-FFF2-40B4-BE49-F238E27FC236}">
                <a16:creationId xmlns:a16="http://schemas.microsoft.com/office/drawing/2014/main" id="{51B91551-5715-4877-BAFE-246A65D366C9}"/>
              </a:ext>
            </a:extLst>
          </p:cNvPr>
          <p:cNvSpPr txBox="1"/>
          <p:nvPr/>
        </p:nvSpPr>
        <p:spPr>
          <a:xfrm>
            <a:off x="787774" y="4412039"/>
            <a:ext cx="4335425" cy="247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t" anchorCtr="0">
            <a:noAutofit/>
          </a:bodyPr>
          <a:lstStyle/>
          <a:p>
            <a:r>
              <a:rPr lang="en-US" sz="1558" dirty="0"/>
              <a:t>if </a:t>
            </a:r>
            <a:r>
              <a:rPr lang="en-US" sz="1558" dirty="0">
                <a:solidFill>
                  <a:srgbClr val="980000"/>
                </a:solidFill>
              </a:rPr>
              <a:t>a</a:t>
            </a:r>
            <a:r>
              <a:rPr lang="en-US" sz="1558" dirty="0"/>
              <a:t> is positive then  the parabola opens </a:t>
            </a:r>
            <a:r>
              <a:rPr lang="en-US" sz="1558" dirty="0">
                <a:solidFill>
                  <a:srgbClr val="980000"/>
                </a:solidFill>
              </a:rPr>
              <a:t>up</a:t>
            </a:r>
            <a:r>
              <a:rPr lang="en-US" sz="1558" dirty="0"/>
              <a:t>.</a:t>
            </a:r>
            <a:endParaRPr sz="1558" dirty="0"/>
          </a:p>
          <a:p>
            <a:r>
              <a:rPr lang="en-US" sz="1558" dirty="0"/>
              <a:t>If </a:t>
            </a:r>
            <a:r>
              <a:rPr lang="en-US" sz="1558" dirty="0">
                <a:solidFill>
                  <a:srgbClr val="0000FF"/>
                </a:solidFill>
              </a:rPr>
              <a:t>a</a:t>
            </a:r>
            <a:r>
              <a:rPr lang="en-US" sz="1558" dirty="0"/>
              <a:t> is negative then the parabola opens </a:t>
            </a:r>
            <a:r>
              <a:rPr lang="en-US" sz="1558" dirty="0">
                <a:solidFill>
                  <a:srgbClr val="0000FF"/>
                </a:solidFill>
              </a:rPr>
              <a:t>down</a:t>
            </a:r>
            <a:endParaRPr sz="1558" dirty="0">
              <a:solidFill>
                <a:srgbClr val="0000FF"/>
              </a:solidFill>
            </a:endParaRPr>
          </a:p>
          <a:p>
            <a:endParaRPr sz="1558" dirty="0"/>
          </a:p>
          <a:p>
            <a:r>
              <a:rPr lang="en-US" sz="1558" dirty="0"/>
              <a:t>If </a:t>
            </a:r>
            <a:r>
              <a:rPr lang="en-US" sz="1558" dirty="0">
                <a:solidFill>
                  <a:srgbClr val="980000"/>
                </a:solidFill>
              </a:rPr>
              <a:t>|a| &gt; 1</a:t>
            </a:r>
            <a:r>
              <a:rPr lang="en-US" sz="1558" dirty="0"/>
              <a:t> then the parabola is </a:t>
            </a:r>
            <a:r>
              <a:rPr lang="en-US" sz="1558" dirty="0">
                <a:solidFill>
                  <a:srgbClr val="980000"/>
                </a:solidFill>
              </a:rPr>
              <a:t>stretched</a:t>
            </a:r>
            <a:endParaRPr sz="1558" dirty="0">
              <a:solidFill>
                <a:srgbClr val="980000"/>
              </a:solidFill>
            </a:endParaRPr>
          </a:p>
          <a:p>
            <a:r>
              <a:rPr lang="en-US" sz="1558" dirty="0"/>
              <a:t>If </a:t>
            </a:r>
            <a:r>
              <a:rPr lang="en-US" sz="1558" dirty="0">
                <a:solidFill>
                  <a:srgbClr val="0000FF"/>
                </a:solidFill>
              </a:rPr>
              <a:t>|a| &lt; 1</a:t>
            </a:r>
            <a:r>
              <a:rPr lang="en-US" sz="1558" dirty="0"/>
              <a:t> then the parabola is </a:t>
            </a:r>
            <a:r>
              <a:rPr lang="en-US" sz="1558" dirty="0">
                <a:solidFill>
                  <a:srgbClr val="0000FF"/>
                </a:solidFill>
              </a:rPr>
              <a:t>compressed</a:t>
            </a:r>
            <a:endParaRPr sz="1558" dirty="0">
              <a:solidFill>
                <a:srgbClr val="0000FF"/>
              </a:solidFill>
            </a:endParaRPr>
          </a:p>
        </p:txBody>
      </p:sp>
      <p:pic>
        <p:nvPicPr>
          <p:cNvPr id="26" name="Google Shape;58;p6">
            <a:extLst>
              <a:ext uri="{FF2B5EF4-FFF2-40B4-BE49-F238E27FC236}">
                <a16:creationId xmlns:a16="http://schemas.microsoft.com/office/drawing/2014/main" id="{44359050-4B14-49F0-83C2-F3A027EAA33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4519" y="4481286"/>
            <a:ext cx="520855" cy="52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59;p6">
            <a:extLst>
              <a:ext uri="{FF2B5EF4-FFF2-40B4-BE49-F238E27FC236}">
                <a16:creationId xmlns:a16="http://schemas.microsoft.com/office/drawing/2014/main" id="{17553446-1DA4-4F27-B9EF-AFC4A8BFC87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0114" y="5196647"/>
            <a:ext cx="520855" cy="52085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68;p7">
            <a:extLst>
              <a:ext uri="{FF2B5EF4-FFF2-40B4-BE49-F238E27FC236}">
                <a16:creationId xmlns:a16="http://schemas.microsoft.com/office/drawing/2014/main" id="{41B37500-87B4-4552-A30B-8FDEDEB4D577}"/>
              </a:ext>
            </a:extLst>
          </p:cNvPr>
          <p:cNvSpPr/>
          <p:nvPr/>
        </p:nvSpPr>
        <p:spPr>
          <a:xfrm rot="-5400000">
            <a:off x="-584591" y="8688012"/>
            <a:ext cx="1438838" cy="1904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59" tIns="33557" rIns="64759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708" b="1">
              <a:solidFill>
                <a:srgbClr val="0171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69;p7" descr="C:\Users\Stephen\Downloads\Make Connection.png">
            <a:extLst>
              <a:ext uri="{FF2B5EF4-FFF2-40B4-BE49-F238E27FC236}">
                <a16:creationId xmlns:a16="http://schemas.microsoft.com/office/drawing/2014/main" id="{869B0212-622A-4190-9081-6F4A0FA9509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539" y="9320972"/>
            <a:ext cx="129527" cy="12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70;p7" descr="C:\Users\Stephen\Downloads\Make Connection.png">
            <a:extLst>
              <a:ext uri="{FF2B5EF4-FFF2-40B4-BE49-F238E27FC236}">
                <a16:creationId xmlns:a16="http://schemas.microsoft.com/office/drawing/2014/main" id="{127D8396-5D99-4AD6-821F-5F5075B011C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539" y="9320972"/>
            <a:ext cx="129527" cy="12952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71;p7">
            <a:extLst>
              <a:ext uri="{FF2B5EF4-FFF2-40B4-BE49-F238E27FC236}">
                <a16:creationId xmlns:a16="http://schemas.microsoft.com/office/drawing/2014/main" id="{556893D9-3C87-4E59-9E3A-EC0485F7F352}"/>
              </a:ext>
            </a:extLst>
          </p:cNvPr>
          <p:cNvSpPr txBox="1"/>
          <p:nvPr/>
        </p:nvSpPr>
        <p:spPr>
          <a:xfrm>
            <a:off x="39628" y="6583839"/>
            <a:ext cx="7328913" cy="29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32371" rIns="64759" bIns="32371" anchor="t" anchorCtr="0">
            <a:noAutofit/>
          </a:bodyPr>
          <a:lstStyle/>
          <a:p>
            <a:pPr>
              <a:buSzPts val="2800"/>
            </a:pPr>
            <a:r>
              <a:rPr lang="en-US" sz="1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 1: Writing a Quadratic Function Given a Graph</a:t>
            </a:r>
            <a:endParaRPr sz="12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72;p7">
            <a:extLst>
              <a:ext uri="{FF2B5EF4-FFF2-40B4-BE49-F238E27FC236}">
                <a16:creationId xmlns:a16="http://schemas.microsoft.com/office/drawing/2014/main" id="{26060E3C-841B-4861-BF95-16CA16F48145}"/>
              </a:ext>
            </a:extLst>
          </p:cNvPr>
          <p:cNvSpPr txBox="1"/>
          <p:nvPr/>
        </p:nvSpPr>
        <p:spPr>
          <a:xfrm>
            <a:off x="3543619" y="7122328"/>
            <a:ext cx="4228781" cy="27374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759" tIns="64759" rIns="64759" bIns="64759" anchor="t" anchorCtr="0">
            <a:noAutofit/>
          </a:bodyPr>
          <a:lstStyle/>
          <a:p>
            <a:pPr marL="53973">
              <a:buSzPts val="2400"/>
            </a:pPr>
            <a:r>
              <a:rPr lang="en-US" sz="1200" dirty="0">
                <a:latin typeface="Century Gothic"/>
                <a:ea typeface="Century Gothic"/>
                <a:cs typeface="Century Gothic"/>
                <a:sym typeface="Century Gothic"/>
              </a:rPr>
              <a:t>1. g(x) = ax</a:t>
            </a:r>
            <a:r>
              <a:rPr lang="en-US" sz="1200" baseline="30000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200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200" baseline="30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73;p7" descr="C:\Users\Stephen\Downloads\Light Bulb Icon.png">
            <a:extLst>
              <a:ext uri="{FF2B5EF4-FFF2-40B4-BE49-F238E27FC236}">
                <a16:creationId xmlns:a16="http://schemas.microsoft.com/office/drawing/2014/main" id="{AAF00A1A-5530-4C91-9B74-C96D45D320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6649" y="7808498"/>
            <a:ext cx="162978" cy="14891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75;p7">
            <a:extLst>
              <a:ext uri="{FF2B5EF4-FFF2-40B4-BE49-F238E27FC236}">
                <a16:creationId xmlns:a16="http://schemas.microsoft.com/office/drawing/2014/main" id="{A97B831D-5914-4D89-8CA8-3F4A873CA9FC}"/>
              </a:ext>
            </a:extLst>
          </p:cNvPr>
          <p:cNvSpPr/>
          <p:nvPr/>
        </p:nvSpPr>
        <p:spPr>
          <a:xfrm>
            <a:off x="230028" y="6789756"/>
            <a:ext cx="4983125" cy="3238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1275" dirty="0">
                <a:latin typeface="Century Gothic"/>
                <a:ea typeface="Century Gothic"/>
                <a:cs typeface="Century Gothic"/>
                <a:sym typeface="Century Gothic"/>
              </a:rPr>
              <a:t>Write a rule for the quadratic function shown on the graph</a:t>
            </a:r>
            <a:r>
              <a:rPr lang="en-US" sz="1417" dirty="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17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76;p7">
            <a:extLst>
              <a:ext uri="{FF2B5EF4-FFF2-40B4-BE49-F238E27FC236}">
                <a16:creationId xmlns:a16="http://schemas.microsoft.com/office/drawing/2014/main" id="{48D1AD6D-8CC4-4ACF-9C5D-E73708319265}"/>
              </a:ext>
            </a:extLst>
          </p:cNvPr>
          <p:cNvSpPr txBox="1"/>
          <p:nvPr/>
        </p:nvSpPr>
        <p:spPr>
          <a:xfrm>
            <a:off x="3567921" y="9524971"/>
            <a:ext cx="4571938" cy="5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t" anchorCtr="0">
            <a:noAutofit/>
          </a:bodyPr>
          <a:lstStyle/>
          <a:p>
            <a:r>
              <a:rPr lang="en-US" sz="992" i="1" dirty="0"/>
              <a:t>I write the function rule by ______________________.</a:t>
            </a:r>
            <a:endParaRPr sz="992" i="1" dirty="0"/>
          </a:p>
        </p:txBody>
      </p:sp>
      <p:pic>
        <p:nvPicPr>
          <p:cNvPr id="51" name="Google Shape;77;p7">
            <a:extLst>
              <a:ext uri="{FF2B5EF4-FFF2-40B4-BE49-F238E27FC236}">
                <a16:creationId xmlns:a16="http://schemas.microsoft.com/office/drawing/2014/main" id="{E1B20846-4992-49B3-9E37-EEA17BB202CF}"/>
              </a:ext>
            </a:extLst>
          </p:cNvPr>
          <p:cNvPicPr preferRelativeResize="0"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5236667" y="7153374"/>
            <a:ext cx="2426853" cy="22818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3E02C99-01F2-4450-B2F6-CE41A5445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34534"/>
              </p:ext>
            </p:extLst>
          </p:nvPr>
        </p:nvGraphicFramePr>
        <p:xfrm>
          <a:off x="353777" y="7157621"/>
          <a:ext cx="3066093" cy="233209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066093">
                  <a:extLst>
                    <a:ext uri="{9D8B030D-6E8A-4147-A177-3AD203B41FA5}">
                      <a16:colId xmlns:a16="http://schemas.microsoft.com/office/drawing/2014/main" val="4098075397"/>
                    </a:ext>
                  </a:extLst>
                </a:gridCol>
              </a:tblGrid>
              <a:tr h="1064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Steps</a:t>
                      </a:r>
                      <a:endParaRPr lang="en-US" sz="1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55" marR="36055" marT="18028" marB="18028"/>
                </a:tc>
                <a:extLst>
                  <a:ext uri="{0D108BD9-81ED-4DB2-BD59-A6C34878D82A}">
                    <a16:rowId xmlns:a16="http://schemas.microsoft.com/office/drawing/2014/main" val="959112222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1. Write the functional form.</a:t>
                      </a:r>
                      <a:endParaRPr lang="en-US" sz="1200" dirty="0">
                        <a:effectLst/>
                      </a:endParaRPr>
                    </a:p>
                  </a:txBody>
                  <a:tcPr marL="36055" marR="36055" marT="18028" marB="18028"/>
                </a:tc>
                <a:extLst>
                  <a:ext uri="{0D108BD9-81ED-4DB2-BD59-A6C34878D82A}">
                    <a16:rowId xmlns:a16="http://schemas.microsoft.com/office/drawing/2014/main" val="341434839"/>
                  </a:ext>
                </a:extLst>
              </a:tr>
              <a:tr h="1776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u="none" strike="noStrike" dirty="0">
                          <a:effectLst/>
                        </a:rPr>
                        <a:t>The functional form is ___________.</a:t>
                      </a:r>
                      <a:endParaRPr lang="en-US" sz="1100" i="1" dirty="0">
                        <a:effectLst/>
                      </a:endParaRPr>
                    </a:p>
                  </a:txBody>
                  <a:tcPr marL="36055" marR="36055" marT="18028" marB="18028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23707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2. Identify x and g(x) using the point. </a:t>
                      </a:r>
                      <a:endParaRPr lang="en-US" sz="1200" dirty="0">
                        <a:effectLst/>
                      </a:endParaRPr>
                    </a:p>
                  </a:txBody>
                  <a:tcPr marL="36055" marR="36055" marT="18028" marB="18028"/>
                </a:tc>
                <a:extLst>
                  <a:ext uri="{0D108BD9-81ED-4DB2-BD59-A6C34878D82A}">
                    <a16:rowId xmlns:a16="http://schemas.microsoft.com/office/drawing/2014/main" val="3007796955"/>
                  </a:ext>
                </a:extLst>
              </a:tr>
              <a:tr h="1776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u="none" strike="noStrike" dirty="0">
                          <a:effectLst/>
                        </a:rPr>
                        <a:t>I identified x and g(x) by _______________.</a:t>
                      </a:r>
                      <a:endParaRPr lang="en-US" sz="1100" i="1" dirty="0">
                        <a:effectLst/>
                      </a:endParaRPr>
                    </a:p>
                  </a:txBody>
                  <a:tcPr marL="36055" marR="36055" marT="18028" marB="18028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081537"/>
                  </a:ext>
                </a:extLst>
              </a:tr>
              <a:tr h="10728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3. Substitute x and g(x)</a:t>
                      </a:r>
                      <a:endParaRPr lang="en-US" sz="1200" dirty="0">
                        <a:effectLst/>
                      </a:endParaRPr>
                    </a:p>
                  </a:txBody>
                  <a:tcPr marL="36055" marR="36055" marT="18028" marB="18028"/>
                </a:tc>
                <a:extLst>
                  <a:ext uri="{0D108BD9-81ED-4DB2-BD59-A6C34878D82A}">
                    <a16:rowId xmlns:a16="http://schemas.microsoft.com/office/drawing/2014/main" val="3007915291"/>
                  </a:ext>
                </a:extLst>
              </a:tr>
              <a:tr h="13542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u="none" strike="noStrike" dirty="0">
                          <a:effectLst/>
                        </a:rPr>
                        <a:t>To substitute x and g(x), I/we _______.</a:t>
                      </a:r>
                      <a:endParaRPr lang="en-US" sz="1100" i="1" dirty="0">
                        <a:effectLst/>
                      </a:endParaRPr>
                    </a:p>
                  </a:txBody>
                  <a:tcPr marL="36055" marR="36055" marT="18028" marB="1802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2240"/>
                  </a:ext>
                </a:extLst>
              </a:tr>
              <a:tr h="10728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4. Solve for a. </a:t>
                      </a:r>
                      <a:endParaRPr lang="en-US" sz="1200" dirty="0">
                        <a:effectLst/>
                      </a:endParaRPr>
                    </a:p>
                  </a:txBody>
                  <a:tcPr marL="36055" marR="36055" marT="18028" marB="18028"/>
                </a:tc>
                <a:extLst>
                  <a:ext uri="{0D108BD9-81ED-4DB2-BD59-A6C34878D82A}">
                    <a16:rowId xmlns:a16="http://schemas.microsoft.com/office/drawing/2014/main" val="2111816773"/>
                  </a:ext>
                </a:extLst>
              </a:tr>
              <a:tr h="13542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u="none" strike="noStrike" dirty="0">
                          <a:effectLst/>
                        </a:rPr>
                        <a:t>In order to solve for a _________.</a:t>
                      </a:r>
                      <a:endParaRPr lang="en-US" sz="1100" i="1" dirty="0">
                        <a:effectLst/>
                      </a:endParaRPr>
                    </a:p>
                  </a:txBody>
                  <a:tcPr marL="36055" marR="36055" marT="18028" marB="18028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0538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5. Write the function rule. </a:t>
                      </a:r>
                      <a:endParaRPr lang="en-US" sz="1200" dirty="0">
                        <a:effectLst/>
                      </a:endParaRPr>
                    </a:p>
                  </a:txBody>
                  <a:tcPr marL="36055" marR="36055" marT="18028" marB="18028"/>
                </a:tc>
                <a:extLst>
                  <a:ext uri="{0D108BD9-81ED-4DB2-BD59-A6C34878D82A}">
                    <a16:rowId xmlns:a16="http://schemas.microsoft.com/office/drawing/2014/main" val="2106769212"/>
                  </a:ext>
                </a:extLst>
              </a:tr>
              <a:tr h="13542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u="none" strike="noStrike" dirty="0">
                          <a:effectLst/>
                        </a:rPr>
                        <a:t>The function rule is ___________.</a:t>
                      </a:r>
                      <a:endParaRPr lang="en-US" sz="1100" i="1" dirty="0">
                        <a:effectLst/>
                      </a:endParaRPr>
                    </a:p>
                  </a:txBody>
                  <a:tcPr marL="36055" marR="36055" marT="18028" marB="18028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79694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 rot="-5400000">
            <a:off x="-642211" y="2708995"/>
            <a:ext cx="1438838" cy="1904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59" tIns="33557" rIns="64759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708" b="1">
              <a:solidFill>
                <a:srgbClr val="0171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" name="Google Shape;84;p8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5918" y="3633067"/>
            <a:ext cx="129527" cy="12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5918" y="3633067"/>
            <a:ext cx="129527" cy="12952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8"/>
          <p:cNvSpPr txBox="1"/>
          <p:nvPr/>
        </p:nvSpPr>
        <p:spPr>
          <a:xfrm>
            <a:off x="36620" y="498845"/>
            <a:ext cx="7328913" cy="29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32371" rIns="64759" bIns="32371" anchor="t" anchorCtr="0">
            <a:noAutofit/>
          </a:bodyPr>
          <a:lstStyle/>
          <a:p>
            <a:pPr>
              <a:buSzPts val="2800"/>
            </a:pPr>
            <a:r>
              <a:rPr lang="en-US" sz="13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Turn 1: Writing a Quadratic Function Given a Graph</a:t>
            </a:r>
            <a:endParaRPr sz="13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8"/>
          <p:cNvSpPr txBox="1"/>
          <p:nvPr/>
        </p:nvSpPr>
        <p:spPr>
          <a:xfrm>
            <a:off x="3462087" y="1045813"/>
            <a:ext cx="4310313" cy="24063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759" tIns="64759" rIns="64759" bIns="64759" anchor="t" anchorCtr="0">
            <a:noAutofit/>
          </a:bodyPr>
          <a:lstStyle/>
          <a:p>
            <a:pPr marL="67466">
              <a:buSzPts val="2100"/>
            </a:pPr>
            <a:r>
              <a:rPr lang="en-US" sz="1487" dirty="0">
                <a:latin typeface="Century Gothic"/>
                <a:ea typeface="Century Gothic"/>
                <a:cs typeface="Century Gothic"/>
                <a:sym typeface="Century Gothic"/>
              </a:rPr>
              <a:t>1. g(x) = ax</a:t>
            </a:r>
            <a:r>
              <a:rPr lang="en-US" sz="1487" baseline="30000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487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487" baseline="30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" name="Google Shape;88;p8" descr="C:\Users\Stephen\Downloads\Light Bulb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9028" y="2120593"/>
            <a:ext cx="162978" cy="14891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8"/>
          <p:cNvSpPr/>
          <p:nvPr/>
        </p:nvSpPr>
        <p:spPr>
          <a:xfrm>
            <a:off x="174841" y="667883"/>
            <a:ext cx="4983125" cy="3238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1275" dirty="0">
                <a:latin typeface="Century Gothic"/>
                <a:ea typeface="Century Gothic"/>
                <a:cs typeface="Century Gothic"/>
                <a:sym typeface="Century Gothic"/>
              </a:rPr>
              <a:t>Write a rule for the quadratic function shown on the graph</a:t>
            </a:r>
            <a:r>
              <a:rPr lang="en-US" sz="1417" dirty="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17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8"/>
          <p:cNvSpPr txBox="1"/>
          <p:nvPr/>
        </p:nvSpPr>
        <p:spPr>
          <a:xfrm>
            <a:off x="3467321" y="3145378"/>
            <a:ext cx="4571938" cy="5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t" anchorCtr="0">
            <a:noAutofit/>
          </a:bodyPr>
          <a:lstStyle/>
          <a:p>
            <a:r>
              <a:rPr lang="en-US" sz="992"/>
              <a:t>I write the function rule by ______________________.</a:t>
            </a:r>
            <a:endParaRPr sz="992"/>
          </a:p>
        </p:txBody>
      </p:sp>
      <p:pic>
        <p:nvPicPr>
          <p:cNvPr id="92" name="Google Shape;9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3290" y="478426"/>
            <a:ext cx="1773366" cy="17924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C63694B-FA60-4665-8F36-A18E92A44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202930"/>
              </p:ext>
            </p:extLst>
          </p:nvPr>
        </p:nvGraphicFramePr>
        <p:xfrm>
          <a:off x="284201" y="1103457"/>
          <a:ext cx="3066093" cy="233209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066093">
                  <a:extLst>
                    <a:ext uri="{9D8B030D-6E8A-4147-A177-3AD203B41FA5}">
                      <a16:colId xmlns:a16="http://schemas.microsoft.com/office/drawing/2014/main" val="4098075397"/>
                    </a:ext>
                  </a:extLst>
                </a:gridCol>
              </a:tblGrid>
              <a:tr h="1064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Steps</a:t>
                      </a:r>
                      <a:endParaRPr lang="en-US" sz="1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55" marR="36055" marT="18028" marB="18028"/>
                </a:tc>
                <a:extLst>
                  <a:ext uri="{0D108BD9-81ED-4DB2-BD59-A6C34878D82A}">
                    <a16:rowId xmlns:a16="http://schemas.microsoft.com/office/drawing/2014/main" val="959112222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1. Write the functional form.</a:t>
                      </a:r>
                      <a:endParaRPr lang="en-US" sz="1200" dirty="0">
                        <a:effectLst/>
                      </a:endParaRPr>
                    </a:p>
                  </a:txBody>
                  <a:tcPr marL="36055" marR="36055" marT="18028" marB="18028"/>
                </a:tc>
                <a:extLst>
                  <a:ext uri="{0D108BD9-81ED-4DB2-BD59-A6C34878D82A}">
                    <a16:rowId xmlns:a16="http://schemas.microsoft.com/office/drawing/2014/main" val="341434839"/>
                  </a:ext>
                </a:extLst>
              </a:tr>
              <a:tr h="1776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u="none" strike="noStrike" dirty="0">
                          <a:effectLst/>
                        </a:rPr>
                        <a:t>The functional form is ___________.</a:t>
                      </a:r>
                      <a:endParaRPr lang="en-US" sz="1100" i="1" dirty="0">
                        <a:effectLst/>
                      </a:endParaRPr>
                    </a:p>
                  </a:txBody>
                  <a:tcPr marL="36055" marR="36055" marT="18028" marB="18028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23707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2. Identify x and g(x) using the point. </a:t>
                      </a:r>
                      <a:endParaRPr lang="en-US" sz="1200" dirty="0">
                        <a:effectLst/>
                      </a:endParaRPr>
                    </a:p>
                  </a:txBody>
                  <a:tcPr marL="36055" marR="36055" marT="18028" marB="18028"/>
                </a:tc>
                <a:extLst>
                  <a:ext uri="{0D108BD9-81ED-4DB2-BD59-A6C34878D82A}">
                    <a16:rowId xmlns:a16="http://schemas.microsoft.com/office/drawing/2014/main" val="3007796955"/>
                  </a:ext>
                </a:extLst>
              </a:tr>
              <a:tr h="1776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u="none" strike="noStrike" dirty="0">
                          <a:effectLst/>
                        </a:rPr>
                        <a:t>I identified x and g(x) by _______________.</a:t>
                      </a:r>
                      <a:endParaRPr lang="en-US" sz="1100" i="1" dirty="0">
                        <a:effectLst/>
                      </a:endParaRPr>
                    </a:p>
                  </a:txBody>
                  <a:tcPr marL="36055" marR="36055" marT="18028" marB="18028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081537"/>
                  </a:ext>
                </a:extLst>
              </a:tr>
              <a:tr h="10728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3. Substitute x and g(x)</a:t>
                      </a:r>
                      <a:endParaRPr lang="en-US" sz="1200" dirty="0">
                        <a:effectLst/>
                      </a:endParaRPr>
                    </a:p>
                  </a:txBody>
                  <a:tcPr marL="36055" marR="36055" marT="18028" marB="18028"/>
                </a:tc>
                <a:extLst>
                  <a:ext uri="{0D108BD9-81ED-4DB2-BD59-A6C34878D82A}">
                    <a16:rowId xmlns:a16="http://schemas.microsoft.com/office/drawing/2014/main" val="3007915291"/>
                  </a:ext>
                </a:extLst>
              </a:tr>
              <a:tr h="13542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u="none" strike="noStrike" dirty="0">
                          <a:effectLst/>
                        </a:rPr>
                        <a:t>To substitute x and g(x), I/we _______.</a:t>
                      </a:r>
                      <a:endParaRPr lang="en-US" sz="1100" i="1" dirty="0">
                        <a:effectLst/>
                      </a:endParaRPr>
                    </a:p>
                  </a:txBody>
                  <a:tcPr marL="36055" marR="36055" marT="18028" marB="1802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2240"/>
                  </a:ext>
                </a:extLst>
              </a:tr>
              <a:tr h="10728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4. Solve for a. </a:t>
                      </a:r>
                      <a:endParaRPr lang="en-US" sz="1200" dirty="0">
                        <a:effectLst/>
                      </a:endParaRPr>
                    </a:p>
                  </a:txBody>
                  <a:tcPr marL="36055" marR="36055" marT="18028" marB="18028"/>
                </a:tc>
                <a:extLst>
                  <a:ext uri="{0D108BD9-81ED-4DB2-BD59-A6C34878D82A}">
                    <a16:rowId xmlns:a16="http://schemas.microsoft.com/office/drawing/2014/main" val="2111816773"/>
                  </a:ext>
                </a:extLst>
              </a:tr>
              <a:tr h="13542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u="none" strike="noStrike" dirty="0">
                          <a:effectLst/>
                        </a:rPr>
                        <a:t>In order to solve for a _________.</a:t>
                      </a:r>
                      <a:endParaRPr lang="en-US" sz="1100" i="1" dirty="0">
                        <a:effectLst/>
                      </a:endParaRPr>
                    </a:p>
                  </a:txBody>
                  <a:tcPr marL="36055" marR="36055" marT="18028" marB="18028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0538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5. Write the function rule. </a:t>
                      </a:r>
                      <a:endParaRPr lang="en-US" sz="1200" dirty="0">
                        <a:effectLst/>
                      </a:endParaRPr>
                    </a:p>
                  </a:txBody>
                  <a:tcPr marL="36055" marR="36055" marT="18028" marB="18028"/>
                </a:tc>
                <a:extLst>
                  <a:ext uri="{0D108BD9-81ED-4DB2-BD59-A6C34878D82A}">
                    <a16:rowId xmlns:a16="http://schemas.microsoft.com/office/drawing/2014/main" val="2106769212"/>
                  </a:ext>
                </a:extLst>
              </a:tr>
              <a:tr h="13542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u="none" strike="noStrike" dirty="0">
                          <a:effectLst/>
                        </a:rPr>
                        <a:t>The function rule is ___________.</a:t>
                      </a:r>
                      <a:endParaRPr lang="en-US" sz="1100" i="1" dirty="0">
                        <a:effectLst/>
                      </a:endParaRPr>
                    </a:p>
                  </a:txBody>
                  <a:tcPr marL="36055" marR="36055" marT="18028" marB="18028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796944"/>
                  </a:ext>
                </a:extLst>
              </a:tr>
            </a:tbl>
          </a:graphicData>
        </a:graphic>
      </p:graphicFrame>
      <p:sp>
        <p:nvSpPr>
          <p:cNvPr id="13" name="Google Shape;101;p9">
            <a:extLst>
              <a:ext uri="{FF2B5EF4-FFF2-40B4-BE49-F238E27FC236}">
                <a16:creationId xmlns:a16="http://schemas.microsoft.com/office/drawing/2014/main" id="{D82C4A50-4848-4102-8749-6A1B5520A2CD}"/>
              </a:ext>
            </a:extLst>
          </p:cNvPr>
          <p:cNvSpPr txBox="1"/>
          <p:nvPr/>
        </p:nvSpPr>
        <p:spPr>
          <a:xfrm>
            <a:off x="0" y="3633067"/>
            <a:ext cx="7328913" cy="29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32371" rIns="64759" bIns="32371" anchor="t" anchorCtr="0">
            <a:noAutofit/>
          </a:bodyPr>
          <a:lstStyle/>
          <a:p>
            <a:pPr>
              <a:buSzPts val="2800"/>
            </a:pPr>
            <a:r>
              <a:rPr lang="en-US" sz="1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 2: Writing a Quadratic Function Given a Graph</a:t>
            </a:r>
            <a:endParaRPr sz="12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02;p9">
            <a:extLst>
              <a:ext uri="{FF2B5EF4-FFF2-40B4-BE49-F238E27FC236}">
                <a16:creationId xmlns:a16="http://schemas.microsoft.com/office/drawing/2014/main" id="{B0CC3FFD-08A2-4634-932B-3FE63F3AD5AF}"/>
              </a:ext>
            </a:extLst>
          </p:cNvPr>
          <p:cNvSpPr txBox="1"/>
          <p:nvPr/>
        </p:nvSpPr>
        <p:spPr>
          <a:xfrm>
            <a:off x="284201" y="4098081"/>
            <a:ext cx="5399838" cy="15099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759" tIns="64759" rIns="64759" bIns="64759" anchor="t" anchorCtr="0">
            <a:noAutofit/>
          </a:bodyPr>
          <a:lstStyle/>
          <a:p>
            <a:pPr marL="67466">
              <a:buSzPts val="2100"/>
            </a:pPr>
            <a:r>
              <a:rPr lang="en-US" sz="1487" dirty="0">
                <a:latin typeface="Century Gothic"/>
                <a:ea typeface="Century Gothic"/>
                <a:cs typeface="Century Gothic"/>
                <a:sym typeface="Century Gothic"/>
              </a:rPr>
              <a:t>1. g(x) = ax</a:t>
            </a:r>
            <a:r>
              <a:rPr lang="en-US" sz="1487" baseline="30000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487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487" baseline="30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05;p9">
            <a:extLst>
              <a:ext uri="{FF2B5EF4-FFF2-40B4-BE49-F238E27FC236}">
                <a16:creationId xmlns:a16="http://schemas.microsoft.com/office/drawing/2014/main" id="{56FDDB85-77E3-424F-AB4D-4E4631CD5B8E}"/>
              </a:ext>
            </a:extLst>
          </p:cNvPr>
          <p:cNvSpPr/>
          <p:nvPr/>
        </p:nvSpPr>
        <p:spPr>
          <a:xfrm>
            <a:off x="157261" y="3789501"/>
            <a:ext cx="4983125" cy="3238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1275" dirty="0">
                <a:latin typeface="Century Gothic"/>
                <a:ea typeface="Century Gothic"/>
                <a:cs typeface="Century Gothic"/>
                <a:sym typeface="Century Gothic"/>
              </a:rPr>
              <a:t>Write a rule for the quadratic function shown on the graph</a:t>
            </a:r>
            <a:r>
              <a:rPr lang="en-US" sz="1417" dirty="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17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" name="Google Shape;106;p9">
            <a:extLst>
              <a:ext uri="{FF2B5EF4-FFF2-40B4-BE49-F238E27FC236}">
                <a16:creationId xmlns:a16="http://schemas.microsoft.com/office/drawing/2014/main" id="{B1BE78F5-1DFF-49F1-87D0-014798905AE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90123" y="3841446"/>
            <a:ext cx="1925015" cy="1766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15;p10">
            <a:extLst>
              <a:ext uri="{FF2B5EF4-FFF2-40B4-BE49-F238E27FC236}">
                <a16:creationId xmlns:a16="http://schemas.microsoft.com/office/drawing/2014/main" id="{75892FA5-205E-403D-808E-2A0FA60D05F3}"/>
              </a:ext>
            </a:extLst>
          </p:cNvPr>
          <p:cNvSpPr txBox="1"/>
          <p:nvPr/>
        </p:nvSpPr>
        <p:spPr>
          <a:xfrm>
            <a:off x="36620" y="5684080"/>
            <a:ext cx="7328913" cy="29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32371" rIns="64759" bIns="32371" anchor="t" anchorCtr="0">
            <a:noAutofit/>
          </a:bodyPr>
          <a:lstStyle/>
          <a:p>
            <a:pPr>
              <a:buSzPts val="2800"/>
            </a:pPr>
            <a:r>
              <a:rPr lang="en-US" sz="13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2: Writing a Quadratic Function Given a Graph</a:t>
            </a:r>
            <a:endParaRPr sz="13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16;p10">
            <a:extLst>
              <a:ext uri="{FF2B5EF4-FFF2-40B4-BE49-F238E27FC236}">
                <a16:creationId xmlns:a16="http://schemas.microsoft.com/office/drawing/2014/main" id="{A41B01E8-031D-4452-830C-EE33616D70A2}"/>
              </a:ext>
            </a:extLst>
          </p:cNvPr>
          <p:cNvSpPr txBox="1"/>
          <p:nvPr/>
        </p:nvSpPr>
        <p:spPr>
          <a:xfrm>
            <a:off x="217405" y="6201781"/>
            <a:ext cx="5466634" cy="15333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4759" tIns="64759" rIns="64759" bIns="64759" anchor="t" anchorCtr="0">
            <a:noAutofit/>
          </a:bodyPr>
          <a:lstStyle/>
          <a:p>
            <a:pPr marL="62968">
              <a:buSzPts val="2200"/>
            </a:pPr>
            <a:r>
              <a:rPr lang="en-US" sz="1558" dirty="0">
                <a:latin typeface="Century Gothic"/>
                <a:ea typeface="Century Gothic"/>
                <a:cs typeface="Century Gothic"/>
                <a:sym typeface="Century Gothic"/>
              </a:rPr>
              <a:t>1. g(x) = ax</a:t>
            </a:r>
            <a:r>
              <a:rPr lang="en-US" sz="1558" baseline="30000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558" baseline="30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19;p10">
            <a:extLst>
              <a:ext uri="{FF2B5EF4-FFF2-40B4-BE49-F238E27FC236}">
                <a16:creationId xmlns:a16="http://schemas.microsoft.com/office/drawing/2014/main" id="{64442D49-F249-4BCF-8347-092A94D11B19}"/>
              </a:ext>
            </a:extLst>
          </p:cNvPr>
          <p:cNvSpPr/>
          <p:nvPr/>
        </p:nvSpPr>
        <p:spPr>
          <a:xfrm>
            <a:off x="174841" y="5821568"/>
            <a:ext cx="4983125" cy="3238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1275" dirty="0">
                <a:latin typeface="Century Gothic"/>
                <a:ea typeface="Century Gothic"/>
                <a:cs typeface="Century Gothic"/>
                <a:sym typeface="Century Gothic"/>
              </a:rPr>
              <a:t>Write a rule for the quadratic function shown on the graph</a:t>
            </a:r>
            <a:r>
              <a:rPr lang="en-US" sz="1417" dirty="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17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" name="Google Shape;120;p10">
            <a:extLst>
              <a:ext uri="{FF2B5EF4-FFF2-40B4-BE49-F238E27FC236}">
                <a16:creationId xmlns:a16="http://schemas.microsoft.com/office/drawing/2014/main" id="{4A0DF373-58FD-4965-85CF-FC262C37C1B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8320" y="5770752"/>
            <a:ext cx="2049388" cy="204762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29;p11">
            <a:extLst>
              <a:ext uri="{FF2B5EF4-FFF2-40B4-BE49-F238E27FC236}">
                <a16:creationId xmlns:a16="http://schemas.microsoft.com/office/drawing/2014/main" id="{E584C5E0-AE80-40D8-B9C8-89F1AFCA9536}"/>
              </a:ext>
            </a:extLst>
          </p:cNvPr>
          <p:cNvSpPr txBox="1"/>
          <p:nvPr/>
        </p:nvSpPr>
        <p:spPr>
          <a:xfrm>
            <a:off x="157260" y="7845928"/>
            <a:ext cx="4983125" cy="29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32371" rIns="64759" bIns="32371" anchor="t" anchorCtr="0">
            <a:noAutofit/>
          </a:bodyPr>
          <a:lstStyle/>
          <a:p>
            <a:pPr>
              <a:buSzPts val="2800"/>
            </a:pPr>
            <a:r>
              <a:rPr lang="en-US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Relevance 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131;p11">
            <a:extLst>
              <a:ext uri="{FF2B5EF4-FFF2-40B4-BE49-F238E27FC236}">
                <a16:creationId xmlns:a16="http://schemas.microsoft.com/office/drawing/2014/main" id="{465B0F0A-2050-4F39-948D-1989E16F475D}"/>
              </a:ext>
            </a:extLst>
          </p:cNvPr>
          <p:cNvSpPr/>
          <p:nvPr/>
        </p:nvSpPr>
        <p:spPr>
          <a:xfrm>
            <a:off x="1114618" y="7713860"/>
            <a:ext cx="7291938" cy="5635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1200" dirty="0">
                <a:latin typeface="Century Gothic"/>
                <a:ea typeface="Century Gothic"/>
                <a:cs typeface="Century Gothic"/>
                <a:sym typeface="Century Gothic"/>
              </a:rPr>
              <a:t>When a football player kicks the ball, it roughly follows the path of a </a:t>
            </a:r>
            <a:r>
              <a:rPr lang="en-US" sz="1200" b="1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parabola</a:t>
            </a:r>
            <a:r>
              <a:rPr lang="en-US" sz="1200" dirty="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" name="Google Shape;132;p11">
            <a:extLst>
              <a:ext uri="{FF2B5EF4-FFF2-40B4-BE49-F238E27FC236}">
                <a16:creationId xmlns:a16="http://schemas.microsoft.com/office/drawing/2014/main" id="{9C8462CF-9A23-42E3-8220-790F96F72C3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14618" y="8099633"/>
            <a:ext cx="3525962" cy="1746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2"/>
          <p:cNvGrpSpPr/>
          <p:nvPr/>
        </p:nvGrpSpPr>
        <p:grpSpPr>
          <a:xfrm>
            <a:off x="190400" y="549346"/>
            <a:ext cx="5296000" cy="572953"/>
            <a:chOff x="451101" y="-48543"/>
            <a:chExt cx="10521600" cy="422700"/>
          </a:xfrm>
        </p:grpSpPr>
        <p:sp>
          <p:nvSpPr>
            <p:cNvPr id="138" name="Google Shape;138;p12"/>
            <p:cNvSpPr/>
            <p:nvPr/>
          </p:nvSpPr>
          <p:spPr>
            <a:xfrm>
              <a:off x="451101" y="-48543"/>
              <a:ext cx="10521600" cy="422700"/>
            </a:xfrm>
            <a:prstGeom prst="roundRect">
              <a:avLst>
                <a:gd name="adj" fmla="val 16667"/>
              </a:avLst>
            </a:prstGeom>
            <a:solidFill>
              <a:srgbClr val="0C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759" tIns="64759" rIns="64759" bIns="64759" anchor="ctr" anchorCtr="0">
              <a:noAutofit/>
            </a:bodyPr>
            <a:lstStyle/>
            <a:p>
              <a:endParaRPr sz="992"/>
            </a:p>
          </p:txBody>
        </p:sp>
        <p:sp>
          <p:nvSpPr>
            <p:cNvPr id="139" name="Google Shape;139;p12"/>
            <p:cNvSpPr txBox="1"/>
            <p:nvPr/>
          </p:nvSpPr>
          <p:spPr>
            <a:xfrm>
              <a:off x="1381639" y="-27912"/>
              <a:ext cx="9570299" cy="3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772" tIns="37772" rIns="37772" bIns="37772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3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What did you learn today about constructing quadratic functions given a graph?</a:t>
              </a:r>
              <a:endParaRPr sz="1300" dirty="0">
                <a:solidFill>
                  <a:schemeClr val="lt1"/>
                </a:solidFill>
              </a:endParaRPr>
            </a:p>
          </p:txBody>
        </p:sp>
      </p:grpSp>
      <p:graphicFrame>
        <p:nvGraphicFramePr>
          <p:cNvPr id="140" name="Google Shape;140;p12"/>
          <p:cNvGraphicFramePr/>
          <p:nvPr>
            <p:extLst>
              <p:ext uri="{D42A27DB-BD31-4B8C-83A1-F6EECF244321}">
                <p14:modId xmlns:p14="http://schemas.microsoft.com/office/powerpoint/2010/main" val="1073849407"/>
              </p:ext>
            </p:extLst>
          </p:nvPr>
        </p:nvGraphicFramePr>
        <p:xfrm>
          <a:off x="5579416" y="468662"/>
          <a:ext cx="1918664" cy="2602318"/>
        </p:xfrm>
        <a:graphic>
          <a:graphicData uri="http://schemas.openxmlformats.org/drawingml/2006/table">
            <a:tbl>
              <a:tblPr firstRow="1" bandRow="1">
                <a:noFill/>
                <a:tableStyleId>{1BA1C6CC-6A10-41D4-9CC8-2CB1C622D811}</a:tableStyleId>
              </a:tblPr>
              <a:tblGrid>
                <a:gridCol w="1918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02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Word Bank</a:t>
                      </a:r>
                      <a:endParaRPr sz="1700" u="none" strike="noStrike" cap="none"/>
                    </a:p>
                  </a:txBody>
                  <a:tcPr marL="64777" marR="64777" marT="32389" marB="32389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100" dirty="0"/>
                        <a:t>Parent Function</a:t>
                      </a:r>
                      <a:endParaRPr sz="1100" dirty="0"/>
                    </a:p>
                  </a:txBody>
                  <a:tcPr marL="64777" marR="64777" marT="32389" marB="32389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100"/>
                        <a:t>Parabola</a:t>
                      </a:r>
                      <a:endParaRPr sz="1100"/>
                    </a:p>
                  </a:txBody>
                  <a:tcPr marL="64777" marR="64777" marT="32389" marB="32389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100"/>
                        <a:t>Vertex </a:t>
                      </a:r>
                      <a:endParaRPr sz="1100"/>
                    </a:p>
                  </a:txBody>
                  <a:tcPr marL="64777" marR="64777" marT="32389" marB="32389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0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100"/>
                        <a:t>Axis of Symmetry </a:t>
                      </a:r>
                      <a:endParaRPr sz="1100"/>
                    </a:p>
                  </a:txBody>
                  <a:tcPr marL="64777" marR="64777" marT="32389" marB="32389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0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Domain / Range</a:t>
                      </a:r>
                      <a:endParaRPr sz="1100"/>
                    </a:p>
                  </a:txBody>
                  <a:tcPr marL="64777" marR="64777" marT="32389" marB="32389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0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Coefficient </a:t>
                      </a:r>
                      <a:endParaRPr sz="1100"/>
                    </a:p>
                  </a:txBody>
                  <a:tcPr marL="64777" marR="64777" marT="32389" marB="32389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0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Minimum / Maximum</a:t>
                      </a:r>
                      <a:endParaRPr sz="1100"/>
                    </a:p>
                  </a:txBody>
                  <a:tcPr marL="64777" marR="64777" marT="32389" marB="32389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0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y-Intercept </a:t>
                      </a:r>
                      <a:endParaRPr sz="1100"/>
                    </a:p>
                  </a:txBody>
                  <a:tcPr marL="64777" marR="64777" marT="32389" marB="32389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50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Upward / downward</a:t>
                      </a:r>
                      <a:endParaRPr sz="1100"/>
                    </a:p>
                  </a:txBody>
                  <a:tcPr marL="64777" marR="64777" marT="32389" marB="32389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50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Direction (wide / narrow</a:t>
                      </a:r>
                      <a:endParaRPr sz="1100" dirty="0"/>
                    </a:p>
                  </a:txBody>
                  <a:tcPr marL="64777" marR="64777" marT="32389" marB="32389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1" name="Google Shape;141;p12"/>
          <p:cNvSpPr/>
          <p:nvPr/>
        </p:nvSpPr>
        <p:spPr>
          <a:xfrm rot="-5400000">
            <a:off x="-624219" y="1173565"/>
            <a:ext cx="1438838" cy="1904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59" tIns="33557" rIns="64759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Closure</a:t>
            </a:r>
            <a:endParaRPr sz="708" b="1">
              <a:solidFill>
                <a:srgbClr val="0171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1" y="1209319"/>
            <a:ext cx="3017520" cy="10462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244B64F9-B77F-47EC-A7AA-9B1176C14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49" y="2342541"/>
            <a:ext cx="529600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40" b="1" dirty="0">
                <a:latin typeface="Handlee" panose="02000000000000000000" pitchFamily="2" charset="0"/>
              </a:rPr>
              <a:t>Today, I learned how to______________ _________________________________________________________________.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/>
          <p:nvPr/>
        </p:nvSpPr>
        <p:spPr>
          <a:xfrm rot="-5400000">
            <a:off x="-642600" y="2303845"/>
            <a:ext cx="1484525" cy="199325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59" tIns="33557" rIns="64759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Practice</a:t>
            </a:r>
            <a:endParaRPr sz="708" b="1">
              <a:solidFill>
                <a:srgbClr val="0171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68283" y="465224"/>
            <a:ext cx="3345813" cy="13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992" b="1" i="1"/>
              <a:t>Determine the equation of the parabola graphed.</a:t>
            </a:r>
            <a:endParaRPr sz="992" b="1" i="1"/>
          </a:p>
        </p:txBody>
      </p:sp>
      <p:pic>
        <p:nvPicPr>
          <p:cNvPr id="149" name="Google Shape;14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88" y="875580"/>
            <a:ext cx="1695179" cy="222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6445" y="878636"/>
            <a:ext cx="1695178" cy="221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6830" y="906374"/>
            <a:ext cx="1647734" cy="215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9759" y="911064"/>
            <a:ext cx="1647731" cy="215043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3"/>
          <p:cNvSpPr txBox="1"/>
          <p:nvPr/>
        </p:nvSpPr>
        <p:spPr>
          <a:xfrm>
            <a:off x="1031103" y="663593"/>
            <a:ext cx="363800" cy="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pPr marL="323835" indent="-224885">
              <a:buSzPts val="1400"/>
              <a:buAutoNum type="arabicPeriod"/>
            </a:pPr>
            <a:endParaRPr sz="992" b="1"/>
          </a:p>
        </p:txBody>
      </p:sp>
      <p:sp>
        <p:nvSpPr>
          <p:cNvPr id="154" name="Google Shape;154;p13"/>
          <p:cNvSpPr txBox="1"/>
          <p:nvPr/>
        </p:nvSpPr>
        <p:spPr>
          <a:xfrm>
            <a:off x="2721753" y="663593"/>
            <a:ext cx="641325" cy="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pPr marL="323835"/>
            <a:r>
              <a:rPr lang="en-US" sz="992" b="1"/>
              <a:t>2.</a:t>
            </a:r>
            <a:endParaRPr sz="992" b="1"/>
          </a:p>
        </p:txBody>
      </p:sp>
      <p:sp>
        <p:nvSpPr>
          <p:cNvPr id="155" name="Google Shape;155;p13"/>
          <p:cNvSpPr txBox="1"/>
          <p:nvPr/>
        </p:nvSpPr>
        <p:spPr>
          <a:xfrm>
            <a:off x="4514970" y="663593"/>
            <a:ext cx="641325" cy="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pPr marL="323835"/>
            <a:r>
              <a:rPr lang="en-US" sz="992" b="1"/>
              <a:t>3. </a:t>
            </a:r>
            <a:endParaRPr sz="992" b="1"/>
          </a:p>
        </p:txBody>
      </p:sp>
      <p:sp>
        <p:nvSpPr>
          <p:cNvPr id="156" name="Google Shape;156;p13"/>
          <p:cNvSpPr txBox="1"/>
          <p:nvPr/>
        </p:nvSpPr>
        <p:spPr>
          <a:xfrm>
            <a:off x="6646274" y="731876"/>
            <a:ext cx="363800" cy="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992" b="1"/>
              <a:t>4. </a:t>
            </a:r>
            <a:endParaRPr sz="992" b="1"/>
          </a:p>
        </p:txBody>
      </p:sp>
      <p:sp>
        <p:nvSpPr>
          <p:cNvPr id="157" name="Google Shape;157;p13"/>
          <p:cNvSpPr txBox="1"/>
          <p:nvPr/>
        </p:nvSpPr>
        <p:spPr>
          <a:xfrm>
            <a:off x="650675" y="4473930"/>
            <a:ext cx="1326000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992" b="1" i="1" u="sng"/>
              <a:t>_f(x)_</a:t>
            </a:r>
            <a:r>
              <a:rPr lang="en-US" sz="992" b="1" i="1"/>
              <a:t>= _________</a:t>
            </a:r>
            <a:endParaRPr sz="992" b="1" i="1"/>
          </a:p>
        </p:txBody>
      </p:sp>
      <p:sp>
        <p:nvSpPr>
          <p:cNvPr id="158" name="Google Shape;158;p13"/>
          <p:cNvSpPr txBox="1"/>
          <p:nvPr/>
        </p:nvSpPr>
        <p:spPr>
          <a:xfrm>
            <a:off x="2475058" y="4473930"/>
            <a:ext cx="1326000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992" b="1" i="1" u="sng"/>
              <a:t>_f(x)_</a:t>
            </a:r>
            <a:r>
              <a:rPr lang="en-US" sz="992" b="1" i="1"/>
              <a:t>= _________</a:t>
            </a:r>
            <a:endParaRPr sz="992" b="1" i="1"/>
          </a:p>
        </p:txBody>
      </p:sp>
      <p:sp>
        <p:nvSpPr>
          <p:cNvPr id="159" name="Google Shape;159;p13"/>
          <p:cNvSpPr txBox="1"/>
          <p:nvPr/>
        </p:nvSpPr>
        <p:spPr>
          <a:xfrm>
            <a:off x="4221401" y="4473930"/>
            <a:ext cx="1326000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992" b="1" i="1" u="sng"/>
              <a:t>_f(x)_</a:t>
            </a:r>
            <a:r>
              <a:rPr lang="en-US" sz="992" b="1" i="1"/>
              <a:t>= _________</a:t>
            </a:r>
            <a:endParaRPr sz="992" b="1" i="1"/>
          </a:p>
        </p:txBody>
      </p:sp>
      <p:sp>
        <p:nvSpPr>
          <p:cNvPr id="160" name="Google Shape;160;p13"/>
          <p:cNvSpPr txBox="1"/>
          <p:nvPr/>
        </p:nvSpPr>
        <p:spPr>
          <a:xfrm>
            <a:off x="6261490" y="4522699"/>
            <a:ext cx="1326000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992" b="1" i="1" u="sng"/>
              <a:t>_f(x)_</a:t>
            </a:r>
            <a:r>
              <a:rPr lang="en-US" sz="992" b="1" i="1"/>
              <a:t>= _________</a:t>
            </a:r>
            <a:endParaRPr sz="992" b="1" i="1"/>
          </a:p>
        </p:txBody>
      </p:sp>
      <p:sp>
        <p:nvSpPr>
          <p:cNvPr id="16" name="Google Shape;165;p14">
            <a:extLst>
              <a:ext uri="{FF2B5EF4-FFF2-40B4-BE49-F238E27FC236}">
                <a16:creationId xmlns:a16="http://schemas.microsoft.com/office/drawing/2014/main" id="{52B85C90-0BB1-4C3A-9F9E-5736A6E50565}"/>
              </a:ext>
            </a:extLst>
          </p:cNvPr>
          <p:cNvSpPr/>
          <p:nvPr/>
        </p:nvSpPr>
        <p:spPr>
          <a:xfrm rot="-5400000">
            <a:off x="-595889" y="7229327"/>
            <a:ext cx="1438838" cy="1904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59" tIns="33557" rIns="64759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Practice</a:t>
            </a:r>
            <a:endParaRPr sz="708" b="1">
              <a:solidFill>
                <a:srgbClr val="0171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66;p14">
            <a:extLst>
              <a:ext uri="{FF2B5EF4-FFF2-40B4-BE49-F238E27FC236}">
                <a16:creationId xmlns:a16="http://schemas.microsoft.com/office/drawing/2014/main" id="{8C6849C3-A983-4DBB-AF0E-A943A2B2D843}"/>
              </a:ext>
            </a:extLst>
          </p:cNvPr>
          <p:cNvSpPr txBox="1"/>
          <p:nvPr/>
        </p:nvSpPr>
        <p:spPr>
          <a:xfrm>
            <a:off x="67571" y="5400871"/>
            <a:ext cx="3345813" cy="13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992" b="1" i="1"/>
              <a:t>Determine the equation of the parabola graphed.</a:t>
            </a:r>
            <a:endParaRPr sz="992" b="1" i="1"/>
          </a:p>
        </p:txBody>
      </p:sp>
      <p:pic>
        <p:nvPicPr>
          <p:cNvPr id="18" name="Google Shape;167;p14">
            <a:extLst>
              <a:ext uri="{FF2B5EF4-FFF2-40B4-BE49-F238E27FC236}">
                <a16:creationId xmlns:a16="http://schemas.microsoft.com/office/drawing/2014/main" id="{46BA078C-2E7C-403A-BB94-FD46DEC4752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5682" y="5855940"/>
            <a:ext cx="1830369" cy="156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68;p14">
            <a:extLst>
              <a:ext uri="{FF2B5EF4-FFF2-40B4-BE49-F238E27FC236}">
                <a16:creationId xmlns:a16="http://schemas.microsoft.com/office/drawing/2014/main" id="{2F9D389B-D843-4267-B676-3D85D740391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19808" y="5855940"/>
            <a:ext cx="1843790" cy="157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69;p14">
            <a:extLst>
              <a:ext uri="{FF2B5EF4-FFF2-40B4-BE49-F238E27FC236}">
                <a16:creationId xmlns:a16="http://schemas.microsoft.com/office/drawing/2014/main" id="{6844B22F-1DAB-4141-8173-388EDD1382A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46545" y="5876251"/>
            <a:ext cx="1830369" cy="157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70;p14">
            <a:extLst>
              <a:ext uri="{FF2B5EF4-FFF2-40B4-BE49-F238E27FC236}">
                <a16:creationId xmlns:a16="http://schemas.microsoft.com/office/drawing/2014/main" id="{A93181AC-5CF3-4584-9EFC-8E6FED04ADB2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12277" y="5884893"/>
            <a:ext cx="1830369" cy="155665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71;p14">
            <a:extLst>
              <a:ext uri="{FF2B5EF4-FFF2-40B4-BE49-F238E27FC236}">
                <a16:creationId xmlns:a16="http://schemas.microsoft.com/office/drawing/2014/main" id="{E2AE1974-2E96-4AF9-9A85-2207CE7D1409}"/>
              </a:ext>
            </a:extLst>
          </p:cNvPr>
          <p:cNvSpPr txBox="1"/>
          <p:nvPr/>
        </p:nvSpPr>
        <p:spPr>
          <a:xfrm>
            <a:off x="1030391" y="5599240"/>
            <a:ext cx="363800" cy="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992" b="1"/>
              <a:t>5. </a:t>
            </a:r>
            <a:endParaRPr sz="992" b="1"/>
          </a:p>
        </p:txBody>
      </p:sp>
      <p:sp>
        <p:nvSpPr>
          <p:cNvPr id="23" name="Google Shape;172;p14">
            <a:extLst>
              <a:ext uri="{FF2B5EF4-FFF2-40B4-BE49-F238E27FC236}">
                <a16:creationId xmlns:a16="http://schemas.microsoft.com/office/drawing/2014/main" id="{B0D530B3-2941-4991-8671-F05ADEDB764E}"/>
              </a:ext>
            </a:extLst>
          </p:cNvPr>
          <p:cNvSpPr txBox="1"/>
          <p:nvPr/>
        </p:nvSpPr>
        <p:spPr>
          <a:xfrm>
            <a:off x="2721041" y="5599240"/>
            <a:ext cx="641325" cy="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pPr marL="323835"/>
            <a:r>
              <a:rPr lang="en-US" sz="992" b="1"/>
              <a:t>6.</a:t>
            </a:r>
            <a:endParaRPr sz="992" b="1"/>
          </a:p>
        </p:txBody>
      </p:sp>
      <p:sp>
        <p:nvSpPr>
          <p:cNvPr id="24" name="Google Shape;173;p14">
            <a:extLst>
              <a:ext uri="{FF2B5EF4-FFF2-40B4-BE49-F238E27FC236}">
                <a16:creationId xmlns:a16="http://schemas.microsoft.com/office/drawing/2014/main" id="{A2A6D821-5614-4B65-9B4B-D9983D261189}"/>
              </a:ext>
            </a:extLst>
          </p:cNvPr>
          <p:cNvSpPr txBox="1"/>
          <p:nvPr/>
        </p:nvSpPr>
        <p:spPr>
          <a:xfrm>
            <a:off x="4514258" y="5599240"/>
            <a:ext cx="641325" cy="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pPr marL="323835"/>
            <a:r>
              <a:rPr lang="en-US" sz="992" b="1"/>
              <a:t>7. </a:t>
            </a:r>
            <a:endParaRPr sz="992" b="1"/>
          </a:p>
        </p:txBody>
      </p:sp>
      <p:sp>
        <p:nvSpPr>
          <p:cNvPr id="25" name="Google Shape;174;p14">
            <a:extLst>
              <a:ext uri="{FF2B5EF4-FFF2-40B4-BE49-F238E27FC236}">
                <a16:creationId xmlns:a16="http://schemas.microsoft.com/office/drawing/2014/main" id="{3D7532E8-2349-4CC6-8653-4BE7136019B7}"/>
              </a:ext>
            </a:extLst>
          </p:cNvPr>
          <p:cNvSpPr txBox="1"/>
          <p:nvPr/>
        </p:nvSpPr>
        <p:spPr>
          <a:xfrm>
            <a:off x="6645562" y="5667523"/>
            <a:ext cx="363800" cy="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992" b="1"/>
              <a:t>8. </a:t>
            </a:r>
            <a:endParaRPr sz="992" b="1"/>
          </a:p>
        </p:txBody>
      </p:sp>
      <p:sp>
        <p:nvSpPr>
          <p:cNvPr id="26" name="Google Shape;175;p14">
            <a:extLst>
              <a:ext uri="{FF2B5EF4-FFF2-40B4-BE49-F238E27FC236}">
                <a16:creationId xmlns:a16="http://schemas.microsoft.com/office/drawing/2014/main" id="{A65D90AC-BC5A-495C-86EA-D7BE1E0AEFCC}"/>
              </a:ext>
            </a:extLst>
          </p:cNvPr>
          <p:cNvSpPr txBox="1"/>
          <p:nvPr/>
        </p:nvSpPr>
        <p:spPr>
          <a:xfrm>
            <a:off x="245682" y="9409577"/>
            <a:ext cx="1326000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992" b="1" i="1" u="sng"/>
              <a:t>_f(x)_</a:t>
            </a:r>
            <a:r>
              <a:rPr lang="en-US" sz="992" b="1" i="1"/>
              <a:t>= _________</a:t>
            </a:r>
            <a:endParaRPr sz="992" b="1" i="1"/>
          </a:p>
        </p:txBody>
      </p:sp>
      <p:sp>
        <p:nvSpPr>
          <p:cNvPr id="27" name="Google Shape;176;p14">
            <a:extLst>
              <a:ext uri="{FF2B5EF4-FFF2-40B4-BE49-F238E27FC236}">
                <a16:creationId xmlns:a16="http://schemas.microsoft.com/office/drawing/2014/main" id="{14DE764A-62A1-4EC5-9243-6A8C43A01B7A}"/>
              </a:ext>
            </a:extLst>
          </p:cNvPr>
          <p:cNvSpPr txBox="1"/>
          <p:nvPr/>
        </p:nvSpPr>
        <p:spPr>
          <a:xfrm>
            <a:off x="2272206" y="9409577"/>
            <a:ext cx="1326000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992" b="1" i="1" u="sng"/>
              <a:t>_f(x)_</a:t>
            </a:r>
            <a:r>
              <a:rPr lang="en-US" sz="992" b="1" i="1"/>
              <a:t>= _________</a:t>
            </a:r>
            <a:endParaRPr sz="992" b="1" i="1"/>
          </a:p>
        </p:txBody>
      </p:sp>
      <p:sp>
        <p:nvSpPr>
          <p:cNvPr id="28" name="Google Shape;177;p14">
            <a:extLst>
              <a:ext uri="{FF2B5EF4-FFF2-40B4-BE49-F238E27FC236}">
                <a16:creationId xmlns:a16="http://schemas.microsoft.com/office/drawing/2014/main" id="{C53EF1EE-199E-411D-ACF9-CB3AB769783B}"/>
              </a:ext>
            </a:extLst>
          </p:cNvPr>
          <p:cNvSpPr txBox="1"/>
          <p:nvPr/>
        </p:nvSpPr>
        <p:spPr>
          <a:xfrm>
            <a:off x="4298730" y="9409577"/>
            <a:ext cx="1326000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992" b="1" i="1" u="sng"/>
              <a:t>_f(x)_</a:t>
            </a:r>
            <a:r>
              <a:rPr lang="en-US" sz="992" b="1" i="1"/>
              <a:t>= _________</a:t>
            </a:r>
            <a:endParaRPr sz="992" b="1" i="1"/>
          </a:p>
        </p:txBody>
      </p:sp>
      <p:sp>
        <p:nvSpPr>
          <p:cNvPr id="29" name="Google Shape;178;p14">
            <a:extLst>
              <a:ext uri="{FF2B5EF4-FFF2-40B4-BE49-F238E27FC236}">
                <a16:creationId xmlns:a16="http://schemas.microsoft.com/office/drawing/2014/main" id="{5C3B61A3-7F1A-4702-A8AB-2358F8A1461A}"/>
              </a:ext>
            </a:extLst>
          </p:cNvPr>
          <p:cNvSpPr txBox="1"/>
          <p:nvPr/>
        </p:nvSpPr>
        <p:spPr>
          <a:xfrm>
            <a:off x="6213231" y="9409577"/>
            <a:ext cx="1326000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9" tIns="64759" rIns="64759" bIns="64759" anchor="ctr" anchorCtr="0">
            <a:noAutofit/>
          </a:bodyPr>
          <a:lstStyle/>
          <a:p>
            <a:r>
              <a:rPr lang="en-US" sz="992" b="1" i="1" u="sng"/>
              <a:t>_f(x)_</a:t>
            </a:r>
            <a:r>
              <a:rPr lang="en-US" sz="992" b="1" i="1"/>
              <a:t>= _________</a:t>
            </a:r>
            <a:endParaRPr sz="992" b="1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uceri">
      <a:dk1>
        <a:srgbClr val="202020"/>
      </a:dk1>
      <a:lt1>
        <a:srgbClr val="F9F9F9"/>
      </a:lt1>
      <a:dk2>
        <a:srgbClr val="21A8B3"/>
      </a:dk2>
      <a:lt2>
        <a:srgbClr val="B5B5B5"/>
      </a:lt2>
      <a:accent1>
        <a:srgbClr val="2596F1"/>
      </a:accent1>
      <a:accent2>
        <a:srgbClr val="4AAE52"/>
      </a:accent2>
      <a:accent3>
        <a:srgbClr val="F34336"/>
      </a:accent3>
      <a:accent4>
        <a:srgbClr val="FEC018"/>
      </a:accent4>
      <a:accent5>
        <a:srgbClr val="4051B3"/>
      </a:accent5>
      <a:accent6>
        <a:srgbClr val="E91E63"/>
      </a:accent6>
      <a:hlink>
        <a:srgbClr val="27AE60"/>
      </a:hlink>
      <a:folHlink>
        <a:srgbClr val="27AE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678</Words>
  <Application>Microsoft Office PowerPoint</Application>
  <PresentationFormat>Custom</PresentationFormat>
  <Paragraphs>106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Cambria Math</vt:lpstr>
      <vt:lpstr>Century Gothic</vt:lpstr>
      <vt:lpstr>Calibri</vt:lpstr>
      <vt:lpstr>Arial</vt:lpstr>
      <vt:lpstr>Ink Free</vt:lpstr>
      <vt:lpstr>Handlee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Rupinder Jagpal</cp:lastModifiedBy>
  <cp:revision>4</cp:revision>
  <dcterms:modified xsi:type="dcterms:W3CDTF">2018-09-25T21:56:27Z</dcterms:modified>
</cp:coreProperties>
</file>