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A1C6CC-6A10-41D4-9CC8-2CB1C622D811}">
  <a:tblStyle styleId="{1BA1C6CC-6A10-41D4-9CC8-2CB1C622D811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F32DED3-59F0-4751-A79B-5410D387DCA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2491ead57_4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42491ead57_4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2491ead57_4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42491ead57_4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42352b7cc7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g42352b7cc7_2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g42352b7cc7_2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10446155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g4104461552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6" name="Google Shape;66;g4104461552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2491ead57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42491ead57_1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1" name="Google Shape;81;g42491ead57_1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2491ead5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42491ead57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Do not forget to determine the VERTEX and if there is minimum or maximum value. </a:t>
            </a:r>
            <a:endParaRPr/>
          </a:p>
        </p:txBody>
      </p:sp>
      <p:sp>
        <p:nvSpPr>
          <p:cNvPr id="96" name="Google Shape;96;g42491ead57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2491ead57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42491ead57_1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Do not forget to determine the VERTEX and if there is minimum or maximum value. </a:t>
            </a:r>
            <a:endParaRPr/>
          </a:p>
        </p:txBody>
      </p:sp>
      <p:sp>
        <p:nvSpPr>
          <p:cNvPr id="110" name="Google Shape;110;g42491ead57_1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2491ead57_2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42491ead57_2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Do not forget to determine the VERTEX and if there is minimum or maximum value.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4" name="Google Shape;124;g42491ead57_2_1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">
  <p:cSld name="First Pag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0" y="-2500"/>
            <a:ext cx="9144000" cy="376800"/>
          </a:xfrm>
          <a:prstGeom prst="rect">
            <a:avLst/>
          </a:prstGeom>
          <a:solidFill>
            <a:srgbClr val="0171AB"/>
          </a:solidFill>
          <a:ln>
            <a:noFill/>
          </a:ln>
        </p:spPr>
        <p:txBody>
          <a:bodyPr spcFirstLastPara="1" wrap="square" lIns="76188" tIns="76188" rIns="76188" bIns="76188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67">
                <a:solidFill>
                  <a:srgbClr val="FFFFFF"/>
                </a:solidFill>
              </a:rPr>
              <a:t>By the end of class, student will be able to construct a quadratic function given a graph. </a:t>
            </a:r>
            <a:endParaRPr sz="1167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-2" y="6551450"/>
            <a:ext cx="18905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17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Created for Teacher Use</a:t>
            </a:r>
            <a:endParaRPr sz="91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-5400000">
            <a:off x="3141458" y="-1615563"/>
            <a:ext cx="2447750" cy="87730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pPr>
              <a:buSzPts val="1400"/>
            </a:pPr>
            <a:endParaRPr sz="1167"/>
          </a:p>
        </p:txBody>
      </p:sp>
      <p:sp>
        <p:nvSpPr>
          <p:cNvPr id="20" name="Google Shape;20;p4"/>
          <p:cNvSpPr txBox="1"/>
          <p:nvPr/>
        </p:nvSpPr>
        <p:spPr>
          <a:xfrm>
            <a:off x="344938" y="1801083"/>
            <a:ext cx="8407000" cy="20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479" tIns="533396" rIns="0" bIns="39479" anchor="ctr" anchorCtr="0">
            <a:noAutofit/>
          </a:bodyPr>
          <a:lstStyle/>
          <a:p>
            <a:r>
              <a:rPr lang="en-US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the end of class, students will be able to construct</a:t>
            </a:r>
            <a:r>
              <a:rPr lang="en-US" sz="4000" b="1" baseline="-25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US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quadratic function given a graph. </a:t>
            </a:r>
            <a:endParaRPr sz="375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4800"/>
            </a:pPr>
            <a:endParaRPr sz="375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4"/>
          <p:cNvSpPr/>
          <p:nvPr/>
        </p:nvSpPr>
        <p:spPr>
          <a:xfrm rot="-5400000">
            <a:off x="-852825" y="2804585"/>
            <a:ext cx="1906155" cy="242839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t" anchorCtr="0">
            <a:noAutofit/>
          </a:bodyPr>
          <a:lstStyle/>
          <a:p>
            <a:pPr algn="ctr"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167"/>
          </a:p>
        </p:txBody>
      </p:sp>
      <p:pic>
        <p:nvPicPr>
          <p:cNvPr id="22" name="Google Shape;22;p4" descr="C:\Users\Stephen\Downloads\Voca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5004" y="4922440"/>
            <a:ext cx="182868" cy="1243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Google Shape;23;p4"/>
          <p:cNvGraphicFramePr/>
          <p:nvPr/>
        </p:nvGraphicFramePr>
        <p:xfrm>
          <a:off x="5985980" y="4140085"/>
          <a:ext cx="2765854" cy="558816"/>
        </p:xfrm>
        <a:graphic>
          <a:graphicData uri="http://schemas.openxmlformats.org/drawingml/2006/table">
            <a:tbl>
              <a:tblPr firstRow="1" bandRow="1">
                <a:noFill/>
                <a:tableStyleId>{1BA1C6CC-6A10-41D4-9CC8-2CB1C622D811}</a:tableStyleId>
              </a:tblPr>
              <a:tblGrid>
                <a:gridCol w="2765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8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</a:rPr>
                        <a:t>Definition</a:t>
                      </a:r>
                      <a:endParaRPr sz="1500" u="none" strike="noStrike" cap="none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US" sz="1300"/>
                        <a:t>Construct-- to build (write)</a:t>
                      </a:r>
                      <a:endParaRPr sz="1300" u="none" strike="noStrike" cap="none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" name="Google Shape;24;p4" descr="C:\Users\Stephen\Downloads\CFU 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9747" y="4146359"/>
            <a:ext cx="216000" cy="21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646" y="4146355"/>
            <a:ext cx="4396229" cy="1455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/>
          <p:nvPr/>
        </p:nvSpPr>
        <p:spPr>
          <a:xfrm rot="-5400000">
            <a:off x="-756000" y="3136229"/>
            <a:ext cx="1746500" cy="2345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Practice</a:t>
            </a:r>
            <a:endParaRPr sz="833" b="1">
              <a:solidFill>
                <a:srgbClr val="0171A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3"/>
          <p:cNvSpPr txBox="1"/>
          <p:nvPr/>
        </p:nvSpPr>
        <p:spPr>
          <a:xfrm>
            <a:off x="80333" y="973146"/>
            <a:ext cx="3936250" cy="1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-US" sz="1167" b="1" i="1"/>
              <a:t>Determine the equation of the parabola graphed.</a:t>
            </a:r>
            <a:endParaRPr sz="1167" b="1" i="1"/>
          </a:p>
        </p:txBody>
      </p:sp>
      <p:pic>
        <p:nvPicPr>
          <p:cNvPr id="149" name="Google Shape;14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339" y="1455917"/>
            <a:ext cx="1994328" cy="261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3465" y="1459513"/>
            <a:ext cx="1994327" cy="260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8623" y="1492147"/>
            <a:ext cx="1938511" cy="254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7951" y="1497664"/>
            <a:ext cx="1938508" cy="252992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3"/>
          <p:cNvSpPr txBox="1"/>
          <p:nvPr/>
        </p:nvSpPr>
        <p:spPr>
          <a:xfrm>
            <a:off x="1213063" y="1206521"/>
            <a:ext cx="428000" cy="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pPr marL="380985" indent="-264573">
              <a:buSzPts val="1400"/>
              <a:buAutoNum type="arabicPeriod"/>
            </a:pPr>
            <a:endParaRPr sz="1167" b="1"/>
          </a:p>
        </p:txBody>
      </p:sp>
      <p:sp>
        <p:nvSpPr>
          <p:cNvPr id="154" name="Google Shape;154;p13"/>
          <p:cNvSpPr txBox="1"/>
          <p:nvPr/>
        </p:nvSpPr>
        <p:spPr>
          <a:xfrm>
            <a:off x="3202063" y="1206521"/>
            <a:ext cx="754500" cy="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pPr marL="380985"/>
            <a:r>
              <a:rPr lang="en-US" sz="1167" b="1"/>
              <a:t>2.</a:t>
            </a:r>
            <a:endParaRPr sz="1167" b="1"/>
          </a:p>
        </p:txBody>
      </p:sp>
      <p:sp>
        <p:nvSpPr>
          <p:cNvPr id="155" name="Google Shape;155;p13"/>
          <p:cNvSpPr txBox="1"/>
          <p:nvPr/>
        </p:nvSpPr>
        <p:spPr>
          <a:xfrm>
            <a:off x="5311729" y="1206521"/>
            <a:ext cx="754500" cy="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pPr marL="380985"/>
            <a:r>
              <a:rPr lang="en-US" sz="1167" b="1"/>
              <a:t>3. </a:t>
            </a:r>
            <a:endParaRPr sz="1167" b="1"/>
          </a:p>
        </p:txBody>
      </p:sp>
      <p:sp>
        <p:nvSpPr>
          <p:cNvPr id="156" name="Google Shape;156;p13"/>
          <p:cNvSpPr txBox="1"/>
          <p:nvPr/>
        </p:nvSpPr>
        <p:spPr>
          <a:xfrm>
            <a:off x="7819146" y="1286854"/>
            <a:ext cx="428000" cy="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-US" sz="1167" b="1"/>
              <a:t>4. </a:t>
            </a:r>
            <a:endParaRPr sz="1167" b="1"/>
          </a:p>
        </p:txBody>
      </p:sp>
      <p:sp>
        <p:nvSpPr>
          <p:cNvPr id="157" name="Google Shape;157;p13"/>
          <p:cNvSpPr txBox="1"/>
          <p:nvPr/>
        </p:nvSpPr>
        <p:spPr>
          <a:xfrm>
            <a:off x="765500" y="5689271"/>
            <a:ext cx="156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-US" sz="1167" b="1" i="1" u="sng"/>
              <a:t>_f(x)_</a:t>
            </a:r>
            <a:r>
              <a:rPr lang="en-US" sz="1167" b="1" i="1"/>
              <a:t>= _________</a:t>
            </a:r>
            <a:endParaRPr sz="1167" b="1" i="1"/>
          </a:p>
        </p:txBody>
      </p:sp>
      <p:sp>
        <p:nvSpPr>
          <p:cNvPr id="158" name="Google Shape;158;p13"/>
          <p:cNvSpPr txBox="1"/>
          <p:nvPr/>
        </p:nvSpPr>
        <p:spPr>
          <a:xfrm>
            <a:off x="2911833" y="5689271"/>
            <a:ext cx="156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-US" sz="1167" b="1" i="1" u="sng"/>
              <a:t>_f(x)_</a:t>
            </a:r>
            <a:r>
              <a:rPr lang="en-US" sz="1167" b="1" i="1"/>
              <a:t>= _________</a:t>
            </a:r>
            <a:endParaRPr sz="1167" b="1" i="1"/>
          </a:p>
        </p:txBody>
      </p:sp>
      <p:sp>
        <p:nvSpPr>
          <p:cNvPr id="159" name="Google Shape;159;p13"/>
          <p:cNvSpPr txBox="1"/>
          <p:nvPr/>
        </p:nvSpPr>
        <p:spPr>
          <a:xfrm>
            <a:off x="4966354" y="5689271"/>
            <a:ext cx="156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-US" sz="1167" b="1" i="1" u="sng"/>
              <a:t>_f(x)_</a:t>
            </a:r>
            <a:r>
              <a:rPr lang="en-US" sz="1167" b="1" i="1"/>
              <a:t>= _________</a:t>
            </a:r>
            <a:endParaRPr sz="1167" b="1" i="1"/>
          </a:p>
        </p:txBody>
      </p:sp>
      <p:sp>
        <p:nvSpPr>
          <p:cNvPr id="160" name="Google Shape;160;p13"/>
          <p:cNvSpPr txBox="1"/>
          <p:nvPr/>
        </p:nvSpPr>
        <p:spPr>
          <a:xfrm>
            <a:off x="7366458" y="5746646"/>
            <a:ext cx="156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-US" sz="1167" b="1" i="1" u="sng"/>
              <a:t>_f(x)_</a:t>
            </a:r>
            <a:r>
              <a:rPr lang="en-US" sz="1167" b="1" i="1"/>
              <a:t>= _________</a:t>
            </a:r>
            <a:endParaRPr sz="1167" b="1" i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"/>
          <p:cNvSpPr/>
          <p:nvPr/>
        </p:nvSpPr>
        <p:spPr>
          <a:xfrm rot="-5400000">
            <a:off x="-700208" y="3124271"/>
            <a:ext cx="1692750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Practice</a:t>
            </a:r>
            <a:endParaRPr sz="833" b="1">
              <a:solidFill>
                <a:srgbClr val="0171A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14"/>
          <p:cNvSpPr txBox="1"/>
          <p:nvPr/>
        </p:nvSpPr>
        <p:spPr>
          <a:xfrm>
            <a:off x="80333" y="973146"/>
            <a:ext cx="3936250" cy="1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-US" sz="1167" b="1" i="1"/>
              <a:t>Determine the equation of the parabola graphed.</a:t>
            </a:r>
            <a:endParaRPr sz="1167" b="1" i="1"/>
          </a:p>
        </p:txBody>
      </p:sp>
      <p:pic>
        <p:nvPicPr>
          <p:cNvPr id="167" name="Google Shape;1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875" y="1508521"/>
            <a:ext cx="2153375" cy="1841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4729" y="1508521"/>
            <a:ext cx="2169165" cy="1851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1479" y="1532417"/>
            <a:ext cx="2153375" cy="1851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6458" y="1542584"/>
            <a:ext cx="2153375" cy="183135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4"/>
          <p:cNvSpPr txBox="1"/>
          <p:nvPr/>
        </p:nvSpPr>
        <p:spPr>
          <a:xfrm>
            <a:off x="1213063" y="1206521"/>
            <a:ext cx="428000" cy="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-US" sz="1167" b="1"/>
              <a:t>5. </a:t>
            </a:r>
            <a:endParaRPr sz="1167" b="1"/>
          </a:p>
        </p:txBody>
      </p:sp>
      <p:sp>
        <p:nvSpPr>
          <p:cNvPr id="172" name="Google Shape;172;p14"/>
          <p:cNvSpPr txBox="1"/>
          <p:nvPr/>
        </p:nvSpPr>
        <p:spPr>
          <a:xfrm>
            <a:off x="3202063" y="1206521"/>
            <a:ext cx="754500" cy="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pPr marL="380985"/>
            <a:r>
              <a:rPr lang="en-US" sz="1167" b="1"/>
              <a:t>6.</a:t>
            </a:r>
            <a:endParaRPr sz="1167" b="1"/>
          </a:p>
        </p:txBody>
      </p:sp>
      <p:sp>
        <p:nvSpPr>
          <p:cNvPr id="173" name="Google Shape;173;p14"/>
          <p:cNvSpPr txBox="1"/>
          <p:nvPr/>
        </p:nvSpPr>
        <p:spPr>
          <a:xfrm>
            <a:off x="5311729" y="1206521"/>
            <a:ext cx="754500" cy="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pPr marL="380985"/>
            <a:r>
              <a:rPr lang="en-US" sz="1167" b="1"/>
              <a:t>7. </a:t>
            </a:r>
            <a:endParaRPr sz="1167" b="1"/>
          </a:p>
        </p:txBody>
      </p:sp>
      <p:sp>
        <p:nvSpPr>
          <p:cNvPr id="174" name="Google Shape;174;p14"/>
          <p:cNvSpPr txBox="1"/>
          <p:nvPr/>
        </p:nvSpPr>
        <p:spPr>
          <a:xfrm>
            <a:off x="7819146" y="1286854"/>
            <a:ext cx="428000" cy="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-US" sz="1167" b="1"/>
              <a:t>8. </a:t>
            </a:r>
            <a:endParaRPr sz="1167" b="1"/>
          </a:p>
        </p:txBody>
      </p:sp>
      <p:sp>
        <p:nvSpPr>
          <p:cNvPr id="175" name="Google Shape;175;p14"/>
          <p:cNvSpPr txBox="1"/>
          <p:nvPr/>
        </p:nvSpPr>
        <p:spPr>
          <a:xfrm>
            <a:off x="289875" y="5689271"/>
            <a:ext cx="156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-US" sz="1167" b="1" i="1" u="sng"/>
              <a:t>_f(x)_</a:t>
            </a:r>
            <a:r>
              <a:rPr lang="en-US" sz="1167" b="1" i="1"/>
              <a:t>= _________</a:t>
            </a:r>
            <a:endParaRPr sz="1167" b="1" i="1"/>
          </a:p>
        </p:txBody>
      </p:sp>
      <p:sp>
        <p:nvSpPr>
          <p:cNvPr id="176" name="Google Shape;176;p14"/>
          <p:cNvSpPr txBox="1"/>
          <p:nvPr/>
        </p:nvSpPr>
        <p:spPr>
          <a:xfrm>
            <a:off x="2674021" y="5689271"/>
            <a:ext cx="156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-US" sz="1167" b="1" i="1" u="sng"/>
              <a:t>_f(x)_</a:t>
            </a:r>
            <a:r>
              <a:rPr lang="en-US" sz="1167" b="1" i="1"/>
              <a:t>= _________</a:t>
            </a:r>
            <a:endParaRPr sz="1167" b="1" i="1"/>
          </a:p>
        </p:txBody>
      </p:sp>
      <p:sp>
        <p:nvSpPr>
          <p:cNvPr id="177" name="Google Shape;177;p14"/>
          <p:cNvSpPr txBox="1"/>
          <p:nvPr/>
        </p:nvSpPr>
        <p:spPr>
          <a:xfrm>
            <a:off x="5058167" y="5689271"/>
            <a:ext cx="156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-US" sz="1167" b="1" i="1" u="sng"/>
              <a:t>_f(x)_</a:t>
            </a:r>
            <a:r>
              <a:rPr lang="en-US" sz="1167" b="1" i="1"/>
              <a:t>= _________</a:t>
            </a:r>
            <a:endParaRPr sz="1167" b="1" i="1"/>
          </a:p>
        </p:txBody>
      </p:sp>
      <p:sp>
        <p:nvSpPr>
          <p:cNvPr id="178" name="Google Shape;178;p14"/>
          <p:cNvSpPr txBox="1"/>
          <p:nvPr/>
        </p:nvSpPr>
        <p:spPr>
          <a:xfrm>
            <a:off x="7310521" y="5689271"/>
            <a:ext cx="1560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-US" sz="1167" b="1" i="1" u="sng"/>
              <a:t>_f(x)_</a:t>
            </a:r>
            <a:r>
              <a:rPr lang="en-US" sz="1167" b="1" i="1"/>
              <a:t>= _________</a:t>
            </a:r>
            <a:endParaRPr sz="1167" b="1"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 rot="-5400000">
            <a:off x="-755547" y="3316966"/>
            <a:ext cx="1692833" cy="22406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 sz="1167"/>
          </a:p>
        </p:txBody>
      </p:sp>
      <p:pic>
        <p:nvPicPr>
          <p:cNvPr id="33" name="Google Shape;33;p5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7552" y="4404184"/>
            <a:ext cx="152385" cy="15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7552" y="4404184"/>
            <a:ext cx="152385" cy="15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" descr="C:\Users\Stephen\Downloads\Light Bulb 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8181" y="1227803"/>
            <a:ext cx="191739" cy="17519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/>
        </p:nvSpPr>
        <p:spPr>
          <a:xfrm>
            <a:off x="0" y="895907"/>
            <a:ext cx="5522250" cy="8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>
              <a:buSzPts val="2800"/>
            </a:pPr>
            <a:r>
              <a:rPr lang="en-US" sz="1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Determine if  the quadratic function is stretched or compressed. How do you know?</a:t>
            </a:r>
            <a:endParaRPr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7" name="Google Shape;37;p5"/>
          <p:cNvGraphicFramePr/>
          <p:nvPr/>
        </p:nvGraphicFramePr>
        <p:xfrm>
          <a:off x="6548517" y="4384553"/>
          <a:ext cx="2422813" cy="960136"/>
        </p:xfrm>
        <a:graphic>
          <a:graphicData uri="http://schemas.openxmlformats.org/drawingml/2006/table">
            <a:tbl>
              <a:tblPr firstRow="1" bandRow="1">
                <a:noFill/>
                <a:tableStyleId>{1BA1C6CC-6A10-41D4-9CC8-2CB1C622D811}</a:tableStyleId>
              </a:tblPr>
              <a:tblGrid>
                <a:gridCol w="242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8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Make the Connection</a:t>
                      </a:r>
                      <a:endParaRPr sz="1300" u="none" strike="noStrike" cap="none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0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Students, you already know what will stretch or compress a quadratic function.  Now we are going to construct the equation.</a:t>
                      </a:r>
                      <a:endParaRPr sz="130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Google Shape;38;p5"/>
          <p:cNvGraphicFramePr/>
          <p:nvPr/>
        </p:nvGraphicFramePr>
        <p:xfrm>
          <a:off x="6554903" y="1243684"/>
          <a:ext cx="2159563" cy="2727584"/>
        </p:xfrm>
        <a:graphic>
          <a:graphicData uri="http://schemas.openxmlformats.org/drawingml/2006/table">
            <a:tbl>
              <a:tblPr firstRow="1" bandRow="1">
                <a:noFill/>
                <a:tableStyleId>{1BA1C6CC-6A10-41D4-9CC8-2CB1C622D811}</a:tableStyleId>
              </a:tblPr>
              <a:tblGrid>
                <a:gridCol w="215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938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Remember the Concept</a:t>
                      </a:r>
                      <a:endParaRPr sz="1100" u="none" strike="noStrike" cap="none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76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/>
                        <a:t>The graph y= ax</a:t>
                      </a:r>
                      <a:r>
                        <a:rPr lang="en-US" sz="1500" baseline="30000"/>
                        <a:t>2 </a:t>
                      </a:r>
                      <a:r>
                        <a:rPr lang="en-US" sz="1500"/>
                        <a:t>is a stretch if a&gt;1 and compressed if 0&lt;a&lt;1.</a:t>
                      </a:r>
                      <a:endParaRPr sz="1500" b="1">
                        <a:solidFill>
                          <a:srgbClr val="7030A0"/>
                        </a:solidFill>
                      </a:endParaRP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" name="Google Shape;39;p5" descr="C:\Users\Stephen\Downloads\Light Bulb 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8390" y="1307178"/>
            <a:ext cx="191739" cy="17519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/>
          <p:nvPr/>
        </p:nvSpPr>
        <p:spPr>
          <a:xfrm>
            <a:off x="719167" y="2079625"/>
            <a:ext cx="2773500" cy="2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t" anchorCtr="0">
            <a:noAutofit/>
          </a:bodyPr>
          <a:lstStyle/>
          <a:p>
            <a:pPr marL="380985" indent="-317487">
              <a:buSzPts val="2400"/>
              <a:buAutoNum type="arabicPeriod"/>
            </a:pPr>
            <a:r>
              <a:rPr lang="en-US" sz="2000"/>
              <a:t>f(x)= 2x</a:t>
            </a:r>
            <a:r>
              <a:rPr lang="en-US" sz="2000" baseline="30000"/>
              <a:t>2</a:t>
            </a:r>
            <a:endParaRPr sz="2000" baseline="30000"/>
          </a:p>
        </p:txBody>
      </p:sp>
      <p:sp>
        <p:nvSpPr>
          <p:cNvPr id="41" name="Google Shape;41;p5"/>
          <p:cNvSpPr txBox="1"/>
          <p:nvPr/>
        </p:nvSpPr>
        <p:spPr>
          <a:xfrm>
            <a:off x="3292771" y="2150604"/>
            <a:ext cx="2773500" cy="2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t" anchorCtr="0">
            <a:noAutofit/>
          </a:bodyPr>
          <a:lstStyle/>
          <a:p>
            <a:pPr marL="380985"/>
            <a:r>
              <a:rPr lang="en-US" sz="2000"/>
              <a:t>2. f(x)= ½ x</a:t>
            </a:r>
            <a:r>
              <a:rPr lang="en-US" sz="2000" baseline="30000"/>
              <a:t>2</a:t>
            </a:r>
            <a:endParaRPr sz="2000" baseline="30000"/>
          </a:p>
        </p:txBody>
      </p:sp>
      <p:sp>
        <p:nvSpPr>
          <p:cNvPr id="42" name="Google Shape;42;p5"/>
          <p:cNvSpPr txBox="1"/>
          <p:nvPr/>
        </p:nvSpPr>
        <p:spPr>
          <a:xfrm>
            <a:off x="85729" y="4591521"/>
            <a:ext cx="6217750" cy="6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t" anchorCtr="0">
            <a:noAutofit/>
          </a:bodyPr>
          <a:lstStyle/>
          <a:p>
            <a:r>
              <a:rPr lang="en-US" sz="2000">
                <a:solidFill>
                  <a:srgbClr val="980000"/>
                </a:solidFill>
              </a:rPr>
              <a:t>The function is _____________________because _________________.</a:t>
            </a:r>
            <a:endParaRPr sz="2000">
              <a:solidFill>
                <a:srgbClr val="9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 rot="-5400000">
            <a:off x="-755541" y="3317042"/>
            <a:ext cx="1692750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167"/>
          </a:p>
        </p:txBody>
      </p:sp>
      <p:pic>
        <p:nvPicPr>
          <p:cNvPr id="49" name="Google Shape;49;p6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7552" y="4404184"/>
            <a:ext cx="152385" cy="15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7552" y="4404184"/>
            <a:ext cx="152385" cy="1523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1" name="Google Shape;51;p6"/>
          <p:cNvGraphicFramePr/>
          <p:nvPr/>
        </p:nvGraphicFramePr>
        <p:xfrm>
          <a:off x="6145653" y="979543"/>
          <a:ext cx="2864729" cy="3642376"/>
        </p:xfrm>
        <a:graphic>
          <a:graphicData uri="http://schemas.openxmlformats.org/drawingml/2006/table">
            <a:tbl>
              <a:tblPr firstRow="1" bandRow="1">
                <a:noFill/>
                <a:tableStyleId>{1BA1C6CC-6A10-41D4-9CC8-2CB1C622D811}</a:tableStyleId>
              </a:tblPr>
              <a:tblGrid>
                <a:gridCol w="2864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8">
                <a:tc>
                  <a:txBody>
                    <a:bodyPr/>
                    <a:lstStyle/>
                    <a:p>
                      <a:pPr marL="2286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Check for Understanding</a:t>
                      </a:r>
                      <a:endParaRPr sz="1300" u="none" strike="noStrike" cap="none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1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</a:rPr>
                        <a:t>Describe the behavior of the following quadratic equation.</a:t>
                      </a:r>
                      <a:endParaRPr sz="170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endParaRPr sz="170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</a:rPr>
                        <a:t>            y= -2x</a:t>
                      </a:r>
                      <a:r>
                        <a:rPr lang="en-US" sz="1700" baseline="30000">
                          <a:solidFill>
                            <a:srgbClr val="000000"/>
                          </a:solidFill>
                        </a:rPr>
                        <a:t>2</a:t>
                      </a:r>
                      <a:endParaRPr sz="1700" baseline="3000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endParaRPr sz="1700" baseline="30000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quadratic function opens ______ because “a” is ______. The function has a ______and _______________ because…….</a:t>
                      </a:r>
                      <a:endParaRPr sz="18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endParaRPr sz="1700" baseline="30000">
                        <a:solidFill>
                          <a:srgbClr val="000000"/>
                        </a:solidFill>
                      </a:endParaRP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2" name="Google Shape;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001" y="6119375"/>
            <a:ext cx="367204" cy="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"/>
          <p:cNvSpPr txBox="1"/>
          <p:nvPr/>
        </p:nvSpPr>
        <p:spPr>
          <a:xfrm>
            <a:off x="127000" y="1322625"/>
            <a:ext cx="5651250" cy="75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-US" sz="1833" dirty="0"/>
              <a:t>The most basic quadratic function is</a:t>
            </a:r>
            <a:r>
              <a:rPr lang="en-US" sz="1833" b="1" dirty="0">
                <a:solidFill>
                  <a:srgbClr val="FF0000"/>
                </a:solidFill>
              </a:rPr>
              <a:t> ƒ(x) = x</a:t>
            </a:r>
            <a:r>
              <a:rPr lang="en-US" sz="1833" b="1" baseline="30000" dirty="0">
                <a:solidFill>
                  <a:srgbClr val="FF0000"/>
                </a:solidFill>
              </a:rPr>
              <a:t>2</a:t>
            </a:r>
            <a:r>
              <a:rPr lang="en-US" sz="1833" dirty="0"/>
              <a:t>. </a:t>
            </a:r>
            <a:endParaRPr sz="1833" dirty="0"/>
          </a:p>
          <a:p>
            <a:r>
              <a:rPr lang="en-US" sz="1833" dirty="0"/>
              <a:t>A </a:t>
            </a:r>
            <a:r>
              <a:rPr lang="en-US" sz="1833" b="1" dirty="0"/>
              <a:t>quadratic function</a:t>
            </a:r>
            <a:r>
              <a:rPr lang="en-US" sz="1833" dirty="0"/>
              <a:t> can be written in the form </a:t>
            </a:r>
            <a:endParaRPr sz="1833" dirty="0"/>
          </a:p>
          <a:p>
            <a:r>
              <a:rPr lang="en-US" sz="1833" dirty="0"/>
              <a:t>y = </a:t>
            </a:r>
            <a:r>
              <a:rPr lang="en-US" sz="1833" dirty="0">
                <a:solidFill>
                  <a:srgbClr val="FF00FF"/>
                </a:solidFill>
              </a:rPr>
              <a:t>a</a:t>
            </a:r>
            <a:r>
              <a:rPr lang="en-US" sz="1833" dirty="0"/>
              <a:t>x</a:t>
            </a:r>
            <a:r>
              <a:rPr lang="en-US" sz="1833" baseline="30000" dirty="0"/>
              <a:t>2</a:t>
            </a:r>
            <a:r>
              <a:rPr lang="en-US" sz="1833" dirty="0"/>
              <a:t> + </a:t>
            </a:r>
            <a:r>
              <a:rPr lang="en-US" sz="1833" dirty="0" err="1"/>
              <a:t>bx</a:t>
            </a:r>
            <a:r>
              <a:rPr lang="en-US" sz="1833" dirty="0"/>
              <a:t> + </a:t>
            </a:r>
            <a:r>
              <a:rPr lang="en-US" sz="1833" dirty="0" smtClean="0"/>
              <a:t>c, where </a:t>
            </a:r>
            <a:r>
              <a:rPr lang="en-US" sz="1833" dirty="0"/>
              <a:t>a ≠ 0.</a:t>
            </a:r>
            <a:endParaRPr sz="1833" dirty="0"/>
          </a:p>
        </p:txBody>
      </p:sp>
      <p:sp>
        <p:nvSpPr>
          <p:cNvPr id="54" name="Google Shape;54;p6"/>
          <p:cNvSpPr txBox="1"/>
          <p:nvPr/>
        </p:nvSpPr>
        <p:spPr>
          <a:xfrm>
            <a:off x="0" y="911125"/>
            <a:ext cx="3624000" cy="45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-US" sz="2083" b="1">
                <a:solidFill>
                  <a:srgbClr val="FF0000"/>
                </a:solidFill>
              </a:rPr>
              <a:t>Parent Quadratic Function</a:t>
            </a:r>
            <a:endParaRPr sz="2083" b="1">
              <a:solidFill>
                <a:srgbClr val="FF0000"/>
              </a:solidFill>
            </a:endParaRPr>
          </a:p>
        </p:txBody>
      </p:sp>
      <p:pic>
        <p:nvPicPr>
          <p:cNvPr id="55" name="Google Shape;55;p6" descr="C:\Users\Stephen\Downloads\Light Bulb Icon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2890" y="988595"/>
            <a:ext cx="191739" cy="17519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 txBox="1"/>
          <p:nvPr/>
        </p:nvSpPr>
        <p:spPr>
          <a:xfrm>
            <a:off x="494208" y="4664292"/>
            <a:ext cx="6695750" cy="68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t" anchorCtr="0">
            <a:noAutofit/>
          </a:bodyPr>
          <a:lstStyle/>
          <a:p>
            <a:pPr marL="380985" indent="-285739">
              <a:buSzPts val="1800"/>
              <a:buAutoNum type="arabicPeriod"/>
            </a:pPr>
            <a:r>
              <a:rPr lang="en-US" sz="1500"/>
              <a:t>Describe the behavior of the following quadratic equation y = 3 x</a:t>
            </a:r>
            <a:r>
              <a:rPr lang="en-US" sz="1500" baseline="30000"/>
              <a:t>2</a:t>
            </a:r>
            <a:r>
              <a:rPr lang="en-US" sz="1500"/>
              <a:t>.</a:t>
            </a:r>
            <a:endParaRPr sz="1500"/>
          </a:p>
        </p:txBody>
      </p:sp>
      <p:sp>
        <p:nvSpPr>
          <p:cNvPr id="57" name="Google Shape;57;p6"/>
          <p:cNvSpPr txBox="1"/>
          <p:nvPr/>
        </p:nvSpPr>
        <p:spPr>
          <a:xfrm>
            <a:off x="979229" y="2315708"/>
            <a:ext cx="5100500" cy="68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t" anchorCtr="0">
            <a:noAutofit/>
          </a:bodyPr>
          <a:lstStyle/>
          <a:p>
            <a:r>
              <a:rPr lang="en-US" sz="1833"/>
              <a:t>if </a:t>
            </a:r>
            <a:r>
              <a:rPr lang="en-US" sz="1833">
                <a:solidFill>
                  <a:srgbClr val="980000"/>
                </a:solidFill>
              </a:rPr>
              <a:t>a</a:t>
            </a:r>
            <a:r>
              <a:rPr lang="en-US" sz="1833"/>
              <a:t> is positive then  the parabola opens </a:t>
            </a:r>
            <a:r>
              <a:rPr lang="en-US" sz="1833">
                <a:solidFill>
                  <a:srgbClr val="980000"/>
                </a:solidFill>
              </a:rPr>
              <a:t>up</a:t>
            </a:r>
            <a:r>
              <a:rPr lang="en-US" sz="1833"/>
              <a:t>.</a:t>
            </a:r>
            <a:endParaRPr sz="1833"/>
          </a:p>
          <a:p>
            <a:r>
              <a:rPr lang="en-US" sz="1833"/>
              <a:t>If </a:t>
            </a:r>
            <a:r>
              <a:rPr lang="en-US" sz="1833">
                <a:solidFill>
                  <a:srgbClr val="0000FF"/>
                </a:solidFill>
              </a:rPr>
              <a:t>a</a:t>
            </a:r>
            <a:r>
              <a:rPr lang="en-US" sz="1833"/>
              <a:t> is negative then the parabola opens </a:t>
            </a:r>
            <a:r>
              <a:rPr lang="en-US" sz="1833">
                <a:solidFill>
                  <a:srgbClr val="0000FF"/>
                </a:solidFill>
              </a:rPr>
              <a:t>down</a:t>
            </a:r>
            <a:endParaRPr sz="1833">
              <a:solidFill>
                <a:srgbClr val="0000FF"/>
              </a:solidFill>
            </a:endParaRPr>
          </a:p>
          <a:p>
            <a:endParaRPr sz="1833"/>
          </a:p>
          <a:p>
            <a:endParaRPr sz="1833"/>
          </a:p>
          <a:p>
            <a:endParaRPr sz="1833"/>
          </a:p>
          <a:p>
            <a:r>
              <a:rPr lang="en-US" sz="1833"/>
              <a:t>If </a:t>
            </a:r>
            <a:r>
              <a:rPr lang="en-US" sz="1833">
                <a:solidFill>
                  <a:srgbClr val="980000"/>
                </a:solidFill>
              </a:rPr>
              <a:t>|a| &gt; 1</a:t>
            </a:r>
            <a:r>
              <a:rPr lang="en-US" sz="1833"/>
              <a:t> then the parabola is </a:t>
            </a:r>
            <a:r>
              <a:rPr lang="en-US" sz="1833">
                <a:solidFill>
                  <a:srgbClr val="980000"/>
                </a:solidFill>
              </a:rPr>
              <a:t>stretched</a:t>
            </a:r>
            <a:endParaRPr sz="1833">
              <a:solidFill>
                <a:srgbClr val="980000"/>
              </a:solidFill>
            </a:endParaRPr>
          </a:p>
          <a:p>
            <a:r>
              <a:rPr lang="en-US" sz="1833"/>
              <a:t>If </a:t>
            </a:r>
            <a:r>
              <a:rPr lang="en-US" sz="1833">
                <a:solidFill>
                  <a:srgbClr val="0000FF"/>
                </a:solidFill>
              </a:rPr>
              <a:t>|a| &lt; 1</a:t>
            </a:r>
            <a:r>
              <a:rPr lang="en-US" sz="1833"/>
              <a:t> then the parabola is </a:t>
            </a:r>
            <a:r>
              <a:rPr lang="en-US" sz="1833">
                <a:solidFill>
                  <a:srgbClr val="0000FF"/>
                </a:solidFill>
              </a:rPr>
              <a:t>compressed</a:t>
            </a:r>
            <a:endParaRPr sz="1833">
              <a:solidFill>
                <a:srgbClr val="0000FF"/>
              </a:solidFill>
            </a:endParaRPr>
          </a:p>
        </p:txBody>
      </p:sp>
      <p:pic>
        <p:nvPicPr>
          <p:cNvPr id="58" name="Google Shape;58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459" y="2073875"/>
            <a:ext cx="612771" cy="61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6460" y="2643438"/>
            <a:ext cx="612771" cy="61277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6"/>
          <p:cNvSpPr txBox="1"/>
          <p:nvPr/>
        </p:nvSpPr>
        <p:spPr>
          <a:xfrm>
            <a:off x="686313" y="5584938"/>
            <a:ext cx="7538000" cy="68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t" anchorCtr="0">
            <a:noAutofit/>
          </a:bodyPr>
          <a:lstStyle/>
          <a:p>
            <a:r>
              <a:rPr lang="en-US" sz="1167"/>
              <a:t>The quadratic function opens  ___________________because…and ______________________ because...</a:t>
            </a:r>
            <a:endParaRPr sz="1167"/>
          </a:p>
        </p:txBody>
      </p:sp>
      <p:sp>
        <p:nvSpPr>
          <p:cNvPr id="61" name="Google Shape;61;p6"/>
          <p:cNvSpPr txBox="1"/>
          <p:nvPr/>
        </p:nvSpPr>
        <p:spPr>
          <a:xfrm>
            <a:off x="2863729" y="5431125"/>
            <a:ext cx="1331500" cy="68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t" anchorCtr="0">
            <a:noAutofit/>
          </a:bodyPr>
          <a:lstStyle/>
          <a:p>
            <a:r>
              <a:rPr lang="en-US" sz="1167"/>
              <a:t>  </a:t>
            </a:r>
            <a:r>
              <a:rPr lang="en-US" sz="1167">
                <a:solidFill>
                  <a:srgbClr val="980000"/>
                </a:solidFill>
              </a:rPr>
              <a:t>up</a:t>
            </a:r>
            <a:r>
              <a:rPr lang="en-US" sz="1167"/>
              <a:t>/ </a:t>
            </a:r>
            <a:r>
              <a:rPr lang="en-US" sz="1167">
                <a:solidFill>
                  <a:srgbClr val="0000FF"/>
                </a:solidFill>
              </a:rPr>
              <a:t>down</a:t>
            </a:r>
            <a:endParaRPr sz="1167">
              <a:solidFill>
                <a:srgbClr val="0000FF"/>
              </a:solidFill>
            </a:endParaRPr>
          </a:p>
        </p:txBody>
      </p:sp>
      <p:sp>
        <p:nvSpPr>
          <p:cNvPr id="62" name="Google Shape;62;p6"/>
          <p:cNvSpPr txBox="1"/>
          <p:nvPr/>
        </p:nvSpPr>
        <p:spPr>
          <a:xfrm>
            <a:off x="5282292" y="5431125"/>
            <a:ext cx="1825750" cy="68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t" anchorCtr="0">
            <a:noAutofit/>
          </a:bodyPr>
          <a:lstStyle/>
          <a:p>
            <a:r>
              <a:rPr lang="en-US" sz="1167"/>
              <a:t>  </a:t>
            </a:r>
            <a:r>
              <a:rPr lang="en-US" sz="1167">
                <a:solidFill>
                  <a:srgbClr val="980000"/>
                </a:solidFill>
              </a:rPr>
              <a:t>stretched</a:t>
            </a:r>
            <a:r>
              <a:rPr lang="en-US" sz="1167"/>
              <a:t>/ </a:t>
            </a:r>
            <a:r>
              <a:rPr lang="en-US" sz="1167">
                <a:solidFill>
                  <a:srgbClr val="0000FF"/>
                </a:solidFill>
              </a:rPr>
              <a:t>compressed</a:t>
            </a:r>
            <a:endParaRPr sz="1167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/>
          <p:nvPr/>
        </p:nvSpPr>
        <p:spPr>
          <a:xfrm rot="-5400000">
            <a:off x="-755541" y="3317042"/>
            <a:ext cx="1692750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</a:t>
            </a:r>
            <a:endParaRPr sz="833" b="1">
              <a:solidFill>
                <a:srgbClr val="0171A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" name="Google Shape;69;p7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7552" y="4404184"/>
            <a:ext cx="152385" cy="15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7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7552" y="4404184"/>
            <a:ext cx="152385" cy="15238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7"/>
          <p:cNvSpPr txBox="1"/>
          <p:nvPr/>
        </p:nvSpPr>
        <p:spPr>
          <a:xfrm>
            <a:off x="0" y="927063"/>
            <a:ext cx="8622250" cy="35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>
              <a:buSzPts val="2800"/>
            </a:pPr>
            <a:r>
              <a:rPr lang="en-US" sz="1833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 1: Writing a Quadratic Function Given a Graph</a:t>
            </a:r>
            <a:endParaRPr sz="1833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7"/>
          <p:cNvSpPr txBox="1"/>
          <p:nvPr/>
        </p:nvSpPr>
        <p:spPr>
          <a:xfrm>
            <a:off x="2568354" y="1642979"/>
            <a:ext cx="6352750" cy="40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188" tIns="76188" rIns="76188" bIns="76188" anchor="t" anchorCtr="0">
            <a:noAutofit/>
          </a:bodyPr>
          <a:lstStyle/>
          <a:p>
            <a:pPr marL="380985" indent="-317487">
              <a:buSzPts val="2400"/>
              <a:buFont typeface="Century Gothic"/>
              <a:buAutoNum type="arabicPeriod"/>
            </a:pP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g(x) = ax</a:t>
            </a:r>
            <a:r>
              <a:rPr lang="en-US" sz="2000" baseline="30000" dirty="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2000" baseline="30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sz="1583" baseline="30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498">
              <a:buSzPts val="2400"/>
            </a:pPr>
            <a:r>
              <a:rPr lang="en-US" sz="2000" dirty="0" smtClean="0">
                <a:latin typeface="Century Gothic"/>
                <a:ea typeface="Century Gothic"/>
                <a:cs typeface="Century Gothic"/>
                <a:sym typeface="Century Gothic"/>
              </a:rPr>
              <a:t>2. (1</a:t>
            </a: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, 4)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80985"/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x = 1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80985"/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y = g(1) = 4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498">
              <a:buSzPts val="2400"/>
            </a:pPr>
            <a:endParaRPr lang="en-US"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498">
              <a:buSzPts val="2400"/>
            </a:pPr>
            <a:r>
              <a:rPr lang="en-US" sz="2000" dirty="0" smtClean="0">
                <a:latin typeface="Century Gothic"/>
                <a:ea typeface="Century Gothic"/>
                <a:cs typeface="Century Gothic"/>
                <a:sym typeface="Century Gothic"/>
              </a:rPr>
              <a:t>3. 4 </a:t>
            </a: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= a (1)</a:t>
            </a:r>
            <a:r>
              <a:rPr lang="en-US" sz="2000" baseline="30000" dirty="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2000" baseline="30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498">
              <a:buSzPts val="2400"/>
            </a:pPr>
            <a:endParaRPr lang="en-US" sz="2000" baseline="30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498">
              <a:buSzPts val="2400"/>
            </a:pPr>
            <a:r>
              <a:rPr lang="en-US" sz="2000" dirty="0" smtClean="0">
                <a:latin typeface="Century Gothic"/>
                <a:ea typeface="Century Gothic"/>
                <a:cs typeface="Century Gothic"/>
                <a:sym typeface="Century Gothic"/>
              </a:rPr>
              <a:t>4. 4 </a:t>
            </a: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= a (1)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80985"/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4 = a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80985"/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498">
              <a:buSzPts val="2400"/>
            </a:pPr>
            <a:r>
              <a:rPr lang="en-US" sz="2000" dirty="0" smtClean="0">
                <a:latin typeface="Century Gothic"/>
                <a:ea typeface="Century Gothic"/>
                <a:cs typeface="Century Gothic"/>
                <a:sym typeface="Century Gothic"/>
              </a:rPr>
              <a:t>5. g(x</a:t>
            </a: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) = 4x</a:t>
            </a:r>
            <a:r>
              <a:rPr lang="en-US" sz="2000" baseline="30000" dirty="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2000" baseline="30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" name="Google Shape;73;p7" descr="C:\Users\Stephen\Downloads\Light Bulb 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7681" y="2624803"/>
            <a:ext cx="191739" cy="1751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4" name="Google Shape;74;p7"/>
          <p:cNvGraphicFramePr/>
          <p:nvPr/>
        </p:nvGraphicFramePr>
        <p:xfrm>
          <a:off x="272089" y="1652467"/>
          <a:ext cx="2296271" cy="3518241"/>
        </p:xfrm>
        <a:graphic>
          <a:graphicData uri="http://schemas.openxmlformats.org/drawingml/2006/table">
            <a:tbl>
              <a:tblPr>
                <a:noFill/>
                <a:tableStyleId>{1F32DED3-59F0-4751-A79B-5410D387DCA3}</a:tableStyleId>
              </a:tblPr>
              <a:tblGrid>
                <a:gridCol w="2296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8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0" u="none" strike="noStrike" cap="none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Steps</a:t>
                      </a:r>
                      <a:endParaRPr sz="1300" u="none" strike="noStrike" cap="none"/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1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</a:t>
                      </a:r>
                      <a:r>
                        <a:rPr lang="en-US" sz="1000" b="1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Write the functional form.</a:t>
                      </a:r>
                      <a:endParaRPr sz="10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i="0" u="none" strike="noStrike" cap="none">
                          <a:solidFill>
                            <a:srgbClr val="F3433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CFU How did you/I </a:t>
                      </a:r>
                      <a:r>
                        <a:rPr lang="en-US" sz="1000">
                          <a:solidFill>
                            <a:srgbClr val="F3433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write the functional form?</a:t>
                      </a:r>
                      <a:endParaRPr sz="1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4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 </a:t>
                      </a:r>
                      <a:r>
                        <a:rPr lang="en-US" sz="1000" b="1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Identify x and g(x) using the point. </a:t>
                      </a:r>
                      <a:endParaRPr sz="10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i="0" u="none" strike="noStrike" cap="none">
                          <a:solidFill>
                            <a:srgbClr val="F3433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CFU How did I/you </a:t>
                      </a:r>
                      <a:r>
                        <a:rPr lang="en-US" sz="1000">
                          <a:solidFill>
                            <a:srgbClr val="F3433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identify x and g(x)?</a:t>
                      </a:r>
                      <a:endParaRPr sz="1000">
                        <a:solidFill>
                          <a:srgbClr val="F3433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2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 Substitute x and g(x)</a:t>
                      </a:r>
                      <a:endParaRPr sz="1000" b="1">
                        <a:solidFill>
                          <a:srgbClr val="F3433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CFU How did I/you substitute x and g(x)?</a:t>
                      </a:r>
                      <a:endParaRPr sz="10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1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 Solve for a. </a:t>
                      </a:r>
                      <a:endParaRPr sz="1000" b="1">
                        <a:solidFill>
                          <a:schemeClr val="accent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79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CFU How did I/you solve for a?</a:t>
                      </a:r>
                      <a:endParaRPr sz="1000">
                        <a:solidFill>
                          <a:schemeClr val="accent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8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 Write the function rule. </a:t>
                      </a:r>
                      <a:endParaRPr sz="10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CFU How did I/you write the function rule?</a:t>
                      </a:r>
                      <a:endParaRPr sz="10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5" name="Google Shape;75;p7"/>
          <p:cNvSpPr/>
          <p:nvPr/>
        </p:nvSpPr>
        <p:spPr>
          <a:xfrm>
            <a:off x="43083" y="1261979"/>
            <a:ext cx="5862500" cy="381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Write a rule for the quadratic function shown on the graph</a:t>
            </a:r>
            <a:r>
              <a:rPr lang="en-US" sz="1667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667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7"/>
          <p:cNvSpPr txBox="1"/>
          <p:nvPr/>
        </p:nvSpPr>
        <p:spPr>
          <a:xfrm>
            <a:off x="2913667" y="5544104"/>
            <a:ext cx="5378750" cy="6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t" anchorCtr="0">
            <a:noAutofit/>
          </a:bodyPr>
          <a:lstStyle/>
          <a:p>
            <a:r>
              <a:rPr lang="en-US" sz="1167"/>
              <a:t>I write the function rule by ______________________.</a:t>
            </a:r>
            <a:endParaRPr sz="1167"/>
          </a:p>
        </p:txBody>
      </p:sp>
      <p:pic>
        <p:nvPicPr>
          <p:cNvPr id="77" name="Google Shape;77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2687" y="571500"/>
            <a:ext cx="2421313" cy="2446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/>
          <p:nvPr/>
        </p:nvSpPr>
        <p:spPr>
          <a:xfrm rot="-5400000">
            <a:off x="-755541" y="3317042"/>
            <a:ext cx="1692750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</a:t>
            </a:r>
            <a:endParaRPr sz="833" b="1">
              <a:solidFill>
                <a:srgbClr val="0171A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" name="Google Shape;84;p8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7552" y="4404184"/>
            <a:ext cx="152385" cy="15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8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7552" y="4404184"/>
            <a:ext cx="152385" cy="15238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8"/>
          <p:cNvSpPr txBox="1"/>
          <p:nvPr/>
        </p:nvSpPr>
        <p:spPr>
          <a:xfrm>
            <a:off x="0" y="927063"/>
            <a:ext cx="8622250" cy="35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>
              <a:buSzPts val="2800"/>
            </a:pPr>
            <a:r>
              <a:rPr lang="en-US" sz="1833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Turn 1: Writing a Quadratic Function Given a Graph</a:t>
            </a:r>
            <a:endParaRPr sz="1833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8"/>
          <p:cNvSpPr txBox="1"/>
          <p:nvPr/>
        </p:nvSpPr>
        <p:spPr>
          <a:xfrm>
            <a:off x="2650854" y="1847083"/>
            <a:ext cx="6352750" cy="40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188" tIns="76188" rIns="76188" bIns="76188" anchor="t" anchorCtr="0">
            <a:noAutofit/>
          </a:bodyPr>
          <a:lstStyle/>
          <a:p>
            <a:pPr marL="380985" indent="-301613">
              <a:buSzPts val="2100"/>
              <a:buFont typeface="Century Gothic"/>
              <a:buAutoNum type="arabicPeriod"/>
            </a:pPr>
            <a:r>
              <a:rPr lang="en-US" sz="1750" dirty="0">
                <a:latin typeface="Century Gothic"/>
                <a:ea typeface="Century Gothic"/>
                <a:cs typeface="Century Gothic"/>
                <a:sym typeface="Century Gothic"/>
              </a:rPr>
              <a:t>g(x) = ax</a:t>
            </a:r>
            <a:r>
              <a:rPr lang="en-US" sz="1750" baseline="30000" dirty="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750" baseline="30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sz="1750" baseline="30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9372">
              <a:buSzPts val="2100"/>
            </a:pPr>
            <a:r>
              <a:rPr lang="en-US" sz="1750" dirty="0" smtClean="0">
                <a:latin typeface="Century Gothic"/>
                <a:ea typeface="Century Gothic"/>
                <a:cs typeface="Century Gothic"/>
                <a:sym typeface="Century Gothic"/>
              </a:rPr>
              <a:t>2. (2</a:t>
            </a:r>
            <a:r>
              <a:rPr lang="en-US" sz="1750" dirty="0">
                <a:latin typeface="Century Gothic"/>
                <a:ea typeface="Century Gothic"/>
                <a:cs typeface="Century Gothic"/>
                <a:sym typeface="Century Gothic"/>
              </a:rPr>
              <a:t>, 2)</a:t>
            </a:r>
            <a:endParaRPr sz="175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80985"/>
            <a:r>
              <a:rPr lang="en-US" sz="1750" dirty="0">
                <a:latin typeface="Century Gothic"/>
                <a:ea typeface="Century Gothic"/>
                <a:cs typeface="Century Gothic"/>
                <a:sym typeface="Century Gothic"/>
              </a:rPr>
              <a:t>x = 2</a:t>
            </a:r>
            <a:endParaRPr sz="175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80985"/>
            <a:r>
              <a:rPr lang="en-US" sz="1750" dirty="0">
                <a:latin typeface="Century Gothic"/>
                <a:ea typeface="Century Gothic"/>
                <a:cs typeface="Century Gothic"/>
                <a:sym typeface="Century Gothic"/>
              </a:rPr>
              <a:t>y = g(2) = 2</a:t>
            </a:r>
            <a:endParaRPr sz="175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sz="175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9372">
              <a:buSzPts val="2100"/>
            </a:pPr>
            <a:r>
              <a:rPr lang="en-US" sz="1750" dirty="0" smtClean="0">
                <a:latin typeface="Century Gothic"/>
                <a:ea typeface="Century Gothic"/>
                <a:cs typeface="Century Gothic"/>
                <a:sym typeface="Century Gothic"/>
              </a:rPr>
              <a:t>3. 2 </a:t>
            </a:r>
            <a:r>
              <a:rPr lang="en-US" sz="1750" dirty="0">
                <a:latin typeface="Century Gothic"/>
                <a:ea typeface="Century Gothic"/>
                <a:cs typeface="Century Gothic"/>
                <a:sym typeface="Century Gothic"/>
              </a:rPr>
              <a:t>= a (2)</a:t>
            </a:r>
            <a:r>
              <a:rPr lang="en-US" sz="1750" baseline="30000" dirty="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750" baseline="30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sz="1750" baseline="30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9372">
              <a:buSzPts val="2100"/>
            </a:pPr>
            <a:r>
              <a:rPr lang="en-US" sz="1750" dirty="0" smtClean="0">
                <a:latin typeface="Century Gothic"/>
                <a:ea typeface="Century Gothic"/>
                <a:cs typeface="Century Gothic"/>
                <a:sym typeface="Century Gothic"/>
              </a:rPr>
              <a:t>4. 2 </a:t>
            </a:r>
            <a:r>
              <a:rPr lang="en-US" sz="1750" dirty="0">
                <a:latin typeface="Century Gothic"/>
                <a:ea typeface="Century Gothic"/>
                <a:cs typeface="Century Gothic"/>
                <a:sym typeface="Century Gothic"/>
              </a:rPr>
              <a:t>= a (4)</a:t>
            </a:r>
            <a:endParaRPr sz="175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sz="175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80985"/>
            <a:r>
              <a:rPr lang="en-US" sz="1750" dirty="0">
                <a:latin typeface="Century Gothic"/>
                <a:ea typeface="Century Gothic"/>
                <a:cs typeface="Century Gothic"/>
                <a:sym typeface="Century Gothic"/>
              </a:rPr>
              <a:t>½ = a</a:t>
            </a:r>
            <a:endParaRPr sz="175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9372">
              <a:buSzPts val="2100"/>
            </a:pPr>
            <a:endParaRPr lang="en-US" sz="175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9372">
              <a:buSzPts val="2100"/>
            </a:pPr>
            <a:r>
              <a:rPr lang="en-US" sz="1750" dirty="0" smtClean="0">
                <a:latin typeface="Century Gothic"/>
                <a:ea typeface="Century Gothic"/>
                <a:cs typeface="Century Gothic"/>
                <a:sym typeface="Century Gothic"/>
              </a:rPr>
              <a:t>5. g(x</a:t>
            </a:r>
            <a:r>
              <a:rPr lang="en-US" sz="1750" dirty="0">
                <a:latin typeface="Century Gothic"/>
                <a:ea typeface="Century Gothic"/>
                <a:cs typeface="Century Gothic"/>
                <a:sym typeface="Century Gothic"/>
              </a:rPr>
              <a:t>) = ½ x</a:t>
            </a:r>
            <a:r>
              <a:rPr lang="en-US" sz="1750" baseline="30000" dirty="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750" baseline="30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8" name="Google Shape;88;p8" descr="C:\Users\Stephen\Downloads\Light Bulb 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7681" y="2624803"/>
            <a:ext cx="191739" cy="1751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9" name="Google Shape;89;p8"/>
          <p:cNvGraphicFramePr/>
          <p:nvPr/>
        </p:nvGraphicFramePr>
        <p:xfrm>
          <a:off x="228371" y="1957738"/>
          <a:ext cx="2296271" cy="3518241"/>
        </p:xfrm>
        <a:graphic>
          <a:graphicData uri="http://schemas.openxmlformats.org/drawingml/2006/table">
            <a:tbl>
              <a:tblPr>
                <a:noFill/>
                <a:tableStyleId>{1F32DED3-59F0-4751-A79B-5410D387DCA3}</a:tableStyleId>
              </a:tblPr>
              <a:tblGrid>
                <a:gridCol w="2296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8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0" u="none" strike="noStrike" cap="none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Steps</a:t>
                      </a:r>
                      <a:endParaRPr sz="1300" u="none" strike="noStrike" cap="none"/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1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r>
                        <a:rPr lang="en-US" sz="1000" i="0" u="none" strike="noStrike" cap="none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000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Write the functional form.</a:t>
                      </a:r>
                      <a:endParaRPr sz="1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i="0" u="none" strike="noStrike" cap="none">
                          <a:solidFill>
                            <a:srgbClr val="F3433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CFU How did you/I </a:t>
                      </a:r>
                      <a:r>
                        <a:rPr lang="en-US" sz="1000">
                          <a:solidFill>
                            <a:srgbClr val="F3433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write the functional form?</a:t>
                      </a:r>
                      <a:endParaRPr sz="1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4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r>
                        <a:rPr lang="en-US" sz="1000" i="0" u="none" strike="noStrike" cap="none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000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Identify x and g(x) using the point. </a:t>
                      </a:r>
                      <a:endParaRPr sz="1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i="0" u="none" strike="noStrike" cap="none">
                          <a:solidFill>
                            <a:srgbClr val="F3433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CFU How did I/you </a:t>
                      </a:r>
                      <a:r>
                        <a:rPr lang="en-US" sz="1000">
                          <a:solidFill>
                            <a:srgbClr val="F3433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identify x and g(x)?</a:t>
                      </a:r>
                      <a:endParaRPr sz="1000">
                        <a:solidFill>
                          <a:srgbClr val="F3433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2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Substitute x and g(x)</a:t>
                      </a:r>
                      <a:endParaRPr sz="1000">
                        <a:solidFill>
                          <a:srgbClr val="F3433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CFU How did I/you substitute x and g(x)?</a:t>
                      </a:r>
                      <a:endParaRPr sz="10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1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Solve for a. </a:t>
                      </a:r>
                      <a:endParaRPr sz="1000">
                        <a:solidFill>
                          <a:schemeClr val="accent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79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CFU How did I/you solve for a?</a:t>
                      </a:r>
                      <a:endParaRPr sz="1000">
                        <a:solidFill>
                          <a:schemeClr val="accent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8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Write the function rule. 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CFU How did I/you write the function rule?</a:t>
                      </a:r>
                      <a:endParaRPr sz="10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0" name="Google Shape;90;p8"/>
          <p:cNvSpPr/>
          <p:nvPr/>
        </p:nvSpPr>
        <p:spPr>
          <a:xfrm>
            <a:off x="43083" y="1261979"/>
            <a:ext cx="5862500" cy="381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Write a rule for the quadratic function shown on the graph</a:t>
            </a:r>
            <a:r>
              <a:rPr lang="en-US" sz="1667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667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8"/>
          <p:cNvSpPr txBox="1"/>
          <p:nvPr/>
        </p:nvSpPr>
        <p:spPr>
          <a:xfrm>
            <a:off x="2913667" y="5544104"/>
            <a:ext cx="5378750" cy="6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t" anchorCtr="0">
            <a:noAutofit/>
          </a:bodyPr>
          <a:lstStyle/>
          <a:p>
            <a:r>
              <a:rPr lang="en-US" sz="1167"/>
              <a:t>I write the function rule by ______________________.</a:t>
            </a:r>
            <a:endParaRPr sz="1167"/>
          </a:p>
        </p:txBody>
      </p:sp>
      <p:pic>
        <p:nvPicPr>
          <p:cNvPr id="92" name="Google Shape;92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7688" y="571500"/>
            <a:ext cx="2086313" cy="2108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/>
          <p:nvPr/>
        </p:nvSpPr>
        <p:spPr>
          <a:xfrm rot="-5400000">
            <a:off x="-755541" y="3317042"/>
            <a:ext cx="1692750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</a:t>
            </a:r>
            <a:endParaRPr sz="833" b="1">
              <a:solidFill>
                <a:srgbClr val="0171A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9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7552" y="4404184"/>
            <a:ext cx="152385" cy="15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9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7552" y="4404184"/>
            <a:ext cx="152385" cy="15238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9"/>
          <p:cNvSpPr txBox="1"/>
          <p:nvPr/>
        </p:nvSpPr>
        <p:spPr>
          <a:xfrm>
            <a:off x="0" y="927063"/>
            <a:ext cx="8622250" cy="35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>
              <a:buSzPts val="2800"/>
            </a:pPr>
            <a:r>
              <a:rPr lang="en-US" sz="1833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 2: Writing a Quadratic Function Given a Graph</a:t>
            </a:r>
            <a:endParaRPr sz="1833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9"/>
          <p:cNvSpPr txBox="1"/>
          <p:nvPr/>
        </p:nvSpPr>
        <p:spPr>
          <a:xfrm>
            <a:off x="2650854" y="1847083"/>
            <a:ext cx="6352750" cy="40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188" tIns="76188" rIns="76188" bIns="76188" anchor="t" anchorCtr="0">
            <a:noAutofit/>
          </a:bodyPr>
          <a:lstStyle/>
          <a:p>
            <a:pPr marL="380985" indent="-301613">
              <a:buSzPts val="2100"/>
              <a:buFont typeface="Century Gothic"/>
              <a:buAutoNum type="arabicPeriod"/>
            </a:pPr>
            <a:r>
              <a:rPr lang="en-US" sz="1750" dirty="0">
                <a:latin typeface="Century Gothic"/>
                <a:ea typeface="Century Gothic"/>
                <a:cs typeface="Century Gothic"/>
                <a:sym typeface="Century Gothic"/>
              </a:rPr>
              <a:t>g(x) = ax</a:t>
            </a:r>
            <a:r>
              <a:rPr lang="en-US" sz="1750" baseline="30000" dirty="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750" baseline="30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sz="1750" baseline="30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9372">
              <a:buSzPts val="2100"/>
            </a:pPr>
            <a:r>
              <a:rPr lang="en-US" sz="1750" dirty="0" smtClean="0">
                <a:latin typeface="Century Gothic"/>
                <a:ea typeface="Century Gothic"/>
                <a:cs typeface="Century Gothic"/>
                <a:sym typeface="Century Gothic"/>
              </a:rPr>
              <a:t>2. (-</a:t>
            </a:r>
            <a:r>
              <a:rPr lang="en-US" sz="1750" dirty="0">
                <a:latin typeface="Century Gothic"/>
                <a:ea typeface="Century Gothic"/>
                <a:cs typeface="Century Gothic"/>
                <a:sym typeface="Century Gothic"/>
              </a:rPr>
              <a:t>2, -8)</a:t>
            </a:r>
            <a:endParaRPr sz="175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80985"/>
            <a:r>
              <a:rPr lang="en-US" sz="1750" dirty="0">
                <a:latin typeface="Century Gothic"/>
                <a:ea typeface="Century Gothic"/>
                <a:cs typeface="Century Gothic"/>
                <a:sym typeface="Century Gothic"/>
              </a:rPr>
              <a:t>x = -2</a:t>
            </a:r>
            <a:endParaRPr sz="175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80985"/>
            <a:r>
              <a:rPr lang="en-US" sz="1750" dirty="0">
                <a:latin typeface="Century Gothic"/>
                <a:ea typeface="Century Gothic"/>
                <a:cs typeface="Century Gothic"/>
                <a:sym typeface="Century Gothic"/>
              </a:rPr>
              <a:t>y = g(-2) = -8</a:t>
            </a:r>
            <a:endParaRPr sz="175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sz="175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9372">
              <a:buSzPts val="2100"/>
            </a:pPr>
            <a:r>
              <a:rPr lang="en-US" sz="1750" dirty="0" smtClean="0">
                <a:latin typeface="Century Gothic"/>
                <a:ea typeface="Century Gothic"/>
                <a:cs typeface="Century Gothic"/>
                <a:sym typeface="Century Gothic"/>
              </a:rPr>
              <a:t>3. -8 </a:t>
            </a:r>
            <a:r>
              <a:rPr lang="en-US" sz="1750" dirty="0">
                <a:latin typeface="Century Gothic"/>
                <a:ea typeface="Century Gothic"/>
                <a:cs typeface="Century Gothic"/>
                <a:sym typeface="Century Gothic"/>
              </a:rPr>
              <a:t>= a(-2)</a:t>
            </a:r>
            <a:r>
              <a:rPr lang="en-US" sz="1750" baseline="30000" dirty="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750" baseline="30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sz="1750" baseline="30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9372">
              <a:buSzPts val="2100"/>
            </a:pPr>
            <a:r>
              <a:rPr lang="en-US" sz="1750" dirty="0" smtClean="0">
                <a:latin typeface="Century Gothic"/>
                <a:ea typeface="Century Gothic"/>
                <a:cs typeface="Century Gothic"/>
                <a:sym typeface="Century Gothic"/>
              </a:rPr>
              <a:t>4. -8 </a:t>
            </a:r>
            <a:r>
              <a:rPr lang="en-US" sz="1750" dirty="0">
                <a:latin typeface="Century Gothic"/>
                <a:ea typeface="Century Gothic"/>
                <a:cs typeface="Century Gothic"/>
                <a:sym typeface="Century Gothic"/>
              </a:rPr>
              <a:t>= a(4)</a:t>
            </a:r>
            <a:endParaRPr sz="175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sz="175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80985"/>
            <a:r>
              <a:rPr lang="en-US" sz="1750" dirty="0">
                <a:latin typeface="Century Gothic"/>
                <a:ea typeface="Century Gothic"/>
                <a:cs typeface="Century Gothic"/>
                <a:sym typeface="Century Gothic"/>
              </a:rPr>
              <a:t>-2 = a</a:t>
            </a:r>
            <a:endParaRPr sz="175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80985"/>
            <a:endParaRPr sz="175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9372">
              <a:buSzPts val="2100"/>
            </a:pPr>
            <a:r>
              <a:rPr lang="en-US" sz="1750" dirty="0" smtClean="0">
                <a:latin typeface="Century Gothic"/>
                <a:ea typeface="Century Gothic"/>
                <a:cs typeface="Century Gothic"/>
                <a:sym typeface="Century Gothic"/>
              </a:rPr>
              <a:t>5. g(x</a:t>
            </a:r>
            <a:r>
              <a:rPr lang="en-US" sz="1750" dirty="0">
                <a:latin typeface="Century Gothic"/>
                <a:ea typeface="Century Gothic"/>
                <a:cs typeface="Century Gothic"/>
                <a:sym typeface="Century Gothic"/>
              </a:rPr>
              <a:t>) = -2 x</a:t>
            </a:r>
            <a:r>
              <a:rPr lang="en-US" sz="1750" baseline="30000" dirty="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750" baseline="30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3" name="Google Shape;103;p9" descr="C:\Users\Stephen\Downloads\Light Bulb 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7681" y="2624803"/>
            <a:ext cx="191739" cy="1751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4" name="Google Shape;104;p9"/>
          <p:cNvGraphicFramePr/>
          <p:nvPr/>
        </p:nvGraphicFramePr>
        <p:xfrm>
          <a:off x="228371" y="1957738"/>
          <a:ext cx="2296271" cy="3518241"/>
        </p:xfrm>
        <a:graphic>
          <a:graphicData uri="http://schemas.openxmlformats.org/drawingml/2006/table">
            <a:tbl>
              <a:tblPr>
                <a:noFill/>
                <a:tableStyleId>{1F32DED3-59F0-4751-A79B-5410D387DCA3}</a:tableStyleId>
              </a:tblPr>
              <a:tblGrid>
                <a:gridCol w="2296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8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0" u="none" strike="noStrike" cap="none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Steps</a:t>
                      </a:r>
                      <a:endParaRPr sz="1300" u="none" strike="noStrike" cap="none"/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1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r>
                        <a:rPr lang="en-US" sz="1000" i="0" u="none" strike="noStrike" cap="none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000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Write the functional form.</a:t>
                      </a:r>
                      <a:endParaRPr sz="1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i="0" u="none" strike="noStrike" cap="none">
                          <a:solidFill>
                            <a:srgbClr val="F3433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CFU How did you/I </a:t>
                      </a:r>
                      <a:r>
                        <a:rPr lang="en-US" sz="1000">
                          <a:solidFill>
                            <a:srgbClr val="F3433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write the functional form?</a:t>
                      </a:r>
                      <a:endParaRPr sz="1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4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r>
                        <a:rPr lang="en-US" sz="1000" i="0" u="none" strike="noStrike" cap="none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000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Identify x and g(x) using the point. </a:t>
                      </a:r>
                      <a:endParaRPr sz="1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i="0" u="none" strike="noStrike" cap="none">
                          <a:solidFill>
                            <a:srgbClr val="F3433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CFU How did I/you </a:t>
                      </a:r>
                      <a:r>
                        <a:rPr lang="en-US" sz="1000">
                          <a:solidFill>
                            <a:srgbClr val="F3433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identify x and g(x)?</a:t>
                      </a:r>
                      <a:endParaRPr sz="1000">
                        <a:solidFill>
                          <a:srgbClr val="F3433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2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Substitute x and g(x)</a:t>
                      </a:r>
                      <a:endParaRPr sz="1000">
                        <a:solidFill>
                          <a:srgbClr val="F3433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CFU How did I/you substitute x and g(x)?</a:t>
                      </a:r>
                      <a:endParaRPr sz="10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1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Solve for a. </a:t>
                      </a:r>
                      <a:endParaRPr sz="1000">
                        <a:solidFill>
                          <a:schemeClr val="accent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79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CFU How did I/you solve for a?</a:t>
                      </a:r>
                      <a:endParaRPr sz="1000">
                        <a:solidFill>
                          <a:schemeClr val="accent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8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Write the function rule. 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CFU How did I/you write the function rule?</a:t>
                      </a:r>
                      <a:endParaRPr sz="10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5" name="Google Shape;105;p9"/>
          <p:cNvSpPr/>
          <p:nvPr/>
        </p:nvSpPr>
        <p:spPr>
          <a:xfrm>
            <a:off x="43083" y="1261979"/>
            <a:ext cx="5862500" cy="381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Write a rule for the quadratic function shown on the graph</a:t>
            </a:r>
            <a:r>
              <a:rPr lang="en-US" sz="1667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667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" name="Google Shape;106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7507" y="843708"/>
            <a:ext cx="2043193" cy="205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/>
          <p:nvPr/>
        </p:nvSpPr>
        <p:spPr>
          <a:xfrm rot="-5400000">
            <a:off x="-755541" y="3317042"/>
            <a:ext cx="1692750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</a:t>
            </a:r>
            <a:endParaRPr sz="833" b="1">
              <a:solidFill>
                <a:srgbClr val="0171A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10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7552" y="4404184"/>
            <a:ext cx="152385" cy="15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0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7552" y="4404184"/>
            <a:ext cx="152385" cy="15238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0"/>
          <p:cNvSpPr txBox="1"/>
          <p:nvPr/>
        </p:nvSpPr>
        <p:spPr>
          <a:xfrm>
            <a:off x="0" y="927063"/>
            <a:ext cx="8622250" cy="35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>
              <a:buSzPts val="2800"/>
            </a:pPr>
            <a:r>
              <a:rPr lang="en-US" sz="1833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2: Writing a Quadratic Function Given a Graph</a:t>
            </a:r>
            <a:endParaRPr sz="1833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10"/>
          <p:cNvSpPr txBox="1"/>
          <p:nvPr/>
        </p:nvSpPr>
        <p:spPr>
          <a:xfrm>
            <a:off x="2650854" y="1847083"/>
            <a:ext cx="6352750" cy="40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188" tIns="76188" rIns="76188" bIns="76188" anchor="t" anchorCtr="0">
            <a:noAutofit/>
          </a:bodyPr>
          <a:lstStyle/>
          <a:p>
            <a:pPr marL="380985" indent="-306904">
              <a:buSzPts val="2200"/>
              <a:buFont typeface="Century Gothic"/>
              <a:buAutoNum type="arabicPeriod"/>
            </a:pPr>
            <a:r>
              <a:rPr lang="en-US" sz="1833" dirty="0">
                <a:latin typeface="Century Gothic"/>
                <a:ea typeface="Century Gothic"/>
                <a:cs typeface="Century Gothic"/>
                <a:sym typeface="Century Gothic"/>
              </a:rPr>
              <a:t>g(x) = ax</a:t>
            </a:r>
            <a:r>
              <a:rPr lang="en-US" sz="1833" baseline="30000" dirty="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833" baseline="30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sz="1833" baseline="30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081">
              <a:buSzPts val="2200"/>
            </a:pPr>
            <a:r>
              <a:rPr lang="en-US" sz="1833" dirty="0" smtClean="0">
                <a:latin typeface="Century Gothic"/>
                <a:ea typeface="Century Gothic"/>
                <a:cs typeface="Century Gothic"/>
                <a:sym typeface="Century Gothic"/>
              </a:rPr>
              <a:t>2. (1</a:t>
            </a:r>
            <a:r>
              <a:rPr lang="en-US" sz="1833" dirty="0">
                <a:latin typeface="Century Gothic"/>
                <a:ea typeface="Century Gothic"/>
                <a:cs typeface="Century Gothic"/>
                <a:sym typeface="Century Gothic"/>
              </a:rPr>
              <a:t>, -1)</a:t>
            </a:r>
            <a:endParaRPr sz="1833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80985"/>
            <a:r>
              <a:rPr lang="en-US" sz="1833" dirty="0">
                <a:latin typeface="Century Gothic"/>
                <a:ea typeface="Century Gothic"/>
                <a:cs typeface="Century Gothic"/>
                <a:sym typeface="Century Gothic"/>
              </a:rPr>
              <a:t>x = 1</a:t>
            </a:r>
            <a:endParaRPr sz="1833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80985"/>
            <a:r>
              <a:rPr lang="en-US" sz="1833" dirty="0">
                <a:latin typeface="Century Gothic"/>
                <a:ea typeface="Century Gothic"/>
                <a:cs typeface="Century Gothic"/>
                <a:sym typeface="Century Gothic"/>
              </a:rPr>
              <a:t>y = g(1) = -1</a:t>
            </a:r>
            <a:endParaRPr sz="1833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sz="1833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081">
              <a:buSzPts val="2200"/>
            </a:pPr>
            <a:r>
              <a:rPr lang="en-US" sz="1833" dirty="0" smtClean="0">
                <a:latin typeface="Century Gothic"/>
                <a:ea typeface="Century Gothic"/>
                <a:cs typeface="Century Gothic"/>
                <a:sym typeface="Century Gothic"/>
              </a:rPr>
              <a:t>3. -1 </a:t>
            </a:r>
            <a:r>
              <a:rPr lang="en-US" sz="1833" dirty="0">
                <a:latin typeface="Century Gothic"/>
                <a:ea typeface="Century Gothic"/>
                <a:cs typeface="Century Gothic"/>
                <a:sym typeface="Century Gothic"/>
              </a:rPr>
              <a:t>= a (1)</a:t>
            </a:r>
            <a:r>
              <a:rPr lang="en-US" sz="1833" baseline="30000" dirty="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833" baseline="30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sz="1833" baseline="30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081">
              <a:buSzPts val="2200"/>
            </a:pPr>
            <a:r>
              <a:rPr lang="en-US" sz="1833" dirty="0" smtClean="0">
                <a:latin typeface="Century Gothic"/>
                <a:ea typeface="Century Gothic"/>
                <a:cs typeface="Century Gothic"/>
                <a:sym typeface="Century Gothic"/>
              </a:rPr>
              <a:t>4. -1 </a:t>
            </a:r>
            <a:r>
              <a:rPr lang="en-US" sz="1833" dirty="0">
                <a:latin typeface="Century Gothic"/>
                <a:ea typeface="Century Gothic"/>
                <a:cs typeface="Century Gothic"/>
                <a:sym typeface="Century Gothic"/>
              </a:rPr>
              <a:t>= a (1)</a:t>
            </a:r>
            <a:endParaRPr sz="1833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sz="1833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80985"/>
            <a:r>
              <a:rPr lang="en-US" sz="1833" dirty="0">
                <a:latin typeface="Century Gothic"/>
                <a:ea typeface="Century Gothic"/>
                <a:cs typeface="Century Gothic"/>
                <a:sym typeface="Century Gothic"/>
              </a:rPr>
              <a:t>-1 = a</a:t>
            </a:r>
            <a:endParaRPr sz="1833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80985"/>
            <a:endParaRPr sz="1833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081">
              <a:buSzPts val="2200"/>
            </a:pPr>
            <a:r>
              <a:rPr lang="en-US" sz="1833" dirty="0" smtClean="0">
                <a:latin typeface="Century Gothic"/>
                <a:ea typeface="Century Gothic"/>
                <a:cs typeface="Century Gothic"/>
                <a:sym typeface="Century Gothic"/>
              </a:rPr>
              <a:t>5. g(x</a:t>
            </a:r>
            <a:r>
              <a:rPr lang="en-US" sz="1833" dirty="0">
                <a:latin typeface="Century Gothic"/>
                <a:ea typeface="Century Gothic"/>
                <a:cs typeface="Century Gothic"/>
                <a:sym typeface="Century Gothic"/>
              </a:rPr>
              <a:t>) = - x</a:t>
            </a:r>
            <a:r>
              <a:rPr lang="en-US" sz="1833" baseline="30000" dirty="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833" baseline="30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7" name="Google Shape;117;p10" descr="C:\Users\Stephen\Downloads\Light Bulb 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7681" y="2624803"/>
            <a:ext cx="191739" cy="1751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8" name="Google Shape;118;p10"/>
          <p:cNvGraphicFramePr/>
          <p:nvPr/>
        </p:nvGraphicFramePr>
        <p:xfrm>
          <a:off x="228371" y="1957738"/>
          <a:ext cx="2296271" cy="3518241"/>
        </p:xfrm>
        <a:graphic>
          <a:graphicData uri="http://schemas.openxmlformats.org/drawingml/2006/table">
            <a:tbl>
              <a:tblPr>
                <a:noFill/>
                <a:tableStyleId>{1F32DED3-59F0-4751-A79B-5410D387DCA3}</a:tableStyleId>
              </a:tblPr>
              <a:tblGrid>
                <a:gridCol w="2296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8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0" u="none" strike="noStrike" cap="none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Steps</a:t>
                      </a:r>
                      <a:endParaRPr sz="1300" u="none" strike="noStrike" cap="none"/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1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r>
                        <a:rPr lang="en-US" sz="1000" i="0" u="none" strike="noStrike" cap="none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000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Write the functional form.</a:t>
                      </a:r>
                      <a:endParaRPr sz="1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i="0" u="none" strike="noStrike" cap="none">
                          <a:solidFill>
                            <a:srgbClr val="F3433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CFU How did you/I </a:t>
                      </a:r>
                      <a:r>
                        <a:rPr lang="en-US" sz="1000">
                          <a:solidFill>
                            <a:srgbClr val="F3433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write the functional form?</a:t>
                      </a:r>
                      <a:endParaRPr sz="1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42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r>
                        <a:rPr lang="en-US" sz="1000" i="0" u="none" strike="noStrike" cap="none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000">
                          <a:solidFill>
                            <a:srgbClr val="20202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Identify x and g(x) using the point. </a:t>
                      </a:r>
                      <a:endParaRPr sz="1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i="0" u="none" strike="noStrike" cap="none">
                          <a:solidFill>
                            <a:srgbClr val="F3433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CFU How did I/you </a:t>
                      </a:r>
                      <a:r>
                        <a:rPr lang="en-US" sz="1000">
                          <a:solidFill>
                            <a:srgbClr val="F3433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identify x and g(x)?</a:t>
                      </a:r>
                      <a:endParaRPr sz="1000">
                        <a:solidFill>
                          <a:srgbClr val="F3433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2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Substitute x and g(x)</a:t>
                      </a:r>
                      <a:endParaRPr sz="1000">
                        <a:solidFill>
                          <a:srgbClr val="F3433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CFU How did I/you substitute x and g(x)?</a:t>
                      </a:r>
                      <a:endParaRPr sz="10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1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Solve for a. </a:t>
                      </a:r>
                      <a:endParaRPr sz="1000">
                        <a:solidFill>
                          <a:schemeClr val="accent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79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CFU How did I/you solve for a?</a:t>
                      </a:r>
                      <a:endParaRPr sz="1000">
                        <a:solidFill>
                          <a:schemeClr val="accent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8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Write the function rule. 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accent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CFU How did I/you write the function rule?</a:t>
                      </a:r>
                      <a:endParaRPr sz="1000"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9" name="Google Shape;119;p10"/>
          <p:cNvSpPr/>
          <p:nvPr/>
        </p:nvSpPr>
        <p:spPr>
          <a:xfrm>
            <a:off x="43083" y="1261979"/>
            <a:ext cx="5862500" cy="381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-US" sz="1500">
                <a:latin typeface="Century Gothic"/>
                <a:ea typeface="Century Gothic"/>
                <a:cs typeface="Century Gothic"/>
                <a:sym typeface="Century Gothic"/>
              </a:rPr>
              <a:t>Write a rule for the quadratic function shown on the graph</a:t>
            </a:r>
            <a:r>
              <a:rPr lang="en-US" sz="1667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667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0" name="Google Shape;120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3507" y="571500"/>
            <a:ext cx="2240492" cy="222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/>
          <p:nvPr/>
        </p:nvSpPr>
        <p:spPr>
          <a:xfrm rot="-5400000">
            <a:off x="-755541" y="3317042"/>
            <a:ext cx="1692750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</a:t>
            </a:r>
            <a:endParaRPr sz="833" b="1">
              <a:solidFill>
                <a:srgbClr val="0171A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7" name="Google Shape;127;p11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7552" y="4404184"/>
            <a:ext cx="152385" cy="15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1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7552" y="4404184"/>
            <a:ext cx="152385" cy="15238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1"/>
          <p:cNvSpPr txBox="1"/>
          <p:nvPr/>
        </p:nvSpPr>
        <p:spPr>
          <a:xfrm>
            <a:off x="0" y="927063"/>
            <a:ext cx="5862500" cy="35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>
              <a:buSzPts val="2800"/>
            </a:pPr>
            <a:r>
              <a:rPr lang="en-US" sz="2083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Relevance </a:t>
            </a:r>
            <a:endParaRPr sz="2083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11" descr="C:\Users\Stephen\Downloads\Light Bulb 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7681" y="2624803"/>
            <a:ext cx="191739" cy="17519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1"/>
          <p:cNvSpPr/>
          <p:nvPr/>
        </p:nvSpPr>
        <p:spPr>
          <a:xfrm>
            <a:off x="332083" y="1279313"/>
            <a:ext cx="8578750" cy="66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-US" sz="1667">
                <a:latin typeface="Century Gothic"/>
                <a:ea typeface="Century Gothic"/>
                <a:cs typeface="Century Gothic"/>
                <a:sym typeface="Century Gothic"/>
              </a:rPr>
              <a:t>When a football player kicks the ball, it roughly follows the path of a </a:t>
            </a:r>
            <a:r>
              <a:rPr lang="en-US" sz="1667" b="1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parabola</a:t>
            </a:r>
            <a:r>
              <a:rPr lang="en-US" sz="1667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667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Google Shape;132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6991" y="1942313"/>
            <a:ext cx="6350000" cy="31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2"/>
          <p:cNvGrpSpPr/>
          <p:nvPr/>
        </p:nvGrpSpPr>
        <p:grpSpPr>
          <a:xfrm>
            <a:off x="257732" y="1708728"/>
            <a:ext cx="6011394" cy="2552022"/>
            <a:chOff x="451101" y="-48543"/>
            <a:chExt cx="10521600" cy="422700"/>
          </a:xfrm>
        </p:grpSpPr>
        <p:sp>
          <p:nvSpPr>
            <p:cNvPr id="138" name="Google Shape;138;p12"/>
            <p:cNvSpPr/>
            <p:nvPr/>
          </p:nvSpPr>
          <p:spPr>
            <a:xfrm>
              <a:off x="451101" y="-48543"/>
              <a:ext cx="10521600" cy="422700"/>
            </a:xfrm>
            <a:prstGeom prst="roundRect">
              <a:avLst>
                <a:gd name="adj" fmla="val 16667"/>
              </a:avLst>
            </a:prstGeom>
            <a:solidFill>
              <a:srgbClr val="0C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167"/>
            </a:p>
          </p:txBody>
        </p:sp>
        <p:sp>
          <p:nvSpPr>
            <p:cNvPr id="139" name="Google Shape;139;p12"/>
            <p:cNvSpPr txBox="1"/>
            <p:nvPr/>
          </p:nvSpPr>
          <p:spPr>
            <a:xfrm>
              <a:off x="1381639" y="-27912"/>
              <a:ext cx="9570300" cy="38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438" tIns="44438" rIns="44438" bIns="44438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3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What did you learn today about constructing quadratic functions given a graph?</a:t>
              </a:r>
              <a:endParaRPr sz="3000">
                <a:solidFill>
                  <a:schemeClr val="lt1"/>
                </a:solidFill>
              </a:endParaRPr>
            </a:p>
          </p:txBody>
        </p:sp>
      </p:grpSp>
      <p:graphicFrame>
        <p:nvGraphicFramePr>
          <p:cNvPr id="140" name="Google Shape;140;p12"/>
          <p:cNvGraphicFramePr/>
          <p:nvPr/>
        </p:nvGraphicFramePr>
        <p:xfrm>
          <a:off x="6519195" y="1757120"/>
          <a:ext cx="2441438" cy="4052375"/>
        </p:xfrm>
        <a:graphic>
          <a:graphicData uri="http://schemas.openxmlformats.org/drawingml/2006/table">
            <a:tbl>
              <a:tblPr firstRow="1" bandRow="1">
                <a:noFill/>
                <a:tableStyleId>{1BA1C6CC-6A10-41D4-9CC8-2CB1C622D811}</a:tableStyleId>
              </a:tblPr>
              <a:tblGrid>
                <a:gridCol w="244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20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Word Bank</a:t>
                      </a:r>
                      <a:endParaRPr sz="2000" u="none" strike="noStrike" cap="none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6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300"/>
                        <a:t>Parent Function</a:t>
                      </a:r>
                      <a:endParaRPr sz="130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7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300"/>
                        <a:t>Parabola</a:t>
                      </a:r>
                      <a:endParaRPr sz="130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300"/>
                        <a:t>Vertex </a:t>
                      </a:r>
                      <a:endParaRPr sz="130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1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300"/>
                        <a:t>Axis of Symmetry </a:t>
                      </a:r>
                      <a:endParaRPr sz="130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1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Domain / Range</a:t>
                      </a:r>
                      <a:endParaRPr sz="130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1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Coefficient </a:t>
                      </a:r>
                      <a:endParaRPr sz="130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1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Minimum / Maximum</a:t>
                      </a:r>
                      <a:endParaRPr sz="130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1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y-Intercept </a:t>
                      </a:r>
                      <a:endParaRPr sz="130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1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Upward / downward</a:t>
                      </a:r>
                      <a:endParaRPr sz="130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1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Direction (wide / narrow</a:t>
                      </a:r>
                      <a:endParaRPr sz="130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1" name="Google Shape;141;p12"/>
          <p:cNvSpPr/>
          <p:nvPr/>
        </p:nvSpPr>
        <p:spPr>
          <a:xfrm rot="-5400000">
            <a:off x="-755541" y="2936042"/>
            <a:ext cx="1692750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Closure</a:t>
            </a:r>
            <a:endParaRPr sz="833" b="1">
              <a:solidFill>
                <a:srgbClr val="0171A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" name="Google Shape;14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063" y="4475209"/>
            <a:ext cx="4396229" cy="1455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duceri">
      <a:dk1>
        <a:srgbClr val="202020"/>
      </a:dk1>
      <a:lt1>
        <a:srgbClr val="F9F9F9"/>
      </a:lt1>
      <a:dk2>
        <a:srgbClr val="21A8B3"/>
      </a:dk2>
      <a:lt2>
        <a:srgbClr val="B5B5B5"/>
      </a:lt2>
      <a:accent1>
        <a:srgbClr val="2596F1"/>
      </a:accent1>
      <a:accent2>
        <a:srgbClr val="4AAE52"/>
      </a:accent2>
      <a:accent3>
        <a:srgbClr val="F34336"/>
      </a:accent3>
      <a:accent4>
        <a:srgbClr val="FEC018"/>
      </a:accent4>
      <a:accent5>
        <a:srgbClr val="4051B3"/>
      </a:accent5>
      <a:accent6>
        <a:srgbClr val="E91E63"/>
      </a:accent6>
      <a:hlink>
        <a:srgbClr val="27AE60"/>
      </a:hlink>
      <a:folHlink>
        <a:srgbClr val="27AE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1048</Words>
  <Application>Microsoft Office PowerPoint</Application>
  <PresentationFormat>On-screen Show (4:3)</PresentationFormat>
  <Paragraphs>191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Rupinder Jagpal</cp:lastModifiedBy>
  <cp:revision>2</cp:revision>
  <dcterms:modified xsi:type="dcterms:W3CDTF">2018-09-26T18:08:40Z</dcterms:modified>
</cp:coreProperties>
</file>