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8"/>
  </p:notesMasterIdLst>
  <p:sldIdLst>
    <p:sldId id="257" r:id="rId2"/>
    <p:sldId id="274" r:id="rId3"/>
    <p:sldId id="270" r:id="rId4"/>
    <p:sldId id="280" r:id="rId5"/>
    <p:sldId id="282" r:id="rId6"/>
    <p:sldId id="284" r:id="rId7"/>
  </p:sldIdLst>
  <p:sldSz cx="7772400" cy="10058400"/>
  <p:notesSz cx="6934200" cy="9220200"/>
  <p:embeddedFontLst>
    <p:embeddedFont>
      <p:font typeface="Abadi Extra Light" panose="020B0204020104020204" pitchFamily="34" charset="0"/>
      <p:regular r:id="rId9"/>
    </p:embeddedFont>
    <p:embeddedFont>
      <p:font typeface="Arabic Typesetting" panose="03020402040406030203" pitchFamily="66" charset="-78"/>
      <p:regular r:id="rId10"/>
    </p:embeddedFon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Arial Nova Cond" panose="020B0506020202020204" pitchFamily="34" charset="0"/>
      <p:regular r:id="rId15"/>
      <p:bold r:id="rId16"/>
      <p:italic r:id="rId17"/>
      <p:boldItalic r:id="rId18"/>
    </p:embeddedFont>
    <p:embeddedFont>
      <p:font typeface="Batang" panose="02030600000101010101" pitchFamily="18" charset="-12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  <p:embeddedFont>
      <p:font typeface="Handlee" panose="02000000000000000000" pitchFamily="2" charset="0"/>
      <p:regular r:id="rId29"/>
    </p:embeddedFont>
    <p:embeddedFont>
      <p:font typeface="MS PGothic" panose="020B0600070205080204" pitchFamily="34" charset="-128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46" userDrawn="1">
          <p15:clr>
            <a:srgbClr val="A4A3A4"/>
          </p15:clr>
        </p15:guide>
        <p15:guide id="2" orient="horz" pos="3590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9A"/>
    <a:srgbClr val="065978"/>
    <a:srgbClr val="E8A102"/>
    <a:srgbClr val="D09E00"/>
    <a:srgbClr val="8EC000"/>
    <a:srgbClr val="F3F19F"/>
    <a:srgbClr val="508CD4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6" autoAdjust="0"/>
    <p:restoredTop sz="96797" autoAdjust="0"/>
  </p:normalViewPr>
  <p:slideViewPr>
    <p:cSldViewPr showGuides="1">
      <p:cViewPr>
        <p:scale>
          <a:sx n="46" d="100"/>
          <a:sy n="46" d="100"/>
        </p:scale>
        <p:origin x="2441" y="269"/>
      </p:cViewPr>
      <p:guideLst>
        <p:guide orient="horz" pos="2746"/>
        <p:guide orient="horz" pos="3590"/>
        <p:guide pos="3623"/>
        <p:guide pos="479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font" Target="fonts/font28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4CBFF-B2D1-4A5C-9D81-ACD346E6C36F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8795E-BE73-48A3-8D61-B52B11A94E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60F2D-ED1A-4892-990F-F1D29F3B882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C56B-81DA-4068-B876-1A6832F86CE1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99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14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87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6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8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34" Type="http://schemas.openxmlformats.org/officeDocument/2006/relationships/image" Target="../media/image36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31.png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21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26.png"/><Relationship Id="rId31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Relationship Id="rId27" Type="http://schemas.openxmlformats.org/officeDocument/2006/relationships/image" Target="../media/image42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18" Type="http://schemas.openxmlformats.org/officeDocument/2006/relationships/image" Target="../media/image5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tags" Target="../tags/tag4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6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5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19" Type="http://schemas.openxmlformats.org/officeDocument/2006/relationships/image" Target="../media/image64.png"/><Relationship Id="rId4" Type="http://schemas.openxmlformats.org/officeDocument/2006/relationships/image" Target="../media/image20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5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78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tags" Target="../tags/tag6.xml"/><Relationship Id="rId5" Type="http://schemas.openxmlformats.org/officeDocument/2006/relationships/image" Target="../media/image68.png"/><Relationship Id="rId15" Type="http://schemas.openxmlformats.org/officeDocument/2006/relationships/image" Target="../media/image72.png"/><Relationship Id="rId10" Type="http://schemas.openxmlformats.org/officeDocument/2006/relationships/image" Target="../media/image69.png"/><Relationship Id="rId19" Type="http://schemas.openxmlformats.org/officeDocument/2006/relationships/image" Target="../media/image76.png"/><Relationship Id="rId4" Type="http://schemas.openxmlformats.org/officeDocument/2006/relationships/image" Target="../media/image660.png"/><Relationship Id="rId9" Type="http://schemas.openxmlformats.org/officeDocument/2006/relationships/image" Target="../media/image70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6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89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png"/><Relationship Id="rId20" Type="http://schemas.openxmlformats.org/officeDocument/2006/relationships/image" Target="../media/image88.png"/><Relationship Id="rId1" Type="http://schemas.openxmlformats.org/officeDocument/2006/relationships/tags" Target="../tags/tag7.xml"/><Relationship Id="rId5" Type="http://schemas.openxmlformats.org/officeDocument/2006/relationships/image" Target="../media/image80.png"/><Relationship Id="rId15" Type="http://schemas.openxmlformats.org/officeDocument/2006/relationships/image" Target="../media/image84.png"/><Relationship Id="rId10" Type="http://schemas.openxmlformats.org/officeDocument/2006/relationships/image" Target="../media/image81.png"/><Relationship Id="rId19" Type="http://schemas.openxmlformats.org/officeDocument/2006/relationships/image" Target="../media/image87.png"/><Relationship Id="rId4" Type="http://schemas.openxmlformats.org/officeDocument/2006/relationships/image" Target="../media/image750.png"/><Relationship Id="rId9" Type="http://schemas.openxmlformats.org/officeDocument/2006/relationships/image" Target="../media/image790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C02FA7F-F1D2-4A3A-8AFB-B1352C6D0FF5}"/>
              </a:ext>
            </a:extLst>
          </p:cNvPr>
          <p:cNvSpPr/>
          <p:nvPr/>
        </p:nvSpPr>
        <p:spPr>
          <a:xfrm>
            <a:off x="67289" y="1488460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/>
          </a:p>
        </p:txBody>
      </p:sp>
      <p:sp>
        <p:nvSpPr>
          <p:cNvPr id="29" name="Rectangle 28"/>
          <p:cNvSpPr/>
          <p:nvPr/>
        </p:nvSpPr>
        <p:spPr>
          <a:xfrm>
            <a:off x="91166" y="711384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193394" y="3560084"/>
            <a:ext cx="2466514" cy="1043824"/>
            <a:chOff x="6750051" y="3886200"/>
            <a:chExt cx="2244752" cy="727849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1" y="3886200"/>
              <a:ext cx="2244752" cy="72784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Students, you already know how to find the </a:t>
              </a:r>
              <a:r>
                <a:rPr lang="en-US" sz="12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vertex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 of a parabola. Now, we will learn how to </a:t>
              </a:r>
              <a:r>
                <a:rPr lang="en-US" sz="12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Graph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 Quadratic Functions in Standard Form.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2"/>
              <a:ext cx="2238402" cy="143179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52" name="Rectangle 126"/>
          <p:cNvSpPr/>
          <p:nvPr/>
        </p:nvSpPr>
        <p:spPr>
          <a:xfrm>
            <a:off x="3456" y="622325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2844" y="1394917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1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-7489" y="976142"/>
                <a:ext cx="52628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We will </a:t>
                </a:r>
                <a:r>
                  <a:rPr lang="en-US" sz="1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Graph</a:t>
                </a:r>
                <a: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 Quadratic Functions in Standard Form by identifying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 b="1" i="1" kern="0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badi Extra Light" panose="020B0204020104020204" pitchFamily="34" charset="0"/>
                          </a:rPr>
                          <m:t>vertex</m:t>
                        </m:r>
                      </m:e>
                      <m:sub>
                        <m:r>
                          <a:rPr lang="en-US" sz="1200" b="1" i="1" kern="0" dirty="0" smtClea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200" b="1" i="1" kern="0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489" y="976142"/>
                <a:ext cx="5262858" cy="276999"/>
              </a:xfrm>
              <a:prstGeom prst="rect">
                <a:avLst/>
              </a:prstGeom>
              <a:blipFill>
                <a:blip r:embed="rId4"/>
                <a:stretch>
                  <a:fillRect l="-116" t="-2174" b="-239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4725B8-4815-46F5-A04E-E36CFA99DF6A}"/>
              </a:ext>
            </a:extLst>
          </p:cNvPr>
          <p:cNvCxnSpPr>
            <a:cxnSpLocks/>
          </p:cNvCxnSpPr>
          <p:nvPr/>
        </p:nvCxnSpPr>
        <p:spPr>
          <a:xfrm>
            <a:off x="2958714" y="1559967"/>
            <a:ext cx="39221" cy="389600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4">
            <a:extLst>
              <a:ext uri="{FF2B5EF4-FFF2-40B4-BE49-F238E27FC236}">
                <a16:creationId xmlns:a16="http://schemas.microsoft.com/office/drawing/2014/main" id="{37307F24-BFA8-48B5-8B60-D250C76F5FAA}"/>
              </a:ext>
            </a:extLst>
          </p:cNvPr>
          <p:cNvGrpSpPr>
            <a:grpSpLocks/>
          </p:cNvGrpSpPr>
          <p:nvPr/>
        </p:nvGrpSpPr>
        <p:grpSpPr bwMode="auto">
          <a:xfrm>
            <a:off x="4865360" y="688665"/>
            <a:ext cx="2815874" cy="782362"/>
            <a:chOff x="5849069" y="530222"/>
            <a:chExt cx="3083794" cy="108215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EAC71F-E49F-4B9C-A07B-19989B860E27}"/>
                </a:ext>
              </a:extLst>
            </p:cNvPr>
            <p:cNvSpPr/>
            <p:nvPr/>
          </p:nvSpPr>
          <p:spPr bwMode="auto">
            <a:xfrm>
              <a:off x="5849069" y="541590"/>
              <a:ext cx="3082304" cy="107079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18016" rIns="6606">
              <a:spAutoFit/>
            </a:bodyPr>
            <a:lstStyle/>
            <a:p>
              <a:pPr defTabSz="660654"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A: What are we going to </a:t>
              </a:r>
              <a:r>
                <a:rPr lang="en-US" sz="105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learn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?</a:t>
              </a:r>
              <a:endParaRPr lang="en-US" sz="1050" u="sng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endParaRPr>
            </a:p>
            <a:p>
              <a:pPr defTabSz="660654"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B: What is a </a:t>
              </a:r>
              <a:r>
                <a:rPr lang="en-US" sz="105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vertex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?</a:t>
              </a:r>
            </a:p>
            <a:p>
              <a:pPr defTabSz="660654">
                <a:defRPr/>
              </a:pP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        </a:t>
              </a:r>
              <a:r>
                <a:rPr lang="en-US" sz="105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Vertex means</a:t>
              </a:r>
              <a:r>
                <a:rPr lang="en-US" sz="1050" b="1" u="sng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________________________.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C562B8-3E34-4715-86D0-999E78BE0AEF}"/>
                </a:ext>
              </a:extLst>
            </p:cNvPr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50" b="1" dirty="0"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FC4E645-C250-46D6-833A-329684E80F52}"/>
              </a:ext>
            </a:extLst>
          </p:cNvPr>
          <p:cNvSpPr/>
          <p:nvPr/>
        </p:nvSpPr>
        <p:spPr>
          <a:xfrm>
            <a:off x="-7489" y="1713587"/>
            <a:ext cx="288556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88620">
              <a:buAutoNum type="arabicPeriod"/>
            </a:pPr>
            <a:r>
              <a:rPr lang="en-US" sz="1300" b="1" dirty="0">
                <a:latin typeface="Handlee" panose="02000000000000000000" pitchFamily="2" charset="0"/>
              </a:rPr>
              <a:t>Find the vertex of  </a:t>
            </a:r>
            <a:r>
              <a:rPr lang="en-US" alt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y = 2x</a:t>
            </a:r>
            <a:r>
              <a:rPr lang="en-US" altLang="en-US" sz="1300" b="1" baseline="30000" dirty="0">
                <a:solidFill>
                  <a:schemeClr val="accent2"/>
                </a:solidFill>
                <a:latin typeface="Handlee" panose="02000000000000000000" pitchFamily="2" charset="0"/>
              </a:rPr>
              <a:t>2</a:t>
            </a:r>
            <a:r>
              <a:rPr lang="en-US" alt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 + 8x +6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C4E645-C250-46D6-833A-329684E80F52}"/>
              </a:ext>
            </a:extLst>
          </p:cNvPr>
          <p:cNvSpPr/>
          <p:nvPr/>
        </p:nvSpPr>
        <p:spPr>
          <a:xfrm>
            <a:off x="2958714" y="1686815"/>
            <a:ext cx="29883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Handlee" panose="02000000000000000000" pitchFamily="2" charset="0"/>
              </a:rPr>
              <a:t>2.  Find the vertex of</a:t>
            </a:r>
            <a:r>
              <a:rPr 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 </a:t>
            </a:r>
            <a:r>
              <a:rPr lang="en-US" alt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y = x</a:t>
            </a:r>
            <a:r>
              <a:rPr lang="en-US" altLang="en-US" sz="1300" b="1" baseline="30000" dirty="0">
                <a:solidFill>
                  <a:schemeClr val="accent2"/>
                </a:solidFill>
                <a:latin typeface="Handlee" panose="02000000000000000000" pitchFamily="2" charset="0"/>
              </a:rPr>
              <a:t>2</a:t>
            </a:r>
            <a:r>
              <a:rPr lang="en-US" alt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 + 4x + 5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B4B3CC-16A3-4609-9FC1-3CB5745556DA}"/>
              </a:ext>
            </a:extLst>
          </p:cNvPr>
          <p:cNvGrpSpPr/>
          <p:nvPr/>
        </p:nvGrpSpPr>
        <p:grpSpPr>
          <a:xfrm>
            <a:off x="5446516" y="2057793"/>
            <a:ext cx="2213392" cy="633907"/>
            <a:chOff x="6290941" y="1830498"/>
            <a:chExt cx="2781547" cy="792035"/>
          </a:xfrm>
        </p:grpSpPr>
        <p:grpSp>
          <p:nvGrpSpPr>
            <p:cNvPr id="6147" name="Group 4"/>
            <p:cNvGrpSpPr>
              <a:grpSpLocks/>
            </p:cNvGrpSpPr>
            <p:nvPr/>
          </p:nvGrpSpPr>
          <p:grpSpPr bwMode="auto">
            <a:xfrm>
              <a:off x="6290941" y="1830498"/>
              <a:ext cx="2756696" cy="594370"/>
              <a:chOff x="5850559" y="523875"/>
              <a:chExt cx="3083889" cy="38421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5852144" y="523875"/>
                <a:ext cx="3082304" cy="384215"/>
              </a:xfrm>
              <a:prstGeom prst="rect">
                <a:avLst/>
              </a:prstGeom>
              <a:gradFill flip="none" rotWithShape="1">
                <a:gsLst>
                  <a:gs pos="0">
                    <a:srgbClr val="C0ECFC"/>
                  </a:gs>
                  <a:gs pos="32000">
                    <a:srgbClr val="F7FDFF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56489" rIns="7772">
                <a:spAutoFit/>
              </a:bodyPr>
              <a:lstStyle/>
              <a:p>
                <a:pPr defTabSz="777240">
                  <a:defRPr/>
                </a:pPr>
                <a:endParaRPr lang="en-US" sz="13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5850559" y="530222"/>
                <a:ext cx="3082304" cy="129609"/>
              </a:xfrm>
              <a:prstGeom prst="rect">
                <a:avLst/>
              </a:prstGeom>
              <a:solidFill>
                <a:srgbClr val="08749A"/>
              </a:solidFill>
              <a:ln w="31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300" b="1" dirty="0">
                    <a:latin typeface="Gill Sans MT" pitchFamily="34" charset="0"/>
                  </a:rPr>
                  <a:t>Remember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4184" y="2071436"/>
              <a:ext cx="2768304" cy="55109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91FF705-5A3E-41CF-8007-D90B5A52E963}"/>
              </a:ext>
            </a:extLst>
          </p:cNvPr>
          <p:cNvSpPr/>
          <p:nvPr/>
        </p:nvSpPr>
        <p:spPr>
          <a:xfrm>
            <a:off x="841679" y="2308379"/>
            <a:ext cx="152798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dirty="0">
                <a:latin typeface="Handlee" panose="02000000000000000000" pitchFamily="2" charset="0"/>
              </a:rPr>
              <a:t>a </a:t>
            </a:r>
            <a:r>
              <a:rPr lang="en-US" alt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sz="13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 </a:t>
            </a:r>
            <a:r>
              <a:rPr lang="en-US" alt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 and </a:t>
            </a:r>
            <a:r>
              <a:rPr lang="en-US" altLang="en-US" sz="1300" b="1" dirty="0">
                <a:latin typeface="Handlee" panose="02000000000000000000" pitchFamily="2" charset="0"/>
              </a:rPr>
              <a:t>b</a:t>
            </a:r>
            <a:r>
              <a:rPr lang="en-US" alt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sz="13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sz="1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06DA8C-FAEF-46E1-9C2F-F2529B06BF96}"/>
                  </a:ext>
                </a:extLst>
              </p:cNvPr>
              <p:cNvSpPr/>
              <p:nvPr/>
            </p:nvSpPr>
            <p:spPr>
              <a:xfrm>
                <a:off x="286958" y="2813682"/>
                <a:ext cx="762966" cy="472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3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3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06DA8C-FAEF-46E1-9C2F-F2529B06B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58" y="2813682"/>
                <a:ext cx="762966" cy="472309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7797D95-89C6-4E25-A7C8-69A29223A6B2}"/>
                  </a:ext>
                </a:extLst>
              </p:cNvPr>
              <p:cNvSpPr/>
              <p:nvPr/>
            </p:nvSpPr>
            <p:spPr>
              <a:xfrm>
                <a:off x="864311" y="2808877"/>
                <a:ext cx="767967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3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−(   )</m:t>
                          </m:r>
                        </m:num>
                        <m:den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(   )</m:t>
                          </m:r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7797D95-89C6-4E25-A7C8-69A29223A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11" y="2808877"/>
                <a:ext cx="767967" cy="508857"/>
              </a:xfrm>
              <a:prstGeom prst="rect">
                <a:avLst/>
              </a:prstGeom>
              <a:blipFill>
                <a:blip r:embed="rId7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1C02B6-2FD1-48A0-A914-DE7FD81BEC75}"/>
                  </a:ext>
                </a:extLst>
              </p:cNvPr>
              <p:cNvSpPr/>
              <p:nvPr/>
            </p:nvSpPr>
            <p:spPr>
              <a:xfrm>
                <a:off x="1443790" y="2911368"/>
                <a:ext cx="652550" cy="362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3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num>
                        <m:den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1C02B6-2FD1-48A0-A914-DE7FD81BE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90" y="2911368"/>
                <a:ext cx="652550" cy="3622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3F0C70-D869-499C-8A89-1A11B9803E25}"/>
                  </a:ext>
                </a:extLst>
              </p:cNvPr>
              <p:cNvSpPr/>
              <p:nvPr/>
            </p:nvSpPr>
            <p:spPr>
              <a:xfrm>
                <a:off x="1943856" y="2917111"/>
                <a:ext cx="598241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00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3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___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3F0C70-D869-499C-8A89-1A11B9803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56" y="2917111"/>
                <a:ext cx="598241" cy="292388"/>
              </a:xfrm>
              <a:prstGeom prst="rect">
                <a:avLst/>
              </a:prstGeom>
              <a:blipFill>
                <a:blip r:embed="rId9"/>
                <a:stretch>
                  <a:fillRect t="-4255" r="-2041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14EC77-06F7-4887-B0BB-2ED1893A0A72}"/>
                  </a:ext>
                </a:extLst>
              </p:cNvPr>
              <p:cNvSpPr/>
              <p:nvPr/>
            </p:nvSpPr>
            <p:spPr>
              <a:xfrm>
                <a:off x="381102" y="3610193"/>
                <a:ext cx="1749197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3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y = 2(</a:t>
                </a:r>
                <a14:m>
                  <m:oMath xmlns:m="http://schemas.openxmlformats.org/officeDocument/2006/math">
                    <m:r>
                      <a:rPr lang="en-US" altLang="en-US" sz="13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altLang="en-US" sz="13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sz="1300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sz="13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+ 8(</a:t>
                </a:r>
                <a14:m>
                  <m:oMath xmlns:m="http://schemas.openxmlformats.org/officeDocument/2006/math">
                    <m:r>
                      <a:rPr lang="en-US" sz="1300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altLang="en-US" sz="13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+ 6</a:t>
                </a:r>
                <a:endParaRPr lang="en-US" sz="13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14EC77-06F7-4887-B0BB-2ED1893A0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02" y="3610193"/>
                <a:ext cx="1749197" cy="292388"/>
              </a:xfrm>
              <a:prstGeom prst="rect">
                <a:avLst/>
              </a:prstGeom>
              <a:blipFill>
                <a:blip r:embed="rId10"/>
                <a:stretch>
                  <a:fillRect l="-69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9E0FB7-4993-486C-ADEE-7591E0F53EC6}"/>
                  </a:ext>
                </a:extLst>
              </p:cNvPr>
              <p:cNvSpPr/>
              <p:nvPr/>
            </p:nvSpPr>
            <p:spPr>
              <a:xfrm>
                <a:off x="57269" y="5031325"/>
                <a:ext cx="266637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3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3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3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3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3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3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altLang="en-US" sz="13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endParaRPr>
              </a:p>
              <a:p>
                <a:r>
                  <a:rPr lang="en-US" altLang="en-US" sz="13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  </a:t>
                </a:r>
                <a:r>
                  <a:rPr lang="en-US" altLang="en-US" sz="13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(__</a:t>
                </a:r>
                <a:r>
                  <a:rPr lang="en-US" altLang="en-US" sz="13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3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3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9E0FB7-4993-486C-ADEE-7591E0F53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9" y="5031325"/>
                <a:ext cx="2666371" cy="492443"/>
              </a:xfrm>
              <a:prstGeom prst="rect">
                <a:avLst/>
              </a:prstGeom>
              <a:blipFill>
                <a:blip r:embed="rId11"/>
                <a:stretch>
                  <a:fillRect l="-457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A61C9A6C-BF4B-48D6-AE3E-5F87A6624430}"/>
              </a:ext>
            </a:extLst>
          </p:cNvPr>
          <p:cNvSpPr/>
          <p:nvPr/>
        </p:nvSpPr>
        <p:spPr>
          <a:xfrm>
            <a:off x="127355" y="2010729"/>
            <a:ext cx="17720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u="sng" dirty="0">
                <a:latin typeface="Abadi Extra Light" panose="020B0204020104020204" pitchFamily="34" charset="0"/>
              </a:rPr>
              <a:t>Step 1:  Identify </a:t>
            </a:r>
            <a:r>
              <a:rPr lang="en-US" altLang="en-US" sz="1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a and b:</a:t>
            </a:r>
            <a:endParaRPr lang="en-US" sz="13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A3D97C-7F5C-4DAB-8B74-CB2BFAB0B919}"/>
              </a:ext>
            </a:extLst>
          </p:cNvPr>
          <p:cNvSpPr/>
          <p:nvPr/>
        </p:nvSpPr>
        <p:spPr>
          <a:xfrm>
            <a:off x="130652" y="2611107"/>
            <a:ext cx="144187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u="sng" dirty="0">
                <a:latin typeface="Abadi Extra Light" panose="020B0204020104020204" pitchFamily="34" charset="0"/>
              </a:rPr>
              <a:t>Step 2:  Find the </a:t>
            </a:r>
            <a:r>
              <a:rPr lang="en-US" altLang="en-US" sz="1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X</a:t>
            </a:r>
            <a:r>
              <a:rPr lang="en-US" altLang="en-US" sz="1300" b="1" i="1" u="sng" dirty="0">
                <a:latin typeface="Abadi Extra Light" panose="020B0204020104020204" pitchFamily="34" charset="0"/>
              </a:rPr>
              <a:t>.</a:t>
            </a:r>
            <a:endParaRPr lang="en-US" sz="1300" i="1" u="sng" dirty="0">
              <a:latin typeface="Abadi Extra Light" panose="020B02040201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276E91-6F9A-4CFD-B491-D3FA8C33DBF3}"/>
              </a:ext>
            </a:extLst>
          </p:cNvPr>
          <p:cNvSpPr/>
          <p:nvPr/>
        </p:nvSpPr>
        <p:spPr>
          <a:xfrm>
            <a:off x="124024" y="3338415"/>
            <a:ext cx="14280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u="sng" dirty="0">
                <a:latin typeface="Abadi Extra Light" panose="020B0204020104020204" pitchFamily="34" charset="0"/>
              </a:rPr>
              <a:t>Step 3:  Find the </a:t>
            </a:r>
            <a:r>
              <a:rPr lang="en-US" altLang="en-US" sz="1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Y</a:t>
            </a:r>
            <a:r>
              <a:rPr lang="en-US" altLang="en-US" sz="1300" b="1" i="1" u="sng" dirty="0">
                <a:latin typeface="Abadi Extra Light" panose="020B0204020104020204" pitchFamily="34" charset="0"/>
              </a:rPr>
              <a:t>:</a:t>
            </a:r>
            <a:endParaRPr lang="en-US" sz="1300" i="1" u="sng" dirty="0">
              <a:latin typeface="Abadi Extra Light" panose="020B0204020104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272C3FC-531C-4933-A305-EDF0DCEF70AE}"/>
              </a:ext>
            </a:extLst>
          </p:cNvPr>
          <p:cNvSpPr/>
          <p:nvPr/>
        </p:nvSpPr>
        <p:spPr>
          <a:xfrm>
            <a:off x="211746" y="4660593"/>
            <a:ext cx="204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u="sng" dirty="0">
                <a:latin typeface="Abadi Extra Light" panose="020B0204020104020204" pitchFamily="34" charset="0"/>
              </a:rPr>
              <a:t>Step 4:  Write the </a:t>
            </a:r>
            <a:r>
              <a:rPr lang="en-US" altLang="en-US" sz="1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Order Pair:</a:t>
            </a:r>
            <a:endParaRPr lang="en-US" sz="13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D0D6965-1F20-40BB-9CA3-36857703DC73}"/>
              </a:ext>
            </a:extLst>
          </p:cNvPr>
          <p:cNvSpPr/>
          <p:nvPr/>
        </p:nvSpPr>
        <p:spPr>
          <a:xfrm>
            <a:off x="3013555" y="2032843"/>
            <a:ext cx="17720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u="sng" dirty="0">
                <a:latin typeface="Abadi Extra Light" panose="020B0204020104020204" pitchFamily="34" charset="0"/>
              </a:rPr>
              <a:t>Step 1:  Identify </a:t>
            </a:r>
            <a:r>
              <a:rPr lang="en-US" altLang="en-US" sz="1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a and b:</a:t>
            </a:r>
            <a:endParaRPr lang="en-US" sz="13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F01A8BA-6457-406A-94EA-4485F0AE7E92}"/>
              </a:ext>
            </a:extLst>
          </p:cNvPr>
          <p:cNvSpPr/>
          <p:nvPr/>
        </p:nvSpPr>
        <p:spPr>
          <a:xfrm>
            <a:off x="3012710" y="2620089"/>
            <a:ext cx="144187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u="sng" dirty="0">
                <a:latin typeface="Abadi Extra Light" panose="020B0204020104020204" pitchFamily="34" charset="0"/>
              </a:rPr>
              <a:t>Step 2:  Find the </a:t>
            </a:r>
            <a:r>
              <a:rPr lang="en-US" altLang="en-US" sz="1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X</a:t>
            </a:r>
            <a:r>
              <a:rPr lang="en-US" altLang="en-US" sz="1300" b="1" i="1" u="sng" dirty="0">
                <a:latin typeface="Abadi Extra Light" panose="020B0204020104020204" pitchFamily="34" charset="0"/>
              </a:rPr>
              <a:t>.</a:t>
            </a:r>
            <a:endParaRPr lang="en-US" sz="1300" i="1" u="sng" dirty="0">
              <a:latin typeface="Abadi Extra Light" panose="020B0204020104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31DD2A-C30E-40FF-8704-3FA818C24E24}"/>
              </a:ext>
            </a:extLst>
          </p:cNvPr>
          <p:cNvSpPr/>
          <p:nvPr/>
        </p:nvSpPr>
        <p:spPr>
          <a:xfrm>
            <a:off x="3001573" y="3416415"/>
            <a:ext cx="14280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u="sng" dirty="0">
                <a:latin typeface="Abadi Extra Light" panose="020B0204020104020204" pitchFamily="34" charset="0"/>
              </a:rPr>
              <a:t>Step 3:  Find the </a:t>
            </a:r>
            <a:r>
              <a:rPr lang="en-US" altLang="en-US" sz="1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Y</a:t>
            </a:r>
            <a:r>
              <a:rPr lang="en-US" altLang="en-US" sz="1300" b="1" i="1" u="sng" dirty="0">
                <a:latin typeface="Abadi Extra Light" panose="020B0204020104020204" pitchFamily="34" charset="0"/>
              </a:rPr>
              <a:t>:</a:t>
            </a:r>
            <a:endParaRPr lang="en-US" sz="1300" i="1" u="sng" dirty="0">
              <a:latin typeface="Abadi Extra Light" panose="020B0204020104020204" pitchFamily="34" charset="0"/>
            </a:endParaRPr>
          </a:p>
        </p:txBody>
      </p:sp>
      <p:sp>
        <p:nvSpPr>
          <p:cNvPr id="72" name="Tape">
            <a:extLst>
              <a:ext uri="{FF2B5EF4-FFF2-40B4-BE49-F238E27FC236}">
                <a16:creationId xmlns:a16="http://schemas.microsoft.com/office/drawing/2014/main" id="{45948779-B517-4168-BC61-02A2B7B627F0}"/>
              </a:ext>
            </a:extLst>
          </p:cNvPr>
          <p:cNvSpPr/>
          <p:nvPr/>
        </p:nvSpPr>
        <p:spPr bwMode="auto">
          <a:xfrm rot="16200000" flipH="1">
            <a:off x="6505700" y="1744296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2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E5829-F73F-4AE8-8F32-DCE7D0948661}"/>
              </a:ext>
            </a:extLst>
          </p:cNvPr>
          <p:cNvSpPr/>
          <p:nvPr/>
        </p:nvSpPr>
        <p:spPr>
          <a:xfrm>
            <a:off x="198281" y="166791"/>
            <a:ext cx="4785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Arial Narrow" panose="020B0606020202030204" pitchFamily="34" charset="0"/>
              </a:rPr>
              <a:t>Lesson 1: 7.1 Graphing Quadratic Functions in Standard Form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29E70F7-92BC-49EA-841D-9E6BB0E645D5}"/>
              </a:ext>
            </a:extLst>
          </p:cNvPr>
          <p:cNvSpPr/>
          <p:nvPr/>
        </p:nvSpPr>
        <p:spPr>
          <a:xfrm>
            <a:off x="5158276" y="64657"/>
            <a:ext cx="3352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Arial Narrow" panose="020B0606020202030204" pitchFamily="34" charset="0"/>
              </a:rPr>
              <a:t>Name: ______________________</a:t>
            </a:r>
          </a:p>
          <a:p>
            <a:r>
              <a:rPr lang="en-US" sz="1400" b="1" i="1" dirty="0">
                <a:latin typeface="Arial Narrow" panose="020B0606020202030204" pitchFamily="34" charset="0"/>
              </a:rPr>
              <a:t>Period:_______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D299FE-2C52-4C19-959F-4E8E44D6120F}"/>
              </a:ext>
            </a:extLst>
          </p:cNvPr>
          <p:cNvSpPr/>
          <p:nvPr/>
        </p:nvSpPr>
        <p:spPr>
          <a:xfrm>
            <a:off x="3428932" y="2305344"/>
            <a:ext cx="152798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dirty="0">
                <a:latin typeface="Handlee" panose="02000000000000000000" pitchFamily="2" charset="0"/>
              </a:rPr>
              <a:t>a </a:t>
            </a:r>
            <a:r>
              <a:rPr lang="en-US" alt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sz="13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 </a:t>
            </a:r>
            <a:r>
              <a:rPr lang="en-US" alt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 and </a:t>
            </a:r>
            <a:r>
              <a:rPr lang="en-US" altLang="en-US" sz="1300" b="1" dirty="0">
                <a:latin typeface="Handlee" panose="02000000000000000000" pitchFamily="2" charset="0"/>
              </a:rPr>
              <a:t>b</a:t>
            </a:r>
            <a:r>
              <a:rPr lang="en-US" altLang="en-US" sz="1300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sz="13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sz="1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C7FBAC8-EEB3-47D7-A548-32A45D5B952D}"/>
                  </a:ext>
                </a:extLst>
              </p:cNvPr>
              <p:cNvSpPr/>
              <p:nvPr/>
            </p:nvSpPr>
            <p:spPr>
              <a:xfrm>
                <a:off x="3090796" y="2907515"/>
                <a:ext cx="762966" cy="472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3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3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C7FBAC8-EEB3-47D7-A548-32A45D5B9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796" y="2907515"/>
                <a:ext cx="762966" cy="472309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4F6CB4F-4380-4C63-90E1-FE071C83C069}"/>
                  </a:ext>
                </a:extLst>
              </p:cNvPr>
              <p:cNvSpPr/>
              <p:nvPr/>
            </p:nvSpPr>
            <p:spPr>
              <a:xfrm>
                <a:off x="3668149" y="2902710"/>
                <a:ext cx="767967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3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−(   )</m:t>
                          </m:r>
                        </m:num>
                        <m:den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(   )</m:t>
                          </m:r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4F6CB4F-4380-4C63-90E1-FE071C83C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49" y="2902710"/>
                <a:ext cx="767967" cy="508857"/>
              </a:xfrm>
              <a:prstGeom prst="rect">
                <a:avLst/>
              </a:prstGeom>
              <a:blipFill>
                <a:blip r:embed="rId13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6C8EAB1-3DB2-4B03-91C7-2F0DED0A4A91}"/>
                  </a:ext>
                </a:extLst>
              </p:cNvPr>
              <p:cNvSpPr/>
              <p:nvPr/>
            </p:nvSpPr>
            <p:spPr>
              <a:xfrm>
                <a:off x="4247628" y="3005201"/>
                <a:ext cx="652550" cy="362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3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num>
                        <m:den>
                          <m:r>
                            <a:rPr lang="en-US" altLang="en-US" sz="13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6C8EAB1-3DB2-4B03-91C7-2F0DED0A4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628" y="3005201"/>
                <a:ext cx="652550" cy="3622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2D8E175-DFEA-4013-84DF-93EA9BE684C8}"/>
                  </a:ext>
                </a:extLst>
              </p:cNvPr>
              <p:cNvSpPr/>
              <p:nvPr/>
            </p:nvSpPr>
            <p:spPr>
              <a:xfrm>
                <a:off x="4747694" y="3010944"/>
                <a:ext cx="598241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00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3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___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2D8E175-DFEA-4013-84DF-93EA9BE68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94" y="3010944"/>
                <a:ext cx="598241" cy="292388"/>
              </a:xfrm>
              <a:prstGeom prst="rect">
                <a:avLst/>
              </a:prstGeom>
              <a:blipFill>
                <a:blip r:embed="rId15"/>
                <a:stretch>
                  <a:fillRect t="-4167" r="-2041"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383B5AE-7A27-444D-90A3-48C6AEAAAD83}"/>
                  </a:ext>
                </a:extLst>
              </p:cNvPr>
              <p:cNvSpPr/>
              <p:nvPr/>
            </p:nvSpPr>
            <p:spPr>
              <a:xfrm>
                <a:off x="3256779" y="3672842"/>
                <a:ext cx="1643399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3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y = (</a:t>
                </a:r>
                <a14:m>
                  <m:oMath xmlns:m="http://schemas.openxmlformats.org/officeDocument/2006/math">
                    <m:r>
                      <a:rPr lang="en-US" altLang="en-US" sz="13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altLang="en-US" sz="13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sz="1300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sz="13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+ 4(</a:t>
                </a:r>
                <a14:m>
                  <m:oMath xmlns:m="http://schemas.openxmlformats.org/officeDocument/2006/math">
                    <m:r>
                      <a:rPr lang="en-US" sz="1300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altLang="en-US" sz="13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+ 5</a:t>
                </a:r>
                <a:endParaRPr lang="en-US" sz="13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383B5AE-7A27-444D-90A3-48C6AEAAA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779" y="3672842"/>
                <a:ext cx="1643399" cy="292388"/>
              </a:xfrm>
              <a:prstGeom prst="rect">
                <a:avLst/>
              </a:prstGeom>
              <a:blipFill>
                <a:blip r:embed="rId16"/>
                <a:stretch>
                  <a:fillRect l="-370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9CB7B78-D03B-4F95-8343-7E7856FCEE03}"/>
                  </a:ext>
                </a:extLst>
              </p:cNvPr>
              <p:cNvSpPr/>
              <p:nvPr/>
            </p:nvSpPr>
            <p:spPr>
              <a:xfrm>
                <a:off x="2953682" y="4948181"/>
                <a:ext cx="3333220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3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3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3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3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3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3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3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3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(__</a:t>
                </a:r>
                <a:r>
                  <a:rPr lang="en-US" altLang="en-US" sz="13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3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3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9CB7B78-D03B-4F95-8343-7E7856FCE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82" y="4948181"/>
                <a:ext cx="3333220" cy="292388"/>
              </a:xfrm>
              <a:prstGeom prst="rect">
                <a:avLst/>
              </a:prstGeom>
              <a:blipFill>
                <a:blip r:embed="rId17"/>
                <a:stretch>
                  <a:fillRect l="-549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1B9194C5-556E-463A-96B5-A831960EF571}"/>
              </a:ext>
            </a:extLst>
          </p:cNvPr>
          <p:cNvSpPr/>
          <p:nvPr/>
        </p:nvSpPr>
        <p:spPr>
          <a:xfrm>
            <a:off x="2983718" y="4669329"/>
            <a:ext cx="20460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u="sng" dirty="0">
                <a:latin typeface="Abadi Extra Light" panose="020B0204020104020204" pitchFamily="34" charset="0"/>
              </a:rPr>
              <a:t>Step 4:  Write the </a:t>
            </a:r>
            <a:r>
              <a:rPr lang="en-US" altLang="en-US" sz="1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Order Pair:</a:t>
            </a:r>
            <a:endParaRPr lang="en-US" sz="13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grpSp>
        <p:nvGrpSpPr>
          <p:cNvPr id="81" name="Group 65">
            <a:extLst>
              <a:ext uri="{FF2B5EF4-FFF2-40B4-BE49-F238E27FC236}">
                <a16:creationId xmlns:a16="http://schemas.microsoft.com/office/drawing/2014/main" id="{82BE3EA9-C030-4EE6-B60C-EFECF30697F2}"/>
              </a:ext>
            </a:extLst>
          </p:cNvPr>
          <p:cNvGrpSpPr>
            <a:grpSpLocks/>
          </p:cNvGrpSpPr>
          <p:nvPr/>
        </p:nvGrpSpPr>
        <p:grpSpPr bwMode="auto">
          <a:xfrm>
            <a:off x="87260" y="7288587"/>
            <a:ext cx="7383780" cy="33735"/>
            <a:chOff x="312862" y="969963"/>
            <a:chExt cx="8471606" cy="3968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C307984-C851-4A19-BAA3-A096436C16D1}"/>
                </a:ext>
              </a:extLst>
            </p:cNvPr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4B9C309-61E2-4C57-971B-004EDFA13C07}"/>
                </a:ext>
              </a:extLst>
            </p:cNvPr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1443E829-C149-48A0-B983-B68D59AC749F}"/>
              </a:ext>
            </a:extLst>
          </p:cNvPr>
          <p:cNvSpPr/>
          <p:nvPr/>
        </p:nvSpPr>
        <p:spPr>
          <a:xfrm>
            <a:off x="130652" y="5662048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85" name="Rectangle 130">
            <a:extLst>
              <a:ext uri="{FF2B5EF4-FFF2-40B4-BE49-F238E27FC236}">
                <a16:creationId xmlns:a16="http://schemas.microsoft.com/office/drawing/2014/main" id="{B84CA1A6-4A29-4AB4-A3F1-343315B06767}"/>
              </a:ext>
            </a:extLst>
          </p:cNvPr>
          <p:cNvSpPr/>
          <p:nvPr/>
        </p:nvSpPr>
        <p:spPr>
          <a:xfrm>
            <a:off x="51038" y="5566243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86" name="Rectangle 14">
            <a:extLst>
              <a:ext uri="{FF2B5EF4-FFF2-40B4-BE49-F238E27FC236}">
                <a16:creationId xmlns:a16="http://schemas.microsoft.com/office/drawing/2014/main" id="{4C38A50F-5DFD-4645-B95D-D0693DA1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2" y="5921927"/>
            <a:ext cx="7927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18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80"/>
              </a:spcAft>
            </a:pPr>
            <a:r>
              <a:rPr kumimoji="0" lang="en-US" altLang="en-US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 Vertex </a:t>
            </a:r>
            <a:r>
              <a:rPr kumimoji="0" lang="en-US" altLang="en-US" sz="1200" dirty="0">
                <a:solidFill>
                  <a:schemeClr val="folHlink"/>
                </a:solidFill>
                <a:latin typeface="Arial Nova Cond" panose="020B0604020202020204" pitchFamily="34" charset="0"/>
              </a:rPr>
              <a:t>- </a:t>
            </a:r>
            <a:r>
              <a:rPr lang="en-US" sz="12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lowest (or highest)</a:t>
            </a:r>
            <a:r>
              <a:rPr lang="en-US" sz="12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 of a parabola at (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___,___).</a:t>
            </a:r>
            <a:endParaRPr kumimoji="0" lang="en-US" altLang="en-US" sz="1200" dirty="0">
              <a:solidFill>
                <a:schemeClr val="folHlink"/>
              </a:solidFill>
              <a:latin typeface="Arial Nova Cond" panose="020B0604020202020204" pitchFamily="34" charset="0"/>
            </a:endParaRPr>
          </a:p>
        </p:txBody>
      </p:sp>
      <p:sp>
        <p:nvSpPr>
          <p:cNvPr id="87" name="Rectangle 14">
            <a:extLst>
              <a:ext uri="{FF2B5EF4-FFF2-40B4-BE49-F238E27FC236}">
                <a16:creationId xmlns:a16="http://schemas.microsoft.com/office/drawing/2014/main" id="{341DDCAC-38EA-4471-9DB5-A0A150FAB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6" y="6120229"/>
            <a:ext cx="7927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18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80"/>
              </a:spcAft>
            </a:pP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Zeroes </a:t>
            </a:r>
            <a:r>
              <a:rPr lang="en-US" sz="12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where the parabola crosses the</a:t>
            </a:r>
            <a:r>
              <a:rPr lang="en-US" sz="12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</a:t>
            </a:r>
            <a:r>
              <a:rPr lang="en-US" sz="12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8" name="Rectangle 14">
            <a:extLst>
              <a:ext uri="{FF2B5EF4-FFF2-40B4-BE49-F238E27FC236}">
                <a16:creationId xmlns:a16="http://schemas.microsoft.com/office/drawing/2014/main" id="{919E15B3-9955-43F2-A812-05ADA367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7" y="6691782"/>
            <a:ext cx="7927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18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80"/>
              </a:spcAft>
            </a:pP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y-intercept </a:t>
            </a:r>
            <a:r>
              <a:rPr lang="en-US" sz="12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where the parabola crosses the </a:t>
            </a:r>
            <a:r>
              <a:rPr lang="en-US" sz="12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  <a:r>
              <a:rPr lang="en-US" sz="12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1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only be one y-intercept</a:t>
            </a:r>
            <a:r>
              <a:rPr lang="en-US" sz="11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lang="en-US" sz="1200" dirty="0">
              <a:latin typeface="Arial Nova Con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8689132-C509-4888-BC36-1BA4E11A1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79" y="6895159"/>
                <a:ext cx="7927762" cy="316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18"/>
                  </a:buBlip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680"/>
                  </a:spcAft>
                </a:pPr>
                <a:r>
                  <a:rPr lang="en-US" sz="1200" b="1" i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Axis of symmetry </a:t>
                </a:r>
                <a:r>
                  <a:rPr lang="en-US" sz="1200" dirty="0"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splits a parabola into two “</a:t>
                </a:r>
                <a:r>
                  <a:rPr lang="en-US" sz="12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mirror images</a:t>
                </a:r>
                <a:r>
                  <a:rPr lang="en-US" sz="1200" dirty="0"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of each other</a:t>
                </a:r>
                <a:r>
                  <a:rPr lang="en-US" sz="1200" b="1" i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200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</m:t>
                        </m:r>
                      </m:num>
                      <m:den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</m:t>
                        </m:r>
                      </m:den>
                    </m:f>
                  </m:oMath>
                </a14:m>
                <a:r>
                  <a:rPr lang="en-US" sz="1200" b="1" i="1" dirty="0"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</a:t>
                </a:r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8689132-C509-4888-BC36-1BA4E11A1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79" y="6895159"/>
                <a:ext cx="7927762" cy="316049"/>
              </a:xfrm>
              <a:prstGeom prst="rect">
                <a:avLst/>
              </a:prstGeom>
              <a:blipFill>
                <a:blip r:embed="rId19"/>
                <a:stretch>
                  <a:fillRect t="-1923" b="-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89">
            <a:extLst>
              <a:ext uri="{FF2B5EF4-FFF2-40B4-BE49-F238E27FC236}">
                <a16:creationId xmlns:a16="http://schemas.microsoft.com/office/drawing/2014/main" id="{35CAF85B-ABC4-47D1-A480-FAA37AB697D4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421" y="6054778"/>
            <a:ext cx="2717872" cy="781153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3DD4C3A2-8748-451D-8CE6-E758C01C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66" y="6326984"/>
            <a:ext cx="4796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18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80"/>
              </a:spcAft>
            </a:pP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parabola can have 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 zeroes, ___ zero, or ___ zeroes</a:t>
            </a:r>
            <a:r>
              <a:rPr lang="en-US" sz="12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8ABCD5B-2A3E-4B01-B66A-E08F40BEC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0" y="6531167"/>
            <a:ext cx="4796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18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80"/>
              </a:spcAft>
            </a:pP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Zeroes are called the 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</a:t>
            </a:r>
            <a:r>
              <a:rPr lang="en-US" sz="12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quadratic equation.</a:t>
            </a:r>
          </a:p>
        </p:txBody>
      </p:sp>
      <p:sp>
        <p:nvSpPr>
          <p:cNvPr id="93" name="Rectangle 14">
            <a:extLst>
              <a:ext uri="{FF2B5EF4-FFF2-40B4-BE49-F238E27FC236}">
                <a16:creationId xmlns:a16="http://schemas.microsoft.com/office/drawing/2014/main" id="{56FB80CC-F4F8-4C98-9849-744E6F3FD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7" y="5732396"/>
            <a:ext cx="7927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18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80"/>
              </a:spcAft>
            </a:pPr>
            <a:r>
              <a:rPr kumimoji="0" lang="en-US" altLang="en-US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 </a:t>
            </a:r>
            <a:r>
              <a:rPr kumimoji="0" lang="en-US" altLang="en-US" sz="1200" dirty="0">
                <a:latin typeface="Arial Nova Cond" panose="020B0604020202020204" pitchFamily="34" charset="0"/>
              </a:rPr>
              <a:t>A quadratic function has a standard form of </a:t>
            </a:r>
            <a:r>
              <a:rPr kumimoji="0" lang="en-US" altLang="en-US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y = ________________</a:t>
            </a:r>
            <a:r>
              <a:rPr kumimoji="0" lang="en-US" altLang="en-US" sz="1200" dirty="0">
                <a:solidFill>
                  <a:schemeClr val="folHlink"/>
                </a:solidFill>
                <a:latin typeface="Arial Nova Cond" panose="020B0604020202020204" pitchFamily="34" charset="0"/>
              </a:rPr>
              <a:t>, </a:t>
            </a:r>
            <a:r>
              <a:rPr kumimoji="0" lang="en-US" altLang="en-US" sz="1200" dirty="0">
                <a:latin typeface="Arial Nova Cond" panose="020B0604020202020204" pitchFamily="34" charset="0"/>
              </a:rPr>
              <a:t>where </a:t>
            </a:r>
            <a:r>
              <a:rPr kumimoji="0" lang="en-US" altLang="en-US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a ≠ 0</a:t>
            </a:r>
            <a:r>
              <a:rPr kumimoji="0" lang="en-US" altLang="en-US" sz="1200" dirty="0">
                <a:latin typeface="Arial Nova Cond" panose="020B0604020202020204" pitchFamily="34" charset="0"/>
              </a:rPr>
              <a:t>.</a:t>
            </a:r>
            <a:endParaRPr kumimoji="0" lang="en-US" altLang="en-US" sz="1200" dirty="0">
              <a:solidFill>
                <a:schemeClr val="folHlink"/>
              </a:solidFill>
              <a:latin typeface="Arial Nova Cond" panose="020B0604020202020204" pitchFamily="34" charset="0"/>
            </a:endParaRPr>
          </a:p>
        </p:txBody>
      </p: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6210763" y="5183847"/>
            <a:ext cx="1544132" cy="443660"/>
            <a:chOff x="5850559" y="523875"/>
            <a:chExt cx="3082304" cy="521617"/>
          </a:xfrm>
        </p:grpSpPr>
        <p:sp>
          <p:nvSpPr>
            <p:cNvPr id="46" name="Rectangle 45"/>
            <p:cNvSpPr/>
            <p:nvPr/>
          </p:nvSpPr>
          <p:spPr bwMode="auto">
            <a:xfrm>
              <a:off x="5852145" y="523875"/>
              <a:ext cx="3080718" cy="52161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7772">
              <a:spAutoFit/>
            </a:bodyPr>
            <a:lstStyle/>
            <a:p>
              <a:pPr defTabSz="777240"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1: The </a:t>
              </a:r>
              <a:r>
                <a:rPr lang="en-US" sz="9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endpoint 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of a Parabola</a:t>
              </a:r>
              <a:r>
                <a:rPr lang="en-US" sz="9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b="1" dirty="0"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95" name="Group 1">
            <a:extLst>
              <a:ext uri="{FF2B5EF4-FFF2-40B4-BE49-F238E27FC236}">
                <a16:creationId xmlns:a16="http://schemas.microsoft.com/office/drawing/2014/main" id="{8548AD7D-D090-401C-BFFC-1D0E351A0B13}"/>
              </a:ext>
            </a:extLst>
          </p:cNvPr>
          <p:cNvGrpSpPr>
            <a:grpSpLocks/>
          </p:cNvGrpSpPr>
          <p:nvPr/>
        </p:nvGrpSpPr>
        <p:grpSpPr bwMode="auto">
          <a:xfrm>
            <a:off x="1277689" y="7323755"/>
            <a:ext cx="4162974" cy="2682729"/>
            <a:chOff x="6745459" y="1065213"/>
            <a:chExt cx="2195341" cy="1338797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1E696E5-89CC-480A-8463-541331289A7A}"/>
                </a:ext>
              </a:extLst>
            </p:cNvPr>
            <p:cNvSpPr/>
            <p:nvPr/>
          </p:nvSpPr>
          <p:spPr bwMode="auto">
            <a:xfrm>
              <a:off x="6750051" y="1065213"/>
              <a:ext cx="2190749" cy="133879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59A6169-CFF1-4A34-BC38-6C56B37FB9F5}"/>
                </a:ext>
              </a:extLst>
            </p:cNvPr>
            <p:cNvSpPr/>
            <p:nvPr/>
          </p:nvSpPr>
          <p:spPr bwMode="auto">
            <a:xfrm>
              <a:off x="6745459" y="1065467"/>
              <a:ext cx="2190750" cy="86729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CFU: </a:t>
              </a:r>
              <a:r>
                <a:rPr lang="en-US" sz="105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" panose="02030600000101010101" pitchFamily="18" charset="-127"/>
                  <a:cs typeface="Times New Roman" panose="02020603050405020304" pitchFamily="18" charset="0"/>
                </a:rPr>
                <a:t>Identify the key terms below on the graph</a:t>
              </a:r>
              <a:r>
                <a:rPr lang="en-US" sz="105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  <a:cs typeface="Times New Roman" panose="02020603050405020304" pitchFamily="18" charset="0"/>
                </a:rPr>
                <a:t>. </a:t>
              </a:r>
              <a:endParaRPr lang="en-US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endParaRP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855F1779-DB85-4993-8441-A03A677CA3A8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43" y="7537356"/>
            <a:ext cx="2431056" cy="236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76198937-1B1A-4E9C-9BA7-9FD65F4F4CDC}"/>
              </a:ext>
            </a:extLst>
          </p:cNvPr>
          <p:cNvSpPr/>
          <p:nvPr/>
        </p:nvSpPr>
        <p:spPr>
          <a:xfrm>
            <a:off x="3958154" y="8372082"/>
            <a:ext cx="58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Vertex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97D0EB-A2F3-4440-A19E-D15CF5532338}"/>
              </a:ext>
            </a:extLst>
          </p:cNvPr>
          <p:cNvSpPr/>
          <p:nvPr/>
        </p:nvSpPr>
        <p:spPr>
          <a:xfrm>
            <a:off x="3947802" y="8571627"/>
            <a:ext cx="506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88A1D55-B385-43FE-B931-9A24D7208FD6}"/>
              </a:ext>
            </a:extLst>
          </p:cNvPr>
          <p:cNvSpPr/>
          <p:nvPr/>
        </p:nvSpPr>
        <p:spPr>
          <a:xfrm>
            <a:off x="3897298" y="8939353"/>
            <a:ext cx="946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y-intercept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B844F2B-5574-48BF-86E5-6830F1CC68C6}"/>
              </a:ext>
            </a:extLst>
          </p:cNvPr>
          <p:cNvSpPr/>
          <p:nvPr/>
        </p:nvSpPr>
        <p:spPr>
          <a:xfrm>
            <a:off x="3922264" y="9157311"/>
            <a:ext cx="1302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Axis of symmetry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BBAA3E2-FA29-46AF-ACB6-C4A5B6603C11}"/>
              </a:ext>
            </a:extLst>
          </p:cNvPr>
          <p:cNvSpPr/>
          <p:nvPr/>
        </p:nvSpPr>
        <p:spPr>
          <a:xfrm>
            <a:off x="3946829" y="8771565"/>
            <a:ext cx="506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</a:t>
            </a:r>
            <a:endParaRPr lang="en-US" sz="1200" dirty="0">
              <a:solidFill>
                <a:srgbClr val="C00000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D496CF0-659F-4038-9BBC-97F1A45DA962}"/>
              </a:ext>
            </a:extLst>
          </p:cNvPr>
          <p:cNvGrpSpPr/>
          <p:nvPr/>
        </p:nvGrpSpPr>
        <p:grpSpPr>
          <a:xfrm>
            <a:off x="3936817" y="8166390"/>
            <a:ext cx="1037110" cy="450567"/>
            <a:chOff x="6895912" y="1671920"/>
            <a:chExt cx="1722535" cy="748347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EFD804B8-9BFC-46FF-A83B-644810631845}"/>
                </a:ext>
              </a:extLst>
            </p:cNvPr>
            <p:cNvSpPr/>
            <p:nvPr/>
          </p:nvSpPr>
          <p:spPr bwMode="auto">
            <a:xfrm>
              <a:off x="6991352" y="1718387"/>
              <a:ext cx="1627095" cy="336430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8039"/>
              </a:srgbClr>
            </a:solidFill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50524"/>
              <a:endParaRPr lang="en-US" sz="1200" kern="0" dirty="0">
                <a:latin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358E6E6-A121-4F29-AEC5-42CB2C08FA54}"/>
                </a:ext>
              </a:extLst>
            </p:cNvPr>
            <p:cNvSpPr txBox="1"/>
            <p:nvPr/>
          </p:nvSpPr>
          <p:spPr>
            <a:xfrm>
              <a:off x="7013786" y="1671920"/>
              <a:ext cx="1481055" cy="46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Word Bank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F45A86C-CF34-48B6-A445-3181BC6FAD18}"/>
                </a:ext>
              </a:extLst>
            </p:cNvPr>
            <p:cNvSpPr/>
            <p:nvPr/>
          </p:nvSpPr>
          <p:spPr bwMode="auto">
            <a:xfrm>
              <a:off x="6895912" y="2113555"/>
              <a:ext cx="288608" cy="30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 anchor="t" anchorCtr="0">
              <a:spAutoFit/>
            </a:bodyPr>
            <a:lstStyle/>
            <a:p>
              <a:pPr marL="172038" indent="-172038" defTabSz="550524">
                <a:spcAft>
                  <a:spcPts val="181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endParaRPr lang="en-US" sz="1200" i="1" kern="0" dirty="0">
                <a:latin typeface="Handlee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BB4193C-EAE4-492B-8DFF-CCE2BAFCEACA}"/>
                  </a:ext>
                </a:extLst>
              </p:cNvPr>
              <p:cNvSpPr/>
              <p:nvPr/>
            </p:nvSpPr>
            <p:spPr>
              <a:xfrm>
                <a:off x="7069115" y="9596252"/>
                <a:ext cx="7165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BB4193C-EAE4-492B-8DFF-CCE2BAFCE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115" y="9596252"/>
                <a:ext cx="71654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4A52AEE-9FBF-40E8-A7A2-C6025554575F}"/>
              </a:ext>
            </a:extLst>
          </p:cNvPr>
          <p:cNvSpPr/>
          <p:nvPr/>
        </p:nvSpPr>
        <p:spPr>
          <a:xfrm>
            <a:off x="3606887" y="5353014"/>
            <a:ext cx="159530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your answer with your partner!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21597 2.96296E-6 C -0.31302 2.96296E-6 -0.43194 0.08032 -0.43194 0.1456 L -0.43194 0.29213 " pathEditMode="relative" rAng="0" ptsTypes="AAAA">
                                      <p:cBhvr>
                                        <p:cTn id="18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4114 4.07407E-6 C -0.3493 4.07407E-6 -0.48211 -0.00903 -0.48211 -0.01598 L -0.48211 -0.03172 " pathEditMode="relative" rAng="0" ptsTypes="AAAA">
                                      <p:cBhvr>
                                        <p:cTn id="18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10104 -1.48148E-6 C -0.14652 -1.48148E-6 -0.20191 -0.02176 -0.20191 -0.03866 L -0.20191 -0.07685 " pathEditMode="relative" rAng="0" ptsTypes="AAAA">
                                      <p:cBhvr>
                                        <p:cTn id="19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8646 3.33333E-6 C -0.12517 3.33333E-6 -0.17274 -0.06922 -0.17274 -0.12523 L -0.17274 -0.25023 " pathEditMode="relative" rAng="0" ptsTypes="AAAA">
                                      <p:cBhvr>
                                        <p:cTn id="19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1355 -3.33333E-6 C -0.30938 -3.33333E-6 -0.42691 0.05116 -0.42691 0.09283 L -0.42691 0.18565 " pathEditMode="relative" rAng="0" ptsTypes="AAAA">
                                      <p:cBhvr>
                                        <p:cTn id="19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3" grpId="0" animBg="1"/>
      <p:bldP spid="43" grpId="0"/>
      <p:bldP spid="44" grpId="0"/>
      <p:bldP spid="3" grpId="0"/>
      <p:bldP spid="4" grpId="0"/>
      <p:bldP spid="27" grpId="0"/>
      <p:bldP spid="28" grpId="0"/>
      <p:bldP spid="5" grpId="0"/>
      <p:bldP spid="9" grpId="0"/>
      <p:bldP spid="37" grpId="0"/>
      <p:bldP spid="48" grpId="0"/>
      <p:bldP spid="49" grpId="0"/>
      <p:bldP spid="50" grpId="0"/>
      <p:bldP spid="54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6" grpId="0"/>
      <p:bldP spid="87" grpId="0"/>
      <p:bldP spid="88" grpId="0"/>
      <p:bldP spid="89" grpId="0"/>
      <p:bldP spid="91" grpId="0"/>
      <p:bldP spid="92" grpId="0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D0B0190A-DA72-494B-99A6-88B8139E50E8}"/>
              </a:ext>
            </a:extLst>
          </p:cNvPr>
          <p:cNvGrpSpPr/>
          <p:nvPr/>
        </p:nvGrpSpPr>
        <p:grpSpPr>
          <a:xfrm>
            <a:off x="28255" y="700864"/>
            <a:ext cx="7094538" cy="1711528"/>
            <a:chOff x="444525" y="3369667"/>
            <a:chExt cx="7094538" cy="1795454"/>
          </a:xfrm>
        </p:grpSpPr>
        <p:pic>
          <p:nvPicPr>
            <p:cNvPr id="75" name="Picture 36">
              <a:extLst>
                <a:ext uri="{FF2B5EF4-FFF2-40B4-BE49-F238E27FC236}">
                  <a16:creationId xmlns:a16="http://schemas.microsoft.com/office/drawing/2014/main" id="{624C9C48-24D4-40CD-8A11-92934B83A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25" y="3369667"/>
              <a:ext cx="7094538" cy="179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CC1FF79-1546-4913-952D-B3245BBFDDCE}"/>
                    </a:ext>
                  </a:extLst>
                </p:cNvPr>
                <p:cNvSpPr/>
                <p:nvPr/>
              </p:nvSpPr>
              <p:spPr bwMode="auto">
                <a:xfrm>
                  <a:off x="807011" y="3726721"/>
                  <a:ext cx="5799152" cy="339388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1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Find the </a:t>
                  </a:r>
                  <a:r>
                    <a:rPr lang="en-US" sz="11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Vertex (h, k). </a:t>
                  </a:r>
                  <a:r>
                    <a:rPr lang="en-US" sz="110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use the formal </a:t>
                  </a:r>
                  <a:r>
                    <a:rPr lang="en-US" sz="1100" b="1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10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10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0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10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110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10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10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substitute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back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10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y</m:t>
                      </m:r>
                    </m:oMath>
                  </a14:m>
                  <a:r>
                    <a:rPr lang="en-US" sz="11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CC1FF79-1546-4913-952D-B3245BBFDD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011" y="3726721"/>
                  <a:ext cx="5799152" cy="339388"/>
                </a:xfrm>
                <a:prstGeom prst="rect">
                  <a:avLst/>
                </a:prstGeom>
                <a:blipFill>
                  <a:blip r:embed="rId5"/>
                  <a:stretch>
                    <a:fillRect b="-5660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Rectangle 1112">
              <a:extLst>
                <a:ext uri="{FF2B5EF4-FFF2-40B4-BE49-F238E27FC236}">
                  <a16:creationId xmlns:a16="http://schemas.microsoft.com/office/drawing/2014/main" id="{F61E1880-87E0-42D7-832E-29525555D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50" y="3475400"/>
              <a:ext cx="311174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100" b="1" i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Steps to Graph Quadratic Functions in Standard Form.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699E854-6BAE-4B8F-B3E7-FFED09814DE6}"/>
                </a:ext>
              </a:extLst>
            </p:cNvPr>
            <p:cNvSpPr/>
            <p:nvPr/>
          </p:nvSpPr>
          <p:spPr bwMode="auto">
            <a:xfrm>
              <a:off x="668387" y="378542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50A8961-64C5-4B92-BBC4-7957BB95968E}"/>
                </a:ext>
              </a:extLst>
            </p:cNvPr>
            <p:cNvSpPr/>
            <p:nvPr/>
          </p:nvSpPr>
          <p:spPr bwMode="auto">
            <a:xfrm>
              <a:off x="655155" y="410843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7B523E8-639C-44CC-895A-B0D98FB96B27}"/>
                </a:ext>
              </a:extLst>
            </p:cNvPr>
            <p:cNvSpPr/>
            <p:nvPr/>
          </p:nvSpPr>
          <p:spPr bwMode="auto">
            <a:xfrm>
              <a:off x="655155" y="4385766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EB740A6-1FC2-4FC4-97BF-81D2DE573DE3}"/>
                </a:ext>
              </a:extLst>
            </p:cNvPr>
            <p:cNvSpPr/>
            <p:nvPr/>
          </p:nvSpPr>
          <p:spPr bwMode="auto">
            <a:xfrm>
              <a:off x="655155" y="469064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CFA0130-000E-405F-BCDB-4DDBAA366591}"/>
                </a:ext>
              </a:extLst>
            </p:cNvPr>
            <p:cNvSpPr/>
            <p:nvPr/>
          </p:nvSpPr>
          <p:spPr bwMode="auto">
            <a:xfrm>
              <a:off x="807011" y="4051226"/>
              <a:ext cx="3704860" cy="26161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1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Graph</a:t>
              </a: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11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vertex</a:t>
              </a: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point and draw </a:t>
              </a:r>
              <a:r>
                <a:rPr lang="en-US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axis of symmetry </a:t>
              </a: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line.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65505CC-8AD2-474F-B09A-A36363848313}"/>
                </a:ext>
              </a:extLst>
            </p:cNvPr>
            <p:cNvSpPr/>
            <p:nvPr/>
          </p:nvSpPr>
          <p:spPr bwMode="auto">
            <a:xfrm>
              <a:off x="799908" y="4338790"/>
              <a:ext cx="3568606" cy="26161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1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Find </a:t>
              </a:r>
              <a:r>
                <a:rPr lang="en-US" sz="11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two more points </a:t>
              </a:r>
              <a:r>
                <a:rPr lang="en-US" sz="11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left/right </a:t>
              </a:r>
              <a:r>
                <a:rPr lang="en-US" sz="11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of vertex and </a:t>
              </a:r>
              <a:r>
                <a:rPr lang="en-US" sz="11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Graph </a:t>
              </a:r>
              <a:r>
                <a:rPr lang="en-US" sz="11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it. </a:t>
              </a:r>
              <a:endPara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ADA1800-EDFB-4F3C-BF77-18C87483A692}"/>
                </a:ext>
              </a:extLst>
            </p:cNvPr>
            <p:cNvSpPr/>
            <p:nvPr/>
          </p:nvSpPr>
          <p:spPr>
            <a:xfrm>
              <a:off x="783928" y="4616631"/>
              <a:ext cx="560175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i="1" dirty="0">
                  <a:latin typeface="Arial" panose="020B0604020202020204" pitchFamily="34" charset="0"/>
                </a:rPr>
                <a:t>Reflect</a:t>
              </a:r>
              <a:r>
                <a:rPr lang="en-US" sz="1100" dirty="0">
                  <a:latin typeface="Arial" panose="020B0604020202020204" pitchFamily="34" charset="0"/>
                </a:rPr>
                <a:t> the graphed points over the </a:t>
              </a:r>
              <a:r>
                <a:rPr lang="en-US" sz="11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axis of symmetry</a:t>
              </a:r>
              <a:r>
                <a:rPr lang="en-US" sz="1100" i="1" dirty="0">
                  <a:latin typeface="Arial" panose="020B0604020202020204" pitchFamily="34" charset="0"/>
                </a:rPr>
                <a:t> </a:t>
              </a:r>
              <a:r>
                <a:rPr lang="en-US" sz="1100" dirty="0">
                  <a:latin typeface="Arial" panose="020B0604020202020204" pitchFamily="34" charset="0"/>
                </a:rPr>
                <a:t>to create </a:t>
              </a:r>
            </a:p>
            <a:p>
              <a:r>
                <a:rPr lang="en-US" sz="1100" b="1" i="1" dirty="0">
                  <a:latin typeface="Arial" panose="020B0604020202020204" pitchFamily="34" charset="0"/>
                </a:rPr>
                <a:t>two more points </a:t>
              </a:r>
              <a:r>
                <a:rPr lang="en-US" sz="1100" dirty="0">
                  <a:latin typeface="Arial" panose="020B0604020202020204" pitchFamily="34" charset="0"/>
                </a:rPr>
                <a:t>and sketch the graph.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8056" y="198094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18442" y="91494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/>
              <p:nvPr/>
            </p:nvSpPr>
            <p:spPr>
              <a:xfrm>
                <a:off x="87259" y="279146"/>
                <a:ext cx="5752951" cy="57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275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275" i="1" dirty="0"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275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1275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275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275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275" i="1" dirty="0">
                    <a:latin typeface="Handlee" panose="02000000000000000000" pitchFamily="2" charset="0"/>
                  </a:rPr>
                  <a:t>x-coordinate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 of the </a:t>
                </a:r>
                <a:r>
                  <a:rPr lang="en-US" altLang="en-US" sz="1275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vertex</a:t>
                </a:r>
                <a:r>
                  <a:rPr lang="en-US" altLang="en-US" sz="1275" dirty="0">
                    <a:latin typeface="Handlee" panose="02000000000000000000" pitchFamily="2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9" y="279146"/>
                <a:ext cx="5752951" cy="574966"/>
              </a:xfrm>
              <a:prstGeom prst="rect">
                <a:avLst/>
              </a:prstGeom>
              <a:blipFill>
                <a:blip r:embed="rId6"/>
                <a:stretch>
                  <a:fillRect l="-106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019A0D7-7BDB-42E9-91EB-6C066C943036}"/>
              </a:ext>
            </a:extLst>
          </p:cNvPr>
          <p:cNvGrpSpPr/>
          <p:nvPr/>
        </p:nvGrpSpPr>
        <p:grpSpPr>
          <a:xfrm>
            <a:off x="6102127" y="189365"/>
            <a:ext cx="1650933" cy="1022508"/>
            <a:chOff x="6927359" y="122952"/>
            <a:chExt cx="1942274" cy="1202951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3CE45C6-E756-4235-A63A-FB6851F89C70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190" name="Rectangle 3">
                <a:extLst>
                  <a:ext uri="{FF2B5EF4-FFF2-40B4-BE49-F238E27FC236}">
                    <a16:creationId xmlns:a16="http://schemas.microsoft.com/office/drawing/2014/main" id="{7DF4847A-2574-42CB-BBAA-DADB0F4EC200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0A9D698C-91F4-4EF6-A0FC-0B3A90717B2A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2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9B70B-431E-4635-B807-8BF0B1193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251E2-33EF-4EE0-AF69-8810839B4044}"/>
                </a:ext>
              </a:extLst>
            </p:cNvPr>
            <p:cNvSpPr/>
            <p:nvPr/>
          </p:nvSpPr>
          <p:spPr>
            <a:xfrm>
              <a:off x="7300603" y="122952"/>
              <a:ext cx="1114935" cy="293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20" b="1" i="1" u="sng" dirty="0">
                  <a:latin typeface="Arial" panose="020B0604020202020204" pitchFamily="34" charset="0"/>
                </a:rPr>
                <a:t>Vertex Form</a:t>
              </a:r>
              <a:endParaRPr lang="en-US" sz="1020" b="1" u="sng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2095D20-F1DF-4EEB-BB1B-9DDC88275F79}"/>
                </a:ext>
              </a:extLst>
            </p:cNvPr>
            <p:cNvSpPr/>
            <p:nvPr/>
          </p:nvSpPr>
          <p:spPr>
            <a:xfrm>
              <a:off x="7235474" y="609673"/>
              <a:ext cx="1312954" cy="293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20" b="1" i="1" u="sng" dirty="0">
                  <a:latin typeface="Arial" panose="020B0604020202020204" pitchFamily="34" charset="0"/>
                </a:rPr>
                <a:t>Standard Form</a:t>
              </a:r>
              <a:endParaRPr lang="en-US" sz="1020" b="1" u="sng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AB3B12-FED5-4222-BEA5-91889A0B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181" y="2414127"/>
                <a:ext cx="7635878" cy="338554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600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sz="1600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600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Verdana" panose="020B0604030504040204" pitchFamily="34" charset="0"/>
                      </a:rPr>
                      <m:t> + 8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Verdana" panose="020B0604030504040204" pitchFamily="34" charset="0"/>
                      </a:rPr>
                      <m:t> + 6</m:t>
                    </m:r>
                    <m:r>
                      <m:rPr>
                        <m:nor/>
                      </m:rPr>
                      <a:rPr lang="en-US" altLang="en-US" sz="1600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sz="1600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181" y="2414127"/>
                <a:ext cx="7635878" cy="338554"/>
              </a:xfrm>
              <a:prstGeom prst="rect">
                <a:avLst/>
              </a:prstGeom>
              <a:blipFill>
                <a:blip r:embed="rId9"/>
                <a:stretch>
                  <a:fillRect l="-319" t="-1724" b="-2069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FF3EF1E-EDC9-4BB8-8785-6C136AFCD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0346" y="2551450"/>
            <a:ext cx="1970491" cy="3286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ape"/>
          <p:cNvSpPr/>
          <p:nvPr/>
        </p:nvSpPr>
        <p:spPr bwMode="auto">
          <a:xfrm rot="4344422">
            <a:off x="6098370" y="16129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1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7535251" y="48320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1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 Box 4">
                <a:extLst>
                  <a:ext uri="{FF2B5EF4-FFF2-40B4-BE49-F238E27FC236}">
                    <a16:creationId xmlns:a16="http://schemas.microsoft.com/office/drawing/2014/main" id="{FA71B430-73BA-4FF6-BB39-3A9459408D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02" y="5936519"/>
                <a:ext cx="7635878" cy="338554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600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sz="1600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600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sz="1600" b="1" i="0" dirty="0" smtClean="0">
                        <a:latin typeface="Verdana" panose="020B060403050404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sz="1600" b="1" i="1" dirty="0" smtClean="0">
                        <a:latin typeface="Verdana" panose="020B060403050404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en-US" sz="1600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sz="1600" b="1" i="1" dirty="0">
                  <a:latin typeface="Handlee" panose="02000000000000000000" pitchFamily="2" charset="0"/>
                </a:endParaRPr>
              </a:p>
            </p:txBody>
          </p:sp>
        </mc:Choice>
        <mc:Fallback>
          <p:sp>
            <p:nvSpPr>
              <p:cNvPr id="64" name="Text Box 4">
                <a:extLst>
                  <a:ext uri="{FF2B5EF4-FFF2-40B4-BE49-F238E27FC236}">
                    <a16:creationId xmlns:a16="http://schemas.microsoft.com/office/drawing/2014/main" id="{FA71B430-73BA-4FF6-BB39-3A9459408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02" y="5936519"/>
                <a:ext cx="7635878" cy="338554"/>
              </a:xfrm>
              <a:prstGeom prst="rect">
                <a:avLst/>
              </a:prstGeom>
              <a:blipFill>
                <a:blip r:embed="rId12"/>
                <a:stretch>
                  <a:fillRect l="-399" t="-1754" b="-228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>
            <a:extLst>
              <a:ext uri="{FF2B5EF4-FFF2-40B4-BE49-F238E27FC236}">
                <a16:creationId xmlns:a16="http://schemas.microsoft.com/office/drawing/2014/main" id="{84B9E528-FEBC-443A-A41B-78D38D3B51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3717" y="6097145"/>
            <a:ext cx="2548715" cy="346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" name="Picture 2" descr="Image result for try it">
            <a:extLst>
              <a:ext uri="{FF2B5EF4-FFF2-40B4-BE49-F238E27FC236}">
                <a16:creationId xmlns:a16="http://schemas.microsoft.com/office/drawing/2014/main" id="{8C7168C6-2560-4627-AD10-8871F40A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67" y="7712474"/>
            <a:ext cx="833675" cy="8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0E0640F9-5CEA-48B1-B2E8-42CB641F7FA8}"/>
              </a:ext>
            </a:extLst>
          </p:cNvPr>
          <p:cNvGrpSpPr/>
          <p:nvPr/>
        </p:nvGrpSpPr>
        <p:grpSpPr>
          <a:xfrm>
            <a:off x="771581" y="9631186"/>
            <a:ext cx="5272818" cy="338555"/>
            <a:chOff x="6134369" y="1164583"/>
            <a:chExt cx="3009631" cy="80892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E167061-4F8B-4CAC-A2AD-6A4A615DFECE}"/>
                </a:ext>
              </a:extLst>
            </p:cNvPr>
            <p:cNvSpPr/>
            <p:nvPr/>
          </p:nvSpPr>
          <p:spPr bwMode="auto">
            <a:xfrm>
              <a:off x="6134369" y="1164585"/>
              <a:ext cx="3009631" cy="80891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3172" tIns="256489" rIns="38862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en-US" sz="85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2455DF0-0112-428E-A6F1-7F1AD6783FF2}"/>
                </a:ext>
              </a:extLst>
            </p:cNvPr>
            <p:cNvSpPr/>
            <p:nvPr/>
          </p:nvSpPr>
          <p:spPr bwMode="auto">
            <a:xfrm>
              <a:off x="6134371" y="1164583"/>
              <a:ext cx="3009579" cy="30899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schemeClr val="bg1"/>
                  </a:solidFill>
                  <a:latin typeface="Verdana" pitchFamily="34" charset="0"/>
                </a:rPr>
                <a:t>Discussion</a:t>
              </a:r>
              <a:endParaRPr lang="en-US" sz="850" b="1" dirty="0">
                <a:solidFill>
                  <a:schemeClr val="bg1"/>
                </a:solidFill>
                <a:latin typeface="Gill Sans MT" pitchFamily="34" charset="0"/>
                <a:cs typeface="Arial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EDA00FD-4B4D-4265-971D-7DC0ACA68C9F}"/>
              </a:ext>
            </a:extLst>
          </p:cNvPr>
          <p:cNvSpPr/>
          <p:nvPr/>
        </p:nvSpPr>
        <p:spPr>
          <a:xfrm>
            <a:off x="819794" y="9712441"/>
            <a:ext cx="5234904" cy="27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Why is it important to find additional points before graphing a quadratic function?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12928C6-7825-4BAB-AE02-384A90A57562}"/>
                  </a:ext>
                </a:extLst>
              </p:cNvPr>
              <p:cNvSpPr/>
              <p:nvPr/>
            </p:nvSpPr>
            <p:spPr>
              <a:xfrm>
                <a:off x="6950387" y="9663806"/>
                <a:ext cx="7165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12928C6-7825-4BAB-AE02-384A90A57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87" y="9663806"/>
                <a:ext cx="716541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049FD6F-36A8-4471-BE55-FD6923578768}"/>
              </a:ext>
            </a:extLst>
          </p:cNvPr>
          <p:cNvGrpSpPr/>
          <p:nvPr/>
        </p:nvGrpSpPr>
        <p:grpSpPr>
          <a:xfrm>
            <a:off x="4603435" y="1335459"/>
            <a:ext cx="2858761" cy="946093"/>
            <a:chOff x="6134369" y="1164585"/>
            <a:chExt cx="3009631" cy="946093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F4E192F-9B6A-4DA3-9E51-DF00F7C26A6A}"/>
                </a:ext>
              </a:extLst>
            </p:cNvPr>
            <p:cNvSpPr/>
            <p:nvPr/>
          </p:nvSpPr>
          <p:spPr bwMode="auto">
            <a:xfrm>
              <a:off x="6134369" y="1164585"/>
              <a:ext cx="3009631" cy="94609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Vertex point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two more point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</a:t>
              </a:r>
              <a:r>
                <a:rPr lang="en-US" sz="9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reflect the graph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69AA3-E3BC-4C68-9154-48C00EF751C1}"/>
                </a:ext>
              </a:extLst>
            </p:cNvPr>
            <p:cNvSpPr/>
            <p:nvPr/>
          </p:nvSpPr>
          <p:spPr bwMode="auto">
            <a:xfrm>
              <a:off x="6134370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CFU: Pair Share!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3F16698-0B0C-4D56-A1F4-05FC97B2D1A0}"/>
                </a:ext>
              </a:extLst>
            </p:cNvPr>
            <p:cNvSpPr/>
            <p:nvPr/>
          </p:nvSpPr>
          <p:spPr bwMode="auto">
            <a:xfrm>
              <a:off x="6208312" y="1491947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1D9F897-6191-4CE2-97AA-2DDEF74B8C1B}"/>
                </a:ext>
              </a:extLst>
            </p:cNvPr>
            <p:cNvSpPr/>
            <p:nvPr/>
          </p:nvSpPr>
          <p:spPr bwMode="auto">
            <a:xfrm>
              <a:off x="6205653" y="1700397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D45E8F2-E9A7-40D9-BE1C-0250C4E69FAB}"/>
                </a:ext>
              </a:extLst>
            </p:cNvPr>
            <p:cNvSpPr/>
            <p:nvPr/>
          </p:nvSpPr>
          <p:spPr bwMode="auto">
            <a:xfrm>
              <a:off x="6205653" y="1902433"/>
              <a:ext cx="188638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CAC55D0-1336-4BE6-B8F2-A41973787E27}"/>
              </a:ext>
            </a:extLst>
          </p:cNvPr>
          <p:cNvSpPr/>
          <p:nvPr/>
        </p:nvSpPr>
        <p:spPr>
          <a:xfrm>
            <a:off x="-6838" y="6433827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1: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BE9AFFF-E6B9-442E-8FC3-708CDFA4B32C}"/>
              </a:ext>
            </a:extLst>
          </p:cNvPr>
          <p:cNvSpPr/>
          <p:nvPr/>
        </p:nvSpPr>
        <p:spPr>
          <a:xfrm>
            <a:off x="-41815" y="7647362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3: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BDAD0FD-F848-4271-B330-7358BCD71877}"/>
              </a:ext>
            </a:extLst>
          </p:cNvPr>
          <p:cNvSpPr/>
          <p:nvPr/>
        </p:nvSpPr>
        <p:spPr>
          <a:xfrm>
            <a:off x="-14879" y="7254863"/>
            <a:ext cx="2568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2: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     ,      ).</a:t>
            </a:r>
            <a:endParaRPr lang="en-US" sz="16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29306B0-6D81-4CE5-9AC9-274AA8DE100A}"/>
              </a:ext>
            </a:extLst>
          </p:cNvPr>
          <p:cNvSpPr/>
          <p:nvPr/>
        </p:nvSpPr>
        <p:spPr>
          <a:xfrm>
            <a:off x="666039" y="6262072"/>
            <a:ext cx="923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</a:t>
            </a: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313A4992-0A73-437D-A87C-9EF90E90212E}"/>
                  </a:ext>
                </a:extLst>
              </p:cNvPr>
              <p:cNvSpPr/>
              <p:nvPr/>
            </p:nvSpPr>
            <p:spPr>
              <a:xfrm>
                <a:off x="1422841" y="6247246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313A4992-0A73-437D-A87C-9EF90E902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41" y="6247246"/>
                <a:ext cx="984565" cy="61664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76F6F9B-BDD1-4297-8F5E-A7AFFEE3A9EF}"/>
                  </a:ext>
                </a:extLst>
              </p:cNvPr>
              <p:cNvSpPr/>
              <p:nvPr/>
            </p:nvSpPr>
            <p:spPr>
              <a:xfrm>
                <a:off x="2210058" y="6337686"/>
                <a:ext cx="907620" cy="579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  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76F6F9B-BDD1-4297-8F5E-A7AFFEE3A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058" y="6337686"/>
                <a:ext cx="907620" cy="579710"/>
              </a:xfrm>
              <a:prstGeom prst="rect">
                <a:avLst/>
              </a:prstGeom>
              <a:blipFill>
                <a:blip r:embed="rId29"/>
                <a:stretch>
                  <a:fillRect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DA748B9-5F79-4CD9-9596-EAEA1678A4BA}"/>
                  </a:ext>
                </a:extLst>
              </p:cNvPr>
              <p:cNvSpPr/>
              <p:nvPr/>
            </p:nvSpPr>
            <p:spPr>
              <a:xfrm>
                <a:off x="2932007" y="6418576"/>
                <a:ext cx="987770" cy="466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DA748B9-5F79-4CD9-9596-EAEA1678A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07" y="6418576"/>
                <a:ext cx="987770" cy="46621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80B701ED-A1B6-4D5D-8927-E9F930C94D38}"/>
                  </a:ext>
                </a:extLst>
              </p:cNvPr>
              <p:cNvSpPr/>
              <p:nvPr/>
            </p:nvSpPr>
            <p:spPr>
              <a:xfrm>
                <a:off x="3673928" y="6418492"/>
                <a:ext cx="8146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80B701ED-A1B6-4D5D-8927-E9F930C94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28" y="6418492"/>
                <a:ext cx="814647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DD92A6C-F387-4761-9364-7A64AE1D42E4}"/>
                  </a:ext>
                </a:extLst>
              </p:cNvPr>
              <p:cNvSpPr/>
              <p:nvPr/>
            </p:nvSpPr>
            <p:spPr>
              <a:xfrm>
                <a:off x="1492551" y="6951068"/>
                <a:ext cx="21547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y = (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+ 4(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+ 5</a:t>
                </a:r>
                <a:endParaRPr lang="en-US" dirty="0"/>
              </a:p>
            </p:txBody>
          </p:sp>
        </mc:Choice>
        <mc:Fallback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DD92A6C-F387-4761-9364-7A64AE1D4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551" y="6951068"/>
                <a:ext cx="2154757" cy="369332"/>
              </a:xfrm>
              <a:prstGeom prst="rect">
                <a:avLst/>
              </a:prstGeom>
              <a:blipFill>
                <a:blip r:embed="rId32"/>
                <a:stretch>
                  <a:fillRect l="-2550" t="-4918" r="-1700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Rectangle 147">
            <a:extLst>
              <a:ext uri="{FF2B5EF4-FFF2-40B4-BE49-F238E27FC236}">
                <a16:creationId xmlns:a16="http://schemas.microsoft.com/office/drawing/2014/main" id="{93FEA633-C4FA-4CAC-A54F-C03C2E47CBAE}"/>
              </a:ext>
            </a:extLst>
          </p:cNvPr>
          <p:cNvSpPr/>
          <p:nvPr/>
        </p:nvSpPr>
        <p:spPr>
          <a:xfrm>
            <a:off x="3601112" y="6943965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</a:t>
            </a:r>
            <a:endParaRPr lang="en-US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5956CE69-9216-40F4-8EB2-ABE0ADDE2CA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23733" y="7692602"/>
            <a:ext cx="1195606" cy="1661782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6B417D7E-0CDD-40F3-B21B-7FD165FA7C1A}"/>
              </a:ext>
            </a:extLst>
          </p:cNvPr>
          <p:cNvSpPr/>
          <p:nvPr/>
        </p:nvSpPr>
        <p:spPr>
          <a:xfrm>
            <a:off x="624834" y="7878137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2D156AF-84FA-480D-84E5-8DA1D239EE5F}"/>
              </a:ext>
            </a:extLst>
          </p:cNvPr>
          <p:cNvSpPr/>
          <p:nvPr/>
        </p:nvSpPr>
        <p:spPr>
          <a:xfrm>
            <a:off x="1065981" y="788764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9DD6254-BB2D-4532-8781-465C88E1993E}"/>
              </a:ext>
            </a:extLst>
          </p:cNvPr>
          <p:cNvGrpSpPr/>
          <p:nvPr/>
        </p:nvGrpSpPr>
        <p:grpSpPr>
          <a:xfrm>
            <a:off x="3645942" y="8024277"/>
            <a:ext cx="1239442" cy="830997"/>
            <a:chOff x="3714122" y="5461819"/>
            <a:chExt cx="1239442" cy="830997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CA0ECCB-503D-40D5-A975-16B2FEE243DA}"/>
                </a:ext>
              </a:extLst>
            </p:cNvPr>
            <p:cNvSpPr/>
            <p:nvPr/>
          </p:nvSpPr>
          <p:spPr>
            <a:xfrm>
              <a:off x="3714122" y="5461819"/>
              <a:ext cx="12394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anose="020B0604020202020204" pitchFamily="66" charset="-78"/>
                  <a:ea typeface="Calibri" panose="020F0502020204030204" pitchFamily="34" charset="0"/>
                  <a:cs typeface="Arabic Typesetting" panose="020B0604020202020204" pitchFamily="66" charset="-78"/>
                </a:rPr>
                <a:t>_______</a:t>
              </a:r>
            </a:p>
            <a:p>
              <a:pPr algn="ctr"/>
              <a:endParaRPr lang="en-US" sz="2400" dirty="0">
                <a:solidFill>
                  <a:srgbClr val="7030A0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893231D-CD0B-4ED0-BDBA-A8A2FE4C2266}"/>
                </a:ext>
              </a:extLst>
            </p:cNvPr>
            <p:cNvSpPr/>
            <p:nvPr/>
          </p:nvSpPr>
          <p:spPr>
            <a:xfrm>
              <a:off x="3865439" y="5783766"/>
              <a:ext cx="8675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anose="020B0604020202020204" pitchFamily="66" charset="-78"/>
                  <a:cs typeface="Arabic Typesetting" panose="020B0604020202020204" pitchFamily="66" charset="-78"/>
                </a:rPr>
                <a:t>______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087EF2B-F99E-4F5F-927A-B03F5E859CBB}"/>
              </a:ext>
            </a:extLst>
          </p:cNvPr>
          <p:cNvSpPr/>
          <p:nvPr/>
        </p:nvSpPr>
        <p:spPr>
          <a:xfrm>
            <a:off x="195970" y="7948754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4CDCC3A-535B-4E95-9ED1-6BE95B919101}"/>
              </a:ext>
            </a:extLst>
          </p:cNvPr>
          <p:cNvSpPr/>
          <p:nvPr/>
        </p:nvSpPr>
        <p:spPr>
          <a:xfrm>
            <a:off x="2963734" y="9221899"/>
            <a:ext cx="159530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your answer with your partner!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CB06113-3278-47B0-B861-159D01F6BD81}"/>
              </a:ext>
            </a:extLst>
          </p:cNvPr>
          <p:cNvSpPr/>
          <p:nvPr/>
        </p:nvSpPr>
        <p:spPr>
          <a:xfrm>
            <a:off x="29834" y="2844887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1: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08945B4-B835-48F5-AE49-7A7C5DA883C8}"/>
              </a:ext>
            </a:extLst>
          </p:cNvPr>
          <p:cNvSpPr/>
          <p:nvPr/>
        </p:nvSpPr>
        <p:spPr>
          <a:xfrm>
            <a:off x="58317" y="4221426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3: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D230FBA-569F-4270-8722-BA7126D9AD5B}"/>
              </a:ext>
            </a:extLst>
          </p:cNvPr>
          <p:cNvSpPr/>
          <p:nvPr/>
        </p:nvSpPr>
        <p:spPr>
          <a:xfrm>
            <a:off x="71445" y="3860021"/>
            <a:ext cx="2664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2: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6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8F34BAF-368E-426D-8849-0FE9E7932D6D}"/>
              </a:ext>
            </a:extLst>
          </p:cNvPr>
          <p:cNvSpPr/>
          <p:nvPr/>
        </p:nvSpPr>
        <p:spPr>
          <a:xfrm>
            <a:off x="787554" y="2691109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CFC21F2-BB9D-4272-9B36-702FA00B890F}"/>
                  </a:ext>
                </a:extLst>
              </p:cNvPr>
              <p:cNvSpPr/>
              <p:nvPr/>
            </p:nvSpPr>
            <p:spPr>
              <a:xfrm>
                <a:off x="2484997" y="2799341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CFC21F2-BB9D-4272-9B36-702FA00B8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997" y="2799341"/>
                <a:ext cx="1010213" cy="66909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929B97E-338E-4D58-B54D-58F94DF9578C}"/>
                  </a:ext>
                </a:extLst>
              </p:cNvPr>
              <p:cNvSpPr/>
              <p:nvPr/>
            </p:nvSpPr>
            <p:spPr>
              <a:xfrm>
                <a:off x="3304351" y="2945631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929B97E-338E-4D58-B54D-58F94DF95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351" y="2945631"/>
                <a:ext cx="738560" cy="46621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CE439CB-7AA5-43D8-847B-8A8DF2F0FCA8}"/>
                  </a:ext>
                </a:extLst>
              </p:cNvPr>
              <p:cNvSpPr/>
              <p:nvPr/>
            </p:nvSpPr>
            <p:spPr>
              <a:xfrm>
                <a:off x="3887940" y="2945631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CE439CB-7AA5-43D8-847B-8A8DF2F0F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40" y="2945631"/>
                <a:ext cx="984565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0" name="Picture 169">
            <a:extLst>
              <a:ext uri="{FF2B5EF4-FFF2-40B4-BE49-F238E27FC236}">
                <a16:creationId xmlns:a16="http://schemas.microsoft.com/office/drawing/2014/main" id="{08E92E55-9674-415A-8185-96EB551E63A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11800" y="4188513"/>
            <a:ext cx="1195606" cy="1661782"/>
          </a:xfrm>
          <a:prstGeom prst="rect">
            <a:avLst/>
          </a:prstGeom>
        </p:spPr>
      </p:pic>
      <p:sp>
        <p:nvSpPr>
          <p:cNvPr id="171" name="Rectangle 170">
            <a:extLst>
              <a:ext uri="{FF2B5EF4-FFF2-40B4-BE49-F238E27FC236}">
                <a16:creationId xmlns:a16="http://schemas.microsoft.com/office/drawing/2014/main" id="{D2AACA9C-EA1E-49DA-8AB1-FA331EB03945}"/>
              </a:ext>
            </a:extLst>
          </p:cNvPr>
          <p:cNvSpPr/>
          <p:nvPr/>
        </p:nvSpPr>
        <p:spPr>
          <a:xfrm>
            <a:off x="1008763" y="442089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1549A56-CA10-4999-A4ED-A5ABB1BDE70D}"/>
              </a:ext>
            </a:extLst>
          </p:cNvPr>
          <p:cNvSpPr/>
          <p:nvPr/>
        </p:nvSpPr>
        <p:spPr>
          <a:xfrm>
            <a:off x="1487985" y="4415911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A7A4665-7FA8-47A0-8295-C95D9B3B95F6}"/>
              </a:ext>
            </a:extLst>
          </p:cNvPr>
          <p:cNvSpPr/>
          <p:nvPr/>
        </p:nvSpPr>
        <p:spPr>
          <a:xfrm>
            <a:off x="584037" y="4444665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85719D4-C5B2-40B7-91A4-57E28155018D}"/>
                  </a:ext>
                </a:extLst>
              </p:cNvPr>
              <p:cNvSpPr/>
              <p:nvPr/>
            </p:nvSpPr>
            <p:spPr>
              <a:xfrm>
                <a:off x="1629956" y="2788791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85719D4-C5B2-40B7-91A4-57E281550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956" y="2788791"/>
                <a:ext cx="984565" cy="61664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Rectangle 174">
            <a:extLst>
              <a:ext uri="{FF2B5EF4-FFF2-40B4-BE49-F238E27FC236}">
                <a16:creationId xmlns:a16="http://schemas.microsoft.com/office/drawing/2014/main" id="{C9A472E8-2A87-4BD1-A860-2D5A5B8E9F8C}"/>
              </a:ext>
            </a:extLst>
          </p:cNvPr>
          <p:cNvSpPr/>
          <p:nvPr/>
        </p:nvSpPr>
        <p:spPr>
          <a:xfrm>
            <a:off x="2612186" y="4247268"/>
            <a:ext cx="18902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dirty="0">
                <a:latin typeface="Handlee" panose="02000000000000000000" pitchFamily="2" charset="0"/>
              </a:rPr>
              <a:t>Step 4: Reflect the graph</a:t>
            </a:r>
            <a:endParaRPr lang="en-US" sz="13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69FA359-239C-45DE-8465-FC53950FE38C}"/>
                  </a:ext>
                </a:extLst>
              </p:cNvPr>
              <p:cNvSpPr/>
              <p:nvPr/>
            </p:nvSpPr>
            <p:spPr>
              <a:xfrm>
                <a:off x="1734594" y="3497985"/>
                <a:ext cx="27606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y = 2(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altLang="en-US" sz="16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sz="1600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sz="16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+ 8(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altLang="en-US" sz="1600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+ 6 = </a:t>
                </a:r>
                <a:r>
                  <a:rPr lang="en-US" altLang="en-US" sz="1600" b="1" u="sng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___</a:t>
                </a:r>
                <a:endParaRPr lang="en-US" sz="1600" u="sng" dirty="0"/>
              </a:p>
            </p:txBody>
          </p:sp>
        </mc:Choice>
        <mc:Fallback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69FA359-239C-45DE-8465-FC53950FE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94" y="3497985"/>
                <a:ext cx="2760692" cy="338554"/>
              </a:xfrm>
              <a:prstGeom prst="rect">
                <a:avLst/>
              </a:prstGeom>
              <a:blipFill>
                <a:blip r:embed="rId38"/>
                <a:stretch>
                  <a:fillRect l="-1327" t="-3636" r="-885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BF63D84F-21F7-4C28-9DAA-8AB302A3E276}"/>
              </a:ext>
            </a:extLst>
          </p:cNvPr>
          <p:cNvSpPr/>
          <p:nvPr/>
        </p:nvSpPr>
        <p:spPr>
          <a:xfrm>
            <a:off x="48636" y="9346591"/>
            <a:ext cx="18902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dirty="0">
                <a:latin typeface="Handlee" panose="02000000000000000000" pitchFamily="2" charset="0"/>
              </a:rPr>
              <a:t>Step 4: Reflect the graph</a:t>
            </a:r>
            <a:endParaRPr lang="en-US" sz="13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50" grpId="0"/>
      <p:bldP spid="151" grpId="0"/>
      <p:bldP spid="155" grpId="0"/>
      <p:bldP spid="1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01B03CF-FEC1-458C-80D9-73A539BF6B19}"/>
              </a:ext>
            </a:extLst>
          </p:cNvPr>
          <p:cNvSpPr/>
          <p:nvPr/>
        </p:nvSpPr>
        <p:spPr>
          <a:xfrm>
            <a:off x="304300" y="6104354"/>
            <a:ext cx="6198186" cy="1025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Today, I learned how to _________________________________________________ _____________________________________________________________________________________________________________________________________.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2636B20-91B4-4B01-BCD8-CEB60A0F2537}"/>
              </a:ext>
            </a:extLst>
          </p:cNvPr>
          <p:cNvSpPr/>
          <p:nvPr/>
        </p:nvSpPr>
        <p:spPr>
          <a:xfrm>
            <a:off x="48879" y="5364766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5563" y="262816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591578" y="975287"/>
            <a:ext cx="69303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>
                <a:latin typeface="Gill Sans MT" panose="020B0502020104020203" pitchFamily="34" charset="0"/>
              </a:rPr>
              <a:t>Using </a:t>
            </a:r>
            <a:r>
              <a:rPr lang="en-US" altLang="en-US" sz="1400" b="1" i="1" dirty="0">
                <a:latin typeface="Gill Sans MT" panose="020B0502020104020203" pitchFamily="34" charset="0"/>
              </a:rPr>
              <a:t>Vertex </a:t>
            </a:r>
            <a:r>
              <a:rPr lang="en-US" altLang="en-US" sz="1400" i="1" dirty="0">
                <a:latin typeface="Gill Sans MT" panose="020B0502020104020203" pitchFamily="34" charset="0"/>
              </a:rPr>
              <a:t>will help you graph a quadratic function.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494423" y="2289074"/>
            <a:ext cx="70275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>
                <a:latin typeface="Gill Sans MT" panose="020B0502020104020203" pitchFamily="34" charset="0"/>
              </a:rPr>
              <a:t>Knowing how to find the </a:t>
            </a:r>
            <a:r>
              <a:rPr lang="en-US" altLang="en-US" sz="1400" b="1" i="1" dirty="0">
                <a:latin typeface="Gill Sans MT" panose="020B0502020104020203" pitchFamily="34" charset="0"/>
              </a:rPr>
              <a:t>Vertex </a:t>
            </a:r>
            <a:r>
              <a:rPr lang="en-US" altLang="en-US" sz="1400" i="1" dirty="0">
                <a:latin typeface="Gill Sans MT" panose="020B0502020104020203" pitchFamily="34" charset="0"/>
              </a:rPr>
              <a:t>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69077" y="978779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5659831" y="2989398"/>
            <a:ext cx="1866186" cy="1482406"/>
            <a:chOff x="6765925" y="4094161"/>
            <a:chExt cx="2195513" cy="1743865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1"/>
              <a:ext cx="2190749" cy="174386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Does anyone else have another reason why it is relevant to use algebraic terminology? (Pair-Share) Why is it relevant to use algebraic terminology? You may give me one of my reasons or one of your own. Which reason is more relevant to you? Why? 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8" y="4098924"/>
              <a:ext cx="2190750" cy="23175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180592" y="2299068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5949" y="158914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94569" y="1396291"/>
            <a:ext cx="7084219" cy="1779825"/>
          </a:xfrm>
          <a:prstGeom prst="roundRect">
            <a:avLst>
              <a:gd name="adj" fmla="val 5046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BD29873-8092-4C84-9208-D43AE0EF4B36}"/>
                  </a:ext>
                </a:extLst>
              </p:cNvPr>
              <p:cNvSpPr/>
              <p:nvPr/>
            </p:nvSpPr>
            <p:spPr>
              <a:xfrm>
                <a:off x="74766" y="334422"/>
                <a:ext cx="7703583" cy="660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200" dirty="0">
                    <a:latin typeface="Handlee" panose="02000000000000000000" pitchFamily="2" charset="0"/>
                  </a:rPr>
                  <a:t>If a function is written in the </a:t>
                </a:r>
                <a:r>
                  <a:rPr lang="en-US" altLang="en-US" sz="1200" b="1" i="1" dirty="0">
                    <a:latin typeface="Handlee" panose="02000000000000000000" pitchFamily="2" charset="0"/>
                  </a:rPr>
                  <a:t>Standard form</a:t>
                </a:r>
                <a:r>
                  <a:rPr lang="en-US" altLang="en-US" sz="1200" dirty="0">
                    <a:latin typeface="Handlee" panose="02000000000000000000" pitchFamily="2" charset="0"/>
                  </a:rPr>
                  <a:t>, you can use </a:t>
                </a:r>
                <a:r>
                  <a:rPr lang="en-US" altLang="en-US" sz="1600" dirty="0">
                    <a:latin typeface="Handlee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, </a:t>
                </a:r>
                <a:r>
                  <a:rPr lang="en-US" altLang="en-US" sz="1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f </a:t>
                </a:r>
                <a:r>
                  <a:rPr lang="en-US" alt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en-US" sz="16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1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200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vertex (h, k) </a:t>
                </a:r>
                <a:r>
                  <a:rPr lang="en-US" altLang="en-US" sz="1200" dirty="0">
                    <a:latin typeface="Handlee" panose="02000000000000000000" pitchFamily="2" charset="0"/>
                  </a:rPr>
                  <a:t>and pick additional two more points to graph the function.  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BD29873-8092-4C84-9208-D43AE0EF4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" y="334422"/>
                <a:ext cx="7703583" cy="660950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16D8E8F0-D1E1-4030-AEEB-5EED9B24D6A2}"/>
              </a:ext>
            </a:extLst>
          </p:cNvPr>
          <p:cNvSpPr/>
          <p:nvPr/>
        </p:nvSpPr>
        <p:spPr>
          <a:xfrm>
            <a:off x="3043376" y="3185565"/>
            <a:ext cx="264816" cy="210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90E02D1-88B2-4FA0-B97A-87923603B779}"/>
              </a:ext>
            </a:extLst>
          </p:cNvPr>
          <p:cNvSpPr txBox="1">
            <a:spLocks/>
          </p:cNvSpPr>
          <p:nvPr/>
        </p:nvSpPr>
        <p:spPr>
          <a:xfrm>
            <a:off x="686422" y="2975619"/>
            <a:ext cx="4990069" cy="2476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77240" eaLnBrk="1" hangingPunct="1">
              <a:buNone/>
            </a:pPr>
            <a:r>
              <a:rPr lang="en-US" sz="1190" dirty="0">
                <a:latin typeface="Abadi Extra Light" panose="020B0204020104020204" pitchFamily="34" charset="0"/>
              </a:rPr>
              <a:t>Graph </a:t>
            </a:r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f(x) = 2x</a:t>
            </a:r>
            <a:r>
              <a:rPr lang="en-US" sz="119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2</a:t>
            </a:r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+ 2x – 2. </a:t>
            </a:r>
            <a:r>
              <a:rPr lang="en-US" sz="1190" dirty="0">
                <a:latin typeface="Abadi Extra Light" panose="020B0204020104020204" pitchFamily="34" charset="0"/>
              </a:rPr>
              <a:t>Label the </a:t>
            </a:r>
            <a:r>
              <a:rPr 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axis of symmetry, y-intercept, and vertex</a:t>
            </a:r>
            <a:r>
              <a:rPr lang="en-US" sz="1190" dirty="0">
                <a:latin typeface="Abadi Extra Light" panose="020B0204020104020204" pitchFamily="34" charset="0"/>
              </a:rPr>
              <a:t>.</a:t>
            </a:r>
            <a:endParaRPr lang="en-US" sz="136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grpSp>
        <p:nvGrpSpPr>
          <p:cNvPr id="9229" name="Group 1"/>
          <p:cNvGrpSpPr>
            <a:grpSpLocks/>
          </p:cNvGrpSpPr>
          <p:nvPr/>
        </p:nvGrpSpPr>
        <p:grpSpPr bwMode="auto">
          <a:xfrm>
            <a:off x="470097" y="2619173"/>
            <a:ext cx="5185685" cy="2410028"/>
            <a:chOff x="1434455" y="3520440"/>
            <a:chExt cx="2938162" cy="1871318"/>
          </a:xfrm>
        </p:grpSpPr>
        <p:pic>
          <p:nvPicPr>
            <p:cNvPr id="9231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57780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064" y="43891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67466" y="44145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04F1F2-FEA6-4BE1-A4CC-ABBC50B86283}"/>
              </a:ext>
            </a:extLst>
          </p:cNvPr>
          <p:cNvGrpSpPr/>
          <p:nvPr/>
        </p:nvGrpSpPr>
        <p:grpSpPr>
          <a:xfrm>
            <a:off x="679957" y="2771701"/>
            <a:ext cx="4808101" cy="2051021"/>
            <a:chOff x="897049" y="3757688"/>
            <a:chExt cx="5656590" cy="2412966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2841969" y="3757688"/>
              <a:ext cx="2185674" cy="291325"/>
            </a:xfrm>
            <a:prstGeom prst="roundRect">
              <a:avLst>
                <a:gd name="adj" fmla="val 7407"/>
              </a:avLst>
            </a:prstGeom>
            <a:noFill/>
            <a:ln w="19050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777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kern="0" dirty="0">
                  <a:solidFill>
                    <a:srgbClr val="000000"/>
                  </a:solidFill>
                  <a:latin typeface="Arial" pitchFamily="34" charset="0"/>
                </a:rPr>
                <a:t>Sample Test Question:</a:t>
              </a:r>
            </a:p>
            <a:p>
              <a:pPr defTabSz="777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5" b="1" kern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694F50-CFF5-4140-AB95-AC7CE767E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38" y="4455740"/>
              <a:ext cx="1161903" cy="11840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5E6806-5606-402D-AAF0-0817BE7F9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58162" y="4458307"/>
              <a:ext cx="1163934" cy="116866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B7429F-03F4-4A2C-86E1-614C2A471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15415" y="4463754"/>
              <a:ext cx="1169856" cy="11686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EA5E0E3-89C8-48F6-A5C2-C32DA1452296}"/>
                    </a:ext>
                  </a:extLst>
                </p:cNvPr>
                <p:cNvSpPr/>
                <p:nvPr/>
              </p:nvSpPr>
              <p:spPr>
                <a:xfrm>
                  <a:off x="897049" y="5646528"/>
                  <a:ext cx="1437422" cy="5241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765" dirty="0">
                      <a:latin typeface="Arial Narrow" panose="020B0606020202030204" pitchFamily="34" charset="0"/>
                    </a:rPr>
                    <a:t>Axis of symmetry: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765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765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65" i="1">
                          <a:latin typeface="Cambria Math" panose="02040503050406030204" pitchFamily="18" charset="0"/>
                        </a:rPr>
                        <m:t>−0.5</m:t>
                      </m:r>
                    </m:oMath>
                  </a14:m>
                  <a:endParaRPr lang="en-US" sz="765" dirty="0">
                    <a:latin typeface="Arial Narrow" panose="020B0606020202030204" pitchFamily="34" charset="0"/>
                  </a:endParaRPr>
                </a:p>
                <a:p>
                  <a:r>
                    <a:rPr lang="en-US" sz="765" dirty="0">
                      <a:latin typeface="Arial Narrow" panose="020B0606020202030204" pitchFamily="34" charset="0"/>
                    </a:rPr>
                    <a:t>y-intercept: -2</a:t>
                  </a:r>
                </a:p>
                <a:p>
                  <a:r>
                    <a:rPr lang="en-US" sz="765" dirty="0">
                      <a:latin typeface="Arial Narrow" panose="020B0606020202030204" pitchFamily="34" charset="0"/>
                    </a:rPr>
                    <a:t>Vertex</a:t>
                  </a:r>
                  <a:r>
                    <a:rPr lang="en-US" sz="765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: (</a:t>
                  </a:r>
                  <a14:m>
                    <m:oMath xmlns:m="http://schemas.openxmlformats.org/officeDocument/2006/math">
                      <m:r>
                        <a:rPr lang="en-US" sz="765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a14:m>
                  <a:r>
                    <a:rPr lang="en-US" sz="765" dirty="0">
                      <a:latin typeface="Arial Narrow" panose="020B0606020202030204" pitchFamily="34" charset="0"/>
                    </a:rPr>
                    <a:t>, 2.5)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EA5E0E3-89C8-48F6-A5C2-C32DA14522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049" y="5646528"/>
                  <a:ext cx="1437422" cy="524126"/>
                </a:xfrm>
                <a:prstGeom prst="rect">
                  <a:avLst/>
                </a:prstGeom>
                <a:blipFill>
                  <a:blip r:embed="rId10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A36E324-3DCA-4EB7-9511-06117D9EB646}"/>
                    </a:ext>
                  </a:extLst>
                </p:cNvPr>
                <p:cNvSpPr/>
                <p:nvPr/>
              </p:nvSpPr>
              <p:spPr>
                <a:xfrm>
                  <a:off x="2256941" y="5633199"/>
                  <a:ext cx="1437422" cy="5241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765" dirty="0">
                      <a:latin typeface="Arial Narrow" panose="020B0606020202030204" pitchFamily="34" charset="0"/>
                    </a:rPr>
                    <a:t>Axis of symmetry: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765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765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65" i="1">
                          <a:latin typeface="Cambria Math" panose="02040503050406030204" pitchFamily="18" charset="0"/>
                        </a:rPr>
                        <m:t>−0.5</m:t>
                      </m:r>
                    </m:oMath>
                  </a14:m>
                  <a:endParaRPr lang="en-US" sz="765" dirty="0">
                    <a:latin typeface="Arial Narrow" panose="020B0606020202030204" pitchFamily="34" charset="0"/>
                  </a:endParaRPr>
                </a:p>
                <a:p>
                  <a:r>
                    <a:rPr lang="en-US" sz="765" dirty="0">
                      <a:latin typeface="Arial Narrow" panose="020B0606020202030204" pitchFamily="34" charset="0"/>
                    </a:rPr>
                    <a:t>y-intercept: -2</a:t>
                  </a:r>
                </a:p>
                <a:p>
                  <a:r>
                    <a:rPr lang="en-US" sz="765" dirty="0">
                      <a:latin typeface="Arial Narrow" panose="020B0606020202030204" pitchFamily="34" charset="0"/>
                    </a:rPr>
                    <a:t>Vertex</a:t>
                  </a:r>
                  <a:r>
                    <a:rPr lang="en-US" sz="765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: (</a:t>
                  </a:r>
                  <a14:m>
                    <m:oMath xmlns:m="http://schemas.openxmlformats.org/officeDocument/2006/math">
                      <m:r>
                        <a:rPr lang="en-US" sz="765" i="1">
                          <a:latin typeface="Cambria Math" panose="02040503050406030204" pitchFamily="18" charset="0"/>
                        </a:rPr>
                        <m:t>−0.5</m:t>
                      </m:r>
                    </m:oMath>
                  </a14:m>
                  <a:r>
                    <a:rPr lang="en-US" sz="765" dirty="0">
                      <a:latin typeface="Arial Narrow" panose="020B0606020202030204" pitchFamily="34" charset="0"/>
                    </a:rPr>
                    <a:t>, 2.5)</a:t>
                  </a: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A36E324-3DCA-4EB7-9511-06117D9EB6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6941" y="5633199"/>
                  <a:ext cx="1437422" cy="524126"/>
                </a:xfrm>
                <a:prstGeom prst="rect">
                  <a:avLst/>
                </a:prstGeom>
                <a:blipFill>
                  <a:blip r:embed="rId11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EFB33F0-FCFC-4737-AB79-C08C43D08039}"/>
                    </a:ext>
                  </a:extLst>
                </p:cNvPr>
                <p:cNvSpPr/>
                <p:nvPr/>
              </p:nvSpPr>
              <p:spPr>
                <a:xfrm>
                  <a:off x="3641542" y="5646528"/>
                  <a:ext cx="1437422" cy="5241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765" dirty="0">
                      <a:latin typeface="Arial Narrow" panose="020B0606020202030204" pitchFamily="34" charset="0"/>
                    </a:rPr>
                    <a:t>Axis of symmetry: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765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765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65" i="1">
                          <a:latin typeface="Cambria Math" panose="02040503050406030204" pitchFamily="18" charset="0"/>
                        </a:rPr>
                        <m:t>−0.5</m:t>
                      </m:r>
                    </m:oMath>
                  </a14:m>
                  <a:endParaRPr lang="en-US" sz="765" dirty="0">
                    <a:latin typeface="Arial Narrow" panose="020B0606020202030204" pitchFamily="34" charset="0"/>
                  </a:endParaRPr>
                </a:p>
                <a:p>
                  <a:r>
                    <a:rPr lang="en-US" sz="765" dirty="0">
                      <a:latin typeface="Arial Narrow" panose="020B0606020202030204" pitchFamily="34" charset="0"/>
                    </a:rPr>
                    <a:t>y-intercept: -2</a:t>
                  </a:r>
                </a:p>
                <a:p>
                  <a:r>
                    <a:rPr lang="en-US" sz="765" dirty="0">
                      <a:latin typeface="Arial Narrow" panose="020B0606020202030204" pitchFamily="34" charset="0"/>
                    </a:rPr>
                    <a:t>Vertex</a:t>
                  </a:r>
                  <a:r>
                    <a:rPr lang="en-US" sz="765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: (</a:t>
                  </a:r>
                  <a14:m>
                    <m:oMath xmlns:m="http://schemas.openxmlformats.org/officeDocument/2006/math">
                      <m:r>
                        <a:rPr lang="en-US" sz="765" i="1">
                          <a:latin typeface="Cambria Math" panose="02040503050406030204" pitchFamily="18" charset="0"/>
                        </a:rPr>
                        <m:t>−0.5</m:t>
                      </m:r>
                    </m:oMath>
                  </a14:m>
                  <a:r>
                    <a:rPr lang="en-US" sz="765" dirty="0">
                      <a:latin typeface="Arial Narrow" panose="020B0606020202030204" pitchFamily="34" charset="0"/>
                    </a:rPr>
                    <a:t>, -2.5)</a:t>
                  </a: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EFB33F0-FCFC-4737-AB79-C08C43D080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542" y="5646528"/>
                  <a:ext cx="1437422" cy="524126"/>
                </a:xfrm>
                <a:prstGeom prst="rect">
                  <a:avLst/>
                </a:prstGeom>
                <a:blipFill>
                  <a:blip r:embed="rId12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B88658B-8C6E-4722-AD09-3DC602F574C6}"/>
                    </a:ext>
                  </a:extLst>
                </p:cNvPr>
                <p:cNvSpPr/>
                <p:nvPr/>
              </p:nvSpPr>
              <p:spPr>
                <a:xfrm>
                  <a:off x="5116217" y="5639786"/>
                  <a:ext cx="1437422" cy="5241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765" dirty="0">
                      <a:latin typeface="Arial Narrow" panose="020B0606020202030204" pitchFamily="34" charset="0"/>
                    </a:rPr>
                    <a:t>Axis of symmetry: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765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765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65" i="1">
                          <a:latin typeface="Cambria Math" panose="02040503050406030204" pitchFamily="18" charset="0"/>
                        </a:rPr>
                        <m:t>−0.5</m:t>
                      </m:r>
                    </m:oMath>
                  </a14:m>
                  <a:endParaRPr lang="en-US" sz="765" dirty="0">
                    <a:latin typeface="Arial Narrow" panose="020B0606020202030204" pitchFamily="34" charset="0"/>
                  </a:endParaRPr>
                </a:p>
                <a:p>
                  <a:r>
                    <a:rPr lang="en-US" sz="765" dirty="0">
                      <a:latin typeface="Arial Narrow" panose="020B0606020202030204" pitchFamily="34" charset="0"/>
                    </a:rPr>
                    <a:t>y-intercept: -2</a:t>
                  </a:r>
                </a:p>
                <a:p>
                  <a:r>
                    <a:rPr lang="en-US" sz="765" dirty="0">
                      <a:latin typeface="Arial Narrow" panose="020B0606020202030204" pitchFamily="34" charset="0"/>
                    </a:rPr>
                    <a:t>Vertex</a:t>
                  </a:r>
                  <a:r>
                    <a:rPr lang="en-US" sz="765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: (</a:t>
                  </a:r>
                  <a14:m>
                    <m:oMath xmlns:m="http://schemas.openxmlformats.org/officeDocument/2006/math">
                      <m:r>
                        <a:rPr lang="en-US" sz="765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a14:m>
                  <a:r>
                    <a:rPr lang="en-US" sz="765" dirty="0">
                      <a:latin typeface="Arial Narrow" panose="020B0606020202030204" pitchFamily="34" charset="0"/>
                    </a:rPr>
                    <a:t>, -2.5)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B88658B-8C6E-4722-AD09-3DC602F574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6217" y="5639786"/>
                  <a:ext cx="1437422" cy="524126"/>
                </a:xfrm>
                <a:prstGeom prst="rect">
                  <a:avLst/>
                </a:prstGeom>
                <a:blipFill>
                  <a:blip r:embed="rId13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C75D716-B6F7-451B-8A02-CE9C8FFDA21B}"/>
                </a:ext>
              </a:extLst>
            </p:cNvPr>
            <p:cNvSpPr/>
            <p:nvPr/>
          </p:nvSpPr>
          <p:spPr>
            <a:xfrm>
              <a:off x="939388" y="4271573"/>
              <a:ext cx="311548" cy="24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A.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485EDC-CD2D-4DCE-9441-F19BC68BB06F}"/>
                </a:ext>
              </a:extLst>
            </p:cNvPr>
            <p:cNvSpPr/>
            <p:nvPr/>
          </p:nvSpPr>
          <p:spPr>
            <a:xfrm>
              <a:off x="2300841" y="4242417"/>
              <a:ext cx="311548" cy="24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B.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A22C5F9-6435-43EA-AABA-76D365882B3F}"/>
                </a:ext>
              </a:extLst>
            </p:cNvPr>
            <p:cNvSpPr/>
            <p:nvPr/>
          </p:nvSpPr>
          <p:spPr>
            <a:xfrm>
              <a:off x="5117781" y="4232076"/>
              <a:ext cx="311548" cy="24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D.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13870C-987C-4CF4-9D6C-E8EFAE439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60016" y="4470003"/>
              <a:ext cx="1145426" cy="1153533"/>
            </a:xfrm>
            <a:prstGeom prst="rect">
              <a:avLst/>
            </a:prstGeom>
          </p:spPr>
        </p:pic>
      </p:grpSp>
      <p:sp>
        <p:nvSpPr>
          <p:cNvPr id="39" name="Rectangle 3">
            <a:extLst>
              <a:ext uri="{FF2B5EF4-FFF2-40B4-BE49-F238E27FC236}">
                <a16:creationId xmlns:a16="http://schemas.microsoft.com/office/drawing/2014/main" id="{B914C6C9-C96F-4827-8256-095A8FDD8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83" y="5534309"/>
            <a:ext cx="7461422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  <a:cs typeface="Arial" charset="0"/>
              </a:rPr>
              <a:t>What did you learn today about how to </a:t>
            </a:r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Graph</a:t>
            </a:r>
            <a:r>
              <a:rPr lang="en-US" sz="11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Quadratic Functions in Standard Form by identifying the Vertex?</a:t>
            </a:r>
          </a:p>
          <a:p>
            <a:pPr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  <a:cs typeface="Arial" charset="0"/>
              </a:rPr>
              <a:t>(Pair-Share)</a:t>
            </a:r>
            <a:endParaRPr lang="en-US" sz="119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Rectangle 126">
            <a:extLst>
              <a:ext uri="{FF2B5EF4-FFF2-40B4-BE49-F238E27FC236}">
                <a16:creationId xmlns:a16="http://schemas.microsoft.com/office/drawing/2014/main" id="{3CE01E38-199C-42C2-8B5F-FC8EAF869DBD}"/>
              </a:ext>
            </a:extLst>
          </p:cNvPr>
          <p:cNvSpPr/>
          <p:nvPr/>
        </p:nvSpPr>
        <p:spPr>
          <a:xfrm>
            <a:off x="87473" y="5293557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0EE845-9035-485D-AE65-F31638AFA926}"/>
              </a:ext>
            </a:extLst>
          </p:cNvPr>
          <p:cNvSpPr/>
          <p:nvPr/>
        </p:nvSpPr>
        <p:spPr>
          <a:xfrm>
            <a:off x="5760805" y="6124411"/>
            <a:ext cx="1656072" cy="116339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42888" indent="-242888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form</a:t>
            </a:r>
          </a:p>
          <a:p>
            <a:pPr marL="242888" indent="-242888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Vertex</a:t>
            </a:r>
          </a:p>
          <a:p>
            <a:pPr marL="242888" indent="-242888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Zeroes</a:t>
            </a:r>
          </a:p>
          <a:p>
            <a:pPr marL="242888" indent="-242888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y-intercept</a:t>
            </a:r>
          </a:p>
          <a:p>
            <a:pPr marL="242888" indent="-242888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Axis of Symmetry</a:t>
            </a:r>
          </a:p>
        </p:txBody>
      </p:sp>
      <p:pic>
        <p:nvPicPr>
          <p:cNvPr id="43" name="Picture 2" descr="Image result for word bank">
            <a:extLst>
              <a:ext uri="{FF2B5EF4-FFF2-40B4-BE49-F238E27FC236}">
                <a16:creationId xmlns:a16="http://schemas.microsoft.com/office/drawing/2014/main" id="{26C23C1E-65DC-4B75-8A2E-49507FB4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91" y="5813518"/>
            <a:ext cx="2012747" cy="4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07DEDF7-5345-40A4-836B-D64BE913153D}"/>
              </a:ext>
            </a:extLst>
          </p:cNvPr>
          <p:cNvGrpSpPr/>
          <p:nvPr/>
        </p:nvGrpSpPr>
        <p:grpSpPr>
          <a:xfrm>
            <a:off x="180592" y="7600165"/>
            <a:ext cx="7333816" cy="1787632"/>
            <a:chOff x="42796" y="1232917"/>
            <a:chExt cx="7094538" cy="1735137"/>
          </a:xfrm>
        </p:grpSpPr>
        <p:pic>
          <p:nvPicPr>
            <p:cNvPr id="47" name="Picture 36">
              <a:extLst>
                <a:ext uri="{FF2B5EF4-FFF2-40B4-BE49-F238E27FC236}">
                  <a16:creationId xmlns:a16="http://schemas.microsoft.com/office/drawing/2014/main" id="{30988E40-8EE4-46B9-B34B-13A4DEC72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6" y="1232917"/>
              <a:ext cx="7094538" cy="173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EF90ABE-A2B0-4586-8EC2-FF0DB2CEAF1A}"/>
                </a:ext>
              </a:extLst>
            </p:cNvPr>
            <p:cNvSpPr/>
            <p:nvPr/>
          </p:nvSpPr>
          <p:spPr bwMode="auto">
            <a:xfrm>
              <a:off x="266031" y="1640612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B33D58-E717-40D1-B2D4-3A4360C434E6}"/>
                </a:ext>
              </a:extLst>
            </p:cNvPr>
            <p:cNvSpPr/>
            <p:nvPr/>
          </p:nvSpPr>
          <p:spPr bwMode="auto">
            <a:xfrm>
              <a:off x="266031" y="192605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60EDDA-169F-4ED0-BDCF-6BCB8F123283}"/>
                </a:ext>
              </a:extLst>
            </p:cNvPr>
            <p:cNvSpPr/>
            <p:nvPr/>
          </p:nvSpPr>
          <p:spPr bwMode="auto">
            <a:xfrm>
              <a:off x="266031" y="2238911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11053CB-C2D5-4841-A5F3-416B1CCCA9D7}"/>
                </a:ext>
              </a:extLst>
            </p:cNvPr>
            <p:cNvSpPr/>
            <p:nvPr/>
          </p:nvSpPr>
          <p:spPr bwMode="auto">
            <a:xfrm>
              <a:off x="268358" y="2550441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9A49DAA-48D2-4E15-98ED-1FAB9FDBB639}"/>
              </a:ext>
            </a:extLst>
          </p:cNvPr>
          <p:cNvSpPr/>
          <p:nvPr/>
        </p:nvSpPr>
        <p:spPr>
          <a:xfrm>
            <a:off x="341919" y="7689839"/>
            <a:ext cx="49743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-48578" algn="l"/>
              </a:tabLst>
              <a:defRPr/>
            </a:pPr>
            <a:r>
              <a:rPr lang="en-US" sz="13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Steps to Graph Quadratic Functions in Standard 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B033610-6247-4EF6-94E4-42AD39389D30}"/>
                  </a:ext>
                </a:extLst>
              </p:cNvPr>
              <p:cNvSpPr/>
              <p:nvPr/>
            </p:nvSpPr>
            <p:spPr>
              <a:xfrm>
                <a:off x="3236337" y="9584455"/>
                <a:ext cx="7165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B033610-6247-4EF6-94E4-42AD39389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337" y="9584455"/>
                <a:ext cx="71654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AA2161-C6C7-4BE1-84B0-D46F7081D089}"/>
                  </a:ext>
                </a:extLst>
              </p:cNvPr>
              <p:cNvSpPr/>
              <p:nvPr/>
            </p:nvSpPr>
            <p:spPr>
              <a:xfrm>
                <a:off x="813748" y="1236970"/>
                <a:ext cx="665652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Abadi Extra Light" panose="020B0204020104020204" pitchFamily="34" charset="0"/>
                  </a:rPr>
                  <a:t>Vertex can be useful in graphing a quadratic functions since the </a:t>
                </a:r>
                <a:r>
                  <a:rPr lang="en-US" sz="12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vertex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 is the point where the parabola crosses its </a:t>
                </a:r>
                <a:r>
                  <a:rPr lang="en-US" sz="1200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axis of symmetry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. We look to the </a:t>
                </a:r>
                <a:r>
                  <a:rPr lang="en-US" sz="1200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left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 or to the </a:t>
                </a:r>
                <a:r>
                  <a:rPr lang="en-US" sz="1200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right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 of the vertex point to get </a:t>
                </a:r>
                <a:r>
                  <a:rPr lang="en-US" sz="1200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extra points</a:t>
                </a:r>
                <a:r>
                  <a:rPr lang="en-US" sz="1200" u="sng" dirty="0">
                    <a:latin typeface="Abadi Extra Light" panose="020B0204020104020204" pitchFamily="34" charset="0"/>
                  </a:rPr>
                  <a:t> 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to help us graph the parabola. We already know that, if the coefficient of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>
                    <a:latin typeface="Abadi Extra Light" panose="020B0204020104020204" pitchFamily="34" charset="0"/>
                  </a:rPr>
                  <a:t> term is </a:t>
                </a:r>
                <a:r>
                  <a:rPr lang="en-US" sz="1200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negative</a:t>
                </a:r>
                <a:r>
                  <a:rPr lang="en-US" sz="1200" u="sng" dirty="0">
                    <a:latin typeface="Abadi Extra Light" panose="020B0204020104020204" pitchFamily="34" charset="0"/>
                  </a:rPr>
                  <a:t> 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then the graph </a:t>
                </a:r>
                <a:r>
                  <a:rPr lang="en-US" sz="1200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opens down 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(∩) and thus gives us a </a:t>
                </a:r>
                <a:r>
                  <a:rPr lang="en-US" sz="12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maximum point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. If the coefficient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>
                    <a:latin typeface="Abadi Extra Light" panose="020B0204020104020204" pitchFamily="34" charset="0"/>
                  </a:rPr>
                  <a:t> term is </a:t>
                </a:r>
                <a:r>
                  <a:rPr lang="en-US" sz="1200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positive</a:t>
                </a:r>
                <a:r>
                  <a:rPr lang="en-US" sz="12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, 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then the graph </a:t>
                </a:r>
                <a:r>
                  <a:rPr lang="en-US" sz="1200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opens up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(∪) and thus gives us a </a:t>
                </a:r>
                <a:r>
                  <a:rPr lang="en-US" sz="12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minimum point</a:t>
                </a:r>
                <a:r>
                  <a:rPr lang="en-US" sz="1200" dirty="0">
                    <a:latin typeface="Abadi Extra Light" panose="020B0204020104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AA2161-C6C7-4BE1-84B0-D46F7081D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48" y="1236970"/>
                <a:ext cx="6656520" cy="1015663"/>
              </a:xfrm>
              <a:prstGeom prst="rect">
                <a:avLst/>
              </a:prstGeom>
              <a:blipFill>
                <a:blip r:embed="rId18"/>
                <a:stretch>
                  <a:fillRect l="-92" t="-599" r="-458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C5B2C281-A1F0-4866-8267-D6D88F2AD84D}"/>
              </a:ext>
            </a:extLst>
          </p:cNvPr>
          <p:cNvGrpSpPr/>
          <p:nvPr/>
        </p:nvGrpSpPr>
        <p:grpSpPr>
          <a:xfrm>
            <a:off x="200358" y="260594"/>
            <a:ext cx="7087964" cy="1823499"/>
            <a:chOff x="444525" y="3369667"/>
            <a:chExt cx="7094538" cy="1795454"/>
          </a:xfrm>
        </p:grpSpPr>
        <p:pic>
          <p:nvPicPr>
            <p:cNvPr id="41" name="Picture 36">
              <a:extLst>
                <a:ext uri="{FF2B5EF4-FFF2-40B4-BE49-F238E27FC236}">
                  <a16:creationId xmlns:a16="http://schemas.microsoft.com/office/drawing/2014/main" id="{2A46CF76-2AF4-4371-80C9-ADD72E311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25" y="3369667"/>
              <a:ext cx="7094538" cy="179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3FE5BEF-D050-435A-945D-5E5C789BA17A}"/>
                    </a:ext>
                  </a:extLst>
                </p:cNvPr>
                <p:cNvSpPr/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3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Find the </a:t>
                  </a:r>
                  <a:r>
                    <a:rPr lang="en-US" sz="13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Vertex (h, k). 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use the formal </a:t>
                  </a:r>
                  <a:r>
                    <a:rPr lang="en-US" sz="1100" b="1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05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substitute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back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y</m:t>
                      </m:r>
                    </m:oMath>
                  </a14:m>
                  <a:r>
                    <a:rPr lang="en-US" sz="105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3FE5BEF-D050-435A-945D-5E5C789BA1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blipFill>
                  <a:blip r:embed="rId5"/>
                  <a:stretch>
                    <a:fillRect l="-101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1112">
              <a:extLst>
                <a:ext uri="{FF2B5EF4-FFF2-40B4-BE49-F238E27FC236}">
                  <a16:creationId xmlns:a16="http://schemas.microsoft.com/office/drawing/2014/main" id="{0730F7F0-AFE2-4E1D-8FBA-F98FFE41C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50" y="3452317"/>
              <a:ext cx="39869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i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Steps to Graph Quadratic Functions in Standard Form.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8B8A573-0775-4E26-985C-CD8F51799DC7}"/>
                </a:ext>
              </a:extLst>
            </p:cNvPr>
            <p:cNvSpPr/>
            <p:nvPr/>
          </p:nvSpPr>
          <p:spPr bwMode="auto">
            <a:xfrm>
              <a:off x="668387" y="378542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46237D0-21DE-4E63-80EB-24F091963B71}"/>
                </a:ext>
              </a:extLst>
            </p:cNvPr>
            <p:cNvSpPr/>
            <p:nvPr/>
          </p:nvSpPr>
          <p:spPr bwMode="auto">
            <a:xfrm>
              <a:off x="655155" y="410843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3746751-96A9-40A6-9C9B-A7A23625AA93}"/>
                </a:ext>
              </a:extLst>
            </p:cNvPr>
            <p:cNvSpPr/>
            <p:nvPr/>
          </p:nvSpPr>
          <p:spPr bwMode="auto">
            <a:xfrm>
              <a:off x="655155" y="4385766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DEB8211-870D-4D40-8509-2A84785E8810}"/>
                </a:ext>
              </a:extLst>
            </p:cNvPr>
            <p:cNvSpPr/>
            <p:nvPr/>
          </p:nvSpPr>
          <p:spPr bwMode="auto">
            <a:xfrm>
              <a:off x="655155" y="469064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C7E6C3-1160-498A-8841-F5B788A536E6}"/>
                </a:ext>
              </a:extLst>
            </p:cNvPr>
            <p:cNvSpPr/>
            <p:nvPr/>
          </p:nvSpPr>
          <p:spPr bwMode="auto">
            <a:xfrm>
              <a:off x="807011" y="4051226"/>
              <a:ext cx="4363695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Graph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13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vertex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point and draw </a:t>
              </a:r>
              <a:r>
                <a:rPr lang="en-US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axis of symmetry 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BCB684-DEF7-4276-8AF4-730330BEF69F}"/>
                </a:ext>
              </a:extLst>
            </p:cNvPr>
            <p:cNvSpPr/>
            <p:nvPr/>
          </p:nvSpPr>
          <p:spPr bwMode="auto">
            <a:xfrm>
              <a:off x="799908" y="4338790"/>
              <a:ext cx="4208203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Find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two more points </a:t>
              </a:r>
              <a:r>
                <a:rPr lang="en-US" sz="13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left/right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of vertex and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Graph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it. </a:t>
              </a:r>
              <a:endPara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F00585C-4F55-4D3A-A902-493BD2D49AC2}"/>
                </a:ext>
              </a:extLst>
            </p:cNvPr>
            <p:cNvSpPr/>
            <p:nvPr/>
          </p:nvSpPr>
          <p:spPr>
            <a:xfrm>
              <a:off x="783927" y="4616631"/>
              <a:ext cx="560175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i="1" dirty="0">
                  <a:latin typeface="Arial" panose="020B0604020202020204" pitchFamily="34" charset="0"/>
                </a:rPr>
                <a:t>Reflect</a:t>
              </a:r>
              <a:r>
                <a:rPr lang="en-US" sz="1300" dirty="0">
                  <a:latin typeface="Arial" panose="020B0604020202020204" pitchFamily="34" charset="0"/>
                </a:rPr>
                <a:t> the graphed points over the </a:t>
              </a:r>
              <a:r>
                <a:rPr lang="en-US" sz="13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axis of symmetry</a:t>
              </a:r>
              <a:r>
                <a:rPr lang="en-US" sz="1300" i="1" dirty="0">
                  <a:latin typeface="Arial" panose="020B0604020202020204" pitchFamily="34" charset="0"/>
                </a:rPr>
                <a:t> </a:t>
              </a:r>
              <a:r>
                <a:rPr lang="en-US" sz="1300" dirty="0">
                  <a:latin typeface="Arial" panose="020B0604020202020204" pitchFamily="34" charset="0"/>
                </a:rPr>
                <a:t>to create </a:t>
              </a:r>
              <a:r>
                <a:rPr lang="en-US" sz="1300" b="1" i="1" dirty="0">
                  <a:latin typeface="Arial" panose="020B0604020202020204" pitchFamily="34" charset="0"/>
                </a:rPr>
                <a:t>two more points </a:t>
              </a:r>
              <a:r>
                <a:rPr lang="en-US" sz="1300" dirty="0">
                  <a:latin typeface="Arial" panose="020B0604020202020204" pitchFamily="34" charset="0"/>
                </a:rPr>
                <a:t>and sketch the graph.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21" y="2009813"/>
                <a:ext cx="7635878" cy="307777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sz="1400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400" b="1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sz="1400" b="1" i="0" dirty="0" smtClean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sz="1400" b="1" i="1" dirty="0" smtClean="0">
                        <a:latin typeface="Verdana" panose="020B060403050404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1400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sz="1400" b="1" i="1" dirty="0">
                  <a:latin typeface="Handlee" panose="02000000000000000000" pitchFamily="2" charset="0"/>
                </a:endParaRPr>
              </a:p>
            </p:txBody>
          </p:sp>
        </mc:Choice>
        <mc:Fallback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21" y="2009813"/>
                <a:ext cx="7635878" cy="307777"/>
              </a:xfrm>
              <a:prstGeom prst="rect">
                <a:avLst/>
              </a:prstGeom>
              <a:blipFill>
                <a:blip r:embed="rId6"/>
                <a:stretch>
                  <a:fillRect l="-159" b="-1923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90355" y="198094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10741" y="91494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DE71C-0278-48A1-98EB-F0B59E31D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324" y="1992540"/>
            <a:ext cx="3374633" cy="379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C2213B63-21BF-430E-92A3-7630DA8AA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909" y="5866521"/>
                <a:ext cx="7635878" cy="307777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sz="1400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400" b="1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sz="1400" b="1" i="0" dirty="0" smtClean="0">
                        <a:latin typeface="Verdana" panose="020B0604030504040204" pitchFamily="34" charset="0"/>
                      </a:rPr>
                      <m:t>8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b="1" i="1" dirty="0" smtClean="0">
                        <a:latin typeface="Verdana" panose="020B0604030504040204" pitchFamily="34" charset="0"/>
                      </a:rPr>
                      <m:t>− 1</m:t>
                    </m:r>
                    <m:r>
                      <m:rPr>
                        <m:nor/>
                      </m:rPr>
                      <a:rPr lang="en-US" altLang="en-US" sz="1400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sz="1400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C2213B63-21BF-430E-92A3-7630DA8AA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909" y="5866521"/>
                <a:ext cx="7635878" cy="307777"/>
              </a:xfrm>
              <a:prstGeom prst="rect">
                <a:avLst/>
              </a:prstGeom>
              <a:blipFill>
                <a:blip r:embed="rId12"/>
                <a:stretch>
                  <a:fillRect l="-159" b="-1886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E985A09F-F2FD-4CF9-8AC6-FD802CE940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3999" y="5957384"/>
            <a:ext cx="2608536" cy="398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EA97062-D89C-4D86-B40F-6EA088ECBF02}"/>
              </a:ext>
            </a:extLst>
          </p:cNvPr>
          <p:cNvSpPr/>
          <p:nvPr/>
        </p:nvSpPr>
        <p:spPr>
          <a:xfrm>
            <a:off x="3236337" y="9584455"/>
            <a:ext cx="716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4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4C21C6C-4D33-4C2D-9711-A9440756B670}"/>
              </a:ext>
            </a:extLst>
          </p:cNvPr>
          <p:cNvSpPr/>
          <p:nvPr/>
        </p:nvSpPr>
        <p:spPr>
          <a:xfrm>
            <a:off x="-30803" y="2530961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1: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9591D82-FC77-4C20-93A9-CCB493F0B61B}"/>
              </a:ext>
            </a:extLst>
          </p:cNvPr>
          <p:cNvSpPr/>
          <p:nvPr/>
        </p:nvSpPr>
        <p:spPr>
          <a:xfrm>
            <a:off x="-71922" y="3913475"/>
            <a:ext cx="63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3: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5967A7-1E87-4BE9-B412-D61B1B90C149}"/>
              </a:ext>
            </a:extLst>
          </p:cNvPr>
          <p:cNvSpPr/>
          <p:nvPr/>
        </p:nvSpPr>
        <p:spPr>
          <a:xfrm>
            <a:off x="-78829" y="3580353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2:  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2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3A89856-EE65-477C-9C60-2E8682DBB76B}"/>
              </a:ext>
            </a:extLst>
          </p:cNvPr>
          <p:cNvSpPr/>
          <p:nvPr/>
        </p:nvSpPr>
        <p:spPr>
          <a:xfrm>
            <a:off x="598451" y="2354229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A8F031F-52A0-44D4-8BFA-A861057C1534}"/>
                  </a:ext>
                </a:extLst>
              </p:cNvPr>
              <p:cNvSpPr/>
              <p:nvPr/>
            </p:nvSpPr>
            <p:spPr>
              <a:xfrm>
                <a:off x="2178226" y="2355661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A8F031F-52A0-44D4-8BFA-A861057C1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26" y="2355661"/>
                <a:ext cx="1010213" cy="6690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398162F-07A5-4A41-B455-82831528126D}"/>
                  </a:ext>
                </a:extLst>
              </p:cNvPr>
              <p:cNvSpPr/>
              <p:nvPr/>
            </p:nvSpPr>
            <p:spPr>
              <a:xfrm>
                <a:off x="3024567" y="2506010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398162F-07A5-4A41-B455-82831528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567" y="2506010"/>
                <a:ext cx="738560" cy="4662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D9EF74B-1E99-4054-A3C4-EB03104EDEA7}"/>
                  </a:ext>
                </a:extLst>
              </p:cNvPr>
              <p:cNvSpPr/>
              <p:nvPr/>
            </p:nvSpPr>
            <p:spPr>
              <a:xfrm>
                <a:off x="3608156" y="2506010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D9EF74B-1E99-4054-A3C4-EB03104ED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156" y="2506010"/>
                <a:ext cx="9845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0B86080F-4C59-4968-A690-33C96AE1ADC0}"/>
              </a:ext>
            </a:extLst>
          </p:cNvPr>
          <p:cNvSpPr/>
          <p:nvPr/>
        </p:nvSpPr>
        <p:spPr>
          <a:xfrm>
            <a:off x="1470908" y="319253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0562DB1-D32D-462C-B1AC-5849A726EC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284" y="3929386"/>
            <a:ext cx="1195606" cy="1661782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6A60736-ABCE-4903-9251-B252FB4DF462}"/>
              </a:ext>
            </a:extLst>
          </p:cNvPr>
          <p:cNvSpPr/>
          <p:nvPr/>
        </p:nvSpPr>
        <p:spPr>
          <a:xfrm>
            <a:off x="656247" y="41617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01C424-6503-4A28-95DD-C7006AB30F26}"/>
              </a:ext>
            </a:extLst>
          </p:cNvPr>
          <p:cNvSpPr/>
          <p:nvPr/>
        </p:nvSpPr>
        <p:spPr>
          <a:xfrm>
            <a:off x="1135469" y="415678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A5C102A-28E2-43A8-9D26-192177FEC77E}"/>
              </a:ext>
            </a:extLst>
          </p:cNvPr>
          <p:cNvSpPr/>
          <p:nvPr/>
        </p:nvSpPr>
        <p:spPr>
          <a:xfrm>
            <a:off x="233023" y="4210729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6B6E0EC-CABF-4F36-978F-9859DD66648B}"/>
                  </a:ext>
                </a:extLst>
              </p:cNvPr>
              <p:cNvSpPr/>
              <p:nvPr/>
            </p:nvSpPr>
            <p:spPr>
              <a:xfrm>
                <a:off x="1360851" y="2365150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6B6E0EC-CABF-4F36-978F-9859DD666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51" y="2365150"/>
                <a:ext cx="984565" cy="6166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A94722C8-7865-4A43-AA7A-04D4EAF5AD16}"/>
              </a:ext>
            </a:extLst>
          </p:cNvPr>
          <p:cNvSpPr/>
          <p:nvPr/>
        </p:nvSpPr>
        <p:spPr>
          <a:xfrm>
            <a:off x="2415814" y="3888300"/>
            <a:ext cx="1760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4: Reflect the graph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EA0F80-9106-4E53-AF3B-7431F6361574}"/>
              </a:ext>
            </a:extLst>
          </p:cNvPr>
          <p:cNvSpPr/>
          <p:nvPr/>
        </p:nvSpPr>
        <p:spPr>
          <a:xfrm>
            <a:off x="97813" y="6461042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1: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6FBD871-81B2-47B2-A973-9C428A01573E}"/>
              </a:ext>
            </a:extLst>
          </p:cNvPr>
          <p:cNvSpPr/>
          <p:nvPr/>
        </p:nvSpPr>
        <p:spPr>
          <a:xfrm>
            <a:off x="56694" y="7843556"/>
            <a:ext cx="63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3: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FB30788-7ECC-4B9F-AED1-A9AAEB5B91EA}"/>
              </a:ext>
            </a:extLst>
          </p:cNvPr>
          <p:cNvSpPr/>
          <p:nvPr/>
        </p:nvSpPr>
        <p:spPr>
          <a:xfrm>
            <a:off x="49787" y="7510434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2:  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2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DA95F7-33BC-4B1F-9FB0-106B8C8CF018}"/>
              </a:ext>
            </a:extLst>
          </p:cNvPr>
          <p:cNvSpPr/>
          <p:nvPr/>
        </p:nvSpPr>
        <p:spPr>
          <a:xfrm>
            <a:off x="727067" y="6284310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A27589E-8DA4-4032-8F5F-698D6D9FADC0}"/>
                  </a:ext>
                </a:extLst>
              </p:cNvPr>
              <p:cNvSpPr/>
              <p:nvPr/>
            </p:nvSpPr>
            <p:spPr>
              <a:xfrm>
                <a:off x="2306842" y="6285742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A27589E-8DA4-4032-8F5F-698D6D9FA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842" y="6285742"/>
                <a:ext cx="1010213" cy="6690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20F1B9B-6E47-4EC9-ABBC-5F7FD1127AF1}"/>
                  </a:ext>
                </a:extLst>
              </p:cNvPr>
              <p:cNvSpPr/>
              <p:nvPr/>
            </p:nvSpPr>
            <p:spPr>
              <a:xfrm>
                <a:off x="3153183" y="6436091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20F1B9B-6E47-4EC9-ABBC-5F7FD1127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83" y="6436091"/>
                <a:ext cx="738560" cy="4662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BF1389C-65B4-4B38-A8BE-03AC3E29C7AE}"/>
                  </a:ext>
                </a:extLst>
              </p:cNvPr>
              <p:cNvSpPr/>
              <p:nvPr/>
            </p:nvSpPr>
            <p:spPr>
              <a:xfrm>
                <a:off x="3736772" y="6436091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BF1389C-65B4-4B38-A8BE-03AC3E29C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72" y="6436091"/>
                <a:ext cx="98456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8EEF779C-0138-424A-B825-84C7D73C3E8E}"/>
              </a:ext>
            </a:extLst>
          </p:cNvPr>
          <p:cNvSpPr/>
          <p:nvPr/>
        </p:nvSpPr>
        <p:spPr>
          <a:xfrm>
            <a:off x="1599524" y="7122619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A4AB6D1-D923-4221-B20F-AFAA1D1C30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7900" y="7859467"/>
            <a:ext cx="1195606" cy="166178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C27E92EC-BA36-438C-B06A-C73097E0B231}"/>
              </a:ext>
            </a:extLst>
          </p:cNvPr>
          <p:cNvSpPr/>
          <p:nvPr/>
        </p:nvSpPr>
        <p:spPr>
          <a:xfrm>
            <a:off x="784863" y="809184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63E8CE5-79D5-4C32-B52E-050150BACFB4}"/>
              </a:ext>
            </a:extLst>
          </p:cNvPr>
          <p:cNvSpPr/>
          <p:nvPr/>
        </p:nvSpPr>
        <p:spPr>
          <a:xfrm>
            <a:off x="1264085" y="8086865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08C67C8-B0B2-4132-82B6-E06B72BEEF5C}"/>
              </a:ext>
            </a:extLst>
          </p:cNvPr>
          <p:cNvSpPr/>
          <p:nvPr/>
        </p:nvSpPr>
        <p:spPr>
          <a:xfrm>
            <a:off x="361639" y="8140810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E1B42AF-9AAD-4AFF-B76E-9DD0B8ABA5F8}"/>
                  </a:ext>
                </a:extLst>
              </p:cNvPr>
              <p:cNvSpPr/>
              <p:nvPr/>
            </p:nvSpPr>
            <p:spPr>
              <a:xfrm>
                <a:off x="1489467" y="6295231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E1B42AF-9AAD-4AFF-B76E-9DD0B8ABA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67" y="6295231"/>
                <a:ext cx="984565" cy="61664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797E3990-054C-4859-A568-EE66057BE3A3}"/>
              </a:ext>
            </a:extLst>
          </p:cNvPr>
          <p:cNvSpPr/>
          <p:nvPr/>
        </p:nvSpPr>
        <p:spPr>
          <a:xfrm>
            <a:off x="2544430" y="7818381"/>
            <a:ext cx="1760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4: Reflect the graph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9099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01" y="426717"/>
                <a:ext cx="7635878" cy="307777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sz="1400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400" b="1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+ 2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sz="1400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01" y="426717"/>
                <a:ext cx="7635878" cy="307777"/>
              </a:xfrm>
              <a:prstGeom prst="rect">
                <a:avLst/>
              </a:prstGeom>
              <a:blipFill>
                <a:blip r:embed="rId4"/>
                <a:stretch>
                  <a:fillRect l="-159" b="-1923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117396" y="27437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37782" y="167772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D5AF76-F224-4C65-989C-AA04D8E9F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834" y="624656"/>
            <a:ext cx="2807940" cy="385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22FC3BC8-61E0-41BB-B88F-07D5B287D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516" y="4886365"/>
                <a:ext cx="7635878" cy="307777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sz="1400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400" b="1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b="1" i="0" dirty="0" smtClean="0">
                        <a:latin typeface="Verdan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b="1" i="0" dirty="0" smtClean="0">
                        <a:latin typeface="Verdana" panose="020B060403050404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</m:oMath>
                </a14:m>
                <a:endParaRPr lang="en-US" altLang="en-US" sz="1400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22FC3BC8-61E0-41BB-B88F-07D5B287D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516" y="4886365"/>
                <a:ext cx="7635878" cy="307777"/>
              </a:xfrm>
              <a:prstGeom prst="rect">
                <a:avLst/>
              </a:prstGeom>
              <a:blipFill>
                <a:blip r:embed="rId9"/>
                <a:stretch>
                  <a:fillRect l="-159" b="-1923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CCAC7D4E-1F89-4B9F-9B80-9FA3F4AAFD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3662" y="5959079"/>
            <a:ext cx="3348997" cy="386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87C5D4F-EC77-465C-BA39-FF4EA315D08F}"/>
                  </a:ext>
                </a:extLst>
              </p:cNvPr>
              <p:cNvSpPr/>
              <p:nvPr/>
            </p:nvSpPr>
            <p:spPr>
              <a:xfrm>
                <a:off x="3236337" y="9584455"/>
                <a:ext cx="7165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87C5D4F-EC77-465C-BA39-FF4EA315D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337" y="9584455"/>
                <a:ext cx="71654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FDA3611D-795B-4C83-8ABB-827892A6AAFD}"/>
              </a:ext>
            </a:extLst>
          </p:cNvPr>
          <p:cNvSpPr/>
          <p:nvPr/>
        </p:nvSpPr>
        <p:spPr>
          <a:xfrm>
            <a:off x="129647" y="5517812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1: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7F249E-BE63-40B4-9F20-5C8C96E733AB}"/>
              </a:ext>
            </a:extLst>
          </p:cNvPr>
          <p:cNvSpPr/>
          <p:nvPr/>
        </p:nvSpPr>
        <p:spPr>
          <a:xfrm>
            <a:off x="88528" y="6900326"/>
            <a:ext cx="63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3: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9BF86F-9C3D-4E55-A020-1F998052496F}"/>
              </a:ext>
            </a:extLst>
          </p:cNvPr>
          <p:cNvSpPr/>
          <p:nvPr/>
        </p:nvSpPr>
        <p:spPr>
          <a:xfrm>
            <a:off x="81621" y="6567204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2:  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2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ADB7AD-D6C8-4416-BE68-B70F2A53E733}"/>
              </a:ext>
            </a:extLst>
          </p:cNvPr>
          <p:cNvSpPr/>
          <p:nvPr/>
        </p:nvSpPr>
        <p:spPr>
          <a:xfrm>
            <a:off x="758901" y="5341080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E9436FF-28A1-4B62-87EE-F312E9B89B52}"/>
                  </a:ext>
                </a:extLst>
              </p:cNvPr>
              <p:cNvSpPr/>
              <p:nvPr/>
            </p:nvSpPr>
            <p:spPr>
              <a:xfrm>
                <a:off x="2338676" y="5342512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E9436FF-28A1-4B62-87EE-F312E9B89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676" y="5342512"/>
                <a:ext cx="1010213" cy="6690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4B0B05B-36C8-400B-A64E-20C7EF9CBD6F}"/>
                  </a:ext>
                </a:extLst>
              </p:cNvPr>
              <p:cNvSpPr/>
              <p:nvPr/>
            </p:nvSpPr>
            <p:spPr>
              <a:xfrm>
                <a:off x="3185017" y="5492861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4B0B05B-36C8-400B-A64E-20C7EF9CB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17" y="5492861"/>
                <a:ext cx="738560" cy="4662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7985597-DB1F-4954-AE35-BF8BBC18142E}"/>
                  </a:ext>
                </a:extLst>
              </p:cNvPr>
              <p:cNvSpPr/>
              <p:nvPr/>
            </p:nvSpPr>
            <p:spPr>
              <a:xfrm>
                <a:off x="3768606" y="5492861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7985597-DB1F-4954-AE35-BF8BBC181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06" y="5492861"/>
                <a:ext cx="9845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566C33CE-B818-4F79-BB6F-86D0B1D14442}"/>
              </a:ext>
            </a:extLst>
          </p:cNvPr>
          <p:cNvSpPr/>
          <p:nvPr/>
        </p:nvSpPr>
        <p:spPr>
          <a:xfrm>
            <a:off x="1631358" y="6179389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BE0F0F4-2367-4FB5-963F-D28FE454B2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9734" y="6916237"/>
            <a:ext cx="1195606" cy="166178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97C5FF3-1AFE-47E3-B985-DD6CCD69A390}"/>
              </a:ext>
            </a:extLst>
          </p:cNvPr>
          <p:cNvSpPr/>
          <p:nvPr/>
        </p:nvSpPr>
        <p:spPr>
          <a:xfrm>
            <a:off x="816697" y="714861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3096E3-C0FC-4694-9D2F-AEA92E5D87A7}"/>
              </a:ext>
            </a:extLst>
          </p:cNvPr>
          <p:cNvSpPr/>
          <p:nvPr/>
        </p:nvSpPr>
        <p:spPr>
          <a:xfrm>
            <a:off x="1295919" y="7143635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1A111A-0F2C-44B5-99E1-AD1413866371}"/>
              </a:ext>
            </a:extLst>
          </p:cNvPr>
          <p:cNvSpPr/>
          <p:nvPr/>
        </p:nvSpPr>
        <p:spPr>
          <a:xfrm>
            <a:off x="393473" y="7197580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BA9604C-7129-490A-A5F7-172AFEDD6930}"/>
                  </a:ext>
                </a:extLst>
              </p:cNvPr>
              <p:cNvSpPr/>
              <p:nvPr/>
            </p:nvSpPr>
            <p:spPr>
              <a:xfrm>
                <a:off x="1521301" y="5352001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BA9604C-7129-490A-A5F7-172AFEDD6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01" y="5352001"/>
                <a:ext cx="984565" cy="6166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18C37C2D-7641-4420-B8C8-08BB447DFE2F}"/>
              </a:ext>
            </a:extLst>
          </p:cNvPr>
          <p:cNvSpPr/>
          <p:nvPr/>
        </p:nvSpPr>
        <p:spPr>
          <a:xfrm>
            <a:off x="2576264" y="6875151"/>
            <a:ext cx="1760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4: Reflect the graph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410B6E0-3788-406E-8108-F8CAB9D7D1E0}"/>
              </a:ext>
            </a:extLst>
          </p:cNvPr>
          <p:cNvSpPr/>
          <p:nvPr/>
        </p:nvSpPr>
        <p:spPr>
          <a:xfrm>
            <a:off x="32902" y="1000146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1: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BD020F-D5F9-49D3-B2A2-68BA08C9E30C}"/>
              </a:ext>
            </a:extLst>
          </p:cNvPr>
          <p:cNvSpPr/>
          <p:nvPr/>
        </p:nvSpPr>
        <p:spPr>
          <a:xfrm>
            <a:off x="-8217" y="2382660"/>
            <a:ext cx="63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3: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37BFB1B-B243-4F7F-B827-E19F873FB18F}"/>
              </a:ext>
            </a:extLst>
          </p:cNvPr>
          <p:cNvSpPr/>
          <p:nvPr/>
        </p:nvSpPr>
        <p:spPr>
          <a:xfrm>
            <a:off x="-15124" y="2049538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2:  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2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E769535-FCA5-422C-B462-07C91EF112B8}"/>
              </a:ext>
            </a:extLst>
          </p:cNvPr>
          <p:cNvSpPr/>
          <p:nvPr/>
        </p:nvSpPr>
        <p:spPr>
          <a:xfrm>
            <a:off x="662156" y="82341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15EA81F-FE7E-42F4-98F1-410342C40B97}"/>
                  </a:ext>
                </a:extLst>
              </p:cNvPr>
              <p:cNvSpPr/>
              <p:nvPr/>
            </p:nvSpPr>
            <p:spPr>
              <a:xfrm>
                <a:off x="2241931" y="824846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15EA81F-FE7E-42F4-98F1-410342C40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31" y="824846"/>
                <a:ext cx="1010213" cy="6690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D0369D5-3FC5-49F3-8C25-5B96BB0D80EF}"/>
                  </a:ext>
                </a:extLst>
              </p:cNvPr>
              <p:cNvSpPr/>
              <p:nvPr/>
            </p:nvSpPr>
            <p:spPr>
              <a:xfrm>
                <a:off x="3088272" y="975195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D0369D5-3FC5-49F3-8C25-5B96BB0D8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72" y="975195"/>
                <a:ext cx="738560" cy="4662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4E09C5B-8AAA-46F7-BDD4-EE5FA4105658}"/>
                  </a:ext>
                </a:extLst>
              </p:cNvPr>
              <p:cNvSpPr/>
              <p:nvPr/>
            </p:nvSpPr>
            <p:spPr>
              <a:xfrm>
                <a:off x="3671861" y="975195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4E09C5B-8AAA-46F7-BDD4-EE5FA4105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61" y="975195"/>
                <a:ext cx="98456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5268DF23-43C9-4BD2-812C-B05A87D4B2D1}"/>
              </a:ext>
            </a:extLst>
          </p:cNvPr>
          <p:cNvSpPr/>
          <p:nvPr/>
        </p:nvSpPr>
        <p:spPr>
          <a:xfrm>
            <a:off x="1534613" y="1661723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4FEDF64-9DA7-41B2-BD99-A0FC8FFB72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2989" y="2398571"/>
            <a:ext cx="1195606" cy="1661782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139BDF6-68F1-40FD-9497-D8F12E8545E7}"/>
              </a:ext>
            </a:extLst>
          </p:cNvPr>
          <p:cNvSpPr/>
          <p:nvPr/>
        </p:nvSpPr>
        <p:spPr>
          <a:xfrm>
            <a:off x="719952" y="2630953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D2DFD1-B86C-4716-909A-57D5818BF3DE}"/>
              </a:ext>
            </a:extLst>
          </p:cNvPr>
          <p:cNvSpPr/>
          <p:nvPr/>
        </p:nvSpPr>
        <p:spPr>
          <a:xfrm>
            <a:off x="1199174" y="2625969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DD7009D-5A87-4C52-BC12-A309107358BC}"/>
              </a:ext>
            </a:extLst>
          </p:cNvPr>
          <p:cNvSpPr/>
          <p:nvPr/>
        </p:nvSpPr>
        <p:spPr>
          <a:xfrm>
            <a:off x="296728" y="2679914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663664-636D-4318-A441-1F94636DD210}"/>
                  </a:ext>
                </a:extLst>
              </p:cNvPr>
              <p:cNvSpPr/>
              <p:nvPr/>
            </p:nvSpPr>
            <p:spPr>
              <a:xfrm>
                <a:off x="1424556" y="834335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663664-636D-4318-A441-1F94636DD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56" y="834335"/>
                <a:ext cx="984565" cy="61664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6DDBE070-A549-4C04-9FCE-D00F1713E1C1}"/>
              </a:ext>
            </a:extLst>
          </p:cNvPr>
          <p:cNvSpPr/>
          <p:nvPr/>
        </p:nvSpPr>
        <p:spPr>
          <a:xfrm>
            <a:off x="2479519" y="2357485"/>
            <a:ext cx="1760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4: Reflect the graph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41053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74" y="492692"/>
                <a:ext cx="7635878" cy="307777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sz="1400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b="1" i="0" dirty="0" smtClean="0">
                        <a:latin typeface="Verdana" panose="020B0604030504040204" pitchFamily="34" charset="0"/>
                      </a:rPr>
                      <m:t>−4</m:t>
                    </m:r>
                    <m:r>
                      <m:rPr>
                        <m:nor/>
                      </m:rPr>
                      <a:rPr lang="en-US" altLang="en-US" sz="1400" b="1" i="0" dirty="0" smtClean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b="1" i="1" dirty="0" smtClean="0">
                        <a:latin typeface="Verdana" panose="020B0604030504040204" pitchFamily="34" charset="0"/>
                      </a:rPr>
                      <m:t>+ 5</m:t>
                    </m:r>
                    <m:r>
                      <m:rPr>
                        <m:nor/>
                      </m:rPr>
                      <a:rPr lang="en-US" altLang="en-US" sz="1400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sz="1400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74" y="492692"/>
                <a:ext cx="7635878" cy="307777"/>
              </a:xfrm>
              <a:prstGeom prst="rect">
                <a:avLst/>
              </a:prstGeom>
              <a:blipFill>
                <a:blip r:embed="rId4"/>
                <a:stretch>
                  <a:fillRect l="-159" b="-1923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125376" y="289533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45762" y="182933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8297A-23B8-45D8-89C6-D54A86395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08" y="567718"/>
            <a:ext cx="2811043" cy="3998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69D13057-9E7B-4B90-9340-F0266DC88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563" y="4801997"/>
                <a:ext cx="7635878" cy="307777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sz="1400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sz="1400" b="1" i="0" dirty="0" smtClean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1400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b="1" i="1" dirty="0" smtClean="0">
                        <a:latin typeface="Verdana" panose="020B0604030504040204" pitchFamily="34" charset="0"/>
                      </a:rPr>
                      <m:t>− 3</m:t>
                    </m:r>
                    <m:r>
                      <m:rPr>
                        <m:nor/>
                      </m:rPr>
                      <a:rPr lang="en-US" altLang="en-US" sz="1400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sz="1400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69D13057-9E7B-4B90-9340-F0266DC88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63" y="4801997"/>
                <a:ext cx="7635878" cy="307777"/>
              </a:xfrm>
              <a:prstGeom prst="rect">
                <a:avLst/>
              </a:prstGeom>
              <a:blipFill>
                <a:blip r:embed="rId9"/>
                <a:stretch>
                  <a:fillRect l="-159" b="-1923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DD5F1B7E-EAFD-434A-BB0E-8D93D4A2C1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2107" y="5834922"/>
            <a:ext cx="3401853" cy="398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54BE56-C130-4591-881C-64F25AC469CE}"/>
                  </a:ext>
                </a:extLst>
              </p:cNvPr>
              <p:cNvSpPr/>
              <p:nvPr/>
            </p:nvSpPr>
            <p:spPr>
              <a:xfrm>
                <a:off x="3236337" y="9584455"/>
                <a:ext cx="7165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54BE56-C130-4591-881C-64F25AC46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337" y="9584455"/>
                <a:ext cx="71654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53F1911C-B570-467F-8D7C-AC514191CB25}"/>
              </a:ext>
            </a:extLst>
          </p:cNvPr>
          <p:cNvSpPr/>
          <p:nvPr/>
        </p:nvSpPr>
        <p:spPr>
          <a:xfrm>
            <a:off x="32812" y="5416505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1: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6B9F37-61C6-46EA-982E-6E89823FD682}"/>
              </a:ext>
            </a:extLst>
          </p:cNvPr>
          <p:cNvSpPr/>
          <p:nvPr/>
        </p:nvSpPr>
        <p:spPr>
          <a:xfrm>
            <a:off x="-8307" y="6799019"/>
            <a:ext cx="63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3: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CB75A3-9EE8-43D1-B870-5A40770D607A}"/>
              </a:ext>
            </a:extLst>
          </p:cNvPr>
          <p:cNvSpPr/>
          <p:nvPr/>
        </p:nvSpPr>
        <p:spPr>
          <a:xfrm>
            <a:off x="-15214" y="6465897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2:  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2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A1AA57-9A36-4E6D-B00F-1B7E48A8DD80}"/>
              </a:ext>
            </a:extLst>
          </p:cNvPr>
          <p:cNvSpPr/>
          <p:nvPr/>
        </p:nvSpPr>
        <p:spPr>
          <a:xfrm>
            <a:off x="662066" y="5239773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E32AEEB-A89B-4DC3-89A9-B95D19FB4D39}"/>
                  </a:ext>
                </a:extLst>
              </p:cNvPr>
              <p:cNvSpPr/>
              <p:nvPr/>
            </p:nvSpPr>
            <p:spPr>
              <a:xfrm>
                <a:off x="2241841" y="5241205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E32AEEB-A89B-4DC3-89A9-B95D19FB4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841" y="5241205"/>
                <a:ext cx="1010213" cy="6690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4CDD7BD-1540-465D-A071-2C5311B02C92}"/>
                  </a:ext>
                </a:extLst>
              </p:cNvPr>
              <p:cNvSpPr/>
              <p:nvPr/>
            </p:nvSpPr>
            <p:spPr>
              <a:xfrm>
                <a:off x="3088182" y="5391554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4CDD7BD-1540-465D-A071-2C5311B02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182" y="5391554"/>
                <a:ext cx="738560" cy="4662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CFFF14-868F-4A3E-A8AC-F22AB2975FEB}"/>
                  </a:ext>
                </a:extLst>
              </p:cNvPr>
              <p:cNvSpPr/>
              <p:nvPr/>
            </p:nvSpPr>
            <p:spPr>
              <a:xfrm>
                <a:off x="3671771" y="5391554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CFFF14-868F-4A3E-A8AC-F22AB2975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771" y="5391554"/>
                <a:ext cx="9845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C36C1E83-FD2A-4A7A-95F2-C3036C131C63}"/>
              </a:ext>
            </a:extLst>
          </p:cNvPr>
          <p:cNvSpPr/>
          <p:nvPr/>
        </p:nvSpPr>
        <p:spPr>
          <a:xfrm>
            <a:off x="1534523" y="6078082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2EACF1F-876E-444A-A703-EB8FAACB22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2899" y="6814930"/>
            <a:ext cx="1195606" cy="166178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FD4084D-EB86-4E96-ABFF-D769B01F2FDC}"/>
              </a:ext>
            </a:extLst>
          </p:cNvPr>
          <p:cNvSpPr/>
          <p:nvPr/>
        </p:nvSpPr>
        <p:spPr>
          <a:xfrm>
            <a:off x="719862" y="7047312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440389-4551-44DF-8C99-F05CC0A32FBC}"/>
              </a:ext>
            </a:extLst>
          </p:cNvPr>
          <p:cNvSpPr/>
          <p:nvPr/>
        </p:nvSpPr>
        <p:spPr>
          <a:xfrm>
            <a:off x="1199084" y="7042328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B84E13E-734C-4DF1-8E92-9502AFD114CA}"/>
              </a:ext>
            </a:extLst>
          </p:cNvPr>
          <p:cNvSpPr/>
          <p:nvPr/>
        </p:nvSpPr>
        <p:spPr>
          <a:xfrm>
            <a:off x="296638" y="7096273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F74A2C4-14C2-488F-8AD8-270BAFAC64ED}"/>
                  </a:ext>
                </a:extLst>
              </p:cNvPr>
              <p:cNvSpPr/>
              <p:nvPr/>
            </p:nvSpPr>
            <p:spPr>
              <a:xfrm>
                <a:off x="1424466" y="5250694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F74A2C4-14C2-488F-8AD8-270BAFAC6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66" y="5250694"/>
                <a:ext cx="984565" cy="6166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8DCC7D83-550D-45CE-9AC1-4DE0F7A40CAC}"/>
              </a:ext>
            </a:extLst>
          </p:cNvPr>
          <p:cNvSpPr/>
          <p:nvPr/>
        </p:nvSpPr>
        <p:spPr>
          <a:xfrm>
            <a:off x="2479429" y="6773844"/>
            <a:ext cx="1760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4: Reflect the graph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5689A25-3859-4A67-9E42-389A14F185F1}"/>
              </a:ext>
            </a:extLst>
          </p:cNvPr>
          <p:cNvSpPr/>
          <p:nvPr/>
        </p:nvSpPr>
        <p:spPr>
          <a:xfrm>
            <a:off x="73743" y="1096078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1: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BA6C477-B861-4EF0-A0CC-D7D7898B46EC}"/>
              </a:ext>
            </a:extLst>
          </p:cNvPr>
          <p:cNvSpPr/>
          <p:nvPr/>
        </p:nvSpPr>
        <p:spPr>
          <a:xfrm>
            <a:off x="32624" y="2478592"/>
            <a:ext cx="63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3: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87F4701-CEA4-48F0-A0B8-37AD4941AF7F}"/>
              </a:ext>
            </a:extLst>
          </p:cNvPr>
          <p:cNvSpPr/>
          <p:nvPr/>
        </p:nvSpPr>
        <p:spPr>
          <a:xfrm>
            <a:off x="25717" y="2145470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2:  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2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B698D4-52EB-4607-A5BF-01ADFBC924AE}"/>
              </a:ext>
            </a:extLst>
          </p:cNvPr>
          <p:cNvSpPr/>
          <p:nvPr/>
        </p:nvSpPr>
        <p:spPr>
          <a:xfrm>
            <a:off x="702997" y="919346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2901A6B-E0D1-45A8-B081-1D028E5ECCC7}"/>
                  </a:ext>
                </a:extLst>
              </p:cNvPr>
              <p:cNvSpPr/>
              <p:nvPr/>
            </p:nvSpPr>
            <p:spPr>
              <a:xfrm>
                <a:off x="2282772" y="920778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2901A6B-E0D1-45A8-B081-1D028E5EC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772" y="920778"/>
                <a:ext cx="1010213" cy="6690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97F9B90-9AF7-4637-8C7F-6A6B45862109}"/>
                  </a:ext>
                </a:extLst>
              </p:cNvPr>
              <p:cNvSpPr/>
              <p:nvPr/>
            </p:nvSpPr>
            <p:spPr>
              <a:xfrm>
                <a:off x="3129113" y="1071127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97F9B90-9AF7-4637-8C7F-6A6B45862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113" y="1071127"/>
                <a:ext cx="738560" cy="4662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E917181-FC44-403F-9CEC-968EE5F583E0}"/>
                  </a:ext>
                </a:extLst>
              </p:cNvPr>
              <p:cNvSpPr/>
              <p:nvPr/>
            </p:nvSpPr>
            <p:spPr>
              <a:xfrm>
                <a:off x="3712702" y="1071127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E917181-FC44-403F-9CEC-968EE5F583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02" y="1071127"/>
                <a:ext cx="98456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E25C443D-05E8-4D72-A1B9-75AE4E7E6346}"/>
              </a:ext>
            </a:extLst>
          </p:cNvPr>
          <p:cNvSpPr/>
          <p:nvPr/>
        </p:nvSpPr>
        <p:spPr>
          <a:xfrm>
            <a:off x="1575454" y="1757655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F692BA1-6063-4B50-A3CC-2B37151301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3830" y="2494503"/>
            <a:ext cx="1195606" cy="1661782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AFCECCD-875B-47BD-9DD3-4838DE9604A4}"/>
              </a:ext>
            </a:extLst>
          </p:cNvPr>
          <p:cNvSpPr/>
          <p:nvPr/>
        </p:nvSpPr>
        <p:spPr>
          <a:xfrm>
            <a:off x="760793" y="272688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19E2D90-02E5-483E-AF43-177C5CF70EAD}"/>
              </a:ext>
            </a:extLst>
          </p:cNvPr>
          <p:cNvSpPr/>
          <p:nvPr/>
        </p:nvSpPr>
        <p:spPr>
          <a:xfrm>
            <a:off x="1240015" y="2721901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D33E23C-FE68-4822-8D1B-9D2F4D04A257}"/>
              </a:ext>
            </a:extLst>
          </p:cNvPr>
          <p:cNvSpPr/>
          <p:nvPr/>
        </p:nvSpPr>
        <p:spPr>
          <a:xfrm>
            <a:off x="337569" y="2775846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B9AC6AA-C806-49D2-88F3-9998CE2CB673}"/>
                  </a:ext>
                </a:extLst>
              </p:cNvPr>
              <p:cNvSpPr/>
              <p:nvPr/>
            </p:nvSpPr>
            <p:spPr>
              <a:xfrm>
                <a:off x="1465397" y="930267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B9AC6AA-C806-49D2-88F3-9998CE2CB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97" y="930267"/>
                <a:ext cx="984565" cy="61664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C616CDCC-C545-4771-91BE-270F9D321B54}"/>
              </a:ext>
            </a:extLst>
          </p:cNvPr>
          <p:cNvSpPr/>
          <p:nvPr/>
        </p:nvSpPr>
        <p:spPr>
          <a:xfrm>
            <a:off x="2520360" y="2453417"/>
            <a:ext cx="1760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Handlee" panose="02000000000000000000" pitchFamily="2" charset="0"/>
              </a:rPr>
              <a:t>Step 4: Reflect the graph</a:t>
            </a:r>
            <a:endParaRPr lang="en-US" sz="12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06338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a139709fd826d43f5a3ffc8cec70925735927c"/>
  <p:tag name="ISPRING_ULTRA_SCORM_COURSE_ID" val="C2E7595F-D693-4D29-BF2F-C26066B992C4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5mQs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DmZCx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OZkL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DmZCx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DmZCx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52Qs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OZkLEy8CP7A5gQAAHASAAAdAAAAAAAAAAEAAAAAACwDAAB1bml2ZXJzYWwvY29tbW9uX21lc3NhZ2VzLmxuZ1BLAQIAABQAAgAIAOZkLEwoikTY8gMAAGcQAAAnAAAAAAAAAAEAAAAAAE0IAAB1bml2ZXJzYWwvZmxhc2hfcHVibGlzaGluZ19zZXR0aW5ncy54bWxQSwECAAAUAAIACADmZCxMfDWLD+MCAACRCgAAIQAAAAAAAAABAAAAAACEDAAAdW5pdmVyc2FsL2ZsYXNoX3NraW5fc2V0dGluZ3MueG1sUEsBAgAAFAACAAgA5mQsTJwmUE/cAwAA+A8AACYAAAAAAAAAAQAAAAAApg8AAHVuaXZlcnNhbC9odG1sX3B1Ymxpc2hpbmdfc2V0dGluZ3MueG1sUEsBAgAAFAACAAgA5mQsTHkhshmeAQAAGwYAAB8AAAAAAAAAAQAAAAAAxhMAAHVuaXZlcnNhbC9odG1sX3NraW5fc2V0dGluZ3MuanNQSwECAAAUAAIACADnZCx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Use Algebraic Terminology (7.EE.4) [667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4926</TotalTime>
  <Words>1478</Words>
  <Application>Microsoft Office PowerPoint</Application>
  <PresentationFormat>Custom</PresentationFormat>
  <Paragraphs>283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Verdana</vt:lpstr>
      <vt:lpstr>Cambria Math</vt:lpstr>
      <vt:lpstr>Times New Roman</vt:lpstr>
      <vt:lpstr>Gill Sans MT</vt:lpstr>
      <vt:lpstr>Arial</vt:lpstr>
      <vt:lpstr>Batang</vt:lpstr>
      <vt:lpstr>Arial Narrow</vt:lpstr>
      <vt:lpstr>Abadi Extra Light</vt:lpstr>
      <vt:lpstr>Arial Nova Cond</vt:lpstr>
      <vt:lpstr>Calibri</vt:lpstr>
      <vt:lpstr>Tahoma</vt:lpstr>
      <vt:lpstr>Arabic Typesetting</vt:lpstr>
      <vt:lpstr>Handlee</vt:lpstr>
      <vt:lpstr>MS PGothic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Algebraic Terminology (7.EE.4) [667]</dc:title>
  <dc:creator>Stephen</dc:creator>
  <cp:lastModifiedBy>Rupinder Jagpal</cp:lastModifiedBy>
  <cp:revision>297</cp:revision>
  <cp:lastPrinted>2012-12-06T21:18:20Z</cp:lastPrinted>
  <dcterms:created xsi:type="dcterms:W3CDTF">2012-04-12T14:57:33Z</dcterms:created>
  <dcterms:modified xsi:type="dcterms:W3CDTF">2018-10-31T23:28:33Z</dcterms:modified>
</cp:coreProperties>
</file>