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4"/>
  </p:notesMasterIdLst>
  <p:sldIdLst>
    <p:sldId id="257" r:id="rId2"/>
    <p:sldId id="256" r:id="rId3"/>
    <p:sldId id="274" r:id="rId4"/>
    <p:sldId id="286" r:id="rId5"/>
    <p:sldId id="270" r:id="rId6"/>
    <p:sldId id="278" r:id="rId7"/>
    <p:sldId id="280" r:id="rId8"/>
    <p:sldId id="281" r:id="rId9"/>
    <p:sldId id="282" r:id="rId10"/>
    <p:sldId id="283" r:id="rId11"/>
    <p:sldId id="284" r:id="rId12"/>
    <p:sldId id="285" r:id="rId13"/>
  </p:sldIdLst>
  <p:sldSz cx="9144000" cy="6858000" type="screen4x3"/>
  <p:notesSz cx="6934200" cy="9220200"/>
  <p:embeddedFontLst>
    <p:embeddedFont>
      <p:font typeface="Tahoma" panose="020B0604030504040204" pitchFamily="34" charset="0"/>
      <p:regular r:id="rId15"/>
      <p:bold r:id="rId16"/>
    </p:embeddedFont>
    <p:embeddedFont>
      <p:font typeface="Abadi Extra Light" panose="020B0604020202020204" charset="0"/>
      <p:regular r:id="rId17"/>
    </p:embeddedFont>
    <p:embeddedFont>
      <p:font typeface="MS PGothic" panose="020B0600070205080204" pitchFamily="34" charset="-128"/>
      <p:regular r:id="rId18"/>
    </p:embeddedFont>
    <p:embeddedFont>
      <p:font typeface="Arabic Typesetting" panose="020B0604020202020204" charset="-78"/>
      <p:regular r:id="rId19"/>
    </p:embeddedFont>
    <p:embeddedFont>
      <p:font typeface="Gill Sans MT" panose="020B0604020202020204" charset="0"/>
      <p:regular r:id="rId20"/>
      <p:bold r:id="rId21"/>
      <p:italic r:id="rId22"/>
      <p:boldItalic r:id="rId23"/>
    </p:embeddedFont>
    <p:embeddedFont>
      <p:font typeface="Arial Narrow" panose="020B0606020202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Batang" panose="020B0604020202020204" charset="-127"/>
      <p:regular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  <p:embeddedFont>
      <p:font typeface="Arial Nova Cond" panose="020B0604020202020204" charset="0"/>
      <p:regular r:id="rId34"/>
      <p:bold r:id="rId35"/>
      <p:italic r:id="rId36"/>
      <p:boldItalic r:id="rId37"/>
    </p:embeddedFont>
    <p:embeddedFont>
      <p:font typeface="Handlee" panose="020B0604020202020204" charset="0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custDataLst>
    <p:tags r:id="rId43"/>
  </p:custDataLst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72">
          <p15:clr>
            <a:srgbClr val="A4A3A4"/>
          </p15:clr>
        </p15:guide>
        <p15:guide id="2" orient="horz" pos="2448">
          <p15:clr>
            <a:srgbClr val="A4A3A4"/>
          </p15:clr>
        </p15:guide>
        <p15:guide id="3" pos="4262">
          <p15:clr>
            <a:srgbClr val="A4A3A4"/>
          </p15:clr>
        </p15:guide>
        <p15:guide id="4" pos="56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49A"/>
    <a:srgbClr val="065978"/>
    <a:srgbClr val="E8A102"/>
    <a:srgbClr val="D09E00"/>
    <a:srgbClr val="8EC000"/>
    <a:srgbClr val="F3F19F"/>
    <a:srgbClr val="508CD4"/>
    <a:srgbClr val="A2C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7" autoAdjust="0"/>
    <p:restoredTop sz="96797" autoAdjust="0"/>
  </p:normalViewPr>
  <p:slideViewPr>
    <p:cSldViewPr showGuides="1">
      <p:cViewPr varScale="1">
        <p:scale>
          <a:sx n="69" d="100"/>
          <a:sy n="69" d="100"/>
        </p:scale>
        <p:origin x="918" y="78"/>
      </p:cViewPr>
      <p:guideLst>
        <p:guide orient="horz" pos="1872"/>
        <p:guide orient="horz" pos="2448"/>
        <p:guide pos="4262"/>
        <p:guide pos="5645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font" Target="fonts/font25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font" Target="fonts/font2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font" Target="fonts/font2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Relationship Id="rId46" Type="http://schemas.openxmlformats.org/officeDocument/2006/relationships/theme" Target="theme/theme1.xml"/><Relationship Id="rId20" Type="http://schemas.openxmlformats.org/officeDocument/2006/relationships/font" Target="fonts/font6.fntdata"/><Relationship Id="rId41" Type="http://schemas.openxmlformats.org/officeDocument/2006/relationships/font" Target="fonts/font2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44CBFF-B2D1-4A5C-9D81-ACD346E6C36F}" type="datetimeFigureOut">
              <a:rPr lang="en-US"/>
              <a:pPr>
                <a:defRPr/>
              </a:pPr>
              <a:t>11/1/2018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38795E-BE73-48A3-8D61-B52B11A94ED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60F2D-ED1A-4892-990F-F1D29F3B8820}" type="slidenum">
              <a:rPr lang="en-US" altLang="en-US"/>
              <a:pPr/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15416-5D5F-45C2-839B-77436658C4E2}" type="slidenum">
              <a:rPr lang="en-US" altLang="en-US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2874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15416-5D5F-45C2-839B-77436658C4E2}" type="slidenum">
              <a:rPr lang="en-US" altLang="en-US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8850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E5D8B-5000-42E4-916A-59EB2D7FC50D}" type="slidenum">
              <a:rPr lang="en-US" altLang="en-US"/>
              <a:pPr/>
              <a:t>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15416-5D5F-45C2-839B-77436658C4E2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15416-5D5F-45C2-839B-77436658C4E2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810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EC56B-81DA-4068-B876-1A6832F86CE1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15416-5D5F-45C2-839B-77436658C4E2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997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15416-5D5F-45C2-839B-77436658C4E2}" type="slidenum">
              <a:rPr lang="en-US" altLang="en-US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1153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15416-5D5F-45C2-839B-77436658C4E2}" type="slidenum">
              <a:rPr lang="en-US" altLang="en-US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6143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15416-5D5F-45C2-839B-77436658C4E2}" type="slidenum">
              <a:rPr lang="en-US" altLang="en-US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9046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60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58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9.png"/><Relationship Id="rId12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2.png"/><Relationship Id="rId11" Type="http://schemas.openxmlformats.org/officeDocument/2006/relationships/image" Target="../media/image33.png"/><Relationship Id="rId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71.png"/><Relationship Id="rId9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2.png"/><Relationship Id="rId12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2.png"/><Relationship Id="rId11" Type="http://schemas.openxmlformats.org/officeDocument/2006/relationships/image" Target="../media/image33.png"/><Relationship Id="rId5" Type="http://schemas.openxmlformats.org/officeDocument/2006/relationships/image" Target="../media/image74.png"/><Relationship Id="rId10" Type="http://schemas.openxmlformats.org/officeDocument/2006/relationships/image" Target="../media/image67.png"/><Relationship Id="rId4" Type="http://schemas.openxmlformats.org/officeDocument/2006/relationships/image" Target="../media/image73.png"/><Relationship Id="rId9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2.png"/><Relationship Id="rId12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2.png"/><Relationship Id="rId11" Type="http://schemas.openxmlformats.org/officeDocument/2006/relationships/image" Target="../media/image33.png"/><Relationship Id="rId5" Type="http://schemas.openxmlformats.org/officeDocument/2006/relationships/image" Target="../media/image76.png"/><Relationship Id="rId10" Type="http://schemas.openxmlformats.org/officeDocument/2006/relationships/image" Target="../media/image67.png"/><Relationship Id="rId4" Type="http://schemas.openxmlformats.org/officeDocument/2006/relationships/image" Target="../media/image75.png"/><Relationship Id="rId9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png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1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42.png"/><Relationship Id="rId18" Type="http://schemas.openxmlformats.org/officeDocument/2006/relationships/image" Target="../media/image17.png"/><Relationship Id="rId26" Type="http://schemas.openxmlformats.org/officeDocument/2006/relationships/image" Target="../media/image53.png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48.png"/><Relationship Id="rId7" Type="http://schemas.openxmlformats.org/officeDocument/2006/relationships/image" Target="../media/image39.png"/><Relationship Id="rId12" Type="http://schemas.openxmlformats.org/officeDocument/2006/relationships/image" Target="../media/image41.png"/><Relationship Id="rId17" Type="http://schemas.openxmlformats.org/officeDocument/2006/relationships/image" Target="../media/image45.png"/><Relationship Id="rId25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png"/><Relationship Id="rId20" Type="http://schemas.openxmlformats.org/officeDocument/2006/relationships/image" Target="../media/image47.png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11" Type="http://schemas.openxmlformats.org/officeDocument/2006/relationships/image" Target="../media/image40.png"/><Relationship Id="rId24" Type="http://schemas.openxmlformats.org/officeDocument/2006/relationships/image" Target="../media/image51.png"/><Relationship Id="rId5" Type="http://schemas.openxmlformats.org/officeDocument/2006/relationships/image" Target="../media/image38.png"/><Relationship Id="rId15" Type="http://schemas.openxmlformats.org/officeDocument/2006/relationships/image" Target="../media/image44.png"/><Relationship Id="rId23" Type="http://schemas.openxmlformats.org/officeDocument/2006/relationships/image" Target="../media/image50.png"/><Relationship Id="rId10" Type="http://schemas.openxmlformats.org/officeDocument/2006/relationships/image" Target="../media/image26.png"/><Relationship Id="rId19" Type="http://schemas.openxmlformats.org/officeDocument/2006/relationships/image" Target="../media/image46.png"/><Relationship Id="rId4" Type="http://schemas.openxmlformats.org/officeDocument/2006/relationships/image" Target="../media/image37.png"/><Relationship Id="rId9" Type="http://schemas.openxmlformats.org/officeDocument/2006/relationships/image" Target="../media/image25.png"/><Relationship Id="rId14" Type="http://schemas.openxmlformats.org/officeDocument/2006/relationships/image" Target="../media/image43.png"/><Relationship Id="rId22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5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6.png"/><Relationship Id="rId12" Type="http://schemas.openxmlformats.org/officeDocument/2006/relationships/image" Target="../media/image5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5.png"/><Relationship Id="rId11" Type="http://schemas.openxmlformats.org/officeDocument/2006/relationships/image" Target="../media/image570.png"/><Relationship Id="rId5" Type="http://schemas.openxmlformats.org/officeDocument/2006/relationships/image" Target="../media/image510.png"/><Relationship Id="rId10" Type="http://schemas.openxmlformats.org/officeDocument/2006/relationships/image" Target="../media/image560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Relationship Id="rId1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4.png"/><Relationship Id="rId12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11" Type="http://schemas.openxmlformats.org/officeDocument/2006/relationships/image" Target="../media/image33.png"/><Relationship Id="rId5" Type="http://schemas.openxmlformats.org/officeDocument/2006/relationships/image" Target="../media/image63.png"/><Relationship Id="rId10" Type="http://schemas.openxmlformats.org/officeDocument/2006/relationships/image" Target="../media/image67.png"/><Relationship Id="rId4" Type="http://schemas.openxmlformats.org/officeDocument/2006/relationships/image" Target="../media/image620.png"/><Relationship Id="rId9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65.png"/><Relationship Id="rId11" Type="http://schemas.openxmlformats.org/officeDocument/2006/relationships/image" Target="../media/image62.png"/><Relationship Id="rId5" Type="http://schemas.openxmlformats.org/officeDocument/2006/relationships/image" Target="../media/image69.png"/><Relationship Id="rId10" Type="http://schemas.openxmlformats.org/officeDocument/2006/relationships/image" Target="../media/image22.png"/><Relationship Id="rId4" Type="http://schemas.openxmlformats.org/officeDocument/2006/relationships/image" Target="../media/image670.png"/><Relationship Id="rId9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6.png"/><Relationship Id="rId12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65.png"/><Relationship Id="rId11" Type="http://schemas.openxmlformats.org/officeDocument/2006/relationships/image" Target="../media/image22.png"/><Relationship Id="rId5" Type="http://schemas.openxmlformats.org/officeDocument/2006/relationships/image" Target="../media/image70.png"/><Relationship Id="rId10" Type="http://schemas.openxmlformats.org/officeDocument/2006/relationships/image" Target="../media/image68.png"/><Relationship Id="rId4" Type="http://schemas.openxmlformats.org/officeDocument/2006/relationships/image" Target="../media/image690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C02FA7F-F1D2-4A3A-8AFB-B1352C6D0FF5}"/>
              </a:ext>
            </a:extLst>
          </p:cNvPr>
          <p:cNvSpPr/>
          <p:nvPr/>
        </p:nvSpPr>
        <p:spPr>
          <a:xfrm>
            <a:off x="40333" y="1490496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93663" y="173038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6443686" y="3916161"/>
            <a:ext cx="2588434" cy="1428083"/>
            <a:chOff x="6750051" y="3886200"/>
            <a:chExt cx="2244752" cy="846421"/>
          </a:xfrm>
        </p:grpSpPr>
        <p:sp>
          <p:nvSpPr>
            <p:cNvPr id="36" name="Rectangle 35"/>
            <p:cNvSpPr/>
            <p:nvPr/>
          </p:nvSpPr>
          <p:spPr bwMode="auto">
            <a:xfrm>
              <a:off x="6750051" y="3886200"/>
              <a:ext cx="2244752" cy="846421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301752" rIns="45720"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Students, you already know how to find the </a:t>
              </a:r>
              <a:r>
                <a:rPr lang="en-US" sz="1400" b="1" i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</a:rPr>
                <a:t>vertex</a:t>
              </a:r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 of a parabola. Now, we will learn how to </a:t>
              </a:r>
              <a:r>
                <a:rPr lang="en-US" sz="1400" b="1" i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</a:rPr>
                <a:t>Graph</a:t>
              </a:r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 Quadratic Functions in Standard Form.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6756400" y="3886202"/>
              <a:ext cx="2238402" cy="143179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200" b="1" dirty="0">
                  <a:latin typeface="Gill Sans MT" pitchFamily="34" charset="0"/>
                </a:rPr>
                <a:t>Make Connection</a:t>
              </a:r>
            </a:p>
          </p:txBody>
        </p:sp>
      </p:grpSp>
      <p:sp>
        <p:nvSpPr>
          <p:cNvPr id="52" name="Rectangle 126"/>
          <p:cNvSpPr/>
          <p:nvPr/>
        </p:nvSpPr>
        <p:spPr>
          <a:xfrm>
            <a:off x="-9525" y="68263"/>
            <a:ext cx="1735138" cy="247650"/>
          </a:xfrm>
          <a:custGeom>
            <a:avLst/>
            <a:gdLst/>
            <a:ahLst/>
            <a:cxnLst/>
            <a:rect l="l" t="t" r="r" b="b"/>
            <a:pathLst>
              <a:path w="1734382" h="247650">
                <a:moveTo>
                  <a:pt x="1633408" y="0"/>
                </a:moveTo>
                <a:lnTo>
                  <a:pt x="1633719" y="381"/>
                </a:lnTo>
                <a:lnTo>
                  <a:pt x="1635717" y="381"/>
                </a:lnTo>
                <a:lnTo>
                  <a:pt x="1635717" y="2832"/>
                </a:lnTo>
                <a:lnTo>
                  <a:pt x="1734382" y="123825"/>
                </a:lnTo>
                <a:lnTo>
                  <a:pt x="1635717" y="244818"/>
                </a:lnTo>
                <a:lnTo>
                  <a:pt x="1635717" y="247269"/>
                </a:lnTo>
                <a:lnTo>
                  <a:pt x="1633719" y="247269"/>
                </a:lnTo>
                <a:lnTo>
                  <a:pt x="1633408" y="247650"/>
                </a:lnTo>
                <a:lnTo>
                  <a:pt x="1633408" y="247269"/>
                </a:lnTo>
                <a:lnTo>
                  <a:pt x="0" y="247269"/>
                </a:lnTo>
                <a:lnTo>
                  <a:pt x="0" y="381"/>
                </a:lnTo>
                <a:lnTo>
                  <a:pt x="1633408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Learning Objective</a:t>
            </a:r>
          </a:p>
        </p:txBody>
      </p:sp>
      <p:sp>
        <p:nvSpPr>
          <p:cNvPr id="53" name="Rectangle 130"/>
          <p:cNvSpPr/>
          <p:nvPr/>
        </p:nvSpPr>
        <p:spPr>
          <a:xfrm>
            <a:off x="-35485" y="1380445"/>
            <a:ext cx="2214563" cy="247650"/>
          </a:xfrm>
          <a:custGeom>
            <a:avLst/>
            <a:gdLst/>
            <a:ahLst/>
            <a:cxnLst/>
            <a:rect l="l" t="t" r="r" b="b"/>
            <a:pathLst>
              <a:path w="2214255" h="247650">
                <a:moveTo>
                  <a:pt x="2113281" y="0"/>
                </a:moveTo>
                <a:lnTo>
                  <a:pt x="2214255" y="123825"/>
                </a:lnTo>
                <a:lnTo>
                  <a:pt x="2113281" y="247650"/>
                </a:lnTo>
                <a:lnTo>
                  <a:pt x="2113281" y="247269"/>
                </a:lnTo>
                <a:lnTo>
                  <a:pt x="0" y="247269"/>
                </a:lnTo>
                <a:lnTo>
                  <a:pt x="0" y="381"/>
                </a:lnTo>
                <a:lnTo>
                  <a:pt x="2113281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Activate Prior 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5"/>
              <p:cNvSpPr>
                <a:spLocks noChangeArrowheads="1"/>
              </p:cNvSpPr>
              <p:nvPr/>
            </p:nvSpPr>
            <p:spPr bwMode="auto">
              <a:xfrm>
                <a:off x="73075" y="581802"/>
                <a:ext cx="6191598" cy="330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r>
                  <a:rPr lang="en-US" sz="155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badi Extra Light" panose="020B0204020104020204" pitchFamily="34" charset="0"/>
                  </a:rPr>
                  <a:t>We will </a:t>
                </a:r>
                <a:r>
                  <a:rPr lang="en-US" sz="155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badi Extra Light" panose="020B0204020104020204" pitchFamily="34" charset="0"/>
                  </a:rPr>
                  <a:t>Graph</a:t>
                </a:r>
                <a:r>
                  <a:rPr lang="en-US" sz="155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badi Extra Light" panose="020B0204020104020204" pitchFamily="34" charset="0"/>
                  </a:rPr>
                  <a:t> Quadratic Functions in Standard Form by identifying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50" b="1" i="1" kern="0"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550" b="1" i="1" kern="0" dirty="0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badi Extra Light" panose="020B0204020104020204" pitchFamily="34" charset="0"/>
                          </a:rPr>
                          <m:t>vertex</m:t>
                        </m:r>
                      </m:e>
                      <m:sub>
                        <m:r>
                          <a:rPr lang="en-US" sz="1550" b="1" i="1" kern="0" dirty="0" smtClean="0"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550" b="1" i="1" kern="0" dirty="0" smtClean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5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4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75" y="581802"/>
                <a:ext cx="6191598" cy="330860"/>
              </a:xfrm>
              <a:prstGeom prst="rect">
                <a:avLst/>
              </a:prstGeom>
              <a:blipFill>
                <a:blip r:embed="rId4"/>
                <a:stretch>
                  <a:fillRect l="-492" t="-1818" b="-290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44725B8-4815-46F5-A04E-E36CFA99DF6A}"/>
              </a:ext>
            </a:extLst>
          </p:cNvPr>
          <p:cNvCxnSpPr>
            <a:cxnSpLocks/>
          </p:cNvCxnSpPr>
          <p:nvPr/>
        </p:nvCxnSpPr>
        <p:spPr>
          <a:xfrm>
            <a:off x="3338806" y="1504270"/>
            <a:ext cx="35336" cy="5180692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4">
            <a:extLst>
              <a:ext uri="{FF2B5EF4-FFF2-40B4-BE49-F238E27FC236}">
                <a16:creationId xmlns:a16="http://schemas.microsoft.com/office/drawing/2014/main" id="{37307F24-BFA8-48B5-8B60-D250C76F5FAA}"/>
              </a:ext>
            </a:extLst>
          </p:cNvPr>
          <p:cNvGrpSpPr>
            <a:grpSpLocks/>
          </p:cNvGrpSpPr>
          <p:nvPr/>
        </p:nvGrpSpPr>
        <p:grpSpPr bwMode="auto">
          <a:xfrm>
            <a:off x="6322193" y="245738"/>
            <a:ext cx="2732337" cy="1084272"/>
            <a:chOff x="5849069" y="530222"/>
            <a:chExt cx="3083794" cy="127479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6EAC71F-E49F-4B9C-A07B-19989B860E27}"/>
                </a:ext>
              </a:extLst>
            </p:cNvPr>
            <p:cNvSpPr/>
            <p:nvPr/>
          </p:nvSpPr>
          <p:spPr bwMode="auto">
            <a:xfrm>
              <a:off x="5849069" y="541591"/>
              <a:ext cx="3082304" cy="1263425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56489" rIns="7772">
              <a:spAutoFit/>
            </a:bodyPr>
            <a:lstStyle/>
            <a:p>
              <a:pPr defTabSz="777240">
                <a:defRPr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  <a:cs typeface="Times New Roman" pitchFamily="18" charset="0"/>
                </a:rPr>
                <a:t>A: What are we going to </a:t>
              </a:r>
              <a:r>
                <a:rPr lang="en-US" sz="1400" b="1" i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  <a:cs typeface="Times New Roman" pitchFamily="18" charset="0"/>
                </a:rPr>
                <a:t>learn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  <a:cs typeface="Times New Roman" pitchFamily="18" charset="0"/>
                </a:rPr>
                <a:t>?</a:t>
              </a:r>
            </a:p>
            <a:p>
              <a:pPr marL="285750" indent="-285750" defTabSz="777240">
                <a:buFont typeface="Arial" panose="020B0604020202020204" pitchFamily="34" charset="0"/>
                <a:buChar char="•"/>
                <a:defRPr/>
              </a:pPr>
              <a:endParaRPr lang="en-US" sz="600" u="sng" dirty="0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  <a:cs typeface="Times New Roman" pitchFamily="18" charset="0"/>
              </a:endParaRPr>
            </a:p>
            <a:p>
              <a:pPr defTabSz="777240">
                <a:defRPr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  <a:cs typeface="Times New Roman" pitchFamily="18" charset="0"/>
                </a:rPr>
                <a:t>B: What is a </a:t>
              </a:r>
              <a:r>
                <a:rPr lang="en-US" sz="1400" b="1" i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  <a:cs typeface="Times New Roman" pitchFamily="18" charset="0"/>
                </a:rPr>
                <a:t>vertex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  <a:cs typeface="Times New Roman" pitchFamily="18" charset="0"/>
                </a:rPr>
                <a:t>?</a:t>
              </a:r>
            </a:p>
            <a:p>
              <a:pPr defTabSz="777240">
                <a:defRPr/>
              </a:pPr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  <a:cs typeface="Times New Roman" pitchFamily="18" charset="0"/>
                </a:rPr>
                <a:t>        </a:t>
              </a:r>
              <a:r>
                <a:rPr lang="en-US" sz="1400" b="1" i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  <a:cs typeface="Times New Roman" pitchFamily="18" charset="0"/>
                </a:rPr>
                <a:t>Vertex means</a:t>
              </a:r>
              <a:r>
                <a:rPr lang="en-US" sz="1400" b="1" u="sng" dirty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  <a:cs typeface="Times New Roman" pitchFamily="18" charset="0"/>
                </a:rPr>
                <a:t>_____________.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5C562B8-3E34-4715-86D0-999E78BE0AEF}"/>
                </a:ext>
              </a:extLst>
            </p:cNvPr>
            <p:cNvSpPr/>
            <p:nvPr/>
          </p:nvSpPr>
          <p:spPr bwMode="auto">
            <a:xfrm>
              <a:off x="5850559" y="530222"/>
              <a:ext cx="3082304" cy="209446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200" b="1" dirty="0">
                  <a:latin typeface="Gill Sans MT" pitchFamily="34" charset="0"/>
                </a:rPr>
                <a:t>CFU</a:t>
              </a: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BFC4E645-C250-46D6-833A-329684E80F52}"/>
              </a:ext>
            </a:extLst>
          </p:cNvPr>
          <p:cNvSpPr/>
          <p:nvPr/>
        </p:nvSpPr>
        <p:spPr>
          <a:xfrm>
            <a:off x="29166" y="1646292"/>
            <a:ext cx="26717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000" b="1" dirty="0">
                <a:latin typeface="Handlee" panose="02000000000000000000" pitchFamily="2" charset="0"/>
              </a:rPr>
              <a:t>Find the vertex of      </a:t>
            </a:r>
            <a:r>
              <a:rPr lang="en-US" altLang="en-US" sz="2000" b="1" dirty="0">
                <a:solidFill>
                  <a:schemeClr val="accent2"/>
                </a:solidFill>
                <a:latin typeface="Handlee" panose="02000000000000000000" pitchFamily="2" charset="0"/>
              </a:rPr>
              <a:t>y = 2x</a:t>
            </a:r>
            <a:r>
              <a:rPr lang="en-US" altLang="en-US" sz="2000" b="1" baseline="30000" dirty="0">
                <a:solidFill>
                  <a:schemeClr val="accent2"/>
                </a:solidFill>
                <a:latin typeface="Handlee" panose="02000000000000000000" pitchFamily="2" charset="0"/>
              </a:rPr>
              <a:t>2</a:t>
            </a:r>
            <a:r>
              <a:rPr lang="en-US" altLang="en-US" sz="2000" b="1" dirty="0">
                <a:solidFill>
                  <a:schemeClr val="accent2"/>
                </a:solidFill>
                <a:latin typeface="Handlee" panose="02000000000000000000" pitchFamily="2" charset="0"/>
              </a:rPr>
              <a:t> + 8x +6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FC4E645-C250-46D6-833A-329684E80F52}"/>
              </a:ext>
            </a:extLst>
          </p:cNvPr>
          <p:cNvSpPr/>
          <p:nvPr/>
        </p:nvSpPr>
        <p:spPr>
          <a:xfrm>
            <a:off x="3385968" y="1659179"/>
            <a:ext cx="23230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Handlee" panose="02000000000000000000" pitchFamily="2" charset="0"/>
              </a:rPr>
              <a:t>2.  Find the vertex of</a:t>
            </a:r>
          </a:p>
          <a:p>
            <a:r>
              <a:rPr lang="en-US" sz="2000" b="1" dirty="0">
                <a:solidFill>
                  <a:schemeClr val="accent2"/>
                </a:solidFill>
                <a:latin typeface="Handlee" panose="02000000000000000000" pitchFamily="2" charset="0"/>
              </a:rPr>
              <a:t>         </a:t>
            </a:r>
            <a:r>
              <a:rPr lang="en-US" altLang="en-US" sz="2000" b="1" dirty="0">
                <a:solidFill>
                  <a:schemeClr val="accent2"/>
                </a:solidFill>
                <a:latin typeface="Handlee" panose="02000000000000000000" pitchFamily="2" charset="0"/>
              </a:rPr>
              <a:t>y = x</a:t>
            </a:r>
            <a:r>
              <a:rPr lang="en-US" altLang="en-US" sz="2000" b="1" baseline="30000" dirty="0">
                <a:solidFill>
                  <a:schemeClr val="accent2"/>
                </a:solidFill>
                <a:latin typeface="Handlee" panose="02000000000000000000" pitchFamily="2" charset="0"/>
              </a:rPr>
              <a:t>2</a:t>
            </a:r>
            <a:r>
              <a:rPr lang="en-US" altLang="en-US" sz="2000" b="1" dirty="0">
                <a:solidFill>
                  <a:schemeClr val="accent2"/>
                </a:solidFill>
                <a:latin typeface="Handlee" panose="02000000000000000000" pitchFamily="2" charset="0"/>
              </a:rPr>
              <a:t> + 4x + 5</a:t>
            </a:r>
          </a:p>
        </p:txBody>
      </p:sp>
      <p:grpSp>
        <p:nvGrpSpPr>
          <p:cNvPr id="45" name="Group 4"/>
          <p:cNvGrpSpPr>
            <a:grpSpLocks/>
          </p:cNvGrpSpPr>
          <p:nvPr/>
        </p:nvGrpSpPr>
        <p:grpSpPr bwMode="auto">
          <a:xfrm>
            <a:off x="7073666" y="6264743"/>
            <a:ext cx="1910291" cy="535531"/>
            <a:chOff x="5850559" y="523875"/>
            <a:chExt cx="3083889" cy="535187"/>
          </a:xfrm>
        </p:grpSpPr>
        <p:sp>
          <p:nvSpPr>
            <p:cNvPr id="46" name="Rectangle 45"/>
            <p:cNvSpPr/>
            <p:nvPr/>
          </p:nvSpPr>
          <p:spPr bwMode="auto">
            <a:xfrm>
              <a:off x="5852144" y="523875"/>
              <a:ext cx="3082304" cy="535187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301752" rIns="9144">
              <a:spAutoFit/>
            </a:bodyPr>
            <a:lstStyle/>
            <a:p>
              <a:pPr defTabSz="914400"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  <a:cs typeface="Times New Roman" pitchFamily="18" charset="0"/>
                </a:rPr>
                <a:t>1: The </a:t>
              </a:r>
              <a:r>
                <a:rPr lang="en-US" sz="1100" b="1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  <a:cs typeface="Times New Roman" pitchFamily="18" charset="0"/>
                </a:rPr>
                <a:t>endpoint of a Parabola. 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850559" y="530222"/>
              <a:ext cx="3082304" cy="209446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100" b="1" dirty="0">
                  <a:latin typeface="Gill Sans MT" pitchFamily="34" charset="0"/>
                </a:rPr>
                <a:t>Vocabulary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B4B3CC-16A3-4609-9FC1-3CB5745556DA}"/>
              </a:ext>
            </a:extLst>
          </p:cNvPr>
          <p:cNvGrpSpPr/>
          <p:nvPr/>
        </p:nvGrpSpPr>
        <p:grpSpPr>
          <a:xfrm>
            <a:off x="6264673" y="1966213"/>
            <a:ext cx="2781547" cy="804130"/>
            <a:chOff x="6290941" y="1830500"/>
            <a:chExt cx="2781547" cy="804130"/>
          </a:xfrm>
        </p:grpSpPr>
        <p:grpSp>
          <p:nvGrpSpPr>
            <p:cNvPr id="6147" name="Group 4"/>
            <p:cNvGrpSpPr>
              <a:grpSpLocks/>
            </p:cNvGrpSpPr>
            <p:nvPr/>
          </p:nvGrpSpPr>
          <p:grpSpPr bwMode="auto">
            <a:xfrm>
              <a:off x="6290941" y="1830500"/>
              <a:ext cx="2756696" cy="804130"/>
              <a:chOff x="5850559" y="523875"/>
              <a:chExt cx="3083889" cy="519808"/>
            </a:xfrm>
          </p:grpSpPr>
          <p:sp>
            <p:nvSpPr>
              <p:cNvPr id="2" name="Rectangle 1"/>
              <p:cNvSpPr/>
              <p:nvPr/>
            </p:nvSpPr>
            <p:spPr bwMode="auto">
              <a:xfrm>
                <a:off x="5852144" y="523875"/>
                <a:ext cx="3082304" cy="519808"/>
              </a:xfrm>
              <a:prstGeom prst="rect">
                <a:avLst/>
              </a:prstGeom>
              <a:gradFill flip="none" rotWithShape="1">
                <a:gsLst>
                  <a:gs pos="0">
                    <a:srgbClr val="C0ECFC"/>
                  </a:gs>
                  <a:gs pos="32000">
                    <a:srgbClr val="F7FDFF"/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301752" rIns="9144">
                <a:spAutoFit/>
              </a:bodyPr>
              <a:lstStyle/>
              <a:p>
                <a:pPr defTabSz="914400">
                  <a:defRPr/>
                </a:pPr>
                <a:endParaRPr lang="en-US" sz="1100" b="1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  <a:cs typeface="Times New Roman" pitchFamily="18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5850559" y="530222"/>
                <a:ext cx="3082304" cy="129609"/>
              </a:xfrm>
              <a:prstGeom prst="rect">
                <a:avLst/>
              </a:prstGeom>
              <a:solidFill>
                <a:srgbClr val="08749A"/>
              </a:solidFill>
              <a:ln w="3175">
                <a:solidFill>
                  <a:schemeClr val="accen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500" b="1" dirty="0">
                    <a:latin typeface="Gill Sans MT" pitchFamily="34" charset="0"/>
                  </a:rPr>
                  <a:t>Remember</a:t>
                </a: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04184" y="2071436"/>
              <a:ext cx="2768304" cy="551097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91FF705-5A3E-41CF-8007-D90B5A52E963}"/>
              </a:ext>
            </a:extLst>
          </p:cNvPr>
          <p:cNvSpPr/>
          <p:nvPr/>
        </p:nvSpPr>
        <p:spPr>
          <a:xfrm>
            <a:off x="770214" y="2646711"/>
            <a:ext cx="1584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Handlee" panose="02000000000000000000" pitchFamily="2" charset="0"/>
              </a:rPr>
              <a:t>a </a:t>
            </a:r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= 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2</a:t>
            </a:r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 and </a:t>
            </a:r>
            <a:r>
              <a:rPr lang="en-US" altLang="en-US" b="1" dirty="0">
                <a:latin typeface="Handlee" panose="02000000000000000000" pitchFamily="2" charset="0"/>
              </a:rPr>
              <a:t>b</a:t>
            </a:r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 = 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8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06DA8C-FAEF-46E1-9C2F-F2529B06BF96}"/>
                  </a:ext>
                </a:extLst>
              </p:cNvPr>
              <p:cNvSpPr/>
              <p:nvPr/>
            </p:nvSpPr>
            <p:spPr>
              <a:xfrm>
                <a:off x="119922" y="3207629"/>
                <a:ext cx="984565" cy="616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06DA8C-FAEF-46E1-9C2F-F2529B06BF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22" y="3207629"/>
                <a:ext cx="984565" cy="6166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7797D95-89C6-4E25-A7C8-69A29223A6B2}"/>
                  </a:ext>
                </a:extLst>
              </p:cNvPr>
              <p:cNvSpPr/>
              <p:nvPr/>
            </p:nvSpPr>
            <p:spPr>
              <a:xfrm>
                <a:off x="968066" y="3232585"/>
                <a:ext cx="942887" cy="661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1" i="1" dirty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b="1" i="1" dirty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7797D95-89C6-4E25-A7C8-69A29223A6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066" y="3232585"/>
                <a:ext cx="942887" cy="6619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11C02B6-2FD1-48A0-A914-DE7FD81BEC75}"/>
                  </a:ext>
                </a:extLst>
              </p:cNvPr>
              <p:cNvSpPr/>
              <p:nvPr/>
            </p:nvSpPr>
            <p:spPr>
              <a:xfrm>
                <a:off x="1735860" y="3232585"/>
                <a:ext cx="785793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1" i="1" dirty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11C02B6-2FD1-48A0-A914-DE7FD81BEC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860" y="3232585"/>
                <a:ext cx="785793" cy="6109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83F0C70-D869-499C-8A89-1A11B9803E25}"/>
                  </a:ext>
                </a:extLst>
              </p:cNvPr>
              <p:cNvSpPr/>
              <p:nvPr/>
            </p:nvSpPr>
            <p:spPr>
              <a:xfrm>
                <a:off x="2371009" y="3378875"/>
                <a:ext cx="7857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83F0C70-D869-499C-8A89-1A11B9803E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009" y="3378875"/>
                <a:ext cx="78579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F14EC77-06F7-4887-B0BB-2ED1893A0A72}"/>
                  </a:ext>
                </a:extLst>
              </p:cNvPr>
              <p:cNvSpPr/>
              <p:nvPr/>
            </p:nvSpPr>
            <p:spPr>
              <a:xfrm>
                <a:off x="434385" y="4367624"/>
                <a:ext cx="22557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y = 2(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)</a:t>
                </a:r>
                <a:r>
                  <a:rPr lang="en-US" altLang="en-US" b="1" baseline="30000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2</a:t>
                </a:r>
                <a:r>
                  <a:rPr lang="en-US" altLang="en-US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 + 8(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) +6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F14EC77-06F7-4887-B0BB-2ED1893A0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85" y="4367624"/>
                <a:ext cx="2255746" cy="369332"/>
              </a:xfrm>
              <a:prstGeom prst="rect">
                <a:avLst/>
              </a:prstGeom>
              <a:blipFill>
                <a:blip r:embed="rId10"/>
                <a:stretch>
                  <a:fillRect l="-2162" t="-4918" r="-2432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262D1B7-BAF9-4E78-A7CF-BE791F8A8915}"/>
              </a:ext>
            </a:extLst>
          </p:cNvPr>
          <p:cNvSpPr/>
          <p:nvPr/>
        </p:nvSpPr>
        <p:spPr>
          <a:xfrm>
            <a:off x="476234" y="1946874"/>
            <a:ext cx="17203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chemeClr val="accent2"/>
                </a:solidFill>
                <a:latin typeface="Handlee" panose="02000000000000000000" pitchFamily="2" charset="0"/>
              </a:rPr>
              <a:t>y = 2x</a:t>
            </a:r>
            <a:r>
              <a:rPr lang="en-US" altLang="en-US" sz="2000" b="1" baseline="30000" dirty="0">
                <a:solidFill>
                  <a:schemeClr val="accent2"/>
                </a:solidFill>
                <a:latin typeface="Handlee" panose="02000000000000000000" pitchFamily="2" charset="0"/>
              </a:rPr>
              <a:t>2</a:t>
            </a:r>
            <a:r>
              <a:rPr lang="en-US" altLang="en-US" sz="2000" b="1" dirty="0">
                <a:solidFill>
                  <a:schemeClr val="accent2"/>
                </a:solidFill>
                <a:latin typeface="Handlee" panose="02000000000000000000" pitchFamily="2" charset="0"/>
              </a:rPr>
              <a:t> + 8x +6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9FD5FD9-DE18-470E-BD39-7188E61F51A9}"/>
                  </a:ext>
                </a:extLst>
              </p:cNvPr>
              <p:cNvSpPr/>
              <p:nvPr/>
            </p:nvSpPr>
            <p:spPr>
              <a:xfrm>
                <a:off x="706433" y="4627157"/>
                <a:ext cx="15568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 = 2(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altLang="en-US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) -16 + 6</a:t>
                </a:r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9FD5FD9-DE18-470E-BD39-7188E61F51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33" y="4627157"/>
                <a:ext cx="1556836" cy="369332"/>
              </a:xfrm>
              <a:prstGeom prst="rect">
                <a:avLst/>
              </a:prstGeom>
              <a:blipFill>
                <a:blip r:embed="rId11"/>
                <a:stretch>
                  <a:fillRect t="-4918" r="-2745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0A5817A0-FD2E-41A4-AFED-BFD64AEB049D}"/>
              </a:ext>
            </a:extLst>
          </p:cNvPr>
          <p:cNvSpPr/>
          <p:nvPr/>
        </p:nvSpPr>
        <p:spPr>
          <a:xfrm>
            <a:off x="860261" y="4891487"/>
            <a:ext cx="1308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 = 8-16 + 6 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1A29A6-ADB4-459C-8544-94F2D2F68D1F}"/>
              </a:ext>
            </a:extLst>
          </p:cNvPr>
          <p:cNvSpPr/>
          <p:nvPr/>
        </p:nvSpPr>
        <p:spPr>
          <a:xfrm>
            <a:off x="905838" y="5140207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 = -8 + 6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05CE0D-423B-4C95-A20F-BE0245EC2118}"/>
              </a:ext>
            </a:extLst>
          </p:cNvPr>
          <p:cNvSpPr/>
          <p:nvPr/>
        </p:nvSpPr>
        <p:spPr>
          <a:xfrm>
            <a:off x="1788946" y="5151693"/>
            <a:ext cx="63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= -2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19E0FB7-4993-486C-ADEE-7591E0F53EC6}"/>
                  </a:ext>
                </a:extLst>
              </p:cNvPr>
              <p:cNvSpPr/>
              <p:nvPr/>
            </p:nvSpPr>
            <p:spPr>
              <a:xfrm>
                <a:off x="173951" y="5781852"/>
                <a:ext cx="305615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12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The vertex of  </a:t>
                </a:r>
                <a14:m>
                  <m:oMath xmlns:m="http://schemas.openxmlformats.org/officeDocument/2006/math">
                    <m:r>
                      <a:rPr lang="en-US" altLang="en-US" sz="1200" b="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1200" b="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=_____________</m:t>
                    </m:r>
                    <m:r>
                      <a:rPr lang="en-US" altLang="en-US" sz="12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altLang="en-US" sz="12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2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r>
                  <a:rPr lang="en-US" altLang="en-US" sz="12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(</a:t>
                </a:r>
                <a:r>
                  <a:rPr lang="en-US" altLang="en-US" sz="1200" i="1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__</a:t>
                </a:r>
                <a:r>
                  <a:rPr lang="en-US" altLang="en-US" sz="12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, </a:t>
                </a:r>
                <a:r>
                  <a:rPr lang="en-US" altLang="en-US" sz="1200" i="1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_ _)</a:t>
                </a:r>
                <a:endParaRPr lang="en-US" sz="1200" i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19E0FB7-4993-486C-ADEE-7591E0F53E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51" y="5781852"/>
                <a:ext cx="3056158" cy="276999"/>
              </a:xfrm>
              <a:prstGeom prst="rect">
                <a:avLst/>
              </a:prstGeom>
              <a:blipFill>
                <a:blip r:embed="rId12"/>
                <a:stretch>
                  <a:fillRect l="-399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09EF2BC2-78A6-4891-8A99-C6BED9E5616B}"/>
              </a:ext>
            </a:extLst>
          </p:cNvPr>
          <p:cNvSpPr/>
          <p:nvPr/>
        </p:nvSpPr>
        <p:spPr>
          <a:xfrm>
            <a:off x="1364895" y="5770155"/>
            <a:ext cx="9140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solidFill>
                  <a:srgbClr val="00B0F0"/>
                </a:solidFill>
                <a:latin typeface="Handlee" panose="02000000000000000000" pitchFamily="2" charset="0"/>
              </a:rPr>
              <a:t> 2x</a:t>
            </a:r>
            <a:r>
              <a:rPr lang="en-US" altLang="en-US" sz="1200" b="1" baseline="30000" dirty="0">
                <a:solidFill>
                  <a:srgbClr val="00B0F0"/>
                </a:solidFill>
                <a:latin typeface="Handlee" panose="02000000000000000000" pitchFamily="2" charset="0"/>
              </a:rPr>
              <a:t>2</a:t>
            </a:r>
            <a:r>
              <a:rPr lang="en-US" altLang="en-US" sz="1200" b="1" dirty="0">
                <a:solidFill>
                  <a:srgbClr val="00B0F0"/>
                </a:solidFill>
                <a:latin typeface="Handlee" panose="02000000000000000000" pitchFamily="2" charset="0"/>
              </a:rPr>
              <a:t> + 8x +6</a:t>
            </a:r>
            <a:endParaRPr lang="en-US" sz="1200" dirty="0">
              <a:solidFill>
                <a:srgbClr val="00B0F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7314B5-5A11-469D-BC75-295B04B39AAC}"/>
              </a:ext>
            </a:extLst>
          </p:cNvPr>
          <p:cNvSpPr/>
          <p:nvPr/>
        </p:nvSpPr>
        <p:spPr>
          <a:xfrm>
            <a:off x="2380497" y="5742177"/>
            <a:ext cx="8803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( -2, -2)</a:t>
            </a:r>
            <a:endParaRPr lang="en-US" sz="1600" i="1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61C9A6C-BF4B-48D6-AE3E-5F87A6624430}"/>
              </a:ext>
            </a:extLst>
          </p:cNvPr>
          <p:cNvSpPr/>
          <p:nvPr/>
        </p:nvSpPr>
        <p:spPr>
          <a:xfrm>
            <a:off x="104938" y="2425379"/>
            <a:ext cx="16404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u="sng" dirty="0">
                <a:latin typeface="Abadi Extra Light" panose="020B0204020104020204" pitchFamily="34" charset="0"/>
              </a:rPr>
              <a:t>Step 1:  Identify </a:t>
            </a:r>
            <a:r>
              <a:rPr lang="en-US" altLang="en-US" sz="1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a and b:</a:t>
            </a:r>
            <a:endParaRPr lang="en-US" sz="1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0A3D97C-7F5C-4DAB-8B74-CB2BFAB0B919}"/>
              </a:ext>
            </a:extLst>
          </p:cNvPr>
          <p:cNvSpPr/>
          <p:nvPr/>
        </p:nvSpPr>
        <p:spPr>
          <a:xfrm>
            <a:off x="104938" y="2999914"/>
            <a:ext cx="13390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u="sng" dirty="0">
                <a:latin typeface="Abadi Extra Light" panose="020B0204020104020204" pitchFamily="34" charset="0"/>
              </a:rPr>
              <a:t>Step 2:  Find the </a:t>
            </a:r>
            <a:r>
              <a:rPr lang="en-US" altLang="en-US" sz="1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X</a:t>
            </a:r>
            <a:r>
              <a:rPr lang="en-US" altLang="en-US" sz="1200" b="1" i="1" u="sng" dirty="0">
                <a:latin typeface="Abadi Extra Light" panose="020B0204020104020204" pitchFamily="34" charset="0"/>
              </a:rPr>
              <a:t>.</a:t>
            </a:r>
            <a:endParaRPr lang="en-US" sz="1200" i="1" u="sng" dirty="0">
              <a:latin typeface="Abadi Extra Light" panose="020B0204020104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9276E91-6F9A-4CFD-B491-D3FA8C33DBF3}"/>
              </a:ext>
            </a:extLst>
          </p:cNvPr>
          <p:cNvSpPr/>
          <p:nvPr/>
        </p:nvSpPr>
        <p:spPr>
          <a:xfrm>
            <a:off x="144471" y="3958963"/>
            <a:ext cx="13256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u="sng" dirty="0">
                <a:latin typeface="Abadi Extra Light" panose="020B0204020104020204" pitchFamily="34" charset="0"/>
              </a:rPr>
              <a:t>Step 3:  Find the </a:t>
            </a:r>
            <a:r>
              <a:rPr lang="en-US" altLang="en-US" sz="1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Y</a:t>
            </a:r>
            <a:r>
              <a:rPr lang="en-US" altLang="en-US" sz="1200" b="1" i="1" u="sng" dirty="0">
                <a:latin typeface="Abadi Extra Light" panose="020B0204020104020204" pitchFamily="34" charset="0"/>
              </a:rPr>
              <a:t>:</a:t>
            </a:r>
            <a:endParaRPr lang="en-US" sz="1200" i="1" u="sng" dirty="0">
              <a:latin typeface="Abadi Extra Light" panose="020B0204020104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272C3FC-531C-4933-A305-EDF0DCEF70AE}"/>
              </a:ext>
            </a:extLst>
          </p:cNvPr>
          <p:cNvSpPr/>
          <p:nvPr/>
        </p:nvSpPr>
        <p:spPr>
          <a:xfrm>
            <a:off x="140345" y="5472963"/>
            <a:ext cx="18950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u="sng" dirty="0">
                <a:latin typeface="Abadi Extra Light" panose="020B0204020104020204" pitchFamily="34" charset="0"/>
              </a:rPr>
              <a:t>Step 4:  Write the </a:t>
            </a:r>
            <a:r>
              <a:rPr lang="en-US" altLang="en-US" sz="1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Order Pair:</a:t>
            </a:r>
            <a:endParaRPr lang="en-US" sz="1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183EB01-B16B-47B8-A3A0-1944BBE64857}"/>
              </a:ext>
            </a:extLst>
          </p:cNvPr>
          <p:cNvSpPr/>
          <p:nvPr/>
        </p:nvSpPr>
        <p:spPr>
          <a:xfrm>
            <a:off x="4078217" y="2657596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Handlee" panose="02000000000000000000" pitchFamily="2" charset="0"/>
              </a:rPr>
              <a:t>a </a:t>
            </a:r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= 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1</a:t>
            </a:r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 and </a:t>
            </a:r>
            <a:r>
              <a:rPr lang="en-US" altLang="en-US" b="1" dirty="0">
                <a:latin typeface="Handlee" panose="02000000000000000000" pitchFamily="2" charset="0"/>
              </a:rPr>
              <a:t>b</a:t>
            </a:r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 = 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4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CA52088-066E-4EDE-8F33-107E767C09C6}"/>
                  </a:ext>
                </a:extLst>
              </p:cNvPr>
              <p:cNvSpPr/>
              <p:nvPr/>
            </p:nvSpPr>
            <p:spPr>
              <a:xfrm>
                <a:off x="3427925" y="3218514"/>
                <a:ext cx="984565" cy="616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CA52088-066E-4EDE-8F33-107E767C0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925" y="3218514"/>
                <a:ext cx="984565" cy="61664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2E1F8DC5-C12B-4C5C-BEF8-33AE1CA69796}"/>
                  </a:ext>
                </a:extLst>
              </p:cNvPr>
              <p:cNvSpPr/>
              <p:nvPr/>
            </p:nvSpPr>
            <p:spPr>
              <a:xfrm>
                <a:off x="4276069" y="3243470"/>
                <a:ext cx="942886" cy="66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2E1F8DC5-C12B-4C5C-BEF8-33AE1CA697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069" y="3243470"/>
                <a:ext cx="942886" cy="66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0573755E-E97F-4A05-A23A-1DCB54A4514B}"/>
                  </a:ext>
                </a:extLst>
              </p:cNvPr>
              <p:cNvSpPr/>
              <p:nvPr/>
            </p:nvSpPr>
            <p:spPr>
              <a:xfrm>
                <a:off x="5043863" y="3243470"/>
                <a:ext cx="785793" cy="6100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0573755E-E97F-4A05-A23A-1DCB54A451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863" y="3243470"/>
                <a:ext cx="785793" cy="61003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4A5D6EE-CB99-454B-A8C4-0916A486C97C}"/>
                  </a:ext>
                </a:extLst>
              </p:cNvPr>
              <p:cNvSpPr/>
              <p:nvPr/>
            </p:nvSpPr>
            <p:spPr>
              <a:xfrm>
                <a:off x="5679012" y="3389760"/>
                <a:ext cx="7120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=−</m:t>
                    </m:r>
                  </m:oMath>
                </a14:m>
                <a:r>
                  <a:rPr lang="en-US" b="1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4A5D6EE-CB99-454B-A8C4-0916A486C9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012" y="3389760"/>
                <a:ext cx="712054" cy="369332"/>
              </a:xfrm>
              <a:prstGeom prst="rect">
                <a:avLst/>
              </a:prstGeom>
              <a:blipFill>
                <a:blip r:embed="rId16"/>
                <a:stretch>
                  <a:fillRect t="-9836" r="-10345" b="-3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7DF9FCB3-BE6D-4DAF-80D6-C69563C75C64}"/>
                  </a:ext>
                </a:extLst>
              </p:cNvPr>
              <p:cNvSpPr/>
              <p:nvPr/>
            </p:nvSpPr>
            <p:spPr>
              <a:xfrm>
                <a:off x="3747860" y="4299921"/>
                <a:ext cx="21082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y = 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)</a:t>
                </a:r>
                <a:r>
                  <a:rPr lang="en-US" altLang="en-US" b="1" baseline="30000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2</a:t>
                </a:r>
                <a:r>
                  <a:rPr lang="en-US" altLang="en-US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 + 4(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) +5</a:t>
                </a:r>
                <a:endParaRPr lang="en-US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7DF9FCB3-BE6D-4DAF-80D6-C69563C75C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860" y="4299921"/>
                <a:ext cx="2108269" cy="369332"/>
              </a:xfrm>
              <a:prstGeom prst="rect">
                <a:avLst/>
              </a:prstGeom>
              <a:blipFill>
                <a:blip r:embed="rId17"/>
                <a:stretch>
                  <a:fillRect l="-2601" t="-4918" r="-2312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86315A2-E591-4012-89C9-67645EC02373}"/>
                  </a:ext>
                </a:extLst>
              </p:cNvPr>
              <p:cNvSpPr/>
              <p:nvPr/>
            </p:nvSpPr>
            <p:spPr>
              <a:xfrm>
                <a:off x="4028498" y="4584215"/>
                <a:ext cx="13500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 = (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altLang="en-US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) -8 + 5</a:t>
                </a:r>
                <a:endParaRPr lang="en-US" dirty="0"/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86315A2-E591-4012-89C9-67645EC02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498" y="4584215"/>
                <a:ext cx="1350050" cy="369332"/>
              </a:xfrm>
              <a:prstGeom prst="rect">
                <a:avLst/>
              </a:prstGeom>
              <a:blipFill>
                <a:blip r:embed="rId18"/>
                <a:stretch>
                  <a:fillRect t="-4918" r="-3167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>
            <a:extLst>
              <a:ext uri="{FF2B5EF4-FFF2-40B4-BE49-F238E27FC236}">
                <a16:creationId xmlns:a16="http://schemas.microsoft.com/office/drawing/2014/main" id="{84CA1A73-5D50-4866-B1A4-A73D1739C858}"/>
              </a:ext>
            </a:extLst>
          </p:cNvPr>
          <p:cNvSpPr/>
          <p:nvPr/>
        </p:nvSpPr>
        <p:spPr>
          <a:xfrm>
            <a:off x="4143019" y="4874689"/>
            <a:ext cx="107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 = -4 + 5 </a:t>
            </a:r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2F4F4F4-FF9B-44AA-AF32-9D002685EC7F}"/>
              </a:ext>
            </a:extLst>
          </p:cNvPr>
          <p:cNvSpPr/>
          <p:nvPr/>
        </p:nvSpPr>
        <p:spPr>
          <a:xfrm>
            <a:off x="4473326" y="5148309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= 1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544E3D49-361D-4A6D-8891-D750B3179C5A}"/>
                  </a:ext>
                </a:extLst>
              </p:cNvPr>
              <p:cNvSpPr/>
              <p:nvPr/>
            </p:nvSpPr>
            <p:spPr>
              <a:xfrm>
                <a:off x="3482708" y="5822546"/>
                <a:ext cx="305615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12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The vertex of  </a:t>
                </a:r>
                <a14:m>
                  <m:oMath xmlns:m="http://schemas.openxmlformats.org/officeDocument/2006/math">
                    <m:r>
                      <a:rPr lang="en-US" altLang="en-US" sz="1200" b="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1200" b="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=_____________</m:t>
                    </m:r>
                    <m:r>
                      <a:rPr lang="en-US" altLang="en-US" sz="12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altLang="en-US" sz="12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2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r>
                  <a:rPr lang="en-US" altLang="en-US" sz="12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(</a:t>
                </a:r>
                <a:r>
                  <a:rPr lang="en-US" altLang="en-US" sz="1200" i="1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__</a:t>
                </a:r>
                <a:r>
                  <a:rPr lang="en-US" altLang="en-US" sz="12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, </a:t>
                </a:r>
                <a:r>
                  <a:rPr lang="en-US" altLang="en-US" sz="1200" i="1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_ _)</a:t>
                </a:r>
                <a:endParaRPr lang="en-US" sz="1200" i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544E3D49-361D-4A6D-8891-D750B3179C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708" y="5822546"/>
                <a:ext cx="3056158" cy="276999"/>
              </a:xfrm>
              <a:prstGeom prst="rect">
                <a:avLst/>
              </a:prstGeom>
              <a:blipFill>
                <a:blip r:embed="rId19"/>
                <a:stretch>
                  <a:fillRect l="-199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5579807F-8FA4-40A5-B123-B2435C962324}"/>
              </a:ext>
            </a:extLst>
          </p:cNvPr>
          <p:cNvSpPr/>
          <p:nvPr/>
        </p:nvSpPr>
        <p:spPr>
          <a:xfrm>
            <a:off x="4673652" y="5810849"/>
            <a:ext cx="8162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solidFill>
                  <a:srgbClr val="00B0F0"/>
                </a:solidFill>
                <a:latin typeface="Handlee" panose="02000000000000000000" pitchFamily="2" charset="0"/>
              </a:rPr>
              <a:t> x</a:t>
            </a:r>
            <a:r>
              <a:rPr lang="en-US" altLang="en-US" sz="1200" b="1" baseline="30000" dirty="0">
                <a:solidFill>
                  <a:srgbClr val="00B0F0"/>
                </a:solidFill>
                <a:latin typeface="Handlee" panose="02000000000000000000" pitchFamily="2" charset="0"/>
              </a:rPr>
              <a:t>2</a:t>
            </a:r>
            <a:r>
              <a:rPr lang="en-US" altLang="en-US" sz="1200" b="1" dirty="0">
                <a:solidFill>
                  <a:srgbClr val="00B0F0"/>
                </a:solidFill>
                <a:latin typeface="Handlee" panose="02000000000000000000" pitchFamily="2" charset="0"/>
              </a:rPr>
              <a:t> + 4x +5</a:t>
            </a:r>
            <a:endParaRPr lang="en-US" sz="1200" dirty="0">
              <a:solidFill>
                <a:srgbClr val="00B0F0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EF1C804-47B6-497F-A92D-BBD36449506A}"/>
              </a:ext>
            </a:extLst>
          </p:cNvPr>
          <p:cNvSpPr/>
          <p:nvPr/>
        </p:nvSpPr>
        <p:spPr>
          <a:xfrm>
            <a:off x="5689254" y="5782871"/>
            <a:ext cx="7200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( -2, 1)</a:t>
            </a:r>
            <a:endParaRPr lang="en-US" sz="1600" i="1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D0D6965-1F20-40BB-9CA3-36857703DC73}"/>
              </a:ext>
            </a:extLst>
          </p:cNvPr>
          <p:cNvSpPr/>
          <p:nvPr/>
        </p:nvSpPr>
        <p:spPr>
          <a:xfrm>
            <a:off x="3412941" y="2436264"/>
            <a:ext cx="16404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u="sng" dirty="0">
                <a:latin typeface="Abadi Extra Light" panose="020B0204020104020204" pitchFamily="34" charset="0"/>
              </a:rPr>
              <a:t>Step 1:  Identify </a:t>
            </a:r>
            <a:r>
              <a:rPr lang="en-US" altLang="en-US" sz="1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a and b:</a:t>
            </a:r>
            <a:endParaRPr lang="en-US" sz="1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F01A8BA-6457-406A-94EA-4485F0AE7E92}"/>
              </a:ext>
            </a:extLst>
          </p:cNvPr>
          <p:cNvSpPr/>
          <p:nvPr/>
        </p:nvSpPr>
        <p:spPr>
          <a:xfrm>
            <a:off x="3412941" y="3010799"/>
            <a:ext cx="13390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u="sng" dirty="0">
                <a:latin typeface="Abadi Extra Light" panose="020B0204020104020204" pitchFamily="34" charset="0"/>
              </a:rPr>
              <a:t>Step 2:  Find the </a:t>
            </a:r>
            <a:r>
              <a:rPr lang="en-US" altLang="en-US" sz="1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X</a:t>
            </a:r>
            <a:r>
              <a:rPr lang="en-US" altLang="en-US" sz="1200" b="1" i="1" u="sng" dirty="0">
                <a:latin typeface="Abadi Extra Light" panose="020B0204020104020204" pitchFamily="34" charset="0"/>
              </a:rPr>
              <a:t>.</a:t>
            </a:r>
            <a:endParaRPr lang="en-US" sz="1200" i="1" u="sng" dirty="0">
              <a:latin typeface="Abadi Extra Light" panose="020B0204020104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731DD2A-C30E-40FF-8704-3FA818C24E24}"/>
              </a:ext>
            </a:extLst>
          </p:cNvPr>
          <p:cNvSpPr/>
          <p:nvPr/>
        </p:nvSpPr>
        <p:spPr>
          <a:xfrm>
            <a:off x="3452474" y="3969848"/>
            <a:ext cx="13256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u="sng" dirty="0">
                <a:latin typeface="Abadi Extra Light" panose="020B0204020104020204" pitchFamily="34" charset="0"/>
              </a:rPr>
              <a:t>Step 3:  Find the </a:t>
            </a:r>
            <a:r>
              <a:rPr lang="en-US" altLang="en-US" sz="1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Y</a:t>
            </a:r>
            <a:r>
              <a:rPr lang="en-US" altLang="en-US" sz="1200" b="1" i="1" u="sng" dirty="0">
                <a:latin typeface="Abadi Extra Light" panose="020B0204020104020204" pitchFamily="34" charset="0"/>
              </a:rPr>
              <a:t>:</a:t>
            </a:r>
            <a:endParaRPr lang="en-US" sz="1200" i="1" u="sng" dirty="0">
              <a:latin typeface="Abadi Extra Light" panose="020B0204020104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38DE79E-AA14-4E4B-970C-C6588D9D6809}"/>
              </a:ext>
            </a:extLst>
          </p:cNvPr>
          <p:cNvSpPr/>
          <p:nvPr/>
        </p:nvSpPr>
        <p:spPr>
          <a:xfrm>
            <a:off x="3449102" y="5513657"/>
            <a:ext cx="18950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u="sng" dirty="0">
                <a:latin typeface="Abadi Extra Light" panose="020B0204020104020204" pitchFamily="34" charset="0"/>
              </a:rPr>
              <a:t>Step 4:  Write the </a:t>
            </a:r>
            <a:r>
              <a:rPr lang="en-US" altLang="en-US" sz="1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Order Pair:</a:t>
            </a:r>
            <a:endParaRPr lang="en-US" sz="1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</a:endParaRPr>
          </a:p>
        </p:txBody>
      </p:sp>
      <p:sp>
        <p:nvSpPr>
          <p:cNvPr id="72" name="Tape">
            <a:extLst>
              <a:ext uri="{FF2B5EF4-FFF2-40B4-BE49-F238E27FC236}">
                <a16:creationId xmlns:a16="http://schemas.microsoft.com/office/drawing/2014/main" id="{45948779-B517-4168-BC61-02A2B7B627F0}"/>
              </a:ext>
            </a:extLst>
          </p:cNvPr>
          <p:cNvSpPr/>
          <p:nvPr/>
        </p:nvSpPr>
        <p:spPr bwMode="auto">
          <a:xfrm rot="16200000" flipH="1">
            <a:off x="7603564" y="1698236"/>
            <a:ext cx="168275" cy="533400"/>
          </a:xfrm>
          <a:custGeom>
            <a:avLst/>
            <a:gdLst>
              <a:gd name="connsiteX0" fmla="*/ 0 w 234247"/>
              <a:gd name="connsiteY0" fmla="*/ 0 h 920626"/>
              <a:gd name="connsiteX1" fmla="*/ 234247 w 234247"/>
              <a:gd name="connsiteY1" fmla="*/ 0 h 920626"/>
              <a:gd name="connsiteX2" fmla="*/ 234247 w 234247"/>
              <a:gd name="connsiteY2" fmla="*/ 920626 h 920626"/>
              <a:gd name="connsiteX3" fmla="*/ 0 w 234247"/>
              <a:gd name="connsiteY3" fmla="*/ 920626 h 920626"/>
              <a:gd name="connsiteX4" fmla="*/ 0 w 234247"/>
              <a:gd name="connsiteY4" fmla="*/ 0 h 920626"/>
              <a:gd name="connsiteX0" fmla="*/ 0 w 234247"/>
              <a:gd name="connsiteY0" fmla="*/ 0 h 920626"/>
              <a:gd name="connsiteX1" fmla="*/ 62185 w 234247"/>
              <a:gd name="connsiteY1" fmla="*/ 4637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138385 w 234247"/>
              <a:gd name="connsiteY2" fmla="*/ 14162 h 920626"/>
              <a:gd name="connsiteX3" fmla="*/ 234247 w 234247"/>
              <a:gd name="connsiteY3" fmla="*/ 0 h 920626"/>
              <a:gd name="connsiteX4" fmla="*/ 234247 w 234247"/>
              <a:gd name="connsiteY4" fmla="*/ 920626 h 920626"/>
              <a:gd name="connsiteX5" fmla="*/ 0 w 234247"/>
              <a:gd name="connsiteY5" fmla="*/ 920626 h 920626"/>
              <a:gd name="connsiteX6" fmla="*/ 0 w 234247"/>
              <a:gd name="connsiteY6" fmla="*/ 0 h 920626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234247 w 234247"/>
              <a:gd name="connsiteY3" fmla="*/ 8066 h 928692"/>
              <a:gd name="connsiteX4" fmla="*/ 234247 w 234247"/>
              <a:gd name="connsiteY4" fmla="*/ 928692 h 928692"/>
              <a:gd name="connsiteX5" fmla="*/ 0 w 234247"/>
              <a:gd name="connsiteY5" fmla="*/ 928692 h 928692"/>
              <a:gd name="connsiteX6" fmla="*/ 0 w 234247"/>
              <a:gd name="connsiteY6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9660 w 234247"/>
              <a:gd name="connsiteY3" fmla="*/ 3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91 w 234247"/>
              <a:gd name="connsiteY3" fmla="*/ 6349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0 w 234250"/>
              <a:gd name="connsiteY6" fmla="*/ 930154 h 930154"/>
              <a:gd name="connsiteX7" fmla="*/ 0 w 234250"/>
              <a:gd name="connsiteY7" fmla="*/ 9528 h 930154"/>
              <a:gd name="connsiteX0" fmla="*/ 0 w 234250"/>
              <a:gd name="connsiteY0" fmla="*/ 9528 h 931740"/>
              <a:gd name="connsiteX1" fmla="*/ 65360 w 234250"/>
              <a:gd name="connsiteY1" fmla="*/ 20511 h 931740"/>
              <a:gd name="connsiteX2" fmla="*/ 112988 w 234250"/>
              <a:gd name="connsiteY2" fmla="*/ 1462 h 931740"/>
              <a:gd name="connsiteX3" fmla="*/ 176491 w 234250"/>
              <a:gd name="connsiteY3" fmla="*/ 7811 h 931740"/>
              <a:gd name="connsiteX4" fmla="*/ 234250 w 234250"/>
              <a:gd name="connsiteY4" fmla="*/ 0 h 931740"/>
              <a:gd name="connsiteX5" fmla="*/ 234247 w 234250"/>
              <a:gd name="connsiteY5" fmla="*/ 930154 h 931740"/>
              <a:gd name="connsiteX6" fmla="*/ 43134 w 234250"/>
              <a:gd name="connsiteY6" fmla="*/ 931740 h 931740"/>
              <a:gd name="connsiteX7" fmla="*/ 0 w 234250"/>
              <a:gd name="connsiteY7" fmla="*/ 930154 h 931740"/>
              <a:gd name="connsiteX8" fmla="*/ 0 w 234250"/>
              <a:gd name="connsiteY8" fmla="*/ 9528 h 931740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43134 w 234250"/>
              <a:gd name="connsiteY6" fmla="*/ 922215 h 930154"/>
              <a:gd name="connsiteX7" fmla="*/ 0 w 234250"/>
              <a:gd name="connsiteY7" fmla="*/ 930154 h 930154"/>
              <a:gd name="connsiteX8" fmla="*/ 0 w 234250"/>
              <a:gd name="connsiteY8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84409 w 234250"/>
              <a:gd name="connsiteY6" fmla="*/ 925390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93934 w 234250"/>
              <a:gd name="connsiteY6" fmla="*/ 928565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29359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9978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89978 w 234250"/>
              <a:gd name="connsiteY7" fmla="*/ 924596 h 930154"/>
              <a:gd name="connsiteX8" fmla="*/ 147115 w 234250"/>
              <a:gd name="connsiteY8" fmla="*/ 919834 h 930154"/>
              <a:gd name="connsiteX9" fmla="*/ 93934 w 234250"/>
              <a:gd name="connsiteY9" fmla="*/ 928565 h 930154"/>
              <a:gd name="connsiteX10" fmla="*/ 43134 w 234250"/>
              <a:gd name="connsiteY10" fmla="*/ 922215 h 930154"/>
              <a:gd name="connsiteX11" fmla="*/ 0 w 234250"/>
              <a:gd name="connsiteY11" fmla="*/ 930154 h 930154"/>
              <a:gd name="connsiteX12" fmla="*/ 0 w 234250"/>
              <a:gd name="connsiteY12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0452 w 234250"/>
              <a:gd name="connsiteY6" fmla="*/ 917452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3328"/>
              <a:gd name="connsiteX1" fmla="*/ 65360 w 234250"/>
              <a:gd name="connsiteY1" fmla="*/ 20511 h 933328"/>
              <a:gd name="connsiteX2" fmla="*/ 112988 w 234250"/>
              <a:gd name="connsiteY2" fmla="*/ 1462 h 933328"/>
              <a:gd name="connsiteX3" fmla="*/ 176491 w 234250"/>
              <a:gd name="connsiteY3" fmla="*/ 7811 h 933328"/>
              <a:gd name="connsiteX4" fmla="*/ 234250 w 234250"/>
              <a:gd name="connsiteY4" fmla="*/ 0 h 933328"/>
              <a:gd name="connsiteX5" fmla="*/ 234247 w 234250"/>
              <a:gd name="connsiteY5" fmla="*/ 930154 h 933328"/>
              <a:gd name="connsiteX6" fmla="*/ 180452 w 234250"/>
              <a:gd name="connsiteY6" fmla="*/ 917452 h 933328"/>
              <a:gd name="connsiteX7" fmla="*/ 117747 w 234250"/>
              <a:gd name="connsiteY7" fmla="*/ 933328 h 933328"/>
              <a:gd name="connsiteX8" fmla="*/ 43134 w 234250"/>
              <a:gd name="connsiteY8" fmla="*/ 922215 h 933328"/>
              <a:gd name="connsiteX9" fmla="*/ 0 w 234250"/>
              <a:gd name="connsiteY9" fmla="*/ 930154 h 933328"/>
              <a:gd name="connsiteX10" fmla="*/ 0 w 234250"/>
              <a:gd name="connsiteY10" fmla="*/ 9528 h 93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250" h="933328">
                <a:moveTo>
                  <a:pt x="0" y="9528"/>
                </a:moveTo>
                <a:lnTo>
                  <a:pt x="65360" y="20511"/>
                </a:lnTo>
                <a:lnTo>
                  <a:pt x="112988" y="1462"/>
                </a:lnTo>
                <a:lnTo>
                  <a:pt x="176491" y="7811"/>
                </a:lnTo>
                <a:lnTo>
                  <a:pt x="234250" y="0"/>
                </a:lnTo>
                <a:cubicBezTo>
                  <a:pt x="234249" y="310051"/>
                  <a:pt x="234248" y="620103"/>
                  <a:pt x="234247" y="930154"/>
                </a:cubicBezTo>
                <a:lnTo>
                  <a:pt x="180452" y="917452"/>
                </a:lnTo>
                <a:lnTo>
                  <a:pt x="117747" y="933328"/>
                </a:lnTo>
                <a:lnTo>
                  <a:pt x="43134" y="922215"/>
                </a:lnTo>
                <a:lnTo>
                  <a:pt x="0" y="930154"/>
                </a:lnTo>
                <a:lnTo>
                  <a:pt x="0" y="9528"/>
                </a:lnTo>
                <a:close/>
              </a:path>
            </a:pathLst>
          </a:custGeom>
          <a:blipFill dpi="0" rotWithShape="1">
            <a:blip r:embed="rId20">
              <a:alphaModFix amt="55000"/>
            </a:blip>
            <a:srcRect/>
            <a:stretch>
              <a:fillRect/>
            </a:stretch>
          </a:blip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0.02326 0.320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" y="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3" grpId="0" animBg="1"/>
      <p:bldP spid="43" grpId="0"/>
      <p:bldP spid="44" grpId="0"/>
      <p:bldP spid="3" grpId="0"/>
      <p:bldP spid="4" grpId="0"/>
      <p:bldP spid="27" grpId="0"/>
      <p:bldP spid="28" grpId="0"/>
      <p:bldP spid="5" grpId="0"/>
      <p:bldP spid="9" grpId="0"/>
      <p:bldP spid="10" grpId="0"/>
      <p:bldP spid="10" grpId="1"/>
      <p:bldP spid="33" grpId="0"/>
      <p:bldP spid="34" grpId="0"/>
      <p:bldP spid="35" grpId="0"/>
      <p:bldP spid="11" grpId="0"/>
      <p:bldP spid="37" grpId="0"/>
      <p:bldP spid="14" grpId="0"/>
      <p:bldP spid="15" grpId="0"/>
      <p:bldP spid="48" grpId="0"/>
      <p:bldP spid="49" grpId="0"/>
      <p:bldP spid="50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Text Box 4">
                <a:extLst>
                  <a:ext uri="{FF2B5EF4-FFF2-40B4-BE49-F238E27FC236}">
                    <a16:creationId xmlns:a16="http://schemas.microsoft.com/office/drawing/2014/main" id="{4E0B39ED-1EC0-4B05-BBCC-ED8D7DB318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651" y="1987007"/>
                <a:ext cx="8983386" cy="369332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 dirty="0">
                    <a:latin typeface="Handlee" panose="02000000000000000000" pitchFamily="2" charset="0"/>
                  </a:rPr>
                  <a:t>Graph the quadratic function:</a:t>
                </a:r>
                <a:r>
                  <a:rPr lang="en-US" altLang="en-US" b="1" i="1" dirty="0">
                    <a:latin typeface="Handlee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en-US" b="1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altLang="en-US" b="1" dirty="0">
                        <a:latin typeface="Verdan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altLang="en-US" b="1" baseline="30000" dirty="0">
                        <a:latin typeface="Verdana" panose="020B060403050404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altLang="en-US" b="1" dirty="0">
                        <a:latin typeface="Verdan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b="1" i="0" dirty="0" smtClean="0">
                        <a:latin typeface="Verdana" panose="020B060403050404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altLang="en-US" b="1" dirty="0">
                        <a:latin typeface="Verdan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b="1" i="0" dirty="0" smtClean="0">
                        <a:latin typeface="Verdana" panose="020B0604030504040204" pitchFamily="34" charset="0"/>
                      </a:rPr>
                      <m:t>5</m:t>
                    </m:r>
                    <m:r>
                      <m:rPr>
                        <m:nor/>
                      </m:rPr>
                      <a:rPr lang="en-US" altLang="en-US" b="1" dirty="0">
                        <a:latin typeface="Verdana" panose="020B0604030504040204" pitchFamily="34" charset="0"/>
                      </a:rPr>
                      <m:t>x</m:t>
                    </m:r>
                  </m:oMath>
                </a14:m>
                <a:endParaRPr lang="en-US" altLang="en-US" b="1" i="1" dirty="0">
                  <a:latin typeface="Handlee" panose="02000000000000000000" pitchFamily="2" charset="0"/>
                </a:endParaRPr>
              </a:p>
            </p:txBody>
          </p:sp>
        </mc:Choice>
        <mc:Fallback xmlns="">
          <p:sp>
            <p:nvSpPr>
              <p:cNvPr id="221" name="Text Box 4">
                <a:extLst>
                  <a:ext uri="{FF2B5EF4-FFF2-40B4-BE49-F238E27FC236}">
                    <a16:creationId xmlns:a16="http://schemas.microsoft.com/office/drawing/2014/main" id="{4E0B39ED-1EC0-4B05-BBCC-ED8D7DB31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51" y="1987007"/>
                <a:ext cx="8983386" cy="369332"/>
              </a:xfrm>
              <a:prstGeom prst="rect">
                <a:avLst/>
              </a:prstGeom>
              <a:blipFill>
                <a:blip r:embed="rId4"/>
                <a:stretch>
                  <a:fillRect l="-542" t="-4762" b="-2539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" name="Rectangle 144"/>
          <p:cNvSpPr/>
          <p:nvPr/>
        </p:nvSpPr>
        <p:spPr>
          <a:xfrm>
            <a:off x="0" y="-14288"/>
            <a:ext cx="2743200" cy="247651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Independent Practice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DF1BCA-94D8-4475-856B-3A83132B4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7838" y="2153488"/>
            <a:ext cx="3939996" cy="4547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7D6277A-F510-4A93-A384-91B808514F92}"/>
              </a:ext>
            </a:extLst>
          </p:cNvPr>
          <p:cNvGrpSpPr/>
          <p:nvPr/>
        </p:nvGrpSpPr>
        <p:grpSpPr>
          <a:xfrm>
            <a:off x="946908" y="199353"/>
            <a:ext cx="7094538" cy="1795454"/>
            <a:chOff x="444525" y="3369667"/>
            <a:chExt cx="7094538" cy="1795454"/>
          </a:xfrm>
        </p:grpSpPr>
        <p:pic>
          <p:nvPicPr>
            <p:cNvPr id="26" name="Picture 36">
              <a:extLst>
                <a:ext uri="{FF2B5EF4-FFF2-40B4-BE49-F238E27FC236}">
                  <a16:creationId xmlns:a16="http://schemas.microsoft.com/office/drawing/2014/main" id="{7CD255D3-2947-44C0-9ABF-E496CCF5BE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25" y="3369667"/>
              <a:ext cx="7094538" cy="1795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FA0933D-56F1-4995-92F6-6C9AA1247A19}"/>
                    </a:ext>
                  </a:extLst>
                </p:cNvPr>
                <p:cNvSpPr/>
                <p:nvPr/>
              </p:nvSpPr>
              <p:spPr bwMode="auto">
                <a:xfrm>
                  <a:off x="807011" y="3726721"/>
                  <a:ext cx="6012095" cy="339388"/>
                </a:xfrm>
                <a:prstGeom prst="rect">
                  <a:avLst/>
                </a:prstGeom>
                <a:noFill/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 defTabSz="914400">
                    <a:tabLst>
                      <a:tab pos="-55563" algn="l"/>
                    </a:tabLst>
                    <a:defRPr/>
                  </a:pPr>
                  <a:r>
                    <a:rPr lang="en-US" sz="13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Find the </a:t>
                  </a:r>
                  <a:r>
                    <a:rPr lang="en-US" sz="1300" b="1" i="1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Vertex (h, k). </a:t>
                  </a:r>
                  <a:r>
                    <a:rPr lang="en-US" sz="1050" dirty="0">
                      <a:solidFill>
                        <a:srgbClr val="808080"/>
                      </a:solidFill>
                      <a:latin typeface="Verdana" pitchFamily="34" charset="0"/>
                      <a:cs typeface="Times New Roman" pitchFamily="18" charset="0"/>
                    </a:rPr>
                    <a:t>Hint: use the formal </a:t>
                  </a:r>
                  <a:r>
                    <a:rPr lang="en-US" sz="1100" b="1" dirty="0">
                      <a:solidFill>
                        <a:srgbClr val="808080"/>
                      </a:solidFill>
                      <a:latin typeface="Verdana" pitchFamily="34" charset="0"/>
                      <a:cs typeface="Times New Roman" pitchFamily="18" charset="0"/>
                    </a:rPr>
                    <a:t>x</a:t>
                  </a:r>
                  <a14:m>
                    <m:oMath xmlns:m="http://schemas.openxmlformats.org/officeDocument/2006/math">
                      <m:r>
                        <a:rPr lang="en-US" sz="1050" b="1" i="0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050" b="1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050" b="1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1050" b="1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US" sz="1050" b="1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1050" b="1" i="0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1050" dirty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substitute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back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find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y</m:t>
                      </m:r>
                    </m:oMath>
                  </a14:m>
                  <a:r>
                    <a:rPr lang="en-US" sz="105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FA0933D-56F1-4995-92F6-6C9AA1247A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7011" y="3726721"/>
                  <a:ext cx="6012095" cy="339388"/>
                </a:xfrm>
                <a:prstGeom prst="rect">
                  <a:avLst/>
                </a:prstGeom>
                <a:blipFill>
                  <a:blip r:embed="rId7"/>
                  <a:stretch>
                    <a:fillRect l="-203" b="-1786"/>
                  </a:stretch>
                </a:blipFill>
                <a:ln w="3175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angle 1112">
              <a:extLst>
                <a:ext uri="{FF2B5EF4-FFF2-40B4-BE49-F238E27FC236}">
                  <a16:creationId xmlns:a16="http://schemas.microsoft.com/office/drawing/2014/main" id="{F0A14452-7A56-4BC2-AB16-EE1E02E7A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050" y="3452317"/>
              <a:ext cx="398698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-57150" algn="l"/>
                </a:tabLst>
                <a:defRPr/>
              </a:pPr>
              <a:r>
                <a:rPr lang="en-US" sz="1400" b="1" i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</a:rPr>
                <a:t>Steps to Graph Quadratic Functions in Standard Form.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FC26D4E-14C7-4A18-AF9E-DC3598865CA6}"/>
                </a:ext>
              </a:extLst>
            </p:cNvPr>
            <p:cNvSpPr/>
            <p:nvPr/>
          </p:nvSpPr>
          <p:spPr bwMode="auto">
            <a:xfrm>
              <a:off x="668387" y="3785429"/>
              <a:ext cx="1730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D5114F2-12B3-4F7A-983B-733221DCEEFD}"/>
                </a:ext>
              </a:extLst>
            </p:cNvPr>
            <p:cNvSpPr/>
            <p:nvPr/>
          </p:nvSpPr>
          <p:spPr bwMode="auto">
            <a:xfrm>
              <a:off x="655155" y="4108432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0D51EA6-C3DE-4ED7-864F-091236555A27}"/>
                </a:ext>
              </a:extLst>
            </p:cNvPr>
            <p:cNvSpPr/>
            <p:nvPr/>
          </p:nvSpPr>
          <p:spPr bwMode="auto">
            <a:xfrm>
              <a:off x="655155" y="4385766"/>
              <a:ext cx="1730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670DA4C-242D-4855-B985-D807A447B647}"/>
                </a:ext>
              </a:extLst>
            </p:cNvPr>
            <p:cNvSpPr/>
            <p:nvPr/>
          </p:nvSpPr>
          <p:spPr bwMode="auto">
            <a:xfrm>
              <a:off x="655155" y="4690642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BD2346-166C-4117-BDCB-00973D663E1C}"/>
                </a:ext>
              </a:extLst>
            </p:cNvPr>
            <p:cNvSpPr/>
            <p:nvPr/>
          </p:nvSpPr>
          <p:spPr bwMode="auto">
            <a:xfrm>
              <a:off x="807011" y="4051226"/>
              <a:ext cx="4363695" cy="292388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914400">
                <a:tabLst>
                  <a:tab pos="-55563" algn="l"/>
                </a:tabLst>
                <a:defRPr/>
              </a:pPr>
              <a:r>
                <a:rPr lang="en-US" sz="13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Graph</a:t>
              </a:r>
              <a:r>
                <a:rPr lang="en-US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the </a:t>
              </a:r>
              <a:r>
                <a:rPr lang="en-US" sz="130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vertex</a:t>
              </a:r>
              <a:r>
                <a:rPr lang="en-US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point and draw </a:t>
              </a:r>
              <a:r>
                <a:rPr lang="en-US" sz="13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axis of symmetry </a:t>
              </a:r>
              <a:r>
                <a:rPr lang="en-US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line.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492A7DB-F35B-4A54-A941-7A3D9269C251}"/>
                </a:ext>
              </a:extLst>
            </p:cNvPr>
            <p:cNvSpPr/>
            <p:nvPr/>
          </p:nvSpPr>
          <p:spPr bwMode="auto">
            <a:xfrm>
              <a:off x="799908" y="4338790"/>
              <a:ext cx="4208203" cy="292388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914400">
                <a:tabLst>
                  <a:tab pos="-55563" algn="l"/>
                </a:tabLst>
                <a:defRPr/>
              </a:pPr>
              <a:r>
                <a:rPr lang="en-US" sz="130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Find </a:t>
              </a:r>
              <a:r>
                <a:rPr lang="en-US" sz="1300" b="1" i="1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two more points </a:t>
              </a:r>
              <a:r>
                <a:rPr lang="en-US" sz="13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  <a:cs typeface="Times New Roman" pitchFamily="18" charset="0"/>
                </a:rPr>
                <a:t>left/right </a:t>
              </a:r>
              <a:r>
                <a:rPr lang="en-US" sz="130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of vertex and </a:t>
              </a:r>
              <a:r>
                <a:rPr lang="en-US" sz="1300" b="1" i="1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Graph </a:t>
              </a:r>
              <a:r>
                <a:rPr lang="en-US" sz="130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it. </a:t>
              </a:r>
              <a:endPara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15537DC-D6AB-4B45-8A7F-4D097EB9C535}"/>
                </a:ext>
              </a:extLst>
            </p:cNvPr>
            <p:cNvSpPr/>
            <p:nvPr/>
          </p:nvSpPr>
          <p:spPr>
            <a:xfrm>
              <a:off x="783928" y="4616631"/>
              <a:ext cx="5601753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b="1" i="1" dirty="0">
                  <a:latin typeface="Arial" panose="020B0604020202020204" pitchFamily="34" charset="0"/>
                </a:rPr>
                <a:t>Reflect</a:t>
              </a:r>
              <a:r>
                <a:rPr lang="en-US" sz="1300" dirty="0">
                  <a:latin typeface="Arial" panose="020B0604020202020204" pitchFamily="34" charset="0"/>
                </a:rPr>
                <a:t> the graphed points over the </a:t>
              </a:r>
              <a:r>
                <a:rPr lang="en-US" sz="13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axis of symmetry</a:t>
              </a:r>
              <a:r>
                <a:rPr lang="en-US" sz="1300" i="1" dirty="0">
                  <a:latin typeface="Arial" panose="020B0604020202020204" pitchFamily="34" charset="0"/>
                </a:rPr>
                <a:t> </a:t>
              </a:r>
              <a:r>
                <a:rPr lang="en-US" sz="1300" dirty="0">
                  <a:latin typeface="Arial" panose="020B0604020202020204" pitchFamily="34" charset="0"/>
                </a:rPr>
                <a:t>to create </a:t>
              </a:r>
              <a:r>
                <a:rPr lang="en-US" sz="1300" b="1" i="1" dirty="0">
                  <a:latin typeface="Arial" panose="020B0604020202020204" pitchFamily="34" charset="0"/>
                </a:rPr>
                <a:t>two more points </a:t>
              </a:r>
              <a:r>
                <a:rPr lang="en-US" sz="1300" dirty="0">
                  <a:latin typeface="Arial" panose="020B0604020202020204" pitchFamily="34" charset="0"/>
                </a:rPr>
                <a:t>and sketch the graph.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C49F3DA6-ACAC-46EB-A64F-CB8E70BB380A}"/>
              </a:ext>
            </a:extLst>
          </p:cNvPr>
          <p:cNvSpPr/>
          <p:nvPr/>
        </p:nvSpPr>
        <p:spPr>
          <a:xfrm>
            <a:off x="104298" y="2476672"/>
            <a:ext cx="7457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Handlee" panose="02000000000000000000" pitchFamily="2" charset="0"/>
              </a:rPr>
              <a:t>Step 1: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863500-01B5-4A78-93A9-BE6282443CBA}"/>
              </a:ext>
            </a:extLst>
          </p:cNvPr>
          <p:cNvSpPr/>
          <p:nvPr/>
        </p:nvSpPr>
        <p:spPr>
          <a:xfrm>
            <a:off x="59707" y="4685812"/>
            <a:ext cx="7841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Handlee" panose="02000000000000000000" pitchFamily="2" charset="0"/>
              </a:rPr>
              <a:t>Step 3:</a:t>
            </a:r>
            <a:endParaRPr lang="en-US" sz="1600" b="1" i="1" dirty="0">
              <a:solidFill>
                <a:srgbClr val="0874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58A2F65-968F-4154-9658-9052B5E482E6}"/>
              </a:ext>
            </a:extLst>
          </p:cNvPr>
          <p:cNvSpPr/>
          <p:nvPr/>
        </p:nvSpPr>
        <p:spPr>
          <a:xfrm>
            <a:off x="80595" y="4151785"/>
            <a:ext cx="26645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Handlee" panose="02000000000000000000" pitchFamily="2" charset="0"/>
              </a:rPr>
              <a:t>Step 2: </a:t>
            </a:r>
            <a:r>
              <a:rPr lang="en-US" altLang="en-US" sz="1200" b="1" dirty="0">
                <a:solidFill>
                  <a:srgbClr val="7030A0"/>
                </a:solidFill>
                <a:latin typeface="Handlee" panose="02000000000000000000" pitchFamily="2" charset="0"/>
              </a:rPr>
              <a:t>Graph vertex point (</a:t>
            </a:r>
            <a:r>
              <a:rPr lang="en-US" altLang="en-US" sz="1200" b="1" u="sng" dirty="0">
                <a:solidFill>
                  <a:srgbClr val="7030A0"/>
                </a:solidFill>
                <a:latin typeface="Handlee" panose="02000000000000000000" pitchFamily="2" charset="0"/>
              </a:rPr>
              <a:t>__</a:t>
            </a:r>
            <a:r>
              <a:rPr lang="en-US" altLang="en-US" sz="1200" b="1" dirty="0">
                <a:solidFill>
                  <a:srgbClr val="7030A0"/>
                </a:solidFill>
                <a:latin typeface="Handlee" panose="02000000000000000000" pitchFamily="2" charset="0"/>
              </a:rPr>
              <a:t>, </a:t>
            </a:r>
            <a:r>
              <a:rPr lang="en-US" altLang="en-US" sz="1200" b="1" u="sng" dirty="0">
                <a:solidFill>
                  <a:srgbClr val="7030A0"/>
                </a:solidFill>
                <a:latin typeface="Handlee" panose="02000000000000000000" pitchFamily="2" charset="0"/>
              </a:rPr>
              <a:t>__</a:t>
            </a:r>
            <a:r>
              <a:rPr lang="en-US" altLang="en-US" sz="1200" b="1" dirty="0">
                <a:solidFill>
                  <a:srgbClr val="7030A0"/>
                </a:solidFill>
                <a:latin typeface="Handlee" panose="02000000000000000000" pitchFamily="2" charset="0"/>
              </a:rPr>
              <a:t>).</a:t>
            </a:r>
            <a:endParaRPr lang="en-US" sz="1600" dirty="0">
              <a:solidFill>
                <a:srgbClr val="7030A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E63D46C-DE1F-4E19-ADD8-5E5F99648EF5}"/>
              </a:ext>
            </a:extLst>
          </p:cNvPr>
          <p:cNvSpPr/>
          <p:nvPr/>
        </p:nvSpPr>
        <p:spPr>
          <a:xfrm>
            <a:off x="862018" y="2322894"/>
            <a:ext cx="870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Handlee" panose="02000000000000000000" pitchFamily="2" charset="0"/>
              </a:rPr>
              <a:t>a </a:t>
            </a:r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= </a:t>
            </a:r>
            <a:r>
              <a:rPr lang="en-US" altLang="en-US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</a:t>
            </a:r>
            <a:endParaRPr lang="en-US" altLang="en-US" b="1" u="sng" dirty="0">
              <a:solidFill>
                <a:schemeClr val="accent2"/>
              </a:solidFill>
              <a:latin typeface="Handlee" panose="02000000000000000000" pitchFamily="2" charset="0"/>
            </a:endParaRPr>
          </a:p>
          <a:p>
            <a:r>
              <a:rPr lang="en-US" altLang="en-US" b="1" dirty="0">
                <a:latin typeface="Handlee" panose="02000000000000000000" pitchFamily="2" charset="0"/>
              </a:rPr>
              <a:t>b</a:t>
            </a:r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 = </a:t>
            </a:r>
            <a:r>
              <a:rPr lang="en-US" altLang="en-US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E793A40-771A-4E03-B156-657A15808F9C}"/>
                  </a:ext>
                </a:extLst>
              </p:cNvPr>
              <p:cNvSpPr/>
              <p:nvPr/>
            </p:nvSpPr>
            <p:spPr>
              <a:xfrm>
                <a:off x="2559461" y="2431126"/>
                <a:ext cx="1010213" cy="66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−(__)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(__)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E793A40-771A-4E03-B156-657A15808F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461" y="2431126"/>
                <a:ext cx="1010213" cy="6690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22BAE46-EF7B-4E94-A802-902C4198DFBD}"/>
                  </a:ext>
                </a:extLst>
              </p:cNvPr>
              <p:cNvSpPr/>
              <p:nvPr/>
            </p:nvSpPr>
            <p:spPr>
              <a:xfrm>
                <a:off x="3378815" y="2577416"/>
                <a:ext cx="738560" cy="466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22BAE46-EF7B-4E94-A802-902C4198DF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815" y="2577416"/>
                <a:ext cx="738560" cy="466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0D84D3A-B3DE-43E0-BE95-A8A8EE7F6831}"/>
                  </a:ext>
                </a:extLst>
              </p:cNvPr>
              <p:cNvSpPr/>
              <p:nvPr/>
            </p:nvSpPr>
            <p:spPr>
              <a:xfrm>
                <a:off x="3962404" y="2577416"/>
                <a:ext cx="9845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=______</m:t>
                      </m:r>
                    </m:oMath>
                  </m:oMathPara>
                </a14:m>
                <a:endParaRPr lang="en-US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0D84D3A-B3DE-43E0-BE95-A8A8EE7F68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4" y="2577416"/>
                <a:ext cx="98456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2ABE0214-1EED-4E77-90FA-F5701741A271}"/>
              </a:ext>
            </a:extLst>
          </p:cNvPr>
          <p:cNvSpPr/>
          <p:nvPr/>
        </p:nvSpPr>
        <p:spPr>
          <a:xfrm>
            <a:off x="1732769" y="3183510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y =</a:t>
            </a:r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2F37B65-3639-46AE-A357-EA87C09F09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5255" y="4731052"/>
            <a:ext cx="1195606" cy="1661782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9C4B38DF-80DB-4C45-8BC5-740A994974F7}"/>
              </a:ext>
            </a:extLst>
          </p:cNvPr>
          <p:cNvSpPr/>
          <p:nvPr/>
        </p:nvSpPr>
        <p:spPr>
          <a:xfrm>
            <a:off x="722218" y="4963434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(     ,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3A922CE-5FAF-43B5-B5C5-B2442E36B9B4}"/>
              </a:ext>
            </a:extLst>
          </p:cNvPr>
          <p:cNvSpPr/>
          <p:nvPr/>
        </p:nvSpPr>
        <p:spPr>
          <a:xfrm>
            <a:off x="1201440" y="4958450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   )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C4787B8-34D2-4C59-BD39-67FE482D765C}"/>
              </a:ext>
            </a:extLst>
          </p:cNvPr>
          <p:cNvSpPr/>
          <p:nvPr/>
        </p:nvSpPr>
        <p:spPr>
          <a:xfrm>
            <a:off x="297492" y="4987204"/>
            <a:ext cx="6495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solidFill>
                  <a:srgbClr val="0070C0"/>
                </a:solidFill>
                <a:latin typeface="Handlee" panose="02000000000000000000" pitchFamily="2" charset="0"/>
              </a:rPr>
              <a:t>Vertex: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4092835-E777-476B-B4CF-84F9B73D9C46}"/>
                  </a:ext>
                </a:extLst>
              </p:cNvPr>
              <p:cNvSpPr/>
              <p:nvPr/>
            </p:nvSpPr>
            <p:spPr>
              <a:xfrm>
                <a:off x="1704420" y="2420576"/>
                <a:ext cx="984565" cy="616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4092835-E777-476B-B4CF-84F9B73D9C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420" y="2420576"/>
                <a:ext cx="984565" cy="6166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EB06D948-9557-419B-BDA0-04EB17FB0DFE}"/>
              </a:ext>
            </a:extLst>
          </p:cNvPr>
          <p:cNvSpPr/>
          <p:nvPr/>
        </p:nvSpPr>
        <p:spPr>
          <a:xfrm>
            <a:off x="141066" y="6389590"/>
            <a:ext cx="22862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Handlee" panose="02000000000000000000" pitchFamily="2" charset="0"/>
              </a:rPr>
              <a:t>Step 4: Reflect the graph</a:t>
            </a:r>
            <a:endParaRPr lang="en-US" sz="1600" b="1" i="1" dirty="0">
              <a:solidFill>
                <a:srgbClr val="0874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126641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Text Box 4">
                <a:extLst>
                  <a:ext uri="{FF2B5EF4-FFF2-40B4-BE49-F238E27FC236}">
                    <a16:creationId xmlns:a16="http://schemas.microsoft.com/office/drawing/2014/main" id="{4E0B39ED-1EC0-4B05-BBCC-ED8D7DB318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651" y="1987007"/>
                <a:ext cx="8983386" cy="369332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 dirty="0">
                    <a:latin typeface="Handlee" panose="02000000000000000000" pitchFamily="2" charset="0"/>
                  </a:rPr>
                  <a:t>Graph the quadratic function:</a:t>
                </a:r>
                <a:r>
                  <a:rPr lang="en-US" altLang="en-US" b="1" i="1" dirty="0">
                    <a:latin typeface="Handlee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en-US" b="1" dirty="0">
                        <a:latin typeface="Verdan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altLang="en-US" b="1" baseline="30000" dirty="0">
                        <a:latin typeface="Verdana" panose="020B060403050404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altLang="en-US" b="1" dirty="0">
                        <a:latin typeface="Verdan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b="1" i="0" dirty="0" smtClean="0">
                        <a:latin typeface="Verdana" panose="020B0604030504040204" pitchFamily="34" charset="0"/>
                      </a:rPr>
                      <m:t>−4</m:t>
                    </m:r>
                    <m:r>
                      <m:rPr>
                        <m:nor/>
                      </m:rPr>
                      <a:rPr lang="en-US" altLang="en-US" b="1" i="0" dirty="0" smtClean="0">
                        <a:latin typeface="Verdan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altLang="en-US" b="1" dirty="0">
                        <a:latin typeface="Verdan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b="1" i="1" dirty="0" smtClean="0">
                        <a:latin typeface="Verdana" panose="020B0604030504040204" pitchFamily="34" charset="0"/>
                      </a:rPr>
                      <m:t>+ 5</m:t>
                    </m:r>
                    <m:r>
                      <m:rPr>
                        <m:nor/>
                      </m:rPr>
                      <a:rPr lang="en-US" altLang="en-US" b="1" i="1" dirty="0">
                        <a:latin typeface="Handlee" panose="02000000000000000000" pitchFamily="2" charset="0"/>
                      </a:rPr>
                      <m:t>.</m:t>
                    </m:r>
                  </m:oMath>
                </a14:m>
                <a:endParaRPr lang="en-US" altLang="en-US" b="1" i="1" dirty="0">
                  <a:latin typeface="Handlee" panose="02000000000000000000" pitchFamily="2" charset="0"/>
                </a:endParaRPr>
              </a:p>
            </p:txBody>
          </p:sp>
        </mc:Choice>
        <mc:Fallback xmlns="">
          <p:sp>
            <p:nvSpPr>
              <p:cNvPr id="221" name="Text Box 4">
                <a:extLst>
                  <a:ext uri="{FF2B5EF4-FFF2-40B4-BE49-F238E27FC236}">
                    <a16:creationId xmlns:a16="http://schemas.microsoft.com/office/drawing/2014/main" id="{4E0B39ED-1EC0-4B05-BBCC-ED8D7DB31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51" y="1987007"/>
                <a:ext cx="8983386" cy="369332"/>
              </a:xfrm>
              <a:prstGeom prst="rect">
                <a:avLst/>
              </a:prstGeom>
              <a:blipFill>
                <a:blip r:embed="rId4"/>
                <a:stretch>
                  <a:fillRect l="-542" t="-4762" b="-2539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" name="Rectangle 144"/>
          <p:cNvSpPr/>
          <p:nvPr/>
        </p:nvSpPr>
        <p:spPr>
          <a:xfrm>
            <a:off x="0" y="-14288"/>
            <a:ext cx="2743200" cy="247651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Independent Practice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38297A-23B8-45D8-89C6-D54A86395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1482" y="2030744"/>
            <a:ext cx="3307109" cy="4703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9EE5621-CE3F-4F21-AE0C-C84BAC654B08}"/>
              </a:ext>
            </a:extLst>
          </p:cNvPr>
          <p:cNvGrpSpPr/>
          <p:nvPr/>
        </p:nvGrpSpPr>
        <p:grpSpPr>
          <a:xfrm>
            <a:off x="816331" y="229886"/>
            <a:ext cx="7094538" cy="1795454"/>
            <a:chOff x="444525" y="3369667"/>
            <a:chExt cx="7094538" cy="1795454"/>
          </a:xfrm>
        </p:grpSpPr>
        <p:pic>
          <p:nvPicPr>
            <p:cNvPr id="26" name="Picture 36">
              <a:extLst>
                <a:ext uri="{FF2B5EF4-FFF2-40B4-BE49-F238E27FC236}">
                  <a16:creationId xmlns:a16="http://schemas.microsoft.com/office/drawing/2014/main" id="{688A4CF8-DF3E-4C6C-83F8-59321ED9E7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25" y="3369667"/>
              <a:ext cx="7094538" cy="1795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9AD7C6E2-9AE6-4BFD-B3D7-14A36752E556}"/>
                    </a:ext>
                  </a:extLst>
                </p:cNvPr>
                <p:cNvSpPr/>
                <p:nvPr/>
              </p:nvSpPr>
              <p:spPr bwMode="auto">
                <a:xfrm>
                  <a:off x="807011" y="3726721"/>
                  <a:ext cx="6012095" cy="339388"/>
                </a:xfrm>
                <a:prstGeom prst="rect">
                  <a:avLst/>
                </a:prstGeom>
                <a:noFill/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 defTabSz="914400">
                    <a:tabLst>
                      <a:tab pos="-55563" algn="l"/>
                    </a:tabLst>
                    <a:defRPr/>
                  </a:pPr>
                  <a:r>
                    <a:rPr lang="en-US" sz="13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Find the </a:t>
                  </a:r>
                  <a:r>
                    <a:rPr lang="en-US" sz="1300" b="1" i="1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Vertex (h, k). </a:t>
                  </a:r>
                  <a:r>
                    <a:rPr lang="en-US" sz="1050" dirty="0">
                      <a:solidFill>
                        <a:srgbClr val="808080"/>
                      </a:solidFill>
                      <a:latin typeface="Verdana" pitchFamily="34" charset="0"/>
                      <a:cs typeface="Times New Roman" pitchFamily="18" charset="0"/>
                    </a:rPr>
                    <a:t>Hint: use the formal </a:t>
                  </a:r>
                  <a:r>
                    <a:rPr lang="en-US" sz="1100" b="1" dirty="0">
                      <a:solidFill>
                        <a:srgbClr val="808080"/>
                      </a:solidFill>
                      <a:latin typeface="Verdana" pitchFamily="34" charset="0"/>
                      <a:cs typeface="Times New Roman" pitchFamily="18" charset="0"/>
                    </a:rPr>
                    <a:t>x</a:t>
                  </a:r>
                  <a14:m>
                    <m:oMath xmlns:m="http://schemas.openxmlformats.org/officeDocument/2006/math">
                      <m:r>
                        <a:rPr lang="en-US" sz="1050" b="1" i="0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050" b="1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050" b="1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1050" b="1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US" sz="1050" b="1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1050" b="1" i="0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1050" dirty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substitute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back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find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y</m:t>
                      </m:r>
                    </m:oMath>
                  </a14:m>
                  <a:r>
                    <a:rPr lang="en-US" sz="105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9AD7C6E2-9AE6-4BFD-B3D7-14A36752E5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7011" y="3726721"/>
                  <a:ext cx="6012095" cy="339388"/>
                </a:xfrm>
                <a:prstGeom prst="rect">
                  <a:avLst/>
                </a:prstGeom>
                <a:blipFill>
                  <a:blip r:embed="rId7"/>
                  <a:stretch>
                    <a:fillRect l="-101" b="-1786"/>
                  </a:stretch>
                </a:blipFill>
                <a:ln w="3175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angle 1112">
              <a:extLst>
                <a:ext uri="{FF2B5EF4-FFF2-40B4-BE49-F238E27FC236}">
                  <a16:creationId xmlns:a16="http://schemas.microsoft.com/office/drawing/2014/main" id="{BAD76BB1-37A6-406A-A162-D10C3031C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050" y="3452317"/>
              <a:ext cx="398698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-57150" algn="l"/>
                </a:tabLst>
                <a:defRPr/>
              </a:pPr>
              <a:r>
                <a:rPr lang="en-US" sz="1400" b="1" i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</a:rPr>
                <a:t>Steps to Graph Quadratic Functions in Standard Form.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AAC63D3-12E9-4F13-9F95-778051045614}"/>
                </a:ext>
              </a:extLst>
            </p:cNvPr>
            <p:cNvSpPr/>
            <p:nvPr/>
          </p:nvSpPr>
          <p:spPr bwMode="auto">
            <a:xfrm>
              <a:off x="668387" y="3785429"/>
              <a:ext cx="1730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7BE7D97-1A29-48FF-9E53-38EE89C687F8}"/>
                </a:ext>
              </a:extLst>
            </p:cNvPr>
            <p:cNvSpPr/>
            <p:nvPr/>
          </p:nvSpPr>
          <p:spPr bwMode="auto">
            <a:xfrm>
              <a:off x="655155" y="4108432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A2E6EB7-E240-4D6D-8EEA-CCBB035242FE}"/>
                </a:ext>
              </a:extLst>
            </p:cNvPr>
            <p:cNvSpPr/>
            <p:nvPr/>
          </p:nvSpPr>
          <p:spPr bwMode="auto">
            <a:xfrm>
              <a:off x="655155" y="4385766"/>
              <a:ext cx="1730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A9D61FF-F9CE-4839-9AE1-DDEEADF7251E}"/>
                </a:ext>
              </a:extLst>
            </p:cNvPr>
            <p:cNvSpPr/>
            <p:nvPr/>
          </p:nvSpPr>
          <p:spPr bwMode="auto">
            <a:xfrm>
              <a:off x="655155" y="4690642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F02B3A9-5114-4C2F-96E2-432DD5446BEF}"/>
                </a:ext>
              </a:extLst>
            </p:cNvPr>
            <p:cNvSpPr/>
            <p:nvPr/>
          </p:nvSpPr>
          <p:spPr bwMode="auto">
            <a:xfrm>
              <a:off x="807011" y="4051226"/>
              <a:ext cx="4363695" cy="292388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914400">
                <a:tabLst>
                  <a:tab pos="-55563" algn="l"/>
                </a:tabLst>
                <a:defRPr/>
              </a:pPr>
              <a:r>
                <a:rPr lang="en-US" sz="13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Graph</a:t>
              </a:r>
              <a:r>
                <a:rPr lang="en-US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the </a:t>
              </a:r>
              <a:r>
                <a:rPr lang="en-US" sz="130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vertex</a:t>
              </a:r>
              <a:r>
                <a:rPr lang="en-US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point and draw </a:t>
              </a:r>
              <a:r>
                <a:rPr lang="en-US" sz="13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axis of symmetry </a:t>
              </a:r>
              <a:r>
                <a:rPr lang="en-US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line.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A3B44A7-7FD9-40F7-A982-D29510BC258C}"/>
                </a:ext>
              </a:extLst>
            </p:cNvPr>
            <p:cNvSpPr/>
            <p:nvPr/>
          </p:nvSpPr>
          <p:spPr bwMode="auto">
            <a:xfrm>
              <a:off x="799908" y="4338790"/>
              <a:ext cx="4208203" cy="292388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914400">
                <a:tabLst>
                  <a:tab pos="-55563" algn="l"/>
                </a:tabLst>
                <a:defRPr/>
              </a:pPr>
              <a:r>
                <a:rPr lang="en-US" sz="130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Find </a:t>
              </a:r>
              <a:r>
                <a:rPr lang="en-US" sz="1300" b="1" i="1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two more points </a:t>
              </a:r>
              <a:r>
                <a:rPr lang="en-US" sz="13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  <a:cs typeface="Times New Roman" pitchFamily="18" charset="0"/>
                </a:rPr>
                <a:t>left/right </a:t>
              </a:r>
              <a:r>
                <a:rPr lang="en-US" sz="130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of vertex and </a:t>
              </a:r>
              <a:r>
                <a:rPr lang="en-US" sz="1300" b="1" i="1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Graph </a:t>
              </a:r>
              <a:r>
                <a:rPr lang="en-US" sz="130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it. </a:t>
              </a:r>
              <a:endPara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23640F9-9561-43FA-8DE3-4AE07AB02065}"/>
                </a:ext>
              </a:extLst>
            </p:cNvPr>
            <p:cNvSpPr/>
            <p:nvPr/>
          </p:nvSpPr>
          <p:spPr>
            <a:xfrm>
              <a:off x="783928" y="4616631"/>
              <a:ext cx="5601753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b="1" i="1" dirty="0">
                  <a:latin typeface="Arial" panose="020B0604020202020204" pitchFamily="34" charset="0"/>
                </a:rPr>
                <a:t>Reflect</a:t>
              </a:r>
              <a:r>
                <a:rPr lang="en-US" sz="1300" dirty="0">
                  <a:latin typeface="Arial" panose="020B0604020202020204" pitchFamily="34" charset="0"/>
                </a:rPr>
                <a:t> the graphed points over the </a:t>
              </a:r>
              <a:r>
                <a:rPr lang="en-US" sz="13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axis of symmetry</a:t>
              </a:r>
              <a:r>
                <a:rPr lang="en-US" sz="1300" i="1" dirty="0">
                  <a:latin typeface="Arial" panose="020B0604020202020204" pitchFamily="34" charset="0"/>
                </a:rPr>
                <a:t> </a:t>
              </a:r>
              <a:r>
                <a:rPr lang="en-US" sz="1300" dirty="0">
                  <a:latin typeface="Arial" panose="020B0604020202020204" pitchFamily="34" charset="0"/>
                </a:rPr>
                <a:t>to create </a:t>
              </a:r>
              <a:r>
                <a:rPr lang="en-US" sz="1300" b="1" i="1" dirty="0">
                  <a:latin typeface="Arial" panose="020B0604020202020204" pitchFamily="34" charset="0"/>
                </a:rPr>
                <a:t>two more points </a:t>
              </a:r>
              <a:r>
                <a:rPr lang="en-US" sz="1300" dirty="0">
                  <a:latin typeface="Arial" panose="020B0604020202020204" pitchFamily="34" charset="0"/>
                </a:rPr>
                <a:t>and sketch the graph.</a:t>
              </a: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77B09CC2-54F9-4049-97AC-8A883B619195}"/>
              </a:ext>
            </a:extLst>
          </p:cNvPr>
          <p:cNvSpPr/>
          <p:nvPr/>
        </p:nvSpPr>
        <p:spPr>
          <a:xfrm>
            <a:off x="104298" y="2476672"/>
            <a:ext cx="7457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Handlee" panose="02000000000000000000" pitchFamily="2" charset="0"/>
              </a:rPr>
              <a:t>Step 1: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E9EC516-47F4-4188-A9BD-4C795DA7AA4F}"/>
              </a:ext>
            </a:extLst>
          </p:cNvPr>
          <p:cNvSpPr/>
          <p:nvPr/>
        </p:nvSpPr>
        <p:spPr>
          <a:xfrm>
            <a:off x="59707" y="4685812"/>
            <a:ext cx="7841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Handlee" panose="02000000000000000000" pitchFamily="2" charset="0"/>
              </a:rPr>
              <a:t>Step 3:</a:t>
            </a:r>
            <a:endParaRPr lang="en-US" sz="1600" b="1" i="1" dirty="0">
              <a:solidFill>
                <a:srgbClr val="0874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C573975-3EC3-4046-9751-9EBA09E69EA5}"/>
              </a:ext>
            </a:extLst>
          </p:cNvPr>
          <p:cNvSpPr/>
          <p:nvPr/>
        </p:nvSpPr>
        <p:spPr>
          <a:xfrm>
            <a:off x="80595" y="4151785"/>
            <a:ext cx="26645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Handlee" panose="02000000000000000000" pitchFamily="2" charset="0"/>
              </a:rPr>
              <a:t>Step 2: </a:t>
            </a:r>
            <a:r>
              <a:rPr lang="en-US" altLang="en-US" sz="1200" b="1" dirty="0">
                <a:solidFill>
                  <a:srgbClr val="7030A0"/>
                </a:solidFill>
                <a:latin typeface="Handlee" panose="02000000000000000000" pitchFamily="2" charset="0"/>
              </a:rPr>
              <a:t>Graph vertex point (</a:t>
            </a:r>
            <a:r>
              <a:rPr lang="en-US" altLang="en-US" sz="1200" b="1" u="sng" dirty="0">
                <a:solidFill>
                  <a:srgbClr val="7030A0"/>
                </a:solidFill>
                <a:latin typeface="Handlee" panose="02000000000000000000" pitchFamily="2" charset="0"/>
              </a:rPr>
              <a:t>__</a:t>
            </a:r>
            <a:r>
              <a:rPr lang="en-US" altLang="en-US" sz="1200" b="1" dirty="0">
                <a:solidFill>
                  <a:srgbClr val="7030A0"/>
                </a:solidFill>
                <a:latin typeface="Handlee" panose="02000000000000000000" pitchFamily="2" charset="0"/>
              </a:rPr>
              <a:t>, </a:t>
            </a:r>
            <a:r>
              <a:rPr lang="en-US" altLang="en-US" sz="1200" b="1" u="sng" dirty="0">
                <a:solidFill>
                  <a:srgbClr val="7030A0"/>
                </a:solidFill>
                <a:latin typeface="Handlee" panose="02000000000000000000" pitchFamily="2" charset="0"/>
              </a:rPr>
              <a:t>__</a:t>
            </a:r>
            <a:r>
              <a:rPr lang="en-US" altLang="en-US" sz="1200" b="1" dirty="0">
                <a:solidFill>
                  <a:srgbClr val="7030A0"/>
                </a:solidFill>
                <a:latin typeface="Handlee" panose="02000000000000000000" pitchFamily="2" charset="0"/>
              </a:rPr>
              <a:t>).</a:t>
            </a:r>
            <a:endParaRPr lang="en-US" sz="1600" dirty="0">
              <a:solidFill>
                <a:srgbClr val="7030A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1DFC725-C633-4739-B69B-3B186B762F8A}"/>
              </a:ext>
            </a:extLst>
          </p:cNvPr>
          <p:cNvSpPr/>
          <p:nvPr/>
        </p:nvSpPr>
        <p:spPr>
          <a:xfrm>
            <a:off x="862018" y="2322894"/>
            <a:ext cx="870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Handlee" panose="02000000000000000000" pitchFamily="2" charset="0"/>
              </a:rPr>
              <a:t>a </a:t>
            </a:r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= </a:t>
            </a:r>
            <a:r>
              <a:rPr lang="en-US" altLang="en-US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</a:t>
            </a:r>
            <a:endParaRPr lang="en-US" altLang="en-US" b="1" u="sng" dirty="0">
              <a:solidFill>
                <a:schemeClr val="accent2"/>
              </a:solidFill>
              <a:latin typeface="Handlee" panose="02000000000000000000" pitchFamily="2" charset="0"/>
            </a:endParaRPr>
          </a:p>
          <a:p>
            <a:r>
              <a:rPr lang="en-US" altLang="en-US" b="1" dirty="0">
                <a:latin typeface="Handlee" panose="02000000000000000000" pitchFamily="2" charset="0"/>
              </a:rPr>
              <a:t>b</a:t>
            </a:r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 = </a:t>
            </a:r>
            <a:r>
              <a:rPr lang="en-US" altLang="en-US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E06DEC8-4452-409F-8D63-CA9A3C5AF3BC}"/>
                  </a:ext>
                </a:extLst>
              </p:cNvPr>
              <p:cNvSpPr/>
              <p:nvPr/>
            </p:nvSpPr>
            <p:spPr>
              <a:xfrm>
                <a:off x="2559461" y="2431126"/>
                <a:ext cx="1010213" cy="66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−(__)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(__)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E06DEC8-4452-409F-8D63-CA9A3C5AF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461" y="2431126"/>
                <a:ext cx="1010213" cy="6690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46FF75B-609A-4C6C-8A28-68206C0F9739}"/>
                  </a:ext>
                </a:extLst>
              </p:cNvPr>
              <p:cNvSpPr/>
              <p:nvPr/>
            </p:nvSpPr>
            <p:spPr>
              <a:xfrm>
                <a:off x="3378815" y="2577416"/>
                <a:ext cx="738560" cy="466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46FF75B-609A-4C6C-8A28-68206C0F97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815" y="2577416"/>
                <a:ext cx="738560" cy="466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5F2D4FA-680F-4357-9343-D02E8906E71A}"/>
                  </a:ext>
                </a:extLst>
              </p:cNvPr>
              <p:cNvSpPr/>
              <p:nvPr/>
            </p:nvSpPr>
            <p:spPr>
              <a:xfrm>
                <a:off x="3962404" y="2577416"/>
                <a:ext cx="9845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=______</m:t>
                      </m:r>
                    </m:oMath>
                  </m:oMathPara>
                </a14:m>
                <a:endParaRPr lang="en-US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5F2D4FA-680F-4357-9343-D02E8906E7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4" y="2577416"/>
                <a:ext cx="98456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>
            <a:extLst>
              <a:ext uri="{FF2B5EF4-FFF2-40B4-BE49-F238E27FC236}">
                <a16:creationId xmlns:a16="http://schemas.microsoft.com/office/drawing/2014/main" id="{06D95F9D-AE96-4F4C-86C6-5155ED6C9060}"/>
              </a:ext>
            </a:extLst>
          </p:cNvPr>
          <p:cNvSpPr/>
          <p:nvPr/>
        </p:nvSpPr>
        <p:spPr>
          <a:xfrm>
            <a:off x="1732769" y="3183510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y =</a:t>
            </a:r>
            <a:endParaRPr lang="en-US" dirty="0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46C23C86-C205-47B8-A1DB-7594F3E905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5255" y="4731052"/>
            <a:ext cx="1195606" cy="1661782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C5566DA0-DBEB-4D71-9CF8-4EDAEBB753C8}"/>
              </a:ext>
            </a:extLst>
          </p:cNvPr>
          <p:cNvSpPr/>
          <p:nvPr/>
        </p:nvSpPr>
        <p:spPr>
          <a:xfrm>
            <a:off x="722218" y="4963434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(     ,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6A8B76E-5B12-4532-8482-91EDC1B4DFEF}"/>
              </a:ext>
            </a:extLst>
          </p:cNvPr>
          <p:cNvSpPr/>
          <p:nvPr/>
        </p:nvSpPr>
        <p:spPr>
          <a:xfrm>
            <a:off x="1201440" y="4958450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   )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C7829D8-C6F0-448A-B95A-3DE926750460}"/>
              </a:ext>
            </a:extLst>
          </p:cNvPr>
          <p:cNvSpPr/>
          <p:nvPr/>
        </p:nvSpPr>
        <p:spPr>
          <a:xfrm>
            <a:off x="297492" y="4987204"/>
            <a:ext cx="6495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solidFill>
                  <a:srgbClr val="0070C0"/>
                </a:solidFill>
                <a:latin typeface="Handlee" panose="02000000000000000000" pitchFamily="2" charset="0"/>
              </a:rPr>
              <a:t>Vertex: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C6DDE4F-E622-4714-A9EE-3E5CFB09D19B}"/>
                  </a:ext>
                </a:extLst>
              </p:cNvPr>
              <p:cNvSpPr/>
              <p:nvPr/>
            </p:nvSpPr>
            <p:spPr>
              <a:xfrm>
                <a:off x="1704420" y="2420576"/>
                <a:ext cx="984565" cy="616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C6DDE4F-E622-4714-A9EE-3E5CFB09D1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420" y="2420576"/>
                <a:ext cx="984565" cy="6166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>
            <a:extLst>
              <a:ext uri="{FF2B5EF4-FFF2-40B4-BE49-F238E27FC236}">
                <a16:creationId xmlns:a16="http://schemas.microsoft.com/office/drawing/2014/main" id="{8ED9F2BF-5CC8-403F-8EBC-8AAED8CDA2D9}"/>
              </a:ext>
            </a:extLst>
          </p:cNvPr>
          <p:cNvSpPr/>
          <p:nvPr/>
        </p:nvSpPr>
        <p:spPr>
          <a:xfrm>
            <a:off x="141066" y="6389590"/>
            <a:ext cx="22862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Handlee" panose="02000000000000000000" pitchFamily="2" charset="0"/>
              </a:rPr>
              <a:t>Step 4: Reflect the graph</a:t>
            </a:r>
            <a:endParaRPr lang="en-US" sz="1600" b="1" i="1" dirty="0">
              <a:solidFill>
                <a:srgbClr val="0874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0063385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Text Box 4">
                <a:extLst>
                  <a:ext uri="{FF2B5EF4-FFF2-40B4-BE49-F238E27FC236}">
                    <a16:creationId xmlns:a16="http://schemas.microsoft.com/office/drawing/2014/main" id="{4E0B39ED-1EC0-4B05-BBCC-ED8D7DB318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651" y="1987007"/>
                <a:ext cx="8983386" cy="369332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 dirty="0">
                    <a:latin typeface="Handlee" panose="02000000000000000000" pitchFamily="2" charset="0"/>
                  </a:rPr>
                  <a:t>Graph the quadratic function:</a:t>
                </a:r>
                <a:r>
                  <a:rPr lang="en-US" altLang="en-US" b="1" i="1" dirty="0">
                    <a:latin typeface="Handlee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en-US" b="1" dirty="0">
                        <a:latin typeface="Verdan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altLang="en-US" b="1" baseline="30000" dirty="0">
                        <a:latin typeface="Verdana" panose="020B060403050404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altLang="en-US" b="1" dirty="0">
                        <a:latin typeface="Verdana" panose="020B0604030504040204" pitchFamily="34" charset="0"/>
                      </a:rPr>
                      <m:t> + </m:t>
                    </m:r>
                    <m:r>
                      <m:rPr>
                        <m:nor/>
                      </m:rPr>
                      <a:rPr lang="en-US" altLang="en-US" b="1" i="0" dirty="0" smtClean="0">
                        <a:latin typeface="Verdana" panose="020B060403050404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altLang="en-US" b="1" dirty="0">
                        <a:latin typeface="Verdan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altLang="en-US" b="1" dirty="0">
                        <a:latin typeface="Verdan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b="1" i="1" dirty="0" smtClean="0">
                        <a:latin typeface="Verdana" panose="020B0604030504040204" pitchFamily="34" charset="0"/>
                      </a:rPr>
                      <m:t>− 3</m:t>
                    </m:r>
                    <m:r>
                      <m:rPr>
                        <m:nor/>
                      </m:rPr>
                      <a:rPr lang="en-US" altLang="en-US" b="1" i="1" dirty="0">
                        <a:latin typeface="Handlee" panose="02000000000000000000" pitchFamily="2" charset="0"/>
                      </a:rPr>
                      <m:t>.</m:t>
                    </m:r>
                  </m:oMath>
                </a14:m>
                <a:endParaRPr lang="en-US" altLang="en-US" b="1" i="1" dirty="0">
                  <a:latin typeface="Handlee" panose="02000000000000000000" pitchFamily="2" charset="0"/>
                </a:endParaRPr>
              </a:p>
            </p:txBody>
          </p:sp>
        </mc:Choice>
        <mc:Fallback xmlns="">
          <p:sp>
            <p:nvSpPr>
              <p:cNvPr id="221" name="Text Box 4">
                <a:extLst>
                  <a:ext uri="{FF2B5EF4-FFF2-40B4-BE49-F238E27FC236}">
                    <a16:creationId xmlns:a16="http://schemas.microsoft.com/office/drawing/2014/main" id="{4E0B39ED-1EC0-4B05-BBCC-ED8D7DB31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51" y="1987007"/>
                <a:ext cx="8983386" cy="369332"/>
              </a:xfrm>
              <a:prstGeom prst="rect">
                <a:avLst/>
              </a:prstGeom>
              <a:blipFill>
                <a:blip r:embed="rId4"/>
                <a:stretch>
                  <a:fillRect l="-542" t="-4762" b="-2539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" name="Rectangle 144"/>
          <p:cNvSpPr/>
          <p:nvPr/>
        </p:nvSpPr>
        <p:spPr>
          <a:xfrm>
            <a:off x="0" y="-14288"/>
            <a:ext cx="2743200" cy="247651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Independent Practice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EFAE15-3BE3-4E08-98F3-068A5D581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6729" y="2082661"/>
            <a:ext cx="4002180" cy="4682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FF7987CE-B622-4A17-BB93-4117CCFBD3C4}"/>
              </a:ext>
            </a:extLst>
          </p:cNvPr>
          <p:cNvGrpSpPr/>
          <p:nvPr/>
        </p:nvGrpSpPr>
        <p:grpSpPr>
          <a:xfrm>
            <a:off x="816331" y="229886"/>
            <a:ext cx="7094538" cy="1795454"/>
            <a:chOff x="444525" y="3369667"/>
            <a:chExt cx="7094538" cy="1795454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F503A60-114D-428A-A860-D72FED1064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25" y="3369667"/>
              <a:ext cx="7094538" cy="1795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3F294C54-A6B3-4EA2-B31A-1F62ED70D0BB}"/>
                    </a:ext>
                  </a:extLst>
                </p:cNvPr>
                <p:cNvSpPr/>
                <p:nvPr/>
              </p:nvSpPr>
              <p:spPr bwMode="auto">
                <a:xfrm>
                  <a:off x="807011" y="3726721"/>
                  <a:ext cx="6012095" cy="339388"/>
                </a:xfrm>
                <a:prstGeom prst="rect">
                  <a:avLst/>
                </a:prstGeom>
                <a:noFill/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 defTabSz="914400">
                    <a:tabLst>
                      <a:tab pos="-55563" algn="l"/>
                    </a:tabLst>
                    <a:defRPr/>
                  </a:pPr>
                  <a:r>
                    <a:rPr lang="en-US" sz="13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Find the </a:t>
                  </a:r>
                  <a:r>
                    <a:rPr lang="en-US" sz="1300" b="1" i="1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Vertex (h, k). </a:t>
                  </a:r>
                  <a:r>
                    <a:rPr lang="en-US" sz="1050" dirty="0">
                      <a:solidFill>
                        <a:srgbClr val="808080"/>
                      </a:solidFill>
                      <a:latin typeface="Verdana" pitchFamily="34" charset="0"/>
                      <a:cs typeface="Times New Roman" pitchFamily="18" charset="0"/>
                    </a:rPr>
                    <a:t>Hint: use the formal </a:t>
                  </a:r>
                  <a:r>
                    <a:rPr lang="en-US" sz="1100" b="1" dirty="0">
                      <a:solidFill>
                        <a:srgbClr val="808080"/>
                      </a:solidFill>
                      <a:latin typeface="Verdana" pitchFamily="34" charset="0"/>
                      <a:cs typeface="Times New Roman" pitchFamily="18" charset="0"/>
                    </a:rPr>
                    <a:t>x</a:t>
                  </a:r>
                  <a14:m>
                    <m:oMath xmlns:m="http://schemas.openxmlformats.org/officeDocument/2006/math">
                      <m:r>
                        <a:rPr lang="en-US" sz="1050" b="1" i="0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050" b="1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050" b="1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1050" b="1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US" sz="1050" b="1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1050" b="1" i="0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1050" dirty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substitute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back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find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y</m:t>
                      </m:r>
                    </m:oMath>
                  </a14:m>
                  <a:r>
                    <a:rPr lang="en-US" sz="105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3F294C54-A6B3-4EA2-B31A-1F62ED70D0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7011" y="3726721"/>
                  <a:ext cx="6012095" cy="339388"/>
                </a:xfrm>
                <a:prstGeom prst="rect">
                  <a:avLst/>
                </a:prstGeom>
                <a:blipFill>
                  <a:blip r:embed="rId7"/>
                  <a:stretch>
                    <a:fillRect l="-101" b="-1786"/>
                  </a:stretch>
                </a:blipFill>
                <a:ln w="3175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Rectangle 1112">
              <a:extLst>
                <a:ext uri="{FF2B5EF4-FFF2-40B4-BE49-F238E27FC236}">
                  <a16:creationId xmlns:a16="http://schemas.microsoft.com/office/drawing/2014/main" id="{ACC15631-F2F5-4D4A-9617-BC107CABB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050" y="3452317"/>
              <a:ext cx="398698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-57150" algn="l"/>
                </a:tabLst>
                <a:defRPr/>
              </a:pPr>
              <a:r>
                <a:rPr lang="en-US" sz="1400" b="1" i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</a:rPr>
                <a:t>Steps to Graph Quadratic Functions in Standard Form.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319004F-1A3B-4715-8448-F8E295F3A211}"/>
                </a:ext>
              </a:extLst>
            </p:cNvPr>
            <p:cNvSpPr/>
            <p:nvPr/>
          </p:nvSpPr>
          <p:spPr bwMode="auto">
            <a:xfrm>
              <a:off x="668387" y="3785429"/>
              <a:ext cx="1730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58B74B1-8933-4E54-AC48-6EFEA3F42704}"/>
                </a:ext>
              </a:extLst>
            </p:cNvPr>
            <p:cNvSpPr/>
            <p:nvPr/>
          </p:nvSpPr>
          <p:spPr bwMode="auto">
            <a:xfrm>
              <a:off x="655155" y="4108432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B108CF7-18A0-4CC9-9780-B372D1D55B53}"/>
                </a:ext>
              </a:extLst>
            </p:cNvPr>
            <p:cNvSpPr/>
            <p:nvPr/>
          </p:nvSpPr>
          <p:spPr bwMode="auto">
            <a:xfrm>
              <a:off x="655155" y="4385766"/>
              <a:ext cx="1730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217668F-DC0E-477D-A770-E28A607C8786}"/>
                </a:ext>
              </a:extLst>
            </p:cNvPr>
            <p:cNvSpPr/>
            <p:nvPr/>
          </p:nvSpPr>
          <p:spPr bwMode="auto">
            <a:xfrm>
              <a:off x="655155" y="4690642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83DA4B2-544A-4DBF-A0DA-39C1940B94FE}"/>
                </a:ext>
              </a:extLst>
            </p:cNvPr>
            <p:cNvSpPr/>
            <p:nvPr/>
          </p:nvSpPr>
          <p:spPr bwMode="auto">
            <a:xfrm>
              <a:off x="807011" y="4051226"/>
              <a:ext cx="4363695" cy="292388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914400">
                <a:tabLst>
                  <a:tab pos="-55563" algn="l"/>
                </a:tabLst>
                <a:defRPr/>
              </a:pPr>
              <a:r>
                <a:rPr lang="en-US" sz="13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Graph</a:t>
              </a:r>
              <a:r>
                <a:rPr lang="en-US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the </a:t>
              </a:r>
              <a:r>
                <a:rPr lang="en-US" sz="130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vertex</a:t>
              </a:r>
              <a:r>
                <a:rPr lang="en-US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point and draw </a:t>
              </a:r>
              <a:r>
                <a:rPr lang="en-US" sz="13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axis of symmetry </a:t>
              </a:r>
              <a:r>
                <a:rPr lang="en-US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line.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4741CE6-D06A-4DB8-A4A5-FC19AB3C4CB7}"/>
                </a:ext>
              </a:extLst>
            </p:cNvPr>
            <p:cNvSpPr/>
            <p:nvPr/>
          </p:nvSpPr>
          <p:spPr bwMode="auto">
            <a:xfrm>
              <a:off x="799908" y="4338790"/>
              <a:ext cx="4208203" cy="292388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914400">
                <a:tabLst>
                  <a:tab pos="-55563" algn="l"/>
                </a:tabLst>
                <a:defRPr/>
              </a:pPr>
              <a:r>
                <a:rPr lang="en-US" sz="130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Find </a:t>
              </a:r>
              <a:r>
                <a:rPr lang="en-US" sz="1300" b="1" i="1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two more points </a:t>
              </a:r>
              <a:r>
                <a:rPr lang="en-US" sz="13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  <a:cs typeface="Times New Roman" pitchFamily="18" charset="0"/>
                </a:rPr>
                <a:t>left/right </a:t>
              </a:r>
              <a:r>
                <a:rPr lang="en-US" sz="130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of vertex and </a:t>
              </a:r>
              <a:r>
                <a:rPr lang="en-US" sz="1300" b="1" i="1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Graph </a:t>
              </a:r>
              <a:r>
                <a:rPr lang="en-US" sz="130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it. </a:t>
              </a:r>
              <a:endPara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060989A-E238-4CE9-AE11-1E49E199116D}"/>
                </a:ext>
              </a:extLst>
            </p:cNvPr>
            <p:cNvSpPr/>
            <p:nvPr/>
          </p:nvSpPr>
          <p:spPr>
            <a:xfrm>
              <a:off x="783928" y="4616631"/>
              <a:ext cx="5601753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b="1" i="1" dirty="0">
                  <a:latin typeface="Arial" panose="020B0604020202020204" pitchFamily="34" charset="0"/>
                </a:rPr>
                <a:t>Reflect</a:t>
              </a:r>
              <a:r>
                <a:rPr lang="en-US" sz="1300" dirty="0">
                  <a:latin typeface="Arial" panose="020B0604020202020204" pitchFamily="34" charset="0"/>
                </a:rPr>
                <a:t> the graphed points over the </a:t>
              </a:r>
              <a:r>
                <a:rPr lang="en-US" sz="13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axis of symmetry</a:t>
              </a:r>
              <a:r>
                <a:rPr lang="en-US" sz="1300" i="1" dirty="0">
                  <a:latin typeface="Arial" panose="020B0604020202020204" pitchFamily="34" charset="0"/>
                </a:rPr>
                <a:t> </a:t>
              </a:r>
              <a:r>
                <a:rPr lang="en-US" sz="1300" dirty="0">
                  <a:latin typeface="Arial" panose="020B0604020202020204" pitchFamily="34" charset="0"/>
                </a:rPr>
                <a:t>to create </a:t>
              </a:r>
              <a:r>
                <a:rPr lang="en-US" sz="1300" b="1" i="1" dirty="0">
                  <a:latin typeface="Arial" panose="020B0604020202020204" pitchFamily="34" charset="0"/>
                </a:rPr>
                <a:t>two more points </a:t>
              </a:r>
              <a:r>
                <a:rPr lang="en-US" sz="1300" dirty="0">
                  <a:latin typeface="Arial" panose="020B0604020202020204" pitchFamily="34" charset="0"/>
                </a:rPr>
                <a:t>and sketch the graph.</a:t>
              </a: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EC1F6EEC-B020-4DC5-854B-25984BAA1AD1}"/>
              </a:ext>
            </a:extLst>
          </p:cNvPr>
          <p:cNvSpPr/>
          <p:nvPr/>
        </p:nvSpPr>
        <p:spPr>
          <a:xfrm>
            <a:off x="104298" y="2476672"/>
            <a:ext cx="7457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Handlee" panose="02000000000000000000" pitchFamily="2" charset="0"/>
              </a:rPr>
              <a:t>Step 1: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8E495B6-9C7E-4A59-95C4-05FCD750A362}"/>
              </a:ext>
            </a:extLst>
          </p:cNvPr>
          <p:cNvSpPr/>
          <p:nvPr/>
        </p:nvSpPr>
        <p:spPr>
          <a:xfrm>
            <a:off x="59707" y="4685812"/>
            <a:ext cx="7841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Handlee" panose="02000000000000000000" pitchFamily="2" charset="0"/>
              </a:rPr>
              <a:t>Step 3:</a:t>
            </a:r>
            <a:endParaRPr lang="en-US" sz="1600" b="1" i="1" dirty="0">
              <a:solidFill>
                <a:srgbClr val="0874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6F3E12C-843F-4E98-8914-5617C1FD6764}"/>
              </a:ext>
            </a:extLst>
          </p:cNvPr>
          <p:cNvSpPr/>
          <p:nvPr/>
        </p:nvSpPr>
        <p:spPr>
          <a:xfrm>
            <a:off x="80595" y="4151785"/>
            <a:ext cx="26645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Handlee" panose="02000000000000000000" pitchFamily="2" charset="0"/>
              </a:rPr>
              <a:t>Step 2: </a:t>
            </a:r>
            <a:r>
              <a:rPr lang="en-US" altLang="en-US" sz="1200" b="1" dirty="0">
                <a:solidFill>
                  <a:srgbClr val="7030A0"/>
                </a:solidFill>
                <a:latin typeface="Handlee" panose="02000000000000000000" pitchFamily="2" charset="0"/>
              </a:rPr>
              <a:t>Graph vertex point (</a:t>
            </a:r>
            <a:r>
              <a:rPr lang="en-US" altLang="en-US" sz="1200" b="1" u="sng" dirty="0">
                <a:solidFill>
                  <a:srgbClr val="7030A0"/>
                </a:solidFill>
                <a:latin typeface="Handlee" panose="02000000000000000000" pitchFamily="2" charset="0"/>
              </a:rPr>
              <a:t>__</a:t>
            </a:r>
            <a:r>
              <a:rPr lang="en-US" altLang="en-US" sz="1200" b="1" dirty="0">
                <a:solidFill>
                  <a:srgbClr val="7030A0"/>
                </a:solidFill>
                <a:latin typeface="Handlee" panose="02000000000000000000" pitchFamily="2" charset="0"/>
              </a:rPr>
              <a:t>, </a:t>
            </a:r>
            <a:r>
              <a:rPr lang="en-US" altLang="en-US" sz="1200" b="1" u="sng" dirty="0">
                <a:solidFill>
                  <a:srgbClr val="7030A0"/>
                </a:solidFill>
                <a:latin typeface="Handlee" panose="02000000000000000000" pitchFamily="2" charset="0"/>
              </a:rPr>
              <a:t>__</a:t>
            </a:r>
            <a:r>
              <a:rPr lang="en-US" altLang="en-US" sz="1200" b="1" dirty="0">
                <a:solidFill>
                  <a:srgbClr val="7030A0"/>
                </a:solidFill>
                <a:latin typeface="Handlee" panose="02000000000000000000" pitchFamily="2" charset="0"/>
              </a:rPr>
              <a:t>).</a:t>
            </a:r>
            <a:endParaRPr lang="en-US" sz="1600" dirty="0">
              <a:solidFill>
                <a:srgbClr val="7030A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58D18F8-137B-486C-A62A-DEA37B23D702}"/>
              </a:ext>
            </a:extLst>
          </p:cNvPr>
          <p:cNvSpPr/>
          <p:nvPr/>
        </p:nvSpPr>
        <p:spPr>
          <a:xfrm>
            <a:off x="862018" y="2322894"/>
            <a:ext cx="870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Handlee" panose="02000000000000000000" pitchFamily="2" charset="0"/>
              </a:rPr>
              <a:t>a </a:t>
            </a:r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= </a:t>
            </a:r>
            <a:r>
              <a:rPr lang="en-US" altLang="en-US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</a:t>
            </a:r>
            <a:endParaRPr lang="en-US" altLang="en-US" b="1" u="sng" dirty="0">
              <a:solidFill>
                <a:schemeClr val="accent2"/>
              </a:solidFill>
              <a:latin typeface="Handlee" panose="02000000000000000000" pitchFamily="2" charset="0"/>
            </a:endParaRPr>
          </a:p>
          <a:p>
            <a:r>
              <a:rPr lang="en-US" altLang="en-US" b="1" dirty="0">
                <a:latin typeface="Handlee" panose="02000000000000000000" pitchFamily="2" charset="0"/>
              </a:rPr>
              <a:t>b</a:t>
            </a:r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 = </a:t>
            </a:r>
            <a:r>
              <a:rPr lang="en-US" altLang="en-US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F58045D-EBC1-4843-87ED-BBCE25F8891A}"/>
                  </a:ext>
                </a:extLst>
              </p:cNvPr>
              <p:cNvSpPr/>
              <p:nvPr/>
            </p:nvSpPr>
            <p:spPr>
              <a:xfrm>
                <a:off x="2559461" y="2431126"/>
                <a:ext cx="1010213" cy="66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−(__)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(__)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F58045D-EBC1-4843-87ED-BBCE25F889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461" y="2431126"/>
                <a:ext cx="1010213" cy="6690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A0CE936-7F83-43A7-B399-986908E91C09}"/>
                  </a:ext>
                </a:extLst>
              </p:cNvPr>
              <p:cNvSpPr/>
              <p:nvPr/>
            </p:nvSpPr>
            <p:spPr>
              <a:xfrm>
                <a:off x="3378815" y="2577416"/>
                <a:ext cx="738560" cy="466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A0CE936-7F83-43A7-B399-986908E91C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815" y="2577416"/>
                <a:ext cx="738560" cy="466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105FD7F-11C6-4DA6-83AA-E4DFB984CF77}"/>
                  </a:ext>
                </a:extLst>
              </p:cNvPr>
              <p:cNvSpPr/>
              <p:nvPr/>
            </p:nvSpPr>
            <p:spPr>
              <a:xfrm>
                <a:off x="3962404" y="2577416"/>
                <a:ext cx="9845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=______</m:t>
                      </m:r>
                    </m:oMath>
                  </m:oMathPara>
                </a14:m>
                <a:endParaRPr lang="en-US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105FD7F-11C6-4DA6-83AA-E4DFB984CF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4" y="2577416"/>
                <a:ext cx="98456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>
            <a:extLst>
              <a:ext uri="{FF2B5EF4-FFF2-40B4-BE49-F238E27FC236}">
                <a16:creationId xmlns:a16="http://schemas.microsoft.com/office/drawing/2014/main" id="{23463787-B6D6-431B-85A9-9ECA150A50DC}"/>
              </a:ext>
            </a:extLst>
          </p:cNvPr>
          <p:cNvSpPr/>
          <p:nvPr/>
        </p:nvSpPr>
        <p:spPr>
          <a:xfrm>
            <a:off x="1732769" y="3183510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y =</a:t>
            </a:r>
            <a:endParaRPr lang="en-US" dirty="0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ABC68E6E-4814-4E93-8E58-C39FBBAEBB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5255" y="4731052"/>
            <a:ext cx="1195606" cy="1661782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36446CFD-826A-4535-A121-8E2FEE84AC2C}"/>
              </a:ext>
            </a:extLst>
          </p:cNvPr>
          <p:cNvSpPr/>
          <p:nvPr/>
        </p:nvSpPr>
        <p:spPr>
          <a:xfrm>
            <a:off x="722218" y="4963434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(     ,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D4236B3-1049-4C17-BE06-8B0CF34C2F2B}"/>
              </a:ext>
            </a:extLst>
          </p:cNvPr>
          <p:cNvSpPr/>
          <p:nvPr/>
        </p:nvSpPr>
        <p:spPr>
          <a:xfrm>
            <a:off x="1201440" y="4958450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   )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B905331-1118-484C-B802-49E311FF30E2}"/>
              </a:ext>
            </a:extLst>
          </p:cNvPr>
          <p:cNvSpPr/>
          <p:nvPr/>
        </p:nvSpPr>
        <p:spPr>
          <a:xfrm>
            <a:off x="297492" y="4987204"/>
            <a:ext cx="6495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solidFill>
                  <a:srgbClr val="0070C0"/>
                </a:solidFill>
                <a:latin typeface="Handlee" panose="02000000000000000000" pitchFamily="2" charset="0"/>
              </a:rPr>
              <a:t>Vertex: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9BDB6347-E9D7-48DF-A5F0-3B0CEAC75FB3}"/>
                  </a:ext>
                </a:extLst>
              </p:cNvPr>
              <p:cNvSpPr/>
              <p:nvPr/>
            </p:nvSpPr>
            <p:spPr>
              <a:xfrm>
                <a:off x="1704420" y="2420576"/>
                <a:ext cx="984565" cy="616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9BDB6347-E9D7-48DF-A5F0-3B0CEAC75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420" y="2420576"/>
                <a:ext cx="984565" cy="6166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>
            <a:extLst>
              <a:ext uri="{FF2B5EF4-FFF2-40B4-BE49-F238E27FC236}">
                <a16:creationId xmlns:a16="http://schemas.microsoft.com/office/drawing/2014/main" id="{7B4AC1E0-D064-4B9A-8D74-14C557E42529}"/>
              </a:ext>
            </a:extLst>
          </p:cNvPr>
          <p:cNvSpPr/>
          <p:nvPr/>
        </p:nvSpPr>
        <p:spPr>
          <a:xfrm>
            <a:off x="141066" y="6389590"/>
            <a:ext cx="22862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Handlee" panose="02000000000000000000" pitchFamily="2" charset="0"/>
              </a:rPr>
              <a:t>Step 4: Reflect the graph</a:t>
            </a:r>
            <a:endParaRPr lang="en-US" sz="1600" b="1" i="1" dirty="0">
              <a:solidFill>
                <a:srgbClr val="0874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256453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65"/>
          <p:cNvGrpSpPr>
            <a:grpSpLocks/>
          </p:cNvGrpSpPr>
          <p:nvPr/>
        </p:nvGrpSpPr>
        <p:grpSpPr bwMode="auto">
          <a:xfrm>
            <a:off x="93663" y="2108769"/>
            <a:ext cx="8686800" cy="39688"/>
            <a:chOff x="312862" y="969963"/>
            <a:chExt cx="8471606" cy="39687"/>
          </a:xfrm>
        </p:grpSpPr>
        <p:cxnSp>
          <p:nvCxnSpPr>
            <p:cNvPr id="194" name="Straight Connector 193"/>
            <p:cNvCxnSpPr/>
            <p:nvPr/>
          </p:nvCxnSpPr>
          <p:spPr bwMode="auto">
            <a:xfrm>
              <a:off x="312862" y="969963"/>
              <a:ext cx="847160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 bwMode="auto">
            <a:xfrm>
              <a:off x="312862" y="1009650"/>
              <a:ext cx="847160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130"/>
          <p:cNvSpPr/>
          <p:nvPr/>
        </p:nvSpPr>
        <p:spPr>
          <a:xfrm>
            <a:off x="0" y="-1588"/>
            <a:ext cx="2214563" cy="247651"/>
          </a:xfrm>
          <a:custGeom>
            <a:avLst/>
            <a:gdLst/>
            <a:ahLst/>
            <a:cxnLst/>
            <a:rect l="l" t="t" r="r" b="b"/>
            <a:pathLst>
              <a:path w="2214255" h="247650">
                <a:moveTo>
                  <a:pt x="2113281" y="0"/>
                </a:moveTo>
                <a:lnTo>
                  <a:pt x="2214255" y="123825"/>
                </a:lnTo>
                <a:lnTo>
                  <a:pt x="2113281" y="247650"/>
                </a:lnTo>
                <a:lnTo>
                  <a:pt x="2113281" y="247269"/>
                </a:lnTo>
                <a:lnTo>
                  <a:pt x="0" y="247269"/>
                </a:lnTo>
                <a:lnTo>
                  <a:pt x="0" y="381"/>
                </a:lnTo>
                <a:lnTo>
                  <a:pt x="2113281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Concept Development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F3D1BE27-6581-4EF9-A3FB-A63D34A6A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102" y="416865"/>
            <a:ext cx="93267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spcAft>
                <a:spcPts val="800"/>
              </a:spcAft>
            </a:pPr>
            <a:r>
              <a:rPr kumimoji="0" lang="en-US" altLang="en-US" sz="1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604020202020204" pitchFamily="34" charset="0"/>
              </a:rPr>
              <a:t> Vertex </a:t>
            </a:r>
            <a:r>
              <a:rPr kumimoji="0" lang="en-US" altLang="en-US" sz="1800" dirty="0">
                <a:solidFill>
                  <a:schemeClr val="folHlink"/>
                </a:solidFill>
                <a:latin typeface="Arial Nova Cond" panose="020B0604020202020204" pitchFamily="34" charset="0"/>
              </a:rPr>
              <a:t>- </a:t>
            </a:r>
            <a:r>
              <a:rPr lang="en-US" sz="1800" dirty="0"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lowest (or highest)</a:t>
            </a:r>
            <a:r>
              <a:rPr lang="en-US" sz="1800" dirty="0"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point of a parabola at 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(h, k). </a:t>
            </a:r>
            <a:endParaRPr kumimoji="0" lang="en-US" altLang="en-US" sz="1800" dirty="0">
              <a:solidFill>
                <a:schemeClr val="folHlink"/>
              </a:solidFill>
              <a:latin typeface="Arial Nova Cond" panose="020B0604020202020204" pitchFamily="34" charset="0"/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12D676B0-53EF-4F10-874E-196E7D5F1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709" y="650161"/>
            <a:ext cx="93267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Zeroes </a:t>
            </a:r>
            <a:r>
              <a:rPr lang="en-US" sz="1800" dirty="0"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where the parabola crosses the</a:t>
            </a:r>
            <a:r>
              <a:rPr lang="en-US" sz="1800" i="1" dirty="0"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x-axis</a:t>
            </a:r>
            <a:r>
              <a:rPr lang="en-US" sz="1800" dirty="0"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A376B965-3128-4C37-A014-43E05773C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437" y="1322577"/>
            <a:ext cx="93267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y-intercept(c)</a:t>
            </a:r>
            <a:r>
              <a:rPr lang="en-US" sz="1800" dirty="0"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where the parabola crosses the </a:t>
            </a:r>
            <a:r>
              <a:rPr lang="en-US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y-axis</a:t>
            </a:r>
            <a:r>
              <a:rPr lang="en-US" sz="1800" dirty="0"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400" i="1" dirty="0"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will only be one y-intercept</a:t>
            </a:r>
            <a:r>
              <a:rPr lang="en-US" sz="1600" dirty="0"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 </a:t>
            </a:r>
            <a:endParaRPr lang="en-US" sz="1800" dirty="0">
              <a:latin typeface="Arial Nova Cond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0C408EC-9954-42CA-A425-004C536062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011" y="1561843"/>
                <a:ext cx="9326779" cy="496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4"/>
                  </a:buBlip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b="1" i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ova Cond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Axis of symmetry </a:t>
                </a:r>
                <a:r>
                  <a:rPr lang="en-US" sz="1800" dirty="0">
                    <a:latin typeface="Arial Nova Cond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splits a parabola into two “</a:t>
                </a:r>
                <a:r>
                  <a:rPr lang="en-US" sz="1800" i="1" dirty="0">
                    <a:latin typeface="Arial Nova Cond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mirror images</a:t>
                </a:r>
                <a:r>
                  <a:rPr lang="en-US" sz="1800" dirty="0">
                    <a:latin typeface="Arial Nova Cond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” of each other</a:t>
                </a:r>
                <a:r>
                  <a:rPr lang="en-US" sz="1800" b="1" i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ova Cond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1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1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1800" b="1" i="1" dirty="0">
                    <a:latin typeface="Arial Nova Cond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0C408EC-9954-42CA-A425-004C536062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3011" y="1561843"/>
                <a:ext cx="9326779" cy="496674"/>
              </a:xfrm>
              <a:prstGeom prst="rect">
                <a:avLst/>
              </a:prstGeom>
              <a:blipFill>
                <a:blip r:embed="rId5"/>
                <a:stretch>
                  <a:fillRect b="-121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87B76FF2-0C8E-4059-8F0D-34D2C1970D2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0634" y="749448"/>
            <a:ext cx="2651731" cy="76214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6A29913-EE9F-4E4E-B19E-551C33010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62" y="893402"/>
            <a:ext cx="5642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parabola can have </a:t>
            </a:r>
            <a:r>
              <a:rPr lang="en-US" sz="1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zeroes, </a:t>
            </a:r>
            <a:r>
              <a:rPr lang="en-US" sz="1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zero, or </a:t>
            </a:r>
            <a:r>
              <a:rPr lang="en-US" sz="1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zeroes</a:t>
            </a:r>
            <a:r>
              <a:rPr lang="en-US" sz="1400" i="1" dirty="0"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2E5181-6A59-4919-B4BB-1BFC726F2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14" y="1133618"/>
            <a:ext cx="5642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Zeroes are called the </a:t>
            </a:r>
            <a:r>
              <a:rPr lang="en-US" sz="1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solutions</a:t>
            </a:r>
            <a:r>
              <a:rPr lang="en-US" sz="1400" i="1" u="sng" dirty="0"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quadratic equation.</a:t>
            </a: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ED2F51DB-8E12-49F6-B369-EE4FF54F6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131" y="193887"/>
            <a:ext cx="93267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spcAft>
                <a:spcPts val="800"/>
              </a:spcAft>
            </a:pPr>
            <a:r>
              <a:rPr kumimoji="0" lang="en-US" altLang="en-US" sz="1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604020202020204" pitchFamily="34" charset="0"/>
              </a:rPr>
              <a:t> </a:t>
            </a:r>
            <a:r>
              <a:rPr kumimoji="0" lang="en-US" altLang="en-US" sz="1800" dirty="0">
                <a:latin typeface="Arial Nova Cond" panose="020B0604020202020204" pitchFamily="34" charset="0"/>
              </a:rPr>
              <a:t>A quadratic function has a standard form of </a:t>
            </a:r>
            <a:r>
              <a:rPr kumimoji="0" lang="en-US" altLang="en-US" sz="1800" b="1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604020202020204" pitchFamily="34" charset="0"/>
              </a:rPr>
              <a:t>y = ax</a:t>
            </a:r>
            <a:r>
              <a:rPr kumimoji="0" lang="en-US" altLang="en-US" sz="1800" b="1" i="1" u="sng" baseline="30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604020202020204" pitchFamily="34" charset="0"/>
              </a:rPr>
              <a:t>2 </a:t>
            </a:r>
            <a:r>
              <a:rPr kumimoji="0" lang="en-US" altLang="en-US" sz="1800" b="1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604020202020204" pitchFamily="34" charset="0"/>
              </a:rPr>
              <a:t>+ bx + c</a:t>
            </a:r>
            <a:r>
              <a:rPr kumimoji="0" lang="en-US" altLang="en-US" sz="1800" dirty="0">
                <a:solidFill>
                  <a:schemeClr val="folHlink"/>
                </a:solidFill>
                <a:latin typeface="Arial Nova Cond" panose="020B0604020202020204" pitchFamily="34" charset="0"/>
              </a:rPr>
              <a:t>, </a:t>
            </a:r>
            <a:r>
              <a:rPr kumimoji="0" lang="en-US" altLang="en-US" sz="1800" dirty="0">
                <a:latin typeface="Arial Nova Cond" panose="020B0604020202020204" pitchFamily="34" charset="0"/>
              </a:rPr>
              <a:t>where </a:t>
            </a:r>
            <a:r>
              <a:rPr kumimoji="0" lang="en-US" altLang="en-US" sz="1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604020202020204" pitchFamily="34" charset="0"/>
              </a:rPr>
              <a:t>a ≠ 0</a:t>
            </a:r>
            <a:r>
              <a:rPr kumimoji="0" lang="en-US" altLang="en-US" sz="1800" dirty="0">
                <a:latin typeface="Arial Nova Cond" panose="020B0604020202020204" pitchFamily="34" charset="0"/>
              </a:rPr>
              <a:t>.</a:t>
            </a:r>
            <a:endParaRPr kumimoji="0" lang="en-US" altLang="en-US" sz="1800" dirty="0">
              <a:solidFill>
                <a:schemeClr val="folHlink"/>
              </a:solidFill>
              <a:latin typeface="Arial Nova Cond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613633E-7655-49F1-A7E8-D159A27260A8}"/>
              </a:ext>
            </a:extLst>
          </p:cNvPr>
          <p:cNvGrpSpPr/>
          <p:nvPr/>
        </p:nvGrpSpPr>
        <p:grpSpPr>
          <a:xfrm>
            <a:off x="1249560" y="2251200"/>
            <a:ext cx="6644880" cy="4454405"/>
            <a:chOff x="1249560" y="2251200"/>
            <a:chExt cx="6644880" cy="4454405"/>
          </a:xfrm>
        </p:grpSpPr>
        <p:grpSp>
          <p:nvGrpSpPr>
            <p:cNvPr id="1029" name="Group 1"/>
            <p:cNvGrpSpPr>
              <a:grpSpLocks/>
            </p:cNvGrpSpPr>
            <p:nvPr/>
          </p:nvGrpSpPr>
          <p:grpSpPr bwMode="auto">
            <a:xfrm>
              <a:off x="1249560" y="2251200"/>
              <a:ext cx="6644880" cy="4454405"/>
              <a:chOff x="6745459" y="1065213"/>
              <a:chExt cx="2195342" cy="1057465"/>
            </a:xfrm>
          </p:grpSpPr>
          <p:sp>
            <p:nvSpPr>
              <p:cNvPr id="115" name="Rectangle 114"/>
              <p:cNvSpPr/>
              <p:nvPr/>
            </p:nvSpPr>
            <p:spPr bwMode="auto">
              <a:xfrm>
                <a:off x="6750051" y="1065213"/>
                <a:ext cx="2190750" cy="1057465"/>
              </a:xfrm>
              <a:prstGeom prst="rect">
                <a:avLst/>
              </a:prstGeom>
              <a:gradFill flip="none" rotWithShape="1">
                <a:gsLst>
                  <a:gs pos="0">
                    <a:srgbClr val="C0ECFC"/>
                  </a:gs>
                  <a:gs pos="32000">
                    <a:srgbClr val="F7FDFF"/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01752" rIns="45720">
                <a:spAutoFit/>
              </a:bodyPr>
              <a:lstStyle/>
              <a:p>
                <a:pPr defTabSz="914400">
                  <a:defRPr/>
                </a:pPr>
                <a:endParaRPr lang="en-US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defTabSz="914400">
                  <a:defRPr/>
                </a:pPr>
                <a:endParaRPr lang="en-US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defTabSz="914400">
                  <a:defRPr/>
                </a:pPr>
                <a:endParaRPr lang="en-US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defTabSz="914400">
                  <a:defRPr/>
                </a:pPr>
                <a:endParaRPr lang="en-US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6745459" y="1065468"/>
                <a:ext cx="2190750" cy="59152"/>
              </a:xfrm>
              <a:prstGeom prst="rect">
                <a:avLst/>
              </a:prstGeom>
              <a:solidFill>
                <a:srgbClr val="08749A"/>
              </a:solidFill>
              <a:ln w="3175">
                <a:solidFill>
                  <a:schemeClr val="accen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4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CFU: </a:t>
                </a:r>
                <a:r>
                  <a:rPr lang="en-US" sz="14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Batang" panose="02030600000101010101" pitchFamily="18" charset="-127"/>
                    <a:cs typeface="Times New Roman" panose="02020603050405020304" pitchFamily="18" charset="0"/>
                  </a:rPr>
                  <a:t>Identify the key terms below on the graph</a:t>
                </a:r>
                <a:r>
                  <a:rPr lang="en-US" sz="10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  <a:cs typeface="Times New Roman" panose="02020603050405020304" pitchFamily="18" charset="0"/>
                  </a:rPr>
                  <a:t>. </a:t>
                </a: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itchFamily="34" charset="0"/>
                </a:endParaRPr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A7DAE54-41C0-48EC-B08C-34CA3A4298EB}"/>
                </a:ext>
              </a:extLst>
            </p:cNvPr>
            <p:cNvPicPr/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3710" y="2551634"/>
              <a:ext cx="4408748" cy="40156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EDCF70E0-1CFF-40CD-A11C-C237CCCEB67F}"/>
              </a:ext>
            </a:extLst>
          </p:cNvPr>
          <p:cNvSpPr/>
          <p:nvPr/>
        </p:nvSpPr>
        <p:spPr>
          <a:xfrm>
            <a:off x="5902458" y="3755805"/>
            <a:ext cx="789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604020202020204" pitchFamily="34" charset="0"/>
              </a:rPr>
              <a:t>Vertex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150418-0FBE-4386-8C5D-1406ACF9A4BD}"/>
              </a:ext>
            </a:extLst>
          </p:cNvPr>
          <p:cNvSpPr/>
          <p:nvPr/>
        </p:nvSpPr>
        <p:spPr>
          <a:xfrm>
            <a:off x="5902458" y="4022057"/>
            <a:ext cx="668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Zero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B90D13-967C-4A60-9453-EC6A91310784}"/>
              </a:ext>
            </a:extLst>
          </p:cNvPr>
          <p:cNvSpPr/>
          <p:nvPr/>
        </p:nvSpPr>
        <p:spPr>
          <a:xfrm>
            <a:off x="5856897" y="4602835"/>
            <a:ext cx="1325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y-intercept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B6DE6F-7B89-4D40-A88E-DA1519C25B68}"/>
              </a:ext>
            </a:extLst>
          </p:cNvPr>
          <p:cNvSpPr/>
          <p:nvPr/>
        </p:nvSpPr>
        <p:spPr>
          <a:xfrm>
            <a:off x="5902458" y="4930822"/>
            <a:ext cx="1855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Axis of symmetry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6B298F3-7923-42CB-99B6-927B76C1FB1D}"/>
              </a:ext>
            </a:extLst>
          </p:cNvPr>
          <p:cNvSpPr/>
          <p:nvPr/>
        </p:nvSpPr>
        <p:spPr>
          <a:xfrm>
            <a:off x="5902458" y="4317207"/>
            <a:ext cx="668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Zero 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FC853DA-BD30-438E-96C9-410014E91680}"/>
              </a:ext>
            </a:extLst>
          </p:cNvPr>
          <p:cNvGrpSpPr/>
          <p:nvPr/>
        </p:nvGrpSpPr>
        <p:grpSpPr>
          <a:xfrm>
            <a:off x="5914310" y="3474169"/>
            <a:ext cx="1220129" cy="483925"/>
            <a:chOff x="6895912" y="1691072"/>
            <a:chExt cx="1722535" cy="683188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4D14A19-F375-4A98-9226-F32BE78A0844}"/>
                </a:ext>
              </a:extLst>
            </p:cNvPr>
            <p:cNvSpPr/>
            <p:nvPr/>
          </p:nvSpPr>
          <p:spPr bwMode="auto">
            <a:xfrm>
              <a:off x="6991352" y="1718387"/>
              <a:ext cx="1627095" cy="336430"/>
            </a:xfrm>
            <a:prstGeom prst="roundRect">
              <a:avLst>
                <a:gd name="adj" fmla="val 50000"/>
              </a:avLst>
            </a:prstGeom>
            <a:solidFill>
              <a:srgbClr val="0171AB">
                <a:alpha val="58039"/>
              </a:srgbClr>
            </a:solidFill>
            <a:ln>
              <a:noFill/>
            </a:ln>
            <a:effectLst/>
            <a:ex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647675"/>
              <a:endParaRPr lang="en-US" sz="1200" kern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CFC5A72-08A2-4D1B-9F39-D0B59CB061C0}"/>
                </a:ext>
              </a:extLst>
            </p:cNvPr>
            <p:cNvSpPr txBox="1"/>
            <p:nvPr/>
          </p:nvSpPr>
          <p:spPr>
            <a:xfrm>
              <a:off x="7147442" y="1691072"/>
              <a:ext cx="1258897" cy="391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Word Bank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2AB1B6F-8A9B-483B-A3DB-C722ADB47DF3}"/>
                </a:ext>
              </a:extLst>
            </p:cNvPr>
            <p:cNvSpPr/>
            <p:nvPr/>
          </p:nvSpPr>
          <p:spPr bwMode="auto">
            <a:xfrm>
              <a:off x="6895912" y="2113555"/>
              <a:ext cx="288767" cy="260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rtlCol="0" anchor="t" anchorCtr="0">
              <a:spAutoFit/>
            </a:bodyPr>
            <a:lstStyle/>
            <a:p>
              <a:pPr marL="202398" indent="-202398" defTabSz="647675">
                <a:spcAft>
                  <a:spcPts val="213"/>
                </a:spcAft>
                <a:buClr>
                  <a:srgbClr val="0171AB"/>
                </a:buClr>
                <a:buFont typeface="Arial" panose="020B0604020202020204" pitchFamily="34" charset="0"/>
                <a:buChar char="►"/>
              </a:pPr>
              <a:endParaRPr lang="en-US" sz="1200" i="1" kern="0" dirty="0">
                <a:latin typeface="Handlee" panose="02000000000000000000" pitchFamily="2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21597 2.96296E-6 C -0.31302 2.96296E-6 -0.43194 0.08032 -0.43194 0.1456 L -0.43194 0.29213 " pathEditMode="relative" rAng="0" ptsTypes="AAAA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97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24114 4.07407E-6 C -0.3493 4.07407E-6 -0.48211 -0.00903 -0.48211 -0.01598 L -0.48211 -0.03172 " pathEditMode="relative" rAng="0" ptsTypes="AAAA"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15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0.10104 -1.48148E-6 C -0.14652 -1.48148E-6 -0.20191 -0.02176 -0.20191 -0.03866 L -0.20191 -0.07685 " pathEditMode="relative" rAng="0" ptsTypes="AAAA">
                                      <p:cBhvr>
                                        <p:cTn id="7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4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08646 3.33333E-6 C -0.12517 3.33333E-6 -0.17274 -0.06922 -0.17274 -0.12523 L -0.17274 -0.25023 " pathEditMode="relative" rAng="0" ptsTypes="AAAA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-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21355 -3.33333E-6 C -0.30938 -3.33333E-6 -0.42691 0.05116 -0.42691 0.09283 L -0.42691 0.18565 " pathEditMode="relative" rAng="0" ptsTypes="AAAA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4" y="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0" grpId="0"/>
      <p:bldP spid="21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30" grpId="0"/>
      <p:bldP spid="3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 Box 4">
            <a:extLst>
              <a:ext uri="{FF2B5EF4-FFF2-40B4-BE49-F238E27FC236}">
                <a16:creationId xmlns:a16="http://schemas.microsoft.com/office/drawing/2014/main" id="{3329E85A-E3A9-44C5-97FD-C187D3139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484" y="4884953"/>
            <a:ext cx="194055" cy="317143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en-US" b="1" i="1" dirty="0">
              <a:latin typeface="Handlee" panose="02000000000000000000" pitchFamily="2" charset="0"/>
            </a:endParaRPr>
          </a:p>
        </p:txBody>
      </p:sp>
      <p:pic>
        <p:nvPicPr>
          <p:cNvPr id="7400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73" y="898032"/>
            <a:ext cx="7094538" cy="1795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 bwMode="auto">
              <a:xfrm>
                <a:off x="321013" y="1255086"/>
                <a:ext cx="6012095" cy="339388"/>
              </a:xfrm>
              <a:prstGeom prst="rect">
                <a:avLst/>
              </a:prstGeom>
              <a:noFill/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defTabSz="914400">
                  <a:tabLst>
                    <a:tab pos="-55563" algn="l"/>
                  </a:tabLst>
                  <a:defRPr/>
                </a:pPr>
                <a:r>
                  <a:rPr lang="en-US" sz="1300" dirty="0"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rPr>
                  <a:t>Find the </a:t>
                </a:r>
                <a:r>
                  <a:rPr lang="en-US" sz="1300" b="1" i="1" dirty="0"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rPr>
                  <a:t>Vertex (h, k). </a:t>
                </a:r>
                <a:r>
                  <a:rPr lang="en-US" sz="1050" dirty="0">
                    <a:solidFill>
                      <a:srgbClr val="808080"/>
                    </a:solidFill>
                    <a:latin typeface="Verdana" pitchFamily="34" charset="0"/>
                    <a:cs typeface="Times New Roman" pitchFamily="18" charset="0"/>
                  </a:rPr>
                  <a:t>Hint: use the formal </a:t>
                </a:r>
                <a:r>
                  <a:rPr lang="en-US" sz="1100" b="1" dirty="0">
                    <a:solidFill>
                      <a:srgbClr val="808080"/>
                    </a:solidFill>
                    <a:latin typeface="Verdana" pitchFamily="34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1050" b="1" i="0" smtClean="0">
                        <a:solidFill>
                          <a:srgbClr val="80808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en-US" sz="1050" b="1" i="1" smtClean="0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1050" b="1" i="1" smtClean="0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1050" b="1" i="1" smtClean="0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1050" b="1" i="1" smtClean="0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𝒂</m:t>
                        </m:r>
                      </m:den>
                    </m:f>
                    <m:r>
                      <a:rPr lang="en-US" sz="1050" b="1" i="0" smtClean="0">
                        <a:solidFill>
                          <a:srgbClr val="80808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1050" dirty="0">
                        <a:solidFill>
                          <a:srgbClr val="808080"/>
                        </a:solidFill>
                        <a:latin typeface="Verdana" pitchFamily="34" charset="0"/>
                        <a:cs typeface="Times New Roman" pitchFamily="18" charset="0"/>
                      </a:rPr>
                      <m:t>the</m:t>
                    </m:r>
                    <m:r>
                      <m:rPr>
                        <m:nor/>
                      </m:rPr>
                      <a:rPr lang="en-US" sz="1050" b="0" i="0" dirty="0" smtClean="0">
                        <a:solidFill>
                          <a:srgbClr val="808080"/>
                        </a:solidFill>
                        <a:latin typeface="Verdana" pitchFamily="34" charset="0"/>
                        <a:cs typeface="Times New Roman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1050" b="0" i="0" dirty="0" smtClean="0">
                        <a:solidFill>
                          <a:srgbClr val="808080"/>
                        </a:solidFill>
                        <a:latin typeface="Verdana" pitchFamily="34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050" b="0" i="0" dirty="0" smtClean="0">
                        <a:solidFill>
                          <a:srgbClr val="808080"/>
                        </a:solidFill>
                        <a:latin typeface="Verdana" pitchFamily="34" charset="0"/>
                        <a:cs typeface="Times New Roman" pitchFamily="18" charset="0"/>
                      </a:rPr>
                      <m:t>substitute</m:t>
                    </m:r>
                    <m:r>
                      <m:rPr>
                        <m:nor/>
                      </m:rPr>
                      <a:rPr lang="en-US" sz="1050" b="0" i="0" dirty="0" smtClean="0">
                        <a:solidFill>
                          <a:srgbClr val="808080"/>
                        </a:solidFill>
                        <a:latin typeface="Verdana" pitchFamily="34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050" b="0" i="0" dirty="0" smtClean="0">
                        <a:solidFill>
                          <a:srgbClr val="808080"/>
                        </a:solidFill>
                        <a:latin typeface="Verdana" pitchFamily="34" charset="0"/>
                        <a:cs typeface="Times New Roman" pitchFamily="18" charset="0"/>
                      </a:rPr>
                      <m:t>back</m:t>
                    </m:r>
                    <m:r>
                      <m:rPr>
                        <m:nor/>
                      </m:rPr>
                      <a:rPr lang="en-US" sz="1050" b="0" i="0" dirty="0" smtClean="0">
                        <a:solidFill>
                          <a:srgbClr val="808080"/>
                        </a:solidFill>
                        <a:latin typeface="Verdana" pitchFamily="34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050" b="0" i="0" dirty="0" smtClean="0">
                        <a:solidFill>
                          <a:srgbClr val="808080"/>
                        </a:solidFill>
                        <a:latin typeface="Verdana" pitchFamily="34" charset="0"/>
                        <a:cs typeface="Times New Roman" pitchFamily="18" charset="0"/>
                      </a:rPr>
                      <m:t>to</m:t>
                    </m:r>
                    <m:r>
                      <m:rPr>
                        <m:nor/>
                      </m:rPr>
                      <a:rPr lang="en-US" sz="1050" b="0" i="0" dirty="0" smtClean="0">
                        <a:solidFill>
                          <a:srgbClr val="808080"/>
                        </a:solidFill>
                        <a:latin typeface="Verdana" pitchFamily="34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050" b="0" i="0" dirty="0" smtClean="0">
                        <a:solidFill>
                          <a:srgbClr val="808080"/>
                        </a:solidFill>
                        <a:latin typeface="Verdana" pitchFamily="34" charset="0"/>
                        <a:cs typeface="Times New Roman" pitchFamily="18" charset="0"/>
                      </a:rPr>
                      <m:t>find</m:t>
                    </m:r>
                    <m:r>
                      <m:rPr>
                        <m:nor/>
                      </m:rPr>
                      <a:rPr lang="en-US" sz="1050" b="0" i="0" dirty="0" smtClean="0">
                        <a:solidFill>
                          <a:srgbClr val="808080"/>
                        </a:solidFill>
                        <a:latin typeface="Verdana" pitchFamily="34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050" b="0" i="0" dirty="0" smtClean="0">
                        <a:solidFill>
                          <a:srgbClr val="808080"/>
                        </a:solidFill>
                        <a:latin typeface="Verdana" pitchFamily="34" charset="0"/>
                        <a:cs typeface="Times New Roman" pitchFamily="18" charset="0"/>
                      </a:rPr>
                      <m:t>y</m:t>
                    </m:r>
                  </m:oMath>
                </a14:m>
                <a:r>
                  <a:rPr lang="en-US" sz="105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013" y="1255086"/>
                <a:ext cx="6012095" cy="339388"/>
              </a:xfrm>
              <a:prstGeom prst="rect">
                <a:avLst/>
              </a:prstGeom>
              <a:blipFill>
                <a:blip r:embed="rId5"/>
                <a:stretch>
                  <a:fillRect l="-203" b="-1786"/>
                </a:stretch>
              </a:blipFill>
              <a:ln w="3175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1112"/>
          <p:cNvSpPr>
            <a:spLocks noChangeArrowheads="1"/>
          </p:cNvSpPr>
          <p:nvPr/>
        </p:nvSpPr>
        <p:spPr bwMode="auto">
          <a:xfrm>
            <a:off x="95052" y="980682"/>
            <a:ext cx="39869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-57150" algn="l"/>
              </a:tabLst>
              <a:defRPr/>
            </a:pPr>
            <a:r>
              <a:rPr lang="en-US" sz="1400" b="1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Steps to Graph Quadratic Functions in Standard Form.</a:t>
            </a:r>
          </a:p>
        </p:txBody>
      </p:sp>
      <p:sp>
        <p:nvSpPr>
          <p:cNvPr id="78" name="Oval 77"/>
          <p:cNvSpPr/>
          <p:nvPr/>
        </p:nvSpPr>
        <p:spPr bwMode="auto">
          <a:xfrm>
            <a:off x="182389" y="1313794"/>
            <a:ext cx="173038" cy="173038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Gill Sans MT" pitchFamily="34" charset="0"/>
              </a:rPr>
              <a:t>1</a:t>
            </a:r>
          </a:p>
        </p:txBody>
      </p:sp>
      <p:sp>
        <p:nvSpPr>
          <p:cNvPr id="81" name="Oval 80"/>
          <p:cNvSpPr/>
          <p:nvPr/>
        </p:nvSpPr>
        <p:spPr bwMode="auto">
          <a:xfrm>
            <a:off x="169157" y="1636797"/>
            <a:ext cx="173038" cy="173037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Gill Sans MT" pitchFamily="34" charset="0"/>
              </a:rPr>
              <a:t>2</a:t>
            </a:r>
          </a:p>
        </p:txBody>
      </p:sp>
      <p:sp>
        <p:nvSpPr>
          <p:cNvPr id="82" name="Oval 81"/>
          <p:cNvSpPr/>
          <p:nvPr/>
        </p:nvSpPr>
        <p:spPr bwMode="auto">
          <a:xfrm>
            <a:off x="169157" y="1914131"/>
            <a:ext cx="173038" cy="173038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Gill Sans MT" pitchFamily="34" charset="0"/>
              </a:rPr>
              <a:t>3</a:t>
            </a:r>
          </a:p>
        </p:txBody>
      </p:sp>
      <p:sp>
        <p:nvSpPr>
          <p:cNvPr id="83" name="Oval 82"/>
          <p:cNvSpPr/>
          <p:nvPr/>
        </p:nvSpPr>
        <p:spPr bwMode="auto">
          <a:xfrm>
            <a:off x="169157" y="2219007"/>
            <a:ext cx="173038" cy="173037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Gill Sans MT" pitchFamily="34" charset="0"/>
              </a:rPr>
              <a:t>4</a:t>
            </a:r>
          </a:p>
        </p:txBody>
      </p:sp>
      <p:sp>
        <p:nvSpPr>
          <p:cNvPr id="50" name="Rectangle 49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" name="Rectangle 144"/>
          <p:cNvSpPr/>
          <p:nvPr/>
        </p:nvSpPr>
        <p:spPr>
          <a:xfrm>
            <a:off x="0" y="-14288"/>
            <a:ext cx="2743200" cy="247651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Skill Development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C8C815-81FF-4F21-AAA5-6F716446C78E}"/>
              </a:ext>
            </a:extLst>
          </p:cNvPr>
          <p:cNvGrpSpPr/>
          <p:nvPr/>
        </p:nvGrpSpPr>
        <p:grpSpPr>
          <a:xfrm>
            <a:off x="5879208" y="1531482"/>
            <a:ext cx="3154329" cy="1043363"/>
            <a:chOff x="6134369" y="1164585"/>
            <a:chExt cx="3009631" cy="1043363"/>
          </a:xfrm>
        </p:grpSpPr>
        <p:sp>
          <p:nvSpPr>
            <p:cNvPr id="42" name="Rectangle 41"/>
            <p:cNvSpPr/>
            <p:nvPr/>
          </p:nvSpPr>
          <p:spPr bwMode="auto">
            <a:xfrm>
              <a:off x="6134369" y="1164585"/>
              <a:ext cx="3009631" cy="1043363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74320" tIns="301752" rIns="4572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find the </a:t>
              </a:r>
              <a:r>
                <a:rPr lang="en-US" sz="1000" b="1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Vertex point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?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find </a:t>
              </a:r>
              <a:r>
                <a:rPr lang="en-US" sz="1000" b="1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two more point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s</a:t>
              </a:r>
              <a:r>
                <a:rPr lang="en-US" sz="1000" b="1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?</a:t>
              </a:r>
              <a:endParaRPr lang="en-US" sz="10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</a:t>
              </a:r>
              <a:r>
                <a:rPr lang="en-US" sz="1000" b="1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reflect the graph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?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134370" y="1164585"/>
              <a:ext cx="3009579" cy="231775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CFU: Pair Share!</a:t>
              </a: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6154010" y="1459082"/>
              <a:ext cx="1886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6154010" y="1727321"/>
              <a:ext cx="1886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6154009" y="1957510"/>
              <a:ext cx="188638" cy="171450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4D6F3C7-B73B-439B-8A95-9E5A187E03E9}"/>
                  </a:ext>
                </a:extLst>
              </p:cNvPr>
              <p:cNvSpPr/>
              <p:nvPr/>
            </p:nvSpPr>
            <p:spPr>
              <a:xfrm>
                <a:off x="80961" y="206480"/>
                <a:ext cx="6768178" cy="655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1500" dirty="0">
                    <a:latin typeface="Handlee" panose="02000000000000000000" pitchFamily="2" charset="0"/>
                  </a:rPr>
                  <a:t>If a function is not written in the </a:t>
                </a:r>
                <a:r>
                  <a:rPr lang="en-US" altLang="en-US" sz="1500" b="1" i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vertex form</a:t>
                </a:r>
                <a:r>
                  <a:rPr lang="en-US" altLang="en-US" sz="1500" dirty="0">
                    <a:latin typeface="Handlee" panose="02000000000000000000" pitchFamily="2" charset="0"/>
                  </a:rPr>
                  <a:t>, you can use a formula </a:t>
                </a:r>
                <a14:m>
                  <m:oMath xmlns:m="http://schemas.openxmlformats.org/officeDocument/2006/math">
                    <m:r>
                      <a:rPr lang="en-US" altLang="en-US" sz="15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5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5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5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5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en-US" sz="15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en-US" sz="15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en-US" sz="15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 </a:t>
                </a:r>
                <a:r>
                  <a:rPr lang="en-US" altLang="en-US" sz="1500" dirty="0">
                    <a:latin typeface="Handlee" panose="02000000000000000000" pitchFamily="2" charset="0"/>
                  </a:rPr>
                  <a:t>to find the </a:t>
                </a:r>
                <a:r>
                  <a:rPr lang="en-US" altLang="en-US" sz="1500" i="1" dirty="0">
                    <a:latin typeface="Handlee" panose="02000000000000000000" pitchFamily="2" charset="0"/>
                  </a:rPr>
                  <a:t>x-coordinate</a:t>
                </a:r>
                <a:r>
                  <a:rPr lang="en-US" altLang="en-US" sz="1500" dirty="0">
                    <a:latin typeface="Handlee" panose="02000000000000000000" pitchFamily="2" charset="0"/>
                  </a:rPr>
                  <a:t> of the </a:t>
                </a:r>
                <a:r>
                  <a:rPr lang="en-US" altLang="en-US" sz="15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vertex</a:t>
                </a:r>
                <a:r>
                  <a:rPr lang="en-US" altLang="en-US" sz="1500" dirty="0">
                    <a:latin typeface="Handlee" panose="02000000000000000000" pitchFamily="2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4D6F3C7-B73B-439B-8A95-9E5A187E03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1" y="206480"/>
                <a:ext cx="6768178" cy="655629"/>
              </a:xfrm>
              <a:prstGeom prst="rect">
                <a:avLst/>
              </a:prstGeom>
              <a:blipFill>
                <a:blip r:embed="rId6"/>
                <a:stretch>
                  <a:fillRect l="-360" b="-14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B019A0D7-7BDB-42E9-91EB-6C066C943036}"/>
              </a:ext>
            </a:extLst>
          </p:cNvPr>
          <p:cNvGrpSpPr/>
          <p:nvPr/>
        </p:nvGrpSpPr>
        <p:grpSpPr>
          <a:xfrm>
            <a:off x="7157276" y="100855"/>
            <a:ext cx="1942274" cy="1202951"/>
            <a:chOff x="6927359" y="122952"/>
            <a:chExt cx="1942274" cy="1202951"/>
          </a:xfrm>
        </p:grpSpPr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43CE45C6-E756-4235-A63A-FB6851F89C70}"/>
                </a:ext>
              </a:extLst>
            </p:cNvPr>
            <p:cNvGrpSpPr/>
            <p:nvPr/>
          </p:nvGrpSpPr>
          <p:grpSpPr>
            <a:xfrm>
              <a:off x="6927359" y="163859"/>
              <a:ext cx="1942274" cy="1162044"/>
              <a:chOff x="9029785" y="1832330"/>
              <a:chExt cx="1851506" cy="682279"/>
            </a:xfrm>
          </p:grpSpPr>
          <p:sp>
            <p:nvSpPr>
              <p:cNvPr id="190" name="Rectangle 3">
                <a:extLst>
                  <a:ext uri="{FF2B5EF4-FFF2-40B4-BE49-F238E27FC236}">
                    <a16:creationId xmlns:a16="http://schemas.microsoft.com/office/drawing/2014/main" id="{7DF4847A-2574-42CB-BBAA-DADB0F4EC200}"/>
                  </a:ext>
                </a:extLst>
              </p:cNvPr>
              <p:cNvSpPr/>
              <p:nvPr/>
            </p:nvSpPr>
            <p:spPr bwMode="auto">
              <a:xfrm>
                <a:off x="9029785" y="1832330"/>
                <a:ext cx="1851506" cy="682279"/>
              </a:xfrm>
              <a:custGeom>
                <a:avLst/>
                <a:gdLst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9703" h="3036386">
                    <a:moveTo>
                      <a:pt x="0" y="0"/>
                    </a:moveTo>
                    <a:cubicBezTo>
                      <a:pt x="1421020" y="300625"/>
                      <a:pt x="2416156" y="288099"/>
                      <a:pt x="3849703" y="0"/>
                    </a:cubicBezTo>
                    <a:cubicBezTo>
                      <a:pt x="3757006" y="1449981"/>
                      <a:pt x="3831697" y="1979949"/>
                      <a:pt x="3849703" y="3036386"/>
                    </a:cubicBezTo>
                    <a:cubicBezTo>
                      <a:pt x="2516364" y="2911126"/>
                      <a:pt x="1045239" y="2961230"/>
                      <a:pt x="0" y="3036386"/>
                    </a:cubicBezTo>
                    <a:cubicBezTo>
                      <a:pt x="62630" y="1999206"/>
                      <a:pt x="125261" y="132528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5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sp>
            <p:nvSpPr>
              <p:cNvPr id="191" name="Rectangle 21">
                <a:extLst>
                  <a:ext uri="{FF2B5EF4-FFF2-40B4-BE49-F238E27FC236}">
                    <a16:creationId xmlns:a16="http://schemas.microsoft.com/office/drawing/2014/main" id="{0A9D698C-91F4-4EF6-A0FC-0B3A90717B2A}"/>
                  </a:ext>
                </a:extLst>
              </p:cNvPr>
              <p:cNvSpPr/>
              <p:nvPr/>
            </p:nvSpPr>
            <p:spPr bwMode="auto">
              <a:xfrm>
                <a:off x="9037723" y="1842256"/>
                <a:ext cx="1732808" cy="580915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chemeClr val="tx1"/>
                  </a:solidFill>
                  <a:latin typeface="Handlee" panose="02000000000000000000" pitchFamily="2" charset="0"/>
                </a:endParaRPr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E99B70B-431E-4635-B807-8BF0B1193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83960" y="351759"/>
              <a:ext cx="1518637" cy="28170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0251E2-33EF-4EE0-AF69-8810839B4044}"/>
                </a:ext>
              </a:extLst>
            </p:cNvPr>
            <p:cNvSpPr/>
            <p:nvPr/>
          </p:nvSpPr>
          <p:spPr>
            <a:xfrm>
              <a:off x="7300603" y="122952"/>
              <a:ext cx="107503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200" b="1" i="1" u="sng" dirty="0">
                  <a:latin typeface="Arial" panose="020B0604020202020204" pitchFamily="34" charset="0"/>
                </a:rPr>
                <a:t>Vertex Form</a:t>
              </a:r>
              <a:endParaRPr lang="en-US" sz="1200" b="1" u="sng" dirty="0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32095D20-F1DF-4EEB-BB1B-9DDC88275F79}"/>
                </a:ext>
              </a:extLst>
            </p:cNvPr>
            <p:cNvSpPr/>
            <p:nvPr/>
          </p:nvSpPr>
          <p:spPr>
            <a:xfrm>
              <a:off x="7235474" y="609673"/>
              <a:ext cx="127951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200" b="1" i="1" u="sng" dirty="0">
                  <a:latin typeface="Arial" panose="020B0604020202020204" pitchFamily="34" charset="0"/>
                </a:rPr>
                <a:t>Standard Form</a:t>
              </a:r>
              <a:endParaRPr lang="en-US" sz="1200" b="1" u="sng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1AB3B12-FED5-4222-BEA5-91889A0B1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1EEFA"/>
                </a:clrFrom>
                <a:clrTo>
                  <a:srgbClr val="F1EE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12842" y="857027"/>
              <a:ext cx="1450560" cy="24866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Text Box 4">
                <a:extLst>
                  <a:ext uri="{FF2B5EF4-FFF2-40B4-BE49-F238E27FC236}">
                    <a16:creationId xmlns:a16="http://schemas.microsoft.com/office/drawing/2014/main" id="{4E0B39ED-1EC0-4B05-BBCC-ED8D7DB318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164" y="2621581"/>
                <a:ext cx="8983386" cy="369332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 dirty="0">
                    <a:latin typeface="Handlee" panose="02000000000000000000" pitchFamily="2" charset="0"/>
                  </a:rPr>
                  <a:t>Graph the quadratic function:</a:t>
                </a:r>
                <a:r>
                  <a:rPr lang="en-US" altLang="en-US" b="1" i="1" dirty="0">
                    <a:latin typeface="Handlee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en-US" b="1" dirty="0">
                        <a:latin typeface="Verdana" panose="020B060403050404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altLang="en-US" b="1" dirty="0">
                        <a:latin typeface="Verdan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altLang="en-US" b="1" baseline="30000" dirty="0">
                        <a:latin typeface="Verdana" panose="020B060403050404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altLang="en-US" b="1" dirty="0">
                        <a:latin typeface="Verdana" panose="020B0604030504040204" pitchFamily="34" charset="0"/>
                      </a:rPr>
                      <m:t> + 8</m:t>
                    </m:r>
                    <m:r>
                      <m:rPr>
                        <m:nor/>
                      </m:rPr>
                      <a:rPr lang="en-US" altLang="en-US" b="1" dirty="0">
                        <a:latin typeface="Verdan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altLang="en-US" b="1" dirty="0">
                        <a:latin typeface="Verdana" panose="020B0604030504040204" pitchFamily="34" charset="0"/>
                      </a:rPr>
                      <m:t> + 6</m:t>
                    </m:r>
                    <m:r>
                      <m:rPr>
                        <m:nor/>
                      </m:rPr>
                      <a:rPr lang="en-US" altLang="en-US" b="1" i="1" dirty="0">
                        <a:latin typeface="Handlee" panose="02000000000000000000" pitchFamily="2" charset="0"/>
                      </a:rPr>
                      <m:t>.</m:t>
                    </m:r>
                  </m:oMath>
                </a14:m>
                <a:endParaRPr lang="en-US" altLang="en-US" b="1" i="1" dirty="0">
                  <a:latin typeface="Handlee" panose="02000000000000000000" pitchFamily="2" charset="0"/>
                </a:endParaRPr>
              </a:p>
            </p:txBody>
          </p:sp>
        </mc:Choice>
        <mc:Fallback xmlns="">
          <p:sp>
            <p:nvSpPr>
              <p:cNvPr id="221" name="Text Box 4">
                <a:extLst>
                  <a:ext uri="{FF2B5EF4-FFF2-40B4-BE49-F238E27FC236}">
                    <a16:creationId xmlns:a16="http://schemas.microsoft.com/office/drawing/2014/main" id="{4E0B39ED-1EC0-4B05-BBCC-ED8D7DB31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164" y="2621581"/>
                <a:ext cx="8983386" cy="369332"/>
              </a:xfrm>
              <a:prstGeom prst="rect">
                <a:avLst/>
              </a:prstGeom>
              <a:blipFill>
                <a:blip r:embed="rId9"/>
                <a:stretch>
                  <a:fillRect l="-474" t="-3175" b="-2539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FAF70752-EB47-4949-A8E9-F67477B4A3F4}"/>
              </a:ext>
            </a:extLst>
          </p:cNvPr>
          <p:cNvSpPr/>
          <p:nvPr/>
        </p:nvSpPr>
        <p:spPr>
          <a:xfrm>
            <a:off x="115938" y="3153084"/>
            <a:ext cx="7457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Handlee" panose="02000000000000000000" pitchFamily="2" charset="0"/>
              </a:rPr>
              <a:t>Step 1: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2771745C-05D4-46CF-AC5F-B0EEF58EB77D}"/>
              </a:ext>
            </a:extLst>
          </p:cNvPr>
          <p:cNvSpPr/>
          <p:nvPr/>
        </p:nvSpPr>
        <p:spPr>
          <a:xfrm>
            <a:off x="80961" y="4366619"/>
            <a:ext cx="861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Handlee" panose="02000000000000000000" pitchFamily="2" charset="0"/>
              </a:rPr>
              <a:t>Step 3:</a:t>
            </a:r>
            <a:endParaRPr lang="en-US" b="1" i="1" dirty="0">
              <a:solidFill>
                <a:srgbClr val="0874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A7259495-4ECA-4BF8-86B1-8D12C3580927}"/>
              </a:ext>
            </a:extLst>
          </p:cNvPr>
          <p:cNvSpPr/>
          <p:nvPr/>
        </p:nvSpPr>
        <p:spPr>
          <a:xfrm>
            <a:off x="107897" y="3974120"/>
            <a:ext cx="2558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Handlee" panose="02000000000000000000" pitchFamily="2" charset="0"/>
              </a:rPr>
              <a:t>Step 2: </a:t>
            </a:r>
            <a:r>
              <a:rPr lang="en-US" altLang="en-US" sz="1200" b="1" dirty="0">
                <a:solidFill>
                  <a:srgbClr val="7030A0"/>
                </a:solidFill>
                <a:latin typeface="Handlee" panose="02000000000000000000" pitchFamily="2" charset="0"/>
              </a:rPr>
              <a:t>Graph vertex point (-2, -2).</a:t>
            </a:r>
            <a:endParaRPr lang="en-US" sz="1600" dirty="0">
              <a:solidFill>
                <a:srgbClr val="7030A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FC71D96-C4C1-453A-B30B-28973170AC06}"/>
              </a:ext>
            </a:extLst>
          </p:cNvPr>
          <p:cNvSpPr/>
          <p:nvPr/>
        </p:nvSpPr>
        <p:spPr bwMode="auto">
          <a:xfrm>
            <a:off x="321013" y="1579591"/>
            <a:ext cx="4363695" cy="292388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tabLst>
                <a:tab pos="-55563" algn="l"/>
              </a:tabLst>
              <a:defRPr/>
            </a:pPr>
            <a:r>
              <a:rPr lang="en-US" sz="13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13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vertex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point and draw </a:t>
            </a:r>
            <a:r>
              <a:rPr lang="en-US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axis of symmetry 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B5D8483-E0B7-49E6-B933-76C0E4431FE0}"/>
              </a:ext>
            </a:extLst>
          </p:cNvPr>
          <p:cNvSpPr/>
          <p:nvPr/>
        </p:nvSpPr>
        <p:spPr bwMode="auto">
          <a:xfrm>
            <a:off x="313910" y="1867155"/>
            <a:ext cx="4208203" cy="292388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tabLst>
                <a:tab pos="-55563" algn="l"/>
              </a:tabLst>
              <a:defRPr/>
            </a:pPr>
            <a:r>
              <a:rPr lang="en-US" sz="13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Find </a:t>
            </a:r>
            <a:r>
              <a:rPr lang="en-US" sz="1300" b="1" i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two more points </a:t>
            </a:r>
            <a:r>
              <a:rPr lang="en-US" sz="1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Times New Roman" pitchFamily="18" charset="0"/>
              </a:rPr>
              <a:t>left/right </a:t>
            </a:r>
            <a:r>
              <a:rPr lang="en-US" sz="13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of vertex and </a:t>
            </a:r>
            <a:r>
              <a:rPr lang="en-US" sz="1300" b="1" i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Graph </a:t>
            </a:r>
            <a:r>
              <a:rPr lang="en-US" sz="13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it. </a:t>
            </a:r>
            <a:endParaRPr lang="en-US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9CB4C31-ACD7-4FD4-8165-F748770DD2AA}"/>
              </a:ext>
            </a:extLst>
          </p:cNvPr>
          <p:cNvSpPr/>
          <p:nvPr/>
        </p:nvSpPr>
        <p:spPr>
          <a:xfrm>
            <a:off x="873658" y="2999306"/>
            <a:ext cx="718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Handlee" panose="02000000000000000000" pitchFamily="2" charset="0"/>
              </a:rPr>
              <a:t>a </a:t>
            </a:r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= 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2</a:t>
            </a:r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 </a:t>
            </a:r>
          </a:p>
          <a:p>
            <a:r>
              <a:rPr lang="en-US" altLang="en-US" b="1" dirty="0">
                <a:latin typeface="Handlee" panose="02000000000000000000" pitchFamily="2" charset="0"/>
              </a:rPr>
              <a:t>b</a:t>
            </a:r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 = 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8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89D8875-129F-4B9D-9B1E-DE2515D62036}"/>
                  </a:ext>
                </a:extLst>
              </p:cNvPr>
              <p:cNvSpPr/>
              <p:nvPr/>
            </p:nvSpPr>
            <p:spPr>
              <a:xfrm>
                <a:off x="1545617" y="2966503"/>
                <a:ext cx="984565" cy="616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89D8875-129F-4B9D-9B1E-DE2515D620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617" y="2966503"/>
                <a:ext cx="984565" cy="6166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C16AB64-8FAA-446C-948D-0D1B49A84E1A}"/>
                  </a:ext>
                </a:extLst>
              </p:cNvPr>
              <p:cNvSpPr/>
              <p:nvPr/>
            </p:nvSpPr>
            <p:spPr>
              <a:xfrm>
                <a:off x="2393761" y="2991459"/>
                <a:ext cx="942887" cy="661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1" i="1" dirty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b="1" i="1" dirty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C16AB64-8FAA-446C-948D-0D1B49A84E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761" y="2991459"/>
                <a:ext cx="942887" cy="6619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7505A6A-CEDF-4970-B33B-6405324655F9}"/>
                  </a:ext>
                </a:extLst>
              </p:cNvPr>
              <p:cNvSpPr/>
              <p:nvPr/>
            </p:nvSpPr>
            <p:spPr>
              <a:xfrm>
                <a:off x="3161555" y="2991459"/>
                <a:ext cx="785793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1" i="1" dirty="0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7505A6A-CEDF-4970-B33B-6405324655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555" y="2991459"/>
                <a:ext cx="785793" cy="61093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562AC3E-AB8F-479C-89C1-6308184D6F91}"/>
                  </a:ext>
                </a:extLst>
              </p:cNvPr>
              <p:cNvSpPr/>
              <p:nvPr/>
            </p:nvSpPr>
            <p:spPr>
              <a:xfrm>
                <a:off x="3796704" y="3137749"/>
                <a:ext cx="7857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562AC3E-AB8F-479C-89C1-6308184D6F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704" y="3137749"/>
                <a:ext cx="78579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BEB2A23-26EB-447F-AEF0-EB291E83000C}"/>
                  </a:ext>
                </a:extLst>
              </p:cNvPr>
              <p:cNvSpPr/>
              <p:nvPr/>
            </p:nvSpPr>
            <p:spPr>
              <a:xfrm>
                <a:off x="1615327" y="3670325"/>
                <a:ext cx="23086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y = 2(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)</a:t>
                </a:r>
                <a:r>
                  <a:rPr lang="en-US" altLang="en-US" b="1" baseline="30000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2</a:t>
                </a:r>
                <a:r>
                  <a:rPr lang="en-US" altLang="en-US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 + 8(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) + 6</a:t>
                </a:r>
                <a:endParaRPr lang="en-US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BEB2A23-26EB-447F-AEF0-EB291E8300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327" y="3670325"/>
                <a:ext cx="2308645" cy="369332"/>
              </a:xfrm>
              <a:prstGeom prst="rect">
                <a:avLst/>
              </a:prstGeom>
              <a:blipFill>
                <a:blip r:embed="rId14"/>
                <a:stretch>
                  <a:fillRect l="-2375" t="-4918" r="-1583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E6ECE4AF-4B3A-42AB-A067-54558A8EBA2B}"/>
              </a:ext>
            </a:extLst>
          </p:cNvPr>
          <p:cNvSpPr/>
          <p:nvPr/>
        </p:nvSpPr>
        <p:spPr>
          <a:xfrm>
            <a:off x="3723888" y="3663222"/>
            <a:ext cx="63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= -2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45580A2-7BEC-4E94-946C-D773C56DFD6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6509" y="4411859"/>
            <a:ext cx="1195606" cy="166178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A3AA63C-51B0-478D-BD16-58644173DC9D}"/>
              </a:ext>
            </a:extLst>
          </p:cNvPr>
          <p:cNvSpPr/>
          <p:nvPr/>
        </p:nvSpPr>
        <p:spPr>
          <a:xfrm>
            <a:off x="747610" y="4597394"/>
            <a:ext cx="60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(-2,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1786D07-28B5-4524-930B-2D200791FEBC}"/>
              </a:ext>
            </a:extLst>
          </p:cNvPr>
          <p:cNvSpPr/>
          <p:nvPr/>
        </p:nvSpPr>
        <p:spPr>
          <a:xfrm>
            <a:off x="1188757" y="4606903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-2)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FF3EF1E-EDC9-4BB8-8785-6C136AFCD0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05474" y="2879107"/>
            <a:ext cx="2318225" cy="3866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8FEDAFF-FC3E-482E-BC44-5D14532596E1}"/>
              </a:ext>
            </a:extLst>
          </p:cNvPr>
          <p:cNvSpPr/>
          <p:nvPr/>
        </p:nvSpPr>
        <p:spPr>
          <a:xfrm>
            <a:off x="6413533" y="6484333"/>
            <a:ext cx="6078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100" dirty="0">
                <a:solidFill>
                  <a:srgbClr val="00B0F0"/>
                </a:solidFill>
                <a:latin typeface="Handlee" panose="02000000000000000000" pitchFamily="2" charset="0"/>
              </a:rPr>
              <a:t>Vertex </a:t>
            </a:r>
            <a:endParaRPr lang="en-US" sz="1100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7D6BEF3-2321-4014-A2B1-BB822B2B722B}"/>
              </a:ext>
            </a:extLst>
          </p:cNvPr>
          <p:cNvSpPr/>
          <p:nvPr/>
        </p:nvSpPr>
        <p:spPr>
          <a:xfrm>
            <a:off x="6849139" y="6052775"/>
            <a:ext cx="3241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.</a:t>
            </a:r>
            <a:endParaRPr lang="en-US" sz="48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A456A2A-5FF1-481E-B811-B616444513CE}"/>
              </a:ext>
            </a:extLst>
          </p:cNvPr>
          <p:cNvSpPr/>
          <p:nvPr/>
        </p:nvSpPr>
        <p:spPr>
          <a:xfrm>
            <a:off x="860791" y="4897446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-1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FFE0EE-DB28-41FC-8C71-64D4C72371AD}"/>
              </a:ext>
            </a:extLst>
          </p:cNvPr>
          <p:cNvSpPr/>
          <p:nvPr/>
        </p:nvSpPr>
        <p:spPr>
          <a:xfrm>
            <a:off x="953460" y="5202097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5D1E0D2-151E-4907-BC84-5032079D652E}"/>
                  </a:ext>
                </a:extLst>
              </p:cNvPr>
              <p:cNvSpPr/>
              <p:nvPr/>
            </p:nvSpPr>
            <p:spPr>
              <a:xfrm>
                <a:off x="1300743" y="4884954"/>
                <a:ext cx="23551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2(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)</a:t>
                </a:r>
                <a:r>
                  <a:rPr lang="en-US" altLang="en-US" b="1" baseline="30000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2</a:t>
                </a:r>
                <a:r>
                  <a:rPr lang="en-US" altLang="en-US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 + 8(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) +6 = 0 </a:t>
                </a:r>
                <a:endParaRPr lang="en-US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5D1E0D2-151E-4907-BC84-5032079D65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743" y="4884954"/>
                <a:ext cx="2355132" cy="369332"/>
              </a:xfrm>
              <a:prstGeom prst="rect">
                <a:avLst/>
              </a:prstGeom>
              <a:blipFill>
                <a:blip r:embed="rId17"/>
                <a:stretch>
                  <a:fillRect l="-2067" t="-4918" r="-1550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CBFE3375-1FA6-47E6-9F3A-BA1571714E09}"/>
                  </a:ext>
                </a:extLst>
              </p:cNvPr>
              <p:cNvSpPr/>
              <p:nvPr/>
            </p:nvSpPr>
            <p:spPr>
              <a:xfrm>
                <a:off x="1284834" y="5189605"/>
                <a:ext cx="332610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2(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)</a:t>
                </a:r>
                <a:r>
                  <a:rPr lang="en-US" altLang="en-US" b="1" baseline="30000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2</a:t>
                </a:r>
                <a:r>
                  <a:rPr lang="en-US" altLang="en-US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 + 8(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) + 6 = 6</a:t>
                </a:r>
                <a:r>
                  <a:rPr lang="en-US" altLang="en-US" b="1" dirty="0">
                    <a:solidFill>
                      <a:srgbClr val="0070C0"/>
                    </a:solidFill>
                    <a:latin typeface="Handlee" panose="02000000000000000000" pitchFamily="2" charset="0"/>
                  </a:rPr>
                  <a:t> </a:t>
                </a:r>
                <a:r>
                  <a:rPr lang="en-US" altLang="en-US" sz="1200" dirty="0">
                    <a:solidFill>
                      <a:srgbClr val="0070C0"/>
                    </a:solidFill>
                    <a:latin typeface="Handlee" panose="02000000000000000000" pitchFamily="2" charset="0"/>
                  </a:rPr>
                  <a:t>(</a:t>
                </a:r>
                <a:r>
                  <a:rPr lang="en-US" altLang="en-US" sz="1200" dirty="0">
                    <a:solidFill>
                      <a:srgbClr val="00B050"/>
                    </a:solidFill>
                    <a:latin typeface="Handlee" panose="02000000000000000000" pitchFamily="2" charset="0"/>
                  </a:rPr>
                  <a:t>y-intercept</a:t>
                </a:r>
                <a:r>
                  <a:rPr lang="en-US" altLang="en-US" sz="1200" dirty="0">
                    <a:solidFill>
                      <a:srgbClr val="0070C0"/>
                    </a:solidFill>
                    <a:latin typeface="Handlee" panose="02000000000000000000" pitchFamily="2" charset="0"/>
                  </a:rPr>
                  <a:t>)</a:t>
                </a:r>
                <a:r>
                  <a:rPr lang="en-US" altLang="en-US" sz="1200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CBFE3375-1FA6-47E6-9F3A-BA1571714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834" y="5189605"/>
                <a:ext cx="3326107" cy="369332"/>
              </a:xfrm>
              <a:prstGeom prst="rect">
                <a:avLst/>
              </a:prstGeom>
              <a:blipFill>
                <a:blip r:embed="rId18"/>
                <a:stretch>
                  <a:fillRect l="-1651" t="-4918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 74">
            <a:extLst>
              <a:ext uri="{FF2B5EF4-FFF2-40B4-BE49-F238E27FC236}">
                <a16:creationId xmlns:a16="http://schemas.microsoft.com/office/drawing/2014/main" id="{C40DABFD-9FB9-4983-95BD-C0BA132E40E8}"/>
              </a:ext>
            </a:extLst>
          </p:cNvPr>
          <p:cNvSpPr/>
          <p:nvPr/>
        </p:nvSpPr>
        <p:spPr>
          <a:xfrm>
            <a:off x="7305165" y="5167978"/>
            <a:ext cx="3241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.</a:t>
            </a:r>
            <a:endParaRPr lang="en-US" sz="4800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DDCC440-7CF4-47D7-BACB-9598732E75FE}"/>
              </a:ext>
            </a:extLst>
          </p:cNvPr>
          <p:cNvSpPr/>
          <p:nvPr/>
        </p:nvSpPr>
        <p:spPr>
          <a:xfrm>
            <a:off x="7750461" y="2463608"/>
            <a:ext cx="3241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.</a:t>
            </a:r>
            <a:endParaRPr lang="en-US" sz="4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3F91175-6895-4840-B019-BF3D8E0E4FAC}"/>
              </a:ext>
            </a:extLst>
          </p:cNvPr>
          <p:cNvSpPr/>
          <p:nvPr/>
        </p:nvSpPr>
        <p:spPr>
          <a:xfrm>
            <a:off x="838165" y="5481327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-3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ECEB95B-8D71-473A-8957-52BD34CD36F4}"/>
              </a:ext>
            </a:extLst>
          </p:cNvPr>
          <p:cNvSpPr/>
          <p:nvPr/>
        </p:nvSpPr>
        <p:spPr>
          <a:xfrm>
            <a:off x="838165" y="5760557"/>
            <a:ext cx="43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-4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CFDBAD0-7104-411C-93CE-52CC00AD3272}"/>
              </a:ext>
            </a:extLst>
          </p:cNvPr>
          <p:cNvSpPr/>
          <p:nvPr/>
        </p:nvSpPr>
        <p:spPr>
          <a:xfrm>
            <a:off x="1322842" y="5760557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70C0"/>
                </a:solidFill>
                <a:latin typeface="Handlee" panose="02000000000000000000" pitchFamily="2" charset="0"/>
              </a:rPr>
              <a:t>6</a:t>
            </a:r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DD5B5DE-2E17-407D-AEED-39579FF7AEA2}"/>
              </a:ext>
            </a:extLst>
          </p:cNvPr>
          <p:cNvSpPr/>
          <p:nvPr/>
        </p:nvSpPr>
        <p:spPr bwMode="auto">
          <a:xfrm>
            <a:off x="7004538" y="3001108"/>
            <a:ext cx="920262" cy="3604846"/>
          </a:xfrm>
          <a:custGeom>
            <a:avLst/>
            <a:gdLst>
              <a:gd name="connsiteX0" fmla="*/ 0 w 920262"/>
              <a:gd name="connsiteY0" fmla="*/ 3604846 h 3604846"/>
              <a:gd name="connsiteX1" fmla="*/ 474785 w 920262"/>
              <a:gd name="connsiteY1" fmla="*/ 2708030 h 3604846"/>
              <a:gd name="connsiteX2" fmla="*/ 920262 w 920262"/>
              <a:gd name="connsiteY2" fmla="*/ 0 h 360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0262" h="3604846">
                <a:moveTo>
                  <a:pt x="0" y="3604846"/>
                </a:moveTo>
                <a:cubicBezTo>
                  <a:pt x="160704" y="3456842"/>
                  <a:pt x="321408" y="3308838"/>
                  <a:pt x="474785" y="2708030"/>
                </a:cubicBezTo>
                <a:cubicBezTo>
                  <a:pt x="628162" y="2107222"/>
                  <a:pt x="811824" y="1209431"/>
                  <a:pt x="920262" y="0"/>
                </a:cubicBezTo>
              </a:path>
            </a:pathLst>
          </a:cu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07C94981-B24D-4E75-9E60-24EBCF81515A}"/>
              </a:ext>
            </a:extLst>
          </p:cNvPr>
          <p:cNvSpPr/>
          <p:nvPr/>
        </p:nvSpPr>
        <p:spPr bwMode="auto">
          <a:xfrm flipH="1">
            <a:off x="6115410" y="2991164"/>
            <a:ext cx="894248" cy="3614790"/>
          </a:xfrm>
          <a:custGeom>
            <a:avLst/>
            <a:gdLst>
              <a:gd name="connsiteX0" fmla="*/ 0 w 920262"/>
              <a:gd name="connsiteY0" fmla="*/ 3604846 h 3604846"/>
              <a:gd name="connsiteX1" fmla="*/ 474785 w 920262"/>
              <a:gd name="connsiteY1" fmla="*/ 2708030 h 3604846"/>
              <a:gd name="connsiteX2" fmla="*/ 920262 w 920262"/>
              <a:gd name="connsiteY2" fmla="*/ 0 h 360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0262" h="3604846">
                <a:moveTo>
                  <a:pt x="0" y="3604846"/>
                </a:moveTo>
                <a:cubicBezTo>
                  <a:pt x="160704" y="3456842"/>
                  <a:pt x="321408" y="3308838"/>
                  <a:pt x="474785" y="2708030"/>
                </a:cubicBezTo>
                <a:cubicBezTo>
                  <a:pt x="628162" y="2107222"/>
                  <a:pt x="811824" y="1209431"/>
                  <a:pt x="920262" y="0"/>
                </a:cubicBezTo>
              </a:path>
            </a:pathLst>
          </a:cu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1393D63-2C13-4623-B11B-C7706D68E7F8}"/>
              </a:ext>
            </a:extLst>
          </p:cNvPr>
          <p:cNvSpPr/>
          <p:nvPr/>
        </p:nvSpPr>
        <p:spPr>
          <a:xfrm>
            <a:off x="7750353" y="2456847"/>
            <a:ext cx="3241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.</a:t>
            </a:r>
            <a:endParaRPr lang="en-US" sz="4800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DA48D01-7033-4D0B-9F30-BAC55E042D2A}"/>
              </a:ext>
            </a:extLst>
          </p:cNvPr>
          <p:cNvSpPr/>
          <p:nvPr/>
        </p:nvSpPr>
        <p:spPr>
          <a:xfrm>
            <a:off x="7301332" y="5163032"/>
            <a:ext cx="3241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.</a:t>
            </a:r>
            <a:endParaRPr lang="en-US" sz="4800" dirty="0"/>
          </a:p>
        </p:txBody>
      </p:sp>
      <p:cxnSp>
        <p:nvCxnSpPr>
          <p:cNvPr id="7393" name="Straight Connector 7392">
            <a:extLst>
              <a:ext uri="{FF2B5EF4-FFF2-40B4-BE49-F238E27FC236}">
                <a16:creationId xmlns:a16="http://schemas.microsoft.com/office/drawing/2014/main" id="{8E0882D3-C10B-4DCE-A7B8-51449D9753CA}"/>
              </a:ext>
            </a:extLst>
          </p:cNvPr>
          <p:cNvCxnSpPr/>
          <p:nvPr/>
        </p:nvCxnSpPr>
        <p:spPr>
          <a:xfrm flipV="1">
            <a:off x="7004538" y="2788927"/>
            <a:ext cx="16854" cy="394011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ape"/>
          <p:cNvSpPr/>
          <p:nvPr/>
        </p:nvSpPr>
        <p:spPr bwMode="auto">
          <a:xfrm rot="4344422">
            <a:off x="7152856" y="-102952"/>
            <a:ext cx="168275" cy="533400"/>
          </a:xfrm>
          <a:custGeom>
            <a:avLst/>
            <a:gdLst>
              <a:gd name="connsiteX0" fmla="*/ 0 w 234247"/>
              <a:gd name="connsiteY0" fmla="*/ 0 h 920626"/>
              <a:gd name="connsiteX1" fmla="*/ 234247 w 234247"/>
              <a:gd name="connsiteY1" fmla="*/ 0 h 920626"/>
              <a:gd name="connsiteX2" fmla="*/ 234247 w 234247"/>
              <a:gd name="connsiteY2" fmla="*/ 920626 h 920626"/>
              <a:gd name="connsiteX3" fmla="*/ 0 w 234247"/>
              <a:gd name="connsiteY3" fmla="*/ 920626 h 920626"/>
              <a:gd name="connsiteX4" fmla="*/ 0 w 234247"/>
              <a:gd name="connsiteY4" fmla="*/ 0 h 920626"/>
              <a:gd name="connsiteX0" fmla="*/ 0 w 234247"/>
              <a:gd name="connsiteY0" fmla="*/ 0 h 920626"/>
              <a:gd name="connsiteX1" fmla="*/ 62185 w 234247"/>
              <a:gd name="connsiteY1" fmla="*/ 4637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138385 w 234247"/>
              <a:gd name="connsiteY2" fmla="*/ 14162 h 920626"/>
              <a:gd name="connsiteX3" fmla="*/ 234247 w 234247"/>
              <a:gd name="connsiteY3" fmla="*/ 0 h 920626"/>
              <a:gd name="connsiteX4" fmla="*/ 234247 w 234247"/>
              <a:gd name="connsiteY4" fmla="*/ 920626 h 920626"/>
              <a:gd name="connsiteX5" fmla="*/ 0 w 234247"/>
              <a:gd name="connsiteY5" fmla="*/ 920626 h 920626"/>
              <a:gd name="connsiteX6" fmla="*/ 0 w 234247"/>
              <a:gd name="connsiteY6" fmla="*/ 0 h 920626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234247 w 234247"/>
              <a:gd name="connsiteY3" fmla="*/ 8066 h 928692"/>
              <a:gd name="connsiteX4" fmla="*/ 234247 w 234247"/>
              <a:gd name="connsiteY4" fmla="*/ 928692 h 928692"/>
              <a:gd name="connsiteX5" fmla="*/ 0 w 234247"/>
              <a:gd name="connsiteY5" fmla="*/ 928692 h 928692"/>
              <a:gd name="connsiteX6" fmla="*/ 0 w 234247"/>
              <a:gd name="connsiteY6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9660 w 234247"/>
              <a:gd name="connsiteY3" fmla="*/ 3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91 w 234247"/>
              <a:gd name="connsiteY3" fmla="*/ 6349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0 w 234250"/>
              <a:gd name="connsiteY6" fmla="*/ 930154 h 930154"/>
              <a:gd name="connsiteX7" fmla="*/ 0 w 234250"/>
              <a:gd name="connsiteY7" fmla="*/ 9528 h 930154"/>
              <a:gd name="connsiteX0" fmla="*/ 0 w 234250"/>
              <a:gd name="connsiteY0" fmla="*/ 9528 h 931740"/>
              <a:gd name="connsiteX1" fmla="*/ 65360 w 234250"/>
              <a:gd name="connsiteY1" fmla="*/ 20511 h 931740"/>
              <a:gd name="connsiteX2" fmla="*/ 112988 w 234250"/>
              <a:gd name="connsiteY2" fmla="*/ 1462 h 931740"/>
              <a:gd name="connsiteX3" fmla="*/ 176491 w 234250"/>
              <a:gd name="connsiteY3" fmla="*/ 7811 h 931740"/>
              <a:gd name="connsiteX4" fmla="*/ 234250 w 234250"/>
              <a:gd name="connsiteY4" fmla="*/ 0 h 931740"/>
              <a:gd name="connsiteX5" fmla="*/ 234247 w 234250"/>
              <a:gd name="connsiteY5" fmla="*/ 930154 h 931740"/>
              <a:gd name="connsiteX6" fmla="*/ 43134 w 234250"/>
              <a:gd name="connsiteY6" fmla="*/ 931740 h 931740"/>
              <a:gd name="connsiteX7" fmla="*/ 0 w 234250"/>
              <a:gd name="connsiteY7" fmla="*/ 930154 h 931740"/>
              <a:gd name="connsiteX8" fmla="*/ 0 w 234250"/>
              <a:gd name="connsiteY8" fmla="*/ 9528 h 931740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43134 w 234250"/>
              <a:gd name="connsiteY6" fmla="*/ 922215 h 930154"/>
              <a:gd name="connsiteX7" fmla="*/ 0 w 234250"/>
              <a:gd name="connsiteY7" fmla="*/ 930154 h 930154"/>
              <a:gd name="connsiteX8" fmla="*/ 0 w 234250"/>
              <a:gd name="connsiteY8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84409 w 234250"/>
              <a:gd name="connsiteY6" fmla="*/ 925390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93934 w 234250"/>
              <a:gd name="connsiteY6" fmla="*/ 928565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29359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9978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89978 w 234250"/>
              <a:gd name="connsiteY7" fmla="*/ 924596 h 930154"/>
              <a:gd name="connsiteX8" fmla="*/ 147115 w 234250"/>
              <a:gd name="connsiteY8" fmla="*/ 919834 h 930154"/>
              <a:gd name="connsiteX9" fmla="*/ 93934 w 234250"/>
              <a:gd name="connsiteY9" fmla="*/ 928565 h 930154"/>
              <a:gd name="connsiteX10" fmla="*/ 43134 w 234250"/>
              <a:gd name="connsiteY10" fmla="*/ 922215 h 930154"/>
              <a:gd name="connsiteX11" fmla="*/ 0 w 234250"/>
              <a:gd name="connsiteY11" fmla="*/ 930154 h 930154"/>
              <a:gd name="connsiteX12" fmla="*/ 0 w 234250"/>
              <a:gd name="connsiteY12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0452 w 234250"/>
              <a:gd name="connsiteY6" fmla="*/ 917452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3328"/>
              <a:gd name="connsiteX1" fmla="*/ 65360 w 234250"/>
              <a:gd name="connsiteY1" fmla="*/ 20511 h 933328"/>
              <a:gd name="connsiteX2" fmla="*/ 112988 w 234250"/>
              <a:gd name="connsiteY2" fmla="*/ 1462 h 933328"/>
              <a:gd name="connsiteX3" fmla="*/ 176491 w 234250"/>
              <a:gd name="connsiteY3" fmla="*/ 7811 h 933328"/>
              <a:gd name="connsiteX4" fmla="*/ 234250 w 234250"/>
              <a:gd name="connsiteY4" fmla="*/ 0 h 933328"/>
              <a:gd name="connsiteX5" fmla="*/ 234247 w 234250"/>
              <a:gd name="connsiteY5" fmla="*/ 930154 h 933328"/>
              <a:gd name="connsiteX6" fmla="*/ 180452 w 234250"/>
              <a:gd name="connsiteY6" fmla="*/ 917452 h 933328"/>
              <a:gd name="connsiteX7" fmla="*/ 117747 w 234250"/>
              <a:gd name="connsiteY7" fmla="*/ 933328 h 933328"/>
              <a:gd name="connsiteX8" fmla="*/ 43134 w 234250"/>
              <a:gd name="connsiteY8" fmla="*/ 922215 h 933328"/>
              <a:gd name="connsiteX9" fmla="*/ 0 w 234250"/>
              <a:gd name="connsiteY9" fmla="*/ 930154 h 933328"/>
              <a:gd name="connsiteX10" fmla="*/ 0 w 234250"/>
              <a:gd name="connsiteY10" fmla="*/ 9528 h 93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250" h="933328">
                <a:moveTo>
                  <a:pt x="0" y="9528"/>
                </a:moveTo>
                <a:lnTo>
                  <a:pt x="65360" y="20511"/>
                </a:lnTo>
                <a:lnTo>
                  <a:pt x="112988" y="1462"/>
                </a:lnTo>
                <a:lnTo>
                  <a:pt x="176491" y="7811"/>
                </a:lnTo>
                <a:lnTo>
                  <a:pt x="234250" y="0"/>
                </a:lnTo>
                <a:cubicBezTo>
                  <a:pt x="234249" y="310051"/>
                  <a:pt x="234248" y="620103"/>
                  <a:pt x="234247" y="930154"/>
                </a:cubicBezTo>
                <a:lnTo>
                  <a:pt x="180452" y="917452"/>
                </a:lnTo>
                <a:lnTo>
                  <a:pt x="117747" y="933328"/>
                </a:lnTo>
                <a:lnTo>
                  <a:pt x="43134" y="922215"/>
                </a:lnTo>
                <a:lnTo>
                  <a:pt x="0" y="930154"/>
                </a:lnTo>
                <a:lnTo>
                  <a:pt x="0" y="9528"/>
                </a:lnTo>
                <a:close/>
              </a:path>
            </a:pathLst>
          </a:custGeom>
          <a:blipFill dpi="0" rotWithShape="1">
            <a:blip r:embed="rId19">
              <a:alphaModFix amt="55000"/>
            </a:blip>
            <a:srcRect/>
            <a:stretch>
              <a:fillRect/>
            </a:stretch>
          </a:blip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9" name="Tape"/>
          <p:cNvSpPr/>
          <p:nvPr/>
        </p:nvSpPr>
        <p:spPr bwMode="auto">
          <a:xfrm rot="17255578" flipH="1">
            <a:off x="8843304" y="-65080"/>
            <a:ext cx="168275" cy="533400"/>
          </a:xfrm>
          <a:custGeom>
            <a:avLst/>
            <a:gdLst>
              <a:gd name="connsiteX0" fmla="*/ 0 w 234247"/>
              <a:gd name="connsiteY0" fmla="*/ 0 h 920626"/>
              <a:gd name="connsiteX1" fmla="*/ 234247 w 234247"/>
              <a:gd name="connsiteY1" fmla="*/ 0 h 920626"/>
              <a:gd name="connsiteX2" fmla="*/ 234247 w 234247"/>
              <a:gd name="connsiteY2" fmla="*/ 920626 h 920626"/>
              <a:gd name="connsiteX3" fmla="*/ 0 w 234247"/>
              <a:gd name="connsiteY3" fmla="*/ 920626 h 920626"/>
              <a:gd name="connsiteX4" fmla="*/ 0 w 234247"/>
              <a:gd name="connsiteY4" fmla="*/ 0 h 920626"/>
              <a:gd name="connsiteX0" fmla="*/ 0 w 234247"/>
              <a:gd name="connsiteY0" fmla="*/ 0 h 920626"/>
              <a:gd name="connsiteX1" fmla="*/ 62185 w 234247"/>
              <a:gd name="connsiteY1" fmla="*/ 4637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138385 w 234247"/>
              <a:gd name="connsiteY2" fmla="*/ 14162 h 920626"/>
              <a:gd name="connsiteX3" fmla="*/ 234247 w 234247"/>
              <a:gd name="connsiteY3" fmla="*/ 0 h 920626"/>
              <a:gd name="connsiteX4" fmla="*/ 234247 w 234247"/>
              <a:gd name="connsiteY4" fmla="*/ 920626 h 920626"/>
              <a:gd name="connsiteX5" fmla="*/ 0 w 234247"/>
              <a:gd name="connsiteY5" fmla="*/ 920626 h 920626"/>
              <a:gd name="connsiteX6" fmla="*/ 0 w 234247"/>
              <a:gd name="connsiteY6" fmla="*/ 0 h 920626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234247 w 234247"/>
              <a:gd name="connsiteY3" fmla="*/ 8066 h 928692"/>
              <a:gd name="connsiteX4" fmla="*/ 234247 w 234247"/>
              <a:gd name="connsiteY4" fmla="*/ 928692 h 928692"/>
              <a:gd name="connsiteX5" fmla="*/ 0 w 234247"/>
              <a:gd name="connsiteY5" fmla="*/ 928692 h 928692"/>
              <a:gd name="connsiteX6" fmla="*/ 0 w 234247"/>
              <a:gd name="connsiteY6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9660 w 234247"/>
              <a:gd name="connsiteY3" fmla="*/ 3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91 w 234247"/>
              <a:gd name="connsiteY3" fmla="*/ 6349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0 w 234250"/>
              <a:gd name="connsiteY6" fmla="*/ 930154 h 930154"/>
              <a:gd name="connsiteX7" fmla="*/ 0 w 234250"/>
              <a:gd name="connsiteY7" fmla="*/ 9528 h 930154"/>
              <a:gd name="connsiteX0" fmla="*/ 0 w 234250"/>
              <a:gd name="connsiteY0" fmla="*/ 9528 h 931740"/>
              <a:gd name="connsiteX1" fmla="*/ 65360 w 234250"/>
              <a:gd name="connsiteY1" fmla="*/ 20511 h 931740"/>
              <a:gd name="connsiteX2" fmla="*/ 112988 w 234250"/>
              <a:gd name="connsiteY2" fmla="*/ 1462 h 931740"/>
              <a:gd name="connsiteX3" fmla="*/ 176491 w 234250"/>
              <a:gd name="connsiteY3" fmla="*/ 7811 h 931740"/>
              <a:gd name="connsiteX4" fmla="*/ 234250 w 234250"/>
              <a:gd name="connsiteY4" fmla="*/ 0 h 931740"/>
              <a:gd name="connsiteX5" fmla="*/ 234247 w 234250"/>
              <a:gd name="connsiteY5" fmla="*/ 930154 h 931740"/>
              <a:gd name="connsiteX6" fmla="*/ 43134 w 234250"/>
              <a:gd name="connsiteY6" fmla="*/ 931740 h 931740"/>
              <a:gd name="connsiteX7" fmla="*/ 0 w 234250"/>
              <a:gd name="connsiteY7" fmla="*/ 930154 h 931740"/>
              <a:gd name="connsiteX8" fmla="*/ 0 w 234250"/>
              <a:gd name="connsiteY8" fmla="*/ 9528 h 931740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43134 w 234250"/>
              <a:gd name="connsiteY6" fmla="*/ 922215 h 930154"/>
              <a:gd name="connsiteX7" fmla="*/ 0 w 234250"/>
              <a:gd name="connsiteY7" fmla="*/ 930154 h 930154"/>
              <a:gd name="connsiteX8" fmla="*/ 0 w 234250"/>
              <a:gd name="connsiteY8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84409 w 234250"/>
              <a:gd name="connsiteY6" fmla="*/ 925390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93934 w 234250"/>
              <a:gd name="connsiteY6" fmla="*/ 928565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29359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9978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89978 w 234250"/>
              <a:gd name="connsiteY7" fmla="*/ 924596 h 930154"/>
              <a:gd name="connsiteX8" fmla="*/ 147115 w 234250"/>
              <a:gd name="connsiteY8" fmla="*/ 919834 h 930154"/>
              <a:gd name="connsiteX9" fmla="*/ 93934 w 234250"/>
              <a:gd name="connsiteY9" fmla="*/ 928565 h 930154"/>
              <a:gd name="connsiteX10" fmla="*/ 43134 w 234250"/>
              <a:gd name="connsiteY10" fmla="*/ 922215 h 930154"/>
              <a:gd name="connsiteX11" fmla="*/ 0 w 234250"/>
              <a:gd name="connsiteY11" fmla="*/ 930154 h 930154"/>
              <a:gd name="connsiteX12" fmla="*/ 0 w 234250"/>
              <a:gd name="connsiteY12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0452 w 234250"/>
              <a:gd name="connsiteY6" fmla="*/ 917452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3328"/>
              <a:gd name="connsiteX1" fmla="*/ 65360 w 234250"/>
              <a:gd name="connsiteY1" fmla="*/ 20511 h 933328"/>
              <a:gd name="connsiteX2" fmla="*/ 112988 w 234250"/>
              <a:gd name="connsiteY2" fmla="*/ 1462 h 933328"/>
              <a:gd name="connsiteX3" fmla="*/ 176491 w 234250"/>
              <a:gd name="connsiteY3" fmla="*/ 7811 h 933328"/>
              <a:gd name="connsiteX4" fmla="*/ 234250 w 234250"/>
              <a:gd name="connsiteY4" fmla="*/ 0 h 933328"/>
              <a:gd name="connsiteX5" fmla="*/ 234247 w 234250"/>
              <a:gd name="connsiteY5" fmla="*/ 930154 h 933328"/>
              <a:gd name="connsiteX6" fmla="*/ 180452 w 234250"/>
              <a:gd name="connsiteY6" fmla="*/ 917452 h 933328"/>
              <a:gd name="connsiteX7" fmla="*/ 117747 w 234250"/>
              <a:gd name="connsiteY7" fmla="*/ 933328 h 933328"/>
              <a:gd name="connsiteX8" fmla="*/ 43134 w 234250"/>
              <a:gd name="connsiteY8" fmla="*/ 922215 h 933328"/>
              <a:gd name="connsiteX9" fmla="*/ 0 w 234250"/>
              <a:gd name="connsiteY9" fmla="*/ 930154 h 933328"/>
              <a:gd name="connsiteX10" fmla="*/ 0 w 234250"/>
              <a:gd name="connsiteY10" fmla="*/ 9528 h 93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250" h="933328">
                <a:moveTo>
                  <a:pt x="0" y="9528"/>
                </a:moveTo>
                <a:lnTo>
                  <a:pt x="65360" y="20511"/>
                </a:lnTo>
                <a:lnTo>
                  <a:pt x="112988" y="1462"/>
                </a:lnTo>
                <a:lnTo>
                  <a:pt x="176491" y="7811"/>
                </a:lnTo>
                <a:lnTo>
                  <a:pt x="234250" y="0"/>
                </a:lnTo>
                <a:cubicBezTo>
                  <a:pt x="234249" y="310051"/>
                  <a:pt x="234248" y="620103"/>
                  <a:pt x="234247" y="930154"/>
                </a:cubicBezTo>
                <a:lnTo>
                  <a:pt x="180452" y="917452"/>
                </a:lnTo>
                <a:lnTo>
                  <a:pt x="117747" y="933328"/>
                </a:lnTo>
                <a:lnTo>
                  <a:pt x="43134" y="922215"/>
                </a:lnTo>
                <a:lnTo>
                  <a:pt x="0" y="930154"/>
                </a:lnTo>
                <a:lnTo>
                  <a:pt x="0" y="9528"/>
                </a:lnTo>
                <a:close/>
              </a:path>
            </a:pathLst>
          </a:custGeom>
          <a:blipFill dpi="0" rotWithShape="1">
            <a:blip r:embed="rId19">
              <a:alphaModFix amt="55000"/>
            </a:blip>
            <a:srcRect/>
            <a:stretch>
              <a:fillRect/>
            </a:stretch>
          </a:blip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55781" y="991922"/>
            <a:ext cx="11544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Goto</a:t>
            </a:r>
            <a:r>
              <a:rPr lang="en-US" altLang="en-US" sz="1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Page 2!</a:t>
            </a:r>
            <a:endParaRPr lang="en-US" sz="1400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930" y="2144996"/>
            <a:ext cx="560175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i="1" dirty="0">
                <a:latin typeface="Arial" panose="020B0604020202020204" pitchFamily="34" charset="0"/>
              </a:rPr>
              <a:t>Reflect</a:t>
            </a:r>
            <a:r>
              <a:rPr lang="en-US" sz="1300" dirty="0">
                <a:latin typeface="Arial" panose="020B0604020202020204" pitchFamily="34" charset="0"/>
              </a:rPr>
              <a:t> the graphed points over the </a:t>
            </a:r>
            <a:r>
              <a:rPr lang="en-US" sz="1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axis of symmetry</a:t>
            </a:r>
            <a:r>
              <a:rPr lang="en-US" sz="1300" i="1" dirty="0">
                <a:latin typeface="Arial" panose="020B0604020202020204" pitchFamily="34" charset="0"/>
              </a:rPr>
              <a:t> </a:t>
            </a:r>
            <a:r>
              <a:rPr lang="en-US" sz="1300" dirty="0">
                <a:latin typeface="Arial" panose="020B0604020202020204" pitchFamily="34" charset="0"/>
              </a:rPr>
              <a:t>to create </a:t>
            </a:r>
            <a:r>
              <a:rPr lang="en-US" sz="1300" b="1" i="1" dirty="0">
                <a:latin typeface="Arial" panose="020B0604020202020204" pitchFamily="34" charset="0"/>
              </a:rPr>
              <a:t>two more points </a:t>
            </a:r>
            <a:r>
              <a:rPr lang="en-US" sz="1300" dirty="0">
                <a:latin typeface="Arial" panose="020B0604020202020204" pitchFamily="34" charset="0"/>
              </a:rPr>
              <a:t>and sketch the graph.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FCCC4-E7DA-4DF2-909C-74891971C17B}"/>
              </a:ext>
            </a:extLst>
          </p:cNvPr>
          <p:cNvGrpSpPr/>
          <p:nvPr/>
        </p:nvGrpSpPr>
        <p:grpSpPr>
          <a:xfrm>
            <a:off x="4194150" y="4090781"/>
            <a:ext cx="907621" cy="830997"/>
            <a:chOff x="3844511" y="5461819"/>
            <a:chExt cx="907621" cy="8309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9991455-810F-4214-A63F-6CDB8A67018A}"/>
                </a:ext>
              </a:extLst>
            </p:cNvPr>
            <p:cNvSpPr/>
            <p:nvPr/>
          </p:nvSpPr>
          <p:spPr>
            <a:xfrm>
              <a:off x="3956175" y="5461819"/>
              <a:ext cx="75533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abic Typesetting" panose="020B0604020202020204" pitchFamily="66" charset="-78"/>
                  <a:ea typeface="Calibri" panose="020F0502020204030204" pitchFamily="34" charset="0"/>
                  <a:cs typeface="Arabic Typesetting" panose="020B0604020202020204" pitchFamily="66" charset="-78"/>
                </a:rPr>
                <a:t>Zeroes</a:t>
              </a:r>
            </a:p>
            <a:p>
              <a:pPr algn="ctr"/>
              <a:endParaRPr lang="en-US" sz="2400" dirty="0">
                <a:solidFill>
                  <a:srgbClr val="7030A0"/>
                </a:solidFill>
                <a:latin typeface="Arabic Typesetting" panose="020B0604020202020204" pitchFamily="66" charset="-78"/>
                <a:cs typeface="Arabic Typesetting" panose="020B0604020202020204" pitchFamily="66" charset="-78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84E58E6-D74E-4D36-B405-622C34D4FBE3}"/>
                </a:ext>
              </a:extLst>
            </p:cNvPr>
            <p:cNvSpPr/>
            <p:nvPr/>
          </p:nvSpPr>
          <p:spPr>
            <a:xfrm>
              <a:off x="3844511" y="5683443"/>
              <a:ext cx="9076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abic Typesetting" panose="020B0604020202020204" pitchFamily="66" charset="-78"/>
                  <a:cs typeface="Arabic Typesetting" panose="020B0604020202020204" pitchFamily="66" charset="-78"/>
                </a:rPr>
                <a:t>“Solutions”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AE592180-EB11-48EA-988E-CABEE19F5CB6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5101771" y="4497071"/>
            <a:ext cx="2362898" cy="1235612"/>
          </a:xfrm>
          <a:prstGeom prst="curvedConnector3">
            <a:avLst>
              <a:gd name="adj1" fmla="val 9696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or: Curved 72">
            <a:extLst>
              <a:ext uri="{FF2B5EF4-FFF2-40B4-BE49-F238E27FC236}">
                <a16:creationId xmlns:a16="http://schemas.microsoft.com/office/drawing/2014/main" id="{EE4720B7-71DA-4B9F-873B-25A549E3E9DC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5101771" y="4497071"/>
            <a:ext cx="1460763" cy="124816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Curved 79">
            <a:extLst>
              <a:ext uri="{FF2B5EF4-FFF2-40B4-BE49-F238E27FC236}">
                <a16:creationId xmlns:a16="http://schemas.microsoft.com/office/drawing/2014/main" id="{1113FCDC-4E40-49E7-BB39-8AE797E303E3}"/>
              </a:ext>
            </a:extLst>
          </p:cNvPr>
          <p:cNvCxnSpPr>
            <a:cxnSpLocks/>
            <a:stCxn id="10" idx="1"/>
          </p:cNvCxnSpPr>
          <p:nvPr/>
        </p:nvCxnSpPr>
        <p:spPr>
          <a:xfrm rot="10800000" flipV="1">
            <a:off x="3548162" y="4497071"/>
            <a:ext cx="645988" cy="53091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or: Curved 86">
            <a:extLst>
              <a:ext uri="{FF2B5EF4-FFF2-40B4-BE49-F238E27FC236}">
                <a16:creationId xmlns:a16="http://schemas.microsoft.com/office/drawing/2014/main" id="{F399C85E-4283-45A6-AC8A-2CD5887888E1}"/>
              </a:ext>
            </a:extLst>
          </p:cNvPr>
          <p:cNvCxnSpPr>
            <a:cxnSpLocks/>
            <a:stCxn id="10" idx="2"/>
          </p:cNvCxnSpPr>
          <p:nvPr/>
        </p:nvCxnSpPr>
        <p:spPr>
          <a:xfrm rot="5400000">
            <a:off x="2638638" y="3656670"/>
            <a:ext cx="984256" cy="303439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2CFAC4CD-525B-46F3-A2AB-6CA5B8788B6C}"/>
              </a:ext>
            </a:extLst>
          </p:cNvPr>
          <p:cNvSpPr/>
          <p:nvPr/>
        </p:nvSpPr>
        <p:spPr>
          <a:xfrm>
            <a:off x="318746" y="4668011"/>
            <a:ext cx="6495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solidFill>
                  <a:srgbClr val="0070C0"/>
                </a:solidFill>
                <a:latin typeface="Handlee" panose="02000000000000000000" pitchFamily="2" charset="0"/>
              </a:rPr>
              <a:t>Vertex:</a:t>
            </a:r>
            <a:endParaRPr lang="en-US" sz="1200" dirty="0"/>
          </a:p>
        </p:txBody>
      </p:sp>
      <p:sp>
        <p:nvSpPr>
          <p:cNvPr id="90" name="Text Box 4">
            <a:extLst>
              <a:ext uri="{FF2B5EF4-FFF2-40B4-BE49-F238E27FC236}">
                <a16:creationId xmlns:a16="http://schemas.microsoft.com/office/drawing/2014/main" id="{158B761A-CB35-4D58-B585-6777A650E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336" y="5518603"/>
            <a:ext cx="189037" cy="253136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en-US" b="1" i="1" dirty="0">
              <a:latin typeface="Handlee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10272B6-162F-4F10-814B-89C8C1A69BDB}"/>
              </a:ext>
            </a:extLst>
          </p:cNvPr>
          <p:cNvSpPr/>
          <p:nvPr/>
        </p:nvSpPr>
        <p:spPr>
          <a:xfrm>
            <a:off x="1336635" y="5485059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70C0"/>
                </a:solidFill>
                <a:latin typeface="Handlee" panose="02000000000000000000" pitchFamily="2" charset="0"/>
              </a:rPr>
              <a:t>0</a:t>
            </a:r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CE94A5F-3302-45EA-9597-6474EA978E99}"/>
              </a:ext>
            </a:extLst>
          </p:cNvPr>
          <p:cNvSpPr/>
          <p:nvPr/>
        </p:nvSpPr>
        <p:spPr>
          <a:xfrm>
            <a:off x="150788" y="6277662"/>
            <a:ext cx="189026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00" b="1" dirty="0">
                <a:latin typeface="Handlee" panose="02000000000000000000" pitchFamily="2" charset="0"/>
              </a:rPr>
              <a:t>Step 4: Reflect the graph</a:t>
            </a:r>
            <a:endParaRPr lang="en-US" sz="1300" b="1" i="1" dirty="0">
              <a:solidFill>
                <a:srgbClr val="0874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09931 -0.00093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-0.19688 0.00139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66" grpId="0"/>
      <p:bldP spid="67" grpId="0"/>
      <p:bldP spid="78" grpId="0" animBg="1"/>
      <p:bldP spid="81" grpId="0" animBg="1"/>
      <p:bldP spid="82" grpId="0" animBg="1"/>
      <p:bldP spid="83" grpId="0" animBg="1"/>
      <p:bldP spid="12" grpId="0"/>
      <p:bldP spid="225" grpId="0"/>
      <p:bldP spid="226" grpId="0"/>
      <p:bldP spid="46" grpId="0"/>
      <p:bldP spid="49" grpId="0"/>
      <p:bldP spid="51" grpId="0"/>
      <p:bldP spid="52" grpId="0"/>
      <p:bldP spid="53" grpId="0"/>
      <p:bldP spid="54" grpId="0"/>
      <p:bldP spid="55" grpId="0"/>
      <p:bldP spid="56" grpId="0"/>
      <p:bldP spid="60" grpId="0"/>
      <p:bldP spid="19" grpId="0"/>
      <p:bldP spid="63" grpId="0"/>
      <p:bldP spid="25" grpId="0"/>
      <p:bldP spid="70" grpId="0"/>
      <p:bldP spid="26" grpId="0"/>
      <p:bldP spid="27" grpId="0"/>
      <p:bldP spid="28" grpId="0"/>
      <p:bldP spid="74" grpId="0"/>
      <p:bldP spid="75" grpId="0"/>
      <p:bldP spid="76" grpId="0"/>
      <p:bldP spid="77" grpId="0"/>
      <p:bldP spid="79" grpId="0"/>
      <p:bldP spid="30" grpId="0"/>
      <p:bldP spid="31" grpId="0" animBg="1"/>
      <p:bldP spid="84" grpId="0" animBg="1"/>
      <p:bldP spid="85" grpId="0"/>
      <p:bldP spid="85" grpId="1"/>
      <p:bldP spid="86" grpId="0"/>
      <p:bldP spid="86" grpId="1"/>
      <p:bldP spid="7" grpId="0"/>
      <p:bldP spid="88" grpId="0"/>
      <p:bldP spid="90" grpId="0" animBg="1"/>
      <p:bldP spid="29" grpId="0"/>
      <p:bldP spid="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Text Box 4">
                <a:extLst>
                  <a:ext uri="{FF2B5EF4-FFF2-40B4-BE49-F238E27FC236}">
                    <a16:creationId xmlns:a16="http://schemas.microsoft.com/office/drawing/2014/main" id="{4E0B39ED-1EC0-4B05-BBCC-ED8D7DB318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164" y="2621581"/>
                <a:ext cx="8983386" cy="369332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 dirty="0">
                    <a:latin typeface="Handlee" panose="02000000000000000000" pitchFamily="2" charset="0"/>
                  </a:rPr>
                  <a:t>Graph the quadratic function:</a:t>
                </a:r>
                <a:r>
                  <a:rPr lang="en-US" altLang="en-US" b="1" i="1" dirty="0">
                    <a:latin typeface="Handlee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en-US" b="1" dirty="0">
                        <a:latin typeface="Verdan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altLang="en-US" b="1" baseline="30000" dirty="0">
                        <a:latin typeface="Verdana" panose="020B060403050404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altLang="en-US" b="1" dirty="0">
                        <a:latin typeface="Verdana" panose="020B0604030504040204" pitchFamily="34" charset="0"/>
                      </a:rPr>
                      <m:t> + 4</m:t>
                    </m:r>
                    <m:r>
                      <m:rPr>
                        <m:nor/>
                      </m:rPr>
                      <a:rPr lang="en-US" altLang="en-US" b="1" dirty="0">
                        <a:latin typeface="Verdan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altLang="en-US" b="1" dirty="0">
                        <a:latin typeface="Verdana" panose="020B0604030504040204" pitchFamily="34" charset="0"/>
                      </a:rPr>
                      <m:t> + </m:t>
                    </m:r>
                    <m:r>
                      <m:rPr>
                        <m:nor/>
                      </m:rPr>
                      <a:rPr lang="en-US" altLang="en-US" b="1" i="1" dirty="0">
                        <a:latin typeface="Verdana" panose="020B0604030504040204" pitchFamily="34" charset="0"/>
                      </a:rPr>
                      <m:t>5</m:t>
                    </m:r>
                    <m:r>
                      <m:rPr>
                        <m:nor/>
                      </m:rPr>
                      <a:rPr lang="en-US" altLang="en-US" b="1" i="1" dirty="0">
                        <a:latin typeface="Handlee" panose="02000000000000000000" pitchFamily="2" charset="0"/>
                      </a:rPr>
                      <m:t>.</m:t>
                    </m:r>
                  </m:oMath>
                </a14:m>
                <a:endParaRPr lang="en-US" altLang="en-US" b="1" i="1" dirty="0">
                  <a:latin typeface="Handlee" panose="02000000000000000000" pitchFamily="2" charset="0"/>
                </a:endParaRPr>
              </a:p>
            </p:txBody>
          </p:sp>
        </mc:Choice>
        <mc:Fallback xmlns="">
          <p:sp>
            <p:nvSpPr>
              <p:cNvPr id="221" name="Text Box 4">
                <a:extLst>
                  <a:ext uri="{FF2B5EF4-FFF2-40B4-BE49-F238E27FC236}">
                    <a16:creationId xmlns:a16="http://schemas.microsoft.com/office/drawing/2014/main" id="{4E0B39ED-1EC0-4B05-BBCC-ED8D7DB31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164" y="2621581"/>
                <a:ext cx="8983386" cy="369332"/>
              </a:xfrm>
              <a:prstGeom prst="rect">
                <a:avLst/>
              </a:prstGeom>
              <a:blipFill>
                <a:blip r:embed="rId4"/>
                <a:stretch>
                  <a:fillRect l="-474" t="-3175" b="-2539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" name="Picture 91">
            <a:extLst>
              <a:ext uri="{FF2B5EF4-FFF2-40B4-BE49-F238E27FC236}">
                <a16:creationId xmlns:a16="http://schemas.microsoft.com/office/drawing/2014/main" id="{BE734ED0-9DE9-418A-9075-6276F54AB3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1073" y="2690320"/>
            <a:ext cx="2998488" cy="4082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400" name="Picture 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41" y="773009"/>
            <a:ext cx="7094538" cy="1795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 bwMode="auto">
              <a:xfrm>
                <a:off x="345945" y="1130063"/>
                <a:ext cx="6012095" cy="339388"/>
              </a:xfrm>
              <a:prstGeom prst="rect">
                <a:avLst/>
              </a:prstGeom>
              <a:noFill/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defTabSz="914400">
                  <a:tabLst>
                    <a:tab pos="-55563" algn="l"/>
                  </a:tabLst>
                  <a:defRPr/>
                </a:pPr>
                <a:r>
                  <a:rPr lang="en-US" sz="1300" dirty="0"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rPr>
                  <a:t>Find the </a:t>
                </a:r>
                <a:r>
                  <a:rPr lang="en-US" sz="1300" b="1" i="1" dirty="0"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rPr>
                  <a:t>Vertex (h, k). </a:t>
                </a:r>
                <a:r>
                  <a:rPr lang="en-US" sz="1050" dirty="0">
                    <a:solidFill>
                      <a:srgbClr val="808080"/>
                    </a:solidFill>
                    <a:latin typeface="Verdana" pitchFamily="34" charset="0"/>
                    <a:cs typeface="Times New Roman" pitchFamily="18" charset="0"/>
                  </a:rPr>
                  <a:t>Hint: use the formal </a:t>
                </a:r>
                <a:r>
                  <a:rPr lang="en-US" sz="1100" b="1" dirty="0">
                    <a:solidFill>
                      <a:srgbClr val="808080"/>
                    </a:solidFill>
                    <a:latin typeface="Verdana" pitchFamily="34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1050" b="1" i="0" smtClean="0">
                        <a:solidFill>
                          <a:srgbClr val="80808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en-US" sz="1050" b="1" i="1" smtClean="0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1050" b="1" i="1" smtClean="0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1050" b="1" i="1" smtClean="0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1050" b="1" i="1" smtClean="0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𝒂</m:t>
                        </m:r>
                      </m:den>
                    </m:f>
                    <m:r>
                      <a:rPr lang="en-US" sz="1050" b="1" i="0" smtClean="0">
                        <a:solidFill>
                          <a:srgbClr val="80808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1050" dirty="0">
                        <a:solidFill>
                          <a:srgbClr val="808080"/>
                        </a:solidFill>
                        <a:latin typeface="Verdana" pitchFamily="34" charset="0"/>
                        <a:cs typeface="Times New Roman" pitchFamily="18" charset="0"/>
                      </a:rPr>
                      <m:t>the</m:t>
                    </m:r>
                    <m:r>
                      <m:rPr>
                        <m:nor/>
                      </m:rPr>
                      <a:rPr lang="en-US" sz="1050" b="0" i="0" dirty="0" smtClean="0">
                        <a:solidFill>
                          <a:srgbClr val="808080"/>
                        </a:solidFill>
                        <a:latin typeface="Verdana" pitchFamily="34" charset="0"/>
                        <a:cs typeface="Times New Roman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1050" b="0" i="0" dirty="0" smtClean="0">
                        <a:solidFill>
                          <a:srgbClr val="808080"/>
                        </a:solidFill>
                        <a:latin typeface="Verdana" pitchFamily="34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050" b="0" i="0" dirty="0" smtClean="0">
                        <a:solidFill>
                          <a:srgbClr val="808080"/>
                        </a:solidFill>
                        <a:latin typeface="Verdana" pitchFamily="34" charset="0"/>
                        <a:cs typeface="Times New Roman" pitchFamily="18" charset="0"/>
                      </a:rPr>
                      <m:t>substitute</m:t>
                    </m:r>
                    <m:r>
                      <m:rPr>
                        <m:nor/>
                      </m:rPr>
                      <a:rPr lang="en-US" sz="1050" b="0" i="0" dirty="0" smtClean="0">
                        <a:solidFill>
                          <a:srgbClr val="808080"/>
                        </a:solidFill>
                        <a:latin typeface="Verdana" pitchFamily="34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050" b="0" i="0" dirty="0" smtClean="0">
                        <a:solidFill>
                          <a:srgbClr val="808080"/>
                        </a:solidFill>
                        <a:latin typeface="Verdana" pitchFamily="34" charset="0"/>
                        <a:cs typeface="Times New Roman" pitchFamily="18" charset="0"/>
                      </a:rPr>
                      <m:t>back</m:t>
                    </m:r>
                    <m:r>
                      <m:rPr>
                        <m:nor/>
                      </m:rPr>
                      <a:rPr lang="en-US" sz="1050" b="0" i="0" dirty="0" smtClean="0">
                        <a:solidFill>
                          <a:srgbClr val="808080"/>
                        </a:solidFill>
                        <a:latin typeface="Verdana" pitchFamily="34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050" b="0" i="0" dirty="0" smtClean="0">
                        <a:solidFill>
                          <a:srgbClr val="808080"/>
                        </a:solidFill>
                        <a:latin typeface="Verdana" pitchFamily="34" charset="0"/>
                        <a:cs typeface="Times New Roman" pitchFamily="18" charset="0"/>
                      </a:rPr>
                      <m:t>to</m:t>
                    </m:r>
                    <m:r>
                      <m:rPr>
                        <m:nor/>
                      </m:rPr>
                      <a:rPr lang="en-US" sz="1050" b="0" i="0" dirty="0" smtClean="0">
                        <a:solidFill>
                          <a:srgbClr val="808080"/>
                        </a:solidFill>
                        <a:latin typeface="Verdana" pitchFamily="34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050" b="0" i="0" dirty="0" smtClean="0">
                        <a:solidFill>
                          <a:srgbClr val="808080"/>
                        </a:solidFill>
                        <a:latin typeface="Verdana" pitchFamily="34" charset="0"/>
                        <a:cs typeface="Times New Roman" pitchFamily="18" charset="0"/>
                      </a:rPr>
                      <m:t>find</m:t>
                    </m:r>
                    <m:r>
                      <m:rPr>
                        <m:nor/>
                      </m:rPr>
                      <a:rPr lang="en-US" sz="1050" b="0" i="0" dirty="0" smtClean="0">
                        <a:solidFill>
                          <a:srgbClr val="808080"/>
                        </a:solidFill>
                        <a:latin typeface="Verdana" pitchFamily="34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050" b="0" i="0" dirty="0" smtClean="0">
                        <a:solidFill>
                          <a:srgbClr val="808080"/>
                        </a:solidFill>
                        <a:latin typeface="Verdana" pitchFamily="34" charset="0"/>
                        <a:cs typeface="Times New Roman" pitchFamily="18" charset="0"/>
                      </a:rPr>
                      <m:t>y</m:t>
                    </m:r>
                  </m:oMath>
                </a14:m>
                <a:r>
                  <a:rPr lang="en-US" sz="105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5945" y="1130063"/>
                <a:ext cx="6012095" cy="339388"/>
              </a:xfrm>
              <a:prstGeom prst="rect">
                <a:avLst/>
              </a:prstGeom>
              <a:blipFill>
                <a:blip r:embed="rId7"/>
                <a:stretch>
                  <a:fillRect l="-203" b="-1786"/>
                </a:stretch>
              </a:blipFill>
              <a:ln w="3175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1112"/>
          <p:cNvSpPr>
            <a:spLocks noChangeArrowheads="1"/>
          </p:cNvSpPr>
          <p:nvPr/>
        </p:nvSpPr>
        <p:spPr bwMode="auto">
          <a:xfrm>
            <a:off x="119984" y="855659"/>
            <a:ext cx="39869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-57150" algn="l"/>
              </a:tabLst>
              <a:defRPr/>
            </a:pPr>
            <a:r>
              <a:rPr lang="en-US" sz="1400" b="1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Steps to Graph Quadratic Functions in Standard Form.</a:t>
            </a:r>
          </a:p>
        </p:txBody>
      </p:sp>
      <p:sp>
        <p:nvSpPr>
          <p:cNvPr id="78" name="Oval 77"/>
          <p:cNvSpPr/>
          <p:nvPr/>
        </p:nvSpPr>
        <p:spPr bwMode="auto">
          <a:xfrm>
            <a:off x="207321" y="1188771"/>
            <a:ext cx="173038" cy="173038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Gill Sans MT" pitchFamily="34" charset="0"/>
              </a:rPr>
              <a:t>1</a:t>
            </a:r>
          </a:p>
        </p:txBody>
      </p:sp>
      <p:sp>
        <p:nvSpPr>
          <p:cNvPr id="81" name="Oval 80"/>
          <p:cNvSpPr/>
          <p:nvPr/>
        </p:nvSpPr>
        <p:spPr bwMode="auto">
          <a:xfrm>
            <a:off x="194089" y="1511774"/>
            <a:ext cx="173038" cy="173037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Gill Sans MT" pitchFamily="34" charset="0"/>
              </a:rPr>
              <a:t>2</a:t>
            </a:r>
          </a:p>
        </p:txBody>
      </p:sp>
      <p:sp>
        <p:nvSpPr>
          <p:cNvPr id="82" name="Oval 81"/>
          <p:cNvSpPr/>
          <p:nvPr/>
        </p:nvSpPr>
        <p:spPr bwMode="auto">
          <a:xfrm>
            <a:off x="194089" y="1789108"/>
            <a:ext cx="173038" cy="173038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Gill Sans MT" pitchFamily="34" charset="0"/>
              </a:rPr>
              <a:t>3</a:t>
            </a:r>
          </a:p>
        </p:txBody>
      </p:sp>
      <p:sp>
        <p:nvSpPr>
          <p:cNvPr id="83" name="Oval 82"/>
          <p:cNvSpPr/>
          <p:nvPr/>
        </p:nvSpPr>
        <p:spPr bwMode="auto">
          <a:xfrm>
            <a:off x="194089" y="2093984"/>
            <a:ext cx="173038" cy="173037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Gill Sans MT" pitchFamily="34" charset="0"/>
              </a:rPr>
              <a:t>4</a:t>
            </a:r>
          </a:p>
        </p:txBody>
      </p:sp>
      <p:sp>
        <p:nvSpPr>
          <p:cNvPr id="50" name="Rectangle 49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144"/>
          <p:cNvSpPr/>
          <p:nvPr/>
        </p:nvSpPr>
        <p:spPr>
          <a:xfrm>
            <a:off x="0" y="-14288"/>
            <a:ext cx="2743200" cy="247651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Skill Development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C8C815-81FF-4F21-AAA5-6F716446C78E}"/>
              </a:ext>
            </a:extLst>
          </p:cNvPr>
          <p:cNvGrpSpPr/>
          <p:nvPr/>
        </p:nvGrpSpPr>
        <p:grpSpPr>
          <a:xfrm>
            <a:off x="5879208" y="1531482"/>
            <a:ext cx="3154329" cy="1043363"/>
            <a:chOff x="6134369" y="1164585"/>
            <a:chExt cx="3009631" cy="1043363"/>
          </a:xfrm>
        </p:grpSpPr>
        <p:sp>
          <p:nvSpPr>
            <p:cNvPr id="42" name="Rectangle 41"/>
            <p:cNvSpPr/>
            <p:nvPr/>
          </p:nvSpPr>
          <p:spPr bwMode="auto">
            <a:xfrm>
              <a:off x="6134369" y="1164585"/>
              <a:ext cx="3009631" cy="1043363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74320" tIns="301752" rIns="4572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find the </a:t>
              </a:r>
              <a:r>
                <a:rPr lang="en-US" sz="1000" b="1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Vertex point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?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find </a:t>
              </a:r>
              <a:r>
                <a:rPr lang="en-US" sz="1000" b="1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two more point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s</a:t>
              </a:r>
              <a:r>
                <a:rPr lang="en-US" sz="1000" b="1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?</a:t>
              </a:r>
              <a:endParaRPr lang="en-US" sz="10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How did I/you </a:t>
              </a:r>
              <a:r>
                <a:rPr lang="en-US" sz="1000" b="1" i="1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reflect the graph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?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134370" y="1164585"/>
              <a:ext cx="3009579" cy="231775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CFU: Pair Share!</a:t>
              </a: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6154010" y="1459082"/>
              <a:ext cx="1886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6154010" y="1727321"/>
              <a:ext cx="1886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6154009" y="1957510"/>
              <a:ext cx="188638" cy="171450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4D6F3C7-B73B-439B-8A95-9E5A187E03E9}"/>
                  </a:ext>
                </a:extLst>
              </p:cNvPr>
              <p:cNvSpPr/>
              <p:nvPr/>
            </p:nvSpPr>
            <p:spPr>
              <a:xfrm>
                <a:off x="80961" y="206480"/>
                <a:ext cx="6768178" cy="655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1500" dirty="0">
                    <a:latin typeface="Handlee" panose="02000000000000000000" pitchFamily="2" charset="0"/>
                  </a:rPr>
                  <a:t>If a function is not written in the </a:t>
                </a:r>
                <a:r>
                  <a:rPr lang="en-US" altLang="en-US" sz="1500" b="1" i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vertex form</a:t>
                </a:r>
                <a:r>
                  <a:rPr lang="en-US" altLang="en-US" sz="1500" dirty="0">
                    <a:latin typeface="Handlee" panose="02000000000000000000" pitchFamily="2" charset="0"/>
                  </a:rPr>
                  <a:t>, you can use a formula </a:t>
                </a:r>
                <a14:m>
                  <m:oMath xmlns:m="http://schemas.openxmlformats.org/officeDocument/2006/math">
                    <m:r>
                      <a:rPr lang="en-US" altLang="en-US" sz="15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5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5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5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5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en-US" sz="15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en-US" sz="15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en-US" sz="15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 </a:t>
                </a:r>
                <a:r>
                  <a:rPr lang="en-US" altLang="en-US" sz="1500" dirty="0">
                    <a:latin typeface="Handlee" panose="02000000000000000000" pitchFamily="2" charset="0"/>
                  </a:rPr>
                  <a:t>to find the </a:t>
                </a:r>
                <a:r>
                  <a:rPr lang="en-US" altLang="en-US" sz="1500" i="1" dirty="0">
                    <a:latin typeface="Handlee" panose="02000000000000000000" pitchFamily="2" charset="0"/>
                  </a:rPr>
                  <a:t>x-coordinate</a:t>
                </a:r>
                <a:r>
                  <a:rPr lang="en-US" altLang="en-US" sz="1500" dirty="0">
                    <a:latin typeface="Handlee" panose="02000000000000000000" pitchFamily="2" charset="0"/>
                  </a:rPr>
                  <a:t> of the </a:t>
                </a:r>
                <a:r>
                  <a:rPr lang="en-US" altLang="en-US" sz="15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vertex</a:t>
                </a:r>
                <a:r>
                  <a:rPr lang="en-US" altLang="en-US" sz="1500" dirty="0">
                    <a:latin typeface="Handlee" panose="02000000000000000000" pitchFamily="2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4D6F3C7-B73B-439B-8A95-9E5A187E03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1" y="206480"/>
                <a:ext cx="6768178" cy="655629"/>
              </a:xfrm>
              <a:prstGeom prst="rect">
                <a:avLst/>
              </a:prstGeom>
              <a:blipFill>
                <a:blip r:embed="rId8"/>
                <a:stretch>
                  <a:fillRect l="-360" b="-14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B019A0D7-7BDB-42E9-91EB-6C066C943036}"/>
              </a:ext>
            </a:extLst>
          </p:cNvPr>
          <p:cNvGrpSpPr/>
          <p:nvPr/>
        </p:nvGrpSpPr>
        <p:grpSpPr>
          <a:xfrm>
            <a:off x="7157276" y="100855"/>
            <a:ext cx="1942274" cy="1202951"/>
            <a:chOff x="6927359" y="122952"/>
            <a:chExt cx="1942274" cy="1202951"/>
          </a:xfrm>
        </p:grpSpPr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43CE45C6-E756-4235-A63A-FB6851F89C70}"/>
                </a:ext>
              </a:extLst>
            </p:cNvPr>
            <p:cNvGrpSpPr/>
            <p:nvPr/>
          </p:nvGrpSpPr>
          <p:grpSpPr>
            <a:xfrm>
              <a:off x="6927359" y="163859"/>
              <a:ext cx="1942274" cy="1162044"/>
              <a:chOff x="9029785" y="1832330"/>
              <a:chExt cx="1851506" cy="682279"/>
            </a:xfrm>
          </p:grpSpPr>
          <p:sp>
            <p:nvSpPr>
              <p:cNvPr id="190" name="Rectangle 3">
                <a:extLst>
                  <a:ext uri="{FF2B5EF4-FFF2-40B4-BE49-F238E27FC236}">
                    <a16:creationId xmlns:a16="http://schemas.microsoft.com/office/drawing/2014/main" id="{7DF4847A-2574-42CB-BBAA-DADB0F4EC200}"/>
                  </a:ext>
                </a:extLst>
              </p:cNvPr>
              <p:cNvSpPr/>
              <p:nvPr/>
            </p:nvSpPr>
            <p:spPr bwMode="auto">
              <a:xfrm>
                <a:off x="9029785" y="1832330"/>
                <a:ext cx="1851506" cy="682279"/>
              </a:xfrm>
              <a:custGeom>
                <a:avLst/>
                <a:gdLst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9703" h="3036386">
                    <a:moveTo>
                      <a:pt x="0" y="0"/>
                    </a:moveTo>
                    <a:cubicBezTo>
                      <a:pt x="1421020" y="300625"/>
                      <a:pt x="2416156" y="288099"/>
                      <a:pt x="3849703" y="0"/>
                    </a:cubicBezTo>
                    <a:cubicBezTo>
                      <a:pt x="3757006" y="1449981"/>
                      <a:pt x="3831697" y="1979949"/>
                      <a:pt x="3849703" y="3036386"/>
                    </a:cubicBezTo>
                    <a:cubicBezTo>
                      <a:pt x="2516364" y="2911126"/>
                      <a:pt x="1045239" y="2961230"/>
                      <a:pt x="0" y="3036386"/>
                    </a:cubicBezTo>
                    <a:cubicBezTo>
                      <a:pt x="62630" y="1999206"/>
                      <a:pt x="125261" y="132528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5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sp>
            <p:nvSpPr>
              <p:cNvPr id="191" name="Rectangle 21">
                <a:extLst>
                  <a:ext uri="{FF2B5EF4-FFF2-40B4-BE49-F238E27FC236}">
                    <a16:creationId xmlns:a16="http://schemas.microsoft.com/office/drawing/2014/main" id="{0A9D698C-91F4-4EF6-A0FC-0B3A90717B2A}"/>
                  </a:ext>
                </a:extLst>
              </p:cNvPr>
              <p:cNvSpPr/>
              <p:nvPr/>
            </p:nvSpPr>
            <p:spPr bwMode="auto">
              <a:xfrm>
                <a:off x="9037723" y="1842256"/>
                <a:ext cx="1732808" cy="580915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chemeClr val="tx1"/>
                  </a:solidFill>
                  <a:latin typeface="Handlee" panose="02000000000000000000" pitchFamily="2" charset="0"/>
                </a:endParaRPr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E99B70B-431E-4635-B807-8BF0B1193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83960" y="351759"/>
              <a:ext cx="1518637" cy="28170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0251E2-33EF-4EE0-AF69-8810839B4044}"/>
                </a:ext>
              </a:extLst>
            </p:cNvPr>
            <p:cNvSpPr/>
            <p:nvPr/>
          </p:nvSpPr>
          <p:spPr>
            <a:xfrm>
              <a:off x="7300603" y="122952"/>
              <a:ext cx="107503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200" b="1" i="1" u="sng" dirty="0">
                  <a:latin typeface="Arial" panose="020B0604020202020204" pitchFamily="34" charset="0"/>
                </a:rPr>
                <a:t>Vertex Form</a:t>
              </a:r>
              <a:endParaRPr lang="en-US" sz="1200" b="1" u="sng" dirty="0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32095D20-F1DF-4EEB-BB1B-9DDC88275F79}"/>
                </a:ext>
              </a:extLst>
            </p:cNvPr>
            <p:cNvSpPr/>
            <p:nvPr/>
          </p:nvSpPr>
          <p:spPr>
            <a:xfrm>
              <a:off x="7235474" y="609673"/>
              <a:ext cx="127951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200" b="1" i="1" u="sng" dirty="0">
                  <a:latin typeface="Arial" panose="020B0604020202020204" pitchFamily="34" charset="0"/>
                </a:rPr>
                <a:t>Standard Form</a:t>
              </a:r>
              <a:endParaRPr lang="en-US" sz="1200" b="1" u="sng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1AB3B12-FED5-4222-BEA5-91889A0B1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1EEFA"/>
                </a:clrFrom>
                <a:clrTo>
                  <a:srgbClr val="F1EE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12842" y="857027"/>
              <a:ext cx="1450560" cy="248667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70752-EB47-4949-A8E9-F67477B4A3F4}"/>
              </a:ext>
            </a:extLst>
          </p:cNvPr>
          <p:cNvSpPr/>
          <p:nvPr/>
        </p:nvSpPr>
        <p:spPr>
          <a:xfrm>
            <a:off x="115938" y="3153084"/>
            <a:ext cx="7457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Handlee" panose="02000000000000000000" pitchFamily="2" charset="0"/>
              </a:rPr>
              <a:t>Step 1: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2771745C-05D4-46CF-AC5F-B0EEF58EB77D}"/>
              </a:ext>
            </a:extLst>
          </p:cNvPr>
          <p:cNvSpPr/>
          <p:nvPr/>
        </p:nvSpPr>
        <p:spPr>
          <a:xfrm>
            <a:off x="59707" y="4685812"/>
            <a:ext cx="7841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Handlee" panose="02000000000000000000" pitchFamily="2" charset="0"/>
              </a:rPr>
              <a:t>Step 3:</a:t>
            </a:r>
            <a:endParaRPr lang="en-US" sz="1600" b="1" i="1" dirty="0">
              <a:solidFill>
                <a:srgbClr val="0874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A7259495-4ECA-4BF8-86B1-8D12C3580927}"/>
              </a:ext>
            </a:extLst>
          </p:cNvPr>
          <p:cNvSpPr/>
          <p:nvPr/>
        </p:nvSpPr>
        <p:spPr>
          <a:xfrm>
            <a:off x="80595" y="4151785"/>
            <a:ext cx="26645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Handlee" panose="02000000000000000000" pitchFamily="2" charset="0"/>
              </a:rPr>
              <a:t>Step 2: </a:t>
            </a:r>
            <a:r>
              <a:rPr lang="en-US" altLang="en-US" sz="1200" b="1" dirty="0">
                <a:solidFill>
                  <a:srgbClr val="7030A0"/>
                </a:solidFill>
                <a:latin typeface="Handlee" panose="02000000000000000000" pitchFamily="2" charset="0"/>
              </a:rPr>
              <a:t>Graph vertex point (</a:t>
            </a:r>
            <a:r>
              <a:rPr lang="en-US" altLang="en-US" sz="1200" b="1" u="sng" dirty="0">
                <a:solidFill>
                  <a:srgbClr val="7030A0"/>
                </a:solidFill>
                <a:latin typeface="Handlee" panose="02000000000000000000" pitchFamily="2" charset="0"/>
              </a:rPr>
              <a:t>__</a:t>
            </a:r>
            <a:r>
              <a:rPr lang="en-US" altLang="en-US" sz="1200" b="1" dirty="0">
                <a:solidFill>
                  <a:srgbClr val="7030A0"/>
                </a:solidFill>
                <a:latin typeface="Handlee" panose="02000000000000000000" pitchFamily="2" charset="0"/>
              </a:rPr>
              <a:t>, </a:t>
            </a:r>
            <a:r>
              <a:rPr lang="en-US" altLang="en-US" sz="1200" b="1" u="sng" dirty="0">
                <a:solidFill>
                  <a:srgbClr val="7030A0"/>
                </a:solidFill>
                <a:latin typeface="Handlee" panose="02000000000000000000" pitchFamily="2" charset="0"/>
              </a:rPr>
              <a:t>__</a:t>
            </a:r>
            <a:r>
              <a:rPr lang="en-US" altLang="en-US" sz="1200" b="1" dirty="0">
                <a:solidFill>
                  <a:srgbClr val="7030A0"/>
                </a:solidFill>
                <a:latin typeface="Handlee" panose="02000000000000000000" pitchFamily="2" charset="0"/>
              </a:rPr>
              <a:t>).</a:t>
            </a:r>
            <a:endParaRPr lang="en-US" sz="1600" dirty="0">
              <a:solidFill>
                <a:srgbClr val="7030A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FC71D96-C4C1-453A-B30B-28973170AC06}"/>
              </a:ext>
            </a:extLst>
          </p:cNvPr>
          <p:cNvSpPr/>
          <p:nvPr/>
        </p:nvSpPr>
        <p:spPr bwMode="auto">
          <a:xfrm>
            <a:off x="345945" y="1454568"/>
            <a:ext cx="4363695" cy="292388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tabLst>
                <a:tab pos="-55563" algn="l"/>
              </a:tabLst>
              <a:defRPr/>
            </a:pPr>
            <a:r>
              <a:rPr lang="en-US" sz="13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13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vertex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point and draw </a:t>
            </a:r>
            <a:r>
              <a:rPr lang="en-US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axis of symmetry 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B5D8483-E0B7-49E6-B933-76C0E4431FE0}"/>
              </a:ext>
            </a:extLst>
          </p:cNvPr>
          <p:cNvSpPr/>
          <p:nvPr/>
        </p:nvSpPr>
        <p:spPr bwMode="auto">
          <a:xfrm>
            <a:off x="338842" y="1742132"/>
            <a:ext cx="4208203" cy="292388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tabLst>
                <a:tab pos="-55563" algn="l"/>
              </a:tabLst>
              <a:defRPr/>
            </a:pPr>
            <a:r>
              <a:rPr lang="en-US" sz="13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Find </a:t>
            </a:r>
            <a:r>
              <a:rPr lang="en-US" sz="1300" b="1" i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two more points </a:t>
            </a:r>
            <a:r>
              <a:rPr lang="en-US" sz="1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Times New Roman" pitchFamily="18" charset="0"/>
              </a:rPr>
              <a:t>left/right </a:t>
            </a:r>
            <a:r>
              <a:rPr lang="en-US" sz="13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of vertex and </a:t>
            </a:r>
            <a:r>
              <a:rPr lang="en-US" sz="1300" b="1" i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Graph </a:t>
            </a:r>
            <a:r>
              <a:rPr lang="en-US" sz="13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it. </a:t>
            </a:r>
            <a:endParaRPr lang="en-US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9CB4C31-ACD7-4FD4-8165-F748770DD2AA}"/>
              </a:ext>
            </a:extLst>
          </p:cNvPr>
          <p:cNvSpPr/>
          <p:nvPr/>
        </p:nvSpPr>
        <p:spPr>
          <a:xfrm>
            <a:off x="873658" y="2999306"/>
            <a:ext cx="870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Handlee" panose="02000000000000000000" pitchFamily="2" charset="0"/>
              </a:rPr>
              <a:t>a </a:t>
            </a:r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= </a:t>
            </a:r>
            <a:r>
              <a:rPr lang="en-US" altLang="en-US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</a:t>
            </a:r>
            <a:endParaRPr lang="en-US" altLang="en-US" b="1" u="sng" dirty="0">
              <a:solidFill>
                <a:schemeClr val="accent2"/>
              </a:solidFill>
              <a:latin typeface="Handlee" panose="02000000000000000000" pitchFamily="2" charset="0"/>
            </a:endParaRPr>
          </a:p>
          <a:p>
            <a:r>
              <a:rPr lang="en-US" altLang="en-US" b="1" dirty="0">
                <a:latin typeface="Handlee" panose="02000000000000000000" pitchFamily="2" charset="0"/>
              </a:rPr>
              <a:t>b</a:t>
            </a:r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 = </a:t>
            </a:r>
            <a:r>
              <a:rPr lang="en-US" altLang="en-US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89D8875-129F-4B9D-9B1E-DE2515D62036}"/>
                  </a:ext>
                </a:extLst>
              </p:cNvPr>
              <p:cNvSpPr/>
              <p:nvPr/>
            </p:nvSpPr>
            <p:spPr>
              <a:xfrm>
                <a:off x="1735611" y="2982395"/>
                <a:ext cx="984565" cy="616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89D8875-129F-4B9D-9B1E-DE2515D620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611" y="2982395"/>
                <a:ext cx="984565" cy="6166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C16AB64-8FAA-446C-948D-0D1B49A84E1A}"/>
                  </a:ext>
                </a:extLst>
              </p:cNvPr>
              <p:cNvSpPr/>
              <p:nvPr/>
            </p:nvSpPr>
            <p:spPr>
              <a:xfrm>
                <a:off x="2583755" y="3007351"/>
                <a:ext cx="1010213" cy="66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−(__)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(__)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C16AB64-8FAA-446C-948D-0D1B49A84E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755" y="3007351"/>
                <a:ext cx="1010213" cy="66909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7505A6A-CEDF-4970-B33B-6405324655F9}"/>
                  </a:ext>
                </a:extLst>
              </p:cNvPr>
              <p:cNvSpPr/>
              <p:nvPr/>
            </p:nvSpPr>
            <p:spPr>
              <a:xfrm>
                <a:off x="3403109" y="3153641"/>
                <a:ext cx="738560" cy="466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7505A6A-CEDF-4970-B33B-6405324655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109" y="3153641"/>
                <a:ext cx="738560" cy="4662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562AC3E-AB8F-479C-89C1-6308184D6F91}"/>
                  </a:ext>
                </a:extLst>
              </p:cNvPr>
              <p:cNvSpPr/>
              <p:nvPr/>
            </p:nvSpPr>
            <p:spPr>
              <a:xfrm>
                <a:off x="3986698" y="3153641"/>
                <a:ext cx="9845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=______</m:t>
                      </m:r>
                    </m:oMath>
                  </m:oMathPara>
                </a14:m>
                <a:endParaRPr lang="en-US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562AC3E-AB8F-479C-89C1-6308184D6F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698" y="3153641"/>
                <a:ext cx="98456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BEB2A23-26EB-447F-AEF0-EB291E83000C}"/>
                  </a:ext>
                </a:extLst>
              </p:cNvPr>
              <p:cNvSpPr/>
              <p:nvPr/>
            </p:nvSpPr>
            <p:spPr>
              <a:xfrm>
                <a:off x="1805321" y="3686217"/>
                <a:ext cx="21339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y =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___</m:t>
                    </m:r>
                  </m:oMath>
                </a14:m>
                <a:r>
                  <a:rPr lang="en-US" altLang="en-US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)</a:t>
                </a:r>
                <a:r>
                  <a:rPr lang="en-US" altLang="en-US" b="1" baseline="30000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2</a:t>
                </a:r>
                <a:r>
                  <a:rPr lang="en-US" altLang="en-US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 + 4(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____</m:t>
                    </m:r>
                  </m:oMath>
                </a14:m>
                <a:r>
                  <a:rPr lang="en-US" altLang="en-US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) + 5</a:t>
                </a:r>
                <a:endParaRPr lang="en-US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BEB2A23-26EB-447F-AEF0-EB291E8300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321" y="3686217"/>
                <a:ext cx="2133918" cy="369332"/>
              </a:xfrm>
              <a:prstGeom prst="rect">
                <a:avLst/>
              </a:prstGeom>
              <a:blipFill>
                <a:blip r:embed="rId15"/>
                <a:stretch>
                  <a:fillRect l="-2286" t="-6667" r="-1714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E6ECE4AF-4B3A-42AB-A067-54558A8EBA2B}"/>
              </a:ext>
            </a:extLst>
          </p:cNvPr>
          <p:cNvSpPr/>
          <p:nvPr/>
        </p:nvSpPr>
        <p:spPr>
          <a:xfrm>
            <a:off x="3913882" y="3679114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= </a:t>
            </a:r>
            <a:r>
              <a:rPr lang="en-US" altLang="en-US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___</a:t>
            </a:r>
            <a:endParaRPr lang="en-US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45580A2-7BEC-4E94-946C-D773C56DFD6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5255" y="4731052"/>
            <a:ext cx="1195606" cy="166178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A3AA63C-51B0-478D-BD16-58644173DC9D}"/>
              </a:ext>
            </a:extLst>
          </p:cNvPr>
          <p:cNvSpPr/>
          <p:nvPr/>
        </p:nvSpPr>
        <p:spPr>
          <a:xfrm>
            <a:off x="722218" y="4963434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(     ,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1786D07-28B5-4524-930B-2D200791FEBC}"/>
              </a:ext>
            </a:extLst>
          </p:cNvPr>
          <p:cNvSpPr/>
          <p:nvPr/>
        </p:nvSpPr>
        <p:spPr>
          <a:xfrm>
            <a:off x="1197572" y="4931163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   )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FEDAFF-FC3E-482E-BC44-5D14532596E1}"/>
              </a:ext>
            </a:extLst>
          </p:cNvPr>
          <p:cNvSpPr/>
          <p:nvPr/>
        </p:nvSpPr>
        <p:spPr>
          <a:xfrm>
            <a:off x="6234510" y="5486086"/>
            <a:ext cx="6078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100" dirty="0">
                <a:solidFill>
                  <a:srgbClr val="00B0F0"/>
                </a:solidFill>
                <a:latin typeface="Handlee" panose="02000000000000000000" pitchFamily="2" charset="0"/>
              </a:rPr>
              <a:t>Vertex </a:t>
            </a:r>
            <a:endParaRPr lang="en-US" sz="1100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7D6BEF3-2321-4014-A2B1-BB822B2B722B}"/>
              </a:ext>
            </a:extLst>
          </p:cNvPr>
          <p:cNvSpPr/>
          <p:nvPr/>
        </p:nvSpPr>
        <p:spPr>
          <a:xfrm>
            <a:off x="6613138" y="5089201"/>
            <a:ext cx="3241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.</a:t>
            </a:r>
            <a:endParaRPr lang="en-US" sz="48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A456A2A-5FF1-481E-B811-B616444513CE}"/>
              </a:ext>
            </a:extLst>
          </p:cNvPr>
          <p:cNvSpPr/>
          <p:nvPr/>
        </p:nvSpPr>
        <p:spPr>
          <a:xfrm>
            <a:off x="839537" y="5216639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-1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FFE0EE-DB28-41FC-8C71-64D4C72371AD}"/>
              </a:ext>
            </a:extLst>
          </p:cNvPr>
          <p:cNvSpPr/>
          <p:nvPr/>
        </p:nvSpPr>
        <p:spPr>
          <a:xfrm>
            <a:off x="932206" y="5521290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5D1E0D2-151E-4907-BC84-5032079D652E}"/>
                  </a:ext>
                </a:extLst>
              </p:cNvPr>
              <p:cNvSpPr/>
              <p:nvPr/>
            </p:nvSpPr>
            <p:spPr>
              <a:xfrm>
                <a:off x="1279489" y="5204147"/>
                <a:ext cx="25555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(    )</a:t>
                </a:r>
                <a:r>
                  <a:rPr lang="en-US" altLang="en-US" b="1" baseline="30000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2</a:t>
                </a:r>
                <a:r>
                  <a:rPr lang="en-US" altLang="en-US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 + 4(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      </m:t>
                    </m:r>
                  </m:oMath>
                </a14:m>
                <a:r>
                  <a:rPr lang="en-US" altLang="en-US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) + 5 =  </a:t>
                </a:r>
                <a:r>
                  <a:rPr lang="en-US" altLang="en-US" b="1" u="sng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__</a:t>
                </a:r>
                <a:r>
                  <a:rPr lang="en-US" altLang="en-US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 </a:t>
                </a:r>
                <a:r>
                  <a:rPr lang="en-US" altLang="en-US" b="1" dirty="0">
                    <a:solidFill>
                      <a:srgbClr val="0070C0"/>
                    </a:solidFill>
                    <a:latin typeface="Handlee" panose="02000000000000000000" pitchFamily="2" charset="0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5D1E0D2-151E-4907-BC84-5032079D65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489" y="5204147"/>
                <a:ext cx="2555508" cy="369332"/>
              </a:xfrm>
              <a:prstGeom prst="rect">
                <a:avLst/>
              </a:prstGeom>
              <a:blipFill>
                <a:blip r:embed="rId17"/>
                <a:stretch>
                  <a:fillRect l="-2148" t="-6667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 74">
            <a:extLst>
              <a:ext uri="{FF2B5EF4-FFF2-40B4-BE49-F238E27FC236}">
                <a16:creationId xmlns:a16="http://schemas.microsoft.com/office/drawing/2014/main" id="{C40DABFD-9FB9-4983-95BD-C0BA132E40E8}"/>
              </a:ext>
            </a:extLst>
          </p:cNvPr>
          <p:cNvSpPr/>
          <p:nvPr/>
        </p:nvSpPr>
        <p:spPr>
          <a:xfrm>
            <a:off x="7082106" y="4643528"/>
            <a:ext cx="3241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.</a:t>
            </a:r>
            <a:endParaRPr lang="en-US" sz="4800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DDCC440-7CF4-47D7-BACB-9598732E75FE}"/>
              </a:ext>
            </a:extLst>
          </p:cNvPr>
          <p:cNvSpPr/>
          <p:nvPr/>
        </p:nvSpPr>
        <p:spPr>
          <a:xfrm>
            <a:off x="7551207" y="3238500"/>
            <a:ext cx="3241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.</a:t>
            </a:r>
            <a:endParaRPr lang="en-US" sz="4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3F91175-6895-4840-B019-BF3D8E0E4FAC}"/>
              </a:ext>
            </a:extLst>
          </p:cNvPr>
          <p:cNvSpPr/>
          <p:nvPr/>
        </p:nvSpPr>
        <p:spPr>
          <a:xfrm>
            <a:off x="816911" y="5800520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-3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ECEB95B-8D71-473A-8957-52BD34CD36F4}"/>
              </a:ext>
            </a:extLst>
          </p:cNvPr>
          <p:cNvSpPr/>
          <p:nvPr/>
        </p:nvSpPr>
        <p:spPr>
          <a:xfrm>
            <a:off x="816911" y="6079750"/>
            <a:ext cx="43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-4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CFDBAD0-7104-411C-93CE-52CC00AD3272}"/>
              </a:ext>
            </a:extLst>
          </p:cNvPr>
          <p:cNvSpPr/>
          <p:nvPr/>
        </p:nvSpPr>
        <p:spPr>
          <a:xfrm>
            <a:off x="1301588" y="6079750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Handlee" panose="02000000000000000000" pitchFamily="2" charset="0"/>
              </a:rPr>
              <a:t>5</a:t>
            </a:r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DD5B5DE-2E17-407D-AEED-39579FF7AEA2}"/>
              </a:ext>
            </a:extLst>
          </p:cNvPr>
          <p:cNvSpPr/>
          <p:nvPr/>
        </p:nvSpPr>
        <p:spPr bwMode="auto">
          <a:xfrm>
            <a:off x="6793009" y="2053977"/>
            <a:ext cx="1243860" cy="3604846"/>
          </a:xfrm>
          <a:custGeom>
            <a:avLst/>
            <a:gdLst>
              <a:gd name="connsiteX0" fmla="*/ 0 w 920262"/>
              <a:gd name="connsiteY0" fmla="*/ 3604846 h 3604846"/>
              <a:gd name="connsiteX1" fmla="*/ 474785 w 920262"/>
              <a:gd name="connsiteY1" fmla="*/ 2708030 h 3604846"/>
              <a:gd name="connsiteX2" fmla="*/ 920262 w 920262"/>
              <a:gd name="connsiteY2" fmla="*/ 0 h 360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0262" h="3604846">
                <a:moveTo>
                  <a:pt x="0" y="3604846"/>
                </a:moveTo>
                <a:cubicBezTo>
                  <a:pt x="160704" y="3456842"/>
                  <a:pt x="321408" y="3308838"/>
                  <a:pt x="474785" y="2708030"/>
                </a:cubicBezTo>
                <a:cubicBezTo>
                  <a:pt x="628162" y="2107222"/>
                  <a:pt x="811824" y="1209431"/>
                  <a:pt x="920262" y="0"/>
                </a:cubicBezTo>
              </a:path>
            </a:pathLst>
          </a:cu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07C94981-B24D-4E75-9E60-24EBCF81515A}"/>
              </a:ext>
            </a:extLst>
          </p:cNvPr>
          <p:cNvSpPr/>
          <p:nvPr/>
        </p:nvSpPr>
        <p:spPr bwMode="auto">
          <a:xfrm flipH="1">
            <a:off x="5563262" y="2047596"/>
            <a:ext cx="1212980" cy="3614790"/>
          </a:xfrm>
          <a:custGeom>
            <a:avLst/>
            <a:gdLst>
              <a:gd name="connsiteX0" fmla="*/ 0 w 920262"/>
              <a:gd name="connsiteY0" fmla="*/ 3604846 h 3604846"/>
              <a:gd name="connsiteX1" fmla="*/ 474785 w 920262"/>
              <a:gd name="connsiteY1" fmla="*/ 2708030 h 3604846"/>
              <a:gd name="connsiteX2" fmla="*/ 920262 w 920262"/>
              <a:gd name="connsiteY2" fmla="*/ 0 h 360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0262" h="3604846">
                <a:moveTo>
                  <a:pt x="0" y="3604846"/>
                </a:moveTo>
                <a:cubicBezTo>
                  <a:pt x="160704" y="3456842"/>
                  <a:pt x="321408" y="3308838"/>
                  <a:pt x="474785" y="2708030"/>
                </a:cubicBezTo>
                <a:cubicBezTo>
                  <a:pt x="628162" y="2107222"/>
                  <a:pt x="811824" y="1209431"/>
                  <a:pt x="920262" y="0"/>
                </a:cubicBezTo>
              </a:path>
            </a:pathLst>
          </a:cu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1393D63-2C13-4623-B11B-C7706D68E7F8}"/>
              </a:ext>
            </a:extLst>
          </p:cNvPr>
          <p:cNvSpPr/>
          <p:nvPr/>
        </p:nvSpPr>
        <p:spPr>
          <a:xfrm>
            <a:off x="7556697" y="3238500"/>
            <a:ext cx="3241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.</a:t>
            </a:r>
            <a:endParaRPr lang="en-US" sz="4800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DA48D01-7033-4D0B-9F30-BAC55E042D2A}"/>
              </a:ext>
            </a:extLst>
          </p:cNvPr>
          <p:cNvSpPr/>
          <p:nvPr/>
        </p:nvSpPr>
        <p:spPr>
          <a:xfrm>
            <a:off x="7091056" y="4639877"/>
            <a:ext cx="3241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.</a:t>
            </a:r>
            <a:endParaRPr lang="en-US" sz="4800" dirty="0"/>
          </a:p>
        </p:txBody>
      </p:sp>
      <p:cxnSp>
        <p:nvCxnSpPr>
          <p:cNvPr id="7393" name="Straight Connector 7392">
            <a:extLst>
              <a:ext uri="{FF2B5EF4-FFF2-40B4-BE49-F238E27FC236}">
                <a16:creationId xmlns:a16="http://schemas.microsoft.com/office/drawing/2014/main" id="{8E0882D3-C10B-4DCE-A7B8-51449D9753CA}"/>
              </a:ext>
            </a:extLst>
          </p:cNvPr>
          <p:cNvCxnSpPr/>
          <p:nvPr/>
        </p:nvCxnSpPr>
        <p:spPr>
          <a:xfrm flipV="1">
            <a:off x="6782870" y="2641915"/>
            <a:ext cx="16854" cy="394011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ape"/>
          <p:cNvSpPr/>
          <p:nvPr/>
        </p:nvSpPr>
        <p:spPr bwMode="auto">
          <a:xfrm rot="4344422">
            <a:off x="7152856" y="-102952"/>
            <a:ext cx="168275" cy="533400"/>
          </a:xfrm>
          <a:custGeom>
            <a:avLst/>
            <a:gdLst>
              <a:gd name="connsiteX0" fmla="*/ 0 w 234247"/>
              <a:gd name="connsiteY0" fmla="*/ 0 h 920626"/>
              <a:gd name="connsiteX1" fmla="*/ 234247 w 234247"/>
              <a:gd name="connsiteY1" fmla="*/ 0 h 920626"/>
              <a:gd name="connsiteX2" fmla="*/ 234247 w 234247"/>
              <a:gd name="connsiteY2" fmla="*/ 920626 h 920626"/>
              <a:gd name="connsiteX3" fmla="*/ 0 w 234247"/>
              <a:gd name="connsiteY3" fmla="*/ 920626 h 920626"/>
              <a:gd name="connsiteX4" fmla="*/ 0 w 234247"/>
              <a:gd name="connsiteY4" fmla="*/ 0 h 920626"/>
              <a:gd name="connsiteX0" fmla="*/ 0 w 234247"/>
              <a:gd name="connsiteY0" fmla="*/ 0 h 920626"/>
              <a:gd name="connsiteX1" fmla="*/ 62185 w 234247"/>
              <a:gd name="connsiteY1" fmla="*/ 4637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138385 w 234247"/>
              <a:gd name="connsiteY2" fmla="*/ 14162 h 920626"/>
              <a:gd name="connsiteX3" fmla="*/ 234247 w 234247"/>
              <a:gd name="connsiteY3" fmla="*/ 0 h 920626"/>
              <a:gd name="connsiteX4" fmla="*/ 234247 w 234247"/>
              <a:gd name="connsiteY4" fmla="*/ 920626 h 920626"/>
              <a:gd name="connsiteX5" fmla="*/ 0 w 234247"/>
              <a:gd name="connsiteY5" fmla="*/ 920626 h 920626"/>
              <a:gd name="connsiteX6" fmla="*/ 0 w 234247"/>
              <a:gd name="connsiteY6" fmla="*/ 0 h 920626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234247 w 234247"/>
              <a:gd name="connsiteY3" fmla="*/ 8066 h 928692"/>
              <a:gd name="connsiteX4" fmla="*/ 234247 w 234247"/>
              <a:gd name="connsiteY4" fmla="*/ 928692 h 928692"/>
              <a:gd name="connsiteX5" fmla="*/ 0 w 234247"/>
              <a:gd name="connsiteY5" fmla="*/ 928692 h 928692"/>
              <a:gd name="connsiteX6" fmla="*/ 0 w 234247"/>
              <a:gd name="connsiteY6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9660 w 234247"/>
              <a:gd name="connsiteY3" fmla="*/ 3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91 w 234247"/>
              <a:gd name="connsiteY3" fmla="*/ 6349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0 w 234250"/>
              <a:gd name="connsiteY6" fmla="*/ 930154 h 930154"/>
              <a:gd name="connsiteX7" fmla="*/ 0 w 234250"/>
              <a:gd name="connsiteY7" fmla="*/ 9528 h 930154"/>
              <a:gd name="connsiteX0" fmla="*/ 0 w 234250"/>
              <a:gd name="connsiteY0" fmla="*/ 9528 h 931740"/>
              <a:gd name="connsiteX1" fmla="*/ 65360 w 234250"/>
              <a:gd name="connsiteY1" fmla="*/ 20511 h 931740"/>
              <a:gd name="connsiteX2" fmla="*/ 112988 w 234250"/>
              <a:gd name="connsiteY2" fmla="*/ 1462 h 931740"/>
              <a:gd name="connsiteX3" fmla="*/ 176491 w 234250"/>
              <a:gd name="connsiteY3" fmla="*/ 7811 h 931740"/>
              <a:gd name="connsiteX4" fmla="*/ 234250 w 234250"/>
              <a:gd name="connsiteY4" fmla="*/ 0 h 931740"/>
              <a:gd name="connsiteX5" fmla="*/ 234247 w 234250"/>
              <a:gd name="connsiteY5" fmla="*/ 930154 h 931740"/>
              <a:gd name="connsiteX6" fmla="*/ 43134 w 234250"/>
              <a:gd name="connsiteY6" fmla="*/ 931740 h 931740"/>
              <a:gd name="connsiteX7" fmla="*/ 0 w 234250"/>
              <a:gd name="connsiteY7" fmla="*/ 930154 h 931740"/>
              <a:gd name="connsiteX8" fmla="*/ 0 w 234250"/>
              <a:gd name="connsiteY8" fmla="*/ 9528 h 931740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43134 w 234250"/>
              <a:gd name="connsiteY6" fmla="*/ 922215 h 930154"/>
              <a:gd name="connsiteX7" fmla="*/ 0 w 234250"/>
              <a:gd name="connsiteY7" fmla="*/ 930154 h 930154"/>
              <a:gd name="connsiteX8" fmla="*/ 0 w 234250"/>
              <a:gd name="connsiteY8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84409 w 234250"/>
              <a:gd name="connsiteY6" fmla="*/ 925390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93934 w 234250"/>
              <a:gd name="connsiteY6" fmla="*/ 928565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29359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9978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89978 w 234250"/>
              <a:gd name="connsiteY7" fmla="*/ 924596 h 930154"/>
              <a:gd name="connsiteX8" fmla="*/ 147115 w 234250"/>
              <a:gd name="connsiteY8" fmla="*/ 919834 h 930154"/>
              <a:gd name="connsiteX9" fmla="*/ 93934 w 234250"/>
              <a:gd name="connsiteY9" fmla="*/ 928565 h 930154"/>
              <a:gd name="connsiteX10" fmla="*/ 43134 w 234250"/>
              <a:gd name="connsiteY10" fmla="*/ 922215 h 930154"/>
              <a:gd name="connsiteX11" fmla="*/ 0 w 234250"/>
              <a:gd name="connsiteY11" fmla="*/ 930154 h 930154"/>
              <a:gd name="connsiteX12" fmla="*/ 0 w 234250"/>
              <a:gd name="connsiteY12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0452 w 234250"/>
              <a:gd name="connsiteY6" fmla="*/ 917452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3328"/>
              <a:gd name="connsiteX1" fmla="*/ 65360 w 234250"/>
              <a:gd name="connsiteY1" fmla="*/ 20511 h 933328"/>
              <a:gd name="connsiteX2" fmla="*/ 112988 w 234250"/>
              <a:gd name="connsiteY2" fmla="*/ 1462 h 933328"/>
              <a:gd name="connsiteX3" fmla="*/ 176491 w 234250"/>
              <a:gd name="connsiteY3" fmla="*/ 7811 h 933328"/>
              <a:gd name="connsiteX4" fmla="*/ 234250 w 234250"/>
              <a:gd name="connsiteY4" fmla="*/ 0 h 933328"/>
              <a:gd name="connsiteX5" fmla="*/ 234247 w 234250"/>
              <a:gd name="connsiteY5" fmla="*/ 930154 h 933328"/>
              <a:gd name="connsiteX6" fmla="*/ 180452 w 234250"/>
              <a:gd name="connsiteY6" fmla="*/ 917452 h 933328"/>
              <a:gd name="connsiteX7" fmla="*/ 117747 w 234250"/>
              <a:gd name="connsiteY7" fmla="*/ 933328 h 933328"/>
              <a:gd name="connsiteX8" fmla="*/ 43134 w 234250"/>
              <a:gd name="connsiteY8" fmla="*/ 922215 h 933328"/>
              <a:gd name="connsiteX9" fmla="*/ 0 w 234250"/>
              <a:gd name="connsiteY9" fmla="*/ 930154 h 933328"/>
              <a:gd name="connsiteX10" fmla="*/ 0 w 234250"/>
              <a:gd name="connsiteY10" fmla="*/ 9528 h 93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250" h="933328">
                <a:moveTo>
                  <a:pt x="0" y="9528"/>
                </a:moveTo>
                <a:lnTo>
                  <a:pt x="65360" y="20511"/>
                </a:lnTo>
                <a:lnTo>
                  <a:pt x="112988" y="1462"/>
                </a:lnTo>
                <a:lnTo>
                  <a:pt x="176491" y="7811"/>
                </a:lnTo>
                <a:lnTo>
                  <a:pt x="234250" y="0"/>
                </a:lnTo>
                <a:cubicBezTo>
                  <a:pt x="234249" y="310051"/>
                  <a:pt x="234248" y="620103"/>
                  <a:pt x="234247" y="930154"/>
                </a:cubicBezTo>
                <a:lnTo>
                  <a:pt x="180452" y="917452"/>
                </a:lnTo>
                <a:lnTo>
                  <a:pt x="117747" y="933328"/>
                </a:lnTo>
                <a:lnTo>
                  <a:pt x="43134" y="922215"/>
                </a:lnTo>
                <a:lnTo>
                  <a:pt x="0" y="930154"/>
                </a:lnTo>
                <a:lnTo>
                  <a:pt x="0" y="9528"/>
                </a:lnTo>
                <a:close/>
              </a:path>
            </a:pathLst>
          </a:custGeom>
          <a:blipFill dpi="0" rotWithShape="1">
            <a:blip r:embed="rId18">
              <a:alphaModFix amt="55000"/>
            </a:blip>
            <a:srcRect/>
            <a:stretch>
              <a:fillRect/>
            </a:stretch>
          </a:blip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9" name="Tape"/>
          <p:cNvSpPr/>
          <p:nvPr/>
        </p:nvSpPr>
        <p:spPr bwMode="auto">
          <a:xfrm rot="17255578" flipH="1">
            <a:off x="8843304" y="-65080"/>
            <a:ext cx="168275" cy="533400"/>
          </a:xfrm>
          <a:custGeom>
            <a:avLst/>
            <a:gdLst>
              <a:gd name="connsiteX0" fmla="*/ 0 w 234247"/>
              <a:gd name="connsiteY0" fmla="*/ 0 h 920626"/>
              <a:gd name="connsiteX1" fmla="*/ 234247 w 234247"/>
              <a:gd name="connsiteY1" fmla="*/ 0 h 920626"/>
              <a:gd name="connsiteX2" fmla="*/ 234247 w 234247"/>
              <a:gd name="connsiteY2" fmla="*/ 920626 h 920626"/>
              <a:gd name="connsiteX3" fmla="*/ 0 w 234247"/>
              <a:gd name="connsiteY3" fmla="*/ 920626 h 920626"/>
              <a:gd name="connsiteX4" fmla="*/ 0 w 234247"/>
              <a:gd name="connsiteY4" fmla="*/ 0 h 920626"/>
              <a:gd name="connsiteX0" fmla="*/ 0 w 234247"/>
              <a:gd name="connsiteY0" fmla="*/ 0 h 920626"/>
              <a:gd name="connsiteX1" fmla="*/ 62185 w 234247"/>
              <a:gd name="connsiteY1" fmla="*/ 4637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138385 w 234247"/>
              <a:gd name="connsiteY2" fmla="*/ 14162 h 920626"/>
              <a:gd name="connsiteX3" fmla="*/ 234247 w 234247"/>
              <a:gd name="connsiteY3" fmla="*/ 0 h 920626"/>
              <a:gd name="connsiteX4" fmla="*/ 234247 w 234247"/>
              <a:gd name="connsiteY4" fmla="*/ 920626 h 920626"/>
              <a:gd name="connsiteX5" fmla="*/ 0 w 234247"/>
              <a:gd name="connsiteY5" fmla="*/ 920626 h 920626"/>
              <a:gd name="connsiteX6" fmla="*/ 0 w 234247"/>
              <a:gd name="connsiteY6" fmla="*/ 0 h 920626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234247 w 234247"/>
              <a:gd name="connsiteY3" fmla="*/ 8066 h 928692"/>
              <a:gd name="connsiteX4" fmla="*/ 234247 w 234247"/>
              <a:gd name="connsiteY4" fmla="*/ 928692 h 928692"/>
              <a:gd name="connsiteX5" fmla="*/ 0 w 234247"/>
              <a:gd name="connsiteY5" fmla="*/ 928692 h 928692"/>
              <a:gd name="connsiteX6" fmla="*/ 0 w 234247"/>
              <a:gd name="connsiteY6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9660 w 234247"/>
              <a:gd name="connsiteY3" fmla="*/ 3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91 w 234247"/>
              <a:gd name="connsiteY3" fmla="*/ 6349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0 w 234250"/>
              <a:gd name="connsiteY6" fmla="*/ 930154 h 930154"/>
              <a:gd name="connsiteX7" fmla="*/ 0 w 234250"/>
              <a:gd name="connsiteY7" fmla="*/ 9528 h 930154"/>
              <a:gd name="connsiteX0" fmla="*/ 0 w 234250"/>
              <a:gd name="connsiteY0" fmla="*/ 9528 h 931740"/>
              <a:gd name="connsiteX1" fmla="*/ 65360 w 234250"/>
              <a:gd name="connsiteY1" fmla="*/ 20511 h 931740"/>
              <a:gd name="connsiteX2" fmla="*/ 112988 w 234250"/>
              <a:gd name="connsiteY2" fmla="*/ 1462 h 931740"/>
              <a:gd name="connsiteX3" fmla="*/ 176491 w 234250"/>
              <a:gd name="connsiteY3" fmla="*/ 7811 h 931740"/>
              <a:gd name="connsiteX4" fmla="*/ 234250 w 234250"/>
              <a:gd name="connsiteY4" fmla="*/ 0 h 931740"/>
              <a:gd name="connsiteX5" fmla="*/ 234247 w 234250"/>
              <a:gd name="connsiteY5" fmla="*/ 930154 h 931740"/>
              <a:gd name="connsiteX6" fmla="*/ 43134 w 234250"/>
              <a:gd name="connsiteY6" fmla="*/ 931740 h 931740"/>
              <a:gd name="connsiteX7" fmla="*/ 0 w 234250"/>
              <a:gd name="connsiteY7" fmla="*/ 930154 h 931740"/>
              <a:gd name="connsiteX8" fmla="*/ 0 w 234250"/>
              <a:gd name="connsiteY8" fmla="*/ 9528 h 931740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43134 w 234250"/>
              <a:gd name="connsiteY6" fmla="*/ 922215 h 930154"/>
              <a:gd name="connsiteX7" fmla="*/ 0 w 234250"/>
              <a:gd name="connsiteY7" fmla="*/ 930154 h 930154"/>
              <a:gd name="connsiteX8" fmla="*/ 0 w 234250"/>
              <a:gd name="connsiteY8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84409 w 234250"/>
              <a:gd name="connsiteY6" fmla="*/ 925390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93934 w 234250"/>
              <a:gd name="connsiteY6" fmla="*/ 928565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29359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9978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89978 w 234250"/>
              <a:gd name="connsiteY7" fmla="*/ 924596 h 930154"/>
              <a:gd name="connsiteX8" fmla="*/ 147115 w 234250"/>
              <a:gd name="connsiteY8" fmla="*/ 919834 h 930154"/>
              <a:gd name="connsiteX9" fmla="*/ 93934 w 234250"/>
              <a:gd name="connsiteY9" fmla="*/ 928565 h 930154"/>
              <a:gd name="connsiteX10" fmla="*/ 43134 w 234250"/>
              <a:gd name="connsiteY10" fmla="*/ 922215 h 930154"/>
              <a:gd name="connsiteX11" fmla="*/ 0 w 234250"/>
              <a:gd name="connsiteY11" fmla="*/ 930154 h 930154"/>
              <a:gd name="connsiteX12" fmla="*/ 0 w 234250"/>
              <a:gd name="connsiteY12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0452 w 234250"/>
              <a:gd name="connsiteY6" fmla="*/ 917452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3328"/>
              <a:gd name="connsiteX1" fmla="*/ 65360 w 234250"/>
              <a:gd name="connsiteY1" fmla="*/ 20511 h 933328"/>
              <a:gd name="connsiteX2" fmla="*/ 112988 w 234250"/>
              <a:gd name="connsiteY2" fmla="*/ 1462 h 933328"/>
              <a:gd name="connsiteX3" fmla="*/ 176491 w 234250"/>
              <a:gd name="connsiteY3" fmla="*/ 7811 h 933328"/>
              <a:gd name="connsiteX4" fmla="*/ 234250 w 234250"/>
              <a:gd name="connsiteY4" fmla="*/ 0 h 933328"/>
              <a:gd name="connsiteX5" fmla="*/ 234247 w 234250"/>
              <a:gd name="connsiteY5" fmla="*/ 930154 h 933328"/>
              <a:gd name="connsiteX6" fmla="*/ 180452 w 234250"/>
              <a:gd name="connsiteY6" fmla="*/ 917452 h 933328"/>
              <a:gd name="connsiteX7" fmla="*/ 117747 w 234250"/>
              <a:gd name="connsiteY7" fmla="*/ 933328 h 933328"/>
              <a:gd name="connsiteX8" fmla="*/ 43134 w 234250"/>
              <a:gd name="connsiteY8" fmla="*/ 922215 h 933328"/>
              <a:gd name="connsiteX9" fmla="*/ 0 w 234250"/>
              <a:gd name="connsiteY9" fmla="*/ 930154 h 933328"/>
              <a:gd name="connsiteX10" fmla="*/ 0 w 234250"/>
              <a:gd name="connsiteY10" fmla="*/ 9528 h 93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250" h="933328">
                <a:moveTo>
                  <a:pt x="0" y="9528"/>
                </a:moveTo>
                <a:lnTo>
                  <a:pt x="65360" y="20511"/>
                </a:lnTo>
                <a:lnTo>
                  <a:pt x="112988" y="1462"/>
                </a:lnTo>
                <a:lnTo>
                  <a:pt x="176491" y="7811"/>
                </a:lnTo>
                <a:lnTo>
                  <a:pt x="234250" y="0"/>
                </a:lnTo>
                <a:cubicBezTo>
                  <a:pt x="234249" y="310051"/>
                  <a:pt x="234248" y="620103"/>
                  <a:pt x="234247" y="930154"/>
                </a:cubicBezTo>
                <a:lnTo>
                  <a:pt x="180452" y="917452"/>
                </a:lnTo>
                <a:lnTo>
                  <a:pt x="117747" y="933328"/>
                </a:lnTo>
                <a:lnTo>
                  <a:pt x="43134" y="922215"/>
                </a:lnTo>
                <a:lnTo>
                  <a:pt x="0" y="930154"/>
                </a:lnTo>
                <a:lnTo>
                  <a:pt x="0" y="9528"/>
                </a:lnTo>
                <a:close/>
              </a:path>
            </a:pathLst>
          </a:custGeom>
          <a:blipFill dpi="0" rotWithShape="1">
            <a:blip r:embed="rId18">
              <a:alphaModFix amt="55000"/>
            </a:blip>
            <a:srcRect/>
            <a:stretch>
              <a:fillRect/>
            </a:stretch>
          </a:blip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2862" y="2019973"/>
            <a:ext cx="560175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i="1" dirty="0">
                <a:latin typeface="Arial" panose="020B0604020202020204" pitchFamily="34" charset="0"/>
              </a:rPr>
              <a:t>Reflect</a:t>
            </a:r>
            <a:r>
              <a:rPr lang="en-US" sz="1300" dirty="0">
                <a:latin typeface="Arial" panose="020B0604020202020204" pitchFamily="34" charset="0"/>
              </a:rPr>
              <a:t> the graphed points over the </a:t>
            </a:r>
            <a:r>
              <a:rPr lang="en-US" sz="1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axis of symmetry</a:t>
            </a:r>
            <a:r>
              <a:rPr lang="en-US" sz="1300" i="1" dirty="0">
                <a:latin typeface="Arial" panose="020B0604020202020204" pitchFamily="34" charset="0"/>
              </a:rPr>
              <a:t> </a:t>
            </a:r>
            <a:r>
              <a:rPr lang="en-US" sz="1300" dirty="0">
                <a:latin typeface="Arial" panose="020B0604020202020204" pitchFamily="34" charset="0"/>
              </a:rPr>
              <a:t>to create </a:t>
            </a:r>
            <a:r>
              <a:rPr lang="en-US" sz="1300" b="1" i="1" dirty="0">
                <a:latin typeface="Arial" panose="020B0604020202020204" pitchFamily="34" charset="0"/>
              </a:rPr>
              <a:t>two more points </a:t>
            </a:r>
            <a:r>
              <a:rPr lang="en-US" sz="1300" dirty="0">
                <a:latin typeface="Arial" panose="020B0604020202020204" pitchFamily="34" charset="0"/>
              </a:rPr>
              <a:t>and sketch the graph.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FCCC4-E7DA-4DF2-909C-74891971C17B}"/>
              </a:ext>
            </a:extLst>
          </p:cNvPr>
          <p:cNvGrpSpPr/>
          <p:nvPr/>
        </p:nvGrpSpPr>
        <p:grpSpPr>
          <a:xfrm>
            <a:off x="4112605" y="5143438"/>
            <a:ext cx="1156086" cy="830997"/>
            <a:chOff x="3742373" y="5461819"/>
            <a:chExt cx="1156086" cy="8309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9991455-810F-4214-A63F-6CDB8A67018A}"/>
                </a:ext>
              </a:extLst>
            </p:cNvPr>
            <p:cNvSpPr/>
            <p:nvPr/>
          </p:nvSpPr>
          <p:spPr>
            <a:xfrm>
              <a:off x="3792669" y="5461819"/>
              <a:ext cx="108234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abic Typesetting" panose="020B0604020202020204" pitchFamily="66" charset="-78"/>
                  <a:ea typeface="Calibri" panose="020F0502020204030204" pitchFamily="34" charset="0"/>
                  <a:cs typeface="Arabic Typesetting" panose="020B0604020202020204" pitchFamily="66" charset="-78"/>
                </a:rPr>
                <a:t>No Zeroes</a:t>
              </a:r>
            </a:p>
            <a:p>
              <a:pPr algn="ctr"/>
              <a:endParaRPr lang="en-US" sz="2400" dirty="0">
                <a:solidFill>
                  <a:srgbClr val="7030A0"/>
                </a:solidFill>
                <a:latin typeface="Arabic Typesetting" panose="020B0604020202020204" pitchFamily="66" charset="-78"/>
                <a:cs typeface="Arabic Typesetting" panose="020B0604020202020204" pitchFamily="66" charset="-78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84E58E6-D74E-4D36-B405-622C34D4FBE3}"/>
                </a:ext>
              </a:extLst>
            </p:cNvPr>
            <p:cNvSpPr/>
            <p:nvPr/>
          </p:nvSpPr>
          <p:spPr>
            <a:xfrm>
              <a:off x="3742373" y="5678407"/>
              <a:ext cx="11560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i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abic Typesetting" panose="020B0604020202020204" pitchFamily="66" charset="-78"/>
                  <a:cs typeface="Arabic Typesetting" panose="020B0604020202020204" pitchFamily="66" charset="-78"/>
                </a:rPr>
                <a:t>“No Solutions”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2CFAC4CD-525B-46F3-A2AB-6CA5B8788B6C}"/>
              </a:ext>
            </a:extLst>
          </p:cNvPr>
          <p:cNvSpPr/>
          <p:nvPr/>
        </p:nvSpPr>
        <p:spPr>
          <a:xfrm>
            <a:off x="297492" y="4987204"/>
            <a:ext cx="6495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solidFill>
                  <a:srgbClr val="0070C0"/>
                </a:solidFill>
                <a:latin typeface="Handlee" panose="02000000000000000000" pitchFamily="2" charset="0"/>
              </a:rPr>
              <a:t>Vertex:</a:t>
            </a:r>
            <a:endParaRPr lang="en-US" sz="12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10272B6-162F-4F10-814B-89C8C1A69BDB}"/>
              </a:ext>
            </a:extLst>
          </p:cNvPr>
          <p:cNvSpPr/>
          <p:nvPr/>
        </p:nvSpPr>
        <p:spPr>
          <a:xfrm>
            <a:off x="1315381" y="5804252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Handlee" panose="02000000000000000000" pitchFamily="2" charset="0"/>
              </a:rPr>
              <a:t>2</a:t>
            </a:r>
            <a:endParaRPr lang="en-US" dirty="0"/>
          </a:p>
        </p:txBody>
      </p:sp>
      <p:pic>
        <p:nvPicPr>
          <p:cNvPr id="91" name="Picture 2" descr="Image result for try it">
            <a:extLst>
              <a:ext uri="{FF2B5EF4-FFF2-40B4-BE49-F238E27FC236}">
                <a16:creationId xmlns:a16="http://schemas.microsoft.com/office/drawing/2014/main" id="{01B1B587-5DD9-4B3E-AD09-472D02637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11" y="4184946"/>
            <a:ext cx="980794" cy="9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4" name="Group 93">
            <a:extLst>
              <a:ext uri="{FF2B5EF4-FFF2-40B4-BE49-F238E27FC236}">
                <a16:creationId xmlns:a16="http://schemas.microsoft.com/office/drawing/2014/main" id="{0EAB46FF-004F-46AE-9ABE-9C916A2B69BE}"/>
              </a:ext>
            </a:extLst>
          </p:cNvPr>
          <p:cNvGrpSpPr/>
          <p:nvPr/>
        </p:nvGrpSpPr>
        <p:grpSpPr>
          <a:xfrm>
            <a:off x="5879181" y="1754839"/>
            <a:ext cx="3154329" cy="781432"/>
            <a:chOff x="6134369" y="1164585"/>
            <a:chExt cx="3009631" cy="781432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5CFD91A2-75E5-4914-84EE-0D050AFC34FA}"/>
                </a:ext>
              </a:extLst>
            </p:cNvPr>
            <p:cNvSpPr/>
            <p:nvPr/>
          </p:nvSpPr>
          <p:spPr bwMode="auto">
            <a:xfrm>
              <a:off x="6134369" y="1164585"/>
              <a:ext cx="3009631" cy="781432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74320" tIns="301752" rIns="4572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Why is it important to find additional points before graphing a quadratic function? 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69C65EF-0734-4A9B-85EC-74305B82BC7A}"/>
                </a:ext>
              </a:extLst>
            </p:cNvPr>
            <p:cNvSpPr/>
            <p:nvPr/>
          </p:nvSpPr>
          <p:spPr bwMode="auto">
            <a:xfrm>
              <a:off x="6134371" y="1164585"/>
              <a:ext cx="3009579" cy="231775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Verdana" pitchFamily="34" charset="0"/>
                </a:rPr>
                <a:t>Discussion</a:t>
              </a:r>
              <a:endParaRPr lang="en-US" sz="1000" b="1" dirty="0">
                <a:solidFill>
                  <a:schemeClr val="bg1"/>
                </a:solidFill>
                <a:latin typeface="Gill Sans MT" pitchFamily="34" charset="0"/>
                <a:cs typeface="Arial" charset="0"/>
              </a:endParaRPr>
            </a:p>
          </p:txBody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7D97768E-F7EC-4AC4-82B0-D08D25A9884B}"/>
              </a:ext>
            </a:extLst>
          </p:cNvPr>
          <p:cNvSpPr/>
          <p:nvPr/>
        </p:nvSpPr>
        <p:spPr>
          <a:xfrm>
            <a:off x="1328222" y="2970858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1</a:t>
            </a:r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A87BE0E-0FEC-4BF6-B2AA-C99D48FC4698}"/>
              </a:ext>
            </a:extLst>
          </p:cNvPr>
          <p:cNvSpPr/>
          <p:nvPr/>
        </p:nvSpPr>
        <p:spPr>
          <a:xfrm>
            <a:off x="1316267" y="3274653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4</a:t>
            </a:r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F3553BA-EAF1-4E17-B6E9-D3076E55704C}"/>
              </a:ext>
            </a:extLst>
          </p:cNvPr>
          <p:cNvSpPr/>
          <p:nvPr/>
        </p:nvSpPr>
        <p:spPr>
          <a:xfrm>
            <a:off x="3152145" y="3323642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1</a:t>
            </a:r>
            <a:endParaRPr lang="en-US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A2E6DAD-EB96-40D2-AA98-229646F8035F}"/>
              </a:ext>
            </a:extLst>
          </p:cNvPr>
          <p:cNvSpPr/>
          <p:nvPr/>
        </p:nvSpPr>
        <p:spPr>
          <a:xfrm>
            <a:off x="3127009" y="3002467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4</a:t>
            </a:r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7B234F4-C787-4329-989B-D44B5B8B0C59}"/>
              </a:ext>
            </a:extLst>
          </p:cNvPr>
          <p:cNvSpPr/>
          <p:nvPr/>
        </p:nvSpPr>
        <p:spPr>
          <a:xfrm>
            <a:off x="3720880" y="3309367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2</a:t>
            </a:r>
            <a:endParaRPr lang="en-US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BB35827-FE11-4076-9E9A-3285B7412F24}"/>
              </a:ext>
            </a:extLst>
          </p:cNvPr>
          <p:cNvSpPr/>
          <p:nvPr/>
        </p:nvSpPr>
        <p:spPr>
          <a:xfrm>
            <a:off x="3699065" y="3046631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C0F2EB51-72C9-43D6-8FE0-0607D8F06E76}"/>
                  </a:ext>
                </a:extLst>
              </p:cNvPr>
              <p:cNvSpPr/>
              <p:nvPr/>
            </p:nvSpPr>
            <p:spPr>
              <a:xfrm>
                <a:off x="4291147" y="3105985"/>
                <a:ext cx="5485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C0F2EB51-72C9-43D6-8FE0-0607D8F06E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147" y="3105985"/>
                <a:ext cx="548547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5D74EEB-8FB6-436D-8B81-7E363FDDE3D2}"/>
                  </a:ext>
                </a:extLst>
              </p:cNvPr>
              <p:cNvSpPr/>
              <p:nvPr/>
            </p:nvSpPr>
            <p:spPr>
              <a:xfrm>
                <a:off x="2153650" y="3659877"/>
                <a:ext cx="5485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5D74EEB-8FB6-436D-8B81-7E363FDDE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650" y="3659877"/>
                <a:ext cx="548547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5E2A7E59-30FF-4D63-9838-B4DDE6632728}"/>
                  </a:ext>
                </a:extLst>
              </p:cNvPr>
              <p:cNvSpPr/>
              <p:nvPr/>
            </p:nvSpPr>
            <p:spPr>
              <a:xfrm>
                <a:off x="2981583" y="3639805"/>
                <a:ext cx="5485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5E2A7E59-30FF-4D63-9838-B4DDE6632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583" y="3639805"/>
                <a:ext cx="548547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Rectangle 105">
            <a:extLst>
              <a:ext uri="{FF2B5EF4-FFF2-40B4-BE49-F238E27FC236}">
                <a16:creationId xmlns:a16="http://schemas.microsoft.com/office/drawing/2014/main" id="{761EA81E-F835-4F08-9587-334628AE5406}"/>
              </a:ext>
            </a:extLst>
          </p:cNvPr>
          <p:cNvSpPr/>
          <p:nvPr/>
        </p:nvSpPr>
        <p:spPr>
          <a:xfrm>
            <a:off x="4226984" y="363722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7749F758-0E92-46CB-86E9-AE12BE97A8E4}"/>
                  </a:ext>
                </a:extLst>
              </p:cNvPr>
              <p:cNvSpPr/>
              <p:nvPr/>
            </p:nvSpPr>
            <p:spPr>
              <a:xfrm>
                <a:off x="1893709" y="4132879"/>
                <a:ext cx="46679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7749F758-0E92-46CB-86E9-AE12BE97A8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09" y="4132879"/>
                <a:ext cx="466794" cy="30777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FDF95E58-1198-4EFD-ACD6-F50AA9BD6457}"/>
                  </a:ext>
                </a:extLst>
              </p:cNvPr>
              <p:cNvSpPr/>
              <p:nvPr/>
            </p:nvSpPr>
            <p:spPr>
              <a:xfrm>
                <a:off x="2186761" y="4139293"/>
                <a:ext cx="46679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FDF95E58-1198-4EFD-ACD6-F50AA9BD64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761" y="4139293"/>
                <a:ext cx="466794" cy="30777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35BC5CBA-B418-4106-BEAC-AAB55D6DA33B}"/>
                  </a:ext>
                </a:extLst>
              </p:cNvPr>
              <p:cNvSpPr/>
              <p:nvPr/>
            </p:nvSpPr>
            <p:spPr>
              <a:xfrm>
                <a:off x="781099" y="4918185"/>
                <a:ext cx="5485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35BC5CBA-B418-4106-BEAC-AAB55D6DA3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99" y="4918185"/>
                <a:ext cx="548547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Rectangle 109">
            <a:extLst>
              <a:ext uri="{FF2B5EF4-FFF2-40B4-BE49-F238E27FC236}">
                <a16:creationId xmlns:a16="http://schemas.microsoft.com/office/drawing/2014/main" id="{B4F14E10-BAD0-4639-A96B-C47A8FD67CD9}"/>
              </a:ext>
            </a:extLst>
          </p:cNvPr>
          <p:cNvSpPr/>
          <p:nvPr/>
        </p:nvSpPr>
        <p:spPr>
          <a:xfrm>
            <a:off x="1273231" y="492956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9FD2F1BB-C0EA-4D82-88B7-144782474CA7}"/>
                  </a:ext>
                </a:extLst>
              </p:cNvPr>
              <p:cNvSpPr/>
              <p:nvPr/>
            </p:nvSpPr>
            <p:spPr>
              <a:xfrm>
                <a:off x="1295997" y="5518290"/>
                <a:ext cx="25667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(    )</a:t>
                </a:r>
                <a:r>
                  <a:rPr lang="en-US" altLang="en-US" b="1" baseline="30000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2</a:t>
                </a:r>
                <a:r>
                  <a:rPr lang="en-US" altLang="en-US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 + 4(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en-US" altLang="en-US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) + 5 = ___</a:t>
                </a:r>
                <a:r>
                  <a:rPr lang="en-US" altLang="en-US" b="1" dirty="0">
                    <a:solidFill>
                      <a:srgbClr val="0070C0"/>
                    </a:solidFill>
                    <a:latin typeface="Handlee" panose="02000000000000000000" pitchFamily="2" charset="0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latin typeface="Handlee" panose="02000000000000000000" pitchFamily="2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9FD2F1BB-C0EA-4D82-88B7-144782474C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997" y="5518290"/>
                <a:ext cx="2566728" cy="369332"/>
              </a:xfrm>
              <a:prstGeom prst="rect">
                <a:avLst/>
              </a:prstGeom>
              <a:blipFill>
                <a:blip r:embed="rId26"/>
                <a:stretch>
                  <a:fillRect l="-2138" t="-4918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Rectangle 111">
            <a:extLst>
              <a:ext uri="{FF2B5EF4-FFF2-40B4-BE49-F238E27FC236}">
                <a16:creationId xmlns:a16="http://schemas.microsoft.com/office/drawing/2014/main" id="{ACF0B6D0-5842-49CC-B722-3DB2A396D686}"/>
              </a:ext>
            </a:extLst>
          </p:cNvPr>
          <p:cNvSpPr/>
          <p:nvPr/>
        </p:nvSpPr>
        <p:spPr>
          <a:xfrm>
            <a:off x="1321185" y="5204147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-1</a:t>
            </a:r>
            <a:endParaRPr lang="en-US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6F417DC-3003-4EF6-8E6E-11D2844BA32F}"/>
              </a:ext>
            </a:extLst>
          </p:cNvPr>
          <p:cNvSpPr/>
          <p:nvPr/>
        </p:nvSpPr>
        <p:spPr>
          <a:xfrm>
            <a:off x="2145114" y="5182974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-1</a:t>
            </a:r>
            <a:endParaRPr lang="en-US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FC250757-58D5-4C38-A5CF-A030F59313A9}"/>
              </a:ext>
            </a:extLst>
          </p:cNvPr>
          <p:cNvSpPr/>
          <p:nvPr/>
        </p:nvSpPr>
        <p:spPr>
          <a:xfrm>
            <a:off x="3197509" y="5198540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2</a:t>
            </a:r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1E8AEF85-7E1E-421D-B8DD-93F997DAB97C}"/>
              </a:ext>
            </a:extLst>
          </p:cNvPr>
          <p:cNvSpPr/>
          <p:nvPr/>
        </p:nvSpPr>
        <p:spPr>
          <a:xfrm>
            <a:off x="1372139" y="5499008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0</a:t>
            </a:r>
            <a:endParaRPr lang="en-US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8D41FB3-2C46-4078-A7B6-CD7BB8166033}"/>
              </a:ext>
            </a:extLst>
          </p:cNvPr>
          <p:cNvSpPr/>
          <p:nvPr/>
        </p:nvSpPr>
        <p:spPr>
          <a:xfrm>
            <a:off x="2144971" y="5514780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0</a:t>
            </a:r>
            <a:endParaRPr lang="en-US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162AE67-A77E-45DE-887E-80D856FB5958}"/>
              </a:ext>
            </a:extLst>
          </p:cNvPr>
          <p:cNvSpPr/>
          <p:nvPr/>
        </p:nvSpPr>
        <p:spPr>
          <a:xfrm>
            <a:off x="3036720" y="5537572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5 </a:t>
            </a:r>
            <a:r>
              <a:rPr lang="en-US" altLang="en-US" sz="16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(</a:t>
            </a:r>
            <a:r>
              <a:rPr lang="en-US" altLang="en-US" sz="1200" u="sng" dirty="0">
                <a:solidFill>
                  <a:srgbClr val="00B0F0"/>
                </a:solidFill>
                <a:latin typeface="Handlee" panose="02000000000000000000" pitchFamily="2" charset="0"/>
              </a:rPr>
              <a:t>y-int</a:t>
            </a:r>
            <a:r>
              <a:rPr lang="en-US" altLang="en-US" sz="1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)</a:t>
            </a:r>
            <a:endParaRPr lang="en-US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13815313-2EC1-42EC-905A-BF53943A9724}"/>
              </a:ext>
            </a:extLst>
          </p:cNvPr>
          <p:cNvSpPr/>
          <p:nvPr/>
        </p:nvSpPr>
        <p:spPr>
          <a:xfrm>
            <a:off x="112766" y="6480009"/>
            <a:ext cx="189026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00" b="1" dirty="0">
                <a:latin typeface="Handlee" panose="02000000000000000000" pitchFamily="2" charset="0"/>
              </a:rPr>
              <a:t>Step 4: Reflect the graph</a:t>
            </a:r>
            <a:endParaRPr lang="en-US" sz="1300" b="1" i="1" dirty="0">
              <a:solidFill>
                <a:srgbClr val="0874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73322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1007 -0.00348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-0.20122 -0.00023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0" grpId="0"/>
      <p:bldP spid="26" grpId="0"/>
      <p:bldP spid="27" grpId="0"/>
      <p:bldP spid="75" grpId="0"/>
      <p:bldP spid="76" grpId="0"/>
      <p:bldP spid="77" grpId="0"/>
      <p:bldP spid="79" grpId="0"/>
      <p:bldP spid="30" grpId="0"/>
      <p:bldP spid="31" grpId="0" animBg="1"/>
      <p:bldP spid="84" grpId="0" animBg="1"/>
      <p:bldP spid="85" grpId="0"/>
      <p:bldP spid="85" grpId="1"/>
      <p:bldP spid="86" grpId="0"/>
      <p:bldP spid="86" grpId="1"/>
      <p:bldP spid="29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7" grpId="0"/>
      <p:bldP spid="108" grpId="0"/>
      <p:bldP spid="109" grpId="0"/>
      <p:bldP spid="110" grpId="0"/>
      <p:bldP spid="112" grpId="0"/>
      <p:bldP spid="113" grpId="0"/>
      <p:bldP spid="114" grpId="0"/>
      <p:bldP spid="116" grpId="0"/>
      <p:bldP spid="117" grpId="0"/>
      <p:bldP spid="118" grpId="0"/>
      <p:bldP spid="1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3663" y="122238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9" name="Rectangle 14"/>
          <p:cNvSpPr>
            <a:spLocks noChangeArrowheads="1"/>
          </p:cNvSpPr>
          <p:nvPr/>
        </p:nvSpPr>
        <p:spPr bwMode="auto">
          <a:xfrm>
            <a:off x="688975" y="960438"/>
            <a:ext cx="8153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i="1" dirty="0">
                <a:latin typeface="Gill Sans MT" panose="020B0502020104020203" pitchFamily="34" charset="0"/>
              </a:rPr>
              <a:t>Using </a:t>
            </a:r>
            <a:r>
              <a:rPr lang="en-US" altLang="en-US" sz="2200" b="1" i="1" dirty="0">
                <a:latin typeface="Gill Sans MT" panose="020B0502020104020203" pitchFamily="34" charset="0"/>
              </a:rPr>
              <a:t>Vertex </a:t>
            </a:r>
            <a:r>
              <a:rPr lang="en-US" altLang="en-US" sz="2200" i="1" dirty="0">
                <a:latin typeface="Gill Sans MT" panose="020B0502020104020203" pitchFamily="34" charset="0"/>
              </a:rPr>
              <a:t>will help you graph a quadratic function.</a:t>
            </a:r>
          </a:p>
        </p:txBody>
      </p:sp>
      <p:sp>
        <p:nvSpPr>
          <p:cNvPr id="9220" name="Rectangle 14"/>
          <p:cNvSpPr>
            <a:spLocks noChangeArrowheads="1"/>
          </p:cNvSpPr>
          <p:nvPr/>
        </p:nvSpPr>
        <p:spPr bwMode="auto">
          <a:xfrm>
            <a:off x="678774" y="3189891"/>
            <a:ext cx="8267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i="1" dirty="0">
                <a:latin typeface="Gill Sans MT" panose="020B0502020104020203" pitchFamily="34" charset="0"/>
              </a:rPr>
              <a:t>Knowing how to find the </a:t>
            </a:r>
            <a:r>
              <a:rPr lang="en-US" altLang="en-US" sz="2200" b="1" i="1" dirty="0">
                <a:latin typeface="Gill Sans MT" panose="020B0502020104020203" pitchFamily="34" charset="0"/>
              </a:rPr>
              <a:t>Vertex </a:t>
            </a:r>
            <a:r>
              <a:rPr lang="en-US" altLang="en-US" sz="2200" i="1" dirty="0">
                <a:latin typeface="Gill Sans MT" panose="020B0502020104020203" pitchFamily="34" charset="0"/>
              </a:rPr>
              <a:t>will help you do well on tests.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238125" y="973138"/>
            <a:ext cx="379413" cy="379412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Gill Sans MT" pitchFamily="34" charset="0"/>
              </a:rPr>
              <a:t>1</a:t>
            </a:r>
          </a:p>
        </p:txBody>
      </p:sp>
      <p:grpSp>
        <p:nvGrpSpPr>
          <p:cNvPr id="9222" name="Group 2"/>
          <p:cNvGrpSpPr>
            <a:grpSpLocks/>
          </p:cNvGrpSpPr>
          <p:nvPr/>
        </p:nvGrpSpPr>
        <p:grpSpPr bwMode="auto">
          <a:xfrm>
            <a:off x="6755724" y="4013803"/>
            <a:ext cx="2195513" cy="1736725"/>
            <a:chOff x="6765925" y="4094161"/>
            <a:chExt cx="2195513" cy="1736583"/>
          </a:xfrm>
        </p:grpSpPr>
        <p:sp>
          <p:nvSpPr>
            <p:cNvPr id="57" name="Rectangle 56"/>
            <p:cNvSpPr/>
            <p:nvPr/>
          </p:nvSpPr>
          <p:spPr bwMode="auto">
            <a:xfrm>
              <a:off x="6765925" y="4094161"/>
              <a:ext cx="2190750" cy="1736583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01752" rIns="45720"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Does anyone else have another reason why it is relevant to use algebraic terminology? (Pair-Share) Why is it relevant to use algebraic terminology? You may give me one of my reasons or one of your own. Which reason is more relevant to you? Why? 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770688" y="4098924"/>
              <a:ext cx="2190750" cy="231756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</p:grpSp>
      <p:sp>
        <p:nvSpPr>
          <p:cNvPr id="29" name="Oval 28"/>
          <p:cNvSpPr/>
          <p:nvPr/>
        </p:nvSpPr>
        <p:spPr bwMode="auto">
          <a:xfrm>
            <a:off x="227924" y="3240691"/>
            <a:ext cx="379413" cy="379412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Gill Sans MT" pitchFamily="34" charset="0"/>
              </a:rPr>
              <a:t>2</a:t>
            </a:r>
          </a:p>
        </p:txBody>
      </p:sp>
      <p:sp>
        <p:nvSpPr>
          <p:cNvPr id="25" name="Rectangle 126"/>
          <p:cNvSpPr/>
          <p:nvPr/>
        </p:nvSpPr>
        <p:spPr>
          <a:xfrm>
            <a:off x="0" y="0"/>
            <a:ext cx="1735138" cy="247650"/>
          </a:xfrm>
          <a:custGeom>
            <a:avLst/>
            <a:gdLst/>
            <a:ahLst/>
            <a:cxnLst/>
            <a:rect l="l" t="t" r="r" b="b"/>
            <a:pathLst>
              <a:path w="1734382" h="247650">
                <a:moveTo>
                  <a:pt x="1633408" y="0"/>
                </a:moveTo>
                <a:lnTo>
                  <a:pt x="1633719" y="381"/>
                </a:lnTo>
                <a:lnTo>
                  <a:pt x="1635717" y="381"/>
                </a:lnTo>
                <a:lnTo>
                  <a:pt x="1635717" y="2832"/>
                </a:lnTo>
                <a:lnTo>
                  <a:pt x="1734382" y="123825"/>
                </a:lnTo>
                <a:lnTo>
                  <a:pt x="1635717" y="244818"/>
                </a:lnTo>
                <a:lnTo>
                  <a:pt x="1635717" y="247269"/>
                </a:lnTo>
                <a:lnTo>
                  <a:pt x="1633719" y="247269"/>
                </a:lnTo>
                <a:lnTo>
                  <a:pt x="1633408" y="247650"/>
                </a:lnTo>
                <a:lnTo>
                  <a:pt x="1633408" y="247269"/>
                </a:lnTo>
                <a:lnTo>
                  <a:pt x="0" y="247269"/>
                </a:lnTo>
                <a:lnTo>
                  <a:pt x="0" y="381"/>
                </a:lnTo>
                <a:lnTo>
                  <a:pt x="1633408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Relevance</a:t>
            </a: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457200" y="1455738"/>
            <a:ext cx="8334375" cy="2093912"/>
          </a:xfrm>
          <a:prstGeom prst="roundRect">
            <a:avLst>
              <a:gd name="adj" fmla="val 5046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F81AD0C-921A-40AA-A312-EDDDC42DC002}"/>
                  </a:ext>
                </a:extLst>
              </p:cNvPr>
              <p:cNvSpPr/>
              <p:nvPr/>
            </p:nvSpPr>
            <p:spPr>
              <a:xfrm>
                <a:off x="887240" y="1305996"/>
                <a:ext cx="8280807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badi Extra Light" panose="020B0204020104020204" pitchFamily="34" charset="0"/>
                  </a:rPr>
                  <a:t>Vertex can be useful in graphing a quadratic functions since the </a:t>
                </a:r>
                <a:r>
                  <a:rPr lang="en-US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badi Extra Light" panose="020B0204020104020204" pitchFamily="34" charset="0"/>
                  </a:rPr>
                  <a:t>vertex</a:t>
                </a:r>
                <a:r>
                  <a:rPr lang="en-US" dirty="0">
                    <a:latin typeface="Abadi Extra Light" panose="020B0204020104020204" pitchFamily="34" charset="0"/>
                  </a:rPr>
                  <a:t> is the point where the parabola crosses its </a:t>
                </a:r>
                <a:r>
                  <a:rPr lang="en-US" i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badi Extra Light" panose="020B0204020104020204" pitchFamily="34" charset="0"/>
                  </a:rPr>
                  <a:t>axis of symmetry</a:t>
                </a:r>
                <a:r>
                  <a:rPr lang="en-US" dirty="0">
                    <a:latin typeface="Abadi Extra Light" panose="020B0204020104020204" pitchFamily="34" charset="0"/>
                  </a:rPr>
                  <a:t>. We look to the </a:t>
                </a:r>
                <a:r>
                  <a:rPr lang="en-US" i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badi Extra Light" panose="020B0204020104020204" pitchFamily="34" charset="0"/>
                  </a:rPr>
                  <a:t>left</a:t>
                </a:r>
                <a:r>
                  <a:rPr lang="en-US" dirty="0">
                    <a:latin typeface="Abadi Extra Light" panose="020B0204020104020204" pitchFamily="34" charset="0"/>
                  </a:rPr>
                  <a:t> or to the </a:t>
                </a:r>
                <a:r>
                  <a:rPr lang="en-US" i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badi Extra Light" panose="020B0204020104020204" pitchFamily="34" charset="0"/>
                  </a:rPr>
                  <a:t>right</a:t>
                </a:r>
                <a:r>
                  <a:rPr lang="en-US" dirty="0">
                    <a:latin typeface="Abadi Extra Light" panose="020B0204020104020204" pitchFamily="34" charset="0"/>
                  </a:rPr>
                  <a:t> of the vertex point to get </a:t>
                </a:r>
                <a:r>
                  <a:rPr lang="en-US" i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badi Extra Light" panose="020B0204020104020204" pitchFamily="34" charset="0"/>
                  </a:rPr>
                  <a:t>extra points</a:t>
                </a:r>
                <a:r>
                  <a:rPr lang="en-US" u="sng" dirty="0">
                    <a:latin typeface="Abadi Extra Light" panose="020B0204020104020204" pitchFamily="34" charset="0"/>
                  </a:rPr>
                  <a:t> </a:t>
                </a:r>
                <a:r>
                  <a:rPr lang="en-US" dirty="0">
                    <a:latin typeface="Abadi Extra Light" panose="020B0204020104020204" pitchFamily="34" charset="0"/>
                  </a:rPr>
                  <a:t>to help us graph the parabola. We already know that, if the coefficient of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Abadi Extra Light" panose="020B0204020104020204" pitchFamily="34" charset="0"/>
                  </a:rPr>
                  <a:t> term is </a:t>
                </a:r>
                <a:r>
                  <a:rPr lang="en-US" i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badi Extra Light" panose="020B0204020104020204" pitchFamily="34" charset="0"/>
                  </a:rPr>
                  <a:t>negative</a:t>
                </a:r>
                <a:r>
                  <a:rPr lang="en-US" u="sng" dirty="0">
                    <a:latin typeface="Abadi Extra Light" panose="020B0204020104020204" pitchFamily="34" charset="0"/>
                  </a:rPr>
                  <a:t> </a:t>
                </a:r>
                <a:r>
                  <a:rPr lang="en-US" dirty="0">
                    <a:latin typeface="Abadi Extra Light" panose="020B0204020104020204" pitchFamily="34" charset="0"/>
                  </a:rPr>
                  <a:t>then the graph </a:t>
                </a:r>
                <a:r>
                  <a:rPr lang="en-US" i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badi Extra Light" panose="020B0204020104020204" pitchFamily="34" charset="0"/>
                  </a:rPr>
                  <a:t>opens down </a:t>
                </a:r>
                <a:r>
                  <a:rPr lang="en-US" dirty="0">
                    <a:latin typeface="Abadi Extra Light" panose="020B0204020104020204" pitchFamily="34" charset="0"/>
                  </a:rPr>
                  <a:t>(∩) and thus gives us a </a:t>
                </a:r>
                <a:r>
                  <a:rPr lang="en-US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badi Extra Light" panose="020B0204020104020204" pitchFamily="34" charset="0"/>
                  </a:rPr>
                  <a:t>maximum point</a:t>
                </a:r>
                <a:r>
                  <a:rPr lang="en-US" dirty="0">
                    <a:latin typeface="Abadi Extra Light" panose="020B0204020104020204" pitchFamily="34" charset="0"/>
                  </a:rPr>
                  <a:t>. If the coefficient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Abadi Extra Light" panose="020B0204020104020204" pitchFamily="34" charset="0"/>
                  </a:rPr>
                  <a:t> term is </a:t>
                </a:r>
                <a:r>
                  <a:rPr lang="en-US" i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badi Extra Light" panose="020B0204020104020204" pitchFamily="34" charset="0"/>
                  </a:rPr>
                  <a:t>positive</a:t>
                </a:r>
                <a:r>
                  <a:rPr lang="en-US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badi Extra Light" panose="020B0204020104020204" pitchFamily="34" charset="0"/>
                  </a:rPr>
                  <a:t>, </a:t>
                </a:r>
                <a:r>
                  <a:rPr lang="en-US" dirty="0">
                    <a:latin typeface="Abadi Extra Light" panose="020B0204020104020204" pitchFamily="34" charset="0"/>
                  </a:rPr>
                  <a:t>then the graph </a:t>
                </a:r>
                <a:r>
                  <a:rPr lang="en-US" i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badi Extra Light" panose="020B0204020104020204" pitchFamily="34" charset="0"/>
                  </a:rPr>
                  <a:t>opens up</a:t>
                </a:r>
                <a:r>
                  <a:rPr lang="en-US" dirty="0">
                    <a:latin typeface="Abadi Extra Light" panose="020B0204020104020204" pitchFamily="34" charset="0"/>
                  </a:rPr>
                  <a:t>(∪) and thus gives us a </a:t>
                </a:r>
                <a:r>
                  <a:rPr lang="en-US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badi Extra Light" panose="020B0204020104020204" pitchFamily="34" charset="0"/>
                  </a:rPr>
                  <a:t>minimum point</a:t>
                </a:r>
                <a:r>
                  <a:rPr lang="en-US" dirty="0">
                    <a:latin typeface="Abadi Extra Light" panose="020B0204020104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F81AD0C-921A-40AA-A312-EDDDC42DC0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240" y="1305996"/>
                <a:ext cx="8280807" cy="1754326"/>
              </a:xfrm>
              <a:prstGeom prst="rect">
                <a:avLst/>
              </a:prstGeom>
              <a:blipFill>
                <a:blip r:embed="rId4"/>
                <a:stretch>
                  <a:fillRect l="-736" t="-2083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BD29873-8092-4C84-9208-D43AE0EF4B36}"/>
                  </a:ext>
                </a:extLst>
              </p:cNvPr>
              <p:cNvSpPr/>
              <p:nvPr/>
            </p:nvSpPr>
            <p:spPr>
              <a:xfrm>
                <a:off x="80960" y="206480"/>
                <a:ext cx="9063039" cy="742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1600" dirty="0">
                    <a:latin typeface="Handlee" panose="02000000000000000000" pitchFamily="2" charset="0"/>
                  </a:rPr>
                  <a:t>If a function is written in the </a:t>
                </a:r>
                <a:r>
                  <a:rPr lang="en-US" altLang="en-US" sz="1600" b="1" i="1" dirty="0">
                    <a:latin typeface="Handlee" panose="02000000000000000000" pitchFamily="2" charset="0"/>
                  </a:rPr>
                  <a:t>Standard form</a:t>
                </a:r>
                <a:r>
                  <a:rPr lang="en-US" altLang="en-US" sz="1600" dirty="0">
                    <a:latin typeface="Handlee" panose="02000000000000000000" pitchFamily="2" charset="0"/>
                  </a:rPr>
                  <a:t>, you can use </a:t>
                </a:r>
                <a:r>
                  <a:rPr lang="en-US" altLang="en-US" dirty="0">
                    <a:latin typeface="Handlee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en-US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 , </a:t>
                </a:r>
                <a:r>
                  <a:rPr lang="en-US" altLang="en-US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f </a:t>
                </a:r>
                <a:r>
                  <a:rPr lang="en-US" altLang="en-US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en-US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en-US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altLang="en-US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en-US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600" dirty="0">
                    <a:latin typeface="Handlee" panose="02000000000000000000" pitchFamily="2" charset="0"/>
                  </a:rPr>
                  <a:t>to find the </a:t>
                </a:r>
                <a:r>
                  <a:rPr lang="en-US" alt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vertex (h, k) </a:t>
                </a:r>
                <a:r>
                  <a:rPr lang="en-US" altLang="en-US" sz="1600" dirty="0">
                    <a:latin typeface="Handlee" panose="02000000000000000000" pitchFamily="2" charset="0"/>
                  </a:rPr>
                  <a:t>and pick additional two more points to graph the function.  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BD29873-8092-4C84-9208-D43AE0EF4B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0" y="206480"/>
                <a:ext cx="9063039" cy="742896"/>
              </a:xfrm>
              <a:prstGeom prst="rect">
                <a:avLst/>
              </a:prstGeom>
              <a:blipFill>
                <a:blip r:embed="rId5"/>
                <a:stretch>
                  <a:fillRect l="-336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72CC920E-A52E-4A5A-BEB4-9CA5EDFE84F6}"/>
              </a:ext>
            </a:extLst>
          </p:cNvPr>
          <p:cNvGrpSpPr/>
          <p:nvPr/>
        </p:nvGrpSpPr>
        <p:grpSpPr>
          <a:xfrm>
            <a:off x="650155" y="3578242"/>
            <a:ext cx="6125169" cy="3157519"/>
            <a:chOff x="650155" y="3578242"/>
            <a:chExt cx="6125169" cy="3157519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6D8E8F0-D1E1-4030-AEEB-5EED9B24D6A2}"/>
                </a:ext>
              </a:extLst>
            </p:cNvPr>
            <p:cNvSpPr/>
            <p:nvPr/>
          </p:nvSpPr>
          <p:spPr>
            <a:xfrm>
              <a:off x="3677542" y="4244587"/>
              <a:ext cx="27924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C.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0C4B687-8FE5-4F13-A82A-194B7F63BBB0}"/>
                </a:ext>
              </a:extLst>
            </p:cNvPr>
            <p:cNvGrpSpPr/>
            <p:nvPr/>
          </p:nvGrpSpPr>
          <p:grpSpPr>
            <a:xfrm>
              <a:off x="650155" y="3578242"/>
              <a:ext cx="6125169" cy="3157519"/>
              <a:chOff x="650155" y="3578242"/>
              <a:chExt cx="6125169" cy="3157519"/>
            </a:xfrm>
          </p:grpSpPr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F90E02D1-88B2-4FA0-B97A-87923603B7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4655" y="3997591"/>
                <a:ext cx="5870669" cy="291325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 eaLnBrk="1" hangingPunct="1">
                  <a:buNone/>
                </a:pPr>
                <a:r>
                  <a:rPr lang="en-US" sz="1400" dirty="0">
                    <a:latin typeface="Abadi Extra Light" panose="020B0204020104020204" pitchFamily="34" charset="0"/>
                  </a:rPr>
                  <a:t>Graph </a:t>
                </a:r>
                <a:r>
                  <a:rPr lang="en-US" sz="14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badi Extra Light" panose="020B0204020104020204" pitchFamily="34" charset="0"/>
                  </a:rPr>
                  <a:t>f(x) = 2x</a:t>
                </a:r>
                <a:r>
                  <a:rPr lang="en-US" sz="1400" b="1" i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badi Extra Light" panose="020B0204020104020204" pitchFamily="34" charset="0"/>
                  </a:rPr>
                  <a:t>2</a:t>
                </a:r>
                <a:r>
                  <a:rPr lang="en-US" sz="14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badi Extra Light" panose="020B0204020104020204" pitchFamily="34" charset="0"/>
                  </a:rPr>
                  <a:t> + 2x – 2. </a:t>
                </a:r>
                <a:r>
                  <a:rPr lang="en-US" sz="1400" dirty="0">
                    <a:latin typeface="Abadi Extra Light" panose="020B0204020104020204" pitchFamily="34" charset="0"/>
                  </a:rPr>
                  <a:t>Label the </a:t>
                </a:r>
                <a:r>
                  <a:rPr lang="en-US" sz="1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badi Extra Light" panose="020B0204020104020204" pitchFamily="34" charset="0"/>
                  </a:rPr>
                  <a:t>axis of symmetry, y-intercept, and vertex</a:t>
                </a:r>
                <a:r>
                  <a:rPr lang="en-US" sz="1400" dirty="0">
                    <a:latin typeface="Abadi Extra Light" panose="020B0204020104020204" pitchFamily="34" charset="0"/>
                  </a:rPr>
                  <a:t>.</a:t>
                </a:r>
                <a:endParaRPr lang="en-US" sz="16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01D586F-4941-4BCF-8249-485523B4392C}"/>
                  </a:ext>
                </a:extLst>
              </p:cNvPr>
              <p:cNvGrpSpPr/>
              <p:nvPr/>
            </p:nvGrpSpPr>
            <p:grpSpPr>
              <a:xfrm>
                <a:off x="650155" y="3578242"/>
                <a:ext cx="6100806" cy="3157519"/>
                <a:chOff x="650155" y="3578242"/>
                <a:chExt cx="6100806" cy="3157519"/>
              </a:xfrm>
            </p:grpSpPr>
            <p:grpSp>
              <p:nvGrpSpPr>
                <p:cNvPr id="9229" name="Group 1"/>
                <p:cNvGrpSpPr>
                  <a:grpSpLocks/>
                </p:cNvGrpSpPr>
                <p:nvPr/>
              </p:nvGrpSpPr>
              <p:grpSpPr bwMode="auto">
                <a:xfrm>
                  <a:off x="650155" y="3578242"/>
                  <a:ext cx="6100806" cy="3157519"/>
                  <a:chOff x="1434455" y="3520440"/>
                  <a:chExt cx="2938162" cy="1871318"/>
                </a:xfrm>
              </p:grpSpPr>
              <p:pic>
                <p:nvPicPr>
                  <p:cNvPr id="9231" name="Picture 66" descr="C:\Documents and Settings\jim\Desktop\My Stuff\Graphics\hd-blogshapes\line-horiz-black2.png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34455" y="3557274"/>
                    <a:ext cx="2938162" cy="1085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232" name="Picture 66" descr="C:\Documents and Settings\jim\Desktop\My Stuff\Graphics\hd-blogshapes\line-horiz-black2.png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34455" y="5257780"/>
                    <a:ext cx="2938162" cy="1085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233" name="Picture 66" descr="C:\Documents and Settings\jim\Desktop\My Stuff\Graphics\hd-blogshapes\line-horiz-black2.png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-5400000">
                    <a:off x="634064" y="4389110"/>
                    <a:ext cx="1845918" cy="1085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234" name="Picture 66" descr="C:\Documents and Settings\jim\Desktop\My Stuff\Graphics\hd-blogshapes\line-horiz-black2.png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400000">
                    <a:off x="3367466" y="4414510"/>
                    <a:ext cx="1845918" cy="1085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AE04F1F2-FEA6-4BE1-A4CC-ABBC50B86283}"/>
                    </a:ext>
                  </a:extLst>
                </p:cNvPr>
                <p:cNvGrpSpPr/>
                <p:nvPr/>
              </p:nvGrpSpPr>
              <p:grpSpPr>
                <a:xfrm>
                  <a:off x="897049" y="3757688"/>
                  <a:ext cx="5622116" cy="2396671"/>
                  <a:chOff x="897049" y="3757688"/>
                  <a:chExt cx="5622116" cy="2396671"/>
                </a:xfrm>
              </p:grpSpPr>
              <p:sp>
                <p:nvSpPr>
                  <p:cNvPr id="21" name="AutoShape 7"/>
                  <p:cNvSpPr>
                    <a:spLocks noChangeArrowheads="1"/>
                  </p:cNvSpPr>
                  <p:nvPr/>
                </p:nvSpPr>
                <p:spPr bwMode="auto">
                  <a:xfrm>
                    <a:off x="2841969" y="3757688"/>
                    <a:ext cx="2185674" cy="291325"/>
                  </a:xfrm>
                  <a:prstGeom prst="roundRect">
                    <a:avLst>
                      <a:gd name="adj" fmla="val 7407"/>
                    </a:avLst>
                  </a:prstGeom>
                  <a:noFill/>
                  <a:ln w="19050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200" b="1" kern="0" dirty="0">
                        <a:solidFill>
                          <a:srgbClr val="000000"/>
                        </a:solidFill>
                        <a:latin typeface="Arial" pitchFamily="34" charset="0"/>
                      </a:rPr>
                      <a:t>Sample Test Question:</a:t>
                    </a:r>
                  </a:p>
                  <a:p>
                    <a:pPr defTabSz="9144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900" b="1" kern="0" dirty="0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pic>
                <p:nvPicPr>
                  <p:cNvPr id="4" name="Picture 3">
                    <a:extLst>
                      <a:ext uri="{FF2B5EF4-FFF2-40B4-BE49-F238E27FC236}">
                        <a16:creationId xmlns:a16="http://schemas.microsoft.com/office/drawing/2014/main" id="{FF694F50-CFF5-4140-AB95-AC7CE767EF0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29138" y="4455740"/>
                    <a:ext cx="1161903" cy="1184046"/>
                  </a:xfrm>
                  <a:prstGeom prst="rect">
                    <a:avLst/>
                  </a:prstGeom>
                </p:spPr>
              </p:pic>
              <p:pic>
                <p:nvPicPr>
                  <p:cNvPr id="6" name="Picture 5">
                    <a:extLst>
                      <a:ext uri="{FF2B5EF4-FFF2-40B4-BE49-F238E27FC236}">
                        <a16:creationId xmlns:a16="http://schemas.microsoft.com/office/drawing/2014/main" id="{2C5E6806-5606-402D-AAF0-0817BE7F9CD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3758162" y="4458307"/>
                    <a:ext cx="1163934" cy="1168661"/>
                  </a:xfrm>
                  <a:prstGeom prst="rect">
                    <a:avLst/>
                  </a:prstGeom>
                </p:spPr>
              </p:pic>
              <p:pic>
                <p:nvPicPr>
                  <p:cNvPr id="7" name="Picture 6">
                    <a:extLst>
                      <a:ext uri="{FF2B5EF4-FFF2-40B4-BE49-F238E27FC236}">
                        <a16:creationId xmlns:a16="http://schemas.microsoft.com/office/drawing/2014/main" id="{49B7429F-03F4-4A2C-86E1-614C2A4716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215415" y="4463754"/>
                    <a:ext cx="1169856" cy="1168661"/>
                  </a:xfrm>
                  <a:prstGeom prst="rect">
                    <a:avLst/>
                  </a:prstGeom>
                </p:spPr>
              </p:pic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" name="Rectangle 7">
                        <a:extLst>
                          <a:ext uri="{FF2B5EF4-FFF2-40B4-BE49-F238E27FC236}">
                            <a16:creationId xmlns:a16="http://schemas.microsoft.com/office/drawing/2014/main" id="{0EA5E0E3-89C8-48F6-A5C2-C32DA14522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7049" y="5646528"/>
                        <a:ext cx="1402948" cy="507831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900" dirty="0">
                            <a:latin typeface="Arial Narrow" panose="020B0606020202030204" pitchFamily="34" charset="0"/>
                          </a:rPr>
                          <a:t>Axis of symmetry: </a:t>
                        </a:r>
                        <a14:m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9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900" b="0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  <m:t>−0.5</m:t>
                            </m:r>
                          </m:oMath>
                        </a14:m>
                        <a:endParaRPr lang="en-US" sz="900" dirty="0">
                          <a:latin typeface="Arial Narrow" panose="020B0606020202030204" pitchFamily="34" charset="0"/>
                        </a:endParaRPr>
                      </a:p>
                      <a:p>
                        <a:r>
                          <a:rPr lang="en-US" sz="900" dirty="0">
                            <a:latin typeface="Arial Narrow" panose="020B0606020202030204" pitchFamily="34" charset="0"/>
                          </a:rPr>
                          <a:t>y-intercept: -2</a:t>
                        </a:r>
                      </a:p>
                      <a:p>
                        <a:r>
                          <a:rPr lang="en-US" sz="900" dirty="0">
                            <a:latin typeface="Arial Narrow" panose="020B0606020202030204" pitchFamily="34" charset="0"/>
                          </a:rPr>
                          <a:t>Vertex</a:t>
                        </a:r>
                        <a:r>
                          <a:rPr lang="en-US" sz="900" dirty="0">
                            <a:latin typeface="Arial Narrow" panose="020B0606020202030204" pitchFamily="34" charset="0"/>
                            <a:sym typeface="Wingdings" panose="05000000000000000000" pitchFamily="2" charset="2"/>
                          </a:rPr>
                          <a:t>: (</a:t>
                        </a:r>
                        <a14:m>
                          <m:oMath xmlns:m="http://schemas.openxmlformats.org/officeDocument/2006/math"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0.5</m:t>
                            </m:r>
                          </m:oMath>
                        </a14:m>
                        <a:r>
                          <a:rPr lang="en-US" sz="900" dirty="0">
                            <a:latin typeface="Arial Narrow" panose="020B0606020202030204" pitchFamily="34" charset="0"/>
                          </a:rPr>
                          <a:t>, 2.5)</a:t>
                        </a:r>
                      </a:p>
                    </p:txBody>
                  </p:sp>
                </mc:Choice>
                <mc:Fallback xmlns="">
                  <p:sp>
                    <p:nvSpPr>
                      <p:cNvPr id="8" name="Rectangle 7">
                        <a:extLst>
                          <a:ext uri="{FF2B5EF4-FFF2-40B4-BE49-F238E27FC236}">
                            <a16:creationId xmlns:a16="http://schemas.microsoft.com/office/drawing/2014/main" id="{0EA5E0E3-89C8-48F6-A5C2-C32DA1452296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97049" y="5646528"/>
                        <a:ext cx="1402948" cy="507831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 b="-357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0" name="Rectangle 29">
                        <a:extLst>
                          <a:ext uri="{FF2B5EF4-FFF2-40B4-BE49-F238E27FC236}">
                            <a16:creationId xmlns:a16="http://schemas.microsoft.com/office/drawing/2014/main" id="{4A36E324-3DCA-4EB7-9511-06117D9EB6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56941" y="5633199"/>
                        <a:ext cx="1402948" cy="507831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900" dirty="0">
                            <a:latin typeface="Arial Narrow" panose="020B0606020202030204" pitchFamily="34" charset="0"/>
                          </a:rPr>
                          <a:t>Axis of symmetry: </a:t>
                        </a:r>
                        <a14:m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9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900" b="0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  <m:t>−0.5</m:t>
                            </m:r>
                          </m:oMath>
                        </a14:m>
                        <a:endParaRPr lang="en-US" sz="900" dirty="0">
                          <a:latin typeface="Arial Narrow" panose="020B0606020202030204" pitchFamily="34" charset="0"/>
                        </a:endParaRPr>
                      </a:p>
                      <a:p>
                        <a:r>
                          <a:rPr lang="en-US" sz="900" dirty="0">
                            <a:latin typeface="Arial Narrow" panose="020B0606020202030204" pitchFamily="34" charset="0"/>
                          </a:rPr>
                          <a:t>y-intercept: -2</a:t>
                        </a:r>
                      </a:p>
                      <a:p>
                        <a:r>
                          <a:rPr lang="en-US" sz="900" dirty="0">
                            <a:latin typeface="Arial Narrow" panose="020B0606020202030204" pitchFamily="34" charset="0"/>
                          </a:rPr>
                          <a:t>Vertex</a:t>
                        </a:r>
                        <a:r>
                          <a:rPr lang="en-US" sz="900" dirty="0">
                            <a:latin typeface="Arial Narrow" panose="020B0606020202030204" pitchFamily="34" charset="0"/>
                            <a:sym typeface="Wingdings" panose="05000000000000000000" pitchFamily="2" charset="2"/>
                          </a:rPr>
                          <a:t>: (</a:t>
                        </a:r>
                        <a14:m>
                          <m:oMath xmlns:m="http://schemas.openxmlformats.org/officeDocument/2006/math"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−0.5</m:t>
                            </m:r>
                          </m:oMath>
                        </a14:m>
                        <a:r>
                          <a:rPr lang="en-US" sz="900" dirty="0">
                            <a:latin typeface="Arial Narrow" panose="020B0606020202030204" pitchFamily="34" charset="0"/>
                          </a:rPr>
                          <a:t>, 2.5)</a:t>
                        </a:r>
                      </a:p>
                    </p:txBody>
                  </p:sp>
                </mc:Choice>
                <mc:Fallback xmlns="">
                  <p:sp>
                    <p:nvSpPr>
                      <p:cNvPr id="30" name="Rectangle 29">
                        <a:extLst>
                          <a:ext uri="{FF2B5EF4-FFF2-40B4-BE49-F238E27FC236}">
                            <a16:creationId xmlns:a16="http://schemas.microsoft.com/office/drawing/2014/main" id="{4A36E324-3DCA-4EB7-9511-06117D9EB646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256941" y="5633199"/>
                        <a:ext cx="1402948" cy="507831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 b="-481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1" name="Rectangle 30">
                        <a:extLst>
                          <a:ext uri="{FF2B5EF4-FFF2-40B4-BE49-F238E27FC236}">
                            <a16:creationId xmlns:a16="http://schemas.microsoft.com/office/drawing/2014/main" id="{0EFB33F0-FCFC-4737-AB79-C08C43D0803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41542" y="5646528"/>
                        <a:ext cx="1402948" cy="507831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900" dirty="0">
                            <a:latin typeface="Arial Narrow" panose="020B0606020202030204" pitchFamily="34" charset="0"/>
                          </a:rPr>
                          <a:t>Axis of symmetry: </a:t>
                        </a:r>
                        <a14:m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9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900" b="0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  <m:t>−0.5</m:t>
                            </m:r>
                          </m:oMath>
                        </a14:m>
                        <a:endParaRPr lang="en-US" sz="900" dirty="0">
                          <a:latin typeface="Arial Narrow" panose="020B0606020202030204" pitchFamily="34" charset="0"/>
                        </a:endParaRPr>
                      </a:p>
                      <a:p>
                        <a:r>
                          <a:rPr lang="en-US" sz="900" dirty="0">
                            <a:latin typeface="Arial Narrow" panose="020B0606020202030204" pitchFamily="34" charset="0"/>
                          </a:rPr>
                          <a:t>y-intercept: -2</a:t>
                        </a:r>
                      </a:p>
                      <a:p>
                        <a:r>
                          <a:rPr lang="en-US" sz="900" dirty="0">
                            <a:latin typeface="Arial Narrow" panose="020B0606020202030204" pitchFamily="34" charset="0"/>
                          </a:rPr>
                          <a:t>Vertex</a:t>
                        </a:r>
                        <a:r>
                          <a:rPr lang="en-US" sz="900" dirty="0">
                            <a:latin typeface="Arial Narrow" panose="020B0606020202030204" pitchFamily="34" charset="0"/>
                            <a:sym typeface="Wingdings" panose="05000000000000000000" pitchFamily="2" charset="2"/>
                          </a:rPr>
                          <a:t>: (</a:t>
                        </a:r>
                        <a14:m>
                          <m:oMath xmlns:m="http://schemas.openxmlformats.org/officeDocument/2006/math"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−0.5</m:t>
                            </m:r>
                          </m:oMath>
                        </a14:m>
                        <a:r>
                          <a:rPr lang="en-US" sz="900" dirty="0">
                            <a:latin typeface="Arial Narrow" panose="020B0606020202030204" pitchFamily="34" charset="0"/>
                          </a:rPr>
                          <a:t>, -2.5)</a:t>
                        </a:r>
                      </a:p>
                    </p:txBody>
                  </p:sp>
                </mc:Choice>
                <mc:Fallback xmlns="">
                  <p:sp>
                    <p:nvSpPr>
                      <p:cNvPr id="31" name="Rectangle 30">
                        <a:extLst>
                          <a:ext uri="{FF2B5EF4-FFF2-40B4-BE49-F238E27FC236}">
                            <a16:creationId xmlns:a16="http://schemas.microsoft.com/office/drawing/2014/main" id="{0EFB33F0-FCFC-4737-AB79-C08C43D08039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641542" y="5646528"/>
                        <a:ext cx="1402948" cy="507831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 b="-357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2" name="Rectangle 31">
                        <a:extLst>
                          <a:ext uri="{FF2B5EF4-FFF2-40B4-BE49-F238E27FC236}">
                            <a16:creationId xmlns:a16="http://schemas.microsoft.com/office/drawing/2014/main" id="{AB88658B-8C6E-4722-AD09-3DC602F574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16217" y="5639786"/>
                        <a:ext cx="1402948" cy="507831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900" dirty="0">
                            <a:latin typeface="Arial Narrow" panose="020B0606020202030204" pitchFamily="34" charset="0"/>
                          </a:rPr>
                          <a:t>Axis of symmetry: </a:t>
                        </a:r>
                        <a14:m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9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900" b="0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  <m:t>−0.5</m:t>
                            </m:r>
                          </m:oMath>
                        </a14:m>
                        <a:endParaRPr lang="en-US" sz="900" dirty="0">
                          <a:latin typeface="Arial Narrow" panose="020B0606020202030204" pitchFamily="34" charset="0"/>
                        </a:endParaRPr>
                      </a:p>
                      <a:p>
                        <a:r>
                          <a:rPr lang="en-US" sz="900" dirty="0">
                            <a:latin typeface="Arial Narrow" panose="020B0606020202030204" pitchFamily="34" charset="0"/>
                          </a:rPr>
                          <a:t>y-intercept: -2</a:t>
                        </a:r>
                      </a:p>
                      <a:p>
                        <a:r>
                          <a:rPr lang="en-US" sz="900" dirty="0">
                            <a:latin typeface="Arial Narrow" panose="020B0606020202030204" pitchFamily="34" charset="0"/>
                          </a:rPr>
                          <a:t>Vertex</a:t>
                        </a:r>
                        <a:r>
                          <a:rPr lang="en-US" sz="900" dirty="0">
                            <a:latin typeface="Arial Narrow" panose="020B0606020202030204" pitchFamily="34" charset="0"/>
                            <a:sym typeface="Wingdings" panose="05000000000000000000" pitchFamily="2" charset="2"/>
                          </a:rPr>
                          <a:t>: (</a:t>
                        </a:r>
                        <a14:m>
                          <m:oMath xmlns:m="http://schemas.openxmlformats.org/officeDocument/2006/math"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0.5</m:t>
                            </m:r>
                          </m:oMath>
                        </a14:m>
                        <a:r>
                          <a:rPr lang="en-US" sz="900" dirty="0">
                            <a:latin typeface="Arial Narrow" panose="020B0606020202030204" pitchFamily="34" charset="0"/>
                          </a:rPr>
                          <a:t>, -2.5)</a:t>
                        </a:r>
                      </a:p>
                    </p:txBody>
                  </p:sp>
                </mc:Choice>
                <mc:Fallback xmlns="">
                  <p:sp>
                    <p:nvSpPr>
                      <p:cNvPr id="32" name="Rectangle 31">
                        <a:extLst>
                          <a:ext uri="{FF2B5EF4-FFF2-40B4-BE49-F238E27FC236}">
                            <a16:creationId xmlns:a16="http://schemas.microsoft.com/office/drawing/2014/main" id="{AB88658B-8C6E-4722-AD09-3DC602F574C6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16217" y="5639786"/>
                        <a:ext cx="1402948" cy="507831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 b="-481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CC75D716-B6F7-451B-8A02-CE9C8FFDA21B}"/>
                      </a:ext>
                    </a:extLst>
                  </p:cNvPr>
                  <p:cNvSpPr/>
                  <p:nvPr/>
                </p:nvSpPr>
                <p:spPr>
                  <a:xfrm>
                    <a:off x="939388" y="4271573"/>
                    <a:ext cx="279244" cy="2308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rPr>
                      <a:t>A.</a:t>
                    </a:r>
                  </a:p>
                </p:txBody>
              </p:sp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CF485EDC-CD2D-4DCE-9441-F19BC68BB06F}"/>
                      </a:ext>
                    </a:extLst>
                  </p:cNvPr>
                  <p:cNvSpPr/>
                  <p:nvPr/>
                </p:nvSpPr>
                <p:spPr>
                  <a:xfrm>
                    <a:off x="2300841" y="4242417"/>
                    <a:ext cx="279244" cy="2308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rPr>
                      <a:t>B.</a:t>
                    </a:r>
                  </a:p>
                </p:txBody>
              </p:sp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6A22C5F9-6435-43EA-AABA-76D365882B3F}"/>
                      </a:ext>
                    </a:extLst>
                  </p:cNvPr>
                  <p:cNvSpPr/>
                  <p:nvPr/>
                </p:nvSpPr>
                <p:spPr>
                  <a:xfrm>
                    <a:off x="5117781" y="4232076"/>
                    <a:ext cx="279244" cy="2308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rPr>
                      <a:t>D.</a:t>
                    </a:r>
                  </a:p>
                </p:txBody>
              </p:sp>
              <p:pic>
                <p:nvPicPr>
                  <p:cNvPr id="9" name="Picture 8">
                    <a:extLst>
                      <a:ext uri="{FF2B5EF4-FFF2-40B4-BE49-F238E27FC236}">
                        <a16:creationId xmlns:a16="http://schemas.microsoft.com/office/drawing/2014/main" id="{C113870C-987C-4CF4-9D6C-E8EFAE43903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2360016" y="4470003"/>
                    <a:ext cx="1145426" cy="1153533"/>
                  </a:xfrm>
                  <a:prstGeom prst="rect">
                    <a:avLst/>
                  </a:prstGeom>
                </p:spPr>
              </p:pic>
            </p:grpSp>
          </p:grpSp>
        </p:grp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EEE6ED0F-06A2-4706-ABD6-0AA318942390}"/>
              </a:ext>
            </a:extLst>
          </p:cNvPr>
          <p:cNvSpPr/>
          <p:nvPr/>
        </p:nvSpPr>
        <p:spPr bwMode="auto">
          <a:xfrm>
            <a:off x="3700558" y="4288916"/>
            <a:ext cx="230881" cy="181087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29" grpId="0" animBg="1"/>
      <p:bldP spid="2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62826B6-0693-4CFA-BCE5-A896A2AE3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928" y="447100"/>
            <a:ext cx="87781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What did you learn today about how to </a:t>
            </a:r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Graph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 Quadratic Functions in Standard Form by identifying the Vertex?</a:t>
            </a: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(Pair-Share)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126">
            <a:extLst>
              <a:ext uri="{FF2B5EF4-FFF2-40B4-BE49-F238E27FC236}">
                <a16:creationId xmlns:a16="http://schemas.microsoft.com/office/drawing/2014/main" id="{4EFF68D7-9DDF-467A-B7CF-4164B0F02C44}"/>
              </a:ext>
            </a:extLst>
          </p:cNvPr>
          <p:cNvSpPr/>
          <p:nvPr/>
        </p:nvSpPr>
        <p:spPr>
          <a:xfrm>
            <a:off x="37034" y="163863"/>
            <a:ext cx="1735138" cy="247650"/>
          </a:xfrm>
          <a:custGeom>
            <a:avLst/>
            <a:gdLst/>
            <a:ahLst/>
            <a:cxnLst/>
            <a:rect l="l" t="t" r="r" b="b"/>
            <a:pathLst>
              <a:path w="1734382" h="247650">
                <a:moveTo>
                  <a:pt x="1633408" y="0"/>
                </a:moveTo>
                <a:lnTo>
                  <a:pt x="1633719" y="381"/>
                </a:lnTo>
                <a:lnTo>
                  <a:pt x="1635717" y="381"/>
                </a:lnTo>
                <a:lnTo>
                  <a:pt x="1635717" y="2832"/>
                </a:lnTo>
                <a:lnTo>
                  <a:pt x="1734382" y="123825"/>
                </a:lnTo>
                <a:lnTo>
                  <a:pt x="1635717" y="244818"/>
                </a:lnTo>
                <a:lnTo>
                  <a:pt x="1635717" y="247269"/>
                </a:lnTo>
                <a:lnTo>
                  <a:pt x="1633719" y="247269"/>
                </a:lnTo>
                <a:lnTo>
                  <a:pt x="1633408" y="247650"/>
                </a:lnTo>
                <a:lnTo>
                  <a:pt x="1633408" y="247269"/>
                </a:lnTo>
                <a:lnTo>
                  <a:pt x="0" y="247269"/>
                </a:lnTo>
                <a:lnTo>
                  <a:pt x="0" y="381"/>
                </a:lnTo>
                <a:lnTo>
                  <a:pt x="1633408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Summary Closure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B96C547-9C98-44DB-9B23-02C25D2EA8F0}"/>
              </a:ext>
            </a:extLst>
          </p:cNvPr>
          <p:cNvGrpSpPr/>
          <p:nvPr/>
        </p:nvGrpSpPr>
        <p:grpSpPr>
          <a:xfrm>
            <a:off x="6675097" y="970320"/>
            <a:ext cx="2403452" cy="2064683"/>
            <a:chOff x="6506729" y="1234464"/>
            <a:chExt cx="2403452" cy="206468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91050D0-D10E-4F7A-894C-0FFAE486E0CC}"/>
                </a:ext>
              </a:extLst>
            </p:cNvPr>
            <p:cNvSpPr/>
            <p:nvPr/>
          </p:nvSpPr>
          <p:spPr>
            <a:xfrm>
              <a:off x="6506729" y="1600220"/>
              <a:ext cx="2285975" cy="169892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285750" indent="-285750" eaLnBrk="1" hangingPunct="1"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lang="en-US" alt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Standard form</a:t>
              </a:r>
            </a:p>
            <a:p>
              <a:pPr marL="285750" indent="-285750" eaLnBrk="1" hangingPunct="1"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lang="en-US" alt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Vertex</a:t>
              </a:r>
            </a:p>
            <a:p>
              <a:pPr marL="285750" indent="-285750" eaLnBrk="1" hangingPunct="1"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lang="en-US" alt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Zeroes</a:t>
              </a:r>
            </a:p>
            <a:p>
              <a:pPr marL="285750" indent="-285750" eaLnBrk="1" hangingPunct="1"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lang="en-US" alt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y-intercept</a:t>
              </a:r>
            </a:p>
            <a:p>
              <a:pPr marL="285750" indent="-285750" eaLnBrk="1" hangingPunct="1"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lang="en-US" alt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Axis of Symmetry</a:t>
              </a:r>
            </a:p>
          </p:txBody>
        </p:sp>
        <p:pic>
          <p:nvPicPr>
            <p:cNvPr id="14338" name="Picture 2" descr="Image result for word bank">
              <a:extLst>
                <a:ext uri="{FF2B5EF4-FFF2-40B4-BE49-F238E27FC236}">
                  <a16:creationId xmlns:a16="http://schemas.microsoft.com/office/drawing/2014/main" id="{E97926A9-E12A-4ED2-94AD-28948D008D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2243" y="1234464"/>
              <a:ext cx="2367938" cy="506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3FADF59-91E0-4D42-BA17-55E8C46DBC29}"/>
              </a:ext>
            </a:extLst>
          </p:cNvPr>
          <p:cNvSpPr/>
          <p:nvPr/>
        </p:nvSpPr>
        <p:spPr>
          <a:xfrm>
            <a:off x="292125" y="1117741"/>
            <a:ext cx="630929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rgbClr val="000000"/>
                </a:solidFill>
                <a:latin typeface="Abadi Extra Light" panose="020B0204020104020204" pitchFamily="34" charset="0"/>
                <a:cs typeface="Arial" charset="0"/>
              </a:rPr>
              <a:t>Today, I learned how to ___________________________</a:t>
            </a:r>
          </a:p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rgbClr val="000000"/>
                </a:solidFill>
                <a:latin typeface="Abadi Extra Light" panose="020B0204020104020204" pitchFamily="34" charset="0"/>
                <a:cs typeface="Arial" charset="0"/>
              </a:rPr>
              <a:t>______________________________________________. 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badi Extra Light" panose="020B0204020104020204" pitchFamily="34" charset="0"/>
              <a:cs typeface="Arial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FE640FD-40AE-41ED-95B5-E2DD6EADA9C3}"/>
              </a:ext>
            </a:extLst>
          </p:cNvPr>
          <p:cNvGrpSpPr/>
          <p:nvPr/>
        </p:nvGrpSpPr>
        <p:grpSpPr>
          <a:xfrm>
            <a:off x="6189458" y="5837221"/>
            <a:ext cx="2781547" cy="804130"/>
            <a:chOff x="6290941" y="1830500"/>
            <a:chExt cx="2781547" cy="804130"/>
          </a:xfrm>
        </p:grpSpPr>
        <p:grpSp>
          <p:nvGrpSpPr>
            <p:cNvPr id="16" name="Group 4">
              <a:extLst>
                <a:ext uri="{FF2B5EF4-FFF2-40B4-BE49-F238E27FC236}">
                  <a16:creationId xmlns:a16="http://schemas.microsoft.com/office/drawing/2014/main" id="{D96EEB19-5DCF-4A9C-B6F7-00C9A61CDB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90941" y="1830500"/>
              <a:ext cx="2756696" cy="804130"/>
              <a:chOff x="5850559" y="523875"/>
              <a:chExt cx="3083889" cy="519808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7BEAC3F-6A41-40CA-AA72-B2B6BBA3C813}"/>
                  </a:ext>
                </a:extLst>
              </p:cNvPr>
              <p:cNvSpPr/>
              <p:nvPr/>
            </p:nvSpPr>
            <p:spPr bwMode="auto">
              <a:xfrm>
                <a:off x="5852144" y="523875"/>
                <a:ext cx="3082304" cy="519808"/>
              </a:xfrm>
              <a:prstGeom prst="rect">
                <a:avLst/>
              </a:prstGeom>
              <a:gradFill flip="none" rotWithShape="1">
                <a:gsLst>
                  <a:gs pos="0">
                    <a:srgbClr val="C0ECFC"/>
                  </a:gs>
                  <a:gs pos="32000">
                    <a:srgbClr val="F7FDFF"/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301752" rIns="9144">
                <a:spAutoFit/>
              </a:bodyPr>
              <a:lstStyle/>
              <a:p>
                <a:pPr defTabSz="914400">
                  <a:defRPr/>
                </a:pPr>
                <a:endParaRPr lang="en-US" sz="1100" b="1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  <a:cs typeface="Times New Roman" pitchFamily="18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A5E72BC-85F2-4804-B7F6-4D3F7238718B}"/>
                  </a:ext>
                </a:extLst>
              </p:cNvPr>
              <p:cNvSpPr/>
              <p:nvPr/>
            </p:nvSpPr>
            <p:spPr bwMode="auto">
              <a:xfrm>
                <a:off x="5850559" y="530222"/>
                <a:ext cx="3082304" cy="129609"/>
              </a:xfrm>
              <a:prstGeom prst="rect">
                <a:avLst/>
              </a:prstGeom>
              <a:solidFill>
                <a:srgbClr val="08749A"/>
              </a:solidFill>
              <a:ln w="3175">
                <a:solidFill>
                  <a:schemeClr val="accen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500" b="1" dirty="0">
                    <a:latin typeface="Gill Sans MT" pitchFamily="34" charset="0"/>
                  </a:rPr>
                  <a:t>Remember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D2F8C20-5C09-4840-9B5B-1AEACF4E2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4184" y="2071436"/>
              <a:ext cx="2768304" cy="551097"/>
            </a:xfrm>
            <a:prstGeom prst="rect">
              <a:avLst/>
            </a:prstGeom>
          </p:spPr>
        </p:pic>
      </p:grpSp>
      <p:sp>
        <p:nvSpPr>
          <p:cNvPr id="26" name="Tape">
            <a:extLst>
              <a:ext uri="{FF2B5EF4-FFF2-40B4-BE49-F238E27FC236}">
                <a16:creationId xmlns:a16="http://schemas.microsoft.com/office/drawing/2014/main" id="{B7B2CD96-6A5C-41D0-8564-9CB442123F40}"/>
              </a:ext>
            </a:extLst>
          </p:cNvPr>
          <p:cNvSpPr/>
          <p:nvPr/>
        </p:nvSpPr>
        <p:spPr bwMode="auto">
          <a:xfrm rot="16200000" flipH="1">
            <a:off x="7528349" y="5569244"/>
            <a:ext cx="168275" cy="533400"/>
          </a:xfrm>
          <a:custGeom>
            <a:avLst/>
            <a:gdLst>
              <a:gd name="connsiteX0" fmla="*/ 0 w 234247"/>
              <a:gd name="connsiteY0" fmla="*/ 0 h 920626"/>
              <a:gd name="connsiteX1" fmla="*/ 234247 w 234247"/>
              <a:gd name="connsiteY1" fmla="*/ 0 h 920626"/>
              <a:gd name="connsiteX2" fmla="*/ 234247 w 234247"/>
              <a:gd name="connsiteY2" fmla="*/ 920626 h 920626"/>
              <a:gd name="connsiteX3" fmla="*/ 0 w 234247"/>
              <a:gd name="connsiteY3" fmla="*/ 920626 h 920626"/>
              <a:gd name="connsiteX4" fmla="*/ 0 w 234247"/>
              <a:gd name="connsiteY4" fmla="*/ 0 h 920626"/>
              <a:gd name="connsiteX0" fmla="*/ 0 w 234247"/>
              <a:gd name="connsiteY0" fmla="*/ 0 h 920626"/>
              <a:gd name="connsiteX1" fmla="*/ 62185 w 234247"/>
              <a:gd name="connsiteY1" fmla="*/ 4637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138385 w 234247"/>
              <a:gd name="connsiteY2" fmla="*/ 14162 h 920626"/>
              <a:gd name="connsiteX3" fmla="*/ 234247 w 234247"/>
              <a:gd name="connsiteY3" fmla="*/ 0 h 920626"/>
              <a:gd name="connsiteX4" fmla="*/ 234247 w 234247"/>
              <a:gd name="connsiteY4" fmla="*/ 920626 h 920626"/>
              <a:gd name="connsiteX5" fmla="*/ 0 w 234247"/>
              <a:gd name="connsiteY5" fmla="*/ 920626 h 920626"/>
              <a:gd name="connsiteX6" fmla="*/ 0 w 234247"/>
              <a:gd name="connsiteY6" fmla="*/ 0 h 920626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234247 w 234247"/>
              <a:gd name="connsiteY3" fmla="*/ 8066 h 928692"/>
              <a:gd name="connsiteX4" fmla="*/ 234247 w 234247"/>
              <a:gd name="connsiteY4" fmla="*/ 928692 h 928692"/>
              <a:gd name="connsiteX5" fmla="*/ 0 w 234247"/>
              <a:gd name="connsiteY5" fmla="*/ 928692 h 928692"/>
              <a:gd name="connsiteX6" fmla="*/ 0 w 234247"/>
              <a:gd name="connsiteY6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9660 w 234247"/>
              <a:gd name="connsiteY3" fmla="*/ 3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91 w 234247"/>
              <a:gd name="connsiteY3" fmla="*/ 6349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0 w 234250"/>
              <a:gd name="connsiteY6" fmla="*/ 930154 h 930154"/>
              <a:gd name="connsiteX7" fmla="*/ 0 w 234250"/>
              <a:gd name="connsiteY7" fmla="*/ 9528 h 930154"/>
              <a:gd name="connsiteX0" fmla="*/ 0 w 234250"/>
              <a:gd name="connsiteY0" fmla="*/ 9528 h 931740"/>
              <a:gd name="connsiteX1" fmla="*/ 65360 w 234250"/>
              <a:gd name="connsiteY1" fmla="*/ 20511 h 931740"/>
              <a:gd name="connsiteX2" fmla="*/ 112988 w 234250"/>
              <a:gd name="connsiteY2" fmla="*/ 1462 h 931740"/>
              <a:gd name="connsiteX3" fmla="*/ 176491 w 234250"/>
              <a:gd name="connsiteY3" fmla="*/ 7811 h 931740"/>
              <a:gd name="connsiteX4" fmla="*/ 234250 w 234250"/>
              <a:gd name="connsiteY4" fmla="*/ 0 h 931740"/>
              <a:gd name="connsiteX5" fmla="*/ 234247 w 234250"/>
              <a:gd name="connsiteY5" fmla="*/ 930154 h 931740"/>
              <a:gd name="connsiteX6" fmla="*/ 43134 w 234250"/>
              <a:gd name="connsiteY6" fmla="*/ 931740 h 931740"/>
              <a:gd name="connsiteX7" fmla="*/ 0 w 234250"/>
              <a:gd name="connsiteY7" fmla="*/ 930154 h 931740"/>
              <a:gd name="connsiteX8" fmla="*/ 0 w 234250"/>
              <a:gd name="connsiteY8" fmla="*/ 9528 h 931740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43134 w 234250"/>
              <a:gd name="connsiteY6" fmla="*/ 922215 h 930154"/>
              <a:gd name="connsiteX7" fmla="*/ 0 w 234250"/>
              <a:gd name="connsiteY7" fmla="*/ 930154 h 930154"/>
              <a:gd name="connsiteX8" fmla="*/ 0 w 234250"/>
              <a:gd name="connsiteY8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84409 w 234250"/>
              <a:gd name="connsiteY6" fmla="*/ 925390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93934 w 234250"/>
              <a:gd name="connsiteY6" fmla="*/ 928565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29359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9978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89978 w 234250"/>
              <a:gd name="connsiteY7" fmla="*/ 924596 h 930154"/>
              <a:gd name="connsiteX8" fmla="*/ 147115 w 234250"/>
              <a:gd name="connsiteY8" fmla="*/ 919834 h 930154"/>
              <a:gd name="connsiteX9" fmla="*/ 93934 w 234250"/>
              <a:gd name="connsiteY9" fmla="*/ 928565 h 930154"/>
              <a:gd name="connsiteX10" fmla="*/ 43134 w 234250"/>
              <a:gd name="connsiteY10" fmla="*/ 922215 h 930154"/>
              <a:gd name="connsiteX11" fmla="*/ 0 w 234250"/>
              <a:gd name="connsiteY11" fmla="*/ 930154 h 930154"/>
              <a:gd name="connsiteX12" fmla="*/ 0 w 234250"/>
              <a:gd name="connsiteY12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0452 w 234250"/>
              <a:gd name="connsiteY6" fmla="*/ 917452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3328"/>
              <a:gd name="connsiteX1" fmla="*/ 65360 w 234250"/>
              <a:gd name="connsiteY1" fmla="*/ 20511 h 933328"/>
              <a:gd name="connsiteX2" fmla="*/ 112988 w 234250"/>
              <a:gd name="connsiteY2" fmla="*/ 1462 h 933328"/>
              <a:gd name="connsiteX3" fmla="*/ 176491 w 234250"/>
              <a:gd name="connsiteY3" fmla="*/ 7811 h 933328"/>
              <a:gd name="connsiteX4" fmla="*/ 234250 w 234250"/>
              <a:gd name="connsiteY4" fmla="*/ 0 h 933328"/>
              <a:gd name="connsiteX5" fmla="*/ 234247 w 234250"/>
              <a:gd name="connsiteY5" fmla="*/ 930154 h 933328"/>
              <a:gd name="connsiteX6" fmla="*/ 180452 w 234250"/>
              <a:gd name="connsiteY6" fmla="*/ 917452 h 933328"/>
              <a:gd name="connsiteX7" fmla="*/ 117747 w 234250"/>
              <a:gd name="connsiteY7" fmla="*/ 933328 h 933328"/>
              <a:gd name="connsiteX8" fmla="*/ 43134 w 234250"/>
              <a:gd name="connsiteY8" fmla="*/ 922215 h 933328"/>
              <a:gd name="connsiteX9" fmla="*/ 0 w 234250"/>
              <a:gd name="connsiteY9" fmla="*/ 930154 h 933328"/>
              <a:gd name="connsiteX10" fmla="*/ 0 w 234250"/>
              <a:gd name="connsiteY10" fmla="*/ 9528 h 93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250" h="933328">
                <a:moveTo>
                  <a:pt x="0" y="9528"/>
                </a:moveTo>
                <a:lnTo>
                  <a:pt x="65360" y="20511"/>
                </a:lnTo>
                <a:lnTo>
                  <a:pt x="112988" y="1462"/>
                </a:lnTo>
                <a:lnTo>
                  <a:pt x="176491" y="7811"/>
                </a:lnTo>
                <a:lnTo>
                  <a:pt x="234250" y="0"/>
                </a:lnTo>
                <a:cubicBezTo>
                  <a:pt x="234249" y="310051"/>
                  <a:pt x="234248" y="620103"/>
                  <a:pt x="234247" y="930154"/>
                </a:cubicBezTo>
                <a:lnTo>
                  <a:pt x="180452" y="917452"/>
                </a:lnTo>
                <a:lnTo>
                  <a:pt x="117747" y="933328"/>
                </a:lnTo>
                <a:lnTo>
                  <a:pt x="43134" y="922215"/>
                </a:lnTo>
                <a:lnTo>
                  <a:pt x="0" y="930154"/>
                </a:lnTo>
                <a:lnTo>
                  <a:pt x="0" y="9528"/>
                </a:lnTo>
                <a:close/>
              </a:path>
            </a:pathLst>
          </a:custGeom>
          <a:blipFill dpi="0" rotWithShape="1">
            <a:blip r:embed="rId4">
              <a:alphaModFix amt="55000"/>
            </a:blip>
            <a:srcRect/>
            <a:stretch>
              <a:fillRect/>
            </a:stretch>
          </a:blip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7" name="Picture 36">
            <a:extLst>
              <a:ext uri="{FF2B5EF4-FFF2-40B4-BE49-F238E27FC236}">
                <a16:creationId xmlns:a16="http://schemas.microsoft.com/office/drawing/2014/main" id="{012407F1-CC68-4CE6-AF64-0A4C0B3DD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25" y="3217267"/>
            <a:ext cx="7094538" cy="1795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4EBCC96-6BFA-49AE-BFB1-A715F5C255BB}"/>
                  </a:ext>
                </a:extLst>
              </p:cNvPr>
              <p:cNvSpPr/>
              <p:nvPr/>
            </p:nvSpPr>
            <p:spPr bwMode="auto">
              <a:xfrm>
                <a:off x="654611" y="3574321"/>
                <a:ext cx="6012095" cy="339388"/>
              </a:xfrm>
              <a:prstGeom prst="rect">
                <a:avLst/>
              </a:prstGeom>
              <a:noFill/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defTabSz="914400">
                  <a:tabLst>
                    <a:tab pos="-55563" algn="l"/>
                  </a:tabLst>
                  <a:defRPr/>
                </a:pPr>
                <a:r>
                  <a:rPr lang="en-US" sz="1300" dirty="0"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rPr>
                  <a:t>Find the </a:t>
                </a:r>
                <a:r>
                  <a:rPr lang="en-US" sz="1300" b="1" i="1" dirty="0"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rPr>
                  <a:t>Vertex (h, k). </a:t>
                </a:r>
                <a:r>
                  <a:rPr lang="en-US" sz="1050" dirty="0">
                    <a:solidFill>
                      <a:srgbClr val="808080"/>
                    </a:solidFill>
                    <a:latin typeface="Verdana" pitchFamily="34" charset="0"/>
                    <a:cs typeface="Times New Roman" pitchFamily="18" charset="0"/>
                  </a:rPr>
                  <a:t>Hint: use the formal </a:t>
                </a:r>
                <a:r>
                  <a:rPr lang="en-US" sz="1100" b="1" dirty="0">
                    <a:solidFill>
                      <a:srgbClr val="808080"/>
                    </a:solidFill>
                    <a:latin typeface="Verdana" pitchFamily="34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1050" b="1" i="0" smtClean="0">
                        <a:solidFill>
                          <a:srgbClr val="80808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en-US" sz="1050" b="1" i="1" smtClean="0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1050" b="1" i="1" smtClean="0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1050" b="1" i="1" smtClean="0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1050" b="1" i="1" smtClean="0">
                            <a:solidFill>
                              <a:srgbClr val="80808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𝒂</m:t>
                        </m:r>
                      </m:den>
                    </m:f>
                    <m:r>
                      <a:rPr lang="en-US" sz="1050" b="1" i="0" smtClean="0">
                        <a:solidFill>
                          <a:srgbClr val="80808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1050" dirty="0">
                        <a:solidFill>
                          <a:srgbClr val="808080"/>
                        </a:solidFill>
                        <a:latin typeface="Verdana" pitchFamily="34" charset="0"/>
                        <a:cs typeface="Times New Roman" pitchFamily="18" charset="0"/>
                      </a:rPr>
                      <m:t>the</m:t>
                    </m:r>
                    <m:r>
                      <m:rPr>
                        <m:nor/>
                      </m:rPr>
                      <a:rPr lang="en-US" sz="1050" b="0" i="0" dirty="0" smtClean="0">
                        <a:solidFill>
                          <a:srgbClr val="808080"/>
                        </a:solidFill>
                        <a:latin typeface="Verdana" pitchFamily="34" charset="0"/>
                        <a:cs typeface="Times New Roman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1050" b="0" i="0" dirty="0" smtClean="0">
                        <a:solidFill>
                          <a:srgbClr val="808080"/>
                        </a:solidFill>
                        <a:latin typeface="Verdana" pitchFamily="34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050" b="0" i="0" dirty="0" smtClean="0">
                        <a:solidFill>
                          <a:srgbClr val="808080"/>
                        </a:solidFill>
                        <a:latin typeface="Verdana" pitchFamily="34" charset="0"/>
                        <a:cs typeface="Times New Roman" pitchFamily="18" charset="0"/>
                      </a:rPr>
                      <m:t>substitute</m:t>
                    </m:r>
                    <m:r>
                      <m:rPr>
                        <m:nor/>
                      </m:rPr>
                      <a:rPr lang="en-US" sz="1050" b="0" i="0" dirty="0" smtClean="0">
                        <a:solidFill>
                          <a:srgbClr val="808080"/>
                        </a:solidFill>
                        <a:latin typeface="Verdana" pitchFamily="34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050" b="0" i="0" dirty="0" smtClean="0">
                        <a:solidFill>
                          <a:srgbClr val="808080"/>
                        </a:solidFill>
                        <a:latin typeface="Verdana" pitchFamily="34" charset="0"/>
                        <a:cs typeface="Times New Roman" pitchFamily="18" charset="0"/>
                      </a:rPr>
                      <m:t>back</m:t>
                    </m:r>
                    <m:r>
                      <m:rPr>
                        <m:nor/>
                      </m:rPr>
                      <a:rPr lang="en-US" sz="1050" b="0" i="0" dirty="0" smtClean="0">
                        <a:solidFill>
                          <a:srgbClr val="808080"/>
                        </a:solidFill>
                        <a:latin typeface="Verdana" pitchFamily="34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050" b="0" i="0" dirty="0" smtClean="0">
                        <a:solidFill>
                          <a:srgbClr val="808080"/>
                        </a:solidFill>
                        <a:latin typeface="Verdana" pitchFamily="34" charset="0"/>
                        <a:cs typeface="Times New Roman" pitchFamily="18" charset="0"/>
                      </a:rPr>
                      <m:t>to</m:t>
                    </m:r>
                    <m:r>
                      <m:rPr>
                        <m:nor/>
                      </m:rPr>
                      <a:rPr lang="en-US" sz="1050" b="0" i="0" dirty="0" smtClean="0">
                        <a:solidFill>
                          <a:srgbClr val="808080"/>
                        </a:solidFill>
                        <a:latin typeface="Verdana" pitchFamily="34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050" b="0" i="0" dirty="0" smtClean="0">
                        <a:solidFill>
                          <a:srgbClr val="808080"/>
                        </a:solidFill>
                        <a:latin typeface="Verdana" pitchFamily="34" charset="0"/>
                        <a:cs typeface="Times New Roman" pitchFamily="18" charset="0"/>
                      </a:rPr>
                      <m:t>find</m:t>
                    </m:r>
                    <m:r>
                      <m:rPr>
                        <m:nor/>
                      </m:rPr>
                      <a:rPr lang="en-US" sz="1050" b="0" i="0" dirty="0" smtClean="0">
                        <a:solidFill>
                          <a:srgbClr val="808080"/>
                        </a:solidFill>
                        <a:latin typeface="Verdana" pitchFamily="34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050" b="0" i="0" dirty="0" smtClean="0">
                        <a:solidFill>
                          <a:srgbClr val="808080"/>
                        </a:solidFill>
                        <a:latin typeface="Verdana" pitchFamily="34" charset="0"/>
                        <a:cs typeface="Times New Roman" pitchFamily="18" charset="0"/>
                      </a:rPr>
                      <m:t>y</m:t>
                    </m:r>
                  </m:oMath>
                </a14:m>
                <a:r>
                  <a:rPr lang="en-US" sz="105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4EBCC96-6BFA-49AE-BFB1-A715F5C255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4611" y="3574321"/>
                <a:ext cx="6012095" cy="339388"/>
              </a:xfrm>
              <a:prstGeom prst="rect">
                <a:avLst/>
              </a:prstGeom>
              <a:blipFill>
                <a:blip r:embed="rId6"/>
                <a:stretch>
                  <a:fillRect l="-101" b="-1786"/>
                </a:stretch>
              </a:blipFill>
              <a:ln w="3175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1112">
            <a:extLst>
              <a:ext uri="{FF2B5EF4-FFF2-40B4-BE49-F238E27FC236}">
                <a16:creationId xmlns:a16="http://schemas.microsoft.com/office/drawing/2014/main" id="{9336F9DF-E691-40E1-A891-BFDC31F07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50" y="3299917"/>
            <a:ext cx="39869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-57150" algn="l"/>
              </a:tabLst>
              <a:defRPr/>
            </a:pPr>
            <a:r>
              <a:rPr lang="en-US" sz="1400" b="1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Steps to Graph Quadratic Functions in Standard Form.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FF51BD6-DFF6-41AE-9EAF-E27D05F0C770}"/>
              </a:ext>
            </a:extLst>
          </p:cNvPr>
          <p:cNvSpPr/>
          <p:nvPr/>
        </p:nvSpPr>
        <p:spPr bwMode="auto">
          <a:xfrm>
            <a:off x="515987" y="3633029"/>
            <a:ext cx="173038" cy="173038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Gill Sans MT" pitchFamily="34" charset="0"/>
              </a:rPr>
              <a:t>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240C4AE-CC04-478D-A306-A10BE310CC01}"/>
              </a:ext>
            </a:extLst>
          </p:cNvPr>
          <p:cNvSpPr/>
          <p:nvPr/>
        </p:nvSpPr>
        <p:spPr bwMode="auto">
          <a:xfrm>
            <a:off x="502755" y="3956032"/>
            <a:ext cx="173038" cy="173037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Gill Sans MT" pitchFamily="34" charset="0"/>
              </a:rPr>
              <a:t>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E6CEBB6-DA66-4D3E-B50A-7AAB4C707136}"/>
              </a:ext>
            </a:extLst>
          </p:cNvPr>
          <p:cNvSpPr/>
          <p:nvPr/>
        </p:nvSpPr>
        <p:spPr bwMode="auto">
          <a:xfrm>
            <a:off x="502755" y="4233366"/>
            <a:ext cx="173038" cy="173038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Gill Sans MT" pitchFamily="34" charset="0"/>
              </a:rPr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D4D9863-FE31-4135-A85C-4308D5932F17}"/>
              </a:ext>
            </a:extLst>
          </p:cNvPr>
          <p:cNvSpPr/>
          <p:nvPr/>
        </p:nvSpPr>
        <p:spPr bwMode="auto">
          <a:xfrm>
            <a:off x="502755" y="4538242"/>
            <a:ext cx="173038" cy="173037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Gill Sans MT" pitchFamily="34" charset="0"/>
              </a:rPr>
              <a:t>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A8BADD-688A-4680-8BCA-38C66BDF5DB1}"/>
              </a:ext>
            </a:extLst>
          </p:cNvPr>
          <p:cNvSpPr/>
          <p:nvPr/>
        </p:nvSpPr>
        <p:spPr bwMode="auto">
          <a:xfrm>
            <a:off x="654611" y="3898826"/>
            <a:ext cx="4363695" cy="292388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tabLst>
                <a:tab pos="-55563" algn="l"/>
              </a:tabLst>
              <a:defRPr/>
            </a:pPr>
            <a:r>
              <a:rPr lang="en-US" sz="13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13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vertex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point and draw </a:t>
            </a:r>
            <a:r>
              <a:rPr lang="en-US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axis of symmetry 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EC5A71-3B8C-4CFC-A714-BCC3D2E0686E}"/>
              </a:ext>
            </a:extLst>
          </p:cNvPr>
          <p:cNvSpPr/>
          <p:nvPr/>
        </p:nvSpPr>
        <p:spPr bwMode="auto">
          <a:xfrm>
            <a:off x="647508" y="4186390"/>
            <a:ext cx="4208203" cy="292388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tabLst>
                <a:tab pos="-55563" algn="l"/>
              </a:tabLst>
              <a:defRPr/>
            </a:pPr>
            <a:r>
              <a:rPr lang="en-US" sz="13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Find </a:t>
            </a:r>
            <a:r>
              <a:rPr lang="en-US" sz="1300" b="1" i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two more points </a:t>
            </a:r>
            <a:r>
              <a:rPr lang="en-US" sz="1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Times New Roman" pitchFamily="18" charset="0"/>
              </a:rPr>
              <a:t>left/right </a:t>
            </a:r>
            <a:r>
              <a:rPr lang="en-US" sz="13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of vertex and </a:t>
            </a:r>
            <a:r>
              <a:rPr lang="en-US" sz="1300" b="1" i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Graph </a:t>
            </a:r>
            <a:r>
              <a:rPr lang="en-US" sz="13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it. </a:t>
            </a:r>
            <a:endParaRPr lang="en-US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E76FA83-6A1B-49FE-906F-4C4017C91586}"/>
              </a:ext>
            </a:extLst>
          </p:cNvPr>
          <p:cNvSpPr/>
          <p:nvPr/>
        </p:nvSpPr>
        <p:spPr>
          <a:xfrm>
            <a:off x="631528" y="4464231"/>
            <a:ext cx="560175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i="1" dirty="0">
                <a:latin typeface="Arial" panose="020B0604020202020204" pitchFamily="34" charset="0"/>
              </a:rPr>
              <a:t>Reflect</a:t>
            </a:r>
            <a:r>
              <a:rPr lang="en-US" sz="1300" dirty="0">
                <a:latin typeface="Arial" panose="020B0604020202020204" pitchFamily="34" charset="0"/>
              </a:rPr>
              <a:t> the graphed points over the </a:t>
            </a:r>
            <a:r>
              <a:rPr lang="en-US" sz="1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axis of symmetry</a:t>
            </a:r>
            <a:r>
              <a:rPr lang="en-US" sz="1300" i="1" dirty="0">
                <a:latin typeface="Arial" panose="020B0604020202020204" pitchFamily="34" charset="0"/>
              </a:rPr>
              <a:t> </a:t>
            </a:r>
            <a:r>
              <a:rPr lang="en-US" sz="1300" dirty="0">
                <a:latin typeface="Arial" panose="020B0604020202020204" pitchFamily="34" charset="0"/>
              </a:rPr>
              <a:t>to create </a:t>
            </a:r>
            <a:r>
              <a:rPr lang="en-US" sz="1300" b="1" i="1" dirty="0">
                <a:latin typeface="Arial" panose="020B0604020202020204" pitchFamily="34" charset="0"/>
              </a:rPr>
              <a:t>two more points </a:t>
            </a:r>
            <a:r>
              <a:rPr lang="en-US" sz="1300" dirty="0">
                <a:latin typeface="Arial" panose="020B0604020202020204" pitchFamily="34" charset="0"/>
              </a:rPr>
              <a:t>and sketch the graph.</a:t>
            </a:r>
          </a:p>
        </p:txBody>
      </p:sp>
    </p:spTree>
    <p:extLst>
      <p:ext uri="{BB962C8B-B14F-4D97-AF65-F5344CB8AC3E}">
        <p14:creationId xmlns:p14="http://schemas.microsoft.com/office/powerpoint/2010/main" val="374688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  <p:bldP spid="35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Text Box 4">
                <a:extLst>
                  <a:ext uri="{FF2B5EF4-FFF2-40B4-BE49-F238E27FC236}">
                    <a16:creationId xmlns:a16="http://schemas.microsoft.com/office/drawing/2014/main" id="{4E0B39ED-1EC0-4B05-BBCC-ED8D7DB318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651" y="1987007"/>
                <a:ext cx="8983386" cy="369332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 dirty="0">
                    <a:latin typeface="Handlee" panose="02000000000000000000" pitchFamily="2" charset="0"/>
                  </a:rPr>
                  <a:t>Graph the quadratic function:</a:t>
                </a:r>
                <a:r>
                  <a:rPr lang="en-US" altLang="en-US" b="1" i="1" dirty="0">
                    <a:latin typeface="Handlee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en-US" b="1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altLang="en-US" b="1" dirty="0">
                        <a:latin typeface="Verdan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altLang="en-US" b="1" baseline="30000" dirty="0">
                        <a:latin typeface="Verdana" panose="020B060403050404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altLang="en-US" b="1" dirty="0">
                        <a:latin typeface="Verdana" panose="020B0604030504040204" pitchFamily="34" charset="0"/>
                      </a:rPr>
                      <m:t> + </m:t>
                    </m:r>
                    <m:r>
                      <m:rPr>
                        <m:nor/>
                      </m:rPr>
                      <a:rPr lang="en-US" altLang="en-US" b="1" i="0" dirty="0" smtClean="0">
                        <a:latin typeface="Verdana" panose="020B060403050404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altLang="en-US" b="1" dirty="0">
                        <a:latin typeface="Verdan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altLang="en-US" b="1" dirty="0">
                        <a:latin typeface="Verdana" panose="020B0604030504040204" pitchFamily="34" charset="0"/>
                      </a:rPr>
                      <m:t> + </m:t>
                    </m:r>
                    <m:r>
                      <m:rPr>
                        <m:nor/>
                      </m:rPr>
                      <a:rPr lang="en-US" altLang="en-US" b="1" i="1" dirty="0" smtClean="0">
                        <a:latin typeface="Verdana" panose="020B0604030504040204" pitchFamily="34" charset="0"/>
                      </a:rPr>
                      <m:t>1</m:t>
                    </m:r>
                    <m:r>
                      <m:rPr>
                        <m:nor/>
                      </m:rPr>
                      <a:rPr lang="en-US" altLang="en-US" b="1" i="1" dirty="0">
                        <a:latin typeface="Handlee" panose="02000000000000000000" pitchFamily="2" charset="0"/>
                      </a:rPr>
                      <m:t>.</m:t>
                    </m:r>
                  </m:oMath>
                </a14:m>
                <a:endParaRPr lang="en-US" altLang="en-US" b="1" i="1" dirty="0">
                  <a:latin typeface="Handlee" panose="02000000000000000000" pitchFamily="2" charset="0"/>
                </a:endParaRPr>
              </a:p>
            </p:txBody>
          </p:sp>
        </mc:Choice>
        <mc:Fallback xmlns="">
          <p:sp>
            <p:nvSpPr>
              <p:cNvPr id="221" name="Text Box 4">
                <a:extLst>
                  <a:ext uri="{FF2B5EF4-FFF2-40B4-BE49-F238E27FC236}">
                    <a16:creationId xmlns:a16="http://schemas.microsoft.com/office/drawing/2014/main" id="{4E0B39ED-1EC0-4B05-BBCC-ED8D7DB31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51" y="1987007"/>
                <a:ext cx="8983386" cy="369332"/>
              </a:xfrm>
              <a:prstGeom prst="rect">
                <a:avLst/>
              </a:prstGeom>
              <a:blipFill>
                <a:blip r:embed="rId4"/>
                <a:stretch>
                  <a:fillRect l="-542" t="-4762" b="-2539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144"/>
          <p:cNvSpPr/>
          <p:nvPr/>
        </p:nvSpPr>
        <p:spPr>
          <a:xfrm>
            <a:off x="0" y="-14288"/>
            <a:ext cx="2743200" cy="247651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Guided/Independent Practice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BDE71C-0278-48A1-98EB-F0B59E31D2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756" y="2223555"/>
            <a:ext cx="3970156" cy="4463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25E2A1C-70FA-4438-8C34-CF940C00BE65}"/>
              </a:ext>
            </a:extLst>
          </p:cNvPr>
          <p:cNvGrpSpPr/>
          <p:nvPr/>
        </p:nvGrpSpPr>
        <p:grpSpPr>
          <a:xfrm>
            <a:off x="973194" y="245933"/>
            <a:ext cx="7094538" cy="1795454"/>
            <a:chOff x="444525" y="3369667"/>
            <a:chExt cx="7094538" cy="1795454"/>
          </a:xfrm>
        </p:grpSpPr>
        <p:pic>
          <p:nvPicPr>
            <p:cNvPr id="26" name="Picture 36">
              <a:extLst>
                <a:ext uri="{FF2B5EF4-FFF2-40B4-BE49-F238E27FC236}">
                  <a16:creationId xmlns:a16="http://schemas.microsoft.com/office/drawing/2014/main" id="{1120AC3E-CC0D-4E53-894B-4854FFB50C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25" y="3369667"/>
              <a:ext cx="7094538" cy="1795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18E11A7A-65C7-446E-AD04-CF36370EE916}"/>
                    </a:ext>
                  </a:extLst>
                </p:cNvPr>
                <p:cNvSpPr/>
                <p:nvPr/>
              </p:nvSpPr>
              <p:spPr bwMode="auto">
                <a:xfrm>
                  <a:off x="807011" y="3726721"/>
                  <a:ext cx="6012095" cy="339388"/>
                </a:xfrm>
                <a:prstGeom prst="rect">
                  <a:avLst/>
                </a:prstGeom>
                <a:noFill/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 defTabSz="914400">
                    <a:tabLst>
                      <a:tab pos="-55563" algn="l"/>
                    </a:tabLst>
                    <a:defRPr/>
                  </a:pPr>
                  <a:r>
                    <a:rPr lang="en-US" sz="13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Find the </a:t>
                  </a:r>
                  <a:r>
                    <a:rPr lang="en-US" sz="1300" b="1" i="1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Vertex (h, k). </a:t>
                  </a:r>
                  <a:r>
                    <a:rPr lang="en-US" sz="1050" dirty="0">
                      <a:solidFill>
                        <a:srgbClr val="808080"/>
                      </a:solidFill>
                      <a:latin typeface="Verdana" pitchFamily="34" charset="0"/>
                      <a:cs typeface="Times New Roman" pitchFamily="18" charset="0"/>
                    </a:rPr>
                    <a:t>Hint: use the formal </a:t>
                  </a:r>
                  <a:r>
                    <a:rPr lang="en-US" sz="1100" b="1" dirty="0">
                      <a:solidFill>
                        <a:srgbClr val="808080"/>
                      </a:solidFill>
                      <a:latin typeface="Verdana" pitchFamily="34" charset="0"/>
                      <a:cs typeface="Times New Roman" pitchFamily="18" charset="0"/>
                    </a:rPr>
                    <a:t>x</a:t>
                  </a:r>
                  <a14:m>
                    <m:oMath xmlns:m="http://schemas.openxmlformats.org/officeDocument/2006/math">
                      <m:r>
                        <a:rPr lang="en-US" sz="1050" b="1" i="0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050" b="1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050" b="1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1050" b="1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US" sz="1050" b="1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1050" b="1" i="0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1050" dirty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substitute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back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find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y</m:t>
                      </m:r>
                    </m:oMath>
                  </a14:m>
                  <a:r>
                    <a:rPr lang="en-US" sz="105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18E11A7A-65C7-446E-AD04-CF36370EE9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7011" y="3726721"/>
                  <a:ext cx="6012095" cy="339388"/>
                </a:xfrm>
                <a:prstGeom prst="rect">
                  <a:avLst/>
                </a:prstGeom>
                <a:blipFill>
                  <a:blip r:embed="rId7"/>
                  <a:stretch>
                    <a:fillRect l="-101" b="-1786"/>
                  </a:stretch>
                </a:blipFill>
                <a:ln w="3175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angle 1112">
              <a:extLst>
                <a:ext uri="{FF2B5EF4-FFF2-40B4-BE49-F238E27FC236}">
                  <a16:creationId xmlns:a16="http://schemas.microsoft.com/office/drawing/2014/main" id="{B553A3E5-12C9-4411-8C8E-4D888272E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050" y="3452317"/>
              <a:ext cx="398698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-57150" algn="l"/>
                </a:tabLst>
                <a:defRPr/>
              </a:pPr>
              <a:r>
                <a:rPr lang="en-US" sz="1400" b="1" i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</a:rPr>
                <a:t>Steps to Graph Quadratic Functions in Standard Form.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3E0AFDF-23B6-4437-8300-CA8B2DDC69D7}"/>
                </a:ext>
              </a:extLst>
            </p:cNvPr>
            <p:cNvSpPr/>
            <p:nvPr/>
          </p:nvSpPr>
          <p:spPr bwMode="auto">
            <a:xfrm>
              <a:off x="668387" y="3785429"/>
              <a:ext cx="1730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7E5E94E-DD7B-4B2C-9FAE-14EB84F4CD3F}"/>
                </a:ext>
              </a:extLst>
            </p:cNvPr>
            <p:cNvSpPr/>
            <p:nvPr/>
          </p:nvSpPr>
          <p:spPr bwMode="auto">
            <a:xfrm>
              <a:off x="655155" y="4108432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91531B9-1B53-472E-8897-FC3C662A8D24}"/>
                </a:ext>
              </a:extLst>
            </p:cNvPr>
            <p:cNvSpPr/>
            <p:nvPr/>
          </p:nvSpPr>
          <p:spPr bwMode="auto">
            <a:xfrm>
              <a:off x="655155" y="4385766"/>
              <a:ext cx="1730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4FD4E64-EBC7-4AD1-B585-8D85E260B5E6}"/>
                </a:ext>
              </a:extLst>
            </p:cNvPr>
            <p:cNvSpPr/>
            <p:nvPr/>
          </p:nvSpPr>
          <p:spPr bwMode="auto">
            <a:xfrm>
              <a:off x="655155" y="4690642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142ABF1-7030-4F07-8954-FEDF4B7F84C1}"/>
                </a:ext>
              </a:extLst>
            </p:cNvPr>
            <p:cNvSpPr/>
            <p:nvPr/>
          </p:nvSpPr>
          <p:spPr bwMode="auto">
            <a:xfrm>
              <a:off x="807011" y="4051226"/>
              <a:ext cx="4363695" cy="292388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914400">
                <a:tabLst>
                  <a:tab pos="-55563" algn="l"/>
                </a:tabLst>
                <a:defRPr/>
              </a:pPr>
              <a:r>
                <a:rPr lang="en-US" sz="13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Graph</a:t>
              </a:r>
              <a:r>
                <a:rPr lang="en-US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the </a:t>
              </a:r>
              <a:r>
                <a:rPr lang="en-US" sz="130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vertex</a:t>
              </a:r>
              <a:r>
                <a:rPr lang="en-US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point and draw </a:t>
              </a:r>
              <a:r>
                <a:rPr lang="en-US" sz="13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axis of symmetry </a:t>
              </a:r>
              <a:r>
                <a:rPr lang="en-US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line.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34B5FED-F52B-479E-AAA7-3CD3C31380B7}"/>
                </a:ext>
              </a:extLst>
            </p:cNvPr>
            <p:cNvSpPr/>
            <p:nvPr/>
          </p:nvSpPr>
          <p:spPr bwMode="auto">
            <a:xfrm>
              <a:off x="799908" y="4338790"/>
              <a:ext cx="4208203" cy="292388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914400">
                <a:tabLst>
                  <a:tab pos="-55563" algn="l"/>
                </a:tabLst>
                <a:defRPr/>
              </a:pPr>
              <a:r>
                <a:rPr lang="en-US" sz="130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Find </a:t>
              </a:r>
              <a:r>
                <a:rPr lang="en-US" sz="1300" b="1" i="1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two more points </a:t>
              </a:r>
              <a:r>
                <a:rPr lang="en-US" sz="13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  <a:cs typeface="Times New Roman" pitchFamily="18" charset="0"/>
                </a:rPr>
                <a:t>left/right </a:t>
              </a:r>
              <a:r>
                <a:rPr lang="en-US" sz="130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of vertex and </a:t>
              </a:r>
              <a:r>
                <a:rPr lang="en-US" sz="1300" b="1" i="1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Graph </a:t>
              </a:r>
              <a:r>
                <a:rPr lang="en-US" sz="130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it. </a:t>
              </a:r>
              <a:endPara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A952B1C-ACD4-4A16-95A8-9CFD234E1274}"/>
                </a:ext>
              </a:extLst>
            </p:cNvPr>
            <p:cNvSpPr/>
            <p:nvPr/>
          </p:nvSpPr>
          <p:spPr>
            <a:xfrm>
              <a:off x="783928" y="4616631"/>
              <a:ext cx="5601753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b="1" i="1" dirty="0">
                  <a:latin typeface="Arial" panose="020B0604020202020204" pitchFamily="34" charset="0"/>
                </a:rPr>
                <a:t>Reflect</a:t>
              </a:r>
              <a:r>
                <a:rPr lang="en-US" sz="1300" dirty="0">
                  <a:latin typeface="Arial" panose="020B0604020202020204" pitchFamily="34" charset="0"/>
                </a:rPr>
                <a:t> the graphed points over the </a:t>
              </a:r>
              <a:r>
                <a:rPr lang="en-US" sz="13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axis of symmetry</a:t>
              </a:r>
              <a:r>
                <a:rPr lang="en-US" sz="1300" i="1" dirty="0">
                  <a:latin typeface="Arial" panose="020B0604020202020204" pitchFamily="34" charset="0"/>
                </a:rPr>
                <a:t> </a:t>
              </a:r>
              <a:r>
                <a:rPr lang="en-US" sz="1300" dirty="0">
                  <a:latin typeface="Arial" panose="020B0604020202020204" pitchFamily="34" charset="0"/>
                </a:rPr>
                <a:t>to create </a:t>
              </a:r>
              <a:r>
                <a:rPr lang="en-US" sz="1300" b="1" i="1" dirty="0">
                  <a:latin typeface="Arial" panose="020B0604020202020204" pitchFamily="34" charset="0"/>
                </a:rPr>
                <a:t>two more points </a:t>
              </a:r>
              <a:r>
                <a:rPr lang="en-US" sz="1300" dirty="0">
                  <a:latin typeface="Arial" panose="020B0604020202020204" pitchFamily="34" charset="0"/>
                </a:rPr>
                <a:t>and sketch the graph.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26B555D8-AC47-4AE5-95C4-B55AF04EDB02}"/>
              </a:ext>
            </a:extLst>
          </p:cNvPr>
          <p:cNvSpPr/>
          <p:nvPr/>
        </p:nvSpPr>
        <p:spPr>
          <a:xfrm>
            <a:off x="104298" y="2476672"/>
            <a:ext cx="7457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Handlee" panose="02000000000000000000" pitchFamily="2" charset="0"/>
              </a:rPr>
              <a:t>Step 1: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F18A38-51B3-4E99-ABA2-CC1B9CD1EAD4}"/>
              </a:ext>
            </a:extLst>
          </p:cNvPr>
          <p:cNvSpPr/>
          <p:nvPr/>
        </p:nvSpPr>
        <p:spPr>
          <a:xfrm>
            <a:off x="59707" y="4685812"/>
            <a:ext cx="7841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Handlee" panose="02000000000000000000" pitchFamily="2" charset="0"/>
              </a:rPr>
              <a:t>Step 3:</a:t>
            </a:r>
            <a:endParaRPr lang="en-US" sz="1600" b="1" i="1" dirty="0">
              <a:solidFill>
                <a:srgbClr val="0874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47F95D9-4CF5-4B32-A6D8-F9539977670C}"/>
              </a:ext>
            </a:extLst>
          </p:cNvPr>
          <p:cNvSpPr/>
          <p:nvPr/>
        </p:nvSpPr>
        <p:spPr>
          <a:xfrm>
            <a:off x="80595" y="4151785"/>
            <a:ext cx="26645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Handlee" panose="02000000000000000000" pitchFamily="2" charset="0"/>
              </a:rPr>
              <a:t>Step 2: </a:t>
            </a:r>
            <a:r>
              <a:rPr lang="en-US" altLang="en-US" sz="1200" b="1" dirty="0">
                <a:solidFill>
                  <a:srgbClr val="7030A0"/>
                </a:solidFill>
                <a:latin typeface="Handlee" panose="02000000000000000000" pitchFamily="2" charset="0"/>
              </a:rPr>
              <a:t>Graph vertex point (</a:t>
            </a:r>
            <a:r>
              <a:rPr lang="en-US" altLang="en-US" sz="1200" b="1" u="sng" dirty="0">
                <a:solidFill>
                  <a:srgbClr val="7030A0"/>
                </a:solidFill>
                <a:latin typeface="Handlee" panose="02000000000000000000" pitchFamily="2" charset="0"/>
              </a:rPr>
              <a:t>__</a:t>
            </a:r>
            <a:r>
              <a:rPr lang="en-US" altLang="en-US" sz="1200" b="1" dirty="0">
                <a:solidFill>
                  <a:srgbClr val="7030A0"/>
                </a:solidFill>
                <a:latin typeface="Handlee" panose="02000000000000000000" pitchFamily="2" charset="0"/>
              </a:rPr>
              <a:t>, </a:t>
            </a:r>
            <a:r>
              <a:rPr lang="en-US" altLang="en-US" sz="1200" b="1" u="sng" dirty="0">
                <a:solidFill>
                  <a:srgbClr val="7030A0"/>
                </a:solidFill>
                <a:latin typeface="Handlee" panose="02000000000000000000" pitchFamily="2" charset="0"/>
              </a:rPr>
              <a:t>__</a:t>
            </a:r>
            <a:r>
              <a:rPr lang="en-US" altLang="en-US" sz="1200" b="1" dirty="0">
                <a:solidFill>
                  <a:srgbClr val="7030A0"/>
                </a:solidFill>
                <a:latin typeface="Handlee" panose="02000000000000000000" pitchFamily="2" charset="0"/>
              </a:rPr>
              <a:t>).</a:t>
            </a:r>
            <a:endParaRPr lang="en-US" sz="1600" dirty="0">
              <a:solidFill>
                <a:srgbClr val="7030A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5647023-882A-4C3F-9001-2FC75023696A}"/>
              </a:ext>
            </a:extLst>
          </p:cNvPr>
          <p:cNvSpPr/>
          <p:nvPr/>
        </p:nvSpPr>
        <p:spPr>
          <a:xfrm>
            <a:off x="862018" y="2322894"/>
            <a:ext cx="870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Handlee" panose="02000000000000000000" pitchFamily="2" charset="0"/>
              </a:rPr>
              <a:t>a </a:t>
            </a:r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= </a:t>
            </a:r>
            <a:r>
              <a:rPr lang="en-US" altLang="en-US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</a:t>
            </a:r>
            <a:endParaRPr lang="en-US" altLang="en-US" b="1" u="sng" dirty="0">
              <a:solidFill>
                <a:schemeClr val="accent2"/>
              </a:solidFill>
              <a:latin typeface="Handlee" panose="02000000000000000000" pitchFamily="2" charset="0"/>
            </a:endParaRPr>
          </a:p>
          <a:p>
            <a:r>
              <a:rPr lang="en-US" altLang="en-US" b="1" dirty="0">
                <a:latin typeface="Handlee" panose="02000000000000000000" pitchFamily="2" charset="0"/>
              </a:rPr>
              <a:t>b</a:t>
            </a:r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 = </a:t>
            </a:r>
            <a:r>
              <a:rPr lang="en-US" altLang="en-US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C7EB978-0A20-4BC5-9551-37060B1E3928}"/>
                  </a:ext>
                </a:extLst>
              </p:cNvPr>
              <p:cNvSpPr/>
              <p:nvPr/>
            </p:nvSpPr>
            <p:spPr>
              <a:xfrm>
                <a:off x="2559461" y="2431126"/>
                <a:ext cx="1010213" cy="66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−(__)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(__)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C7EB978-0A20-4BC5-9551-37060B1E39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461" y="2431126"/>
                <a:ext cx="1010213" cy="6690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47743BA-DBB2-453F-AED6-F6F223B2A7FD}"/>
                  </a:ext>
                </a:extLst>
              </p:cNvPr>
              <p:cNvSpPr/>
              <p:nvPr/>
            </p:nvSpPr>
            <p:spPr>
              <a:xfrm>
                <a:off x="3378815" y="2577416"/>
                <a:ext cx="738560" cy="466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47743BA-DBB2-453F-AED6-F6F223B2A7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815" y="2577416"/>
                <a:ext cx="738560" cy="466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5A7242A-49F9-4BA0-AB5D-92F37201D9E5}"/>
                  </a:ext>
                </a:extLst>
              </p:cNvPr>
              <p:cNvSpPr/>
              <p:nvPr/>
            </p:nvSpPr>
            <p:spPr>
              <a:xfrm>
                <a:off x="3962404" y="2577416"/>
                <a:ext cx="9845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=______</m:t>
                      </m:r>
                    </m:oMath>
                  </m:oMathPara>
                </a14:m>
                <a:endParaRPr lang="en-US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5A7242A-49F9-4BA0-AB5D-92F37201D9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4" y="2577416"/>
                <a:ext cx="98456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D23A238E-8D58-4465-96CC-3FC838CD98F7}"/>
              </a:ext>
            </a:extLst>
          </p:cNvPr>
          <p:cNvSpPr/>
          <p:nvPr/>
        </p:nvSpPr>
        <p:spPr>
          <a:xfrm>
            <a:off x="1732769" y="3183510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y =</a:t>
            </a:r>
            <a:endParaRPr lang="en-US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CFCB7536-5E87-47A4-A5E4-274F81064F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5255" y="4731052"/>
            <a:ext cx="1195606" cy="1661782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D265A9E6-579E-47F5-8744-3416E5443F5D}"/>
              </a:ext>
            </a:extLst>
          </p:cNvPr>
          <p:cNvSpPr/>
          <p:nvPr/>
        </p:nvSpPr>
        <p:spPr>
          <a:xfrm>
            <a:off x="722218" y="4963434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(     ,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4187DFB-AFD9-48D3-951A-7ABA0A1C3337}"/>
              </a:ext>
            </a:extLst>
          </p:cNvPr>
          <p:cNvSpPr/>
          <p:nvPr/>
        </p:nvSpPr>
        <p:spPr>
          <a:xfrm>
            <a:off x="1201440" y="4958450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   )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13B4854-7F42-44FD-B368-968DB2FC1D17}"/>
              </a:ext>
            </a:extLst>
          </p:cNvPr>
          <p:cNvSpPr/>
          <p:nvPr/>
        </p:nvSpPr>
        <p:spPr>
          <a:xfrm>
            <a:off x="297492" y="4987204"/>
            <a:ext cx="6495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solidFill>
                  <a:srgbClr val="0070C0"/>
                </a:solidFill>
                <a:latin typeface="Handlee" panose="02000000000000000000" pitchFamily="2" charset="0"/>
              </a:rPr>
              <a:t>Vertex: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4ED8534B-C596-4AAC-8FA6-C20686F44F28}"/>
                  </a:ext>
                </a:extLst>
              </p:cNvPr>
              <p:cNvSpPr/>
              <p:nvPr/>
            </p:nvSpPr>
            <p:spPr>
              <a:xfrm>
                <a:off x="1704420" y="2420576"/>
                <a:ext cx="984565" cy="616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4ED8534B-C596-4AAC-8FA6-C20686F44F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420" y="2420576"/>
                <a:ext cx="984565" cy="6166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>
            <a:extLst>
              <a:ext uri="{FF2B5EF4-FFF2-40B4-BE49-F238E27FC236}">
                <a16:creationId xmlns:a16="http://schemas.microsoft.com/office/drawing/2014/main" id="{87F90C13-2815-44B5-A6FF-70C9E030B150}"/>
              </a:ext>
            </a:extLst>
          </p:cNvPr>
          <p:cNvSpPr/>
          <p:nvPr/>
        </p:nvSpPr>
        <p:spPr>
          <a:xfrm>
            <a:off x="141066" y="6389590"/>
            <a:ext cx="22862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Handlee" panose="02000000000000000000" pitchFamily="2" charset="0"/>
              </a:rPr>
              <a:t>Step 4: Reflect the graph</a:t>
            </a:r>
            <a:endParaRPr lang="en-US" sz="1600" b="1" i="1" dirty="0">
              <a:solidFill>
                <a:srgbClr val="0874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49099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Text Box 4">
                <a:extLst>
                  <a:ext uri="{FF2B5EF4-FFF2-40B4-BE49-F238E27FC236}">
                    <a16:creationId xmlns:a16="http://schemas.microsoft.com/office/drawing/2014/main" id="{4E0B39ED-1EC0-4B05-BBCC-ED8D7DB318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651" y="1987007"/>
                <a:ext cx="8983386" cy="369332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 dirty="0">
                    <a:latin typeface="Handlee" panose="02000000000000000000" pitchFamily="2" charset="0"/>
                  </a:rPr>
                  <a:t>Graph the quadratic function:</a:t>
                </a:r>
                <a:r>
                  <a:rPr lang="en-US" altLang="en-US" b="1" i="1" dirty="0">
                    <a:latin typeface="Handlee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en-US" b="1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altLang="en-US" b="1" dirty="0">
                        <a:latin typeface="Verdan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altLang="en-US" b="1" baseline="30000" dirty="0">
                        <a:latin typeface="Verdana" panose="020B060403050404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altLang="en-US" b="1" dirty="0">
                        <a:latin typeface="Verdana" panose="020B0604030504040204" pitchFamily="34" charset="0"/>
                      </a:rPr>
                      <m:t> + </m:t>
                    </m:r>
                    <m:r>
                      <m:rPr>
                        <m:nor/>
                      </m:rPr>
                      <a:rPr lang="en-US" altLang="en-US" b="1" i="0" dirty="0" smtClean="0">
                        <a:latin typeface="Verdana" panose="020B0604030504040204" pitchFamily="34" charset="0"/>
                      </a:rPr>
                      <m:t>8</m:t>
                    </m:r>
                    <m:r>
                      <m:rPr>
                        <m:nor/>
                      </m:rPr>
                      <a:rPr lang="en-US" altLang="en-US" b="1" dirty="0">
                        <a:latin typeface="Verdan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altLang="en-US" b="1" dirty="0">
                        <a:latin typeface="Verdan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b="1" i="1" dirty="0" smtClean="0">
                        <a:latin typeface="Verdana" panose="020B0604030504040204" pitchFamily="34" charset="0"/>
                      </a:rPr>
                      <m:t>− 1</m:t>
                    </m:r>
                    <m:r>
                      <m:rPr>
                        <m:nor/>
                      </m:rPr>
                      <a:rPr lang="en-US" altLang="en-US" b="1" i="1" dirty="0">
                        <a:latin typeface="Handlee" panose="02000000000000000000" pitchFamily="2" charset="0"/>
                      </a:rPr>
                      <m:t>.</m:t>
                    </m:r>
                  </m:oMath>
                </a14:m>
                <a:endParaRPr lang="en-US" altLang="en-US" b="1" i="1" dirty="0">
                  <a:latin typeface="Handlee" panose="02000000000000000000" pitchFamily="2" charset="0"/>
                </a:endParaRPr>
              </a:p>
            </p:txBody>
          </p:sp>
        </mc:Choice>
        <mc:Fallback xmlns="">
          <p:sp>
            <p:nvSpPr>
              <p:cNvPr id="221" name="Text Box 4">
                <a:extLst>
                  <a:ext uri="{FF2B5EF4-FFF2-40B4-BE49-F238E27FC236}">
                    <a16:creationId xmlns:a16="http://schemas.microsoft.com/office/drawing/2014/main" id="{4E0B39ED-1EC0-4B05-BBCC-ED8D7DB31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51" y="1987007"/>
                <a:ext cx="8983386" cy="369332"/>
              </a:xfrm>
              <a:prstGeom prst="rect">
                <a:avLst/>
              </a:prstGeom>
              <a:blipFill>
                <a:blip r:embed="rId4"/>
                <a:stretch>
                  <a:fillRect l="-542" t="-4762" b="-2539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144"/>
          <p:cNvSpPr/>
          <p:nvPr/>
        </p:nvSpPr>
        <p:spPr>
          <a:xfrm>
            <a:off x="0" y="-14288"/>
            <a:ext cx="2743200" cy="247651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Independent Practice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9AABA3-51D6-4DBE-937A-59618C59B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4534" y="2145733"/>
            <a:ext cx="3068866" cy="4684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1FEF021-A8FB-485E-B7B4-EAF646A937E2}"/>
              </a:ext>
            </a:extLst>
          </p:cNvPr>
          <p:cNvSpPr/>
          <p:nvPr/>
        </p:nvSpPr>
        <p:spPr>
          <a:xfrm>
            <a:off x="104298" y="2476672"/>
            <a:ext cx="7457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Handlee" panose="02000000000000000000" pitchFamily="2" charset="0"/>
              </a:rPr>
              <a:t>Step 1: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E91C6D-5CB4-4D0A-83B8-3A314BD0B239}"/>
              </a:ext>
            </a:extLst>
          </p:cNvPr>
          <p:cNvSpPr/>
          <p:nvPr/>
        </p:nvSpPr>
        <p:spPr>
          <a:xfrm>
            <a:off x="59707" y="4685812"/>
            <a:ext cx="7841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Handlee" panose="02000000000000000000" pitchFamily="2" charset="0"/>
              </a:rPr>
              <a:t>Step 3:</a:t>
            </a:r>
            <a:endParaRPr lang="en-US" sz="1600" b="1" i="1" dirty="0">
              <a:solidFill>
                <a:srgbClr val="0874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87470A-5265-4587-B96E-2F706D7F0EDE}"/>
              </a:ext>
            </a:extLst>
          </p:cNvPr>
          <p:cNvSpPr/>
          <p:nvPr/>
        </p:nvSpPr>
        <p:spPr>
          <a:xfrm>
            <a:off x="80595" y="4151785"/>
            <a:ext cx="26645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Handlee" panose="02000000000000000000" pitchFamily="2" charset="0"/>
              </a:rPr>
              <a:t>Step 2: </a:t>
            </a:r>
            <a:r>
              <a:rPr lang="en-US" altLang="en-US" sz="1200" b="1" dirty="0">
                <a:solidFill>
                  <a:srgbClr val="7030A0"/>
                </a:solidFill>
                <a:latin typeface="Handlee" panose="02000000000000000000" pitchFamily="2" charset="0"/>
              </a:rPr>
              <a:t>Graph vertex point (</a:t>
            </a:r>
            <a:r>
              <a:rPr lang="en-US" altLang="en-US" sz="1200" b="1" u="sng" dirty="0">
                <a:solidFill>
                  <a:srgbClr val="7030A0"/>
                </a:solidFill>
                <a:latin typeface="Handlee" panose="02000000000000000000" pitchFamily="2" charset="0"/>
              </a:rPr>
              <a:t>__</a:t>
            </a:r>
            <a:r>
              <a:rPr lang="en-US" altLang="en-US" sz="1200" b="1" dirty="0">
                <a:solidFill>
                  <a:srgbClr val="7030A0"/>
                </a:solidFill>
                <a:latin typeface="Handlee" panose="02000000000000000000" pitchFamily="2" charset="0"/>
              </a:rPr>
              <a:t>, </a:t>
            </a:r>
            <a:r>
              <a:rPr lang="en-US" altLang="en-US" sz="1200" b="1" u="sng" dirty="0">
                <a:solidFill>
                  <a:srgbClr val="7030A0"/>
                </a:solidFill>
                <a:latin typeface="Handlee" panose="02000000000000000000" pitchFamily="2" charset="0"/>
              </a:rPr>
              <a:t>__</a:t>
            </a:r>
            <a:r>
              <a:rPr lang="en-US" altLang="en-US" sz="1200" b="1" dirty="0">
                <a:solidFill>
                  <a:srgbClr val="7030A0"/>
                </a:solidFill>
                <a:latin typeface="Handlee" panose="02000000000000000000" pitchFamily="2" charset="0"/>
              </a:rPr>
              <a:t>).</a:t>
            </a:r>
            <a:endParaRPr lang="en-US" sz="1600" dirty="0">
              <a:solidFill>
                <a:srgbClr val="7030A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3146AC0-5020-4914-96EB-304B74737ED0}"/>
              </a:ext>
            </a:extLst>
          </p:cNvPr>
          <p:cNvSpPr/>
          <p:nvPr/>
        </p:nvSpPr>
        <p:spPr>
          <a:xfrm>
            <a:off x="862018" y="2322894"/>
            <a:ext cx="870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Handlee" panose="02000000000000000000" pitchFamily="2" charset="0"/>
              </a:rPr>
              <a:t>a </a:t>
            </a:r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= </a:t>
            </a:r>
            <a:r>
              <a:rPr lang="en-US" altLang="en-US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</a:t>
            </a:r>
            <a:endParaRPr lang="en-US" altLang="en-US" b="1" u="sng" dirty="0">
              <a:solidFill>
                <a:schemeClr val="accent2"/>
              </a:solidFill>
              <a:latin typeface="Handlee" panose="02000000000000000000" pitchFamily="2" charset="0"/>
            </a:endParaRPr>
          </a:p>
          <a:p>
            <a:r>
              <a:rPr lang="en-US" altLang="en-US" b="1" dirty="0">
                <a:latin typeface="Handlee" panose="02000000000000000000" pitchFamily="2" charset="0"/>
              </a:rPr>
              <a:t>b</a:t>
            </a:r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 = </a:t>
            </a:r>
            <a:r>
              <a:rPr lang="en-US" altLang="en-US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D7BA164-C2E4-47F6-94E1-BE9D2C1A002B}"/>
                  </a:ext>
                </a:extLst>
              </p:cNvPr>
              <p:cNvSpPr/>
              <p:nvPr/>
            </p:nvSpPr>
            <p:spPr>
              <a:xfrm>
                <a:off x="2559461" y="2431126"/>
                <a:ext cx="1010213" cy="66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−(__)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(__)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D7BA164-C2E4-47F6-94E1-BE9D2C1A00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461" y="2431126"/>
                <a:ext cx="1010213" cy="6690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1E2861E-95ED-46C6-BFEE-95F695C2E332}"/>
                  </a:ext>
                </a:extLst>
              </p:cNvPr>
              <p:cNvSpPr/>
              <p:nvPr/>
            </p:nvSpPr>
            <p:spPr>
              <a:xfrm>
                <a:off x="3378815" y="2577416"/>
                <a:ext cx="738560" cy="466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1E2861E-95ED-46C6-BFEE-95F695C2E3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815" y="2577416"/>
                <a:ext cx="738560" cy="466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1EF3FFA-72BB-451F-9AC6-B4BD54F9A6C5}"/>
                  </a:ext>
                </a:extLst>
              </p:cNvPr>
              <p:cNvSpPr/>
              <p:nvPr/>
            </p:nvSpPr>
            <p:spPr>
              <a:xfrm>
                <a:off x="3962404" y="2577416"/>
                <a:ext cx="9845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=______</m:t>
                      </m:r>
                    </m:oMath>
                  </m:oMathPara>
                </a14:m>
                <a:endParaRPr lang="en-US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1EF3FFA-72BB-451F-9AC6-B4BD54F9A6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4" y="2577416"/>
                <a:ext cx="98456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CFF4B8F3-F187-4571-A7BD-40B511B48EC8}"/>
              </a:ext>
            </a:extLst>
          </p:cNvPr>
          <p:cNvSpPr/>
          <p:nvPr/>
        </p:nvSpPr>
        <p:spPr>
          <a:xfrm>
            <a:off x="1732769" y="3183510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y =</a:t>
            </a:r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7A999E5-7F13-4DB7-B862-5D60389B58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255" y="4731052"/>
            <a:ext cx="1195606" cy="1661782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2DC6A7E-5133-491C-8E92-3657E181AAE4}"/>
              </a:ext>
            </a:extLst>
          </p:cNvPr>
          <p:cNvSpPr/>
          <p:nvPr/>
        </p:nvSpPr>
        <p:spPr>
          <a:xfrm>
            <a:off x="722218" y="4963434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(     ,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DC58D36-6FCB-459D-B823-876C04B0DF5E}"/>
              </a:ext>
            </a:extLst>
          </p:cNvPr>
          <p:cNvSpPr/>
          <p:nvPr/>
        </p:nvSpPr>
        <p:spPr>
          <a:xfrm>
            <a:off x="1201440" y="4958450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   )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F8A45DC-6CFD-487B-89C8-675145A76335}"/>
              </a:ext>
            </a:extLst>
          </p:cNvPr>
          <p:cNvSpPr/>
          <p:nvPr/>
        </p:nvSpPr>
        <p:spPr>
          <a:xfrm>
            <a:off x="297492" y="4987204"/>
            <a:ext cx="6495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solidFill>
                  <a:srgbClr val="0070C0"/>
                </a:solidFill>
                <a:latin typeface="Handlee" panose="02000000000000000000" pitchFamily="2" charset="0"/>
              </a:rPr>
              <a:t>Vertex: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8072D2A-8892-4D5D-A05A-DDE1C7CEF869}"/>
                  </a:ext>
                </a:extLst>
              </p:cNvPr>
              <p:cNvSpPr/>
              <p:nvPr/>
            </p:nvSpPr>
            <p:spPr>
              <a:xfrm>
                <a:off x="1704420" y="2420576"/>
                <a:ext cx="984565" cy="616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8072D2A-8892-4D5D-A05A-DDE1C7CEF8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420" y="2420576"/>
                <a:ext cx="984565" cy="6166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BDF4B9E1-E0FD-41A1-BB46-5F0C67FCF46D}"/>
              </a:ext>
            </a:extLst>
          </p:cNvPr>
          <p:cNvSpPr/>
          <p:nvPr/>
        </p:nvSpPr>
        <p:spPr>
          <a:xfrm>
            <a:off x="141066" y="6389590"/>
            <a:ext cx="22862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Handlee" panose="02000000000000000000" pitchFamily="2" charset="0"/>
              </a:rPr>
              <a:t>Step 4: Reflect the graph</a:t>
            </a:r>
            <a:endParaRPr lang="en-US" sz="1600" b="1" i="1" dirty="0">
              <a:solidFill>
                <a:srgbClr val="0874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FD58868-1D5E-4DFE-A3C3-1284BD571614}"/>
              </a:ext>
            </a:extLst>
          </p:cNvPr>
          <p:cNvGrpSpPr/>
          <p:nvPr/>
        </p:nvGrpSpPr>
        <p:grpSpPr>
          <a:xfrm>
            <a:off x="816331" y="137196"/>
            <a:ext cx="7094538" cy="1795454"/>
            <a:chOff x="444525" y="3369667"/>
            <a:chExt cx="7094538" cy="1795454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A298D47-FE75-4606-942E-090AA2F1A4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25" y="3369667"/>
              <a:ext cx="7094538" cy="1795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B2864AC6-4A87-46A7-9713-F1E8113226E7}"/>
                    </a:ext>
                  </a:extLst>
                </p:cNvPr>
                <p:cNvSpPr/>
                <p:nvPr/>
              </p:nvSpPr>
              <p:spPr bwMode="auto">
                <a:xfrm>
                  <a:off x="807011" y="3726721"/>
                  <a:ext cx="6012095" cy="339388"/>
                </a:xfrm>
                <a:prstGeom prst="rect">
                  <a:avLst/>
                </a:prstGeom>
                <a:noFill/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 defTabSz="914400">
                    <a:tabLst>
                      <a:tab pos="-55563" algn="l"/>
                    </a:tabLst>
                    <a:defRPr/>
                  </a:pPr>
                  <a:r>
                    <a:rPr lang="en-US" sz="13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Find the </a:t>
                  </a:r>
                  <a:r>
                    <a:rPr lang="en-US" sz="1300" b="1" i="1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Vertex (h, k). </a:t>
                  </a:r>
                  <a:r>
                    <a:rPr lang="en-US" sz="1050" dirty="0">
                      <a:solidFill>
                        <a:srgbClr val="808080"/>
                      </a:solidFill>
                      <a:latin typeface="Verdana" pitchFamily="34" charset="0"/>
                      <a:cs typeface="Times New Roman" pitchFamily="18" charset="0"/>
                    </a:rPr>
                    <a:t>Hint: use the formal </a:t>
                  </a:r>
                  <a:r>
                    <a:rPr lang="en-US" sz="1100" b="1" dirty="0">
                      <a:solidFill>
                        <a:srgbClr val="808080"/>
                      </a:solidFill>
                      <a:latin typeface="Verdana" pitchFamily="34" charset="0"/>
                      <a:cs typeface="Times New Roman" pitchFamily="18" charset="0"/>
                    </a:rPr>
                    <a:t>x</a:t>
                  </a:r>
                  <a14:m>
                    <m:oMath xmlns:m="http://schemas.openxmlformats.org/officeDocument/2006/math">
                      <m:r>
                        <a:rPr lang="en-US" sz="1050" b="1" i="0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050" b="1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050" b="1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1050" b="1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US" sz="1050" b="1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1050" b="1" i="0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1050" dirty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substitute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back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find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y</m:t>
                      </m:r>
                    </m:oMath>
                  </a14:m>
                  <a:r>
                    <a:rPr lang="en-US" sz="105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B2864AC6-4A87-46A7-9713-F1E8113226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7011" y="3726721"/>
                  <a:ext cx="6012095" cy="339388"/>
                </a:xfrm>
                <a:prstGeom prst="rect">
                  <a:avLst/>
                </a:prstGeom>
                <a:blipFill>
                  <a:blip r:embed="rId11"/>
                  <a:stretch>
                    <a:fillRect l="-101" b="-1786"/>
                  </a:stretch>
                </a:blipFill>
                <a:ln w="3175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 1112">
              <a:extLst>
                <a:ext uri="{FF2B5EF4-FFF2-40B4-BE49-F238E27FC236}">
                  <a16:creationId xmlns:a16="http://schemas.microsoft.com/office/drawing/2014/main" id="{CC32AD9F-D7D0-49E7-A2E8-32221ADC1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050" y="3452317"/>
              <a:ext cx="398698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-57150" algn="l"/>
                </a:tabLst>
                <a:defRPr/>
              </a:pPr>
              <a:r>
                <a:rPr lang="en-US" sz="1400" b="1" i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</a:rPr>
                <a:t>Steps to Graph Quadratic Functions in Standard Form.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D55E423-66F5-466A-B295-E82B9A74A7A3}"/>
                </a:ext>
              </a:extLst>
            </p:cNvPr>
            <p:cNvSpPr/>
            <p:nvPr/>
          </p:nvSpPr>
          <p:spPr bwMode="auto">
            <a:xfrm>
              <a:off x="668387" y="3785429"/>
              <a:ext cx="1730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2AE01D4-6226-4D64-9044-C0557C91BDC0}"/>
                </a:ext>
              </a:extLst>
            </p:cNvPr>
            <p:cNvSpPr/>
            <p:nvPr/>
          </p:nvSpPr>
          <p:spPr bwMode="auto">
            <a:xfrm>
              <a:off x="655155" y="4108432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5EBEBCF-0B2A-465F-AF9F-505095D42F93}"/>
                </a:ext>
              </a:extLst>
            </p:cNvPr>
            <p:cNvSpPr/>
            <p:nvPr/>
          </p:nvSpPr>
          <p:spPr bwMode="auto">
            <a:xfrm>
              <a:off x="655155" y="4385766"/>
              <a:ext cx="1730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849B4FC-641B-4322-B5FF-70140479BD13}"/>
                </a:ext>
              </a:extLst>
            </p:cNvPr>
            <p:cNvSpPr/>
            <p:nvPr/>
          </p:nvSpPr>
          <p:spPr bwMode="auto">
            <a:xfrm>
              <a:off x="655155" y="4690642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6956015-4C9B-4F56-BF53-03A572B200C7}"/>
                </a:ext>
              </a:extLst>
            </p:cNvPr>
            <p:cNvSpPr/>
            <p:nvPr/>
          </p:nvSpPr>
          <p:spPr bwMode="auto">
            <a:xfrm>
              <a:off x="807011" y="4051226"/>
              <a:ext cx="4363695" cy="292388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914400">
                <a:tabLst>
                  <a:tab pos="-55563" algn="l"/>
                </a:tabLst>
                <a:defRPr/>
              </a:pPr>
              <a:r>
                <a:rPr lang="en-US" sz="13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Graph</a:t>
              </a:r>
              <a:r>
                <a:rPr lang="en-US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the </a:t>
              </a:r>
              <a:r>
                <a:rPr lang="en-US" sz="130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vertex</a:t>
              </a:r>
              <a:r>
                <a:rPr lang="en-US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point and draw </a:t>
              </a:r>
              <a:r>
                <a:rPr lang="en-US" sz="13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axis of symmetry </a:t>
              </a:r>
              <a:r>
                <a:rPr lang="en-US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line.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BBCC493-2758-41E2-9E8C-805DCB73D6C9}"/>
                </a:ext>
              </a:extLst>
            </p:cNvPr>
            <p:cNvSpPr/>
            <p:nvPr/>
          </p:nvSpPr>
          <p:spPr bwMode="auto">
            <a:xfrm>
              <a:off x="799908" y="4338790"/>
              <a:ext cx="4208203" cy="292388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914400">
                <a:tabLst>
                  <a:tab pos="-55563" algn="l"/>
                </a:tabLst>
                <a:defRPr/>
              </a:pPr>
              <a:r>
                <a:rPr lang="en-US" sz="130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Find </a:t>
              </a:r>
              <a:r>
                <a:rPr lang="en-US" sz="1300" b="1" i="1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two more points </a:t>
              </a:r>
              <a:r>
                <a:rPr lang="en-US" sz="13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  <a:cs typeface="Times New Roman" pitchFamily="18" charset="0"/>
                </a:rPr>
                <a:t>left/right </a:t>
              </a:r>
              <a:r>
                <a:rPr lang="en-US" sz="130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of vertex and </a:t>
              </a:r>
              <a:r>
                <a:rPr lang="en-US" sz="1300" b="1" i="1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Graph </a:t>
              </a:r>
              <a:r>
                <a:rPr lang="en-US" sz="130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it. </a:t>
              </a:r>
              <a:endPara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8033BE2-B4A3-465B-9E1B-1F5C9049810A}"/>
                </a:ext>
              </a:extLst>
            </p:cNvPr>
            <p:cNvSpPr/>
            <p:nvPr/>
          </p:nvSpPr>
          <p:spPr>
            <a:xfrm>
              <a:off x="783928" y="4616631"/>
              <a:ext cx="5601753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b="1" i="1" dirty="0">
                  <a:latin typeface="Arial" panose="020B0604020202020204" pitchFamily="34" charset="0"/>
                </a:rPr>
                <a:t>Reflect</a:t>
              </a:r>
              <a:r>
                <a:rPr lang="en-US" sz="1300" dirty="0">
                  <a:latin typeface="Arial" panose="020B0604020202020204" pitchFamily="34" charset="0"/>
                </a:rPr>
                <a:t> the graphed points over the </a:t>
              </a:r>
              <a:r>
                <a:rPr lang="en-US" sz="13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axis of symmetry</a:t>
              </a:r>
              <a:r>
                <a:rPr lang="en-US" sz="1300" i="1" dirty="0">
                  <a:latin typeface="Arial" panose="020B0604020202020204" pitchFamily="34" charset="0"/>
                </a:rPr>
                <a:t> </a:t>
              </a:r>
              <a:r>
                <a:rPr lang="en-US" sz="1300" dirty="0">
                  <a:latin typeface="Arial" panose="020B0604020202020204" pitchFamily="34" charset="0"/>
                </a:rPr>
                <a:t>to create </a:t>
              </a:r>
              <a:r>
                <a:rPr lang="en-US" sz="1300" b="1" i="1" dirty="0">
                  <a:latin typeface="Arial" panose="020B0604020202020204" pitchFamily="34" charset="0"/>
                </a:rPr>
                <a:t>two more points </a:t>
              </a:r>
              <a:r>
                <a:rPr lang="en-US" sz="1300" dirty="0">
                  <a:latin typeface="Arial" panose="020B0604020202020204" pitchFamily="34" charset="0"/>
                </a:rPr>
                <a:t>and sketch the graph.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7952793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Text Box 4">
                <a:extLst>
                  <a:ext uri="{FF2B5EF4-FFF2-40B4-BE49-F238E27FC236}">
                    <a16:creationId xmlns:a16="http://schemas.microsoft.com/office/drawing/2014/main" id="{4E0B39ED-1EC0-4B05-BBCC-ED8D7DB318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651" y="1987007"/>
                <a:ext cx="8983386" cy="369332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 dirty="0">
                    <a:latin typeface="Handlee" panose="02000000000000000000" pitchFamily="2" charset="0"/>
                  </a:rPr>
                  <a:t>Graph the quadratic function:</a:t>
                </a:r>
                <a:r>
                  <a:rPr lang="en-US" altLang="en-US" b="1" i="1" dirty="0">
                    <a:latin typeface="Handlee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en-US" b="1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altLang="en-US" b="1" dirty="0">
                        <a:latin typeface="Verdan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altLang="en-US" b="1" baseline="30000" dirty="0">
                        <a:latin typeface="Verdana" panose="020B060403050404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altLang="en-US" b="1" dirty="0">
                        <a:latin typeface="Verdana" panose="020B0604030504040204" pitchFamily="34" charset="0"/>
                      </a:rPr>
                      <m:t> + 2</m:t>
                    </m:r>
                    <m:r>
                      <m:rPr>
                        <m:nor/>
                      </m:rPr>
                      <a:rPr lang="en-US" altLang="en-US" b="1" dirty="0">
                        <a:latin typeface="Verdan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altLang="en-US" b="1" i="1" dirty="0">
                        <a:latin typeface="Handlee" panose="02000000000000000000" pitchFamily="2" charset="0"/>
                      </a:rPr>
                      <m:t>.</m:t>
                    </m:r>
                  </m:oMath>
                </a14:m>
                <a:endParaRPr lang="en-US" altLang="en-US" b="1" i="1" dirty="0">
                  <a:latin typeface="Handlee" panose="02000000000000000000" pitchFamily="2" charset="0"/>
                </a:endParaRPr>
              </a:p>
            </p:txBody>
          </p:sp>
        </mc:Choice>
        <mc:Fallback xmlns="">
          <p:sp>
            <p:nvSpPr>
              <p:cNvPr id="221" name="Text Box 4">
                <a:extLst>
                  <a:ext uri="{FF2B5EF4-FFF2-40B4-BE49-F238E27FC236}">
                    <a16:creationId xmlns:a16="http://schemas.microsoft.com/office/drawing/2014/main" id="{4E0B39ED-1EC0-4B05-BBCC-ED8D7DB31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51" y="1987007"/>
                <a:ext cx="8983386" cy="369332"/>
              </a:xfrm>
              <a:prstGeom prst="rect">
                <a:avLst/>
              </a:prstGeom>
              <a:blipFill>
                <a:blip r:embed="rId4"/>
                <a:stretch>
                  <a:fillRect l="-542" t="-4762" b="-2539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" name="Rectangle 144"/>
          <p:cNvSpPr/>
          <p:nvPr/>
        </p:nvSpPr>
        <p:spPr>
          <a:xfrm>
            <a:off x="0" y="-14288"/>
            <a:ext cx="2743200" cy="247651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Independent Practice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D5AF76-F224-4C65-989C-AA04D8E9FC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512" y="2156662"/>
            <a:ext cx="3303459" cy="4537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31EC2A0-43F7-4CEA-8A65-D964F609F641}"/>
              </a:ext>
            </a:extLst>
          </p:cNvPr>
          <p:cNvSpPr/>
          <p:nvPr/>
        </p:nvSpPr>
        <p:spPr>
          <a:xfrm>
            <a:off x="104298" y="2476672"/>
            <a:ext cx="7457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Handlee" panose="02000000000000000000" pitchFamily="2" charset="0"/>
              </a:rPr>
              <a:t>Step 1: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454460B-E4E6-4734-9612-FD0198803368}"/>
              </a:ext>
            </a:extLst>
          </p:cNvPr>
          <p:cNvSpPr/>
          <p:nvPr/>
        </p:nvSpPr>
        <p:spPr>
          <a:xfrm>
            <a:off x="59707" y="4685812"/>
            <a:ext cx="7841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Handlee" panose="02000000000000000000" pitchFamily="2" charset="0"/>
              </a:rPr>
              <a:t>Step 3:</a:t>
            </a:r>
            <a:endParaRPr lang="en-US" sz="1600" b="1" i="1" dirty="0">
              <a:solidFill>
                <a:srgbClr val="0874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14F2617-415B-4E95-8146-105F7CE894C4}"/>
              </a:ext>
            </a:extLst>
          </p:cNvPr>
          <p:cNvSpPr/>
          <p:nvPr/>
        </p:nvSpPr>
        <p:spPr>
          <a:xfrm>
            <a:off x="80595" y="4151785"/>
            <a:ext cx="26645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Handlee" panose="02000000000000000000" pitchFamily="2" charset="0"/>
              </a:rPr>
              <a:t>Step 2: </a:t>
            </a:r>
            <a:r>
              <a:rPr lang="en-US" altLang="en-US" sz="1200" b="1" dirty="0">
                <a:solidFill>
                  <a:srgbClr val="7030A0"/>
                </a:solidFill>
                <a:latin typeface="Handlee" panose="02000000000000000000" pitchFamily="2" charset="0"/>
              </a:rPr>
              <a:t>Graph vertex point (</a:t>
            </a:r>
            <a:r>
              <a:rPr lang="en-US" altLang="en-US" sz="1200" b="1" u="sng" dirty="0">
                <a:solidFill>
                  <a:srgbClr val="7030A0"/>
                </a:solidFill>
                <a:latin typeface="Handlee" panose="02000000000000000000" pitchFamily="2" charset="0"/>
              </a:rPr>
              <a:t>__</a:t>
            </a:r>
            <a:r>
              <a:rPr lang="en-US" altLang="en-US" sz="1200" b="1" dirty="0">
                <a:solidFill>
                  <a:srgbClr val="7030A0"/>
                </a:solidFill>
                <a:latin typeface="Handlee" panose="02000000000000000000" pitchFamily="2" charset="0"/>
              </a:rPr>
              <a:t>, </a:t>
            </a:r>
            <a:r>
              <a:rPr lang="en-US" altLang="en-US" sz="1200" b="1" u="sng" dirty="0">
                <a:solidFill>
                  <a:srgbClr val="7030A0"/>
                </a:solidFill>
                <a:latin typeface="Handlee" panose="02000000000000000000" pitchFamily="2" charset="0"/>
              </a:rPr>
              <a:t>__</a:t>
            </a:r>
            <a:r>
              <a:rPr lang="en-US" altLang="en-US" sz="1200" b="1" dirty="0">
                <a:solidFill>
                  <a:srgbClr val="7030A0"/>
                </a:solidFill>
                <a:latin typeface="Handlee" panose="02000000000000000000" pitchFamily="2" charset="0"/>
              </a:rPr>
              <a:t>).</a:t>
            </a:r>
            <a:endParaRPr lang="en-US" sz="1600" dirty="0">
              <a:solidFill>
                <a:srgbClr val="7030A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16C47B-8FEE-4ED8-9CBB-97631DF6E28F}"/>
              </a:ext>
            </a:extLst>
          </p:cNvPr>
          <p:cNvSpPr/>
          <p:nvPr/>
        </p:nvSpPr>
        <p:spPr>
          <a:xfrm>
            <a:off x="862018" y="2322894"/>
            <a:ext cx="870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Handlee" panose="02000000000000000000" pitchFamily="2" charset="0"/>
              </a:rPr>
              <a:t>a </a:t>
            </a:r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= </a:t>
            </a:r>
            <a:r>
              <a:rPr lang="en-US" altLang="en-US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</a:t>
            </a:r>
            <a:endParaRPr lang="en-US" altLang="en-US" b="1" u="sng" dirty="0">
              <a:solidFill>
                <a:schemeClr val="accent2"/>
              </a:solidFill>
              <a:latin typeface="Handlee" panose="02000000000000000000" pitchFamily="2" charset="0"/>
            </a:endParaRPr>
          </a:p>
          <a:p>
            <a:r>
              <a:rPr lang="en-US" altLang="en-US" b="1" dirty="0">
                <a:latin typeface="Handlee" panose="02000000000000000000" pitchFamily="2" charset="0"/>
              </a:rPr>
              <a:t>b</a:t>
            </a:r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 = </a:t>
            </a:r>
            <a:r>
              <a:rPr lang="en-US" altLang="en-US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__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048C4E3-F2D3-45FA-A930-A703EEA697FD}"/>
                  </a:ext>
                </a:extLst>
              </p:cNvPr>
              <p:cNvSpPr/>
              <p:nvPr/>
            </p:nvSpPr>
            <p:spPr>
              <a:xfrm>
                <a:off x="2559461" y="2431126"/>
                <a:ext cx="1010213" cy="66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−(__)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(__)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048C4E3-F2D3-45FA-A930-A703EEA697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461" y="2431126"/>
                <a:ext cx="1010213" cy="6690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7ED84BD-54DE-49D8-A235-C0BEF29A58C2}"/>
                  </a:ext>
                </a:extLst>
              </p:cNvPr>
              <p:cNvSpPr/>
              <p:nvPr/>
            </p:nvSpPr>
            <p:spPr>
              <a:xfrm>
                <a:off x="3378815" y="2577416"/>
                <a:ext cx="738560" cy="466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7ED84BD-54DE-49D8-A235-C0BEF29A58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815" y="2577416"/>
                <a:ext cx="738560" cy="466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16962D2-FF15-406D-B626-3D7B281399B8}"/>
                  </a:ext>
                </a:extLst>
              </p:cNvPr>
              <p:cNvSpPr/>
              <p:nvPr/>
            </p:nvSpPr>
            <p:spPr>
              <a:xfrm>
                <a:off x="3962404" y="2577416"/>
                <a:ext cx="9845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=______</m:t>
                      </m:r>
                    </m:oMath>
                  </m:oMathPara>
                </a14:m>
                <a:endParaRPr lang="en-US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16962D2-FF15-406D-B626-3D7B281399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4" y="2577416"/>
                <a:ext cx="98456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789F4C66-832B-49C2-8CD7-9A68A47D6C64}"/>
              </a:ext>
            </a:extLst>
          </p:cNvPr>
          <p:cNvSpPr/>
          <p:nvPr/>
        </p:nvSpPr>
        <p:spPr>
          <a:xfrm>
            <a:off x="1732769" y="3183510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accent2"/>
                </a:solidFill>
                <a:latin typeface="Handlee" panose="02000000000000000000" pitchFamily="2" charset="0"/>
              </a:rPr>
              <a:t>y =</a:t>
            </a:r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53C59C4-B088-494D-82B2-C250ED7D94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255" y="4731052"/>
            <a:ext cx="1195606" cy="1661782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C424A72-5C69-4CA6-A8ED-11051F16946F}"/>
              </a:ext>
            </a:extLst>
          </p:cNvPr>
          <p:cNvSpPr/>
          <p:nvPr/>
        </p:nvSpPr>
        <p:spPr>
          <a:xfrm>
            <a:off x="722218" y="4963434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(     ,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5FBAFA6-CF25-48CC-8B84-3413FE1EA235}"/>
              </a:ext>
            </a:extLst>
          </p:cNvPr>
          <p:cNvSpPr/>
          <p:nvPr/>
        </p:nvSpPr>
        <p:spPr>
          <a:xfrm>
            <a:off x="1201440" y="4958450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   )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5A40788-7570-48A8-B758-5AA40350BBE4}"/>
              </a:ext>
            </a:extLst>
          </p:cNvPr>
          <p:cNvSpPr/>
          <p:nvPr/>
        </p:nvSpPr>
        <p:spPr>
          <a:xfrm>
            <a:off x="297492" y="4987204"/>
            <a:ext cx="6495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solidFill>
                  <a:srgbClr val="0070C0"/>
                </a:solidFill>
                <a:latin typeface="Handlee" panose="02000000000000000000" pitchFamily="2" charset="0"/>
              </a:rPr>
              <a:t>Vertex: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CC1B93D-BFE4-406B-A18D-03A18E2DA390}"/>
                  </a:ext>
                </a:extLst>
              </p:cNvPr>
              <p:cNvSpPr/>
              <p:nvPr/>
            </p:nvSpPr>
            <p:spPr>
              <a:xfrm>
                <a:off x="1704420" y="2420576"/>
                <a:ext cx="984565" cy="616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b="1" i="1" dirty="0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CC1B93D-BFE4-406B-A18D-03A18E2DA3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420" y="2420576"/>
                <a:ext cx="984565" cy="6166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E7E586C9-5E77-4126-B133-313C6E52CF7D}"/>
              </a:ext>
            </a:extLst>
          </p:cNvPr>
          <p:cNvSpPr/>
          <p:nvPr/>
        </p:nvSpPr>
        <p:spPr>
          <a:xfrm>
            <a:off x="141066" y="6389590"/>
            <a:ext cx="22862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Handlee" panose="02000000000000000000" pitchFamily="2" charset="0"/>
              </a:rPr>
              <a:t>Step 4: Reflect the graph</a:t>
            </a:r>
            <a:endParaRPr lang="en-US" sz="1600" b="1" i="1" dirty="0">
              <a:solidFill>
                <a:srgbClr val="0874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A1A2379-CADD-4FA7-972C-791A7972DA0F}"/>
              </a:ext>
            </a:extLst>
          </p:cNvPr>
          <p:cNvGrpSpPr/>
          <p:nvPr/>
        </p:nvGrpSpPr>
        <p:grpSpPr>
          <a:xfrm>
            <a:off x="816331" y="229886"/>
            <a:ext cx="7094538" cy="1795454"/>
            <a:chOff x="444525" y="3369667"/>
            <a:chExt cx="7094538" cy="1795454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9279848-3C65-4CBB-B312-928F5F56FE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25" y="3369667"/>
              <a:ext cx="7094538" cy="1795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C00A2E71-DAA8-4259-8544-29DFEC20D477}"/>
                    </a:ext>
                  </a:extLst>
                </p:cNvPr>
                <p:cNvSpPr/>
                <p:nvPr/>
              </p:nvSpPr>
              <p:spPr bwMode="auto">
                <a:xfrm>
                  <a:off x="807011" y="3726721"/>
                  <a:ext cx="6012095" cy="339388"/>
                </a:xfrm>
                <a:prstGeom prst="rect">
                  <a:avLst/>
                </a:prstGeom>
                <a:noFill/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 defTabSz="914400">
                    <a:tabLst>
                      <a:tab pos="-55563" algn="l"/>
                    </a:tabLst>
                    <a:defRPr/>
                  </a:pPr>
                  <a:r>
                    <a:rPr lang="en-US" sz="1300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Find the </a:t>
                  </a:r>
                  <a:r>
                    <a:rPr lang="en-US" sz="1300" b="1" i="1" dirty="0">
                      <a:solidFill>
                        <a:schemeClr val="tx1"/>
                      </a:solidFill>
                      <a:latin typeface="Arial" charset="0"/>
                      <a:cs typeface="Times New Roman" pitchFamily="18" charset="0"/>
                    </a:rPr>
                    <a:t>Vertex (h, k). </a:t>
                  </a:r>
                  <a:r>
                    <a:rPr lang="en-US" sz="1050" dirty="0">
                      <a:solidFill>
                        <a:srgbClr val="808080"/>
                      </a:solidFill>
                      <a:latin typeface="Verdana" pitchFamily="34" charset="0"/>
                      <a:cs typeface="Times New Roman" pitchFamily="18" charset="0"/>
                    </a:rPr>
                    <a:t>Hint: use the formal </a:t>
                  </a:r>
                  <a:r>
                    <a:rPr lang="en-US" sz="1100" b="1" dirty="0">
                      <a:solidFill>
                        <a:srgbClr val="808080"/>
                      </a:solidFill>
                      <a:latin typeface="Verdana" pitchFamily="34" charset="0"/>
                      <a:cs typeface="Times New Roman" pitchFamily="18" charset="0"/>
                    </a:rPr>
                    <a:t>x</a:t>
                  </a:r>
                  <a14:m>
                    <m:oMath xmlns:m="http://schemas.openxmlformats.org/officeDocument/2006/math">
                      <m:r>
                        <a:rPr lang="en-US" sz="1050" b="1" i="0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050" b="1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050" b="1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1050" b="1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US" sz="1050" b="1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1050" b="1" i="0" smtClean="0">
                          <a:solidFill>
                            <a:srgbClr val="80808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1050" dirty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substitute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back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find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050" b="0" i="0" dirty="0" smtClean="0">
                          <a:solidFill>
                            <a:srgbClr val="808080"/>
                          </a:solidFill>
                          <a:latin typeface="Verdana" pitchFamily="34" charset="0"/>
                          <a:cs typeface="Times New Roman" pitchFamily="18" charset="0"/>
                        </a:rPr>
                        <m:t>y</m:t>
                      </m:r>
                    </m:oMath>
                  </a14:m>
                  <a:r>
                    <a:rPr lang="en-US" sz="105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C00A2E71-DAA8-4259-8544-29DFEC20D4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7011" y="3726721"/>
                  <a:ext cx="6012095" cy="339388"/>
                </a:xfrm>
                <a:prstGeom prst="rect">
                  <a:avLst/>
                </a:prstGeom>
                <a:blipFill>
                  <a:blip r:embed="rId12"/>
                  <a:stretch>
                    <a:fillRect l="-101" b="-1786"/>
                  </a:stretch>
                </a:blipFill>
                <a:ln w="3175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 1112">
              <a:extLst>
                <a:ext uri="{FF2B5EF4-FFF2-40B4-BE49-F238E27FC236}">
                  <a16:creationId xmlns:a16="http://schemas.microsoft.com/office/drawing/2014/main" id="{B62A6D6C-6591-4344-B5FE-EAB8253BA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050" y="3452317"/>
              <a:ext cx="398698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-57150" algn="l"/>
                </a:tabLst>
                <a:defRPr/>
              </a:pPr>
              <a:r>
                <a:rPr lang="en-US" sz="1400" b="1" i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</a:rPr>
                <a:t>Steps to Graph Quadratic Functions in Standard Form.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CF09DEF-79B7-472A-8D97-995A183897D8}"/>
                </a:ext>
              </a:extLst>
            </p:cNvPr>
            <p:cNvSpPr/>
            <p:nvPr/>
          </p:nvSpPr>
          <p:spPr bwMode="auto">
            <a:xfrm>
              <a:off x="668387" y="3785429"/>
              <a:ext cx="1730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BF99C41-D14C-4664-B05F-7300FF2F7D0A}"/>
                </a:ext>
              </a:extLst>
            </p:cNvPr>
            <p:cNvSpPr/>
            <p:nvPr/>
          </p:nvSpPr>
          <p:spPr bwMode="auto">
            <a:xfrm>
              <a:off x="655155" y="4108432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AFEDE7E-13CB-4DF3-B86C-682F6BB414C0}"/>
                </a:ext>
              </a:extLst>
            </p:cNvPr>
            <p:cNvSpPr/>
            <p:nvPr/>
          </p:nvSpPr>
          <p:spPr bwMode="auto">
            <a:xfrm>
              <a:off x="655155" y="4385766"/>
              <a:ext cx="1730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ABF7245-EA07-4E6F-861D-63C0C44587BF}"/>
                </a:ext>
              </a:extLst>
            </p:cNvPr>
            <p:cNvSpPr/>
            <p:nvPr/>
          </p:nvSpPr>
          <p:spPr bwMode="auto">
            <a:xfrm>
              <a:off x="655155" y="4690642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4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9C312A3-9257-4FC0-8254-971C941E7619}"/>
                </a:ext>
              </a:extLst>
            </p:cNvPr>
            <p:cNvSpPr/>
            <p:nvPr/>
          </p:nvSpPr>
          <p:spPr bwMode="auto">
            <a:xfrm>
              <a:off x="807011" y="4051226"/>
              <a:ext cx="4363695" cy="292388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914400">
                <a:tabLst>
                  <a:tab pos="-55563" algn="l"/>
                </a:tabLst>
                <a:defRPr/>
              </a:pPr>
              <a:r>
                <a:rPr lang="en-US" sz="13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Graph</a:t>
              </a:r>
              <a:r>
                <a:rPr lang="en-US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the </a:t>
              </a:r>
              <a:r>
                <a:rPr lang="en-US" sz="130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vertex</a:t>
              </a:r>
              <a:r>
                <a:rPr lang="en-US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point and draw </a:t>
              </a:r>
              <a:r>
                <a:rPr lang="en-US" sz="13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axis of symmetry </a:t>
              </a:r>
              <a:r>
                <a:rPr lang="en-US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line.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3E17BAF-207F-4222-9F04-5E5B495EF270}"/>
                </a:ext>
              </a:extLst>
            </p:cNvPr>
            <p:cNvSpPr/>
            <p:nvPr/>
          </p:nvSpPr>
          <p:spPr bwMode="auto">
            <a:xfrm>
              <a:off x="799908" y="4338790"/>
              <a:ext cx="4208203" cy="292388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914400">
                <a:tabLst>
                  <a:tab pos="-55563" algn="l"/>
                </a:tabLst>
                <a:defRPr/>
              </a:pPr>
              <a:r>
                <a:rPr lang="en-US" sz="130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Find </a:t>
              </a:r>
              <a:r>
                <a:rPr lang="en-US" sz="1300" b="1" i="1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two more points </a:t>
              </a:r>
              <a:r>
                <a:rPr lang="en-US" sz="13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  <a:cs typeface="Times New Roman" pitchFamily="18" charset="0"/>
                </a:rPr>
                <a:t>left/right </a:t>
              </a:r>
              <a:r>
                <a:rPr lang="en-US" sz="130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of vertex and </a:t>
              </a:r>
              <a:r>
                <a:rPr lang="en-US" sz="1300" b="1" i="1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Graph </a:t>
              </a:r>
              <a:r>
                <a:rPr lang="en-US" sz="130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it. </a:t>
              </a:r>
              <a:endPara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2A2895F-1171-47A4-9900-FEDF2AB748B7}"/>
                </a:ext>
              </a:extLst>
            </p:cNvPr>
            <p:cNvSpPr/>
            <p:nvPr/>
          </p:nvSpPr>
          <p:spPr>
            <a:xfrm>
              <a:off x="783928" y="4616631"/>
              <a:ext cx="5601753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b="1" i="1" dirty="0">
                  <a:latin typeface="Arial" panose="020B0604020202020204" pitchFamily="34" charset="0"/>
                </a:rPr>
                <a:t>Reflect</a:t>
              </a:r>
              <a:r>
                <a:rPr lang="en-US" sz="1300" dirty="0">
                  <a:latin typeface="Arial" panose="020B0604020202020204" pitchFamily="34" charset="0"/>
                </a:rPr>
                <a:t> the graphed points over the </a:t>
              </a:r>
              <a:r>
                <a:rPr lang="en-US" sz="13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axis of symmetry</a:t>
              </a:r>
              <a:r>
                <a:rPr lang="en-US" sz="1300" i="1" dirty="0">
                  <a:latin typeface="Arial" panose="020B0604020202020204" pitchFamily="34" charset="0"/>
                </a:rPr>
                <a:t> </a:t>
              </a:r>
              <a:r>
                <a:rPr lang="en-US" sz="1300" dirty="0">
                  <a:latin typeface="Arial" panose="020B0604020202020204" pitchFamily="34" charset="0"/>
                </a:rPr>
                <a:t>to create </a:t>
              </a:r>
              <a:r>
                <a:rPr lang="en-US" sz="1300" b="1" i="1" dirty="0">
                  <a:latin typeface="Arial" panose="020B0604020202020204" pitchFamily="34" charset="0"/>
                </a:rPr>
                <a:t>two more points </a:t>
              </a:r>
              <a:r>
                <a:rPr lang="en-US" sz="1300" dirty="0">
                  <a:latin typeface="Arial" panose="020B0604020202020204" pitchFamily="34" charset="0"/>
                </a:rPr>
                <a:t>and sketch the graph.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13410533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1a139709fd826d43f5a3ffc8cec70925735927c"/>
  <p:tag name="ISPRING_ULTRA_SCORM_COURSE_ID" val="C2E7595F-D693-4D29-BF2F-C26066B992C4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_PLAYERS_CUSTOMIZATION" val="UEsDBBQAAgAIAEqZy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5mQsTLwI/sDmBAAAcBIAAB0AAAB1bml2ZXJzYWwvY29tbW9uX21lc3NhZ2VzLmxuZ61YbW/bNhD+XqD/gRDQYQO6tB3QotgSB7LEJEJkypXovGwYBEZibKKU6OrFafZpX/cz9mU/rL9kR0p27CaFpKSABZiU7rkj7+65I/cPP2cSrXhRCpUfWG/2XluI54lKRT4/sGb06Of3FiorlqdMqpwfWLmy0OHo+bN9yfJ5zeYc/j9/htB+xssShuVIj+7GSKQH1nQcO8FkapPL2A+Og3jsHVsjR2VLlt8iX83Vj7+8e//5zdt3P+2/auX6wEQT2/d3gZBBevu6BxChYeDHgIb9mOALao1+mFe/rZ9h8sGM+h7B1ujLP/8Ok5yG+Aw0S9DaPp3yszDEhMaR77k49qKYBNTsi48pdq3RparRgq04qhRaCX6DqgUHn1ai4KiUIjUvEgUTec27lLnBxPZIHOKIhp5DvYBYo0gVxe1LA8vqaqEKUFeiVJTsSvLU6IToMe+XBS9BNasguhD8qoWAL1XGRL7Xrfqc+IHtxvZ0Gk9wFNnHsMF0syhA2oG/EdUC3qVcvQQVN7lULEXXBQfAIEJsuZQiab4U0bLQFk4lu+20IrTPPXIc0yDwoxgTdz1jjXCeIrdgerEDUUI7wiEAFKzkxSNkYxP3RhzZUg5DOPGOT3x4qDbhRMwXEp5qqB1TDJEw5XmXFEQqDiHWo+g8CF29aaAKMbRkZXmjinQnSrf92QXsESeARHDoFjjVGGtgiA8BTFYUPKm6wHx7RpyTeEwJ/B1j2Fyf1Xmy6CkHGfJgkG6HZA2+2g68zvhv0eJxcAEpbo1IMEQiOLVGwekQiUscAXngqEuG2Gfesa2pQJPPmhnWzJMwnejyFrEkATnt0pVQdQkzekuAHwwHlcO0RPjDDCLJs/0H+K0BBGebGJqLFQcTirQ7ooF7HezqmP4w836Pj2zPx24MQQ7UE1NTErQyBsSZqwoxKZVeAOhl6YrlCUdXPGHasbfwWSpS85kOQGPJp1r8hVjVku6Llq+Jiy9e7A00bYfi71uY1SWYV1U8W1ZdqrfMf4wVOtm+aUKfpT9Of+RgYode8E0nZey2cVIfz5Qiq2VTC57sn41lQ33UacQTd6q/t763JVFD+mMPWGssVH8JDM2GLmzQH8j+Uh45AkXTpnZAcfHy6wE6SdACEIUei3EGW7Vjwpnm/P7y53gceRQKxzm/KkXV2ZWZbGwc9LBrE2iJJa/4XTJe8WsFPCY5WzXNGZRH4+lOh271fjv1gnrUB5MJAM7bvqpEUmRgf9oDczbB6x1oaH5nJeeqlqlJXik+GqqHva0zfr+rvC5UZmYlK9fB21Saw6dY0SwubJROB/Qlm/zr7Z+t9Hu8lyJsh9CJODZxdPvi6FyVPYUgBfRW+DRadz+QCxmrkgWU1WtV52lPoOZI4+IjG8DaNUecFcniy9//9cT4ypJmFrWzvw4C0X0ZsCDegP1BVMXLP7tAqD3elTODPlLtOXAt1w47JT2Iwu9yxGJNaclUBlN73XohyFun2ZTazskE8iAyYa/qIunu0rYRJnZ4ClxmjgfWaMKKj0CEVCk5CMVstQ7Aapj2zQk8qCspcj5E9mmlRC+YetPYdl1zLQHJByfNj03NTOGok7T3E1LNe4M5JzYBnv0Kj6eiGgoYYry5ctDHaXN09eFsDAHUIytNaVuzGBBFM76jidX9SrcZleZuaP/V1lXR/1BLAwQUAAIACADmZCxMKIpE2PIDAABnEAAAJwAAAHVuaXZlcnNhbC9mbGFzaF9wdWJsaXNoaW5nX3NldHRpbmdzLnhtbOVY3XIaNxS+5yk020nvwtqu3TjugsdjYMwEAzXbaXLlEasDq6KVNpIWQq5628foTR8sT9IjBBgKSZakdDLTYXbwSp++838OcnT9LhNkCtpwJWvBafUkICATxbgc14Jf4tbzy4AYSyWjQkmoBVIF5LpeifJiKLhJB2AtQg1BGmmuclsLUmvzqzCczWZVbnLtdpUoLPKbaqKyMNdgQFrQYS7oHL/sPAcTLBlKEOCTKbk8Vq9UCIk8071ihQDCGWouuTOKipagJg1CDxvSZDLWqpDsVgmliR4Pa8F3rTP3WWE8VYNnIJ1PTB0X3bK9ooxxpwUVA/4eSAp8nKK6pyfnAZlxZtNacHbuaBAe7tIsyL3t1NHcKnSCtEv+DCxl1FL/6gVaeGfNasEvsbmkGU9i3CHOAbWgET8OOu1G87Hbi5uDx7v4vuN1OOBQ3HwdH3AobsedZin83Zt+86HT7r56jHu9TtzuP51CF21ZGIXbLojQVarQCaw9ENm0yIaScoFZ9w+/GLCYt4LqMcSqxTEsIyoMBOS3HMY/F1RwO3ehwvSeAOQ3JofEPrg41AKrCwie6DwhKobBWQf54uU6xi8ut0wPvfQns/ZqGVFraZJiNuDaQrUo3FxawUZKbpnm3slQCbY2CLIhsC7NYCPJBxMuW4g8DcgIgyDQ1F4OkgyoxMLiFs1P1gSmGBrL7aKgWkv0jeZUEOTDygdyP9hxR5JSbba8vva8y+ak3pSMNDSdYbV6l/jlj8H7IMvA7tD7wkUAdBl4U1NzAJLcCFEGfE/1BDSJlRKmDP5XVQhG5qoggk+AWEUwl4sM/0qBbLYAMtIqW6xil7LECI7en3KYAbsuI+gNisgKPIktMRdgvYS3BX9PhjBSGnmBTjEkuM6N568eRJxTY55I6UrHZ74RtLuN5utnzkDKplQmB5JjAUCW22PwU7RdKhQhhEJvblCgZxJaYPBdfBhnC1gZM6tfHhHDs0L4iP/bcdmgPmJ0jiOFzn2MygTmsxqUFpvS6aImXZ0tqLEaOYbEc+JGgp2UywLKEiZUEiXFnNAEp5VxFT7lqjC44mvZU5svUtAfJVwuVB1jw0dhmpXrcienZz+cX/z44vLlVTX88Ptfzz95aDnB+4I6aX6E33505n/m1Ccm/87ZltKZyza2I3X/z5Pl1N2dSVHo5uX+8bmY8t/q9Pzwx59l4vm9sD+tnlL4MWKXT6nsaw7KwLq9MqjeqzKoBz8Z+xtTsZQK2D7Hvh1gAxU845g+RyuJ/yRBv/r3nc/w4yTot+u2r63r/4vX/Nv6srV1u4rCvRdTt5NxyTP0pRtD69ts/eL8BO9re7cqFWTb/udAvfI3UEsDBBQAAgAIAOZkLEx8NYsP4wIAAJEKAAAhAAAAdW5pdmVyc2FsL2ZsYXNoX3NraW5fc2V0dGluZ3MueG1slVbbTuMwEH3nK6rwTgqLgJXSSrQUCakLaIt4d5JpYtWxI3tStn+/duw0TtuQ0hFSPXOO5+opkdpQPr0YjaKkkhI4fkBRMoIw4qSASbBIqwQkXS5Wq7dXbdiBDEKLF0zIFSBSnimjaXQjmk6CuEIU/CoRHPWlV1zIgrBgejkeP87n11FYI4dYYqu9TS9nt3ez8XiAsyYJtG6e6885FOfj+fn3Q7+PRBQl4bulyMRVTJJNJkXF00E/+a4EySjfmMR/388X931IRhW+IBSdmBYPRs6jlBKUAhPS3cLIIIuRGFjjaVx/zuS0rr7P/oC2pYpiTXu8NtJHK0kGB0W+MdKP5/r2DuHpwcj3BIR/qKG/boz0QuuB/1E0oqzKn8xIKUVmCtrlfN/EPYcJkurnZ1IeGxkkmISMo8EuuPLcPhnxQO6r/+4j81ylYO+mrgcLwTQ9ZjBFWUEUNidrU7n4eqtQv4/G7mtazLuO+Z1UCqZrwpSDtcoW+Be+KE99lNO0kE/BqgLmNmAf2TW0hPl8Vi8LH7vXeTFK2Dplm4qnbJGvurBHSE/ZIleMpvDG2e4IfmixnKbJM+La6dXfRd9pgDYDJ/qYuqubU2M1rpbm7So/e6dpQIVIYWpWgl7YBKngH7QA08EorE02tvAouIiTLc1qxh+Di3crhFJF4YHezdzpCYuQIoNTg1dHqtd1J3JzHp5L++vQZmjPI9TLfBIQRJLkhU5WBSPHmwS1E/u7eExxxQH5wtfiXFJB5AbkhxDM92PC7WNwgXB2TMK+sj54FHpFiMLTVY7cJafKz6siBrnQXaOwn56u0gJzmuVM/+EnhS9IDxg9VkvFXN/HCdXDaNvoKdwQAJFJvh8Be7KmomJIGWyBObKnqHPuSy5S+u31TdwjLmGN/sw5zVlD6XZGOyydhdcxnCB86rhOM6zlYnAhREhiVafWWQHNRvau7izpZrGZ+fNBVuHmqXO1th8XUSvNv6L/AVBLAwQUAAIACADmZCxMnCZQT9wDAAD4DwAAJgAAAHVuaXZlcnNhbC9odG1sX3B1Ymxpc2hpbmdfc2V0dGluZ3MueG1s7VfNcts2EL7rKTDspLeItus0jkvJ47GksSaypFrsNDl5IGIlogYBFgClKKde+xi55MHyJF0I+o0Uh8pUbQ8dD8fi8ttv/7FkdPUuE2QC2nAla8Fp9SQgIBPFuBzXgl/i1vOLgBhLJaNCSagFUgXkql6J8mIouEkHYC1CDUEaaS5zWwtSa/PLMJxOp1Vucu2eKlFY5DfVRGVhrsGAtKDDXNAZ/rOzHEywYChBgFem5EKtXqkQEnmmO8UKAYQz9FxyFxQVtzYTQehRQ5o8jrUqJLtRQmmix8Na8F3rzP0tMZ6pwTOQLiWmjkIntpeUMe6coGLA3wNJgY9T9Pb05DwgU85sWgvOzh0NwsNdmjm5D506mhuFOZB2wZ+BpYxa6m+9QQvvrFkKvIjNJM14EuMT4uKvBY34YdBpN5oP3V7cHDzcxncd78MBSnHzTXyAUtyOO81S+Nu3/eZ9p919/RD3ep243V9rYYq2IozC7RREmCpV6ARWGYhsWmRDSbnApvssLwYstq2gegyxanEsy4gKAwH5LYfxzwUV3M5cqbC7HwHya5NDYu9dHWqB1QUEazpPiI5hcVZFfvFqVeOXF1uhh976Oqy9XkbUWpqk2A0om7sWhZuiJWyk5FZo7p4MlWCrgCAbAuvSDBPcb8mAjDDrAmPr5SDJgEocJG4x3mSlYYqhsdzOB6i1QF9rTgXBIcFJB3I32Ik/Sak2W2lepdq1b1JvSkYamk5xOn0OvPhL8D7IMrBbTLdwKQddBt7U1ByAJNdClAHfUf0ImsRKCVMG/6sqBCMzVRDBH4FYRbB5iwx/pUA2Z56MtMrmUkGNJUZwzP6EwxTYVRlDb9FEVqAmHoG5AOst/F7w92QII6WRF+gES4Jybjx/9SDinBqzJqVLH5/5yW93G803z1yAlE2oTA4kx46HLLfH4KcYu1RoQgiF2dygwMwktMDiu/owzuawMmFWv70ihmeF8BX/u+uyQX3E6hzHCp35GpUpzFc9KG02pZP5TLo5m1PjNHIsiefEBwkeslwWUJYwoZIoKWaEJriejJvwCVeFQYmfZU9tvslBr0q4nLs6xrcYNKZZuVPu5PTsh/MXP768eHVZDT/98fH5k0qLld0X1FnzO/vmi0v+K1pPrPod3ZbSmes2tmN1//vIYs3u7qQodAty/76cr/XP1uXw39uXn/78UKaC3wv70/IqhR8jdnGV6rfmoAys2yuD6r0ug7r3u7C/sQdLuYAH5tgfAHhkCp5xbJijDcE/0pJ7X+H4kz3pu/g4LfnfTdTe2f0/Ueu71UfT1ldSFO79wKygfPtrvV75C1BLAwQUAAIACADmZCxMeSGyGZ4BAAAbBgAAHwAAAHVuaXZlcnNhbC9odG1sX3NraW5fc2V0dGluZ3MuanONlE1PwzAMhu/7FVO4oqkDNDZubGwS0g5IcEMc0mJKtTSOkqxQpv13mu6rSV1YfFncp68/OnvT61eHJax/19/Uv+v7k3+vfeB8Vq/h0vcL5//gwoQPcveAKQ0GpOU2Q/mS5SAyCSwgi6PE0b89IbsIfmQma/G4fLagTEOPIQErIkWmCdBQYEGAXxT4TTl/Dm/3GmXtSmo0PF5bi3KQoLRVswYSdc5rhl1E0f1sNmyWGMBYgN6h05vRNIoI9IMn4Iku6tNFnhQXi8nYV0wwV1yWS0xxEPNklWpcy/cu1c9Sga4++Wpfy+R2Nr9tAiIz9tFCHgaej511k+5vZWAfdzR3RsKCxyAaulF9/kA94XZBAV1kJrMH+n7orEkrnkK7S1fOfExWWiH3MHbW5ix82x1xfeXMIwQvQZ8TEtVanfEBlcbUdaSFtnt+RAXy90ym+yoiZyTnknWyXd07FXrz4Ix5I4TBCH1S05d3rY4QJCffkrNrgsBL6lVqK9KRkXKqzkV0WpOHfGy4S9z9taqd6xXoF0RRZfz2X26FX2tv+wtQSwMEFAACAAgA52QsTNbseNluCgAAdR8AABcAAAB1bml2ZXJzYWwvdW5pdmVyc2FsLnBuZ+2Ze1RTZxLA4xPwAd2VFeUVqBpbH0hQDGBIWqVFtym4WgErEGiAIAYCBkQMSVyqay2a1CJygRjabU9pDQRCtiDyiFkKWSpJqoiAgcQK3IghxBAJxLx6L3h2e07/3H/zR27ufL+Zud83d2ZyTuby4Zjotau8VyEQiLWHDkYdQSCWExCIZRzXldDK/ccfBUFfS2hHovcjBHLfSUhYTn73w3cRCCFntTV1BSS75R48TkMg3LvgzxIp9fs0BAK56lDUux+dTdaNojl+2qS7qaxluKXIJW8XbL7zr7cKVt16+G3MgfJXj37IPPLPAG/Py0t/WeHm9uaR8/npx0PWe20ivSdcc+Ni64N/qx+3Fs7c087yRsdkvEjF9sgZAVne104f6VPouYx8oQ9V3dlx1m41d4vICpXlaekuaD8I/2/rWYTVlagmJNGlzGtX8g7iGmg11/27q5QxRnDR7POB09HQwnlayNVxSJ6bHj3tsiDvqR+/j60VPXaF1dnflWPPzYz3nt4ESXfDq+JmMn9cAt0+4bqh4KcEAvD1QspS6PpGtBsKbxlWBDFf9dcEtdisGjxLrDMq8MQcMVvP0NO98K/uc24oc0gC7YE4C/ITtqGeyjjVuhayva1m/5mAyiT4ArkPsmsYpmFLdoubf802oC8PQ7uqtk0Xiu3MHx2By9dBymFJ0atRYy74eQmVYpEXdhqZSsYaFH0dhi1sStsE7+juZMTHwWYDh1Vs0FFZlkE7M45LCK4cEnr4i56nmUY/+bn9jHLvtdRkDEvsR0USwD/VHHdr6sgw2exzYgezBi1VsUPVsbcBHU3AL/nPNoDSMMqOJOqRO+9kWShKl7LLh5TMsa14c++gEg6aZSJTklbqYpk3dCHtLxh3M4Mrv2+8eNHNxfJLyLVUtoiBB+eVWrLSniDKlkMSOn2fiVJ9OORautIeyE9p6ubpzhpn7Ynx2WqXsmGcJadBW7To93tJ2lMp7gzBtTIBHZg6Rdzd7HFhtOEnoKFNv56QUd5jF9YcT2q6yJZR1Mn4Bh+lPf5kcCUptnhYv3uwrfsmJ1utOGVnllw+tgV+nd5sbwKo3fnl1FgvDqBwlAQCoFsX1twY7B3UM4W3yJsZ+YANLD6xYZjCTwS1PRUek0UabZGNWSNM0hY0U4mc1mm3HetiTPzche1pnknS6GvIS6XrMSZJWomEWX6wa39XNzCmMID6loDdLPHHE8LC6pQQzv26uC8og6+EupuDGXRs9J4lsLkWMi+5G3XVRj4z9WnvVJvD9wuzhZGQeXuD5QWaNX2g+5jh172StD4s6meKmhr4LEKJ9yT0JPYXNKyGc4Ye7YFSzlkCGj2Wi9RR7GEyAVv5olFnEaY80G9NmOJg0Ol0BrGwfKBIM0TLVgo1WMs7pwdM4Y/WQ0GYxqSe3OcOB0XsuwXwzfpEEnWBUXz7apFnBhvTLC1gT5KknfLWFkZP1j5Yi2WNK3GDU4uB+n3OL6y94/rHYvg9MDyb1Q56wXfFB4Lh8nGVLIeuAQvZfP4NAkz2O4ETOIETOIETOIETOIETOIETOIETOIETOIETOIETIAL8GYZur//v78TPfFaUSTlIYnuxeeaprBrjpVd1tIWBwJgsTzNP4w2YIaUnOKUao65AD4YwzfeI/vniSIv8VPMgvDLztlIikYz3lm31IjJmByYmGI/RmkpjvWAZ5Hv6m9rYGn9GnkQoHaEqCgQCFtXUyl+Z24/Ga7V9E4ddXMriG5KTkh+MXglXP4/IIurZBo/+v8IHcg91TLLUpN69yWJmB7dLNUVbRWKC0uTcvNzgVm3THs2JJKmqNnk2RNr8YAV0JH4fq1nMsJhmYmb29GT502v3gGRW3woP6BHqngRIN6nuXOv0gmt5P/br3CxSKKfjqI/Rvw7MW+fxJjDSfatCW5cPHxYrI2dynybI0vUPe0bakFojwT8quJUvjMBAxpps/2Xh5Yqdkwkyst5Tiq0SVd372p8SXPSyliV6uTXWMXaa0yV9PgKpcluOmlMeDsCKH0mt3uMDxe55cZLxvcK0nkXeoFHUEFVoHpggO6m/Lq0gMlu5/QU3Pww2j7HMg/d2YpB8GhTGXB5ulkrpKBVWDare5ijtPUqRG0ps1LDohljxq4Z79Rif13oxunjXhp6sZHotLsdYhPLAAdZf8VbH5sL74/EOo7iC7ouL06yEjmjtI6dhLwirlKoDGzA2bJmLH6FZsaMS35I5Q2eZORg2atFjMi+Sfqao4my7Id5h5nswr/800iVv9ogMRc+1Y2x98gGryd0P2Xbj+MMXL8WD22kZbCNt3pOkEg1YBTMpnx5Sf2W+FLqdkGPMlC8euYJkj+O2FtpsYnu3xfGkBmhErltvf+YVe2Ouad3fwB/FFi+W49Tqle5+fLPOLwKMAM+Bd0BtUMKQoBB8TDfq3K6Zi0bycUhvI68eLCx38SHEkVRXqnu+3Ph6x2y0SUjaL2Gmd1/4cqd/H64m0t7S0NXV/Dit9C2R+lIcJZFcB7YUlqEHReIe8zlkjH1KTWT6XQYVfJDZl9tUpT4m3wbU9QQ6Ghdj1T5yhvDOUMnd57z85qvDDaTVa1kvCh1WHz4mJyTOqGzTAX8JoXXQRv1EX6WWvs/wJDODlInx+EvVV6AgnH4kSbt1rCJUNv/LtusDrVB6he2CC6z9g/ZhYEMj62FGp+pS2fFjQuLfhcR0dOqvB/ixi257AW3lKZ7ijZtarnbU5VqrRjUt3XfJHE4IqBQTbZScCDDyhEy/jexDAGVVmJypb3qt4eqG15lV4bUrOVG1RZVD2AwkNNY3AZ81Ii1hTWLqTSEnSGT7jiOAY/AM0AKnvPlDwveu/+OrjSIHZd/7rs+BOUqomM+dXVVWRANlQ3ZDNnWqWOy9GF2mqr2IVlR7loue+wZ57mVa6SZ+bWDzswfzuaNwMn1NEozdGro/gLKgjeJJrMDbmFwPmtBkx0aUMYNyP40a+jr9sEzr/FN+Q+ed9hPYBcsfOEUcsONjmY4kxwF9wOdb4AFK7mdkBS9JtZM3nSA7pX+4WCCDBVxG8DBOFAV3ryeHdxE729tJWJmwqh8qDqib7NTkJ5H9CDjPDxZ6nUCrUyod6yvUj17XYRy3Gve5yHBQvoRUkAN3A2XZ1tgYk5EQZxzeN2B4Odk/UexuCCjpTbJ2cWl1cngmaTy+sTYsjja8r9tgNRsnEt1nIY6tePmDNLuGsRTaRmpbKb2fxBnAmmKyfY0q25OU04P3rghETWNHd7GqSIrwhXOfh9orNUi/We8AFOYEWSrVFF6OxlsGfHOewwbdU3cKMnmxrzwdwRpAetbkBllc0l/HKcYj5pS1TVng0R35YWHAyEQ1NR0e0NZm2PttndFlWhW1Zj+iSmvxXO3n7o4aO1oPDnlsh0dVYccK89TF/XnPbKYDVfcCczwX+r5/yB9/C55eU++HO/aLqye3cHh4VufI/4a+FpPud0NfJtVQ6rXrBuwewS07uXm3yqVsI/QWEqdd/ztV1qaEjMFzLgUv8kQnvPwksGp9yIfj1Xl5Bha4d3uzbG56YTR96L2YKMH+lJLfAFBLAQIAABQAAgAIAEqZy0aKJOKo+gIAALAIAAAUAAAAAAAAAAEAAAAAAAAAAAB1bml2ZXJzYWwvcGxheWVyLnhtbFBLAQIAABQAAgAIAOZkLEy8CP7A5gQAAHASAAAdAAAAAAAAAAEAAAAAACwDAAB1bml2ZXJzYWwvY29tbW9uX21lc3NhZ2VzLmxuZ1BLAQIAABQAAgAIAOZkLEwoikTY8gMAAGcQAAAnAAAAAAAAAAEAAAAAAE0IAAB1bml2ZXJzYWwvZmxhc2hfcHVibGlzaGluZ19zZXR0aW5ncy54bWxQSwECAAAUAAIACADmZCxMfDWLD+MCAACRCgAAIQAAAAAAAAABAAAAAACEDAAAdW5pdmVyc2FsL2ZsYXNoX3NraW5fc2V0dGluZ3MueG1sUEsBAgAAFAACAAgA5mQsTJwmUE/cAwAA+A8AACYAAAAAAAAAAQAAAAAApg8AAHVuaXZlcnNhbC9odG1sX3B1Ymxpc2hpbmdfc2V0dGluZ3MueG1sUEsBAgAAFAACAAgA5mQsTHkhshmeAQAAGwYAAB8AAAAAAAAAAQAAAAAAxhMAAHVuaXZlcnNhbC9odG1sX3NraW5fc2V0dGluZ3MuanNQSwECAAAUAAIACADnZCxM1ux42W4KAAB1HwAAFwAAAAAAAAAAAAAAAAChFQAAdW5pdmVyc2FsL3VuaXZlcnNhbC5wbmdQSwUGAAAAAAcABwAXAgAARCAAAAAA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PATH" val="Repository"/>
  <p:tag name="ISPRING_OUTPUT_FOLDER" val="C:\Users\Betty\Desktop\Educeri"/>
  <p:tag name="ISPRING_PRESENTATION_TITLE" val="Use Algebraic Terminology (7.EE.4) [667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Objective &amp; Prior Knowledge"/>
  <p:tag name="GENSWF_ADVANCE_TIME" val="0.00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oncept Development"/>
  <p:tag name="GENSWF_ADVANCE_TIME" val="0.00"/>
  <p:tag name="ISPRING_SLIDE_INDENT_LEVEL" val="0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Relevance"/>
  <p:tag name="GENSWF_ADVANCE_TIME" val="0.00"/>
  <p:tag name="ISPRING_SLIDE_INDENT_LEVEL" val="0"/>
  <p:tag name="ISPRING_CUSTOM_TIMING_US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"/>
</p:tagLst>
</file>

<file path=ppt/theme/theme1.xml><?xml version="1.0" encoding="utf-8"?>
<a:theme xmlns:a="http://schemas.openxmlformats.org/drawingml/2006/main" name="Office Theme">
  <a:themeElements>
    <a:clrScheme name="DataWORK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7ECF"/>
      </a:accent1>
      <a:accent2>
        <a:srgbClr val="D11123"/>
      </a:accent2>
      <a:accent3>
        <a:srgbClr val="F3F19F"/>
      </a:accent3>
      <a:accent4>
        <a:srgbClr val="FFD347"/>
      </a:accent4>
      <a:accent5>
        <a:srgbClr val="ADDB7B"/>
      </a:accent5>
      <a:accent6>
        <a:srgbClr val="87B0E1"/>
      </a:accent6>
      <a:hlink>
        <a:srgbClr val="077ECF"/>
      </a:hlink>
      <a:folHlink>
        <a:srgbClr val="53B5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9050" algn="ctr">
              <a:solidFill>
                <a:srgbClr val="FF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lIns="0" tIns="0" rIns="0" bIns="0">
        <a:spAutoFit/>
      </a:bodyPr>
      <a:lstStyle>
        <a:defPPr defTabSz="914400" fontAlgn="auto">
          <a:spcBef>
            <a:spcPts val="0"/>
          </a:spcBef>
          <a:spcAft>
            <a:spcPts val="0"/>
          </a:spcAft>
          <a:defRPr kern="0" dirty="0">
            <a:latin typeface="Arial" pitchFamily="34" charset="0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5138</TotalTime>
  <Words>2277</Words>
  <Application>Microsoft Office PowerPoint</Application>
  <PresentationFormat>On-screen Show (4:3)</PresentationFormat>
  <Paragraphs>404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Tahoma</vt:lpstr>
      <vt:lpstr>Abadi Extra Light</vt:lpstr>
      <vt:lpstr>MS PGothic</vt:lpstr>
      <vt:lpstr>Arabic Typesetting</vt:lpstr>
      <vt:lpstr>Arial</vt:lpstr>
      <vt:lpstr>Wingdings</vt:lpstr>
      <vt:lpstr>Gill Sans MT</vt:lpstr>
      <vt:lpstr>Arial Narrow</vt:lpstr>
      <vt:lpstr>Cambria Math</vt:lpstr>
      <vt:lpstr>Batang</vt:lpstr>
      <vt:lpstr>Times New Roman</vt:lpstr>
      <vt:lpstr>Verdana</vt:lpstr>
      <vt:lpstr>Arial Nova Cond</vt:lpstr>
      <vt:lpstr>Handlee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Algebraic Terminology (7.EE.4) [667]</dc:title>
  <dc:creator>Stephen</dc:creator>
  <cp:lastModifiedBy>Rupinder Jagpal</cp:lastModifiedBy>
  <cp:revision>307</cp:revision>
  <cp:lastPrinted>2012-12-06T21:18:20Z</cp:lastPrinted>
  <dcterms:created xsi:type="dcterms:W3CDTF">2012-04-12T14:57:33Z</dcterms:created>
  <dcterms:modified xsi:type="dcterms:W3CDTF">2018-11-01T18:40:08Z</dcterms:modified>
</cp:coreProperties>
</file>