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7"/>
  </p:notesMasterIdLst>
  <p:sldIdLst>
    <p:sldId id="257" r:id="rId2"/>
    <p:sldId id="256" r:id="rId3"/>
    <p:sldId id="277" r:id="rId4"/>
    <p:sldId id="270" r:id="rId5"/>
    <p:sldId id="278" r:id="rId6"/>
  </p:sldIdLst>
  <p:sldSz cx="7772400" cy="10058400"/>
  <p:notesSz cx="6934200" cy="9220200"/>
  <p:embeddedFontLst>
    <p:embeddedFont>
      <p:font typeface="ＭＳ Ｐゴシック" panose="020B0600070205080204" pitchFamily="34" charset="-128"/>
      <p:regular r:id="rId8"/>
    </p:embeddedFont>
    <p:embeddedFont>
      <p:font typeface="Abadi Extra Light" panose="020B0204020104020204" pitchFamily="34" charset="0"/>
      <p:regular r:id="rId9"/>
    </p:embeddedFont>
    <p:embeddedFont>
      <p:font typeface="Angsana New" panose="02020603050405020304" pitchFamily="18" charset="-34"/>
      <p:regular r:id="rId10"/>
      <p:bold r:id="rId11"/>
      <p:italic r:id="rId12"/>
      <p:boldItalic r:id="rId13"/>
    </p:embeddedFont>
    <p:embeddedFont>
      <p:font typeface="Arial Narrow" panose="020B0606020202030204" pitchFamily="34" charset="0"/>
      <p:regular r:id="rId14"/>
      <p:bold r:id="rId15"/>
      <p:italic r:id="rId16"/>
      <p:boldItalic r:id="rId17"/>
    </p:embeddedFont>
    <p:embeddedFont>
      <p:font typeface="Arial Nova" panose="020B0504020202020204" pitchFamily="34" charset="0"/>
      <p:regular r:id="rId18"/>
      <p:bold r:id="rId19"/>
      <p:italic r:id="rId20"/>
      <p:boldItalic r:id="rId21"/>
    </p:embeddedFont>
    <p:embeddedFont>
      <p:font typeface="BatangChe" panose="02030609000101010101" pitchFamily="49" charset="-127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Gill Sans MT" panose="020B0502020104020203" pitchFamily="34" charset="0"/>
      <p:regular r:id="rId28"/>
      <p:bold r:id="rId29"/>
      <p:italic r:id="rId30"/>
      <p:boldItalic r:id="rId31"/>
    </p:embeddedFont>
    <p:embeddedFont>
      <p:font typeface="Handlee" panose="02000000000000000000" pitchFamily="2" charset="0"/>
      <p:regular r:id="rId32"/>
    </p:embeddedFont>
    <p:embeddedFont>
      <p:font typeface="Tahoma" panose="020B0604030504040204" pitchFamily="34" charset="0"/>
      <p:regular r:id="rId33"/>
      <p:bold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46" userDrawn="1">
          <p15:clr>
            <a:srgbClr val="A4A3A4"/>
          </p15:clr>
        </p15:guide>
        <p15:guide id="2" orient="horz" pos="3590" userDrawn="1">
          <p15:clr>
            <a:srgbClr val="A4A3A4"/>
          </p15:clr>
        </p15:guide>
        <p15:guide id="3" pos="3623" userDrawn="1">
          <p15:clr>
            <a:srgbClr val="A4A3A4"/>
          </p15:clr>
        </p15:guide>
        <p15:guide id="4" pos="47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49A"/>
    <a:srgbClr val="065978"/>
    <a:srgbClr val="E8A102"/>
    <a:srgbClr val="D09E00"/>
    <a:srgbClr val="8EC000"/>
    <a:srgbClr val="F3F19F"/>
    <a:srgbClr val="508CD4"/>
    <a:srgbClr val="A2C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7" autoAdjust="0"/>
    <p:restoredTop sz="95067" autoAdjust="0"/>
  </p:normalViewPr>
  <p:slideViewPr>
    <p:cSldViewPr showGuides="1">
      <p:cViewPr>
        <p:scale>
          <a:sx n="35" d="100"/>
          <a:sy n="35" d="100"/>
        </p:scale>
        <p:origin x="2995" y="612"/>
      </p:cViewPr>
      <p:guideLst>
        <p:guide orient="horz" pos="2746"/>
        <p:guide orient="horz" pos="3590"/>
        <p:guide pos="3623"/>
        <p:guide pos="4798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34" Type="http://schemas.openxmlformats.org/officeDocument/2006/relationships/font" Target="fonts/font27.fntdata"/><Relationship Id="rId42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font" Target="fonts/font26.fntdata"/><Relationship Id="rId38" Type="http://schemas.openxmlformats.org/officeDocument/2006/relationships/font" Target="fonts/font31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font" Target="fonts/font2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font" Target="fonts/font25.fntdata"/><Relationship Id="rId37" Type="http://schemas.openxmlformats.org/officeDocument/2006/relationships/font" Target="fonts/font3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36" Type="http://schemas.openxmlformats.org/officeDocument/2006/relationships/font" Target="fonts/font29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font" Target="fonts/font23.fntdata"/><Relationship Id="rId35" Type="http://schemas.openxmlformats.org/officeDocument/2006/relationships/font" Target="fonts/font28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44CBFF-B2D1-4A5C-9D81-ACD346E6C36F}" type="datetimeFigureOut">
              <a:rPr lang="en-US"/>
              <a:pPr>
                <a:defRPr/>
              </a:pPr>
              <a:t>10/27/2018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92150"/>
            <a:ext cx="267335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38795E-BE73-48A3-8D61-B52B11A94E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60F2D-ED1A-4892-990F-F1D29F3B8820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E5D8B-5000-42E4-916A-59EB2D7FC50D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880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C56B-81DA-4068-B876-1A6832F86CE1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8795E-BE73-48A3-8D61-B52B11A94EDB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18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60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58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5pPr>
      <a:lvl6pPr marL="38862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6pPr>
      <a:lvl7pPr marL="77724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7pPr>
      <a:lvl8pPr marL="116586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8pPr>
      <a:lvl9pPr marL="155448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9pPr>
    </p:titleStyle>
    <p:bodyStyle>
      <a:lvl1pPr marL="291465" indent="-29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631508" indent="-2428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8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png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11" Type="http://schemas.openxmlformats.org/officeDocument/2006/relationships/image" Target="../media/image90.png"/><Relationship Id="rId5" Type="http://schemas.openxmlformats.org/officeDocument/2006/relationships/image" Target="../media/image60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png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11" Type="http://schemas.openxmlformats.org/officeDocument/2006/relationships/image" Target="../media/image22.png"/><Relationship Id="rId5" Type="http://schemas.openxmlformats.org/officeDocument/2006/relationships/image" Target="../media/image190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310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11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3796" y="645878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grpSp>
        <p:nvGrpSpPr>
          <p:cNvPr id="6147" name="Group 4"/>
          <p:cNvGrpSpPr>
            <a:grpSpLocks/>
          </p:cNvGrpSpPr>
          <p:nvPr/>
        </p:nvGrpSpPr>
        <p:grpSpPr bwMode="auto">
          <a:xfrm>
            <a:off x="5014078" y="4903171"/>
            <a:ext cx="2621307" cy="859158"/>
            <a:chOff x="5850559" y="523875"/>
            <a:chExt cx="3083891" cy="1010125"/>
          </a:xfrm>
        </p:grpSpPr>
        <p:sp>
          <p:nvSpPr>
            <p:cNvPr id="2" name="Rectangle 1"/>
            <p:cNvSpPr/>
            <p:nvPr/>
          </p:nvSpPr>
          <p:spPr bwMode="auto">
            <a:xfrm>
              <a:off x="5852146" y="523875"/>
              <a:ext cx="3082304" cy="1010125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56489" rIns="7772">
              <a:spAutoFit/>
            </a:bodyPr>
            <a:lstStyle/>
            <a:p>
              <a:pPr defTabSz="777240">
                <a:defRPr/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1: the line that divides the graph into two perfect halves.</a:t>
              </a:r>
            </a:p>
            <a:p>
              <a:pPr defTabSz="777240">
                <a:defRPr/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2: endpoint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5850559" y="530222"/>
              <a:ext cx="3082304" cy="209446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200" b="1" dirty="0">
                  <a:latin typeface="Gill Sans MT" pitchFamily="34" charset="0"/>
                </a:rPr>
                <a:t>Vocabulary</a:t>
              </a:r>
            </a:p>
          </p:txBody>
        </p:sp>
      </p:grp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131631" y="4764585"/>
            <a:ext cx="4745264" cy="1087557"/>
            <a:chOff x="6750050" y="3886200"/>
            <a:chExt cx="2244752" cy="1877198"/>
          </a:xfrm>
        </p:grpSpPr>
        <p:sp>
          <p:nvSpPr>
            <p:cNvPr id="36" name="Rectangle 35"/>
            <p:cNvSpPr/>
            <p:nvPr/>
          </p:nvSpPr>
          <p:spPr bwMode="auto">
            <a:xfrm>
              <a:off x="6750050" y="3886200"/>
              <a:ext cx="2244752" cy="1877198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56489" rIns="38862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Students, you already know how to </a:t>
              </a:r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find the vertex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of a parabola given the vertex form and how to </a:t>
              </a:r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evaluate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a function. Now, we will learn how to find the </a:t>
              </a:r>
              <a:r>
                <a:rPr lang="en-US" sz="120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axis of symmetry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 and the </a:t>
              </a:r>
              <a:r>
                <a:rPr lang="en-US" sz="120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vertex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of a parabola.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756400" y="3886200"/>
              <a:ext cx="2238402" cy="404233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200" b="1" dirty="0">
                  <a:latin typeface="Gill Sans MT" pitchFamily="34" charset="0"/>
                </a:rPr>
                <a:t>Make Connection</a:t>
              </a:r>
            </a:p>
          </p:txBody>
        </p:sp>
      </p:grpSp>
      <p:sp>
        <p:nvSpPr>
          <p:cNvPr id="52" name="Rectangle 126"/>
          <p:cNvSpPr/>
          <p:nvPr/>
        </p:nvSpPr>
        <p:spPr>
          <a:xfrm>
            <a:off x="16086" y="556819"/>
            <a:ext cx="1584139" cy="201927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Learning Objective</a:t>
            </a:r>
          </a:p>
        </p:txBody>
      </p:sp>
      <p:sp>
        <p:nvSpPr>
          <p:cNvPr id="53" name="Rectangle 130"/>
          <p:cNvSpPr/>
          <p:nvPr/>
        </p:nvSpPr>
        <p:spPr>
          <a:xfrm>
            <a:off x="16086" y="1448154"/>
            <a:ext cx="1986523" cy="183022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Activate Prior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5"/>
              <p:cNvSpPr>
                <a:spLocks noChangeArrowheads="1"/>
              </p:cNvSpPr>
              <p:nvPr/>
            </p:nvSpPr>
            <p:spPr bwMode="auto">
              <a:xfrm>
                <a:off x="46540" y="899786"/>
                <a:ext cx="5681929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defTabSz="777240" fontAlgn="auto">
                  <a:spcBef>
                    <a:spcPts val="0"/>
                  </a:spcBef>
                  <a:spcAft>
                    <a:spcPts val="0"/>
                  </a:spcAft>
                  <a:tabLst>
                    <a:tab pos="-48578" algn="l"/>
                  </a:tabLst>
                  <a:defRPr/>
                </a:pPr>
                <a:r>
                  <a:rPr lang="en-US" sz="1300" kern="0" dirty="0">
                    <a:solidFill>
                      <a:sysClr val="windowText" lastClr="000000"/>
                    </a:solidFill>
                    <a:latin typeface="Handlee" panose="02000000000000000000" pitchFamily="2" charset="0"/>
                  </a:rPr>
                  <a:t>Find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300" b="1" i="1" kern="0" dirty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Handlee" panose="02000000000000000000" pitchFamily="2" charset="0"/>
                          </a:rPr>
                          <m:t>axis</m:t>
                        </m:r>
                        <m:r>
                          <m:rPr>
                            <m:nor/>
                          </m:rPr>
                          <a:rPr lang="en-US" sz="1300" b="1" i="1" kern="0" dirty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Handlee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300" b="1" i="1" kern="0" dirty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Handlee" panose="02000000000000000000" pitchFamily="2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1300" b="1" i="1" kern="0" dirty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Handlee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300" b="1" i="1" kern="0" dirty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Handlee" panose="02000000000000000000" pitchFamily="2" charset="0"/>
                          </a:rPr>
                          <m:t>symmetry</m:t>
                        </m:r>
                      </m:e>
                      <m:sub>
                        <m:r>
                          <a:rPr lang="en-US" sz="13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300" kern="0" dirty="0">
                    <a:solidFill>
                      <a:sysClr val="windowText" lastClr="000000"/>
                    </a:solidFill>
                    <a:latin typeface="Handlee" panose="02000000000000000000" pitchFamily="2" charset="0"/>
                  </a:rPr>
                  <a:t>and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300" b="1" i="1" kern="0" dirty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Handlee" panose="02000000000000000000" pitchFamily="2" charset="0"/>
                          </a:rPr>
                          <m:t>vertex</m:t>
                        </m:r>
                      </m:e>
                      <m:sub>
                        <m:r>
                          <a:rPr lang="en-US" sz="1300" i="1" kern="0" dirty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300" kern="0" dirty="0">
                    <a:solidFill>
                      <a:sysClr val="windowText" lastClr="000000"/>
                    </a:solidFill>
                    <a:latin typeface="Handlee" panose="02000000000000000000" pitchFamily="2" charset="0"/>
                  </a:rPr>
                  <a:t>of a parabola.</a:t>
                </a:r>
              </a:p>
            </p:txBody>
          </p:sp>
        </mc:Choice>
        <mc:Fallback xmlns="">
          <p:sp>
            <p:nvSpPr>
              <p:cNvPr id="2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40" y="899786"/>
                <a:ext cx="5681929" cy="292388"/>
              </a:xfrm>
              <a:prstGeom prst="rect">
                <a:avLst/>
              </a:prstGeom>
              <a:blipFill>
                <a:blip r:embed="rId4"/>
                <a:stretch>
                  <a:fillRect l="-215" b="-208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0" y="1670218"/>
            <a:ext cx="31887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defTabSz="777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Identify the vertex </a:t>
            </a:r>
            <a:r>
              <a:rPr lang="en-US" sz="1200" b="1" i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(h, k) </a:t>
            </a:r>
            <a:r>
              <a:rPr lang="en-US" sz="1200" i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of each function.</a:t>
            </a:r>
            <a:r>
              <a:rPr lang="en-US" sz="1200" i="1" kern="0" dirty="0">
                <a:solidFill>
                  <a:sysClr val="windowText" lastClr="000000"/>
                </a:solidFill>
                <a:latin typeface="Arial" pitchFamily="34" charset="0"/>
              </a:rPr>
              <a:t>		</a:t>
            </a: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E5E2DBCE-7A39-4818-935F-22115AB46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65" y="3110265"/>
            <a:ext cx="1994457" cy="31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en-US" sz="1200" b="1" dirty="0">
                <a:latin typeface="Verdana" pitchFamily="34" charset="0"/>
                <a:sym typeface="Symbol" pitchFamily="18" charset="2"/>
              </a:rPr>
              <a:t>2.  </a:t>
            </a:r>
            <a:r>
              <a:rPr lang="en-US" altLang="en-US" sz="1200" i="1" dirty="0">
                <a:latin typeface="Verdana" pitchFamily="34" charset="0"/>
                <a:sym typeface="Symbol" pitchFamily="18" charset="2"/>
              </a:rPr>
              <a:t>f</a:t>
            </a:r>
            <a:r>
              <a:rPr lang="en-US" altLang="en-US" sz="1200" dirty="0">
                <a:latin typeface="Verdana" pitchFamily="34" charset="0"/>
                <a:sym typeface="Symbol" pitchFamily="18" charset="2"/>
              </a:rPr>
              <a:t>(</a:t>
            </a:r>
            <a:r>
              <a:rPr lang="en-US" altLang="en-US" sz="1200" i="1" dirty="0">
                <a:latin typeface="Verdana" pitchFamily="34" charset="0"/>
                <a:sym typeface="Symbol" pitchFamily="18" charset="2"/>
              </a:rPr>
              <a:t>x</a:t>
            </a:r>
            <a:r>
              <a:rPr lang="en-US" altLang="en-US" sz="1200" dirty="0">
                <a:latin typeface="Verdana" pitchFamily="34" charset="0"/>
                <a:sym typeface="Symbol" pitchFamily="18" charset="2"/>
              </a:rPr>
              <a:t>) = 2(</a:t>
            </a:r>
            <a:r>
              <a:rPr lang="en-US" altLang="en-US" sz="1200" i="1" dirty="0">
                <a:latin typeface="Verdana" pitchFamily="34" charset="0"/>
                <a:sym typeface="Symbol" pitchFamily="18" charset="2"/>
              </a:rPr>
              <a:t>x </a:t>
            </a:r>
            <a:r>
              <a:rPr lang="en-US" altLang="en-US" sz="1200" dirty="0">
                <a:latin typeface="Verdana" pitchFamily="34" charset="0"/>
                <a:sym typeface="Symbol" pitchFamily="18" charset="2"/>
              </a:rPr>
              <a:t>+ 1)</a:t>
            </a:r>
            <a:r>
              <a:rPr lang="en-US" altLang="en-US" sz="1200" baseline="30000" dirty="0">
                <a:latin typeface="Verdana" pitchFamily="34" charset="0"/>
                <a:sym typeface="Symbol" pitchFamily="18" charset="2"/>
              </a:rPr>
              <a:t>2 </a:t>
            </a:r>
            <a:r>
              <a:rPr lang="en-US" altLang="en-US" sz="1200" dirty="0">
                <a:latin typeface="Verdana" pitchFamily="34" charset="0"/>
                <a:sym typeface="Symbol" pitchFamily="18" charset="2"/>
              </a:rPr>
              <a:t>– 4</a:t>
            </a:r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4B93BFBE-79C6-4D15-A215-403592DB9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729" y="1900124"/>
            <a:ext cx="189667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 dirty="0">
                <a:latin typeface="Verdana" pitchFamily="34" charset="0"/>
                <a:sym typeface="Symbol" pitchFamily="18" charset="2"/>
              </a:rPr>
              <a:t>1.  </a:t>
            </a:r>
            <a:r>
              <a:rPr lang="en-US" altLang="en-US" sz="1200" i="1" dirty="0">
                <a:latin typeface="Verdana" pitchFamily="34" charset="0"/>
                <a:sym typeface="Symbol" pitchFamily="18" charset="2"/>
              </a:rPr>
              <a:t>f</a:t>
            </a:r>
            <a:r>
              <a:rPr lang="en-US" altLang="en-US" sz="1200" dirty="0">
                <a:latin typeface="Verdana" pitchFamily="34" charset="0"/>
                <a:sym typeface="Symbol" pitchFamily="18" charset="2"/>
              </a:rPr>
              <a:t>(</a:t>
            </a:r>
            <a:r>
              <a:rPr lang="en-US" altLang="en-US" sz="1200" i="1" dirty="0">
                <a:latin typeface="Verdana" pitchFamily="34" charset="0"/>
                <a:sym typeface="Symbol" pitchFamily="18" charset="2"/>
              </a:rPr>
              <a:t>x</a:t>
            </a:r>
            <a:r>
              <a:rPr lang="en-US" altLang="en-US" sz="1200" dirty="0">
                <a:latin typeface="Verdana" pitchFamily="34" charset="0"/>
                <a:sym typeface="Symbol" pitchFamily="18" charset="2"/>
              </a:rPr>
              <a:t>) = (</a:t>
            </a:r>
            <a:r>
              <a:rPr lang="en-US" altLang="en-US" sz="1200" i="1" dirty="0">
                <a:latin typeface="Verdana" pitchFamily="34" charset="0"/>
                <a:sym typeface="Symbol" pitchFamily="18" charset="2"/>
              </a:rPr>
              <a:t>x </a:t>
            </a:r>
            <a:r>
              <a:rPr lang="en-US" altLang="en-US" sz="1200" dirty="0">
                <a:latin typeface="Verdana" pitchFamily="34" charset="0"/>
                <a:sym typeface="Symbol" pitchFamily="18" charset="2"/>
              </a:rPr>
              <a:t>– 2)</a:t>
            </a:r>
            <a:r>
              <a:rPr lang="en-US" altLang="en-US" sz="1200" baseline="30000" dirty="0">
                <a:latin typeface="Verdana" pitchFamily="34" charset="0"/>
                <a:sym typeface="Symbol" pitchFamily="18" charset="2"/>
              </a:rPr>
              <a:t>2 </a:t>
            </a:r>
            <a:r>
              <a:rPr lang="en-US" altLang="en-US" sz="1200" dirty="0">
                <a:latin typeface="Verdana" pitchFamily="34" charset="0"/>
                <a:sym typeface="Symbol" pitchFamily="18" charset="2"/>
              </a:rPr>
              <a:t>+ 3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9A7018-1568-46EE-A92C-EC83D60073D1}"/>
              </a:ext>
            </a:extLst>
          </p:cNvPr>
          <p:cNvSpPr/>
          <p:nvPr/>
        </p:nvSpPr>
        <p:spPr>
          <a:xfrm>
            <a:off x="415967" y="2445532"/>
            <a:ext cx="15648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77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ysClr val="windowText" lastClr="000000"/>
                </a:solidFill>
                <a:latin typeface="Arial" pitchFamily="34" charset="0"/>
              </a:rPr>
              <a:t>Vertex: __________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76685B-D8A8-4474-9A1A-0CA9F8E32032}"/>
              </a:ext>
            </a:extLst>
          </p:cNvPr>
          <p:cNvSpPr/>
          <p:nvPr/>
        </p:nvSpPr>
        <p:spPr>
          <a:xfrm>
            <a:off x="372686" y="3593609"/>
            <a:ext cx="16081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77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ysClr val="windowText" lastClr="000000"/>
                </a:solidFill>
                <a:latin typeface="Arial" pitchFamily="34" charset="0"/>
              </a:rPr>
              <a:t>Vertex : __________</a:t>
            </a: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15CD823E-57FC-45B4-8CCE-2DE800866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270" y="2012158"/>
            <a:ext cx="27014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i="1" dirty="0">
                <a:latin typeface="Verdana" panose="020B0604030504040204" pitchFamily="34" charset="0"/>
              </a:rPr>
              <a:t>y</a:t>
            </a:r>
            <a:r>
              <a:rPr lang="en-US" altLang="en-US" sz="1200" dirty="0">
                <a:latin typeface="Verdana" panose="020B0604030504040204" pitchFamily="34" charset="0"/>
              </a:rPr>
              <a:t> = </a:t>
            </a:r>
            <a:r>
              <a:rPr lang="en-US" altLang="en-US" sz="1200" i="1" dirty="0">
                <a:latin typeface="Verdana" panose="020B0604030504040204" pitchFamily="34" charset="0"/>
              </a:rPr>
              <a:t>x</a:t>
            </a:r>
            <a:r>
              <a:rPr lang="en-US" altLang="en-US" sz="1200" baseline="30000" dirty="0">
                <a:latin typeface="Verdana" panose="020B0604030504040204" pitchFamily="34" charset="0"/>
              </a:rPr>
              <a:t>2</a:t>
            </a:r>
            <a:r>
              <a:rPr lang="en-US" altLang="en-US" sz="1200" dirty="0">
                <a:latin typeface="Verdana" panose="020B0604030504040204" pitchFamily="34" charset="0"/>
              </a:rPr>
              <a:t> – 2</a:t>
            </a:r>
            <a:r>
              <a:rPr lang="en-US" altLang="en-US" sz="1200" i="1" dirty="0">
                <a:latin typeface="Verdana" panose="020B0604030504040204" pitchFamily="34" charset="0"/>
              </a:rPr>
              <a:t>x</a:t>
            </a:r>
            <a:r>
              <a:rPr lang="en-US" altLang="en-US" sz="1200" dirty="0">
                <a:latin typeface="Verdana" panose="020B0604030504040204" pitchFamily="34" charset="0"/>
              </a:rPr>
              <a:t> – 3 </a:t>
            </a:r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id="{50CC363B-E200-4394-B0A2-CD0BEA719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230" y="1690499"/>
            <a:ext cx="33239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777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ysClr val="windowText" lastClr="000000"/>
                </a:solidFill>
                <a:latin typeface="Arial" pitchFamily="34" charset="0"/>
              </a:rPr>
              <a:t>3. Find the </a:t>
            </a:r>
            <a:r>
              <a:rPr lang="en-US" sz="12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y</a:t>
            </a:r>
            <a:r>
              <a:rPr lang="en-US" sz="1200" i="1" kern="0" dirty="0">
                <a:solidFill>
                  <a:sysClr val="windowText" lastClr="000000"/>
                </a:solidFill>
                <a:latin typeface="Arial" pitchFamily="34" charset="0"/>
              </a:rPr>
              <a:t>, given the </a:t>
            </a:r>
            <a:r>
              <a:rPr lang="en-US" sz="12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x = -1</a:t>
            </a:r>
            <a:r>
              <a:rPr lang="en-US" sz="1200" i="1" kern="0" dirty="0">
                <a:solidFill>
                  <a:sysClr val="windowText" lastClr="000000"/>
                </a:solidFill>
                <a:latin typeface="Arial" pitchFamily="34" charset="0"/>
              </a:rPr>
              <a:t>		</a:t>
            </a:r>
          </a:p>
        </p:txBody>
      </p:sp>
      <p:sp>
        <p:nvSpPr>
          <p:cNvPr id="49" name="Text Box 6">
            <a:extLst>
              <a:ext uri="{FF2B5EF4-FFF2-40B4-BE49-F238E27FC236}">
                <a16:creationId xmlns:a16="http://schemas.microsoft.com/office/drawing/2014/main" id="{3BCE8067-F6CD-4F5A-8FB8-350E705DD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3029" y="3506258"/>
            <a:ext cx="27014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i="1" dirty="0">
                <a:latin typeface="Verdana" panose="020B0604030504040204" pitchFamily="34" charset="0"/>
              </a:rPr>
              <a:t>y</a:t>
            </a:r>
            <a:r>
              <a:rPr lang="en-US" altLang="en-US" sz="1200" dirty="0">
                <a:latin typeface="Verdana" panose="020B0604030504040204" pitchFamily="34" charset="0"/>
              </a:rPr>
              <a:t> = </a:t>
            </a:r>
            <a:r>
              <a:rPr lang="en-US" altLang="en-US" sz="1200" i="1" dirty="0">
                <a:latin typeface="Verdana" panose="020B0604030504040204" pitchFamily="34" charset="0"/>
              </a:rPr>
              <a:t>x</a:t>
            </a:r>
            <a:r>
              <a:rPr lang="en-US" altLang="en-US" sz="1200" baseline="30000" dirty="0">
                <a:latin typeface="Verdana" panose="020B0604030504040204" pitchFamily="34" charset="0"/>
              </a:rPr>
              <a:t>2</a:t>
            </a:r>
            <a:r>
              <a:rPr lang="en-US" altLang="en-US" sz="1200" dirty="0">
                <a:latin typeface="Verdana" panose="020B0604030504040204" pitchFamily="34" charset="0"/>
              </a:rPr>
              <a:t> – 2</a:t>
            </a:r>
            <a:r>
              <a:rPr lang="en-US" altLang="en-US" sz="1200" i="1" dirty="0">
                <a:latin typeface="Verdana" panose="020B0604030504040204" pitchFamily="34" charset="0"/>
              </a:rPr>
              <a:t>x</a:t>
            </a:r>
            <a:r>
              <a:rPr lang="en-US" altLang="en-US" sz="1200" dirty="0">
                <a:latin typeface="Verdana" panose="020B0604030504040204" pitchFamily="34" charset="0"/>
              </a:rPr>
              <a:t> – 3 </a:t>
            </a:r>
          </a:p>
        </p:txBody>
      </p:sp>
      <p:sp>
        <p:nvSpPr>
          <p:cNvPr id="50" name="Rectangle 15">
            <a:extLst>
              <a:ext uri="{FF2B5EF4-FFF2-40B4-BE49-F238E27FC236}">
                <a16:creationId xmlns:a16="http://schemas.microsoft.com/office/drawing/2014/main" id="{4D910DB6-AAE8-4698-BB37-EAC14B8B9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024" y="3179431"/>
            <a:ext cx="33239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777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ysClr val="windowText" lastClr="000000"/>
                </a:solidFill>
                <a:latin typeface="Arial" pitchFamily="34" charset="0"/>
              </a:rPr>
              <a:t>4. Find the </a:t>
            </a:r>
            <a:r>
              <a:rPr lang="en-US" sz="12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y</a:t>
            </a:r>
            <a:r>
              <a:rPr lang="en-US" sz="1200" i="1" kern="0" dirty="0">
                <a:solidFill>
                  <a:sysClr val="windowText" lastClr="000000"/>
                </a:solidFill>
                <a:latin typeface="Arial" pitchFamily="34" charset="0"/>
              </a:rPr>
              <a:t>, given the </a:t>
            </a:r>
            <a:r>
              <a:rPr lang="en-US" sz="12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x = 3	</a:t>
            </a:r>
            <a:r>
              <a:rPr lang="en-US" sz="1200" kern="0" dirty="0">
                <a:solidFill>
                  <a:sysClr val="windowText" lastClr="000000"/>
                </a:solidFill>
                <a:latin typeface="Arial" pitchFamily="34" charset="0"/>
              </a:rPr>
              <a:t>	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30812C-9745-47C8-999E-B8B9CE671736}"/>
              </a:ext>
            </a:extLst>
          </p:cNvPr>
          <p:cNvCxnSpPr/>
          <p:nvPr/>
        </p:nvCxnSpPr>
        <p:spPr>
          <a:xfrm>
            <a:off x="16086" y="1658656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44725B8-4815-46F5-A04E-E36CFA99DF6A}"/>
              </a:ext>
            </a:extLst>
          </p:cNvPr>
          <p:cNvCxnSpPr>
            <a:cxnSpLocks/>
          </p:cNvCxnSpPr>
          <p:nvPr/>
        </p:nvCxnSpPr>
        <p:spPr>
          <a:xfrm>
            <a:off x="3341230" y="1658656"/>
            <a:ext cx="0" cy="3004788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F4AE18E-B834-4F47-920A-9B6112709EB5}"/>
              </a:ext>
            </a:extLst>
          </p:cNvPr>
          <p:cNvCxnSpPr>
            <a:cxnSpLocks/>
          </p:cNvCxnSpPr>
          <p:nvPr/>
        </p:nvCxnSpPr>
        <p:spPr>
          <a:xfrm>
            <a:off x="71661" y="3108981"/>
            <a:ext cx="7719273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">
            <a:extLst>
              <a:ext uri="{FF2B5EF4-FFF2-40B4-BE49-F238E27FC236}">
                <a16:creationId xmlns:a16="http://schemas.microsoft.com/office/drawing/2014/main" id="{E483096E-D1F0-43C7-A42E-8FACC2F60321}"/>
              </a:ext>
            </a:extLst>
          </p:cNvPr>
          <p:cNvGrpSpPr>
            <a:grpSpLocks/>
          </p:cNvGrpSpPr>
          <p:nvPr/>
        </p:nvGrpSpPr>
        <p:grpSpPr bwMode="auto">
          <a:xfrm>
            <a:off x="4189601" y="675628"/>
            <a:ext cx="3501171" cy="936102"/>
            <a:chOff x="5850559" y="523875"/>
            <a:chExt cx="3083890" cy="118305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392C6B0-C30D-4C6D-A751-FBBF0135096C}"/>
                </a:ext>
              </a:extLst>
            </p:cNvPr>
            <p:cNvSpPr/>
            <p:nvPr/>
          </p:nvSpPr>
          <p:spPr bwMode="auto">
            <a:xfrm>
              <a:off x="5852145" y="523875"/>
              <a:ext cx="3082304" cy="1183055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56489" rIns="7772">
              <a:spAutoFit/>
            </a:bodyPr>
            <a:lstStyle/>
            <a:p>
              <a:pPr defTabSz="777240"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What is Axis of Symmetry?</a:t>
              </a:r>
            </a:p>
            <a:p>
              <a:pPr defTabSz="777240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   Axis of symmetry is </a:t>
              </a:r>
              <a:r>
                <a:rPr lang="en-US" sz="1000" u="sng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________________________.</a:t>
              </a:r>
            </a:p>
            <a:p>
              <a:pPr defTabSz="777240"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What is a vertex?</a:t>
              </a:r>
            </a:p>
            <a:p>
              <a:pPr defTabSz="777240">
                <a:defRPr/>
              </a:pPr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    Vertex means </a:t>
              </a:r>
              <a:r>
                <a:rPr lang="en-US" sz="1000" b="1" u="sng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_______________.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1AD3AC4-86CA-4DAB-B998-3EC5CA303F2F}"/>
                </a:ext>
              </a:extLst>
            </p:cNvPr>
            <p:cNvSpPr/>
            <p:nvPr/>
          </p:nvSpPr>
          <p:spPr bwMode="auto">
            <a:xfrm>
              <a:off x="5850559" y="530222"/>
              <a:ext cx="3082304" cy="209446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900" b="1" dirty="0">
                  <a:latin typeface="Gill Sans MT" pitchFamily="34" charset="0"/>
                </a:rPr>
                <a:t>CFU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A4428E9-4E32-41DF-AE28-57116A3DDBAE}"/>
              </a:ext>
            </a:extLst>
          </p:cNvPr>
          <p:cNvSpPr/>
          <p:nvPr/>
        </p:nvSpPr>
        <p:spPr>
          <a:xfrm>
            <a:off x="1378116" y="90337"/>
            <a:ext cx="3018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ngsana New" panose="020B0502040204020203" pitchFamily="18" charset="-34"/>
                <a:ea typeface="BatangChe" panose="020B0503020000020004" pitchFamily="49" charset="-127"/>
                <a:cs typeface="Angsana New" panose="020B0502040204020203" pitchFamily="18" charset="-34"/>
              </a:rPr>
              <a:t>Lesson 1: 7.1 Find the Axis of Symmetry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22890BC-4874-443C-A2D7-B146CC8BF109}"/>
              </a:ext>
            </a:extLst>
          </p:cNvPr>
          <p:cNvSpPr/>
          <p:nvPr/>
        </p:nvSpPr>
        <p:spPr>
          <a:xfrm>
            <a:off x="4977374" y="15150"/>
            <a:ext cx="26933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ngsana New" panose="020B0502040204020203" pitchFamily="18" charset="-34"/>
                <a:ea typeface="BatangChe" panose="020B0503020000020004" pitchFamily="49" charset="-127"/>
                <a:cs typeface="Angsana New" panose="020B0502040204020203" pitchFamily="18" charset="-34"/>
              </a:rPr>
              <a:t>Name:________________________</a:t>
            </a:r>
          </a:p>
          <a:p>
            <a:r>
              <a:rPr lang="en-US" sz="2000" b="1" i="1" dirty="0">
                <a:latin typeface="Angsana New" panose="020B0502040204020203" pitchFamily="18" charset="-34"/>
                <a:ea typeface="BatangChe" panose="020B0503020000020004" pitchFamily="49" charset="-127"/>
                <a:cs typeface="Angsana New" panose="020B0502040204020203" pitchFamily="18" charset="-34"/>
              </a:rPr>
              <a:t>Period: ____</a:t>
            </a:r>
          </a:p>
        </p:txBody>
      </p:sp>
      <p:sp>
        <p:nvSpPr>
          <p:cNvPr id="44" name="Text Box 6">
            <a:extLst>
              <a:ext uri="{FF2B5EF4-FFF2-40B4-BE49-F238E27FC236}">
                <a16:creationId xmlns:a16="http://schemas.microsoft.com/office/drawing/2014/main" id="{225DDF88-1F29-43A9-B68C-1CA2CDCD1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562" y="2329566"/>
            <a:ext cx="27014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i="1" dirty="0">
                <a:latin typeface="Verdana" panose="020B0604030504040204" pitchFamily="34" charset="0"/>
              </a:rPr>
              <a:t> </a:t>
            </a:r>
            <a:r>
              <a:rPr lang="en-US" altLang="en-US" sz="1200" dirty="0">
                <a:latin typeface="Verdana" panose="020B0604030504040204" pitchFamily="34" charset="0"/>
              </a:rPr>
              <a:t> = </a:t>
            </a:r>
            <a:r>
              <a:rPr lang="en-US" altLang="en-US" sz="1200" i="1" dirty="0">
                <a:latin typeface="Verdana" panose="020B0604030504040204" pitchFamily="34" charset="0"/>
              </a:rPr>
              <a:t>(  )</a:t>
            </a:r>
            <a:r>
              <a:rPr lang="en-US" altLang="en-US" sz="1200" baseline="30000" dirty="0">
                <a:latin typeface="Verdana" panose="020B0604030504040204" pitchFamily="34" charset="0"/>
              </a:rPr>
              <a:t>2</a:t>
            </a:r>
            <a:r>
              <a:rPr lang="en-US" altLang="en-US" sz="1200" dirty="0">
                <a:latin typeface="Verdana" panose="020B0604030504040204" pitchFamily="34" charset="0"/>
              </a:rPr>
              <a:t> – 2( ) – 3 </a:t>
            </a:r>
          </a:p>
        </p:txBody>
      </p:sp>
      <p:sp>
        <p:nvSpPr>
          <p:cNvPr id="45" name="Text Box 6">
            <a:extLst>
              <a:ext uri="{FF2B5EF4-FFF2-40B4-BE49-F238E27FC236}">
                <a16:creationId xmlns:a16="http://schemas.microsoft.com/office/drawing/2014/main" id="{8C878BBB-4F08-43DE-BBF7-BF05BB536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3029" y="3827950"/>
            <a:ext cx="27014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i="1" dirty="0">
                <a:latin typeface="Verdana" panose="020B0604030504040204" pitchFamily="34" charset="0"/>
              </a:rPr>
              <a:t> </a:t>
            </a:r>
            <a:r>
              <a:rPr lang="en-US" altLang="en-US" sz="1200" dirty="0">
                <a:latin typeface="Verdana" panose="020B0604030504040204" pitchFamily="34" charset="0"/>
              </a:rPr>
              <a:t> = </a:t>
            </a:r>
            <a:r>
              <a:rPr lang="en-US" altLang="en-US" sz="1200" i="1" dirty="0">
                <a:latin typeface="Verdana" panose="020B0604030504040204" pitchFamily="34" charset="0"/>
              </a:rPr>
              <a:t>(  )</a:t>
            </a:r>
            <a:r>
              <a:rPr lang="en-US" altLang="en-US" sz="1200" baseline="30000" dirty="0">
                <a:latin typeface="Verdana" panose="020B0604030504040204" pitchFamily="34" charset="0"/>
              </a:rPr>
              <a:t>2</a:t>
            </a:r>
            <a:r>
              <a:rPr lang="en-US" altLang="en-US" sz="1200" dirty="0">
                <a:latin typeface="Verdana" panose="020B0604030504040204" pitchFamily="34" charset="0"/>
              </a:rPr>
              <a:t> – 2( ) – 3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4CE064-BDB5-472A-9576-59DBFB474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347" y="6439282"/>
            <a:ext cx="2484940" cy="21369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BFB391-B277-4729-B52F-39C46A0A7C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761" y="8831604"/>
            <a:ext cx="3054112" cy="941553"/>
          </a:xfrm>
          <a:prstGeom prst="rect">
            <a:avLst/>
          </a:prstGeom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CA43F903-66F1-42BF-894C-179711F62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54" y="6306933"/>
            <a:ext cx="2263629" cy="343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3EC9B62-9C07-46DC-8A57-3BF377371839}"/>
                  </a:ext>
                </a:extLst>
              </p:cNvPr>
              <p:cNvSpPr/>
              <p:nvPr/>
            </p:nvSpPr>
            <p:spPr>
              <a:xfrm>
                <a:off x="3778873" y="9662341"/>
                <a:ext cx="3161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1" kern="0" dirty="0" smtClean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andlee" panose="02000000000000000000" pitchFamily="2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3EC9B62-9C07-46DC-8A57-3BF377371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873" y="9662341"/>
                <a:ext cx="31611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65"/>
          <p:cNvGrpSpPr>
            <a:grpSpLocks/>
          </p:cNvGrpSpPr>
          <p:nvPr/>
        </p:nvGrpSpPr>
        <p:grpSpPr bwMode="auto">
          <a:xfrm>
            <a:off x="138097" y="1458039"/>
            <a:ext cx="7383780" cy="33735"/>
            <a:chOff x="312862" y="969963"/>
            <a:chExt cx="8471606" cy="39687"/>
          </a:xfrm>
        </p:grpSpPr>
        <p:cxnSp>
          <p:nvCxnSpPr>
            <p:cNvPr id="194" name="Straight Connector 193"/>
            <p:cNvCxnSpPr/>
            <p:nvPr/>
          </p:nvCxnSpPr>
          <p:spPr bwMode="auto">
            <a:xfrm>
              <a:off x="312862" y="969963"/>
              <a:ext cx="847160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 bwMode="auto">
            <a:xfrm>
              <a:off x="312862" y="1009650"/>
              <a:ext cx="84716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117396" y="187299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9" name="Group 1"/>
          <p:cNvGrpSpPr>
            <a:grpSpLocks/>
          </p:cNvGrpSpPr>
          <p:nvPr/>
        </p:nvGrpSpPr>
        <p:grpSpPr bwMode="auto">
          <a:xfrm>
            <a:off x="4674123" y="1372115"/>
            <a:ext cx="3031245" cy="4183548"/>
            <a:chOff x="6750051" y="1057275"/>
            <a:chExt cx="2197099" cy="5063021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6750051" y="1065213"/>
              <a:ext cx="2190750" cy="505508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6489" rIns="38862">
              <a:spAutoFit/>
            </a:bodyPr>
            <a:lstStyle/>
            <a:p>
              <a:pPr defTabSz="777240">
                <a:lnSpc>
                  <a:spcPct val="150000"/>
                </a:lnSpc>
                <a:defRPr/>
              </a:pPr>
              <a:r>
                <a:rPr lang="en-US" sz="102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" panose="020B0604020202020204" pitchFamily="34" charset="0"/>
                  <a:cs typeface="Arial" charset="0"/>
                </a:rPr>
                <a:t>The vertical line passing through the vertex of a parabola is call the ________________________ </a:t>
              </a:r>
            </a:p>
            <a:p>
              <a:pPr defTabSz="777240">
                <a:lnSpc>
                  <a:spcPct val="150000"/>
                </a:lnSpc>
                <a:defRPr/>
              </a:pPr>
              <a:r>
                <a:rPr lang="en-US" sz="102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" panose="020B0604020202020204" pitchFamily="34" charset="0"/>
                  <a:cs typeface="Arial" charset="0"/>
                </a:rPr>
                <a:t>________________________________.</a:t>
              </a:r>
            </a:p>
            <a:p>
              <a:pPr defTabSz="777240">
                <a:lnSpc>
                  <a:spcPct val="150000"/>
                </a:lnSpc>
                <a:defRPr/>
              </a:pPr>
              <a:endParaRPr lang="en-US" sz="102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" panose="020B0604020202020204" pitchFamily="34" charset="0"/>
                <a:cs typeface="Arial" charset="0"/>
              </a:endParaRPr>
            </a:p>
            <a:p>
              <a:pPr defTabSz="777240">
                <a:lnSpc>
                  <a:spcPct val="150000"/>
                </a:lnSpc>
                <a:defRPr/>
              </a:pPr>
              <a:r>
                <a:rPr lang="en-US" sz="102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" panose="020B0604020202020204" pitchFamily="34" charset="0"/>
                  <a:cs typeface="Arial" charset="0"/>
                </a:rPr>
                <a:t>The standard form of the quadratic function  is _________________________________________.</a:t>
              </a:r>
              <a:endParaRPr lang="en-US" sz="102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" panose="020B0604020202020204" pitchFamily="34" charset="0"/>
                <a:cs typeface="Arial" pitchFamily="34" charset="0"/>
              </a:endParaRPr>
            </a:p>
            <a:p>
              <a:pPr defTabSz="777240">
                <a:lnSpc>
                  <a:spcPct val="150000"/>
                </a:lnSpc>
                <a:defRPr/>
              </a:pPr>
              <a:endParaRPr lang="en-US" sz="102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" panose="020B0604020202020204" pitchFamily="34" charset="0"/>
                <a:cs typeface="Arial" pitchFamily="34" charset="0"/>
              </a:endParaRPr>
            </a:p>
            <a:p>
              <a:pPr defTabSz="777240">
                <a:lnSpc>
                  <a:spcPct val="150000"/>
                </a:lnSpc>
                <a:defRPr/>
              </a:pPr>
              <a:r>
                <a:rPr lang="en-US" sz="102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" panose="020B0604020202020204" pitchFamily="34" charset="0"/>
                  <a:cs typeface="Arial" charset="0"/>
                </a:rPr>
                <a:t>The x-intercepts of the parabola are known as _______________________________________.</a:t>
              </a:r>
              <a:endParaRPr lang="en-US" sz="102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" panose="020B0604020202020204" pitchFamily="34" charset="0"/>
                <a:cs typeface="Arial" pitchFamily="34" charset="0"/>
              </a:endParaRPr>
            </a:p>
            <a:p>
              <a:pPr defTabSz="777240">
                <a:lnSpc>
                  <a:spcPct val="150000"/>
                </a:lnSpc>
                <a:defRPr/>
              </a:pPr>
              <a:endParaRPr lang="en-US" sz="102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" panose="020B0604020202020204" pitchFamily="34" charset="0"/>
                <a:cs typeface="Arial" pitchFamily="34" charset="0"/>
              </a:endParaRPr>
            </a:p>
            <a:p>
              <a:pPr defTabSz="777240">
                <a:lnSpc>
                  <a:spcPct val="150000"/>
                </a:lnSpc>
                <a:defRPr/>
              </a:pPr>
              <a:r>
                <a:rPr lang="en-US" sz="102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" panose="020B0604020202020204" pitchFamily="34" charset="0"/>
                  <a:cs typeface="Arial" charset="0"/>
                </a:rPr>
                <a:t>How many different types of solutions are there for a quadratic function ______, _______, or _________________. </a:t>
              </a:r>
              <a:r>
                <a:rPr lang="en-US" sz="102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" panose="020B0604020202020204" pitchFamily="34" charset="0"/>
                  <a:cs typeface="Arial" pitchFamily="34" charset="0"/>
                </a:rPr>
                <a:t>Draw one of the solution type and label it. </a:t>
              </a:r>
            </a:p>
            <a:p>
              <a:pPr defTabSz="777240">
                <a:defRPr/>
              </a:pPr>
              <a:endParaRPr lang="en-US" sz="935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777240">
                <a:defRPr/>
              </a:pPr>
              <a:endParaRPr lang="en-US" sz="935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777240">
                <a:defRPr/>
              </a:pPr>
              <a:endParaRPr lang="en-US" sz="935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777240">
                <a:defRPr/>
              </a:pPr>
              <a:endParaRPr lang="en-US" sz="935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6756400" y="1057275"/>
              <a:ext cx="2190750" cy="220674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</a:rPr>
                <a:t>CFU</a:t>
              </a:r>
            </a:p>
          </p:txBody>
        </p:sp>
      </p:grpSp>
      <p:sp>
        <p:nvSpPr>
          <p:cNvPr id="55" name="Rectangle 130"/>
          <p:cNvSpPr/>
          <p:nvPr/>
        </p:nvSpPr>
        <p:spPr>
          <a:xfrm>
            <a:off x="37782" y="91494"/>
            <a:ext cx="1882379" cy="210503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Concept Development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14">
                <a:extLst>
                  <a:ext uri="{FF2B5EF4-FFF2-40B4-BE49-F238E27FC236}">
                    <a16:creationId xmlns:a16="http://schemas.microsoft.com/office/drawing/2014/main" id="{F6F14FA2-5F3C-4FB6-B23C-F14E2F1A1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52" y="286098"/>
                <a:ext cx="7927762" cy="12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4"/>
                  </a:buBlip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 typeface="Wingdings" panose="05000000000000000000" pitchFamily="2" charset="2"/>
                  <a:buChar char="§"/>
                </a:pPr>
                <a:r>
                  <a:rPr kumimoji="0" lang="en-US" altLang="en-US" sz="1200" dirty="0"/>
                  <a:t> A quadratic function has a standard form </a:t>
                </a:r>
                <a:r>
                  <a:rPr kumimoji="0" lang="en-US" altLang="en-US" sz="1200" dirty="0">
                    <a:solidFill>
                      <a:schemeClr val="folHlink"/>
                    </a:solidFill>
                  </a:rPr>
                  <a:t>y = ________________   </a:t>
                </a:r>
                <a:r>
                  <a:rPr kumimoji="0" lang="en-US" altLang="en-US" sz="1200" dirty="0"/>
                  <a:t>where  a ≠ 0.</a:t>
                </a:r>
              </a:p>
              <a:p>
                <a:pPr lvl="1">
                  <a:spcBef>
                    <a:spcPct val="0"/>
                  </a:spcBef>
                  <a:buFont typeface="Wingdings" panose="05000000000000000000" pitchFamily="2" charset="2"/>
                  <a:buChar char="§"/>
                </a:pPr>
                <a:r>
                  <a:rPr kumimoji="0" lang="en-US" altLang="en-US" sz="1200" i="1" dirty="0">
                    <a:solidFill>
                      <a:srgbClr val="7030A0"/>
                    </a:solidFill>
                  </a:rPr>
                  <a:t>The constant number(</a:t>
                </a:r>
                <a:r>
                  <a:rPr kumimoji="0" lang="en-US" altLang="en-US" sz="1200" b="1" i="1" dirty="0">
                    <a:solidFill>
                      <a:srgbClr val="7030A0"/>
                    </a:solidFill>
                  </a:rPr>
                  <a:t>c</a:t>
                </a:r>
                <a:r>
                  <a:rPr kumimoji="0" lang="en-US" altLang="en-US" sz="1200" i="1" dirty="0">
                    <a:solidFill>
                      <a:srgbClr val="7030A0"/>
                    </a:solidFill>
                  </a:rPr>
                  <a:t>) is the y-intercept of the parabola.</a:t>
                </a:r>
              </a:p>
              <a:p>
                <a:pPr>
                  <a:spcBef>
                    <a:spcPct val="0"/>
                  </a:spcBef>
                  <a:buFont typeface="Wingdings" panose="05000000000000000000" pitchFamily="2" charset="2"/>
                  <a:buChar char="§"/>
                </a:pPr>
                <a:r>
                  <a:rPr kumimoji="0" lang="en-US" altLang="en-US" sz="1200" dirty="0"/>
                  <a:t> The </a:t>
                </a:r>
                <a:r>
                  <a:rPr kumimoji="0" lang="en-US" altLang="en-US" sz="1200" i="1" dirty="0"/>
                  <a:t>lowest or highest point </a:t>
                </a:r>
                <a:r>
                  <a:rPr kumimoji="0" lang="en-US" altLang="en-US" sz="1200" dirty="0"/>
                  <a:t>on the graph of a quadratic function is called</a:t>
                </a:r>
                <a:r>
                  <a:rPr kumimoji="0" lang="en-US" altLang="en-US" sz="1200" dirty="0">
                    <a:solidFill>
                      <a:schemeClr val="folHlink"/>
                    </a:solidFill>
                  </a:rPr>
                  <a:t> </a:t>
                </a:r>
                <a:r>
                  <a:rPr kumimoji="0" lang="en-US" altLang="en-US" sz="1200" dirty="0"/>
                  <a:t>the</a:t>
                </a:r>
                <a:r>
                  <a:rPr kumimoji="0" lang="en-US" altLang="en-US" sz="1200" dirty="0">
                    <a:solidFill>
                      <a:schemeClr val="folHlink"/>
                    </a:solidFill>
                  </a:rPr>
                  <a:t> ___________.</a:t>
                </a:r>
              </a:p>
              <a:p>
                <a:pPr>
                  <a:spcBef>
                    <a:spcPct val="0"/>
                  </a:spcBef>
                  <a:buNone/>
                </a:pPr>
                <a:r>
                  <a:rPr kumimoji="0" lang="en-US" altLang="en-US" sz="700" dirty="0"/>
                  <a:t> </a:t>
                </a:r>
              </a:p>
              <a:p>
                <a:pPr>
                  <a:spcBef>
                    <a:spcPct val="0"/>
                  </a:spcBef>
                  <a:buFont typeface="Wingdings" panose="05000000000000000000" pitchFamily="2" charset="2"/>
                  <a:buChar char="§"/>
                </a:pPr>
                <a:r>
                  <a:rPr kumimoji="0" lang="en-US" altLang="en-US" sz="1200" dirty="0"/>
                  <a:t>The </a:t>
                </a:r>
                <a:r>
                  <a:rPr kumimoji="0" lang="en-US" altLang="en-US" sz="1200" dirty="0">
                    <a:solidFill>
                      <a:schemeClr val="folHlink"/>
                    </a:solidFill>
                  </a:rPr>
                  <a:t>_________________ </a:t>
                </a:r>
                <a:r>
                  <a:rPr kumimoji="0" lang="en-US" altLang="en-US" sz="1200" dirty="0"/>
                  <a:t>is the vertical line </a:t>
                </a:r>
                <a14:m>
                  <m:oMath xmlns:m="http://schemas.openxmlformats.org/officeDocument/2006/math">
                    <m:r>
                      <a:rPr kumimoji="0" lang="en-US" altLang="en-US" sz="1200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𝐱</m:t>
                    </m:r>
                    <m:r>
                      <a:rPr kumimoji="0" lang="en-US" altLang="en-US" sz="1200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  <m:r>
                      <a:rPr kumimoji="0" lang="en-US" altLang="en-US" sz="1200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____</m:t>
                    </m:r>
                  </m:oMath>
                </a14:m>
                <a:r>
                  <a:rPr kumimoji="0" lang="en-US" altLang="en-US" sz="1200" i="1" dirty="0">
                    <a:solidFill>
                      <a:srgbClr val="7030A0"/>
                    </a:solidFill>
                  </a:rPr>
                  <a:t> (the h-value</a:t>
                </a:r>
                <a:r>
                  <a:rPr kumimoji="0" lang="en-US" altLang="en-US" sz="1200" dirty="0">
                    <a:solidFill>
                      <a:srgbClr val="7030A0"/>
                    </a:solidFill>
                  </a:rPr>
                  <a:t>).</a:t>
                </a:r>
              </a:p>
              <a:p>
                <a:pPr>
                  <a:spcBef>
                    <a:spcPct val="0"/>
                  </a:spcBef>
                  <a:buNone/>
                </a:pPr>
                <a:endParaRPr kumimoji="0" lang="en-US" altLang="en-US" sz="600" dirty="0">
                  <a:solidFill>
                    <a:srgbClr val="7030A0"/>
                  </a:solidFill>
                </a:endParaRPr>
              </a:p>
              <a:p>
                <a:pPr>
                  <a:spcBef>
                    <a:spcPct val="0"/>
                  </a:spcBef>
                  <a:buFont typeface="Wingdings" panose="05000000000000000000" pitchFamily="2" charset="2"/>
                  <a:buChar char="§"/>
                </a:pPr>
                <a:r>
                  <a:rPr kumimoji="0" lang="en-US" altLang="en-US" sz="12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kumimoji="0" lang="en-US" altLang="en-US" sz="1200" dirty="0"/>
                  <a:t>The </a:t>
                </a:r>
                <a:r>
                  <a:rPr kumimoji="0" lang="en-US" altLang="en-US" sz="1200" dirty="0">
                    <a:solidFill>
                      <a:schemeClr val="folHlink"/>
                    </a:solidFill>
                  </a:rPr>
                  <a:t>_________  </a:t>
                </a:r>
                <a:r>
                  <a:rPr kumimoji="0" lang="en-US" altLang="en-US" sz="1200" dirty="0"/>
                  <a:t>are known as the </a:t>
                </a:r>
                <a:r>
                  <a:rPr kumimoji="0" lang="en-US" altLang="en-US" sz="1200" i="1" dirty="0"/>
                  <a:t>solutions(zeros) </a:t>
                </a:r>
                <a:r>
                  <a:rPr kumimoji="0" lang="en-US" altLang="en-US" sz="1200" dirty="0"/>
                  <a:t>of the parabola. </a:t>
                </a:r>
                <a:endParaRPr kumimoji="0" lang="en-US" altLang="en-US" sz="1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Rectangle 14">
                <a:extLst>
                  <a:ext uri="{FF2B5EF4-FFF2-40B4-BE49-F238E27FC236}">
                    <a16:creationId xmlns:a16="http://schemas.microsoft.com/office/drawing/2014/main" id="{F6F14FA2-5F3C-4FB6-B23C-F14E2F1A1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652" y="286098"/>
                <a:ext cx="7927762" cy="1246495"/>
              </a:xfrm>
              <a:prstGeom prst="rect">
                <a:avLst/>
              </a:prstGeom>
              <a:blipFill>
                <a:blip r:embed="rId5"/>
                <a:stretch>
                  <a:fillRect t="-980" b="-14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E7E2B114-F917-412F-8145-EAC8CE0FA55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097" y="4191056"/>
            <a:ext cx="4245374" cy="13354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AEBC15-4315-4DEF-A461-CB5552F3BE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5073" y="1461474"/>
            <a:ext cx="3264372" cy="2632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8A97D5-F1B2-428D-8155-4F3A9CBB13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8378" y="4721353"/>
            <a:ext cx="817941" cy="82395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E9E4200-2AAB-44CB-93BA-5CBB0CBDF1D2}"/>
              </a:ext>
            </a:extLst>
          </p:cNvPr>
          <p:cNvGrpSpPr/>
          <p:nvPr/>
        </p:nvGrpSpPr>
        <p:grpSpPr>
          <a:xfrm>
            <a:off x="2837676" y="1571730"/>
            <a:ext cx="1884937" cy="579937"/>
            <a:chOff x="9029785" y="1832330"/>
            <a:chExt cx="1851506" cy="682279"/>
          </a:xfrm>
        </p:grpSpPr>
        <p:sp>
          <p:nvSpPr>
            <p:cNvPr id="85" name="Rectangle 3">
              <a:extLst>
                <a:ext uri="{FF2B5EF4-FFF2-40B4-BE49-F238E27FC236}">
                  <a16:creationId xmlns:a16="http://schemas.microsoft.com/office/drawing/2014/main" id="{023E66EB-903B-44A4-9E5E-95914A775EF1}"/>
                </a:ext>
              </a:extLst>
            </p:cNvPr>
            <p:cNvSpPr/>
            <p:nvPr/>
          </p:nvSpPr>
          <p:spPr bwMode="auto">
            <a:xfrm>
              <a:off x="9029785" y="1832330"/>
              <a:ext cx="1851506" cy="682279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57006" y="1449981"/>
                    <a:pt x="3831697" y="1979949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86" name="Rectangle 21">
              <a:extLst>
                <a:ext uri="{FF2B5EF4-FFF2-40B4-BE49-F238E27FC236}">
                  <a16:creationId xmlns:a16="http://schemas.microsoft.com/office/drawing/2014/main" id="{368A454A-EC19-4788-BB24-D9F058EA01A4}"/>
                </a:ext>
              </a:extLst>
            </p:cNvPr>
            <p:cNvSpPr/>
            <p:nvPr/>
          </p:nvSpPr>
          <p:spPr bwMode="auto">
            <a:xfrm>
              <a:off x="9037723" y="1842256"/>
              <a:ext cx="1732808" cy="580915"/>
            </a:xfrm>
            <a:custGeom>
              <a:avLst/>
              <a:gdLst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868" h="1694881">
                  <a:moveTo>
                    <a:pt x="0" y="0"/>
                  </a:moveTo>
                  <a:lnTo>
                    <a:pt x="2148868" y="0"/>
                  </a:lnTo>
                  <a:cubicBezTo>
                    <a:pt x="2134580" y="564960"/>
                    <a:pt x="2135533" y="1048958"/>
                    <a:pt x="2148868" y="1694881"/>
                  </a:cubicBezTo>
                  <a:cubicBezTo>
                    <a:pt x="1440199" y="1672021"/>
                    <a:pt x="716289" y="1664401"/>
                    <a:pt x="0" y="1694881"/>
                  </a:cubicBezTo>
                  <a:cubicBezTo>
                    <a:pt x="7620" y="1129921"/>
                    <a:pt x="15240" y="56496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FAF9D6"/>
                </a:gs>
                <a:gs pos="50000">
                  <a:srgbClr val="FFFEE2"/>
                </a:gs>
                <a:gs pos="88000">
                  <a:srgbClr val="FEFDC7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dirty="0">
                  <a:solidFill>
                    <a:schemeClr val="tx1"/>
                  </a:solidFill>
                  <a:latin typeface="Handlee" panose="02000000000000000000" pitchFamily="2" charset="0"/>
                </a:rPr>
                <a:t> The “</a:t>
              </a:r>
              <a:r>
                <a:rPr lang="en-US" sz="1020" b="1" i="1" dirty="0">
                  <a:solidFill>
                    <a:schemeClr val="tx1"/>
                  </a:solidFill>
                  <a:latin typeface="Handlee" panose="02000000000000000000" pitchFamily="2" charset="0"/>
                </a:rPr>
                <a:t>Axis of Symmetry</a:t>
              </a:r>
              <a:r>
                <a:rPr lang="en-US" sz="1020" dirty="0">
                  <a:solidFill>
                    <a:schemeClr val="tx1"/>
                  </a:solidFill>
                  <a:latin typeface="Handlee" panose="02000000000000000000" pitchFamily="2" charset="0"/>
                </a:rPr>
                <a:t>” ALWAYS passes through the vertex. 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845FEB0-FDB3-4C36-BFD3-C17FD087179D}"/>
              </a:ext>
            </a:extLst>
          </p:cNvPr>
          <p:cNvGrpSpPr/>
          <p:nvPr/>
        </p:nvGrpSpPr>
        <p:grpSpPr>
          <a:xfrm>
            <a:off x="2557155" y="2418233"/>
            <a:ext cx="1943079" cy="1015373"/>
            <a:chOff x="9029785" y="1832330"/>
            <a:chExt cx="1851506" cy="682279"/>
          </a:xfrm>
        </p:grpSpPr>
        <p:sp>
          <p:nvSpPr>
            <p:cNvPr id="89" name="Rectangle 3">
              <a:extLst>
                <a:ext uri="{FF2B5EF4-FFF2-40B4-BE49-F238E27FC236}">
                  <a16:creationId xmlns:a16="http://schemas.microsoft.com/office/drawing/2014/main" id="{D6C46FFA-F268-4AF2-811C-B9C3E17B3F42}"/>
                </a:ext>
              </a:extLst>
            </p:cNvPr>
            <p:cNvSpPr/>
            <p:nvPr/>
          </p:nvSpPr>
          <p:spPr bwMode="auto">
            <a:xfrm>
              <a:off x="9029785" y="1832330"/>
              <a:ext cx="1851506" cy="682279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57006" y="1449981"/>
                    <a:pt x="3831697" y="1979949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90" name="Rectangle 21">
              <a:extLst>
                <a:ext uri="{FF2B5EF4-FFF2-40B4-BE49-F238E27FC236}">
                  <a16:creationId xmlns:a16="http://schemas.microsoft.com/office/drawing/2014/main" id="{66BA102C-48B4-43F4-9C20-37808900CC1C}"/>
                </a:ext>
              </a:extLst>
            </p:cNvPr>
            <p:cNvSpPr/>
            <p:nvPr/>
          </p:nvSpPr>
          <p:spPr bwMode="auto">
            <a:xfrm>
              <a:off x="9037723" y="1842256"/>
              <a:ext cx="1732808" cy="580915"/>
            </a:xfrm>
            <a:custGeom>
              <a:avLst/>
              <a:gdLst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868" h="1694881">
                  <a:moveTo>
                    <a:pt x="0" y="0"/>
                  </a:moveTo>
                  <a:lnTo>
                    <a:pt x="2148868" y="0"/>
                  </a:lnTo>
                  <a:cubicBezTo>
                    <a:pt x="2134580" y="564960"/>
                    <a:pt x="2135533" y="1048958"/>
                    <a:pt x="2148868" y="1694881"/>
                  </a:cubicBezTo>
                  <a:cubicBezTo>
                    <a:pt x="1440199" y="1672021"/>
                    <a:pt x="716289" y="1664401"/>
                    <a:pt x="0" y="1694881"/>
                  </a:cubicBezTo>
                  <a:cubicBezTo>
                    <a:pt x="7620" y="1129921"/>
                    <a:pt x="15240" y="56496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FAF9D6"/>
                </a:gs>
                <a:gs pos="50000">
                  <a:srgbClr val="FFFEE2"/>
                </a:gs>
                <a:gs pos="88000">
                  <a:srgbClr val="FEFDC7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020" dirty="0">
                  <a:solidFill>
                    <a:schemeClr val="tx1"/>
                  </a:solidFill>
                  <a:latin typeface="Handlee" panose="02000000000000000000" pitchFamily="2" charset="0"/>
                </a:rPr>
                <a:t>If we graph one side of the parabola, we could  </a:t>
              </a:r>
              <a:r>
                <a:rPr lang="en-US" altLang="en-US" sz="1020" b="1" u="sng" dirty="0">
                  <a:solidFill>
                    <a:schemeClr val="tx1"/>
                  </a:solidFill>
                  <a:latin typeface="Handlee" panose="02000000000000000000" pitchFamily="2" charset="0"/>
                </a:rPr>
                <a:t>REFLECT</a:t>
              </a:r>
              <a:r>
                <a:rPr lang="en-US" altLang="en-US" sz="1020" dirty="0">
                  <a:solidFill>
                    <a:schemeClr val="tx1"/>
                  </a:solidFill>
                  <a:latin typeface="Handlee" panose="02000000000000000000" pitchFamily="2" charset="0"/>
                </a:rPr>
                <a:t> it over the </a:t>
              </a:r>
              <a:r>
                <a:rPr lang="en-US" altLang="en-US" sz="1020" b="1" i="1" dirty="0">
                  <a:solidFill>
                    <a:schemeClr val="tx1"/>
                  </a:solidFill>
                  <a:latin typeface="Handlee" panose="02000000000000000000" pitchFamily="2" charset="0"/>
                </a:rPr>
                <a:t>Axis of symmetry </a:t>
              </a:r>
              <a:r>
                <a:rPr lang="en-US" altLang="en-US" sz="1020" dirty="0">
                  <a:solidFill>
                    <a:schemeClr val="tx1"/>
                  </a:solidFill>
                  <a:latin typeface="Handlee" panose="02000000000000000000" pitchFamily="2" charset="0"/>
                </a:rPr>
                <a:t>to graph the other side.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F2E76CB-1790-4FA5-A5C3-125D37F4215C}"/>
              </a:ext>
            </a:extLst>
          </p:cNvPr>
          <p:cNvGrpSpPr/>
          <p:nvPr/>
        </p:nvGrpSpPr>
        <p:grpSpPr>
          <a:xfrm>
            <a:off x="2548395" y="3463889"/>
            <a:ext cx="1951838" cy="716741"/>
            <a:chOff x="9029785" y="1832330"/>
            <a:chExt cx="1851506" cy="682279"/>
          </a:xfrm>
        </p:grpSpPr>
        <p:sp>
          <p:nvSpPr>
            <p:cNvPr id="93" name="Rectangle 3">
              <a:extLst>
                <a:ext uri="{FF2B5EF4-FFF2-40B4-BE49-F238E27FC236}">
                  <a16:creationId xmlns:a16="http://schemas.microsoft.com/office/drawing/2014/main" id="{F309A54B-D3C4-4CBA-813B-C1C5FA9DE95C}"/>
                </a:ext>
              </a:extLst>
            </p:cNvPr>
            <p:cNvSpPr/>
            <p:nvPr/>
          </p:nvSpPr>
          <p:spPr bwMode="auto">
            <a:xfrm>
              <a:off x="9029785" y="1832330"/>
              <a:ext cx="1851506" cy="682279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57006" y="1449981"/>
                    <a:pt x="3831697" y="1979949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94" name="Rectangle 21">
              <a:extLst>
                <a:ext uri="{FF2B5EF4-FFF2-40B4-BE49-F238E27FC236}">
                  <a16:creationId xmlns:a16="http://schemas.microsoft.com/office/drawing/2014/main" id="{6692F529-2E6E-45E5-817F-4067D48FC884}"/>
                </a:ext>
              </a:extLst>
            </p:cNvPr>
            <p:cNvSpPr/>
            <p:nvPr/>
          </p:nvSpPr>
          <p:spPr bwMode="auto">
            <a:xfrm>
              <a:off x="9037723" y="1842256"/>
              <a:ext cx="1732808" cy="580915"/>
            </a:xfrm>
            <a:custGeom>
              <a:avLst/>
              <a:gdLst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868" h="1694881">
                  <a:moveTo>
                    <a:pt x="0" y="0"/>
                  </a:moveTo>
                  <a:lnTo>
                    <a:pt x="2148868" y="0"/>
                  </a:lnTo>
                  <a:cubicBezTo>
                    <a:pt x="2134580" y="564960"/>
                    <a:pt x="2135533" y="1048958"/>
                    <a:pt x="2148868" y="1694881"/>
                  </a:cubicBezTo>
                  <a:cubicBezTo>
                    <a:pt x="1440199" y="1672021"/>
                    <a:pt x="716289" y="1664401"/>
                    <a:pt x="0" y="1694881"/>
                  </a:cubicBezTo>
                  <a:cubicBezTo>
                    <a:pt x="7620" y="1129921"/>
                    <a:pt x="15240" y="56496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FAF9D6"/>
                </a:gs>
                <a:gs pos="50000">
                  <a:srgbClr val="FFFEE2"/>
                </a:gs>
                <a:gs pos="88000">
                  <a:srgbClr val="FEFDC7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020" b="1" i="1" dirty="0">
                  <a:solidFill>
                    <a:schemeClr val="tx1"/>
                  </a:solidFill>
                  <a:latin typeface="Handlee" panose="02000000000000000000" pitchFamily="2" charset="0"/>
                </a:rPr>
                <a:t>MAKE A TABLE </a:t>
              </a:r>
              <a:r>
                <a:rPr lang="en-US" altLang="en-US" sz="1020" dirty="0">
                  <a:solidFill>
                    <a:schemeClr val="tx1"/>
                  </a:solidFill>
                  <a:latin typeface="Handlee" panose="02000000000000000000" pitchFamily="2" charset="0"/>
                </a:rPr>
                <a:t>using               x – values close to the                 </a:t>
              </a:r>
              <a:r>
                <a:rPr lang="en-US" altLang="en-US" sz="1020" b="1" i="1" dirty="0">
                  <a:solidFill>
                    <a:schemeClr val="tx1"/>
                  </a:solidFill>
                  <a:latin typeface="Handlee" panose="02000000000000000000" pitchFamily="2" charset="0"/>
                </a:rPr>
                <a:t>Axis of symmetry</a:t>
              </a:r>
              <a:r>
                <a:rPr lang="en-US" altLang="en-US" sz="1020" dirty="0">
                  <a:solidFill>
                    <a:schemeClr val="tx1"/>
                  </a:solidFill>
                  <a:latin typeface="Handlee" panose="02000000000000000000" pitchFamily="2" charset="0"/>
                </a:rPr>
                <a:t>.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7299154-589D-44EE-B91B-D9A116AE4186}"/>
              </a:ext>
            </a:extLst>
          </p:cNvPr>
          <p:cNvSpPr/>
          <p:nvPr/>
        </p:nvSpPr>
        <p:spPr>
          <a:xfrm>
            <a:off x="1642073" y="3907863"/>
            <a:ext cx="524503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190" b="1" i="1" dirty="0">
                <a:solidFill>
                  <a:srgbClr val="00B050"/>
                </a:solidFill>
                <a:latin typeface="Handlee" panose="02000000000000000000" pitchFamily="2" charset="0"/>
              </a:rPr>
              <a:t>"(h, k)</a:t>
            </a:r>
            <a:endParaRPr lang="en-US" sz="1190" b="1" i="1" dirty="0">
              <a:solidFill>
                <a:srgbClr val="00B050"/>
              </a:solidFill>
              <a:latin typeface="Handlee" panose="02000000000000000000" pitchFamily="2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B98077D-5F42-4236-88A7-E4AFEC67B9F3}"/>
              </a:ext>
            </a:extLst>
          </p:cNvPr>
          <p:cNvSpPr/>
          <p:nvPr/>
        </p:nvSpPr>
        <p:spPr>
          <a:xfrm>
            <a:off x="526712" y="3779444"/>
            <a:ext cx="399468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190" b="1" i="1" dirty="0">
                <a:solidFill>
                  <a:srgbClr val="7030A0"/>
                </a:solidFill>
                <a:latin typeface="Handlee" panose="02000000000000000000" pitchFamily="2" charset="0"/>
              </a:rPr>
              <a:t>“C”</a:t>
            </a:r>
            <a:endParaRPr lang="en-US" sz="1190" b="1" i="1" dirty="0">
              <a:solidFill>
                <a:srgbClr val="7030A0"/>
              </a:solidFill>
              <a:latin typeface="Handlee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B277674-96F2-4A10-8FF7-606CC0BBE68B}"/>
                  </a:ext>
                </a:extLst>
              </p:cNvPr>
              <p:cNvSpPr/>
              <p:nvPr/>
            </p:nvSpPr>
            <p:spPr>
              <a:xfrm>
                <a:off x="2242053" y="1673393"/>
                <a:ext cx="493405" cy="390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020" b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en-US" sz="102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02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en-US" sz="102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sz="102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102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B277674-96F2-4A10-8FF7-606CC0BBE6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053" y="1673393"/>
                <a:ext cx="493405" cy="390492"/>
              </a:xfrm>
              <a:prstGeom prst="rect">
                <a:avLst/>
              </a:prstGeom>
              <a:blipFill>
                <a:blip r:embed="rId9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D3C7F90B-E6DB-4F3D-BDC3-34A2F1E2FD2B}"/>
              </a:ext>
            </a:extLst>
          </p:cNvPr>
          <p:cNvGrpSpPr/>
          <p:nvPr/>
        </p:nvGrpSpPr>
        <p:grpSpPr>
          <a:xfrm>
            <a:off x="20709" y="6457952"/>
            <a:ext cx="6030357" cy="1474866"/>
            <a:chOff x="42796" y="1232917"/>
            <a:chExt cx="7094538" cy="1735137"/>
          </a:xfrm>
        </p:grpSpPr>
        <p:pic>
          <p:nvPicPr>
            <p:cNvPr id="27" name="Picture 36">
              <a:extLst>
                <a:ext uri="{FF2B5EF4-FFF2-40B4-BE49-F238E27FC236}">
                  <a16:creationId xmlns:a16="http://schemas.microsoft.com/office/drawing/2014/main" id="{803BB039-D57E-412C-AF44-A0323530F5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6" y="1232917"/>
              <a:ext cx="7094538" cy="1735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F8106F9-73A4-4F7E-B136-B8AAE7CAF8C1}"/>
                    </a:ext>
                  </a:extLst>
                </p:cNvPr>
                <p:cNvSpPr/>
                <p:nvPr/>
              </p:nvSpPr>
              <p:spPr bwMode="auto">
                <a:xfrm>
                  <a:off x="476184" y="1575818"/>
                  <a:ext cx="5752330" cy="1389973"/>
                </a:xfrm>
                <a:prstGeom prst="rect">
                  <a:avLst/>
                </a:prstGeom>
                <a:noFill/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defTabSz="777240">
                    <a:tabLst>
                      <a:tab pos="-47229" algn="l"/>
                    </a:tabLst>
                    <a:defRPr/>
                  </a:pPr>
                  <a:r>
                    <a:rPr lang="en-US" sz="119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Write the quadratic function in “</a:t>
                  </a:r>
                  <a:r>
                    <a:rPr lang="en-US" sz="1190" b="1" i="1" dirty="0">
                      <a:solidFill>
                        <a:srgbClr val="065978"/>
                      </a:solidFill>
                      <a:latin typeface="Arial" charset="0"/>
                      <a:cs typeface="Times New Roman" pitchFamily="18" charset="0"/>
                    </a:rPr>
                    <a:t>Standard Form</a:t>
                  </a:r>
                  <a:r>
                    <a:rPr lang="en-US" sz="119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” </a:t>
                  </a:r>
                  <a14:m>
                    <m:oMath xmlns:m="http://schemas.openxmlformats.org/officeDocument/2006/math">
                      <m:r>
                        <a:rPr lang="en-US" altLang="en-US" sz="119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en-US" sz="119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19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19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𝒂𝒙</m:t>
                          </m:r>
                        </m:e>
                        <m:sup>
                          <m:r>
                            <a:rPr lang="en-US" altLang="en-US" sz="119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en-US" sz="119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19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𝒃𝒙</m:t>
                      </m:r>
                      <m:r>
                        <a:rPr lang="en-US" altLang="en-US" sz="119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19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a14:m>
                  <a:r>
                    <a:rPr lang="en-US" sz="119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.</a:t>
                  </a:r>
                  <a:r>
                    <a:rPr lang="en-US" sz="893" dirty="0">
                      <a:solidFill>
                        <a:srgbClr val="808080"/>
                      </a:solidFill>
                      <a:latin typeface="Verdana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pPr defTabSz="777240">
                    <a:tabLst>
                      <a:tab pos="-47229" algn="l"/>
                    </a:tabLst>
                    <a:defRPr/>
                  </a:pPr>
                  <a:r>
                    <a:rPr lang="en-US" sz="850" dirty="0">
                      <a:solidFill>
                        <a:srgbClr val="808080"/>
                      </a:solidFill>
                      <a:latin typeface="Verdana" pitchFamily="34" charset="0"/>
                      <a:ea typeface="Times New Roman" pitchFamily="18" charset="0"/>
                      <a:cs typeface="Times New Roman" pitchFamily="18" charset="0"/>
                    </a:rPr>
                    <a:t>    Hint: move all of the </a:t>
                  </a:r>
                  <a:r>
                    <a:rPr lang="en-US" sz="850" i="1" dirty="0">
                      <a:solidFill>
                        <a:srgbClr val="808080"/>
                      </a:solidFill>
                      <a:latin typeface="Verdana" pitchFamily="34" charset="0"/>
                      <a:ea typeface="Times New Roman" pitchFamily="18" charset="0"/>
                      <a:cs typeface="Times New Roman" pitchFamily="18" charset="0"/>
                    </a:rPr>
                    <a:t>numbers and variables </a:t>
                  </a:r>
                  <a:r>
                    <a:rPr lang="en-US" sz="850" dirty="0">
                      <a:solidFill>
                        <a:srgbClr val="808080"/>
                      </a:solidFill>
                      <a:latin typeface="Verdana" pitchFamily="34" charset="0"/>
                      <a:ea typeface="Times New Roman" pitchFamily="18" charset="0"/>
                      <a:cs typeface="Times New Roman" pitchFamily="18" charset="0"/>
                    </a:rPr>
                    <a:t>to the one side of the equal sign “=“. </a:t>
                  </a:r>
                  <a:endParaRPr lang="en-US" sz="8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defTabSz="777240">
                    <a:tabLst>
                      <a:tab pos="-47229" algn="l"/>
                    </a:tabLst>
                    <a:defRPr/>
                  </a:pPr>
                  <a:r>
                    <a:rPr lang="en-US" sz="119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Identify the </a:t>
                  </a:r>
                  <a:r>
                    <a:rPr lang="en-US" sz="1190" b="1" i="1" dirty="0">
                      <a:solidFill>
                        <a:srgbClr val="065978"/>
                      </a:solidFill>
                      <a:latin typeface="Arial" charset="0"/>
                      <a:cs typeface="Times New Roman" pitchFamily="18" charset="0"/>
                    </a:rPr>
                    <a:t>a </a:t>
                  </a:r>
                  <a:r>
                    <a:rPr lang="en-US" sz="119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and </a:t>
                  </a:r>
                  <a:r>
                    <a:rPr lang="en-US" sz="1190" b="1" i="1" dirty="0">
                      <a:solidFill>
                        <a:srgbClr val="065978"/>
                      </a:solidFill>
                      <a:latin typeface="Arial" charset="0"/>
                      <a:cs typeface="Times New Roman" pitchFamily="18" charset="0"/>
                    </a:rPr>
                    <a:t>b values</a:t>
                  </a:r>
                  <a:r>
                    <a:rPr lang="en-US" sz="119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. </a:t>
                  </a:r>
                  <a:r>
                    <a:rPr lang="en-US" sz="893" dirty="0">
                      <a:solidFill>
                        <a:srgbClr val="808080"/>
                      </a:solidFill>
                      <a:latin typeface="Verdana" pitchFamily="34" charset="0"/>
                      <a:cs typeface="Times New Roman" pitchFamily="18" charset="0"/>
                    </a:rPr>
                    <a:t>Hint: coefficient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893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893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893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893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893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893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893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𝑎𝑛𝑑</m:t>
                      </m:r>
                      <m:r>
                        <m:rPr>
                          <m:nor/>
                        </m:rPr>
                        <a:rPr lang="en-US" sz="893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93" dirty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coefficient</m:t>
                      </m:r>
                      <m:r>
                        <a:rPr lang="en-US" sz="893" i="1" dirty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893" i="1" dirty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𝑜𝑓</m:t>
                      </m:r>
                      <m:r>
                        <a:rPr lang="en-US" sz="893" i="1" dirty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893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893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893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</m:oMath>
                  </a14:m>
                  <a:r>
                    <a:rPr lang="en-US" sz="893" dirty="0">
                      <a:solidFill>
                        <a:srgbClr val="808080"/>
                      </a:solidFill>
                      <a:latin typeface="Verdana" pitchFamily="34" charset="0"/>
                      <a:cs typeface="Times New Roman" pitchFamily="18" charset="0"/>
                    </a:rPr>
                    <a:t>.</a:t>
                  </a:r>
                  <a:endParaRPr lang="en-US" sz="893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defTabSz="777240">
                    <a:tabLst>
                      <a:tab pos="-47229" algn="l"/>
                    </a:tabLst>
                    <a:defRPr/>
                  </a:pPr>
                  <a:r>
                    <a:rPr lang="en-US" sz="119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Substitute into the formal </a:t>
                  </a:r>
                  <a14:m>
                    <m:oMath xmlns:m="http://schemas.openxmlformats.org/officeDocument/2006/math">
                      <m:r>
                        <a:rPr lang="en-US" altLang="en-US" sz="119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altLang="en-US" sz="119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19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19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119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en-US" sz="119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sz="119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a14:m>
                  <a:r>
                    <a:rPr lang="en-US" sz="119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 to find the </a:t>
                  </a:r>
                  <a:r>
                    <a:rPr lang="en-US" sz="1190" b="1" i="1" dirty="0">
                      <a:solidFill>
                        <a:srgbClr val="08749A"/>
                      </a:solidFill>
                      <a:latin typeface="Arial" charset="0"/>
                      <a:cs typeface="Times New Roman" pitchFamily="18" charset="0"/>
                    </a:rPr>
                    <a:t>value of x.</a:t>
                  </a:r>
                </a:p>
                <a:p>
                  <a:pPr defTabSz="777240">
                    <a:tabLst>
                      <a:tab pos="-47229" algn="l"/>
                    </a:tabLst>
                    <a:defRPr/>
                  </a:pPr>
                  <a:r>
                    <a:rPr lang="en-US" sz="1190" b="1" i="1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Substitute</a:t>
                  </a:r>
                  <a:r>
                    <a:rPr lang="en-US" sz="119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 the </a:t>
                  </a:r>
                  <a:r>
                    <a:rPr lang="en-US" sz="1190" i="1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x-value</a:t>
                  </a:r>
                  <a:r>
                    <a:rPr lang="en-US" sz="119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 back into the quadratic function to </a:t>
                  </a:r>
                  <a:r>
                    <a:rPr lang="en-US" sz="1190" b="1" i="1" dirty="0">
                      <a:solidFill>
                        <a:srgbClr val="065978"/>
                      </a:solidFill>
                      <a:latin typeface="Arial" charset="0"/>
                      <a:cs typeface="Times New Roman" pitchFamily="18" charset="0"/>
                    </a:rPr>
                    <a:t>find the y</a:t>
                  </a:r>
                  <a:r>
                    <a:rPr lang="en-US" sz="119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.</a:t>
                  </a:r>
                </a:p>
                <a:p>
                  <a:pPr defTabSz="777240">
                    <a:tabLst>
                      <a:tab pos="-47229" algn="l"/>
                    </a:tabLst>
                    <a:defRPr/>
                  </a:pPr>
                  <a:endParaRPr lang="en-US" sz="893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6184" y="1575818"/>
                  <a:ext cx="5752330" cy="1389973"/>
                </a:xfrm>
                <a:prstGeom prst="rect">
                  <a:avLst/>
                </a:prstGeom>
                <a:blipFill>
                  <a:blip r:embed="rId11"/>
                  <a:stretch>
                    <a:fillRect l="-125" t="-515"/>
                  </a:stretch>
                </a:blipFill>
                <a:ln w="3175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1112">
              <a:extLst>
                <a:ext uri="{FF2B5EF4-FFF2-40B4-BE49-F238E27FC236}">
                  <a16:creationId xmlns:a16="http://schemas.microsoft.com/office/drawing/2014/main" id="{695406D6-A98F-4B1B-AAC3-28AABAD0B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21" y="1307421"/>
              <a:ext cx="2908414" cy="324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48578" algn="l"/>
                </a:tabLst>
                <a:defRPr/>
              </a:pPr>
              <a:r>
                <a:rPr lang="en-US" sz="119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To find the “</a:t>
              </a:r>
              <a:r>
                <a:rPr lang="en-US" sz="1190" b="1" i="1" kern="0" dirty="0">
                  <a:solidFill>
                    <a:srgbClr val="0070C0"/>
                  </a:solidFill>
                  <a:latin typeface="Arial" pitchFamily="34" charset="0"/>
                </a:rPr>
                <a:t>Axis of symmetry</a:t>
              </a:r>
              <a:r>
                <a:rPr lang="en-US" sz="119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”.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23888A9-5FBE-4AB3-BFBC-9C4092F067E4}"/>
                </a:ext>
              </a:extLst>
            </p:cNvPr>
            <p:cNvSpPr/>
            <p:nvPr/>
          </p:nvSpPr>
          <p:spPr bwMode="auto">
            <a:xfrm>
              <a:off x="326495" y="1647999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3F0D45A-9FE8-44B3-A3BE-8230B3EED813}"/>
                </a:ext>
              </a:extLst>
            </p:cNvPr>
            <p:cNvSpPr/>
            <p:nvPr/>
          </p:nvSpPr>
          <p:spPr bwMode="auto">
            <a:xfrm>
              <a:off x="325371" y="2018731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071DEA3-1029-4401-8DBD-9894F235F33F}"/>
                </a:ext>
              </a:extLst>
            </p:cNvPr>
            <p:cNvSpPr/>
            <p:nvPr/>
          </p:nvSpPr>
          <p:spPr bwMode="auto">
            <a:xfrm>
              <a:off x="319749" y="2263825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071A687-237D-4710-A23E-64F986D03FD8}"/>
                </a:ext>
              </a:extLst>
            </p:cNvPr>
            <p:cNvSpPr/>
            <p:nvPr/>
          </p:nvSpPr>
          <p:spPr bwMode="auto">
            <a:xfrm>
              <a:off x="314259" y="2532114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4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31A4438-88C3-4DA9-BC83-58C182DFED7D}"/>
              </a:ext>
            </a:extLst>
          </p:cNvPr>
          <p:cNvSpPr/>
          <p:nvPr/>
        </p:nvSpPr>
        <p:spPr>
          <a:xfrm>
            <a:off x="135575" y="5789080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144">
            <a:extLst>
              <a:ext uri="{FF2B5EF4-FFF2-40B4-BE49-F238E27FC236}">
                <a16:creationId xmlns:a16="http://schemas.microsoft.com/office/drawing/2014/main" id="{7435CC9D-552F-404F-8EFE-DC8914157CE9}"/>
              </a:ext>
            </a:extLst>
          </p:cNvPr>
          <p:cNvSpPr/>
          <p:nvPr/>
        </p:nvSpPr>
        <p:spPr>
          <a:xfrm>
            <a:off x="55961" y="5682480"/>
            <a:ext cx="2331720" cy="210503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Skill Development/Guided Practice</a:t>
            </a:r>
          </a:p>
        </p:txBody>
      </p:sp>
      <p:sp>
        <p:nvSpPr>
          <p:cNvPr id="37" name="Tape">
            <a:extLst>
              <a:ext uri="{FF2B5EF4-FFF2-40B4-BE49-F238E27FC236}">
                <a16:creationId xmlns:a16="http://schemas.microsoft.com/office/drawing/2014/main" id="{0D1CB4DC-C1ED-46A9-AA69-66E085687EEB}"/>
              </a:ext>
            </a:extLst>
          </p:cNvPr>
          <p:cNvSpPr/>
          <p:nvPr/>
        </p:nvSpPr>
        <p:spPr bwMode="auto">
          <a:xfrm rot="4344422">
            <a:off x="5918996" y="5581866"/>
            <a:ext cx="143034" cy="453390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12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Tape">
            <a:extLst>
              <a:ext uri="{FF2B5EF4-FFF2-40B4-BE49-F238E27FC236}">
                <a16:creationId xmlns:a16="http://schemas.microsoft.com/office/drawing/2014/main" id="{C572362C-4E7B-4776-A5A6-898BAA1047A0}"/>
              </a:ext>
            </a:extLst>
          </p:cNvPr>
          <p:cNvSpPr/>
          <p:nvPr/>
        </p:nvSpPr>
        <p:spPr bwMode="auto">
          <a:xfrm rot="17255578" flipH="1">
            <a:off x="7355877" y="5614057"/>
            <a:ext cx="143034" cy="453390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12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2F95AE-7FE1-4089-B326-EC2ECF01645F}"/>
              </a:ext>
            </a:extLst>
          </p:cNvPr>
          <p:cNvGrpSpPr/>
          <p:nvPr/>
        </p:nvGrpSpPr>
        <p:grpSpPr>
          <a:xfrm>
            <a:off x="5147182" y="6711705"/>
            <a:ext cx="2558186" cy="1063573"/>
            <a:chOff x="6134369" y="1164585"/>
            <a:chExt cx="3009631" cy="125126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2161432-6B20-4188-85B3-EC0793067178}"/>
                </a:ext>
              </a:extLst>
            </p:cNvPr>
            <p:cNvSpPr/>
            <p:nvPr/>
          </p:nvSpPr>
          <p:spPr bwMode="auto">
            <a:xfrm>
              <a:off x="6134369" y="1164585"/>
              <a:ext cx="3009631" cy="1251262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33172" tIns="256489" rIns="38862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85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write the </a:t>
              </a:r>
              <a:r>
                <a:rPr lang="en-US" sz="85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standard form</a:t>
              </a:r>
              <a:r>
                <a:rPr lang="en-US" sz="85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85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identify the </a:t>
              </a:r>
              <a:r>
                <a:rPr lang="en-US" sz="85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a &amp; b values</a:t>
              </a:r>
              <a:r>
                <a:rPr lang="en-US" sz="85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85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find the </a:t>
              </a:r>
              <a:r>
                <a:rPr lang="en-US" sz="85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x-value</a:t>
              </a:r>
              <a:r>
                <a:rPr lang="en-US" sz="85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85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find the </a:t>
              </a:r>
              <a:r>
                <a:rPr lang="en-US" sz="85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y-value</a:t>
              </a:r>
              <a:r>
                <a:rPr lang="en-US" sz="85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3BB469D-BB14-4085-AE91-E655D0722755}"/>
                </a:ext>
              </a:extLst>
            </p:cNvPr>
            <p:cNvSpPr/>
            <p:nvPr/>
          </p:nvSpPr>
          <p:spPr bwMode="auto">
            <a:xfrm>
              <a:off x="6134370" y="1164585"/>
              <a:ext cx="3009579" cy="23177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F3F95CA-9A38-4EF4-B282-7AE43997B349}"/>
                </a:ext>
              </a:extLst>
            </p:cNvPr>
            <p:cNvSpPr/>
            <p:nvPr/>
          </p:nvSpPr>
          <p:spPr bwMode="auto">
            <a:xfrm>
              <a:off x="6154010" y="1459082"/>
              <a:ext cx="1886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2D08B01-132C-4C7E-B3B9-14926D11B4D8}"/>
                </a:ext>
              </a:extLst>
            </p:cNvPr>
            <p:cNvSpPr/>
            <p:nvPr/>
          </p:nvSpPr>
          <p:spPr bwMode="auto">
            <a:xfrm>
              <a:off x="6154010" y="1727321"/>
              <a:ext cx="1886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E457644-ED87-4577-B7BD-F0D375535DD3}"/>
                </a:ext>
              </a:extLst>
            </p:cNvPr>
            <p:cNvSpPr/>
            <p:nvPr/>
          </p:nvSpPr>
          <p:spPr bwMode="auto">
            <a:xfrm>
              <a:off x="6154009" y="1957510"/>
              <a:ext cx="188638" cy="171450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139C17B-2C6A-46CB-AE8B-7A85616D174D}"/>
                </a:ext>
              </a:extLst>
            </p:cNvPr>
            <p:cNvSpPr/>
            <p:nvPr/>
          </p:nvSpPr>
          <p:spPr bwMode="auto">
            <a:xfrm>
              <a:off x="6154009" y="2191683"/>
              <a:ext cx="1886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4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A2D1B60-458E-4EAD-8AA5-C10680039462}"/>
                  </a:ext>
                </a:extLst>
              </p:cNvPr>
              <p:cNvSpPr/>
              <p:nvPr/>
            </p:nvSpPr>
            <p:spPr>
              <a:xfrm>
                <a:off x="124778" y="5908010"/>
                <a:ext cx="5407324" cy="546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1200" dirty="0">
                    <a:latin typeface="Handlee" panose="02000000000000000000" pitchFamily="2" charset="0"/>
                  </a:rPr>
                  <a:t>If a function is not written in the </a:t>
                </a:r>
                <a:r>
                  <a:rPr lang="en-US" altLang="en-US" sz="1200" i="1" dirty="0">
                    <a:latin typeface="Handlee" panose="02000000000000000000" pitchFamily="2" charset="0"/>
                  </a:rPr>
                  <a:t>vertex form</a:t>
                </a:r>
                <a:r>
                  <a:rPr lang="en-US" altLang="en-US" sz="1200" dirty="0">
                    <a:latin typeface="Handlee" panose="02000000000000000000" pitchFamily="2" charset="0"/>
                  </a:rPr>
                  <a:t>, you can use a formula </a:t>
                </a:r>
                <a14:m>
                  <m:oMath xmlns:m="http://schemas.openxmlformats.org/officeDocument/2006/math">
                    <m:r>
                      <a:rPr lang="en-US" altLang="en-US" sz="12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altLang="en-US" sz="12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2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2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2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en-US" sz="12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sz="12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en-US" sz="1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 </a:t>
                </a:r>
                <a:r>
                  <a:rPr lang="en-US" altLang="en-US" sz="1200" dirty="0">
                    <a:latin typeface="Handlee" panose="02000000000000000000" pitchFamily="2" charset="0"/>
                  </a:rPr>
                  <a:t>to find the </a:t>
                </a:r>
                <a:r>
                  <a:rPr lang="en-US" altLang="en-US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axis of symmetry</a:t>
                </a:r>
                <a:r>
                  <a:rPr lang="en-US" altLang="en-US" sz="1200" dirty="0">
                    <a:latin typeface="Handlee" panose="02000000000000000000" pitchFamily="2" charset="0"/>
                  </a:rPr>
                  <a:t>. The formula works for all quadratic functions.</a:t>
                </a: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A2D1B60-458E-4EAD-8AA5-C106800394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78" y="5908010"/>
                <a:ext cx="5407324" cy="546560"/>
              </a:xfrm>
              <a:prstGeom prst="rect">
                <a:avLst/>
              </a:prstGeom>
              <a:blipFill>
                <a:blip r:embed="rId13"/>
                <a:stretch>
                  <a:fillRect l="-11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32BAFFA5-1D4A-4B04-920D-56A14DB8E66D}"/>
              </a:ext>
            </a:extLst>
          </p:cNvPr>
          <p:cNvGrpSpPr/>
          <p:nvPr/>
        </p:nvGrpSpPr>
        <p:grpSpPr>
          <a:xfrm>
            <a:off x="5922753" y="5755102"/>
            <a:ext cx="1650933" cy="1022508"/>
            <a:chOff x="6927359" y="122952"/>
            <a:chExt cx="1942274" cy="120295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170896E-E937-4F7A-8031-8451A2A6A282}"/>
                </a:ext>
              </a:extLst>
            </p:cNvPr>
            <p:cNvGrpSpPr/>
            <p:nvPr/>
          </p:nvGrpSpPr>
          <p:grpSpPr>
            <a:xfrm>
              <a:off x="6927359" y="163859"/>
              <a:ext cx="1942274" cy="1162044"/>
              <a:chOff x="9029785" y="1832330"/>
              <a:chExt cx="1851506" cy="682279"/>
            </a:xfrm>
          </p:grpSpPr>
          <p:sp>
            <p:nvSpPr>
              <p:cNvPr id="53" name="Rectangle 3">
                <a:extLst>
                  <a:ext uri="{FF2B5EF4-FFF2-40B4-BE49-F238E27FC236}">
                    <a16:creationId xmlns:a16="http://schemas.microsoft.com/office/drawing/2014/main" id="{A40BF373-1915-49FF-994E-00A84193A6F9}"/>
                  </a:ext>
                </a:extLst>
              </p:cNvPr>
              <p:cNvSpPr/>
              <p:nvPr/>
            </p:nvSpPr>
            <p:spPr bwMode="auto">
              <a:xfrm>
                <a:off x="9029785" y="1832330"/>
                <a:ext cx="1851506" cy="682279"/>
              </a:xfrm>
              <a:custGeom>
                <a:avLst/>
                <a:gdLst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9703" h="3036386">
                    <a:moveTo>
                      <a:pt x="0" y="0"/>
                    </a:moveTo>
                    <a:cubicBezTo>
                      <a:pt x="1421020" y="300625"/>
                      <a:pt x="2416156" y="288099"/>
                      <a:pt x="3849703" y="0"/>
                    </a:cubicBezTo>
                    <a:cubicBezTo>
                      <a:pt x="3757006" y="1449981"/>
                      <a:pt x="3831697" y="1979949"/>
                      <a:pt x="3849703" y="3036386"/>
                    </a:cubicBezTo>
                    <a:cubicBezTo>
                      <a:pt x="2516364" y="2911126"/>
                      <a:pt x="1045239" y="2961230"/>
                      <a:pt x="0" y="3036386"/>
                    </a:cubicBezTo>
                    <a:cubicBezTo>
                      <a:pt x="62630" y="1999206"/>
                      <a:pt x="125261" y="132528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54" name="Rectangle 21">
                <a:extLst>
                  <a:ext uri="{FF2B5EF4-FFF2-40B4-BE49-F238E27FC236}">
                    <a16:creationId xmlns:a16="http://schemas.microsoft.com/office/drawing/2014/main" id="{2B87C6BB-FBB0-4018-8ADE-54C6F2871B6E}"/>
                  </a:ext>
                </a:extLst>
              </p:cNvPr>
              <p:cNvSpPr/>
              <p:nvPr/>
            </p:nvSpPr>
            <p:spPr bwMode="auto">
              <a:xfrm>
                <a:off x="9037723" y="1842256"/>
                <a:ext cx="1732808" cy="580915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20" dirty="0">
                  <a:solidFill>
                    <a:schemeClr val="tx1"/>
                  </a:solidFill>
                  <a:latin typeface="Handlee" panose="02000000000000000000" pitchFamily="2" charset="0"/>
                </a:endParaRP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025B43E1-A38D-436A-B609-13FC2DE6F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83960" y="351759"/>
              <a:ext cx="1518637" cy="281708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34B6AD-2B4C-48E6-8A43-4FD18C98133F}"/>
                </a:ext>
              </a:extLst>
            </p:cNvPr>
            <p:cNvSpPr/>
            <p:nvPr/>
          </p:nvSpPr>
          <p:spPr>
            <a:xfrm>
              <a:off x="7300603" y="122952"/>
              <a:ext cx="1114935" cy="2932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020" b="1" i="1" u="sng" dirty="0">
                  <a:latin typeface="Arial" panose="020B0604020202020204" pitchFamily="34" charset="0"/>
                </a:rPr>
                <a:t>Vertex Form</a:t>
              </a:r>
              <a:endParaRPr lang="en-US" sz="1020" b="1" u="sng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94D9DEB-1AA7-4DF9-9913-FB06A8876EC3}"/>
                </a:ext>
              </a:extLst>
            </p:cNvPr>
            <p:cNvSpPr/>
            <p:nvPr/>
          </p:nvSpPr>
          <p:spPr>
            <a:xfrm>
              <a:off x="7235474" y="609673"/>
              <a:ext cx="1312954" cy="2932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020" b="1" i="1" u="sng" dirty="0">
                  <a:latin typeface="Arial" panose="020B0604020202020204" pitchFamily="34" charset="0"/>
                </a:rPr>
                <a:t>Standard Form</a:t>
              </a:r>
              <a:endParaRPr lang="en-US" sz="1020" b="1" u="sng" dirty="0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877CDB5-36EF-404D-B053-8873EE34F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1EEFA"/>
                </a:clrFrom>
                <a:clrTo>
                  <a:srgbClr val="F1EE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12842" y="857027"/>
              <a:ext cx="1450560" cy="24866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4">
                <a:extLst>
                  <a:ext uri="{FF2B5EF4-FFF2-40B4-BE49-F238E27FC236}">
                    <a16:creationId xmlns:a16="http://schemas.microsoft.com/office/drawing/2014/main" id="{F485F55C-68EE-4313-AD90-CDABE113C1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508" y="7955507"/>
                <a:ext cx="5885986" cy="281167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en-US" sz="1200" b="1" dirty="0">
                    <a:latin typeface="Handlee" panose="02000000000000000000" pitchFamily="2" charset="0"/>
                  </a:rPr>
                  <a:t>Find the vertex of the quadratic equations</a:t>
                </a:r>
                <a:r>
                  <a:rPr lang="en-US" altLang="en-US" sz="1200" b="1" i="1" dirty="0">
                    <a:latin typeface="Handlee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2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12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sz="1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n-US" sz="1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2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altLang="en-US" sz="1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2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altLang="en-US" sz="1200" b="1" i="1" dirty="0">
                    <a:latin typeface="Handlee" panose="02000000000000000000" pitchFamily="2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56" name="Text Box 4">
                <a:extLst>
                  <a:ext uri="{FF2B5EF4-FFF2-40B4-BE49-F238E27FC236}">
                    <a16:creationId xmlns:a16="http://schemas.microsoft.com/office/drawing/2014/main" id="{F485F55C-68EE-4313-AD90-CDABE113C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508" y="7955507"/>
                <a:ext cx="5885986" cy="281167"/>
              </a:xfrm>
              <a:prstGeom prst="rect">
                <a:avLst/>
              </a:prstGeom>
              <a:blipFill>
                <a:blip r:embed="rId16"/>
                <a:stretch>
                  <a:fillRect b="-1666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D23513FE-24B1-4227-B921-6896D98800F1}"/>
              </a:ext>
            </a:extLst>
          </p:cNvPr>
          <p:cNvSpPr/>
          <p:nvPr/>
        </p:nvSpPr>
        <p:spPr>
          <a:xfrm>
            <a:off x="111652" y="8256714"/>
            <a:ext cx="40451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Handlee" panose="02000000000000000000" pitchFamily="2" charset="0"/>
              </a:rPr>
              <a:t>Step 1: </a:t>
            </a:r>
            <a:r>
              <a:rPr lang="en-US" sz="1200" dirty="0">
                <a:latin typeface="Arial" charset="0"/>
                <a:cs typeface="Times New Roman" pitchFamily="18" charset="0"/>
              </a:rPr>
              <a:t>Write the quadratic function in “</a:t>
            </a:r>
            <a:r>
              <a:rPr lang="en-US" sz="1200" b="1" i="1" dirty="0">
                <a:solidFill>
                  <a:srgbClr val="0659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Standard Form</a:t>
            </a:r>
            <a:r>
              <a:rPr lang="en-US" sz="1200" dirty="0">
                <a:latin typeface="Arial" charset="0"/>
                <a:cs typeface="Times New Roman" pitchFamily="18" charset="0"/>
              </a:rPr>
              <a:t>”.</a:t>
            </a:r>
            <a:r>
              <a:rPr lang="en-US" sz="1200" dirty="0">
                <a:solidFill>
                  <a:srgbClr val="80808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b="1" dirty="0">
                <a:latin typeface="Handlee" panose="02000000000000000000" pitchFamily="2" charset="0"/>
              </a:rPr>
              <a:t> </a:t>
            </a:r>
            <a:endParaRPr lang="en-US" sz="12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9F5FCD3-8077-4CF2-8104-1A3EEA474293}"/>
              </a:ext>
            </a:extLst>
          </p:cNvPr>
          <p:cNvSpPr/>
          <p:nvPr/>
        </p:nvSpPr>
        <p:spPr>
          <a:xfrm>
            <a:off x="101624" y="8689457"/>
            <a:ext cx="25587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Handlee" panose="02000000000000000000" pitchFamily="2" charset="0"/>
              </a:rPr>
              <a:t>Step 2: </a:t>
            </a:r>
            <a:r>
              <a:rPr lang="en-US" sz="1200" dirty="0">
                <a:latin typeface="Arial" charset="0"/>
                <a:cs typeface="Times New Roman" pitchFamily="18" charset="0"/>
              </a:rPr>
              <a:t>Identify the </a:t>
            </a:r>
            <a:r>
              <a:rPr lang="en-US" sz="1200" b="1" i="1" dirty="0">
                <a:solidFill>
                  <a:srgbClr val="065978"/>
                </a:solidFill>
                <a:latin typeface="Arial" charset="0"/>
                <a:cs typeface="Times New Roman" pitchFamily="18" charset="0"/>
              </a:rPr>
              <a:t>a </a:t>
            </a:r>
            <a:r>
              <a:rPr lang="en-US" sz="1200" dirty="0">
                <a:latin typeface="Arial" charset="0"/>
                <a:cs typeface="Times New Roman" pitchFamily="18" charset="0"/>
              </a:rPr>
              <a:t>and </a:t>
            </a:r>
            <a:r>
              <a:rPr lang="en-US" sz="1200" b="1" i="1" dirty="0">
                <a:solidFill>
                  <a:srgbClr val="065978"/>
                </a:solidFill>
                <a:latin typeface="Arial" charset="0"/>
                <a:cs typeface="Times New Roman" pitchFamily="18" charset="0"/>
              </a:rPr>
              <a:t>b values</a:t>
            </a:r>
            <a:r>
              <a:rPr lang="en-US" sz="1200" dirty="0">
                <a:latin typeface="Arial" charset="0"/>
                <a:cs typeface="Times New Roman" pitchFamily="18" charset="0"/>
              </a:rPr>
              <a:t>.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EE8B75B-1585-4ACF-B118-1E1CFA0738B3}"/>
                  </a:ext>
                </a:extLst>
              </p:cNvPr>
              <p:cNvSpPr/>
              <p:nvPr/>
            </p:nvSpPr>
            <p:spPr>
              <a:xfrm>
                <a:off x="62321" y="9167775"/>
                <a:ext cx="4359463" cy="3618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200" b="1" dirty="0">
                    <a:latin typeface="Handlee" panose="02000000000000000000" pitchFamily="2" charset="0"/>
                  </a:rPr>
                  <a:t>Step 3: </a:t>
                </a:r>
                <a:r>
                  <a:rPr lang="en-US" sz="1200" dirty="0">
                    <a:latin typeface="Arial" charset="0"/>
                    <a:cs typeface="Times New Roman" pitchFamily="18" charset="0"/>
                  </a:rPr>
                  <a:t>Substitute into the formal </a:t>
                </a:r>
                <a14:m>
                  <m:oMath xmlns:m="http://schemas.openxmlformats.org/officeDocument/2006/math">
                    <m:r>
                      <a:rPr lang="en-US" altLang="en-US" sz="12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altLang="en-US" sz="12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2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2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2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en-US" sz="12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sz="12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1200" dirty="0">
                    <a:latin typeface="Arial" charset="0"/>
                    <a:cs typeface="Times New Roman" pitchFamily="18" charset="0"/>
                  </a:rPr>
                  <a:t> to find the </a:t>
                </a:r>
                <a:r>
                  <a:rPr lang="en-US" sz="1200" b="1" i="1" dirty="0">
                    <a:solidFill>
                      <a:srgbClr val="08749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Times New Roman" pitchFamily="18" charset="0"/>
                  </a:rPr>
                  <a:t>value of x.</a:t>
                </a: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EE8B75B-1585-4ACF-B118-1E1CFA0738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1" y="9167775"/>
                <a:ext cx="4359463" cy="361894"/>
              </a:xfrm>
              <a:prstGeom prst="rect">
                <a:avLst/>
              </a:prstGeom>
              <a:blipFill>
                <a:blip r:embed="rId17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id="{F9B922BE-12B0-4914-9AEE-B30F41F4349F}"/>
              </a:ext>
            </a:extLst>
          </p:cNvPr>
          <p:cNvSpPr/>
          <p:nvPr/>
        </p:nvSpPr>
        <p:spPr>
          <a:xfrm>
            <a:off x="4674124" y="8292767"/>
            <a:ext cx="3022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b="1" dirty="0">
                <a:latin typeface="Handlee" panose="02000000000000000000" pitchFamily="2" charset="0"/>
              </a:rPr>
              <a:t>Step 4: </a:t>
            </a:r>
            <a:r>
              <a:rPr lang="en-US" sz="1200" b="1" i="1" dirty="0">
                <a:latin typeface="Arial" charset="0"/>
                <a:cs typeface="Times New Roman" pitchFamily="18" charset="0"/>
              </a:rPr>
              <a:t>Substitute</a:t>
            </a:r>
            <a:r>
              <a:rPr lang="en-US" sz="1200" dirty="0">
                <a:latin typeface="Arial" charset="0"/>
                <a:cs typeface="Times New Roman" pitchFamily="18" charset="0"/>
              </a:rPr>
              <a:t> the </a:t>
            </a:r>
            <a:r>
              <a:rPr lang="en-US" sz="1200" i="1" dirty="0">
                <a:latin typeface="Arial" charset="0"/>
                <a:cs typeface="Times New Roman" pitchFamily="18" charset="0"/>
              </a:rPr>
              <a:t>x-value</a:t>
            </a:r>
            <a:r>
              <a:rPr lang="en-US" sz="1200" dirty="0">
                <a:latin typeface="Arial" charset="0"/>
                <a:cs typeface="Times New Roman" pitchFamily="18" charset="0"/>
              </a:rPr>
              <a:t> back into   the quadratic function to </a:t>
            </a:r>
            <a:r>
              <a:rPr lang="en-US" sz="1200" b="1" i="1" dirty="0">
                <a:solidFill>
                  <a:srgbClr val="065978"/>
                </a:solidFill>
                <a:latin typeface="Arial" charset="0"/>
                <a:cs typeface="Times New Roman" pitchFamily="18" charset="0"/>
              </a:rPr>
              <a:t>find the y</a:t>
            </a:r>
            <a:r>
              <a:rPr lang="en-US" sz="1200" dirty="0">
                <a:latin typeface="Arial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ECD7780-EA8E-4C77-BC68-749336AC7BE5}"/>
                  </a:ext>
                </a:extLst>
              </p:cNvPr>
              <p:cNvSpPr/>
              <p:nvPr/>
            </p:nvSpPr>
            <p:spPr>
              <a:xfrm>
                <a:off x="4640447" y="9641431"/>
                <a:ext cx="31755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2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The vertex of  </a:t>
                </a:r>
                <a14:m>
                  <m:oMath xmlns:m="http://schemas.openxmlformats.org/officeDocument/2006/math">
                    <m:r>
                      <a:rPr lang="en-US" altLang="en-US" sz="1200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1200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200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200" b="0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1200" b="0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1200" b="0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1200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altLang="en-US" sz="1200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200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+6 </m:t>
                    </m:r>
                    <m:r>
                      <a:rPr lang="en-US" altLang="en-US" sz="12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en-US" sz="12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2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US" altLang="en-US" sz="12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(__, __)</a:t>
                </a:r>
                <a:endParaRPr lang="en-US" sz="1200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ECD7780-EA8E-4C77-BC68-749336AC7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447" y="9641431"/>
                <a:ext cx="3175549" cy="276999"/>
              </a:xfrm>
              <a:prstGeom prst="rect">
                <a:avLst/>
              </a:prstGeom>
              <a:blipFill>
                <a:blip r:embed="rId18"/>
                <a:stretch>
                  <a:fillRect l="-19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FF8BDBB-33DD-4370-8C95-0C22CD2A676F}"/>
                  </a:ext>
                </a:extLst>
              </p:cNvPr>
              <p:cNvSpPr/>
              <p:nvPr/>
            </p:nvSpPr>
            <p:spPr>
              <a:xfrm>
                <a:off x="3778873" y="9662341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FF8BDBB-33DD-4370-8C95-0C22CD2A67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873" y="9662341"/>
                <a:ext cx="365805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  <p:bldP spid="59" grpId="0"/>
      <p:bldP spid="64" grpId="0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26">
            <a:extLst>
              <a:ext uri="{FF2B5EF4-FFF2-40B4-BE49-F238E27FC236}">
                <a16:creationId xmlns:a16="http://schemas.microsoft.com/office/drawing/2014/main" id="{D1CFCF33-3E19-4440-8AAE-66BEC7839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438" y="7094592"/>
            <a:ext cx="2393177" cy="271349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85" name="Rectangle 26">
            <a:extLst>
              <a:ext uri="{FF2B5EF4-FFF2-40B4-BE49-F238E27FC236}">
                <a16:creationId xmlns:a16="http://schemas.microsoft.com/office/drawing/2014/main" id="{5C716FA5-AF05-41E3-8895-78DDF2571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2819" y="7134051"/>
            <a:ext cx="2502802" cy="2795442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80" name="Rectangle 26">
            <a:extLst>
              <a:ext uri="{FF2B5EF4-FFF2-40B4-BE49-F238E27FC236}">
                <a16:creationId xmlns:a16="http://schemas.microsoft.com/office/drawing/2014/main" id="{D43E9CA5-B787-4207-AD70-7E90933A1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5" y="7064864"/>
            <a:ext cx="2502802" cy="2795442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75" name="Rectangle 26">
            <a:extLst>
              <a:ext uri="{FF2B5EF4-FFF2-40B4-BE49-F238E27FC236}">
                <a16:creationId xmlns:a16="http://schemas.microsoft.com/office/drawing/2014/main" id="{886D243F-AD74-4B25-8FC4-BB6E56D0E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3872" y="4896851"/>
            <a:ext cx="2475102" cy="2096378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79" name="Rectangle 26">
            <a:extLst>
              <a:ext uri="{FF2B5EF4-FFF2-40B4-BE49-F238E27FC236}">
                <a16:creationId xmlns:a16="http://schemas.microsoft.com/office/drawing/2014/main" id="{B5D7197A-A723-41F2-9890-D39905C3F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22" y="4892213"/>
            <a:ext cx="2475102" cy="2096378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C8496CF-6928-4A2D-88E1-E814201B4499}"/>
              </a:ext>
            </a:extLst>
          </p:cNvPr>
          <p:cNvGrpSpPr/>
          <p:nvPr/>
        </p:nvGrpSpPr>
        <p:grpSpPr>
          <a:xfrm>
            <a:off x="87843" y="765397"/>
            <a:ext cx="6030357" cy="1474866"/>
            <a:chOff x="42796" y="1232917"/>
            <a:chExt cx="7094538" cy="1735137"/>
          </a:xfrm>
        </p:grpSpPr>
        <p:pic>
          <p:nvPicPr>
            <p:cNvPr id="7400" name="Picture 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6" y="1232917"/>
              <a:ext cx="7094538" cy="1735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 bwMode="auto">
                <a:xfrm>
                  <a:off x="476184" y="1575818"/>
                  <a:ext cx="5752330" cy="1389973"/>
                </a:xfrm>
                <a:prstGeom prst="rect">
                  <a:avLst/>
                </a:prstGeom>
                <a:noFill/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defTabSz="777240">
                    <a:tabLst>
                      <a:tab pos="-47229" algn="l"/>
                    </a:tabLst>
                    <a:defRPr/>
                  </a:pPr>
                  <a:r>
                    <a:rPr lang="en-US" sz="119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Write the quadratic function in “</a:t>
                  </a:r>
                  <a:r>
                    <a:rPr lang="en-US" sz="1190" b="1" i="1" dirty="0">
                      <a:solidFill>
                        <a:srgbClr val="065978"/>
                      </a:solidFill>
                      <a:latin typeface="Arial" charset="0"/>
                      <a:cs typeface="Times New Roman" pitchFamily="18" charset="0"/>
                    </a:rPr>
                    <a:t>Standard Form</a:t>
                  </a:r>
                  <a:r>
                    <a:rPr lang="en-US" sz="119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” </a:t>
                  </a:r>
                  <a14:m>
                    <m:oMath xmlns:m="http://schemas.openxmlformats.org/officeDocument/2006/math">
                      <m:r>
                        <a:rPr lang="en-US" altLang="en-US" sz="119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en-US" sz="119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19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19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𝒂𝒙</m:t>
                          </m:r>
                        </m:e>
                        <m:sup>
                          <m:r>
                            <a:rPr lang="en-US" altLang="en-US" sz="119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en-US" sz="119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19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𝒃𝒙</m:t>
                      </m:r>
                      <m:r>
                        <a:rPr lang="en-US" altLang="en-US" sz="119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19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a14:m>
                  <a:r>
                    <a:rPr lang="en-US" sz="119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.</a:t>
                  </a:r>
                  <a:r>
                    <a:rPr lang="en-US" sz="893" dirty="0">
                      <a:solidFill>
                        <a:srgbClr val="808080"/>
                      </a:solidFill>
                      <a:latin typeface="Verdana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pPr defTabSz="777240">
                    <a:tabLst>
                      <a:tab pos="-47229" algn="l"/>
                    </a:tabLst>
                    <a:defRPr/>
                  </a:pPr>
                  <a:r>
                    <a:rPr lang="en-US" sz="850" dirty="0">
                      <a:solidFill>
                        <a:srgbClr val="808080"/>
                      </a:solidFill>
                      <a:latin typeface="Verdana" pitchFamily="34" charset="0"/>
                      <a:ea typeface="Times New Roman" pitchFamily="18" charset="0"/>
                      <a:cs typeface="Times New Roman" pitchFamily="18" charset="0"/>
                    </a:rPr>
                    <a:t>    Hint: move all of the </a:t>
                  </a:r>
                  <a:r>
                    <a:rPr lang="en-US" sz="850" i="1" dirty="0">
                      <a:solidFill>
                        <a:srgbClr val="808080"/>
                      </a:solidFill>
                      <a:latin typeface="Verdana" pitchFamily="34" charset="0"/>
                      <a:ea typeface="Times New Roman" pitchFamily="18" charset="0"/>
                      <a:cs typeface="Times New Roman" pitchFamily="18" charset="0"/>
                    </a:rPr>
                    <a:t>numbers and variables </a:t>
                  </a:r>
                  <a:r>
                    <a:rPr lang="en-US" sz="850" dirty="0">
                      <a:solidFill>
                        <a:srgbClr val="808080"/>
                      </a:solidFill>
                      <a:latin typeface="Verdana" pitchFamily="34" charset="0"/>
                      <a:ea typeface="Times New Roman" pitchFamily="18" charset="0"/>
                      <a:cs typeface="Times New Roman" pitchFamily="18" charset="0"/>
                    </a:rPr>
                    <a:t>to the one side of the equal sign “=“. </a:t>
                  </a:r>
                  <a:endParaRPr lang="en-US" sz="8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defTabSz="777240">
                    <a:tabLst>
                      <a:tab pos="-47229" algn="l"/>
                    </a:tabLst>
                    <a:defRPr/>
                  </a:pPr>
                  <a:r>
                    <a:rPr lang="en-US" sz="119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Identify the </a:t>
                  </a:r>
                  <a:r>
                    <a:rPr lang="en-US" sz="1190" b="1" i="1" dirty="0">
                      <a:solidFill>
                        <a:srgbClr val="065978"/>
                      </a:solidFill>
                      <a:latin typeface="Arial" charset="0"/>
                      <a:cs typeface="Times New Roman" pitchFamily="18" charset="0"/>
                    </a:rPr>
                    <a:t>a </a:t>
                  </a:r>
                  <a:r>
                    <a:rPr lang="en-US" sz="119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and </a:t>
                  </a:r>
                  <a:r>
                    <a:rPr lang="en-US" sz="1190" b="1" i="1" dirty="0">
                      <a:solidFill>
                        <a:srgbClr val="065978"/>
                      </a:solidFill>
                      <a:latin typeface="Arial" charset="0"/>
                      <a:cs typeface="Times New Roman" pitchFamily="18" charset="0"/>
                    </a:rPr>
                    <a:t>b values</a:t>
                  </a:r>
                  <a:r>
                    <a:rPr lang="en-US" sz="119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. </a:t>
                  </a:r>
                  <a:r>
                    <a:rPr lang="en-US" sz="893" dirty="0">
                      <a:solidFill>
                        <a:srgbClr val="808080"/>
                      </a:solidFill>
                      <a:latin typeface="Verdana" pitchFamily="34" charset="0"/>
                      <a:cs typeface="Times New Roman" pitchFamily="18" charset="0"/>
                    </a:rPr>
                    <a:t>Hint: coefficient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893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893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893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893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893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893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893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𝑎𝑛𝑑</m:t>
                      </m:r>
                      <m:r>
                        <m:rPr>
                          <m:nor/>
                        </m:rPr>
                        <a:rPr lang="en-US" sz="893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93" dirty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coefficient</m:t>
                      </m:r>
                      <m:r>
                        <a:rPr lang="en-US" sz="893" i="1" dirty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893" i="1" dirty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𝑜𝑓</m:t>
                      </m:r>
                      <m:r>
                        <a:rPr lang="en-US" sz="893" i="1" dirty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893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893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893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</m:oMath>
                  </a14:m>
                  <a:r>
                    <a:rPr lang="en-US" sz="893" dirty="0">
                      <a:solidFill>
                        <a:srgbClr val="808080"/>
                      </a:solidFill>
                      <a:latin typeface="Verdana" pitchFamily="34" charset="0"/>
                      <a:cs typeface="Times New Roman" pitchFamily="18" charset="0"/>
                    </a:rPr>
                    <a:t>.</a:t>
                  </a:r>
                  <a:endParaRPr lang="en-US" sz="893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defTabSz="777240">
                    <a:tabLst>
                      <a:tab pos="-47229" algn="l"/>
                    </a:tabLst>
                    <a:defRPr/>
                  </a:pPr>
                  <a:r>
                    <a:rPr lang="en-US" sz="119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Substitute into the formal </a:t>
                  </a:r>
                  <a14:m>
                    <m:oMath xmlns:m="http://schemas.openxmlformats.org/officeDocument/2006/math">
                      <m:r>
                        <a:rPr lang="en-US" altLang="en-US" sz="119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altLang="en-US" sz="119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19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19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119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en-US" sz="119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sz="119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a14:m>
                  <a:r>
                    <a:rPr lang="en-US" sz="119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 to find the </a:t>
                  </a:r>
                  <a:r>
                    <a:rPr lang="en-US" sz="1190" b="1" i="1" dirty="0">
                      <a:solidFill>
                        <a:srgbClr val="08749A"/>
                      </a:solidFill>
                      <a:latin typeface="Arial" charset="0"/>
                      <a:cs typeface="Times New Roman" pitchFamily="18" charset="0"/>
                    </a:rPr>
                    <a:t>value of x.</a:t>
                  </a:r>
                </a:p>
                <a:p>
                  <a:pPr defTabSz="777240">
                    <a:tabLst>
                      <a:tab pos="-47229" algn="l"/>
                    </a:tabLst>
                    <a:defRPr/>
                  </a:pPr>
                  <a:r>
                    <a:rPr lang="en-US" sz="1190" b="1" i="1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Substitute</a:t>
                  </a:r>
                  <a:r>
                    <a:rPr lang="en-US" sz="119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 the </a:t>
                  </a:r>
                  <a:r>
                    <a:rPr lang="en-US" sz="1190" i="1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x-value</a:t>
                  </a:r>
                  <a:r>
                    <a:rPr lang="en-US" sz="119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 back into the quadratic function to </a:t>
                  </a:r>
                  <a:r>
                    <a:rPr lang="en-US" sz="1190" b="1" i="1" dirty="0">
                      <a:solidFill>
                        <a:srgbClr val="065978"/>
                      </a:solidFill>
                      <a:latin typeface="Arial" charset="0"/>
                      <a:cs typeface="Times New Roman" pitchFamily="18" charset="0"/>
                    </a:rPr>
                    <a:t>find the y</a:t>
                  </a:r>
                  <a:r>
                    <a:rPr lang="en-US" sz="119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.</a:t>
                  </a:r>
                </a:p>
                <a:p>
                  <a:pPr defTabSz="777240">
                    <a:tabLst>
                      <a:tab pos="-47229" algn="l"/>
                    </a:tabLst>
                    <a:defRPr/>
                  </a:pPr>
                  <a:endParaRPr lang="en-US" sz="893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6184" y="1575818"/>
                  <a:ext cx="5752330" cy="1389973"/>
                </a:xfrm>
                <a:prstGeom prst="rect">
                  <a:avLst/>
                </a:prstGeom>
                <a:blipFill>
                  <a:blip r:embed="rId5"/>
                  <a:stretch>
                    <a:fillRect l="-125"/>
                  </a:stretch>
                </a:blipFill>
                <a:ln w="3175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Rectangle 1112"/>
            <p:cNvSpPr>
              <a:spLocks noChangeArrowheads="1"/>
            </p:cNvSpPr>
            <p:nvPr/>
          </p:nvSpPr>
          <p:spPr bwMode="auto">
            <a:xfrm>
              <a:off x="179321" y="1307421"/>
              <a:ext cx="2908414" cy="324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48578" algn="l"/>
                </a:tabLst>
                <a:defRPr/>
              </a:pPr>
              <a:r>
                <a:rPr lang="en-US" sz="119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To find the “</a:t>
              </a:r>
              <a:r>
                <a:rPr lang="en-US" sz="1190" b="1" i="1" kern="0" dirty="0">
                  <a:solidFill>
                    <a:srgbClr val="0070C0"/>
                  </a:solidFill>
                  <a:latin typeface="Arial" pitchFamily="34" charset="0"/>
                </a:rPr>
                <a:t>Axis of symmetry</a:t>
              </a:r>
              <a:r>
                <a:rPr lang="en-US" sz="119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”.</a:t>
              </a: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326495" y="1647999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325371" y="2018731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319749" y="2263825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314259" y="2532114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4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16815" y="198094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144"/>
          <p:cNvSpPr/>
          <p:nvPr/>
        </p:nvSpPr>
        <p:spPr>
          <a:xfrm>
            <a:off x="137201" y="91494"/>
            <a:ext cx="2331720" cy="210503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Skill Development/Guided Practice</a:t>
            </a:r>
          </a:p>
        </p:txBody>
      </p:sp>
      <p:sp>
        <p:nvSpPr>
          <p:cNvPr id="48" name="Tape"/>
          <p:cNvSpPr/>
          <p:nvPr/>
        </p:nvSpPr>
        <p:spPr bwMode="auto">
          <a:xfrm rot="4344422">
            <a:off x="6000236" y="-9120"/>
            <a:ext cx="143034" cy="453390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6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9" name="Tape"/>
          <p:cNvSpPr/>
          <p:nvPr/>
        </p:nvSpPr>
        <p:spPr bwMode="auto">
          <a:xfrm rot="17255578" flipH="1">
            <a:off x="7437117" y="23071"/>
            <a:ext cx="143034" cy="453390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6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C8C815-81FF-4F21-AAA5-6F716446C78E}"/>
              </a:ext>
            </a:extLst>
          </p:cNvPr>
          <p:cNvGrpSpPr/>
          <p:nvPr/>
        </p:nvGrpSpPr>
        <p:grpSpPr>
          <a:xfrm>
            <a:off x="5214316" y="1019150"/>
            <a:ext cx="2558186" cy="1063573"/>
            <a:chOff x="6134369" y="1164585"/>
            <a:chExt cx="3009631" cy="1251262"/>
          </a:xfrm>
        </p:grpSpPr>
        <p:sp>
          <p:nvSpPr>
            <p:cNvPr id="42" name="Rectangle 41"/>
            <p:cNvSpPr/>
            <p:nvPr/>
          </p:nvSpPr>
          <p:spPr bwMode="auto">
            <a:xfrm>
              <a:off x="6134369" y="1164585"/>
              <a:ext cx="3009631" cy="1251262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33172" tIns="256489" rIns="38862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85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write the </a:t>
              </a:r>
              <a:r>
                <a:rPr lang="en-US" sz="85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standard form</a:t>
              </a:r>
              <a:r>
                <a:rPr lang="en-US" sz="85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85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identify the </a:t>
              </a:r>
              <a:r>
                <a:rPr lang="en-US" sz="85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a &amp; b values</a:t>
              </a:r>
              <a:r>
                <a:rPr lang="en-US" sz="85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85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find the </a:t>
              </a:r>
              <a:r>
                <a:rPr lang="en-US" sz="85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x-value</a:t>
              </a:r>
              <a:r>
                <a:rPr lang="en-US" sz="85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85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find the </a:t>
              </a:r>
              <a:r>
                <a:rPr lang="en-US" sz="85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y-value</a:t>
              </a:r>
              <a:r>
                <a:rPr lang="en-US" sz="85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134370" y="1164585"/>
              <a:ext cx="3009579" cy="23177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154010" y="1459082"/>
              <a:ext cx="1886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154010" y="1727321"/>
              <a:ext cx="1886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6154009" y="1957510"/>
              <a:ext cx="188638" cy="171450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6154009" y="2191683"/>
              <a:ext cx="1886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4D6F3C7-B73B-439B-8A95-9E5A187E03E9}"/>
                  </a:ext>
                </a:extLst>
              </p:cNvPr>
              <p:cNvSpPr/>
              <p:nvPr/>
            </p:nvSpPr>
            <p:spPr>
              <a:xfrm>
                <a:off x="206001" y="250318"/>
                <a:ext cx="5752951" cy="574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1275" dirty="0">
                    <a:latin typeface="Handlee" panose="02000000000000000000" pitchFamily="2" charset="0"/>
                  </a:rPr>
                  <a:t>If a function is not written in the </a:t>
                </a:r>
                <a:r>
                  <a:rPr lang="en-US" altLang="en-US" sz="1275" i="1" dirty="0">
                    <a:latin typeface="Handlee" panose="02000000000000000000" pitchFamily="2" charset="0"/>
                  </a:rPr>
                  <a:t>vertex form</a:t>
                </a:r>
                <a:r>
                  <a:rPr lang="en-US" altLang="en-US" sz="1275" dirty="0">
                    <a:latin typeface="Handlee" panose="02000000000000000000" pitchFamily="2" charset="0"/>
                  </a:rPr>
                  <a:t>, you can use a formula </a:t>
                </a:r>
                <a14:m>
                  <m:oMath xmlns:m="http://schemas.openxmlformats.org/officeDocument/2006/math">
                    <m:r>
                      <a:rPr lang="en-US" altLang="en-US" sz="1275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altLang="en-US" sz="1275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275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275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275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en-US" sz="1275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sz="1275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en-US" sz="1275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 </a:t>
                </a:r>
                <a:r>
                  <a:rPr lang="en-US" altLang="en-US" sz="1275" dirty="0">
                    <a:latin typeface="Handlee" panose="02000000000000000000" pitchFamily="2" charset="0"/>
                  </a:rPr>
                  <a:t>to find the </a:t>
                </a:r>
                <a:r>
                  <a:rPr lang="en-US" altLang="en-US" sz="1275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axis of symmetry</a:t>
                </a:r>
                <a:r>
                  <a:rPr lang="en-US" altLang="en-US" sz="1275" dirty="0">
                    <a:latin typeface="Handlee" panose="02000000000000000000" pitchFamily="2" charset="0"/>
                  </a:rPr>
                  <a:t>. The formula works for all quadratic functions.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4D6F3C7-B73B-439B-8A95-9E5A187E0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01" y="250318"/>
                <a:ext cx="5752951" cy="574966"/>
              </a:xfrm>
              <a:prstGeom prst="rect">
                <a:avLst/>
              </a:prstGeom>
              <a:blipFill>
                <a:blip r:embed="rId7"/>
                <a:stretch>
                  <a:fillRect l="-212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019A0D7-7BDB-42E9-91EB-6C066C943036}"/>
              </a:ext>
            </a:extLst>
          </p:cNvPr>
          <p:cNvGrpSpPr/>
          <p:nvPr/>
        </p:nvGrpSpPr>
        <p:grpSpPr>
          <a:xfrm>
            <a:off x="6003993" y="164116"/>
            <a:ext cx="1650933" cy="1022508"/>
            <a:chOff x="6927359" y="122952"/>
            <a:chExt cx="1942274" cy="1202951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43CE45C6-E756-4235-A63A-FB6851F89C70}"/>
                </a:ext>
              </a:extLst>
            </p:cNvPr>
            <p:cNvGrpSpPr/>
            <p:nvPr/>
          </p:nvGrpSpPr>
          <p:grpSpPr>
            <a:xfrm>
              <a:off x="6927359" y="163859"/>
              <a:ext cx="1942274" cy="1162044"/>
              <a:chOff x="9029785" y="1832330"/>
              <a:chExt cx="1851506" cy="682279"/>
            </a:xfrm>
          </p:grpSpPr>
          <p:sp>
            <p:nvSpPr>
              <p:cNvPr id="190" name="Rectangle 3">
                <a:extLst>
                  <a:ext uri="{FF2B5EF4-FFF2-40B4-BE49-F238E27FC236}">
                    <a16:creationId xmlns:a16="http://schemas.microsoft.com/office/drawing/2014/main" id="{7DF4847A-2574-42CB-BBAA-DADB0F4EC200}"/>
                  </a:ext>
                </a:extLst>
              </p:cNvPr>
              <p:cNvSpPr/>
              <p:nvPr/>
            </p:nvSpPr>
            <p:spPr bwMode="auto">
              <a:xfrm>
                <a:off x="9029785" y="1832330"/>
                <a:ext cx="1851506" cy="682279"/>
              </a:xfrm>
              <a:custGeom>
                <a:avLst/>
                <a:gdLst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9703" h="3036386">
                    <a:moveTo>
                      <a:pt x="0" y="0"/>
                    </a:moveTo>
                    <a:cubicBezTo>
                      <a:pt x="1421020" y="300625"/>
                      <a:pt x="2416156" y="288099"/>
                      <a:pt x="3849703" y="0"/>
                    </a:cubicBezTo>
                    <a:cubicBezTo>
                      <a:pt x="3757006" y="1449981"/>
                      <a:pt x="3831697" y="1979949"/>
                      <a:pt x="3849703" y="3036386"/>
                    </a:cubicBezTo>
                    <a:cubicBezTo>
                      <a:pt x="2516364" y="2911126"/>
                      <a:pt x="1045239" y="2961230"/>
                      <a:pt x="0" y="3036386"/>
                    </a:cubicBezTo>
                    <a:cubicBezTo>
                      <a:pt x="62630" y="1999206"/>
                      <a:pt x="125261" y="132528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191" name="Rectangle 21">
                <a:extLst>
                  <a:ext uri="{FF2B5EF4-FFF2-40B4-BE49-F238E27FC236}">
                    <a16:creationId xmlns:a16="http://schemas.microsoft.com/office/drawing/2014/main" id="{0A9D698C-91F4-4EF6-A0FC-0B3A90717B2A}"/>
                  </a:ext>
                </a:extLst>
              </p:cNvPr>
              <p:cNvSpPr/>
              <p:nvPr/>
            </p:nvSpPr>
            <p:spPr bwMode="auto">
              <a:xfrm>
                <a:off x="9037723" y="1842256"/>
                <a:ext cx="1732808" cy="580915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20" dirty="0">
                  <a:solidFill>
                    <a:schemeClr val="tx1"/>
                  </a:solidFill>
                  <a:latin typeface="Handlee" panose="02000000000000000000" pitchFamily="2" charset="0"/>
                </a:endParaRP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99B70B-431E-4635-B807-8BF0B1193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83960" y="351759"/>
              <a:ext cx="1518637" cy="28170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0251E2-33EF-4EE0-AF69-8810839B4044}"/>
                </a:ext>
              </a:extLst>
            </p:cNvPr>
            <p:cNvSpPr/>
            <p:nvPr/>
          </p:nvSpPr>
          <p:spPr>
            <a:xfrm>
              <a:off x="7300603" y="122952"/>
              <a:ext cx="1114935" cy="2932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020" b="1" i="1" u="sng" dirty="0">
                  <a:latin typeface="Arial" panose="020B0604020202020204" pitchFamily="34" charset="0"/>
                </a:rPr>
                <a:t>Vertex Form</a:t>
              </a:r>
              <a:endParaRPr lang="en-US" sz="1020" b="1" u="sng" dirty="0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32095D20-F1DF-4EEB-BB1B-9DDC88275F79}"/>
                </a:ext>
              </a:extLst>
            </p:cNvPr>
            <p:cNvSpPr/>
            <p:nvPr/>
          </p:nvSpPr>
          <p:spPr>
            <a:xfrm>
              <a:off x="7235474" y="609673"/>
              <a:ext cx="1312954" cy="2932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020" b="1" i="1" u="sng" dirty="0">
                  <a:latin typeface="Arial" panose="020B0604020202020204" pitchFamily="34" charset="0"/>
                </a:rPr>
                <a:t>Standard Form</a:t>
              </a:r>
              <a:endParaRPr lang="en-US" sz="1020" b="1" u="sng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AB3B12-FED5-4222-BEA5-91889A0B1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1EEFA"/>
                </a:clrFrom>
                <a:clrTo>
                  <a:srgbClr val="F1EE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12842" y="857027"/>
              <a:ext cx="1450560" cy="248667"/>
            </a:xfrm>
            <a:prstGeom prst="rect">
              <a:avLst/>
            </a:prstGeom>
          </p:spPr>
        </p:pic>
      </p:grpSp>
      <p:sp>
        <p:nvSpPr>
          <p:cNvPr id="221" name="Text Box 4">
            <a:extLst>
              <a:ext uri="{FF2B5EF4-FFF2-40B4-BE49-F238E27FC236}">
                <a16:creationId xmlns:a16="http://schemas.microsoft.com/office/drawing/2014/main" id="{4E0B39ED-1EC0-4B05-BBCC-ED8D7DB31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51" y="2264319"/>
            <a:ext cx="4350018" cy="276716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 dirty="0">
                <a:latin typeface="Handlee" panose="02000000000000000000" pitchFamily="2" charset="0"/>
              </a:rPr>
              <a:t>Find the vertex of the quadratic equations </a:t>
            </a:r>
            <a:r>
              <a:rPr lang="en-US" altLang="en-US" sz="1200" b="1" dirty="0">
                <a:latin typeface="Verdana" panose="020B0604030504040204" pitchFamily="34" charset="0"/>
              </a:rPr>
              <a:t>y = 2x</a:t>
            </a:r>
            <a:r>
              <a:rPr lang="en-US" altLang="en-US" sz="1200" b="1" baseline="30000" dirty="0">
                <a:latin typeface="Verdana" panose="020B0604030504040204" pitchFamily="34" charset="0"/>
              </a:rPr>
              <a:t>2</a:t>
            </a:r>
            <a:r>
              <a:rPr lang="en-US" altLang="en-US" sz="1200" b="1" dirty="0">
                <a:latin typeface="Verdana" panose="020B0604030504040204" pitchFamily="34" charset="0"/>
              </a:rPr>
              <a:t> + 4x + 3</a:t>
            </a:r>
            <a:r>
              <a:rPr lang="en-US" altLang="en-US" sz="1200" b="1" i="1" dirty="0">
                <a:latin typeface="Handlee" panose="02000000000000000000" pitchFamily="2" charset="0"/>
              </a:rPr>
              <a:t>.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70752-EB47-4949-A8E9-F67477B4A3F4}"/>
              </a:ext>
            </a:extLst>
          </p:cNvPr>
          <p:cNvSpPr/>
          <p:nvPr/>
        </p:nvSpPr>
        <p:spPr>
          <a:xfrm>
            <a:off x="163796" y="2576817"/>
            <a:ext cx="40451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i="1" dirty="0">
                <a:solidFill>
                  <a:srgbClr val="7030A0"/>
                </a:solidFill>
                <a:latin typeface="Handlee" panose="02000000000000000000" pitchFamily="2" charset="0"/>
              </a:rPr>
              <a:t>Step 1: </a:t>
            </a:r>
            <a:r>
              <a:rPr lang="en-US" sz="1200" dirty="0">
                <a:latin typeface="Arial" charset="0"/>
                <a:cs typeface="Times New Roman" pitchFamily="18" charset="0"/>
              </a:rPr>
              <a:t>Write the quadratic function in “</a:t>
            </a:r>
            <a:r>
              <a:rPr lang="en-US" sz="1200" b="1" i="1" dirty="0">
                <a:solidFill>
                  <a:srgbClr val="0659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Standard Form</a:t>
            </a:r>
            <a:r>
              <a:rPr lang="en-US" sz="1200" dirty="0">
                <a:latin typeface="Arial" charset="0"/>
                <a:cs typeface="Times New Roman" pitchFamily="18" charset="0"/>
              </a:rPr>
              <a:t>”.</a:t>
            </a:r>
            <a:r>
              <a:rPr lang="en-US" sz="1200" dirty="0">
                <a:solidFill>
                  <a:srgbClr val="80808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b="1" dirty="0">
                <a:latin typeface="Handlee" panose="02000000000000000000" pitchFamily="2" charset="0"/>
              </a:rPr>
              <a:t> </a:t>
            </a:r>
            <a:endParaRPr lang="en-US" sz="1200" dirty="0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AC8D7772-5C06-436C-A48E-64B509F1FF60}"/>
              </a:ext>
            </a:extLst>
          </p:cNvPr>
          <p:cNvSpPr/>
          <p:nvPr/>
        </p:nvSpPr>
        <p:spPr>
          <a:xfrm>
            <a:off x="144862" y="3144331"/>
            <a:ext cx="25587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i="1" dirty="0">
                <a:solidFill>
                  <a:srgbClr val="7030A0"/>
                </a:solidFill>
                <a:latin typeface="Handlee" panose="02000000000000000000" pitchFamily="2" charset="0"/>
              </a:rPr>
              <a:t>Step 2: </a:t>
            </a:r>
            <a:r>
              <a:rPr lang="en-US" sz="1200" dirty="0">
                <a:latin typeface="Arial" charset="0"/>
                <a:cs typeface="Times New Roman" pitchFamily="18" charset="0"/>
              </a:rPr>
              <a:t>Identify the </a:t>
            </a:r>
            <a:r>
              <a:rPr lang="en-US" sz="1200" b="1" i="1" dirty="0">
                <a:solidFill>
                  <a:srgbClr val="065978"/>
                </a:solidFill>
                <a:latin typeface="Arial" charset="0"/>
                <a:cs typeface="Times New Roman" pitchFamily="18" charset="0"/>
              </a:rPr>
              <a:t>a </a:t>
            </a:r>
            <a:r>
              <a:rPr lang="en-US" sz="1200" dirty="0">
                <a:latin typeface="Arial" charset="0"/>
                <a:cs typeface="Times New Roman" pitchFamily="18" charset="0"/>
              </a:rPr>
              <a:t>and </a:t>
            </a:r>
            <a:r>
              <a:rPr lang="en-US" sz="1200" b="1" i="1" dirty="0">
                <a:solidFill>
                  <a:srgbClr val="065978"/>
                </a:solidFill>
                <a:latin typeface="Arial" charset="0"/>
                <a:cs typeface="Times New Roman" pitchFamily="18" charset="0"/>
              </a:rPr>
              <a:t>b values</a:t>
            </a:r>
            <a:r>
              <a:rPr lang="en-US" sz="1200" dirty="0">
                <a:latin typeface="Arial" charset="0"/>
                <a:cs typeface="Times New Roman" pitchFamily="18" charset="0"/>
              </a:rPr>
              <a:t>.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2771745C-05D4-46CF-AC5F-B0EEF58EB77D}"/>
                  </a:ext>
                </a:extLst>
              </p:cNvPr>
              <p:cNvSpPr/>
              <p:nvPr/>
            </p:nvSpPr>
            <p:spPr>
              <a:xfrm>
                <a:off x="154544" y="3663359"/>
                <a:ext cx="3640217" cy="546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1200" b="1" i="1" dirty="0">
                    <a:solidFill>
                      <a:srgbClr val="7030A0"/>
                    </a:solidFill>
                    <a:latin typeface="Handlee" panose="02000000000000000000" pitchFamily="2" charset="0"/>
                  </a:rPr>
                  <a:t>Step 3: </a:t>
                </a:r>
                <a:r>
                  <a:rPr lang="en-US" sz="1200" dirty="0">
                    <a:latin typeface="Arial" charset="0"/>
                    <a:cs typeface="Times New Roman" pitchFamily="18" charset="0"/>
                  </a:rPr>
                  <a:t>Substitute into the formal </a:t>
                </a:r>
                <a14:m>
                  <m:oMath xmlns:m="http://schemas.openxmlformats.org/officeDocument/2006/math">
                    <m:r>
                      <a:rPr lang="en-US" altLang="en-US" sz="12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altLang="en-US" sz="12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2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2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2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en-US" sz="12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sz="12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1200" dirty="0">
                    <a:latin typeface="Arial" charset="0"/>
                    <a:cs typeface="Times New Roman" pitchFamily="18" charset="0"/>
                  </a:rPr>
                  <a:t> to find the </a:t>
                </a:r>
                <a:r>
                  <a:rPr lang="en-US" sz="1200" b="1" i="1" dirty="0">
                    <a:solidFill>
                      <a:srgbClr val="08749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Times New Roman" pitchFamily="18" charset="0"/>
                  </a:rPr>
                  <a:t>value of x.</a:t>
                </a:r>
              </a:p>
            </p:txBody>
          </p:sp>
        </mc:Choice>
        <mc:Fallback xmlns=""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2771745C-05D4-46CF-AC5F-B0EEF58EB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44" y="3663359"/>
                <a:ext cx="3640217" cy="546560"/>
              </a:xfrm>
              <a:prstGeom prst="rect">
                <a:avLst/>
              </a:prstGeom>
              <a:blipFill>
                <a:blip r:embed="rId10"/>
                <a:stretch>
                  <a:fillRect l="-1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6" name="Rectangle 225">
            <a:extLst>
              <a:ext uri="{FF2B5EF4-FFF2-40B4-BE49-F238E27FC236}">
                <a16:creationId xmlns:a16="http://schemas.microsoft.com/office/drawing/2014/main" id="{A7259495-4ECA-4BF8-86B1-8D12C3580927}"/>
              </a:ext>
            </a:extLst>
          </p:cNvPr>
          <p:cNvSpPr/>
          <p:nvPr/>
        </p:nvSpPr>
        <p:spPr>
          <a:xfrm>
            <a:off x="4208942" y="2553757"/>
            <a:ext cx="2928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b="1" i="1" dirty="0">
                <a:solidFill>
                  <a:srgbClr val="7030A0"/>
                </a:solidFill>
                <a:latin typeface="Handlee" panose="02000000000000000000" pitchFamily="2" charset="0"/>
              </a:rPr>
              <a:t>Step 4: </a:t>
            </a:r>
            <a:r>
              <a:rPr lang="en-US" sz="1200" b="1" i="1" dirty="0">
                <a:latin typeface="Arial" charset="0"/>
                <a:cs typeface="Times New Roman" pitchFamily="18" charset="0"/>
              </a:rPr>
              <a:t>Substitute</a:t>
            </a:r>
            <a:r>
              <a:rPr lang="en-US" sz="1200" dirty="0">
                <a:latin typeface="Arial" charset="0"/>
                <a:cs typeface="Times New Roman" pitchFamily="18" charset="0"/>
              </a:rPr>
              <a:t> the </a:t>
            </a:r>
            <a:r>
              <a:rPr lang="en-US" sz="1200" i="1" dirty="0">
                <a:latin typeface="Arial" charset="0"/>
                <a:cs typeface="Times New Roman" pitchFamily="18" charset="0"/>
              </a:rPr>
              <a:t>x-value</a:t>
            </a:r>
            <a:r>
              <a:rPr lang="en-US" sz="1200" dirty="0">
                <a:latin typeface="Arial" charset="0"/>
                <a:cs typeface="Times New Roman" pitchFamily="18" charset="0"/>
              </a:rPr>
              <a:t> back into the quadratic function to </a:t>
            </a:r>
            <a:r>
              <a:rPr lang="en-US" sz="1200" b="1" i="1" dirty="0">
                <a:solidFill>
                  <a:srgbClr val="065978"/>
                </a:solidFill>
                <a:latin typeface="Arial" charset="0"/>
                <a:cs typeface="Times New Roman" pitchFamily="18" charset="0"/>
              </a:rPr>
              <a:t>find the y</a:t>
            </a:r>
            <a:r>
              <a:rPr lang="en-US" sz="1200" dirty="0">
                <a:latin typeface="Arial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0AE521E-856D-406C-A1E2-B2376E8F50BD}"/>
                  </a:ext>
                </a:extLst>
              </p:cNvPr>
              <p:cNvSpPr/>
              <p:nvPr/>
            </p:nvSpPr>
            <p:spPr>
              <a:xfrm>
                <a:off x="4228636" y="3798139"/>
                <a:ext cx="321081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2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The vertex of  </a:t>
                </a:r>
                <a14:m>
                  <m:oMath xmlns:m="http://schemas.openxmlformats.org/officeDocument/2006/math">
                    <m:r>
                      <a:rPr lang="en-US" altLang="en-US" sz="1200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1200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200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200" b="0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1200" b="0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1200" b="0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1200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2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en-US" sz="1200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200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+3 </m:t>
                    </m:r>
                    <m:r>
                      <a:rPr lang="en-US" altLang="en-US" sz="12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en-US" sz="12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2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US" altLang="en-US" sz="12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(</a:t>
                </a:r>
                <a:r>
                  <a:rPr lang="en-US" altLang="en-US" sz="120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__</a:t>
                </a:r>
                <a:r>
                  <a:rPr lang="en-US" altLang="en-US" sz="12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, </a:t>
                </a:r>
                <a:r>
                  <a:rPr lang="en-US" altLang="en-US" sz="120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 _)</a:t>
                </a:r>
                <a:endParaRPr lang="en-US" sz="1200" i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0AE521E-856D-406C-A1E2-B2376E8F50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636" y="3798139"/>
                <a:ext cx="3210815" cy="276999"/>
              </a:xfrm>
              <a:prstGeom prst="rect">
                <a:avLst/>
              </a:prstGeom>
              <a:blipFill>
                <a:blip r:embed="rId11"/>
                <a:stretch>
                  <a:fillRect l="-19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 descr="Image result for try it">
            <a:extLst>
              <a:ext uri="{FF2B5EF4-FFF2-40B4-BE49-F238E27FC236}">
                <a16:creationId xmlns:a16="http://schemas.microsoft.com/office/drawing/2014/main" id="{332090CE-0000-49EC-AB91-B1CADFA9C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209" y="2136445"/>
            <a:ext cx="833675" cy="82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" name="Group 355">
            <a:extLst>
              <a:ext uri="{FF2B5EF4-FFF2-40B4-BE49-F238E27FC236}">
                <a16:creationId xmlns:a16="http://schemas.microsoft.com/office/drawing/2014/main" id="{070A6BD2-8C6B-4979-B888-F9D4B895A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628104"/>
              </p:ext>
            </p:extLst>
          </p:nvPr>
        </p:nvGraphicFramePr>
        <p:xfrm>
          <a:off x="137202" y="4848638"/>
          <a:ext cx="7514241" cy="5023345"/>
        </p:xfrm>
        <a:graphic>
          <a:graphicData uri="http://schemas.openxmlformats.org/drawingml/2006/table">
            <a:tbl>
              <a:tblPr/>
              <a:tblGrid>
                <a:gridCol w="2483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3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7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6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56" marB="3885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56" marB="38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56" marB="38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4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56" marB="3885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56" marB="38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56" marB="38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Rectangle 26">
            <a:extLst>
              <a:ext uri="{FF2B5EF4-FFF2-40B4-BE49-F238E27FC236}">
                <a16:creationId xmlns:a16="http://schemas.microsoft.com/office/drawing/2014/main" id="{F87184C9-993C-411C-BA70-6C592D1A5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15" y="4943825"/>
            <a:ext cx="2475102" cy="2096378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0" name="Rectangle 43">
            <a:extLst>
              <a:ext uri="{FF2B5EF4-FFF2-40B4-BE49-F238E27FC236}">
                <a16:creationId xmlns:a16="http://schemas.microsoft.com/office/drawing/2014/main" id="{61FBA11C-C62B-4310-9605-D2E9D5710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23" y="608755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" name="Rectangle 79">
            <a:extLst>
              <a:ext uri="{FF2B5EF4-FFF2-40B4-BE49-F238E27FC236}">
                <a16:creationId xmlns:a16="http://schemas.microsoft.com/office/drawing/2014/main" id="{88BFF606-BE3E-4D4B-AFCF-0C3162208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96" y="4858112"/>
            <a:ext cx="357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1.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45" name="Rectangle 82">
            <a:extLst>
              <a:ext uri="{FF2B5EF4-FFF2-40B4-BE49-F238E27FC236}">
                <a16:creationId xmlns:a16="http://schemas.microsoft.com/office/drawing/2014/main" id="{D010B5F7-30BD-4269-8421-F2007C529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278345"/>
            <a:ext cx="184731" cy="369332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6" name="Rectangle 99">
            <a:extLst>
              <a:ext uri="{FF2B5EF4-FFF2-40B4-BE49-F238E27FC236}">
                <a16:creationId xmlns:a16="http://schemas.microsoft.com/office/drawing/2014/main" id="{35AA8F35-7898-4939-A5BD-632F735F7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2" y="876530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7" name="Rectangle 135">
            <a:extLst>
              <a:ext uri="{FF2B5EF4-FFF2-40B4-BE49-F238E27FC236}">
                <a16:creationId xmlns:a16="http://schemas.microsoft.com/office/drawing/2014/main" id="{91F4BD3C-077F-4FD4-8D2A-9D5AF5F3F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23" y="608755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9" name="Rectangle 139">
            <a:extLst>
              <a:ext uri="{FF2B5EF4-FFF2-40B4-BE49-F238E27FC236}">
                <a16:creationId xmlns:a16="http://schemas.microsoft.com/office/drawing/2014/main" id="{5BCFF8C1-4A70-458A-BC81-638BDF78C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03" y="647681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1" name="Rectangle 143">
            <a:extLst>
              <a:ext uri="{FF2B5EF4-FFF2-40B4-BE49-F238E27FC236}">
                <a16:creationId xmlns:a16="http://schemas.microsoft.com/office/drawing/2014/main" id="{D120EE97-3681-474C-B06B-CD2C9D1B1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03" y="64808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2" name="Rectangle 147">
            <a:extLst>
              <a:ext uri="{FF2B5EF4-FFF2-40B4-BE49-F238E27FC236}">
                <a16:creationId xmlns:a16="http://schemas.microsoft.com/office/drawing/2014/main" id="{0FAC278F-0B9B-4594-A5F6-8A48661DB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03" y="646871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3" name="Rectangle 151">
            <a:extLst>
              <a:ext uri="{FF2B5EF4-FFF2-40B4-BE49-F238E27FC236}">
                <a16:creationId xmlns:a16="http://schemas.microsoft.com/office/drawing/2014/main" id="{869609D1-4A66-4954-B632-6150DA5AA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03" y="647681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4" name="Rectangle 166">
            <a:extLst>
              <a:ext uri="{FF2B5EF4-FFF2-40B4-BE49-F238E27FC236}">
                <a16:creationId xmlns:a16="http://schemas.microsoft.com/office/drawing/2014/main" id="{43209BEB-8E49-4BA3-91E9-89F61B580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23" y="608350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5" name="Rectangle 79">
            <a:extLst>
              <a:ext uri="{FF2B5EF4-FFF2-40B4-BE49-F238E27FC236}">
                <a16:creationId xmlns:a16="http://schemas.microsoft.com/office/drawing/2014/main" id="{1A99407E-20A4-460F-86E1-8E0535518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868" y="4848638"/>
            <a:ext cx="357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2.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56" name="Rectangle 79">
            <a:extLst>
              <a:ext uri="{FF2B5EF4-FFF2-40B4-BE49-F238E27FC236}">
                <a16:creationId xmlns:a16="http://schemas.microsoft.com/office/drawing/2014/main" id="{F671FFEC-1377-4988-8A78-1EE50F4DB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8702" y="4850718"/>
            <a:ext cx="357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3.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57" name="Rectangle 79">
            <a:extLst>
              <a:ext uri="{FF2B5EF4-FFF2-40B4-BE49-F238E27FC236}">
                <a16:creationId xmlns:a16="http://schemas.microsoft.com/office/drawing/2014/main" id="{3E55CFDD-969A-4B4D-AE1E-9E61F6702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98" y="6953091"/>
            <a:ext cx="357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4.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58" name="Rectangle 79">
            <a:extLst>
              <a:ext uri="{FF2B5EF4-FFF2-40B4-BE49-F238E27FC236}">
                <a16:creationId xmlns:a16="http://schemas.microsoft.com/office/drawing/2014/main" id="{994EC8DE-5BB2-4E8F-A7CF-75A330229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085" y="6953253"/>
            <a:ext cx="357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5.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59" name="Rectangle 79">
            <a:extLst>
              <a:ext uri="{FF2B5EF4-FFF2-40B4-BE49-F238E27FC236}">
                <a16:creationId xmlns:a16="http://schemas.microsoft.com/office/drawing/2014/main" id="{506406CD-5FF2-4F3F-950A-6B0BCF309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1682" y="6958887"/>
            <a:ext cx="357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6.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DF33D27-1F1A-4CAB-9E39-9E6FCE6A3431}"/>
              </a:ext>
            </a:extLst>
          </p:cNvPr>
          <p:cNvSpPr/>
          <p:nvPr/>
        </p:nvSpPr>
        <p:spPr>
          <a:xfrm>
            <a:off x="5424997" y="4954463"/>
            <a:ext cx="1936749" cy="2492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20" b="1" dirty="0">
                <a:latin typeface="Handlee" panose="02000000000000000000" pitchFamily="2" charset="0"/>
              </a:rPr>
              <a:t>Find the vertex of </a:t>
            </a:r>
            <a:r>
              <a:rPr lang="en-US" altLang="en-US" sz="1020" b="1" dirty="0">
                <a:latin typeface="Handlee" panose="02000000000000000000" pitchFamily="2" charset="0"/>
              </a:rPr>
              <a:t>y = 2x</a:t>
            </a:r>
            <a:r>
              <a:rPr lang="en-US" altLang="en-US" sz="1020" b="1" baseline="30000" dirty="0">
                <a:latin typeface="Handlee" panose="02000000000000000000" pitchFamily="2" charset="0"/>
              </a:rPr>
              <a:t>2</a:t>
            </a:r>
            <a:r>
              <a:rPr lang="en-US" altLang="en-US" sz="1020" b="1" dirty="0">
                <a:latin typeface="Handlee" panose="02000000000000000000" pitchFamily="2" charset="0"/>
              </a:rPr>
              <a:t> + 8x +6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C820E2C-AC6A-485E-9F67-4356AD038C34}"/>
              </a:ext>
            </a:extLst>
          </p:cNvPr>
          <p:cNvSpPr/>
          <p:nvPr/>
        </p:nvSpPr>
        <p:spPr>
          <a:xfrm>
            <a:off x="2907356" y="4960759"/>
            <a:ext cx="1976823" cy="2492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20" b="1" dirty="0">
                <a:latin typeface="Handlee" panose="02000000000000000000" pitchFamily="2" charset="0"/>
              </a:rPr>
              <a:t> Find the vertex of y = x</a:t>
            </a:r>
            <a:r>
              <a:rPr lang="en-US" sz="1020" b="1" baseline="30000" dirty="0">
                <a:latin typeface="Handlee" panose="02000000000000000000" pitchFamily="2" charset="0"/>
              </a:rPr>
              <a:t>2</a:t>
            </a:r>
            <a:r>
              <a:rPr lang="en-US" sz="1020" b="1" dirty="0">
                <a:latin typeface="Handlee" panose="02000000000000000000" pitchFamily="2" charset="0"/>
              </a:rPr>
              <a:t> + 2x – 1.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EEDA336-BA4A-45BF-8F17-07D1FEEE369B}"/>
              </a:ext>
            </a:extLst>
          </p:cNvPr>
          <p:cNvSpPr/>
          <p:nvPr/>
        </p:nvSpPr>
        <p:spPr>
          <a:xfrm>
            <a:off x="405964" y="4964295"/>
            <a:ext cx="1912703" cy="2492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20" b="1" dirty="0">
                <a:latin typeface="Handlee" panose="02000000000000000000" pitchFamily="2" charset="0"/>
              </a:rPr>
              <a:t>Find the vertex of y = x</a:t>
            </a:r>
            <a:r>
              <a:rPr lang="en-US" sz="1020" b="1" baseline="30000" dirty="0">
                <a:latin typeface="Handlee" panose="02000000000000000000" pitchFamily="2" charset="0"/>
              </a:rPr>
              <a:t>2</a:t>
            </a:r>
            <a:r>
              <a:rPr lang="en-US" sz="1020" b="1" dirty="0">
                <a:latin typeface="Handlee" panose="02000000000000000000" pitchFamily="2" charset="0"/>
              </a:rPr>
              <a:t> + 2x + 3.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1844B00-3694-4373-9956-B7525ED4E30F}"/>
              </a:ext>
            </a:extLst>
          </p:cNvPr>
          <p:cNvSpPr/>
          <p:nvPr/>
        </p:nvSpPr>
        <p:spPr>
          <a:xfrm>
            <a:off x="373066" y="7065070"/>
            <a:ext cx="1986441" cy="2492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20" b="1" dirty="0">
                <a:latin typeface="Handlee" panose="02000000000000000000" pitchFamily="2" charset="0"/>
              </a:rPr>
              <a:t>Find the vertex of y = 3x</a:t>
            </a:r>
            <a:r>
              <a:rPr lang="en-US" sz="1020" b="1" baseline="30000" dirty="0">
                <a:latin typeface="Handlee" panose="02000000000000000000" pitchFamily="2" charset="0"/>
              </a:rPr>
              <a:t>2</a:t>
            </a:r>
            <a:r>
              <a:rPr lang="en-US" sz="1020" b="1" dirty="0">
                <a:latin typeface="Handlee" panose="02000000000000000000" pitchFamily="2" charset="0"/>
              </a:rPr>
              <a:t> – 6x + 1.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EC37DDC-38E7-455C-B0C6-7FDD426B32E7}"/>
              </a:ext>
            </a:extLst>
          </p:cNvPr>
          <p:cNvSpPr/>
          <p:nvPr/>
        </p:nvSpPr>
        <p:spPr>
          <a:xfrm>
            <a:off x="2920336" y="7067574"/>
            <a:ext cx="2092239" cy="2492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20" b="1" dirty="0">
                <a:latin typeface="Handlee" panose="02000000000000000000" pitchFamily="2" charset="0"/>
              </a:rPr>
              <a:t>Find the vertex of y = -2x</a:t>
            </a:r>
            <a:r>
              <a:rPr lang="en-US" sz="1020" b="1" baseline="30000" dirty="0">
                <a:latin typeface="Handlee" panose="02000000000000000000" pitchFamily="2" charset="0"/>
              </a:rPr>
              <a:t>2</a:t>
            </a:r>
            <a:r>
              <a:rPr lang="en-US" sz="1020" b="1" dirty="0">
                <a:latin typeface="Handlee" panose="02000000000000000000" pitchFamily="2" charset="0"/>
              </a:rPr>
              <a:t> – 8x – 2</a:t>
            </a:r>
          </a:p>
        </p:txBody>
      </p:sp>
      <p:sp>
        <p:nvSpPr>
          <p:cNvPr id="65" name="Text Box 8">
            <a:extLst>
              <a:ext uri="{FF2B5EF4-FFF2-40B4-BE49-F238E27FC236}">
                <a16:creationId xmlns:a16="http://schemas.microsoft.com/office/drawing/2014/main" id="{ADB7AC99-0182-4AED-AC6C-5477DC651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977" y="7072163"/>
            <a:ext cx="216597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20" b="1" dirty="0">
                <a:latin typeface="Handlee" panose="02000000000000000000" pitchFamily="2" charset="0"/>
              </a:rPr>
              <a:t>Find the vertex of </a:t>
            </a:r>
            <a:r>
              <a:rPr lang="en-US" altLang="en-US" sz="1020" b="1" i="1" dirty="0">
                <a:latin typeface="Handlee" panose="02000000000000000000" pitchFamily="2" charset="0"/>
              </a:rPr>
              <a:t>y</a:t>
            </a:r>
            <a:r>
              <a:rPr lang="en-US" altLang="en-US" sz="1020" b="1" dirty="0">
                <a:latin typeface="Handlee" panose="02000000000000000000" pitchFamily="2" charset="0"/>
              </a:rPr>
              <a:t> = –3</a:t>
            </a:r>
            <a:r>
              <a:rPr lang="en-US" altLang="en-US" sz="1020" b="1" i="1" dirty="0">
                <a:latin typeface="Handlee" panose="02000000000000000000" pitchFamily="2" charset="0"/>
              </a:rPr>
              <a:t>x </a:t>
            </a:r>
            <a:r>
              <a:rPr lang="en-US" altLang="en-US" sz="1020" b="1" baseline="30000" dirty="0">
                <a:latin typeface="Handlee" panose="02000000000000000000" pitchFamily="2" charset="0"/>
              </a:rPr>
              <a:t>2</a:t>
            </a:r>
            <a:r>
              <a:rPr lang="en-US" altLang="en-US" sz="1020" b="1" dirty="0">
                <a:latin typeface="Handlee" panose="02000000000000000000" pitchFamily="2" charset="0"/>
              </a:rPr>
              <a:t> - 6</a:t>
            </a:r>
            <a:r>
              <a:rPr lang="en-US" altLang="en-US" sz="1020" b="1" i="1" dirty="0">
                <a:latin typeface="Handlee" panose="02000000000000000000" pitchFamily="2" charset="0"/>
              </a:rPr>
              <a:t>x</a:t>
            </a:r>
            <a:r>
              <a:rPr lang="en-US" altLang="en-US" sz="1020" b="1" dirty="0">
                <a:latin typeface="Handlee" panose="02000000000000000000" pitchFamily="2" charset="0"/>
              </a:rPr>
              <a:t> – 7  </a:t>
            </a:r>
            <a:endParaRPr lang="en-US" altLang="en-US" sz="1020" b="1" i="1" dirty="0">
              <a:latin typeface="Handlee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AD279BE-6E7F-4840-B992-B4018F9B0289}"/>
                  </a:ext>
                </a:extLst>
              </p:cNvPr>
              <p:cNvSpPr/>
              <p:nvPr/>
            </p:nvSpPr>
            <p:spPr>
              <a:xfrm>
                <a:off x="-2012" y="6805986"/>
                <a:ext cx="2609112" cy="249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02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The vertex of  </a:t>
                </a:r>
                <a14:m>
                  <m:oMath xmlns:m="http://schemas.openxmlformats.org/officeDocument/2006/math">
                    <m:r>
                      <a:rPr lang="en-US" altLang="en-US" sz="102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102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=_____________</m:t>
                    </m:r>
                    <m:r>
                      <a:rPr lang="en-US" altLang="en-US" sz="102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en-US" sz="102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02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US" altLang="en-US" sz="102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(</a:t>
                </a:r>
                <a:r>
                  <a:rPr lang="en-US" altLang="en-US" sz="102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__</a:t>
                </a:r>
                <a:r>
                  <a:rPr lang="en-US" altLang="en-US" sz="102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, </a:t>
                </a:r>
                <a:r>
                  <a:rPr lang="en-US" altLang="en-US" sz="102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 _)</a:t>
                </a:r>
                <a:endParaRPr lang="en-US" sz="1020" i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AD279BE-6E7F-4840-B992-B4018F9B02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12" y="6805986"/>
                <a:ext cx="2609112" cy="249299"/>
              </a:xfrm>
              <a:prstGeom prst="rect">
                <a:avLst/>
              </a:prstGeom>
              <a:blipFill>
                <a:blip r:embed="rId13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E981C60-34C5-451E-9EA3-A76E8E458659}"/>
                  </a:ext>
                </a:extLst>
              </p:cNvPr>
              <p:cNvSpPr/>
              <p:nvPr/>
            </p:nvSpPr>
            <p:spPr>
              <a:xfrm>
                <a:off x="2543017" y="6801887"/>
                <a:ext cx="2609112" cy="249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02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The vertex of  </a:t>
                </a:r>
                <a14:m>
                  <m:oMath xmlns:m="http://schemas.openxmlformats.org/officeDocument/2006/math">
                    <m:r>
                      <a:rPr lang="en-US" altLang="en-US" sz="102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102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=_____________</m:t>
                    </m:r>
                    <m:r>
                      <a:rPr lang="en-US" altLang="en-US" sz="102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en-US" sz="102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02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US" altLang="en-US" sz="102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(</a:t>
                </a:r>
                <a:r>
                  <a:rPr lang="en-US" altLang="en-US" sz="102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__</a:t>
                </a:r>
                <a:r>
                  <a:rPr lang="en-US" altLang="en-US" sz="102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, </a:t>
                </a:r>
                <a:r>
                  <a:rPr lang="en-US" altLang="en-US" sz="102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 _)</a:t>
                </a:r>
                <a:endParaRPr lang="en-US" sz="1020" i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E981C60-34C5-451E-9EA3-A76E8E458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017" y="6801887"/>
                <a:ext cx="2609112" cy="249299"/>
              </a:xfrm>
              <a:prstGeom prst="rect">
                <a:avLst/>
              </a:prstGeom>
              <a:blipFill>
                <a:blip r:embed="rId14"/>
                <a:stretch>
                  <a:fillRect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8379B78-EA11-4076-B1CE-2C4D87E87235}"/>
                  </a:ext>
                </a:extLst>
              </p:cNvPr>
              <p:cNvSpPr/>
              <p:nvPr/>
            </p:nvSpPr>
            <p:spPr>
              <a:xfrm>
                <a:off x="5157647" y="6791742"/>
                <a:ext cx="2609112" cy="249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02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The vertex of  </a:t>
                </a:r>
                <a14:m>
                  <m:oMath xmlns:m="http://schemas.openxmlformats.org/officeDocument/2006/math">
                    <m:r>
                      <a:rPr lang="en-US" altLang="en-US" sz="102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102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=_____________</m:t>
                    </m:r>
                    <m:r>
                      <a:rPr lang="en-US" altLang="en-US" sz="102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en-US" sz="102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02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US" altLang="en-US" sz="102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(</a:t>
                </a:r>
                <a:r>
                  <a:rPr lang="en-US" altLang="en-US" sz="102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__</a:t>
                </a:r>
                <a:r>
                  <a:rPr lang="en-US" altLang="en-US" sz="102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, </a:t>
                </a:r>
                <a:r>
                  <a:rPr lang="en-US" altLang="en-US" sz="102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 _)</a:t>
                </a:r>
                <a:endParaRPr lang="en-US" sz="1020" i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8379B78-EA11-4076-B1CE-2C4D87E872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647" y="6791742"/>
                <a:ext cx="2609112" cy="249299"/>
              </a:xfrm>
              <a:prstGeom prst="rect">
                <a:avLst/>
              </a:prstGeom>
              <a:blipFill>
                <a:blip r:embed="rId15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4355E71-6D80-49D8-83D4-62797264F60B}"/>
                  </a:ext>
                </a:extLst>
              </p:cNvPr>
              <p:cNvSpPr/>
              <p:nvPr/>
            </p:nvSpPr>
            <p:spPr>
              <a:xfrm>
                <a:off x="-2012" y="9453707"/>
                <a:ext cx="2609112" cy="249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02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The vertex of  </a:t>
                </a:r>
                <a14:m>
                  <m:oMath xmlns:m="http://schemas.openxmlformats.org/officeDocument/2006/math">
                    <m:r>
                      <a:rPr lang="en-US" altLang="en-US" sz="102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102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=_____________</m:t>
                    </m:r>
                    <m:r>
                      <a:rPr lang="en-US" altLang="en-US" sz="102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en-US" sz="102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02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US" altLang="en-US" sz="102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(</a:t>
                </a:r>
                <a:r>
                  <a:rPr lang="en-US" altLang="en-US" sz="102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__</a:t>
                </a:r>
                <a:r>
                  <a:rPr lang="en-US" altLang="en-US" sz="102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, </a:t>
                </a:r>
                <a:r>
                  <a:rPr lang="en-US" altLang="en-US" sz="102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 _)</a:t>
                </a:r>
                <a:endParaRPr lang="en-US" sz="1020" i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4355E71-6D80-49D8-83D4-62797264F6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12" y="9453707"/>
                <a:ext cx="2609112" cy="249299"/>
              </a:xfrm>
              <a:prstGeom prst="rect">
                <a:avLst/>
              </a:prstGeom>
              <a:blipFill>
                <a:blip r:embed="rId16"/>
                <a:stretch>
                  <a:fillRect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8B964E6-0C20-4F0E-85EE-44DCEE1E6FD8}"/>
                  </a:ext>
                </a:extLst>
              </p:cNvPr>
              <p:cNvSpPr/>
              <p:nvPr/>
            </p:nvSpPr>
            <p:spPr>
              <a:xfrm>
                <a:off x="2570717" y="9475717"/>
                <a:ext cx="2609112" cy="249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02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The vertex of  </a:t>
                </a:r>
                <a14:m>
                  <m:oMath xmlns:m="http://schemas.openxmlformats.org/officeDocument/2006/math">
                    <m:r>
                      <a:rPr lang="en-US" altLang="en-US" sz="102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102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=_____________</m:t>
                    </m:r>
                    <m:r>
                      <a:rPr lang="en-US" altLang="en-US" sz="102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en-US" sz="102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02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US" altLang="en-US" sz="102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(</a:t>
                </a:r>
                <a:r>
                  <a:rPr lang="en-US" altLang="en-US" sz="102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__</a:t>
                </a:r>
                <a:r>
                  <a:rPr lang="en-US" altLang="en-US" sz="102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, </a:t>
                </a:r>
                <a:r>
                  <a:rPr lang="en-US" altLang="en-US" sz="102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 _)</a:t>
                </a:r>
                <a:endParaRPr lang="en-US" sz="1020" i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8B964E6-0C20-4F0E-85EE-44DCEE1E6F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717" y="9475717"/>
                <a:ext cx="2609112" cy="249299"/>
              </a:xfrm>
              <a:prstGeom prst="rect">
                <a:avLst/>
              </a:prstGeom>
              <a:blipFill>
                <a:blip r:embed="rId17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C916676-75FB-4D12-9877-E71372E2671A}"/>
                  </a:ext>
                </a:extLst>
              </p:cNvPr>
              <p:cNvSpPr/>
              <p:nvPr/>
            </p:nvSpPr>
            <p:spPr>
              <a:xfrm>
                <a:off x="5160029" y="9454502"/>
                <a:ext cx="2609112" cy="249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02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The vertex of  </a:t>
                </a:r>
                <a14:m>
                  <m:oMath xmlns:m="http://schemas.openxmlformats.org/officeDocument/2006/math">
                    <m:r>
                      <a:rPr lang="en-US" altLang="en-US" sz="102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102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=_____________</m:t>
                    </m:r>
                    <m:r>
                      <a:rPr lang="en-US" altLang="en-US" sz="102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en-US" sz="102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02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US" altLang="en-US" sz="102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(</a:t>
                </a:r>
                <a:r>
                  <a:rPr lang="en-US" altLang="en-US" sz="102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__</a:t>
                </a:r>
                <a:r>
                  <a:rPr lang="en-US" altLang="en-US" sz="102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, </a:t>
                </a:r>
                <a:r>
                  <a:rPr lang="en-US" altLang="en-US" sz="102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 _)</a:t>
                </a:r>
                <a:endParaRPr lang="en-US" sz="1020" i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C916676-75FB-4D12-9877-E71372E267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029" y="9454502"/>
                <a:ext cx="2609112" cy="249299"/>
              </a:xfrm>
              <a:prstGeom prst="rect">
                <a:avLst/>
              </a:prstGeom>
              <a:blipFill>
                <a:blip r:embed="rId18"/>
                <a:stretch>
                  <a:fillRect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>
            <a:extLst>
              <a:ext uri="{FF2B5EF4-FFF2-40B4-BE49-F238E27FC236}">
                <a16:creationId xmlns:a16="http://schemas.microsoft.com/office/drawing/2014/main" id="{F935539F-A074-434D-981E-55BFA7CC3596}"/>
              </a:ext>
            </a:extLst>
          </p:cNvPr>
          <p:cNvSpPr/>
          <p:nvPr/>
        </p:nvSpPr>
        <p:spPr>
          <a:xfrm>
            <a:off x="192903" y="4796920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Rectangle 148">
            <a:extLst>
              <a:ext uri="{FF2B5EF4-FFF2-40B4-BE49-F238E27FC236}">
                <a16:creationId xmlns:a16="http://schemas.microsoft.com/office/drawing/2014/main" id="{663CB5A1-84E2-4EBE-8039-91ED37A1B174}"/>
              </a:ext>
            </a:extLst>
          </p:cNvPr>
          <p:cNvSpPr/>
          <p:nvPr/>
        </p:nvSpPr>
        <p:spPr>
          <a:xfrm>
            <a:off x="80904" y="4698416"/>
            <a:ext cx="3108960" cy="210503"/>
          </a:xfrm>
          <a:custGeom>
            <a:avLst/>
            <a:gdLst/>
            <a:ahLst/>
            <a:cxnLst/>
            <a:rect l="l" t="t" r="r" b="b"/>
            <a:pathLst>
              <a:path w="3656487" h="247650">
                <a:moveTo>
                  <a:pt x="3555513" y="0"/>
                </a:moveTo>
                <a:lnTo>
                  <a:pt x="3555824" y="381"/>
                </a:lnTo>
                <a:lnTo>
                  <a:pt x="3555937" y="381"/>
                </a:lnTo>
                <a:lnTo>
                  <a:pt x="3555937" y="520"/>
                </a:lnTo>
                <a:lnTo>
                  <a:pt x="3656487" y="123825"/>
                </a:lnTo>
                <a:lnTo>
                  <a:pt x="3555937" y="247130"/>
                </a:lnTo>
                <a:lnTo>
                  <a:pt x="3555937" y="247269"/>
                </a:lnTo>
                <a:lnTo>
                  <a:pt x="3555824" y="247269"/>
                </a:lnTo>
                <a:lnTo>
                  <a:pt x="3555513" y="247650"/>
                </a:lnTo>
                <a:lnTo>
                  <a:pt x="3555513" y="247269"/>
                </a:lnTo>
                <a:lnTo>
                  <a:pt x="0" y="247269"/>
                </a:lnTo>
                <a:lnTo>
                  <a:pt x="0" y="381"/>
                </a:lnTo>
                <a:lnTo>
                  <a:pt x="3555513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Guided Practice (continued)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9D045D0-F5E4-4AB4-BEC5-A057FE7E3EB5}"/>
                  </a:ext>
                </a:extLst>
              </p:cNvPr>
              <p:cNvSpPr/>
              <p:nvPr/>
            </p:nvSpPr>
            <p:spPr>
              <a:xfrm>
                <a:off x="3778873" y="9662341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9D045D0-F5E4-4AB4-BEC5-A057FE7E3E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873" y="9662341"/>
                <a:ext cx="365805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382498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  <p:bldP spid="12" grpId="0"/>
      <p:bldP spid="223" grpId="0"/>
      <p:bldP spid="226" grpId="0"/>
      <p:bldP spid="15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6">
            <a:extLst>
              <a:ext uri="{FF2B5EF4-FFF2-40B4-BE49-F238E27FC236}">
                <a16:creationId xmlns:a16="http://schemas.microsoft.com/office/drawing/2014/main" id="{7D8DD157-B96A-4857-82DA-F4CB0D8BD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9483" y="6253703"/>
            <a:ext cx="4252669" cy="3307494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9DB6420-AC24-4136-AD47-AE8971C0A98E}"/>
              </a:ext>
            </a:extLst>
          </p:cNvPr>
          <p:cNvSpPr/>
          <p:nvPr/>
        </p:nvSpPr>
        <p:spPr>
          <a:xfrm>
            <a:off x="154695" y="7319970"/>
            <a:ext cx="2869585" cy="21328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360" u="sng" dirty="0">
                <a:latin typeface="Handlee" panose="02000000000000000000" pitchFamily="2" charset="0"/>
              </a:rPr>
              <a:t>_________________________________________________________________________________________________________.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17396" y="274372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9" name="Rectangle 14"/>
          <p:cNvSpPr>
            <a:spLocks noChangeArrowheads="1"/>
          </p:cNvSpPr>
          <p:nvPr/>
        </p:nvSpPr>
        <p:spPr bwMode="auto">
          <a:xfrm>
            <a:off x="623411" y="986843"/>
            <a:ext cx="6930390" cy="38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70" i="1" dirty="0">
                <a:latin typeface="Gill Sans MT" panose="020B0502020104020203" pitchFamily="34" charset="0"/>
              </a:rPr>
              <a:t>Using </a:t>
            </a:r>
            <a:r>
              <a:rPr lang="en-US" altLang="en-US" sz="1870" b="1" i="1" dirty="0">
                <a:latin typeface="Gill Sans MT" panose="020B0502020104020203" pitchFamily="34" charset="0"/>
              </a:rPr>
              <a:t>axis of symmetry </a:t>
            </a:r>
            <a:r>
              <a:rPr lang="en-US" altLang="en-US" sz="1870" i="1" dirty="0">
                <a:latin typeface="Gill Sans MT" panose="020B0502020104020203" pitchFamily="34" charset="0"/>
              </a:rPr>
              <a:t>will help you graph a quadratic function.</a:t>
            </a:r>
          </a:p>
        </p:txBody>
      </p:sp>
      <p:sp>
        <p:nvSpPr>
          <p:cNvPr id="9220" name="Rectangle 14"/>
          <p:cNvSpPr>
            <a:spLocks noChangeArrowheads="1"/>
          </p:cNvSpPr>
          <p:nvPr/>
        </p:nvSpPr>
        <p:spPr bwMode="auto">
          <a:xfrm>
            <a:off x="574833" y="2094128"/>
            <a:ext cx="7027545" cy="38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70" i="1" dirty="0">
                <a:latin typeface="Gill Sans MT" panose="020B0502020104020203" pitchFamily="34" charset="0"/>
              </a:rPr>
              <a:t>Knowing how to find the </a:t>
            </a:r>
            <a:r>
              <a:rPr lang="en-US" altLang="en-US" sz="1870" b="1" i="1" dirty="0">
                <a:latin typeface="Gill Sans MT" panose="020B0502020104020203" pitchFamily="34" charset="0"/>
              </a:rPr>
              <a:t>axis of symmetry </a:t>
            </a:r>
            <a:r>
              <a:rPr lang="en-US" altLang="en-US" sz="1870" i="1" dirty="0">
                <a:latin typeface="Gill Sans MT" panose="020B0502020104020203" pitchFamily="34" charset="0"/>
              </a:rPr>
              <a:t>will help you do well on tests.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240189" y="997637"/>
            <a:ext cx="322501" cy="322500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40" b="1" dirty="0">
                <a:latin typeface="Gill Sans MT" pitchFamily="34" charset="0"/>
              </a:rPr>
              <a:t>1</a:t>
            </a:r>
          </a:p>
        </p:txBody>
      </p:sp>
      <p:grpSp>
        <p:nvGrpSpPr>
          <p:cNvPr id="9222" name="Group 2"/>
          <p:cNvGrpSpPr>
            <a:grpSpLocks/>
          </p:cNvGrpSpPr>
          <p:nvPr/>
        </p:nvGrpSpPr>
        <p:grpSpPr bwMode="auto">
          <a:xfrm>
            <a:off x="5740902" y="2604511"/>
            <a:ext cx="1866186" cy="1482406"/>
            <a:chOff x="6765925" y="4094161"/>
            <a:chExt cx="2195513" cy="1743865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765925" y="4094161"/>
              <a:ext cx="2190749" cy="1743865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6489" rIns="38862">
              <a:spAutoFit/>
            </a:bodyPr>
            <a:lstStyle/>
            <a:p>
              <a:pPr>
                <a:defRPr/>
              </a:pPr>
              <a:r>
                <a:rPr lang="en-US" sz="85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Does anyone else have another reason why it is relevant to use algebraic terminology? (Pair-Share) Why is it relevant to use algebraic terminology? You may give me one of my reasons or one of your own. Which reason is more relevant to you? Why? 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770688" y="4098924"/>
              <a:ext cx="2190750" cy="231756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</p:grpSp>
      <p:sp>
        <p:nvSpPr>
          <p:cNvPr id="29" name="Oval 28"/>
          <p:cNvSpPr/>
          <p:nvPr/>
        </p:nvSpPr>
        <p:spPr bwMode="auto">
          <a:xfrm>
            <a:off x="191611" y="2137307"/>
            <a:ext cx="322501" cy="322500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40" b="1" dirty="0">
                <a:latin typeface="Gill Sans MT" pitchFamily="34" charset="0"/>
              </a:rPr>
              <a:t>2</a:t>
            </a:r>
          </a:p>
        </p:txBody>
      </p:sp>
      <p:sp>
        <p:nvSpPr>
          <p:cNvPr id="25" name="Rectangle 126"/>
          <p:cNvSpPr/>
          <p:nvPr/>
        </p:nvSpPr>
        <p:spPr>
          <a:xfrm>
            <a:off x="37782" y="170470"/>
            <a:ext cx="1474867" cy="210503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Relevance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2268809" y="2427116"/>
            <a:ext cx="3534014" cy="1868885"/>
          </a:xfrm>
          <a:prstGeom prst="roundRect">
            <a:avLst>
              <a:gd name="adj" fmla="val 7407"/>
            </a:avLst>
          </a:prstGeom>
          <a:noFill/>
          <a:ln w="19050" algn="ctr">
            <a:noFill/>
            <a:round/>
            <a:headEnd/>
            <a:tailEnd/>
          </a:ln>
          <a:effectLst/>
        </p:spPr>
        <p:txBody>
          <a:bodyPr/>
          <a:lstStyle/>
          <a:p>
            <a:pPr defTabSz="777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" b="1" kern="0" dirty="0">
                <a:solidFill>
                  <a:srgbClr val="000000"/>
                </a:solidFill>
                <a:latin typeface="Arial" pitchFamily="34" charset="0"/>
              </a:rPr>
              <a:t>Sample Test Question:</a:t>
            </a:r>
          </a:p>
          <a:p>
            <a:pPr defTabSz="7772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65" b="1" kern="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9229" name="Group 1"/>
          <p:cNvGrpSpPr>
            <a:grpSpLocks/>
          </p:cNvGrpSpPr>
          <p:nvPr/>
        </p:nvGrpSpPr>
        <p:grpSpPr bwMode="auto">
          <a:xfrm>
            <a:off x="574833" y="2379878"/>
            <a:ext cx="5048708" cy="1943100"/>
            <a:chOff x="1434455" y="3520440"/>
            <a:chExt cx="2938162" cy="1871318"/>
          </a:xfrm>
        </p:grpSpPr>
        <p:pic>
          <p:nvPicPr>
            <p:cNvPr id="9231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455" y="3557274"/>
              <a:ext cx="2938162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455" y="5257780"/>
              <a:ext cx="2938162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34064" y="4389110"/>
              <a:ext cx="1845918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67466" y="4414510"/>
              <a:ext cx="1845918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426402" y="1407847"/>
            <a:ext cx="7084219" cy="1779825"/>
          </a:xfrm>
          <a:prstGeom prst="roundRect">
            <a:avLst>
              <a:gd name="adj" fmla="val 5046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7772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5CB6FCB-D7FD-4958-94F3-C0762D902D86}"/>
                  </a:ext>
                </a:extLst>
              </p:cNvPr>
              <p:cNvSpPr/>
              <p:nvPr/>
            </p:nvSpPr>
            <p:spPr>
              <a:xfrm>
                <a:off x="106598" y="383856"/>
                <a:ext cx="7655004" cy="574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1275" dirty="0">
                    <a:latin typeface="Handlee" panose="02000000000000000000" pitchFamily="2" charset="0"/>
                  </a:rPr>
                  <a:t>If a function is not written in the </a:t>
                </a:r>
                <a:r>
                  <a:rPr lang="en-US" altLang="en-US" sz="1275" i="1" dirty="0">
                    <a:latin typeface="Handlee" panose="02000000000000000000" pitchFamily="2" charset="0"/>
                  </a:rPr>
                  <a:t>vertex form</a:t>
                </a:r>
                <a:r>
                  <a:rPr lang="en-US" altLang="en-US" sz="1275" dirty="0">
                    <a:latin typeface="Handlee" panose="02000000000000000000" pitchFamily="2" charset="0"/>
                  </a:rPr>
                  <a:t>, you can use a formula </a:t>
                </a:r>
                <a14:m>
                  <m:oMath xmlns:m="http://schemas.openxmlformats.org/officeDocument/2006/math">
                    <m:r>
                      <a:rPr lang="en-US" altLang="en-US" sz="1275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altLang="en-US" sz="1275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275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275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275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en-US" sz="1275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sz="1275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en-US" sz="1275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 </a:t>
                </a:r>
                <a:r>
                  <a:rPr lang="en-US" altLang="en-US" sz="1275" dirty="0">
                    <a:latin typeface="Handlee" panose="02000000000000000000" pitchFamily="2" charset="0"/>
                  </a:rPr>
                  <a:t>to find the </a:t>
                </a:r>
                <a:r>
                  <a:rPr lang="en-US" altLang="en-US" sz="1275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axis of symmetry</a:t>
                </a:r>
                <a:r>
                  <a:rPr lang="en-US" altLang="en-US" sz="1275" dirty="0">
                    <a:latin typeface="Handlee" panose="02000000000000000000" pitchFamily="2" charset="0"/>
                  </a:rPr>
                  <a:t>. The formula works for all quadratic functions.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5CB6FCB-D7FD-4958-94F3-C0762D902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98" y="383856"/>
                <a:ext cx="7655004" cy="574966"/>
              </a:xfrm>
              <a:prstGeom prst="rect">
                <a:avLst/>
              </a:prstGeom>
              <a:blipFill>
                <a:blip r:embed="rId5"/>
                <a:stretch>
                  <a:fillRect l="-80" r="-318"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5F81AD0C-921A-40AA-A312-EDDDC42DC002}"/>
              </a:ext>
            </a:extLst>
          </p:cNvPr>
          <p:cNvSpPr/>
          <p:nvPr/>
        </p:nvSpPr>
        <p:spPr>
          <a:xfrm>
            <a:off x="720333" y="1360731"/>
            <a:ext cx="662566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Abadi Extra Light" panose="020B0604020202020204" pitchFamily="34" charset="0"/>
              </a:rPr>
              <a:t>Symmetry can be useful in graphing an equation since it says that if we know one portion of the graph then we will also know the remaining (</a:t>
            </a:r>
            <a:r>
              <a:rPr lang="en-US" sz="1300" b="1" i="1" dirty="0">
                <a:latin typeface="Abadi Extra Light" panose="020B0604020202020204" pitchFamily="34" charset="0"/>
              </a:rPr>
              <a:t>and symmetric</a:t>
            </a:r>
            <a:r>
              <a:rPr lang="en-US" sz="1300" dirty="0">
                <a:latin typeface="Abadi Extra Light" panose="020B0604020202020204" pitchFamily="34" charset="0"/>
              </a:rPr>
              <a:t>) portion of the graph as well. We used this fact when we were graphing parabolas to get an extra point of some of the graphs.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90E02D1-88B2-4FA0-B97A-87923603B779}"/>
              </a:ext>
            </a:extLst>
          </p:cNvPr>
          <p:cNvSpPr txBox="1">
            <a:spLocks/>
          </p:cNvSpPr>
          <p:nvPr/>
        </p:nvSpPr>
        <p:spPr>
          <a:xfrm>
            <a:off x="379678" y="2641288"/>
            <a:ext cx="3464779" cy="15023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77240" eaLnBrk="1" hangingPunct="1">
              <a:buNone/>
            </a:pPr>
            <a:r>
              <a:rPr lang="en-US" sz="1360" b="1" dirty="0">
                <a:latin typeface="Abadi Extra Light" panose="020B0204020104020204" pitchFamily="34" charset="0"/>
              </a:rPr>
              <a:t>        </a:t>
            </a:r>
            <a:r>
              <a:rPr lang="en-US" sz="1190" b="1" dirty="0">
                <a:latin typeface="Handlee" panose="02000000000000000000" pitchFamily="2" charset="0"/>
              </a:rPr>
              <a:t>Choose the best answer for the following.</a:t>
            </a:r>
          </a:p>
          <a:p>
            <a:pPr marL="388620" lvl="1" indent="0" defTabSz="777240" eaLnBrk="1" hangingPunct="1">
              <a:buNone/>
            </a:pPr>
            <a:r>
              <a:rPr lang="en-US" sz="136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Find the vertex for y = x</a:t>
            </a:r>
            <a:r>
              <a:rPr lang="en-US" sz="136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2</a:t>
            </a:r>
            <a:r>
              <a:rPr lang="en-US" sz="136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 + 2x – 3.</a:t>
            </a:r>
          </a:p>
          <a:p>
            <a:pPr marL="1165860" lvl="2" indent="-437198" defTabSz="777240" eaLnBrk="1" hangingPunct="1">
              <a:buFont typeface="Calibri" pitchFamily="34" charset="0"/>
              <a:buAutoNum type="alphaUcPeriod"/>
            </a:pPr>
            <a:r>
              <a:rPr lang="en-US" sz="1360" b="1" dirty="0">
                <a:latin typeface="Abadi Extra Light" panose="020B0204020104020204" pitchFamily="34" charset="0"/>
              </a:rPr>
              <a:t>(0, -4)</a:t>
            </a:r>
          </a:p>
          <a:p>
            <a:pPr marL="1165860" lvl="2" indent="-437198" defTabSz="777240" eaLnBrk="1" hangingPunct="1">
              <a:buFont typeface="Calibri" pitchFamily="34" charset="0"/>
              <a:buAutoNum type="alphaUcPeriod"/>
            </a:pPr>
            <a:r>
              <a:rPr lang="en-US" sz="1360" b="1" dirty="0">
                <a:latin typeface="Abadi Extra Light" panose="020B0204020104020204" pitchFamily="34" charset="0"/>
              </a:rPr>
              <a:t>(1, -2)</a:t>
            </a:r>
          </a:p>
          <a:p>
            <a:pPr marL="1165860" lvl="2" indent="-437198" defTabSz="777240" eaLnBrk="1" hangingPunct="1">
              <a:buFont typeface="Calibri" pitchFamily="34" charset="0"/>
              <a:buAutoNum type="alphaUcPeriod"/>
            </a:pPr>
            <a:r>
              <a:rPr lang="en-US" sz="1360" b="1" dirty="0">
                <a:latin typeface="Abadi Extra Light" panose="020B0204020104020204" pitchFamily="34" charset="0"/>
              </a:rPr>
              <a:t>(-1, -4)</a:t>
            </a:r>
          </a:p>
          <a:p>
            <a:pPr marL="1165860" lvl="2" indent="-437198" defTabSz="777240" eaLnBrk="1" hangingPunct="1">
              <a:buFont typeface="Calibri" pitchFamily="34" charset="0"/>
              <a:buAutoNum type="alphaUcPeriod"/>
            </a:pPr>
            <a:r>
              <a:rPr lang="en-US" sz="1360" b="1" dirty="0">
                <a:latin typeface="Abadi Extra Light" panose="020B0204020104020204" pitchFamily="34" charset="0"/>
              </a:rPr>
              <a:t>(-2, -3)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7B4D1B-8C04-478B-98C7-2A735C99AC4C}"/>
              </a:ext>
            </a:extLst>
          </p:cNvPr>
          <p:cNvSpPr/>
          <p:nvPr/>
        </p:nvSpPr>
        <p:spPr>
          <a:xfrm>
            <a:off x="240189" y="4584186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126">
            <a:extLst>
              <a:ext uri="{FF2B5EF4-FFF2-40B4-BE49-F238E27FC236}">
                <a16:creationId xmlns:a16="http://schemas.microsoft.com/office/drawing/2014/main" id="{212181A2-C49F-498A-A24B-96B755281AAE}"/>
              </a:ext>
            </a:extLst>
          </p:cNvPr>
          <p:cNvSpPr/>
          <p:nvPr/>
        </p:nvSpPr>
        <p:spPr>
          <a:xfrm>
            <a:off x="80786" y="4480566"/>
            <a:ext cx="1474867" cy="210503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Skill Closure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A10195-9B01-42AF-A0FC-53957DA9E0A4}"/>
              </a:ext>
            </a:extLst>
          </p:cNvPr>
          <p:cNvGrpSpPr/>
          <p:nvPr/>
        </p:nvGrpSpPr>
        <p:grpSpPr>
          <a:xfrm>
            <a:off x="295907" y="4811577"/>
            <a:ext cx="6030357" cy="1293053"/>
            <a:chOff x="42796" y="1232917"/>
            <a:chExt cx="7094538" cy="1783079"/>
          </a:xfrm>
        </p:grpSpPr>
        <p:pic>
          <p:nvPicPr>
            <p:cNvPr id="31" name="Picture 36">
              <a:extLst>
                <a:ext uri="{FF2B5EF4-FFF2-40B4-BE49-F238E27FC236}">
                  <a16:creationId xmlns:a16="http://schemas.microsoft.com/office/drawing/2014/main" id="{C1586922-DF9A-43C0-9B35-9884638474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6" y="1232917"/>
              <a:ext cx="7094538" cy="1735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F9BD380-75C2-4C1E-92EF-0A78F35A9EE3}"/>
                    </a:ext>
                  </a:extLst>
                </p:cNvPr>
                <p:cNvSpPr/>
                <p:nvPr/>
              </p:nvSpPr>
              <p:spPr bwMode="auto">
                <a:xfrm>
                  <a:off x="476184" y="1575818"/>
                  <a:ext cx="5247440" cy="1440178"/>
                </a:xfrm>
                <a:prstGeom prst="rect">
                  <a:avLst/>
                </a:prstGeom>
                <a:noFill/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defTabSz="777240">
                    <a:tabLst>
                      <a:tab pos="-47229" algn="l"/>
                    </a:tabLst>
                    <a:defRPr/>
                  </a:pPr>
                  <a:r>
                    <a:rPr lang="en-US" sz="102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Write the quadratic function in “</a:t>
                  </a:r>
                  <a:r>
                    <a:rPr lang="en-US" sz="1020" b="1" i="1" dirty="0">
                      <a:solidFill>
                        <a:srgbClr val="065978"/>
                      </a:solidFill>
                      <a:latin typeface="Arial" charset="0"/>
                      <a:cs typeface="Times New Roman" pitchFamily="18" charset="0"/>
                    </a:rPr>
                    <a:t>Standard Form</a:t>
                  </a:r>
                  <a:r>
                    <a:rPr lang="en-US" sz="102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” </a:t>
                  </a:r>
                  <a14:m>
                    <m:oMath xmlns:m="http://schemas.openxmlformats.org/officeDocument/2006/math">
                      <m:r>
                        <a:rPr lang="en-US" altLang="en-US" sz="102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en-US" sz="102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02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02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𝒂𝒙</m:t>
                          </m:r>
                        </m:e>
                        <m:sup>
                          <m:r>
                            <a:rPr lang="en-US" altLang="en-US" sz="102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en-US" sz="102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02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𝒃𝒙</m:t>
                      </m:r>
                      <m:r>
                        <a:rPr lang="en-US" altLang="en-US" sz="102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02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a14:m>
                  <a:r>
                    <a:rPr lang="en-US" sz="102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.</a:t>
                  </a:r>
                  <a:r>
                    <a:rPr lang="en-US" sz="850" dirty="0">
                      <a:solidFill>
                        <a:srgbClr val="808080"/>
                      </a:solidFill>
                      <a:latin typeface="Verdana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pPr defTabSz="777240">
                    <a:tabLst>
                      <a:tab pos="-47229" algn="l"/>
                    </a:tabLst>
                    <a:defRPr/>
                  </a:pPr>
                  <a:r>
                    <a:rPr lang="en-US" sz="765" dirty="0">
                      <a:solidFill>
                        <a:srgbClr val="808080"/>
                      </a:solidFill>
                      <a:latin typeface="Verdana" pitchFamily="34" charset="0"/>
                      <a:ea typeface="Times New Roman" pitchFamily="18" charset="0"/>
                      <a:cs typeface="Times New Roman" pitchFamily="18" charset="0"/>
                    </a:rPr>
                    <a:t>    Hint: move all of the </a:t>
                  </a:r>
                  <a:r>
                    <a:rPr lang="en-US" sz="765" i="1" dirty="0">
                      <a:solidFill>
                        <a:srgbClr val="808080"/>
                      </a:solidFill>
                      <a:latin typeface="Verdana" pitchFamily="34" charset="0"/>
                      <a:ea typeface="Times New Roman" pitchFamily="18" charset="0"/>
                      <a:cs typeface="Times New Roman" pitchFamily="18" charset="0"/>
                    </a:rPr>
                    <a:t>numbers and variables </a:t>
                  </a:r>
                  <a:r>
                    <a:rPr lang="en-US" sz="765" dirty="0">
                      <a:solidFill>
                        <a:srgbClr val="808080"/>
                      </a:solidFill>
                      <a:latin typeface="Verdana" pitchFamily="34" charset="0"/>
                      <a:ea typeface="Times New Roman" pitchFamily="18" charset="0"/>
                      <a:cs typeface="Times New Roman" pitchFamily="18" charset="0"/>
                    </a:rPr>
                    <a:t>to the one side of the equal sign “=“. </a:t>
                  </a:r>
                  <a:endParaRPr lang="en-US" sz="765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defTabSz="777240">
                    <a:tabLst>
                      <a:tab pos="-47229" algn="l"/>
                    </a:tabLst>
                    <a:defRPr/>
                  </a:pPr>
                  <a:r>
                    <a:rPr lang="en-US" sz="102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Identify the </a:t>
                  </a:r>
                  <a:r>
                    <a:rPr lang="en-US" sz="1020" b="1" i="1" dirty="0">
                      <a:solidFill>
                        <a:srgbClr val="065978"/>
                      </a:solidFill>
                      <a:latin typeface="Arial" charset="0"/>
                      <a:cs typeface="Times New Roman" pitchFamily="18" charset="0"/>
                    </a:rPr>
                    <a:t>a </a:t>
                  </a:r>
                  <a:r>
                    <a:rPr lang="en-US" sz="102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and </a:t>
                  </a:r>
                  <a:r>
                    <a:rPr lang="en-US" sz="1020" b="1" i="1" dirty="0">
                      <a:solidFill>
                        <a:srgbClr val="065978"/>
                      </a:solidFill>
                      <a:latin typeface="Arial" charset="0"/>
                      <a:cs typeface="Times New Roman" pitchFamily="18" charset="0"/>
                    </a:rPr>
                    <a:t>b values</a:t>
                  </a:r>
                  <a:r>
                    <a:rPr lang="en-US" sz="102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. </a:t>
                  </a:r>
                  <a:r>
                    <a:rPr lang="en-US" sz="850" dirty="0">
                      <a:solidFill>
                        <a:srgbClr val="808080"/>
                      </a:solidFill>
                      <a:latin typeface="Verdana" pitchFamily="34" charset="0"/>
                      <a:cs typeface="Times New Roman" pitchFamily="18" charset="0"/>
                    </a:rPr>
                    <a:t>Hint: coefficient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850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850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850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850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850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850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850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𝑎𝑛𝑑</m:t>
                      </m:r>
                      <m:r>
                        <m:rPr>
                          <m:nor/>
                        </m:rPr>
                        <a:rPr lang="en-US" sz="85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50" dirty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coefficient</m:t>
                      </m:r>
                      <m:r>
                        <a:rPr lang="en-US" sz="850" i="1" dirty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850" i="1" dirty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𝑜𝑓</m:t>
                      </m:r>
                      <m:r>
                        <a:rPr lang="en-US" sz="850" i="1" dirty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850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850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850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</m:oMath>
                  </a14:m>
                  <a:r>
                    <a:rPr lang="en-US" sz="850" dirty="0">
                      <a:solidFill>
                        <a:srgbClr val="808080"/>
                      </a:solidFill>
                      <a:latin typeface="Verdana" pitchFamily="34" charset="0"/>
                      <a:cs typeface="Times New Roman" pitchFamily="18" charset="0"/>
                    </a:rPr>
                    <a:t>.</a:t>
                  </a:r>
                  <a:endParaRPr lang="en-US" sz="8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defTabSz="777240">
                    <a:tabLst>
                      <a:tab pos="-47229" algn="l"/>
                    </a:tabLst>
                    <a:defRPr/>
                  </a:pPr>
                  <a:r>
                    <a:rPr lang="en-US" sz="102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Substitute into the formal </a:t>
                  </a:r>
                  <a14:m>
                    <m:oMath xmlns:m="http://schemas.openxmlformats.org/officeDocument/2006/math">
                      <m:r>
                        <a:rPr lang="en-US" altLang="en-US" sz="102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altLang="en-US" sz="102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02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02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102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en-US" sz="102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sz="102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a14:m>
                  <a:r>
                    <a:rPr lang="en-US" sz="102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 to find the </a:t>
                  </a:r>
                  <a:r>
                    <a:rPr lang="en-US" sz="1020" b="1" i="1" dirty="0">
                      <a:solidFill>
                        <a:srgbClr val="08749A"/>
                      </a:solidFill>
                      <a:latin typeface="Arial" charset="0"/>
                      <a:cs typeface="Times New Roman" pitchFamily="18" charset="0"/>
                    </a:rPr>
                    <a:t>value of x.</a:t>
                  </a:r>
                </a:p>
                <a:p>
                  <a:pPr defTabSz="777240">
                    <a:tabLst>
                      <a:tab pos="-47229" algn="l"/>
                    </a:tabLst>
                    <a:defRPr/>
                  </a:pPr>
                  <a:r>
                    <a:rPr lang="en-US" sz="1020" b="1" i="1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Substitute</a:t>
                  </a:r>
                  <a:r>
                    <a:rPr lang="en-US" sz="102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 the </a:t>
                  </a:r>
                  <a:r>
                    <a:rPr lang="en-US" sz="1020" i="1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x-value</a:t>
                  </a:r>
                  <a:r>
                    <a:rPr lang="en-US" sz="102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 back into the quadratic function to </a:t>
                  </a:r>
                  <a:r>
                    <a:rPr lang="en-US" sz="1020" b="1" i="1" dirty="0">
                      <a:solidFill>
                        <a:srgbClr val="065978"/>
                      </a:solidFill>
                      <a:latin typeface="Arial" charset="0"/>
                      <a:cs typeface="Times New Roman" pitchFamily="18" charset="0"/>
                    </a:rPr>
                    <a:t>find the y</a:t>
                  </a:r>
                  <a:r>
                    <a:rPr lang="en-US" sz="102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.</a:t>
                  </a:r>
                </a:p>
                <a:p>
                  <a:pPr defTabSz="777240">
                    <a:tabLst>
                      <a:tab pos="-47229" algn="l"/>
                    </a:tabLst>
                    <a:defRPr/>
                  </a:pPr>
                  <a:endParaRPr lang="en-US" sz="8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2930FB0-2662-46BE-82DB-04D71B7537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6184" y="1575818"/>
                  <a:ext cx="5247440" cy="144017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175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1112">
              <a:extLst>
                <a:ext uri="{FF2B5EF4-FFF2-40B4-BE49-F238E27FC236}">
                  <a16:creationId xmlns:a16="http://schemas.microsoft.com/office/drawing/2014/main" id="{7F950481-BCB0-4352-864F-DDC81FDF2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21" y="1297569"/>
              <a:ext cx="2529351" cy="34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48578" algn="l"/>
                </a:tabLst>
                <a:defRPr/>
              </a:pPr>
              <a:r>
                <a:rPr lang="en-US" sz="102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To find the “</a:t>
              </a:r>
              <a:r>
                <a:rPr lang="en-US" sz="1020" b="1" i="1" kern="0" dirty="0">
                  <a:solidFill>
                    <a:srgbClr val="0070C0"/>
                  </a:solidFill>
                  <a:latin typeface="Arial" pitchFamily="34" charset="0"/>
                </a:rPr>
                <a:t>Axis of symmetry</a:t>
              </a:r>
              <a:r>
                <a:rPr lang="en-US" sz="102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”.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4C7F5FB-A19F-43B9-B249-8A08EA568794}"/>
                </a:ext>
              </a:extLst>
            </p:cNvPr>
            <p:cNvSpPr/>
            <p:nvPr/>
          </p:nvSpPr>
          <p:spPr bwMode="auto">
            <a:xfrm>
              <a:off x="326495" y="1647999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3F7450F-1FB6-4380-8ED0-12E5C9EAB723}"/>
                </a:ext>
              </a:extLst>
            </p:cNvPr>
            <p:cNvSpPr/>
            <p:nvPr/>
          </p:nvSpPr>
          <p:spPr bwMode="auto">
            <a:xfrm>
              <a:off x="325371" y="2018731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2D28964-B380-499C-8A44-9E1504BE426F}"/>
                </a:ext>
              </a:extLst>
            </p:cNvPr>
            <p:cNvSpPr/>
            <p:nvPr/>
          </p:nvSpPr>
          <p:spPr bwMode="auto">
            <a:xfrm>
              <a:off x="319749" y="2263825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E374590-14DB-4399-8602-1889B6CD34C7}"/>
                </a:ext>
              </a:extLst>
            </p:cNvPr>
            <p:cNvSpPr/>
            <p:nvPr/>
          </p:nvSpPr>
          <p:spPr bwMode="auto">
            <a:xfrm>
              <a:off x="314259" y="2532114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4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DA4ABE9-8FE6-40B0-8726-C91F1C7EC1C6}"/>
              </a:ext>
            </a:extLst>
          </p:cNvPr>
          <p:cNvGrpSpPr/>
          <p:nvPr/>
        </p:nvGrpSpPr>
        <p:grpSpPr>
          <a:xfrm>
            <a:off x="5122103" y="4971607"/>
            <a:ext cx="2348052" cy="987719"/>
            <a:chOff x="6134369" y="1164585"/>
            <a:chExt cx="3009631" cy="116202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5B35AD5-3E39-4869-B359-F5E621A61CF3}"/>
                </a:ext>
              </a:extLst>
            </p:cNvPr>
            <p:cNvSpPr/>
            <p:nvPr/>
          </p:nvSpPr>
          <p:spPr bwMode="auto">
            <a:xfrm>
              <a:off x="6134369" y="1164585"/>
              <a:ext cx="3009631" cy="1162022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33172" tIns="256489" rIns="38862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765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write the </a:t>
              </a:r>
              <a:r>
                <a:rPr lang="en-US" sz="765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standard form</a:t>
              </a:r>
              <a:r>
                <a:rPr lang="en-US" sz="765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765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identify the </a:t>
              </a:r>
              <a:r>
                <a:rPr lang="en-US" sz="765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a &amp; b values</a:t>
              </a:r>
              <a:r>
                <a:rPr lang="en-US" sz="765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765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find the </a:t>
              </a:r>
              <a:r>
                <a:rPr lang="en-US" sz="765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x-value</a:t>
              </a:r>
              <a:r>
                <a:rPr lang="en-US" sz="765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765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find the </a:t>
              </a:r>
              <a:r>
                <a:rPr lang="en-US" sz="765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y-value</a:t>
              </a:r>
              <a:r>
                <a:rPr lang="en-US" sz="765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B4A6460-0880-4D37-A27C-379A3F521820}"/>
                </a:ext>
              </a:extLst>
            </p:cNvPr>
            <p:cNvSpPr/>
            <p:nvPr/>
          </p:nvSpPr>
          <p:spPr bwMode="auto">
            <a:xfrm>
              <a:off x="6134370" y="1164585"/>
              <a:ext cx="3009579" cy="23177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2C0F331-DFF3-4DB3-ADF7-771EF3E1635A}"/>
                </a:ext>
              </a:extLst>
            </p:cNvPr>
            <p:cNvSpPr/>
            <p:nvPr/>
          </p:nvSpPr>
          <p:spPr bwMode="auto">
            <a:xfrm>
              <a:off x="6194828" y="1502410"/>
              <a:ext cx="147820" cy="129710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93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F7D94D2-B55E-428A-BBB6-A8C03B99E319}"/>
                </a:ext>
              </a:extLst>
            </p:cNvPr>
            <p:cNvSpPr/>
            <p:nvPr/>
          </p:nvSpPr>
          <p:spPr bwMode="auto">
            <a:xfrm>
              <a:off x="6194828" y="1708524"/>
              <a:ext cx="147819" cy="13403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93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F91D407-48EF-4C8F-AF75-38267C0D82F5}"/>
                </a:ext>
              </a:extLst>
            </p:cNvPr>
            <p:cNvSpPr/>
            <p:nvPr/>
          </p:nvSpPr>
          <p:spPr bwMode="auto">
            <a:xfrm>
              <a:off x="6191228" y="1925807"/>
              <a:ext cx="147819" cy="133400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93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A055CE9-FC12-49F4-A2E5-B77FD74CC2D6}"/>
                </a:ext>
              </a:extLst>
            </p:cNvPr>
            <p:cNvSpPr/>
            <p:nvPr/>
          </p:nvSpPr>
          <p:spPr bwMode="auto">
            <a:xfrm>
              <a:off x="6184235" y="2124996"/>
              <a:ext cx="154812" cy="13903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93" b="1" dirty="0">
                  <a:latin typeface="Gill Sans MT" pitchFamily="34" charset="0"/>
                </a:rPr>
                <a:t>4</a:t>
              </a:r>
            </a:p>
          </p:txBody>
        </p:sp>
      </p:grpSp>
      <p:grpSp>
        <p:nvGrpSpPr>
          <p:cNvPr id="59" name="Group 6">
            <a:extLst>
              <a:ext uri="{FF2B5EF4-FFF2-40B4-BE49-F238E27FC236}">
                <a16:creationId xmlns:a16="http://schemas.microsoft.com/office/drawing/2014/main" id="{3ACF876F-D888-4A00-A958-3BB29BF0CD99}"/>
              </a:ext>
            </a:extLst>
          </p:cNvPr>
          <p:cNvGrpSpPr>
            <a:grpSpLocks/>
          </p:cNvGrpSpPr>
          <p:nvPr/>
        </p:nvGrpSpPr>
        <p:grpSpPr bwMode="auto">
          <a:xfrm>
            <a:off x="230555" y="6221275"/>
            <a:ext cx="2798033" cy="876168"/>
            <a:chOff x="331" y="1863"/>
            <a:chExt cx="4957" cy="516"/>
          </a:xfrm>
        </p:grpSpPr>
        <p:sp>
          <p:nvSpPr>
            <p:cNvPr id="60" name="Text Box 3">
              <a:extLst>
                <a:ext uri="{FF2B5EF4-FFF2-40B4-BE49-F238E27FC236}">
                  <a16:creationId xmlns:a16="http://schemas.microsoft.com/office/drawing/2014/main" id="{C38ACB20-8329-46A9-8AB7-42B130371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" y="2026"/>
              <a:ext cx="4944" cy="35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100" dirty="0">
                  <a:latin typeface="Handlee" panose="02000000000000000000" pitchFamily="2" charset="0"/>
                </a:rPr>
                <a:t>The minimum (or maximum) value is the </a:t>
              </a:r>
              <a:r>
                <a:rPr lang="en-US" altLang="en-US" sz="1100" b="1" i="1" dirty="0">
                  <a:latin typeface="Handlee" panose="02000000000000000000" pitchFamily="2" charset="0"/>
                </a:rPr>
                <a:t>y-value</a:t>
              </a:r>
              <a:r>
                <a:rPr lang="en-US" altLang="en-US" sz="1100" dirty="0">
                  <a:latin typeface="Handlee" panose="02000000000000000000" pitchFamily="2" charset="0"/>
                </a:rPr>
                <a:t> at the vertex. It is </a:t>
              </a:r>
              <a:r>
                <a:rPr lang="en-US" altLang="en-US" sz="1100" i="1" dirty="0">
                  <a:latin typeface="Handlee" panose="02000000000000000000" pitchFamily="2" charset="0"/>
                </a:rPr>
                <a:t>not</a:t>
              </a:r>
              <a:r>
                <a:rPr lang="en-US" altLang="en-US" sz="1100" dirty="0">
                  <a:latin typeface="Handlee" panose="02000000000000000000" pitchFamily="2" charset="0"/>
                </a:rPr>
                <a:t> the ordered pair that represents the vertex. </a:t>
              </a:r>
            </a:p>
          </p:txBody>
        </p:sp>
        <p:sp>
          <p:nvSpPr>
            <p:cNvPr id="61" name="Text Box 4">
              <a:extLst>
                <a:ext uri="{FF2B5EF4-FFF2-40B4-BE49-F238E27FC236}">
                  <a16:creationId xmlns:a16="http://schemas.microsoft.com/office/drawing/2014/main" id="{D10D94E6-9544-4DEE-A2FE-3A0D2E7862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" y="1863"/>
              <a:ext cx="1652" cy="16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 dirty="0">
                  <a:solidFill>
                    <a:srgbClr val="FFFF00"/>
                  </a:solidFill>
                  <a:latin typeface="Handlee" panose="02000000000000000000" pitchFamily="2" charset="0"/>
                </a:rPr>
                <a:t>Caution!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 Box 3">
                <a:extLst>
                  <a:ext uri="{FF2B5EF4-FFF2-40B4-BE49-F238E27FC236}">
                    <a16:creationId xmlns:a16="http://schemas.microsoft.com/office/drawing/2014/main" id="{E9034BF9-025E-47DB-98FB-F95350C474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3791" y="6586819"/>
                <a:ext cx="4536962" cy="2921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path path="rect">
                        <a:fillToRect r="100000" b="100000"/>
                      </a:path>
                    </a:gra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291465" indent="-291465">
                  <a:spcBef>
                    <a:spcPct val="50000"/>
                  </a:spcBef>
                  <a:buAutoNum type="arabicPeriod"/>
                </a:pPr>
                <a:r>
                  <a:rPr lang="en-US" altLang="en-US" sz="1275" dirty="0">
                    <a:latin typeface="Handlee" panose="02000000000000000000" pitchFamily="2" charset="0"/>
                  </a:rPr>
                  <a:t>Determine whether the graph opens </a:t>
                </a:r>
                <a:r>
                  <a:rPr lang="en-US" altLang="en-US" sz="1275" b="1" i="1" dirty="0">
                    <a:latin typeface="Handlee" panose="02000000000000000000" pitchFamily="2" charset="0"/>
                  </a:rPr>
                  <a:t>upward or downward.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935" b="1" i="1" u="sng" dirty="0">
                    <a:latin typeface="Handlee" panose="02000000000000000000" pitchFamily="2" charset="0"/>
                  </a:rPr>
                  <a:t> ______________</a:t>
                </a:r>
              </a:p>
              <a:p>
                <a:pPr>
                  <a:lnSpc>
                    <a:spcPct val="125000"/>
                  </a:lnSpc>
                  <a:spcBef>
                    <a:spcPct val="50000"/>
                  </a:spcBef>
                </a:pPr>
                <a:r>
                  <a:rPr lang="en-US" altLang="en-US" sz="1275" b="1" dirty="0">
                    <a:latin typeface="Handlee" panose="02000000000000000000" pitchFamily="2" charset="0"/>
                  </a:rPr>
                  <a:t>2.</a:t>
                </a:r>
                <a:r>
                  <a:rPr lang="en-US" altLang="en-US" sz="1275" dirty="0">
                    <a:latin typeface="Handlee" panose="02000000000000000000" pitchFamily="2" charset="0"/>
                  </a:rPr>
                  <a:t> Find the axis of symmetry </a:t>
                </a:r>
                <a14:m>
                  <m:oMath xmlns:m="http://schemas.openxmlformats.org/officeDocument/2006/math">
                    <m:r>
                      <a:rPr lang="en-US" altLang="en-US" sz="1275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275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en-US" sz="1275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275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en-US" sz="1275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1275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en-US" sz="1275" dirty="0">
                    <a:latin typeface="Handlee" panose="02000000000000000000" pitchFamily="2" charset="0"/>
                  </a:rPr>
                  <a:t>.</a:t>
                </a:r>
              </a:p>
              <a:p>
                <a:pPr>
                  <a:lnSpc>
                    <a:spcPct val="125000"/>
                  </a:lnSpc>
                  <a:spcBef>
                    <a:spcPct val="50000"/>
                  </a:spcBef>
                </a:pPr>
                <a:endParaRPr lang="en-US" altLang="en-US" sz="893" dirty="0">
                  <a:latin typeface="Handlee" panose="02000000000000000000" pitchFamily="2" charset="0"/>
                </a:endParaRPr>
              </a:p>
              <a:p>
                <a:pPr>
                  <a:lnSpc>
                    <a:spcPct val="125000"/>
                  </a:lnSpc>
                  <a:spcBef>
                    <a:spcPct val="50000"/>
                  </a:spcBef>
                </a:pPr>
                <a:r>
                  <a:rPr lang="en-US" altLang="en-US" sz="1275" b="1" dirty="0">
                    <a:latin typeface="Handlee" panose="02000000000000000000" pitchFamily="2" charset="0"/>
                  </a:rPr>
                  <a:t>3.</a:t>
                </a:r>
                <a:r>
                  <a:rPr lang="en-US" altLang="en-US" sz="1275" dirty="0">
                    <a:latin typeface="Handlee" panose="02000000000000000000" pitchFamily="2" charset="0"/>
                  </a:rPr>
                  <a:t> Find the vertex (h, k).</a:t>
                </a:r>
              </a:p>
              <a:p>
                <a:pPr>
                  <a:lnSpc>
                    <a:spcPct val="125000"/>
                  </a:lnSpc>
                  <a:spcBef>
                    <a:spcPct val="50000"/>
                  </a:spcBef>
                </a:pPr>
                <a:endParaRPr lang="en-US" altLang="en-US" sz="1275" b="1" dirty="0">
                  <a:latin typeface="Handlee" panose="02000000000000000000" pitchFamily="2" charset="0"/>
                </a:endParaRPr>
              </a:p>
              <a:p>
                <a:pPr>
                  <a:lnSpc>
                    <a:spcPct val="125000"/>
                  </a:lnSpc>
                  <a:spcBef>
                    <a:spcPct val="50000"/>
                  </a:spcBef>
                </a:pPr>
                <a:r>
                  <a:rPr lang="en-US" altLang="en-US" sz="1275" b="1" dirty="0">
                    <a:latin typeface="Handlee" panose="02000000000000000000" pitchFamily="2" charset="0"/>
                  </a:rPr>
                  <a:t>4.</a:t>
                </a:r>
                <a:r>
                  <a:rPr lang="en-US" altLang="en-US" sz="1275" dirty="0">
                    <a:latin typeface="Handlee" panose="02000000000000000000" pitchFamily="2" charset="0"/>
                  </a:rPr>
                  <a:t> Identify the maximum or minimum value of the function.</a:t>
                </a:r>
              </a:p>
              <a:p>
                <a:pPr>
                  <a:lnSpc>
                    <a:spcPct val="125000"/>
                  </a:lnSpc>
                  <a:spcBef>
                    <a:spcPct val="50000"/>
                  </a:spcBef>
                </a:pPr>
                <a:r>
                  <a:rPr lang="en-US" altLang="en-US" sz="1190" u="sng" dirty="0">
                    <a:latin typeface="Handlee" panose="02000000000000000000" pitchFamily="2" charset="0"/>
                  </a:rPr>
                  <a:t>__________</a:t>
                </a:r>
                <a:r>
                  <a:rPr lang="en-US" altLang="en-US" sz="1190" dirty="0">
                    <a:latin typeface="Handlee" panose="02000000000000000000" pitchFamily="2" charset="0"/>
                  </a:rPr>
                  <a:t>, y = ____</a:t>
                </a:r>
              </a:p>
              <a:p>
                <a:pPr>
                  <a:lnSpc>
                    <a:spcPct val="125000"/>
                  </a:lnSpc>
                  <a:spcBef>
                    <a:spcPct val="50000"/>
                  </a:spcBef>
                </a:pPr>
                <a:r>
                  <a:rPr lang="en-US" altLang="en-US" sz="1275" b="1" dirty="0">
                    <a:latin typeface="Handlee" panose="02000000000000000000" pitchFamily="2" charset="0"/>
                  </a:rPr>
                  <a:t>5.</a:t>
                </a:r>
                <a:r>
                  <a:rPr lang="en-US" altLang="en-US" sz="1275" dirty="0">
                    <a:latin typeface="Handlee" panose="02000000000000000000" pitchFamily="2" charset="0"/>
                  </a:rPr>
                  <a:t> Find the </a:t>
                </a:r>
                <a:r>
                  <a:rPr lang="en-US" altLang="en-US" sz="1275" i="1" dirty="0">
                    <a:latin typeface="Handlee" panose="02000000000000000000" pitchFamily="2" charset="0"/>
                  </a:rPr>
                  <a:t>y</a:t>
                </a:r>
                <a:r>
                  <a:rPr lang="en-US" altLang="en-US" sz="1275" dirty="0">
                    <a:latin typeface="Handlee" panose="02000000000000000000" pitchFamily="2" charset="0"/>
                  </a:rPr>
                  <a:t>-intercept. __</a:t>
                </a:r>
                <a:r>
                  <a:rPr lang="en-US" altLang="en-US" sz="1275" u="sng" dirty="0">
                    <a:latin typeface="Handlee" panose="02000000000000000000" pitchFamily="2" charset="0"/>
                  </a:rPr>
                  <a:t>____</a:t>
                </a:r>
              </a:p>
            </p:txBody>
          </p:sp>
        </mc:Choice>
        <mc:Fallback>
          <p:sp>
            <p:nvSpPr>
              <p:cNvPr id="62" name="Text Box 3">
                <a:extLst>
                  <a:ext uri="{FF2B5EF4-FFF2-40B4-BE49-F238E27FC236}">
                    <a16:creationId xmlns:a16="http://schemas.microsoft.com/office/drawing/2014/main" id="{E9034BF9-025E-47DB-98FB-F95350C47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3791" y="6586819"/>
                <a:ext cx="4536962" cy="2921184"/>
              </a:xfrm>
              <a:prstGeom prst="rect">
                <a:avLst/>
              </a:prstGeom>
              <a:blipFill>
                <a:blip r:embed="rId8"/>
                <a:stretch>
                  <a:fillRect l="-538" t="-626" b="-14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path path="rect">
                        <a:fillToRect r="100000" b="10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 Box 8">
            <a:extLst>
              <a:ext uri="{FF2B5EF4-FFF2-40B4-BE49-F238E27FC236}">
                <a16:creationId xmlns:a16="http://schemas.microsoft.com/office/drawing/2014/main" id="{D1461CC1-39C9-4B73-8D4B-420FFF412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225" y="6275230"/>
            <a:ext cx="1838965" cy="28854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y = –3x</a:t>
            </a:r>
            <a:r>
              <a:rPr lang="en-US" altLang="en-US" sz="1275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2</a:t>
            </a:r>
            <a:r>
              <a:rPr lang="en-US" altLang="en-US" sz="12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- 6x – 7  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7E4DEE8-D295-465B-9A37-6E6BDF887D2C}"/>
              </a:ext>
            </a:extLst>
          </p:cNvPr>
          <p:cNvCxnSpPr/>
          <p:nvPr/>
        </p:nvCxnSpPr>
        <p:spPr>
          <a:xfrm>
            <a:off x="3184035" y="6333601"/>
            <a:ext cx="0" cy="3167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A3DFAF13-7448-4B4A-A432-9E11C2E0931B}"/>
              </a:ext>
            </a:extLst>
          </p:cNvPr>
          <p:cNvSpPr/>
          <p:nvPr/>
        </p:nvSpPr>
        <p:spPr>
          <a:xfrm>
            <a:off x="180248" y="7264824"/>
            <a:ext cx="2869585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360" dirty="0">
                <a:latin typeface="Handlee" panose="02000000000000000000" pitchFamily="2" charset="0"/>
              </a:rPr>
              <a:t>Discuss why is it important to know the V</a:t>
            </a:r>
            <a:r>
              <a:rPr lang="en-US" altLang="en-US" sz="1360" b="1" i="1" dirty="0">
                <a:latin typeface="Handlee" panose="02000000000000000000" pitchFamily="2" charset="0"/>
              </a:rPr>
              <a:t>ertex </a:t>
            </a:r>
            <a:r>
              <a:rPr lang="en-US" altLang="en-US" sz="1360" dirty="0">
                <a:latin typeface="Handlee" panose="02000000000000000000" pitchFamily="2" charset="0"/>
              </a:rPr>
              <a:t>of a quadratic function?</a:t>
            </a:r>
            <a:endParaRPr lang="en-US" sz="1360" dirty="0">
              <a:latin typeface="Handlee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F28D1DD-05E8-4471-A904-C72D0D334C2B}"/>
                  </a:ext>
                </a:extLst>
              </p:cNvPr>
              <p:cNvSpPr/>
              <p:nvPr/>
            </p:nvSpPr>
            <p:spPr>
              <a:xfrm>
                <a:off x="3430428" y="9674543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F28D1DD-05E8-4471-A904-C72D0D334C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428" y="9674543"/>
                <a:ext cx="3658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6">
            <a:extLst>
              <a:ext uri="{FF2B5EF4-FFF2-40B4-BE49-F238E27FC236}">
                <a16:creationId xmlns:a16="http://schemas.microsoft.com/office/drawing/2014/main" id="{9712B788-4E81-424D-8FA2-F1358F899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4" y="867003"/>
            <a:ext cx="5362896" cy="868867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62826B6-0693-4CFA-BCE5-A896A2AE3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4" y="365811"/>
            <a:ext cx="7689893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90" dirty="0">
                <a:solidFill>
                  <a:srgbClr val="000000"/>
                </a:solidFill>
                <a:latin typeface="Arial" charset="0"/>
                <a:cs typeface="Arial" charset="0"/>
              </a:rPr>
              <a:t>What did you learn today about how to find the </a:t>
            </a:r>
            <a:r>
              <a:rPr lang="en-US" sz="119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axis of symmetry </a:t>
            </a:r>
            <a:r>
              <a:rPr lang="en-US" sz="1190" dirty="0">
                <a:solidFill>
                  <a:srgbClr val="000000"/>
                </a:solidFill>
                <a:latin typeface="Arial" charset="0"/>
                <a:cs typeface="Arial" charset="0"/>
              </a:rPr>
              <a:t>and the </a:t>
            </a:r>
            <a:r>
              <a:rPr lang="en-US" sz="119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vertex</a:t>
            </a:r>
            <a:r>
              <a:rPr lang="en-US" sz="1190" dirty="0">
                <a:solidFill>
                  <a:srgbClr val="000000"/>
                </a:solidFill>
                <a:latin typeface="Arial" charset="0"/>
                <a:cs typeface="Arial" charset="0"/>
              </a:rPr>
              <a:t> of a parabola? </a:t>
            </a:r>
          </a:p>
          <a:p>
            <a:pPr>
              <a:defRPr/>
            </a:pPr>
            <a:r>
              <a:rPr lang="en-US" sz="1190" dirty="0">
                <a:solidFill>
                  <a:srgbClr val="000000"/>
                </a:solidFill>
                <a:latin typeface="Arial" charset="0"/>
                <a:cs typeface="Arial" charset="0"/>
              </a:rPr>
              <a:t>(Pair-Share)</a:t>
            </a:r>
            <a:endParaRPr lang="en-US" sz="119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126">
            <a:extLst>
              <a:ext uri="{FF2B5EF4-FFF2-40B4-BE49-F238E27FC236}">
                <a16:creationId xmlns:a16="http://schemas.microsoft.com/office/drawing/2014/main" id="{4EFF68D7-9DDF-467A-B7CF-4164B0F02C44}"/>
              </a:ext>
            </a:extLst>
          </p:cNvPr>
          <p:cNvSpPr/>
          <p:nvPr/>
        </p:nvSpPr>
        <p:spPr>
          <a:xfrm>
            <a:off x="4174" y="125059"/>
            <a:ext cx="1474867" cy="210503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Summary Closure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96C547-9C98-44DB-9B23-02C25D2EA8F0}"/>
              </a:ext>
            </a:extLst>
          </p:cNvPr>
          <p:cNvGrpSpPr/>
          <p:nvPr/>
        </p:nvGrpSpPr>
        <p:grpSpPr>
          <a:xfrm>
            <a:off x="5525776" y="655383"/>
            <a:ext cx="1964791" cy="1323478"/>
            <a:chOff x="6506729" y="1234464"/>
            <a:chExt cx="2403452" cy="155703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1050D0-D10E-4F7A-894C-0FFAE486E0CC}"/>
                </a:ext>
              </a:extLst>
            </p:cNvPr>
            <p:cNvSpPr/>
            <p:nvPr/>
          </p:nvSpPr>
          <p:spPr>
            <a:xfrm>
              <a:off x="6506729" y="1600221"/>
              <a:ext cx="2285976" cy="119127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242888" indent="-242888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13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axis of symmetry</a:t>
              </a:r>
            </a:p>
            <a:p>
              <a:pPr marL="242888" indent="-242888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13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standard form</a:t>
              </a:r>
            </a:p>
            <a:p>
              <a:pPr marL="242888" indent="-242888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13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minimum value</a:t>
              </a:r>
            </a:p>
            <a:p>
              <a:pPr marL="242888" indent="-242888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13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maximum value</a:t>
              </a:r>
            </a:p>
          </p:txBody>
        </p:sp>
        <p:pic>
          <p:nvPicPr>
            <p:cNvPr id="14338" name="Picture 2" descr="Image result for word bank">
              <a:extLst>
                <a:ext uri="{FF2B5EF4-FFF2-40B4-BE49-F238E27FC236}">
                  <a16:creationId xmlns:a16="http://schemas.microsoft.com/office/drawing/2014/main" id="{E97926A9-E12A-4ED2-94AD-28948D008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2243" y="1234464"/>
              <a:ext cx="2367938" cy="506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3FADF59-91E0-4D42-BA17-55E8C46DBC29}"/>
              </a:ext>
            </a:extLst>
          </p:cNvPr>
          <p:cNvSpPr/>
          <p:nvPr/>
        </p:nvSpPr>
        <p:spPr>
          <a:xfrm>
            <a:off x="176200" y="892171"/>
            <a:ext cx="5362897" cy="746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500" dirty="0">
                <a:solidFill>
                  <a:srgbClr val="000000"/>
                </a:solidFill>
                <a:latin typeface="Abadi Extra Light" panose="020B0204020104020204" pitchFamily="34" charset="0"/>
                <a:cs typeface="Arial" charset="0"/>
              </a:rPr>
              <a:t>Today, I learned how to ________________________________</a:t>
            </a:r>
          </a:p>
          <a:p>
            <a:pPr>
              <a:lnSpc>
                <a:spcPct val="150000"/>
              </a:lnSpc>
              <a:defRPr/>
            </a:pPr>
            <a:r>
              <a:rPr lang="en-US" sz="1500" dirty="0">
                <a:solidFill>
                  <a:srgbClr val="000000"/>
                </a:solidFill>
                <a:latin typeface="Abadi Extra Light" panose="020B0204020104020204" pitchFamily="34" charset="0"/>
                <a:cs typeface="Arial" charset="0"/>
              </a:rPr>
              <a:t>___________________________________________________. </a:t>
            </a:r>
            <a:endParaRPr lang="en-US" sz="1500" dirty="0">
              <a:solidFill>
                <a:schemeClr val="bg1">
                  <a:lumMod val="50000"/>
                </a:schemeClr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AF8058-9488-495A-BE0F-454A30E7473C}"/>
              </a:ext>
            </a:extLst>
          </p:cNvPr>
          <p:cNvGrpSpPr/>
          <p:nvPr/>
        </p:nvGrpSpPr>
        <p:grpSpPr>
          <a:xfrm>
            <a:off x="221001" y="2030040"/>
            <a:ext cx="7333816" cy="1787632"/>
            <a:chOff x="42796" y="1232917"/>
            <a:chExt cx="7094538" cy="1735137"/>
          </a:xfrm>
        </p:grpSpPr>
        <p:pic>
          <p:nvPicPr>
            <p:cNvPr id="18" name="Picture 36">
              <a:extLst>
                <a:ext uri="{FF2B5EF4-FFF2-40B4-BE49-F238E27FC236}">
                  <a16:creationId xmlns:a16="http://schemas.microsoft.com/office/drawing/2014/main" id="{A49EDCE1-0761-41C7-80FF-DCC95C8FE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6" y="1232917"/>
              <a:ext cx="7094538" cy="1735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112">
              <a:extLst>
                <a:ext uri="{FF2B5EF4-FFF2-40B4-BE49-F238E27FC236}">
                  <a16:creationId xmlns:a16="http://schemas.microsoft.com/office/drawing/2014/main" id="{B3B20CE3-CD70-4476-8B98-765016F88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21" y="1335769"/>
              <a:ext cx="3342074" cy="267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48578" algn="l"/>
                </a:tabLst>
                <a:defRPr/>
              </a:pPr>
              <a:r>
                <a:rPr lang="en-US" sz="119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List the steps to find the “</a:t>
              </a:r>
              <a:r>
                <a:rPr lang="en-US" sz="1190" b="1" i="1" kern="0" dirty="0">
                  <a:solidFill>
                    <a:srgbClr val="0070C0"/>
                  </a:solidFill>
                  <a:latin typeface="Arial" pitchFamily="34" charset="0"/>
                </a:rPr>
                <a:t>Axis of symmetry</a:t>
              </a:r>
              <a:r>
                <a:rPr lang="en-US" sz="119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”.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2A59241-F016-46C5-903A-17246E12F0B6}"/>
                </a:ext>
              </a:extLst>
            </p:cNvPr>
            <p:cNvSpPr/>
            <p:nvPr/>
          </p:nvSpPr>
          <p:spPr bwMode="auto">
            <a:xfrm>
              <a:off x="266031" y="1640612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A7CCAC1-29A6-44FC-B4EC-441D3CAEC520}"/>
                </a:ext>
              </a:extLst>
            </p:cNvPr>
            <p:cNvSpPr/>
            <p:nvPr/>
          </p:nvSpPr>
          <p:spPr bwMode="auto">
            <a:xfrm>
              <a:off x="266031" y="1926052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1493B5E-7EB4-42FF-B578-B17CB4F00FED}"/>
                </a:ext>
              </a:extLst>
            </p:cNvPr>
            <p:cNvSpPr/>
            <p:nvPr/>
          </p:nvSpPr>
          <p:spPr bwMode="auto">
            <a:xfrm>
              <a:off x="266031" y="2238911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8A87406-6CF7-4CA8-9171-CC99CD0D05E1}"/>
                </a:ext>
              </a:extLst>
            </p:cNvPr>
            <p:cNvSpPr/>
            <p:nvPr/>
          </p:nvSpPr>
          <p:spPr bwMode="auto">
            <a:xfrm>
              <a:off x="268358" y="2550441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4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EA1B4F8-B8E3-477E-B5BD-546DCB4ADC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781" y="4023371"/>
            <a:ext cx="3872861" cy="17088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5E78F3-2534-4813-8ABA-9F5E64441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001" y="6035029"/>
            <a:ext cx="3872861" cy="17088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48226D-8536-4F22-88D1-0AD0DE1B3B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699" y="8168734"/>
            <a:ext cx="3872861" cy="1708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B6E099-0886-4324-A239-16B19C1E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4935" y="3984821"/>
            <a:ext cx="1237309" cy="267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8900C09-C55C-434B-9E4A-B0BB18E7BB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9489" y="3929786"/>
            <a:ext cx="1987393" cy="178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FD8DF77-6DF6-44CA-A6E1-150879C0B9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9041" y="6035029"/>
            <a:ext cx="1008481" cy="2107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43D7B0C-4CAA-4EE3-88BD-D63F967A67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765" y="6271524"/>
            <a:ext cx="2112818" cy="495017"/>
          </a:xfrm>
          <a:prstGeom prst="rect">
            <a:avLst/>
          </a:prstGeom>
        </p:spPr>
      </p:pic>
      <p:pic>
        <p:nvPicPr>
          <p:cNvPr id="14336" name="Picture 14335">
            <a:extLst>
              <a:ext uri="{FF2B5EF4-FFF2-40B4-BE49-F238E27FC236}">
                <a16:creationId xmlns:a16="http://schemas.microsoft.com/office/drawing/2014/main" id="{CBC2DBC4-B24C-482F-B136-8CD0B0E373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0473" y="5943590"/>
            <a:ext cx="1987393" cy="201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7" name="Picture 14336">
            <a:extLst>
              <a:ext uri="{FF2B5EF4-FFF2-40B4-BE49-F238E27FC236}">
                <a16:creationId xmlns:a16="http://schemas.microsoft.com/office/drawing/2014/main" id="{D1A8AB5B-2511-45B8-BC10-0D32CD2447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8672" y="8229565"/>
            <a:ext cx="823563" cy="134176"/>
          </a:xfrm>
          <a:prstGeom prst="rect">
            <a:avLst/>
          </a:prstGeom>
        </p:spPr>
      </p:pic>
      <p:pic>
        <p:nvPicPr>
          <p:cNvPr id="14339" name="Picture 14338">
            <a:extLst>
              <a:ext uri="{FF2B5EF4-FFF2-40B4-BE49-F238E27FC236}">
                <a16:creationId xmlns:a16="http://schemas.microsoft.com/office/drawing/2014/main" id="{0D640BC9-6A60-4E5D-AD7E-410BE352B0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1765" y="8397552"/>
            <a:ext cx="2059560" cy="4720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52D4810-7D1A-441A-B889-17889C9B5390}"/>
                  </a:ext>
                </a:extLst>
              </p:cNvPr>
              <p:cNvSpPr/>
              <p:nvPr/>
            </p:nvSpPr>
            <p:spPr>
              <a:xfrm>
                <a:off x="4434834" y="9675667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52D4810-7D1A-441A-B889-17889C9B53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834" y="9675667"/>
                <a:ext cx="36580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FD278C-8D2E-4CDE-BFA1-169C1EE18968}"/>
              </a:ext>
            </a:extLst>
          </p:cNvPr>
          <p:cNvCxnSpPr>
            <a:cxnSpLocks/>
          </p:cNvCxnSpPr>
          <p:nvPr/>
        </p:nvCxnSpPr>
        <p:spPr>
          <a:xfrm>
            <a:off x="33026" y="5852151"/>
            <a:ext cx="76936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24726ED-079D-4CE4-943A-87299224D72F}"/>
              </a:ext>
            </a:extLst>
          </p:cNvPr>
          <p:cNvCxnSpPr>
            <a:cxnSpLocks/>
          </p:cNvCxnSpPr>
          <p:nvPr/>
        </p:nvCxnSpPr>
        <p:spPr>
          <a:xfrm>
            <a:off x="33026" y="3749054"/>
            <a:ext cx="78764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0C59267-9C22-46EF-8CDE-6CF2E691852D}"/>
              </a:ext>
            </a:extLst>
          </p:cNvPr>
          <p:cNvCxnSpPr>
            <a:cxnSpLocks/>
          </p:cNvCxnSpPr>
          <p:nvPr/>
        </p:nvCxnSpPr>
        <p:spPr>
          <a:xfrm>
            <a:off x="33026" y="8046687"/>
            <a:ext cx="76936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review">
            <a:extLst>
              <a:ext uri="{FF2B5EF4-FFF2-40B4-BE49-F238E27FC236}">
                <a16:creationId xmlns:a16="http://schemas.microsoft.com/office/drawing/2014/main" id="{59159090-2294-4CDA-B876-1B4FA0113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628" y="3775141"/>
            <a:ext cx="761014" cy="25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994B29-EA7F-47D8-ABD6-976C8B7CFA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20033" y="8203413"/>
            <a:ext cx="626754" cy="14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812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1a139709fd826d43f5a3ffc8cec70925735927c"/>
  <p:tag name="ISPRING_ULTRA_SCORM_COURSE_ID" val="C2E7595F-D693-4D29-BF2F-C26066B992C4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_PLAYERS_CUSTOMIZATION" val="UEsDBBQAAgAIAEqZy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5mQsTLwI/sDmBAAAcBIAAB0AAAB1bml2ZXJzYWwvY29tbW9uX21lc3NhZ2VzLmxuZ61YbW/bNhD+XqD/gRDQYQO6tB3QotgSB7LEJEJkypXovGwYBEZibKKU6OrFafZpX/cz9mU/rL9kR0p27CaFpKSABZiU7rkj7+65I/cPP2cSrXhRCpUfWG/2XluI54lKRT4/sGb06Of3FiorlqdMqpwfWLmy0OHo+bN9yfJ5zeYc/j9/htB+xssShuVIj+7GSKQH1nQcO8FkapPL2A+Og3jsHVsjR2VLlt8iX83Vj7+8e//5zdt3P+2/auX6wEQT2/d3gZBBevu6BxChYeDHgIb9mOALao1+mFe/rZ9h8sGM+h7B1ujLP/8Ok5yG+Aw0S9DaPp3yszDEhMaR77k49qKYBNTsi48pdq3RparRgq04qhRaCX6DqgUHn1ai4KiUIjUvEgUTec27lLnBxPZIHOKIhp5DvYBYo0gVxe1LA8vqaqEKUFeiVJTsSvLU6IToMe+XBS9BNasguhD8qoWAL1XGRL7Xrfqc+IHtxvZ0Gk9wFNnHsMF0syhA2oG/EdUC3qVcvQQVN7lULEXXBQfAIEJsuZQiab4U0bLQFk4lu+20IrTPPXIc0yDwoxgTdz1jjXCeIrdgerEDUUI7wiEAFKzkxSNkYxP3RhzZUg5DOPGOT3x4qDbhRMwXEp5qqB1TDJEw5XmXFEQqDiHWo+g8CF29aaAKMbRkZXmjinQnSrf92QXsESeARHDoFjjVGGtgiA8BTFYUPKm6wHx7RpyTeEwJ/B1j2Fyf1Xmy6CkHGfJgkG6HZA2+2g68zvhv0eJxcAEpbo1IMEQiOLVGwekQiUscAXngqEuG2Gfesa2pQJPPmhnWzJMwnejyFrEkATnt0pVQdQkzekuAHwwHlcO0RPjDDCLJs/0H+K0BBGebGJqLFQcTirQ7ooF7HezqmP4w836Pj2zPx24MQQ7UE1NTErQyBsSZqwoxKZVeAOhl6YrlCUdXPGHasbfwWSpS85kOQGPJp1r8hVjVku6Llq+Jiy9e7A00bYfi71uY1SWYV1U8W1ZdqrfMf4wVOtm+aUKfpT9Of+RgYode8E0nZey2cVIfz5Qiq2VTC57sn41lQ33UacQTd6q/t763JVFD+mMPWGssVH8JDM2GLmzQH8j+Uh45AkXTpnZAcfHy6wE6SdACEIUei3EGW7Vjwpnm/P7y53gceRQKxzm/KkXV2ZWZbGwc9LBrE2iJJa/4XTJe8WsFPCY5WzXNGZRH4+lOh271fjv1gnrUB5MJAM7bvqpEUmRgf9oDczbB6x1oaH5nJeeqlqlJXik+GqqHva0zfr+rvC5UZmYlK9fB21Saw6dY0SwubJROB/Qlm/zr7Z+t9Hu8lyJsh9CJODZxdPvi6FyVPYUgBfRW+DRadz+QCxmrkgWU1WtV52lPoOZI4+IjG8DaNUecFcniy9//9cT4ypJmFrWzvw4C0X0ZsCDegP1BVMXLP7tAqD3elTODPlLtOXAt1w47JT2Iwu9yxGJNaclUBlN73XohyFun2ZTazskE8iAyYa/qIunu0rYRJnZ4ClxmjgfWaMKKj0CEVCk5CMVstQ7Aapj2zQk8qCspcj5E9mmlRC+YetPYdl1zLQHJByfNj03NTOGok7T3E1LNe4M5JzYBnv0Kj6eiGgoYYry5ctDHaXN09eFsDAHUIytNaVuzGBBFM76jidX9SrcZleZuaP/V1lXR/1BLAwQUAAIACADmZCxMKIpE2PIDAABnEAAAJwAAAHVuaXZlcnNhbC9mbGFzaF9wdWJsaXNoaW5nX3NldHRpbmdzLnhtbOVY3XIaNxS+5yk020nvwtqu3TjugsdjYMwEAzXbaXLlEasDq6KVNpIWQq5628foTR8sT9IjBBgKSZakdDLTYXbwSp++838OcnT9LhNkCtpwJWvBafUkICATxbgc14Jf4tbzy4AYSyWjQkmoBVIF5LpeifJiKLhJB2AtQg1BGmmuclsLUmvzqzCczWZVbnLtdpUoLPKbaqKyMNdgQFrQYS7oHL/sPAcTLBlKEOCTKbk8Vq9UCIk8071ihQDCGWouuTOKipagJg1CDxvSZDLWqpDsVgmliR4Pa8F3rTP3WWE8VYNnIJ1PTB0X3bK9ooxxpwUVA/4eSAp8nKK6pyfnAZlxZtNacHbuaBAe7tIsyL3t1NHcKnSCtEv+DCxl1FL/6gVaeGfNasEvsbmkGU9i3CHOAbWgET8OOu1G87Hbi5uDx7v4vuN1OOBQ3HwdH3AobsedZin83Zt+86HT7r56jHu9TtzuP51CF21ZGIXbLojQVarQCaw9ENm0yIaScoFZ9w+/GLCYt4LqMcSqxTEsIyoMBOS3HMY/F1RwO3ehwvSeAOQ3JofEPrg41AKrCwie6DwhKobBWQf54uU6xi8ut0wPvfQns/ZqGVFraZJiNuDaQrUo3FxawUZKbpnm3slQCbY2CLIhsC7NYCPJBxMuW4g8DcgIgyDQ1F4OkgyoxMLiFs1P1gSmGBrL7aKgWkv0jeZUEOTDygdyP9hxR5JSbba8vva8y+ak3pSMNDSdYbV6l/jlj8H7IMvA7tD7wkUAdBl4U1NzAJLcCFEGfE/1BDSJlRKmDP5XVQhG5qoggk+AWEUwl4sM/0qBbLYAMtIqW6xil7LECI7en3KYAbsuI+gNisgKPIktMRdgvYS3BX9PhjBSGnmBTjEkuM6N568eRJxTY55I6UrHZ74RtLuN5utnzkDKplQmB5JjAUCW22PwU7RdKhQhhEJvblCgZxJaYPBdfBhnC1gZM6tfHhHDs0L4iP/bcdmgPmJ0jiOFzn2MygTmsxqUFpvS6aImXZ0tqLEaOYbEc+JGgp2UywLKEiZUEiXFnNAEp5VxFT7lqjC44mvZU5svUtAfJVwuVB1jw0dhmpXrcienZz+cX/z44vLlVTX88Ptfzz95aDnB+4I6aX6E33505n/m1Ccm/87ZltKZyza2I3X/z5Pl1N2dSVHo5uX+8bmY8t/q9Pzwx59l4vm9sD+tnlL4MWKXT6nsaw7KwLq9MqjeqzKoBz8Z+xtTsZQK2D7Hvh1gAxU845g+RyuJ/yRBv/r3nc/w4yTot+u2r63r/4vX/Nv6srV1u4rCvRdTt5NxyTP0pRtD69ts/eL8BO9re7cqFWTb/udAvfI3UEsDBBQAAgAIAOZkLEx8NYsP4wIAAJEKAAAhAAAAdW5pdmVyc2FsL2ZsYXNoX3NraW5fc2V0dGluZ3MueG1slVbbTuMwEH3nK6rwTgqLgJXSSrQUCakLaIt4d5JpYtWxI3tStn+/duw0TtuQ0hFSPXOO5+opkdpQPr0YjaKkkhI4fkBRMoIw4qSASbBIqwQkXS5Wq7dXbdiBDEKLF0zIFSBSnimjaXQjmk6CuEIU/CoRHPWlV1zIgrBgejkeP87n11FYI4dYYqu9TS9nt3ez8XiAsyYJtG6e6885FOfj+fn3Q7+PRBQl4bulyMRVTJJNJkXF00E/+a4EySjfmMR/388X931IRhW+IBSdmBYPRs6jlBKUAhPS3cLIIIuRGFjjaVx/zuS0rr7P/oC2pYpiTXu8NtJHK0kGB0W+MdKP5/r2DuHpwcj3BIR/qKG/boz0QuuB/1E0oqzKn8xIKUVmCtrlfN/EPYcJkurnZ1IeGxkkmISMo8EuuPLcPhnxQO6r/+4j81ylYO+mrgcLwTQ9ZjBFWUEUNidrU7n4eqtQv4/G7mtazLuO+Z1UCqZrwpSDtcoW+Be+KE99lNO0kE/BqgLmNmAf2TW0hPl8Vi8LH7vXeTFK2Dplm4qnbJGvurBHSE/ZIleMpvDG2e4IfmixnKbJM+La6dXfRd9pgDYDJ/qYuqubU2M1rpbm7So/e6dpQIVIYWpWgl7YBKngH7QA08EorE02tvAouIiTLc1qxh+Di3crhFJF4YHezdzpCYuQIoNTg1dHqtd1J3JzHp5L++vQZmjPI9TLfBIQRJLkhU5WBSPHmwS1E/u7eExxxQH5wtfiXFJB5AbkhxDM92PC7WNwgXB2TMK+sj54FHpFiMLTVY7cJafKz6siBrnQXaOwn56u0gJzmuVM/+EnhS9IDxg9VkvFXN/HCdXDaNvoKdwQAJFJvh8Be7KmomJIGWyBObKnqHPuSy5S+u31TdwjLmGN/sw5zVlD6XZGOyydhdcxnCB86rhOM6zlYnAhREhiVafWWQHNRvau7izpZrGZ+fNBVuHmqXO1th8XUSvNv6L/AVBLAwQUAAIACADmZCxMnCZQT9wDAAD4DwAAJgAAAHVuaXZlcnNhbC9odG1sX3B1Ymxpc2hpbmdfc2V0dGluZ3MueG1s7VfNcts2EL7rKTDspLeItus0jkvJ47GksSaypFrsNDl5IGIlogYBFgClKKde+xi55MHyJF0I+o0Uh8pUbQ8dD8fi8ttv/7FkdPUuE2QC2nAla8Fp9SQgIBPFuBzXgl/i1vOLgBhLJaNCSagFUgXkql6J8mIouEkHYC1CDUEaaS5zWwtSa/PLMJxOp1Vucu2eKlFY5DfVRGVhrsGAtKDDXNAZ/rOzHEywYChBgFem5EKtXqkQEnmmO8UKAYQz9FxyFxQVtzYTQehRQ5o8jrUqJLtRQmmix8Na8F3rzP0tMZ6pwTOQLiWmjkIntpeUMe6coGLA3wNJgY9T9Pb05DwgU85sWgvOzh0NwsNdmjm5D506mhuFOZB2wZ+BpYxa6m+9QQvvrFkKvIjNJM14EuMT4uKvBY34YdBpN5oP3V7cHDzcxncd78MBSnHzTXyAUtyOO81S+Nu3/eZ9p919/RD3ep243V9rYYq2IozC7RREmCpV6ARWGYhsWmRDSbnApvssLwYstq2gegyxanEsy4gKAwH5LYfxzwUV3M5cqbC7HwHya5NDYu9dHWqB1QUEazpPiI5hcVZFfvFqVeOXF1uhh976Oqy9XkbUWpqk2A0om7sWhZuiJWyk5FZo7p4MlWCrgCAbAuvSDBPcb8mAjDDrAmPr5SDJgEocJG4x3mSlYYqhsdzOB6i1QF9rTgXBIcFJB3I32Ik/Sak2W2lepdq1b1JvSkYamk5xOn0OvPhL8D7IMrBbTLdwKQddBt7U1ByAJNdClAHfUf0ImsRKCVMG/6sqBCMzVRDBH4FYRbB5iwx/pUA2Z56MtMrmUkGNJUZwzP6EwxTYVRlDb9FEVqAmHoG5AOst/F7w92QII6WRF+gES4Jybjx/9SDinBqzJqVLH5/5yW93G803z1yAlE2oTA4kx46HLLfH4KcYu1RoQgiF2dygwMwktMDiu/owzuawMmFWv70ihmeF8BX/u+uyQX3E6hzHCp35GpUpzFc9KG02pZP5TLo5m1PjNHIsiefEBwkeslwWUJYwoZIoKWaEJriejJvwCVeFQYmfZU9tvslBr0q4nLs6xrcYNKZZuVPu5PTsh/MXP768eHVZDT/98fH5k0qLld0X1FnzO/vmi0v+K1pPrPod3ZbSmes2tmN1//vIYs3u7qQodAty/76cr/XP1uXw39uXn/78UKaC3wv70/IqhR8jdnGV6rfmoAys2yuD6r0ug7r3u7C/sQdLuYAH5tgfAHhkCp5xbJijDcE/0pJ7X+H4kz3pu/g4LfnfTdTe2f0/Ueu71UfT1ldSFO79wKygfPtrvV75C1BLAwQUAAIACADmZCxMeSGyGZ4BAAAbBgAAHwAAAHVuaXZlcnNhbC9odG1sX3NraW5fc2V0dGluZ3MuanONlE1PwzAMhu/7FVO4oqkDNDZubGwS0g5IcEMc0mJKtTSOkqxQpv13mu6rSV1YfFncp68/OnvT61eHJax/19/Uv+v7k3+vfeB8Vq/h0vcL5//gwoQPcveAKQ0GpOU2Q/mS5SAyCSwgi6PE0b89IbsIfmQma/G4fLagTEOPIQErIkWmCdBQYEGAXxT4TTl/Dm/3GmXtSmo0PF5bi3KQoLRVswYSdc5rhl1E0f1sNmyWGMBYgN6h05vRNIoI9IMn4Iku6tNFnhQXi8nYV0wwV1yWS0xxEPNklWpcy/cu1c9Sga4++Wpfy+R2Nr9tAiIz9tFCHgaej511k+5vZWAfdzR3RsKCxyAaulF9/kA94XZBAV1kJrMH+n7orEkrnkK7S1fOfExWWiH3MHbW5ix82x1xfeXMIwQvQZ8TEtVanfEBlcbUdaSFtnt+RAXy90ym+yoiZyTnknWyXd07FXrz4Ix5I4TBCH1S05d3rY4QJCffkrNrgsBL6lVqK9KRkXKqzkV0WpOHfGy4S9z9taqd6xXoF0RRZfz2X26FX2tv+wtQSwMEFAACAAgA52QsTNbseNluCgAAdR8AABcAAAB1bml2ZXJzYWwvdW5pdmVyc2FsLnBuZ+2Ze1RTZxLA4xPwAd2VFeUVqBpbH0hQDGBIWqVFtym4WgErEGiAIAYCBkQMSVyqay2a1CJygRjabU9pDQRCtiDyiFkKWSpJqoiAgcQK3IghxBAJxLx6L3h2e07/3H/zR27ufL+Zud83d2ZyTuby4Zjotau8VyEQiLWHDkYdQSCWExCIZRzXldDK/ccfBUFfS2hHovcjBHLfSUhYTn73w3cRCCFntTV1BSS75R48TkMg3LvgzxIp9fs0BAK56lDUux+dTdaNojl+2qS7qaxluKXIJW8XbL7zr7cKVt16+G3MgfJXj37IPPLPAG/Py0t/WeHm9uaR8/npx0PWe20ivSdcc+Ni64N/qx+3Fs7c087yRsdkvEjF9sgZAVne104f6VPouYx8oQ9V3dlx1m41d4vICpXlaekuaD8I/2/rWYTVlagmJNGlzGtX8g7iGmg11/27q5QxRnDR7POB09HQwnlayNVxSJ6bHj3tsiDvqR+/j60VPXaF1dnflWPPzYz3nt4ESXfDq+JmMn9cAt0+4bqh4KcEAvD1QspS6PpGtBsKbxlWBDFf9dcEtdisGjxLrDMq8MQcMVvP0NO98K/uc24oc0gC7YE4C/ITtqGeyjjVuhayva1m/5mAyiT4ArkPsmsYpmFLdoubf802oC8PQ7uqtk0Xiu3MHx2By9dBymFJ0atRYy74eQmVYpEXdhqZSsYaFH0dhi1sStsE7+juZMTHwWYDh1Vs0FFZlkE7M45LCK4cEnr4i56nmUY/+bn9jHLvtdRkDEvsR0USwD/VHHdr6sgw2exzYgezBi1VsUPVsbcBHU3AL/nPNoDSMMqOJOqRO+9kWShKl7LLh5TMsa14c++gEg6aZSJTklbqYpk3dCHtLxh3M4Mrv2+8eNHNxfJLyLVUtoiBB+eVWrLSniDKlkMSOn2fiVJ9OORautIeyE9p6ubpzhpn7Ynx2WqXsmGcJadBW7To93tJ2lMp7gzBtTIBHZg6Rdzd7HFhtOEnoKFNv56QUd5jF9YcT2q6yJZR1Mn4Bh+lPf5kcCUptnhYv3uwrfsmJ1utOGVnllw+tgV+nd5sbwKo3fnl1FgvDqBwlAQCoFsX1twY7B3UM4W3yJsZ+YANLD6xYZjCTwS1PRUek0UabZGNWSNM0hY0U4mc1mm3HetiTPzche1pnknS6GvIS6XrMSZJWomEWX6wa39XNzCmMID6loDdLPHHE8LC6pQQzv26uC8og6+EupuDGXRs9J4lsLkWMi+5G3XVRj4z9WnvVJvD9wuzhZGQeXuD5QWaNX2g+5jh172StD4s6meKmhr4LEKJ9yT0JPYXNKyGc4Ye7YFSzlkCGj2Wi9RR7GEyAVv5olFnEaY80G9NmOJg0Ol0BrGwfKBIM0TLVgo1WMs7pwdM4Y/WQ0GYxqSe3OcOB0XsuwXwzfpEEnWBUXz7apFnBhvTLC1gT5KknfLWFkZP1j5Yi2WNK3GDU4uB+n3OL6y94/rHYvg9MDyb1Q56wXfFB4Lh8nGVLIeuAQvZfP4NAkz2O4ETOIETOIETOIETOIETOIETOIETOIETOIETOIETIAL8GYZur//v78TPfFaUSTlIYnuxeeaprBrjpVd1tIWBwJgsTzNP4w2YIaUnOKUao65AD4YwzfeI/vniSIv8VPMgvDLztlIikYz3lm31IjJmByYmGI/RmkpjvWAZ5Hv6m9rYGn9GnkQoHaEqCgQCFtXUyl+Z24/Ga7V9E4ddXMriG5KTkh+MXglXP4/IIurZBo/+v8IHcg91TLLUpN69yWJmB7dLNUVbRWKC0uTcvNzgVm3THs2JJKmqNnk2RNr8YAV0JH4fq1nMsJhmYmb29GT502v3gGRW3woP6BHqngRIN6nuXOv0gmt5P/br3CxSKKfjqI/Rvw7MW+fxJjDSfatCW5cPHxYrI2dynybI0vUPe0bakFojwT8quJUvjMBAxpps/2Xh5Yqdkwkyst5Tiq0SVd372p8SXPSyliV6uTXWMXaa0yV9PgKpcluOmlMeDsCKH0mt3uMDxe55cZLxvcK0nkXeoFHUEFVoHpggO6m/Lq0gMlu5/QU3Pww2j7HMg/d2YpB8GhTGXB5ulkrpKBVWDare5ijtPUqRG0ps1LDohljxq4Z79Rif13oxunjXhp6sZHotLsdYhPLAAdZf8VbH5sL74/EOo7iC7ouL06yEjmjtI6dhLwirlKoDGzA2bJmLH6FZsaMS35I5Q2eZORg2atFjMi+Sfqao4my7Id5h5nswr/800iVv9ogMRc+1Y2x98gGryd0P2Xbj+MMXL8WD22kZbCNt3pOkEg1YBTMpnx5Sf2W+FLqdkGPMlC8euYJkj+O2FtpsYnu3xfGkBmhErltvf+YVe2Ouad3fwB/FFi+W49Tqle5+fLPOLwKMAM+Bd0BtUMKQoBB8TDfq3K6Zi0bycUhvI68eLCx38SHEkVRXqnu+3Ph6x2y0SUjaL2Gmd1/4cqd/H64m0t7S0NXV/Dit9C2R+lIcJZFcB7YUlqEHReIe8zlkjH1KTWT6XQYVfJDZl9tUpT4m3wbU9QQ6Ghdj1T5yhvDOUMnd57z85qvDDaTVa1kvCh1WHz4mJyTOqGzTAX8JoXXQRv1EX6WWvs/wJDODlInx+EvVV6AgnH4kSbt1rCJUNv/LtusDrVB6he2CC6z9g/ZhYEMj62FGp+pS2fFjQuLfhcR0dOqvB/ixi257AW3lKZ7ijZtarnbU5VqrRjUt3XfJHE4IqBQTbZScCDDyhEy/jexDAGVVmJypb3qt4eqG15lV4bUrOVG1RZVD2AwkNNY3AZ81Ii1hTWLqTSEnSGT7jiOAY/AM0AKnvPlDwveu/+OrjSIHZd/7rs+BOUqomM+dXVVWRANlQ3ZDNnWqWOy9GF2mqr2IVlR7loue+wZ57mVa6SZ+bWDzswfzuaNwMn1NEozdGro/gLKgjeJJrMDbmFwPmtBkx0aUMYNyP40a+jr9sEzr/FN+Q+ed9hPYBcsfOEUcsONjmY4kxwF9wOdb4AFK7mdkBS9JtZM3nSA7pX+4WCCDBVxG8DBOFAV3ryeHdxE729tJWJmwqh8qDqib7NTkJ5H9CDjPDxZ6nUCrUyod6yvUj17XYRy3Gve5yHBQvoRUkAN3A2XZ1tgYk5EQZxzeN2B4Odk/UexuCCjpTbJ2cWl1cngmaTy+sTYsjja8r9tgNRsnEt1nIY6tePmDNLuGsRTaRmpbKb2fxBnAmmKyfY0q25OU04P3rghETWNHd7GqSIrwhXOfh9orNUi/We8AFOYEWSrVFF6OxlsGfHOewwbdU3cKMnmxrzwdwRpAetbkBllc0l/HKcYj5pS1TVng0R35YWHAyEQ1NR0e0NZm2PttndFlWhW1Zj+iSmvxXO3n7o4aO1oPDnlsh0dVYccK89TF/XnPbKYDVfcCczwX+r5/yB9/C55eU++HO/aLqye3cHh4VufI/4a+FpPud0NfJtVQ6rXrBuwewS07uXm3yqVsI/QWEqdd/ztV1qaEjMFzLgUv8kQnvPwksGp9yIfj1Xl5Bha4d3uzbG56YTR96L2YKMH+lJLfAFBLAQIAABQAAgAIAEqZy0aKJOKo+gIAALAIAAAUAAAAAAAAAAEAAAAAAAAAAAB1bml2ZXJzYWwvcGxheWVyLnhtbFBLAQIAABQAAgAIAOZkLEy8CP7A5gQAAHASAAAdAAAAAAAAAAEAAAAAACwDAAB1bml2ZXJzYWwvY29tbW9uX21lc3NhZ2VzLmxuZ1BLAQIAABQAAgAIAOZkLEwoikTY8gMAAGcQAAAnAAAAAAAAAAEAAAAAAE0IAAB1bml2ZXJzYWwvZmxhc2hfcHVibGlzaGluZ19zZXR0aW5ncy54bWxQSwECAAAUAAIACADmZCxMfDWLD+MCAACRCgAAIQAAAAAAAAABAAAAAACEDAAAdW5pdmVyc2FsL2ZsYXNoX3NraW5fc2V0dGluZ3MueG1sUEsBAgAAFAACAAgA5mQsTJwmUE/cAwAA+A8AACYAAAAAAAAAAQAAAAAApg8AAHVuaXZlcnNhbC9odG1sX3B1Ymxpc2hpbmdfc2V0dGluZ3MueG1sUEsBAgAAFAACAAgA5mQsTHkhshmeAQAAGwYAAB8AAAAAAAAAAQAAAAAAxhMAAHVuaXZlcnNhbC9odG1sX3NraW5fc2V0dGluZ3MuanNQSwECAAAUAAIACADnZCxM1ux42W4KAAB1HwAAFwAAAAAAAAAAAAAAAAChFQAAdW5pdmVyc2FsL3VuaXZlcnNhbC5wbmdQSwUGAAAAAAcABwAXAgAARCAAAAAA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PATH" val="Repository"/>
  <p:tag name="ISPRING_OUTPUT_FOLDER" val="C:\Users\Betty\Desktop\Educeri"/>
  <p:tag name="ISPRING_PRESENTATION_TITLE" val="Use Algebraic Terminology (7.EE.4) [667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Objective &amp; Prior Knowledge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ncept Development"/>
  <p:tag name="GENSWF_ADVANCE_TIME" val="0.00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Relevance"/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DataWORK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ECF"/>
      </a:accent1>
      <a:accent2>
        <a:srgbClr val="D11123"/>
      </a:accent2>
      <a:accent3>
        <a:srgbClr val="F3F19F"/>
      </a:accent3>
      <a:accent4>
        <a:srgbClr val="FFD347"/>
      </a:accent4>
      <a:accent5>
        <a:srgbClr val="ADDB7B"/>
      </a:accent5>
      <a:accent6>
        <a:srgbClr val="87B0E1"/>
      </a:accent6>
      <a:hlink>
        <a:srgbClr val="077ECF"/>
      </a:hlink>
      <a:folHlink>
        <a:srgbClr val="53B5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 algn="ctr">
              <a:solidFill>
                <a:srgbClr val="FF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0" tIns="0" rIns="0" bIns="0">
        <a:spAutoFit/>
      </a:bodyPr>
      <a:lstStyle>
        <a:defPPr defTabSz="914400" fontAlgn="auto">
          <a:spcBef>
            <a:spcPts val="0"/>
          </a:spcBef>
          <a:spcAft>
            <a:spcPts val="0"/>
          </a:spcAft>
          <a:defRPr kern="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4480</TotalTime>
  <Words>1649</Words>
  <Application>Microsoft Office PowerPoint</Application>
  <PresentationFormat>Custom</PresentationFormat>
  <Paragraphs>215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22" baseType="lpstr">
      <vt:lpstr>Abadi Extra Light</vt:lpstr>
      <vt:lpstr>Angsana New</vt:lpstr>
      <vt:lpstr>Arial</vt:lpstr>
      <vt:lpstr>ＭＳ Ｐゴシック</vt:lpstr>
      <vt:lpstr>Wingdings</vt:lpstr>
      <vt:lpstr>Symbol</vt:lpstr>
      <vt:lpstr>BatangChe</vt:lpstr>
      <vt:lpstr>Tahoma</vt:lpstr>
      <vt:lpstr>Verdana</vt:lpstr>
      <vt:lpstr>Times New Roman</vt:lpstr>
      <vt:lpstr>Handlee</vt:lpstr>
      <vt:lpstr>Cambria Math</vt:lpstr>
      <vt:lpstr>Gill Sans MT</vt:lpstr>
      <vt:lpstr>Arial Narrow</vt:lpstr>
      <vt:lpstr>Calibri</vt:lpstr>
      <vt:lpstr>Arial Nova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Algebraic Terminology (7.EE.4) [667]</dc:title>
  <dc:creator>Stephen</dc:creator>
  <cp:lastModifiedBy>Rupinder Jagpal</cp:lastModifiedBy>
  <cp:revision>259</cp:revision>
  <cp:lastPrinted>2012-12-06T21:18:20Z</cp:lastPrinted>
  <dcterms:created xsi:type="dcterms:W3CDTF">2012-04-12T14:57:33Z</dcterms:created>
  <dcterms:modified xsi:type="dcterms:W3CDTF">2018-10-27T21:08:07Z</dcterms:modified>
</cp:coreProperties>
</file>