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sldIdLst>
    <p:sldId id="257" r:id="rId2"/>
    <p:sldId id="256" r:id="rId3"/>
    <p:sldId id="274" r:id="rId4"/>
    <p:sldId id="277" r:id="rId5"/>
    <p:sldId id="276" r:id="rId6"/>
    <p:sldId id="270" r:id="rId7"/>
    <p:sldId id="262" r:id="rId8"/>
    <p:sldId id="278" r:id="rId9"/>
  </p:sldIdLst>
  <p:sldSz cx="9144000" cy="6858000" type="screen4x3"/>
  <p:notesSz cx="6934200" cy="9220200"/>
  <p:embeddedFontLst>
    <p:embeddedFont>
      <p:font typeface="ＭＳ Ｐゴシック" panose="020B0600070205080204" pitchFamily="34" charset="-128"/>
      <p:regular r:id="rId11"/>
    </p:embeddedFont>
    <p:embeddedFont>
      <p:font typeface="Abadi Extra Light" panose="020B0204020104020204" pitchFamily="34" charset="0"/>
      <p:regular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Arial Nova" panose="020B0504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Handlee" panose="02000000000000000000" pitchFamily="2" charset="0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065978"/>
    <a:srgbClr val="E8A102"/>
    <a:srgbClr val="D09E00"/>
    <a:srgbClr val="8EC000"/>
    <a:srgbClr val="F3F19F"/>
    <a:srgbClr val="508CD4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7" autoAdjust="0"/>
    <p:restoredTop sz="96797" autoAdjust="0"/>
  </p:normalViewPr>
  <p:slideViewPr>
    <p:cSldViewPr showGuides="1">
      <p:cViewPr varScale="1">
        <p:scale>
          <a:sx n="78" d="100"/>
          <a:sy n="78" d="100"/>
        </p:scale>
        <p:origin x="1608" y="48"/>
      </p:cViewPr>
      <p:guideLst>
        <p:guide orient="horz" pos="1872"/>
        <p:guide orient="horz" pos="2448"/>
        <p:guide pos="4262"/>
        <p:guide pos="564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4CBFF-B2D1-4A5C-9D81-ACD346E6C36F}" type="datetimeFigureOut">
              <a:rPr lang="en-US"/>
              <a:pPr>
                <a:defRPr/>
              </a:pPr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8795E-BE73-48A3-8D61-B52B11A94E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60F2D-ED1A-4892-990F-F1D29F3B882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8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016AC-4D4A-4C3D-AE2C-2C235DFC33B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C56B-81DA-4068-B876-1A6832F86CE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982F2-4CA0-4A3B-BD61-78A5362EC897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E047B42-3DF1-4DDD-86FB-3ADDE15F51D6}"/>
              </a:ext>
            </a:extLst>
          </p:cNvPr>
          <p:cNvSpPr/>
          <p:nvPr/>
        </p:nvSpPr>
        <p:spPr bwMode="auto">
          <a:xfrm>
            <a:off x="6888126" y="5229965"/>
            <a:ext cx="333161" cy="276999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0D4E9-6C8F-40ED-82DE-39D00A36C409}"/>
              </a:ext>
            </a:extLst>
          </p:cNvPr>
          <p:cNvSpPr/>
          <p:nvPr/>
        </p:nvSpPr>
        <p:spPr bwMode="auto">
          <a:xfrm>
            <a:off x="6857975" y="3204186"/>
            <a:ext cx="333161" cy="276999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6491532" y="5901293"/>
            <a:ext cx="2392655" cy="689420"/>
            <a:chOff x="5850559" y="523875"/>
            <a:chExt cx="3083889" cy="688977"/>
          </a:xfrm>
        </p:grpSpPr>
        <p:sp>
          <p:nvSpPr>
            <p:cNvPr id="2" name="Rectangle 1"/>
            <p:cNvSpPr/>
            <p:nvPr/>
          </p:nvSpPr>
          <p:spPr bwMode="auto">
            <a:xfrm>
              <a:off x="5852144" y="523875"/>
              <a:ext cx="3082304" cy="68897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9144">
              <a:spAutoFit/>
            </a:bodyPr>
            <a:lstStyle/>
            <a:p>
              <a:pPr defTabSz="914400"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1: </a:t>
              </a:r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the line that divides the graph into two perfect halves.                  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2: </a:t>
              </a:r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endpoint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27310" y="5829905"/>
            <a:ext cx="5696725" cy="935641"/>
            <a:chOff x="6750050" y="3886200"/>
            <a:chExt cx="2244752" cy="133754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2244752" cy="133754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Students, you already know how to </a:t>
              </a: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find the vertex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of a parabola given the vertex form and how to </a:t>
              </a: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evaluate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 function. Now, we will learn how to find the </a:t>
              </a:r>
              <a:r>
                <a:rPr lang="en-US" sz="12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axis of symmetry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 and the </a:t>
              </a:r>
              <a:r>
                <a:rPr lang="en-US" sz="12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vertex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of a parabola.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1"/>
              <a:ext cx="2238402" cy="38285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52" name="Rectangle 126"/>
          <p:cNvSpPr/>
          <p:nvPr/>
        </p:nvSpPr>
        <p:spPr>
          <a:xfrm>
            <a:off x="-9525" y="682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-9525" y="1116891"/>
            <a:ext cx="2214563" cy="247650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26304" y="443691"/>
                <a:ext cx="668462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tabLst>
                    <a:tab pos="-57150" algn="l"/>
                  </a:tabLst>
                  <a:defRPr/>
                </a:pPr>
                <a:r>
                  <a:rPr lang="en-US" sz="2000" kern="0" dirty="0">
                    <a:solidFill>
                      <a:sysClr val="windowText" lastClr="000000"/>
                    </a:solidFill>
                    <a:latin typeface="Handlee" panose="02000000000000000000" pitchFamily="2" charset="0"/>
                  </a:rPr>
                  <a:t>Find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axis</m:t>
                        </m:r>
                        <m:r>
                          <m:rPr>
                            <m:nor/>
                          </m:rPr>
                          <a:rPr lang="en-US" sz="20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symmetry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ysClr val="windowText" lastClr="000000"/>
                    </a:solidFill>
                    <a:latin typeface="Handlee" panose="02000000000000000000" pitchFamily="2" charset="0"/>
                  </a:rPr>
                  <a:t>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Handlee" panose="02000000000000000000" pitchFamily="2" charset="0"/>
                          </a:rPr>
                          <m:t>vertex</m:t>
                        </m:r>
                      </m:e>
                      <m:sub>
                        <m:r>
                          <a:rPr lang="en-US" sz="2000" b="0" i="1" kern="0" dirty="0" smtClea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ysClr val="windowText" lastClr="000000"/>
                    </a:solidFill>
                    <a:latin typeface="Handlee" panose="02000000000000000000" pitchFamily="2" charset="0"/>
                  </a:rPr>
                  <a:t>of a parabola.</a:t>
                </a:r>
              </a:p>
            </p:txBody>
          </p:sp>
        </mc:Choice>
        <mc:Fallback xmlns="">
          <p:sp>
            <p:nvSpPr>
              <p:cNvPr id="2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04" y="443691"/>
                <a:ext cx="6684622" cy="400110"/>
              </a:xfrm>
              <a:prstGeom prst="rect">
                <a:avLst/>
              </a:prstGeom>
              <a:blipFill>
                <a:blip r:embed="rId4"/>
                <a:stretch>
                  <a:fillRect l="-912" t="-6154" b="-2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52225" y="1357605"/>
            <a:ext cx="37514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Identify the vertex </a:t>
            </a:r>
            <a:r>
              <a:rPr lang="en-US" b="1" i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(h, k) </a:t>
            </a:r>
            <a:r>
              <a:rPr lang="en-US" i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of each function.</a:t>
            </a:r>
            <a:r>
              <a:rPr lang="en-US" i="1" kern="0" dirty="0">
                <a:solidFill>
                  <a:sysClr val="windowText" lastClr="000000"/>
                </a:solidFill>
                <a:latin typeface="Arial" pitchFamily="34" charset="0"/>
              </a:rPr>
              <a:t>		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E5E2DBCE-7A39-4818-935F-22115AB46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8" y="3914352"/>
            <a:ext cx="2888932" cy="43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en-US" b="1" dirty="0">
                <a:latin typeface="Verdana" pitchFamily="34" charset="0"/>
                <a:sym typeface="Symbol" pitchFamily="18" charset="2"/>
              </a:rPr>
              <a:t>2.  </a:t>
            </a:r>
            <a:r>
              <a:rPr lang="en-US" altLang="en-US" i="1" dirty="0">
                <a:latin typeface="Verdana" pitchFamily="34" charset="0"/>
                <a:sym typeface="Symbol" pitchFamily="18" charset="2"/>
              </a:rPr>
              <a:t>f</a:t>
            </a:r>
            <a:r>
              <a:rPr lang="en-US" altLang="en-US" dirty="0">
                <a:latin typeface="Verdana" pitchFamily="34" charset="0"/>
                <a:sym typeface="Symbol" pitchFamily="18" charset="2"/>
              </a:rPr>
              <a:t>(</a:t>
            </a:r>
            <a:r>
              <a:rPr lang="en-US" altLang="en-US" i="1" dirty="0">
                <a:latin typeface="Verdana" pitchFamily="34" charset="0"/>
                <a:sym typeface="Symbol" pitchFamily="18" charset="2"/>
              </a:rPr>
              <a:t>x</a:t>
            </a:r>
            <a:r>
              <a:rPr lang="en-US" altLang="en-US" dirty="0">
                <a:latin typeface="Verdana" pitchFamily="34" charset="0"/>
                <a:sym typeface="Symbol" pitchFamily="18" charset="2"/>
              </a:rPr>
              <a:t>) = 2(</a:t>
            </a:r>
            <a:r>
              <a:rPr lang="en-US" altLang="en-US" i="1" dirty="0">
                <a:latin typeface="Verdana" pitchFamily="34" charset="0"/>
                <a:sym typeface="Symbol" pitchFamily="18" charset="2"/>
              </a:rPr>
              <a:t>x </a:t>
            </a:r>
            <a:r>
              <a:rPr lang="en-US" altLang="en-US" dirty="0">
                <a:latin typeface="Verdana" pitchFamily="34" charset="0"/>
                <a:sym typeface="Symbol" pitchFamily="18" charset="2"/>
              </a:rPr>
              <a:t>+ 1)</a:t>
            </a:r>
            <a:r>
              <a:rPr lang="en-US" altLang="en-US" baseline="30000" dirty="0">
                <a:latin typeface="Verdana" pitchFamily="34" charset="0"/>
                <a:sym typeface="Symbol" pitchFamily="18" charset="2"/>
              </a:rPr>
              <a:t>2 </a:t>
            </a:r>
            <a:r>
              <a:rPr lang="en-US" altLang="en-US" dirty="0">
                <a:latin typeface="Verdana" pitchFamily="34" charset="0"/>
                <a:sym typeface="Symbol" pitchFamily="18" charset="2"/>
              </a:rPr>
              <a:t>– 4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4B93BFBE-79C6-4D15-A215-403592DB9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" y="1692455"/>
            <a:ext cx="2741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34" charset="0"/>
                <a:sym typeface="Symbol" pitchFamily="18" charset="2"/>
              </a:rPr>
              <a:t>1.  </a:t>
            </a:r>
            <a:r>
              <a:rPr lang="en-US" altLang="en-US" i="1" dirty="0">
                <a:latin typeface="Verdana" pitchFamily="34" charset="0"/>
                <a:sym typeface="Symbol" pitchFamily="18" charset="2"/>
              </a:rPr>
              <a:t>f</a:t>
            </a:r>
            <a:r>
              <a:rPr lang="en-US" altLang="en-US" dirty="0">
                <a:latin typeface="Verdana" pitchFamily="34" charset="0"/>
                <a:sym typeface="Symbol" pitchFamily="18" charset="2"/>
              </a:rPr>
              <a:t>(</a:t>
            </a:r>
            <a:r>
              <a:rPr lang="en-US" altLang="en-US" i="1" dirty="0">
                <a:latin typeface="Verdana" pitchFamily="34" charset="0"/>
                <a:sym typeface="Symbol" pitchFamily="18" charset="2"/>
              </a:rPr>
              <a:t>x</a:t>
            </a:r>
            <a:r>
              <a:rPr lang="en-US" altLang="en-US" dirty="0">
                <a:latin typeface="Verdana" pitchFamily="34" charset="0"/>
                <a:sym typeface="Symbol" pitchFamily="18" charset="2"/>
              </a:rPr>
              <a:t>) = (</a:t>
            </a:r>
            <a:r>
              <a:rPr lang="en-US" altLang="en-US" i="1" dirty="0">
                <a:latin typeface="Verdana" pitchFamily="34" charset="0"/>
                <a:sym typeface="Symbol" pitchFamily="18" charset="2"/>
              </a:rPr>
              <a:t>x </a:t>
            </a:r>
            <a:r>
              <a:rPr lang="en-US" altLang="en-US" dirty="0">
                <a:latin typeface="Verdana" pitchFamily="34" charset="0"/>
                <a:sym typeface="Symbol" pitchFamily="18" charset="2"/>
              </a:rPr>
              <a:t>– 2)</a:t>
            </a:r>
            <a:r>
              <a:rPr lang="en-US" altLang="en-US" baseline="30000" dirty="0">
                <a:latin typeface="Verdana" pitchFamily="34" charset="0"/>
                <a:sym typeface="Symbol" pitchFamily="18" charset="2"/>
              </a:rPr>
              <a:t>2 </a:t>
            </a:r>
            <a:r>
              <a:rPr lang="en-US" altLang="en-US" dirty="0">
                <a:latin typeface="Verdana" pitchFamily="34" charset="0"/>
                <a:sym typeface="Symbol" pitchFamily="18" charset="2"/>
              </a:rPr>
              <a:t>+ 3</a:t>
            </a:r>
          </a:p>
        </p:txBody>
      </p:sp>
      <p:sp>
        <p:nvSpPr>
          <p:cNvPr id="19" name="Text Box 33">
            <a:extLst>
              <a:ext uri="{FF2B5EF4-FFF2-40B4-BE49-F238E27FC236}">
                <a16:creationId xmlns:a16="http://schemas.microsoft.com/office/drawing/2014/main" id="{A16F63F7-189F-4DF5-B4FA-4FA2DB5B8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816" y="2258684"/>
            <a:ext cx="9348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(2, 3) 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9B96DAA5-1B00-4338-9646-3D2298FD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092" y="4496139"/>
            <a:ext cx="1066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(–1,–4)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A7018-1568-46EE-A92C-EC83D60073D1}"/>
              </a:ext>
            </a:extLst>
          </p:cNvPr>
          <p:cNvSpPr/>
          <p:nvPr/>
        </p:nvSpPr>
        <p:spPr>
          <a:xfrm>
            <a:off x="617737" y="229067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</a:rPr>
              <a:t>Vertex: __________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76685B-D8A8-4474-9A1A-0CA9F8E32032}"/>
              </a:ext>
            </a:extLst>
          </p:cNvPr>
          <p:cNvSpPr/>
          <p:nvPr/>
        </p:nvSpPr>
        <p:spPr>
          <a:xfrm>
            <a:off x="650522" y="454226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</a:rPr>
              <a:t>Vertex : __________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15CD823E-57FC-45B4-8CCE-2DE80086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397" y="1780426"/>
            <a:ext cx="317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y</a:t>
            </a:r>
            <a:r>
              <a:rPr lang="en-US" altLang="en-US" sz="1800" dirty="0">
                <a:latin typeface="Verdana" panose="020B0604030504040204" pitchFamily="34" charset="0"/>
              </a:rPr>
              <a:t> = </a:t>
            </a:r>
            <a:r>
              <a:rPr lang="en-US" altLang="en-US" sz="1800" i="1" dirty="0">
                <a:latin typeface="Verdana" panose="020B0604030504040204" pitchFamily="34" charset="0"/>
              </a:rPr>
              <a:t>x</a:t>
            </a:r>
            <a:r>
              <a:rPr lang="en-US" altLang="en-US" sz="1800" baseline="30000" dirty="0">
                <a:latin typeface="Verdana" panose="020B0604030504040204" pitchFamily="34" charset="0"/>
              </a:rPr>
              <a:t>2</a:t>
            </a:r>
            <a:r>
              <a:rPr lang="en-US" altLang="en-US" sz="1800" dirty="0">
                <a:latin typeface="Verdana" panose="020B0604030504040204" pitchFamily="34" charset="0"/>
              </a:rPr>
              <a:t> – 2</a:t>
            </a:r>
            <a:r>
              <a:rPr lang="en-US" altLang="en-US" sz="1800" i="1" dirty="0">
                <a:latin typeface="Verdana" panose="020B0604030504040204" pitchFamily="34" charset="0"/>
              </a:rPr>
              <a:t>x</a:t>
            </a:r>
            <a:r>
              <a:rPr lang="en-US" altLang="en-US" sz="1800" dirty="0">
                <a:latin typeface="Verdana" panose="020B0604030504040204" pitchFamily="34" charset="0"/>
              </a:rPr>
              <a:t> – 3 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368C3AAC-F16F-471F-8951-3533F17C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397" y="2649416"/>
            <a:ext cx="27767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latin typeface="Verdana" panose="020B0604030504040204" pitchFamily="34" charset="0"/>
              </a:rPr>
              <a:t>y </a:t>
            </a:r>
            <a:r>
              <a:rPr lang="en-US" altLang="en-US" sz="1800" b="0" dirty="0">
                <a:latin typeface="Verdana" panose="020B0604030504040204" pitchFamily="34" charset="0"/>
              </a:rPr>
              <a:t>=</a:t>
            </a:r>
            <a:r>
              <a:rPr lang="en-US" altLang="en-US" sz="1800" b="0" i="1" dirty="0">
                <a:latin typeface="Verdana" panose="020B0604030504040204" pitchFamily="34" charset="0"/>
              </a:rPr>
              <a:t> </a:t>
            </a:r>
            <a:r>
              <a:rPr lang="en-US" altLang="en-US" sz="1800" b="0" dirty="0">
                <a:solidFill>
                  <a:srgbClr val="FF0000"/>
                </a:solidFill>
                <a:latin typeface="Verdana" panose="020B0604030504040204" pitchFamily="34" charset="0"/>
              </a:rPr>
              <a:t>(–1)</a:t>
            </a:r>
            <a:r>
              <a:rPr lang="en-US" altLang="en-US" sz="1800" b="0" baseline="30000" dirty="0">
                <a:latin typeface="Verdana" panose="020B0604030504040204" pitchFamily="34" charset="0"/>
              </a:rPr>
              <a:t>2</a:t>
            </a:r>
            <a:r>
              <a:rPr lang="en-US" altLang="en-US" sz="1800" b="0" dirty="0">
                <a:latin typeface="Verdana" panose="020B0604030504040204" pitchFamily="34" charset="0"/>
              </a:rPr>
              <a:t> – 2</a:t>
            </a:r>
            <a:r>
              <a:rPr lang="en-US" altLang="en-US" sz="1800" b="0" dirty="0">
                <a:solidFill>
                  <a:srgbClr val="FF0000"/>
                </a:solidFill>
                <a:latin typeface="Verdana" panose="020B0604030504040204" pitchFamily="34" charset="0"/>
              </a:rPr>
              <a:t>(–1)</a:t>
            </a:r>
            <a:r>
              <a:rPr lang="en-US" altLang="en-US" sz="1800" b="0" dirty="0">
                <a:latin typeface="Verdana" panose="020B0604030504040204" pitchFamily="34" charset="0"/>
              </a:rPr>
              <a:t> – 3 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E65D3439-5777-4C09-9317-836ED6E33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790" y="4786778"/>
            <a:ext cx="2355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latin typeface="Verdana" panose="020B0604030504040204" pitchFamily="34" charset="0"/>
              </a:rPr>
              <a:t>y </a:t>
            </a:r>
            <a:r>
              <a:rPr lang="en-US" altLang="en-US" sz="1800" b="0" dirty="0">
                <a:latin typeface="Verdana" panose="020B0604030504040204" pitchFamily="34" charset="0"/>
              </a:rPr>
              <a:t>=</a:t>
            </a:r>
            <a:r>
              <a:rPr lang="en-US" altLang="en-US" sz="1800" b="0" i="1" dirty="0">
                <a:latin typeface="Verdana" panose="020B0604030504040204" pitchFamily="34" charset="0"/>
              </a:rPr>
              <a:t> </a:t>
            </a:r>
            <a:r>
              <a:rPr lang="en-US" altLang="en-US" sz="1800" b="0" dirty="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n-US" altLang="en-US" sz="1800" b="0" baseline="30000" dirty="0">
                <a:latin typeface="Verdana" panose="020B0604030504040204" pitchFamily="34" charset="0"/>
              </a:rPr>
              <a:t>2</a:t>
            </a:r>
            <a:r>
              <a:rPr lang="en-US" altLang="en-US" sz="1800" b="0" dirty="0">
                <a:latin typeface="Verdana" panose="020B0604030504040204" pitchFamily="34" charset="0"/>
              </a:rPr>
              <a:t> –2</a:t>
            </a:r>
            <a:r>
              <a:rPr lang="en-US" altLang="en-US" sz="1800" b="0" dirty="0">
                <a:solidFill>
                  <a:srgbClr val="FF0000"/>
                </a:solidFill>
                <a:latin typeface="Verdana" panose="020B0604030504040204" pitchFamily="34" charset="0"/>
              </a:rPr>
              <a:t>(3)</a:t>
            </a:r>
            <a:r>
              <a:rPr lang="en-US" altLang="en-US" sz="1800" b="0" dirty="0">
                <a:latin typeface="Verdana" panose="020B0604030504040204" pitchFamily="34" charset="0"/>
              </a:rPr>
              <a:t> – 3   </a:t>
            </a:r>
            <a:endParaRPr lang="en-US" altLang="en-US" sz="1800" i="1" dirty="0">
              <a:latin typeface="Verdana" panose="020B0604030504040204" pitchFamily="34" charset="0"/>
            </a:endParaRP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84C93830-D7FD-41EA-B37B-835EF5230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201" y="2180537"/>
            <a:ext cx="2731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latin typeface="Verdana" panose="020B0604030504040204" pitchFamily="34" charset="0"/>
              </a:rPr>
              <a:t>y </a:t>
            </a:r>
            <a:r>
              <a:rPr lang="en-US" altLang="en-US" sz="1800" b="0" dirty="0">
                <a:latin typeface="Verdana" panose="020B0604030504040204" pitchFamily="34" charset="0"/>
              </a:rPr>
              <a:t>=</a:t>
            </a:r>
            <a:r>
              <a:rPr lang="en-US" altLang="en-US" sz="1800" b="0" i="1" dirty="0">
                <a:latin typeface="Verdana" panose="020B0604030504040204" pitchFamily="34" charset="0"/>
              </a:rPr>
              <a:t> </a:t>
            </a:r>
            <a:r>
              <a:rPr lang="en-US" altLang="en-US" sz="1800" b="0" i="1" dirty="0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  <a:r>
              <a:rPr lang="en-US" altLang="en-US" sz="1800" b="0" baseline="30000" dirty="0">
                <a:latin typeface="Verdana" panose="020B0604030504040204" pitchFamily="34" charset="0"/>
              </a:rPr>
              <a:t>2</a:t>
            </a:r>
            <a:r>
              <a:rPr lang="en-US" altLang="en-US" sz="1800" b="0" dirty="0">
                <a:latin typeface="Verdana" panose="020B0604030504040204" pitchFamily="34" charset="0"/>
              </a:rPr>
              <a:t> – 2</a:t>
            </a:r>
            <a:r>
              <a:rPr lang="en-US" altLang="en-US" sz="1800" b="0" i="1" dirty="0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  <a:r>
              <a:rPr lang="en-US" altLang="en-US" sz="1800" b="0" dirty="0">
                <a:latin typeface="Verdana" panose="020B0604030504040204" pitchFamily="34" charset="0"/>
              </a:rPr>
              <a:t> – 3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50CC363B-E200-4394-B0A2-CD0BEA719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584" y="1419820"/>
            <a:ext cx="48013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ysClr val="windowText" lastClr="000000"/>
                </a:solidFill>
                <a:latin typeface="Arial" pitchFamily="34" charset="0"/>
              </a:rPr>
              <a:t>3. Find the </a:t>
            </a:r>
            <a:r>
              <a:rPr lang="en-US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</a:t>
            </a:r>
            <a:r>
              <a:rPr lang="en-US" i="1" kern="0" dirty="0">
                <a:solidFill>
                  <a:sysClr val="windowText" lastClr="000000"/>
                </a:solidFill>
                <a:latin typeface="Arial" pitchFamily="34" charset="0"/>
              </a:rPr>
              <a:t>, given the </a:t>
            </a:r>
            <a:r>
              <a:rPr lang="en-US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 = -1</a:t>
            </a:r>
            <a:r>
              <a:rPr lang="en-US" i="1" kern="0" dirty="0">
                <a:solidFill>
                  <a:sysClr val="windowText" lastClr="000000"/>
                </a:solidFill>
                <a:latin typeface="Arial" pitchFamily="34" charset="0"/>
              </a:rPr>
              <a:t>	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62FB0-2127-4485-B3C0-E51813DBF79C}"/>
              </a:ext>
            </a:extLst>
          </p:cNvPr>
          <p:cNvSpPr/>
          <p:nvPr/>
        </p:nvSpPr>
        <p:spPr>
          <a:xfrm>
            <a:off x="5052721" y="3173321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Verdana" panose="020B0604030504040204" pitchFamily="34" charset="0"/>
              </a:rPr>
              <a:t>= 1  + 2 – 3 = 0 </a:t>
            </a:r>
            <a:endParaRPr lang="en-US" dirty="0"/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id="{3BCE8067-F6CD-4F5A-8FB8-350E705DD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169" y="4329608"/>
            <a:ext cx="317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y</a:t>
            </a:r>
            <a:r>
              <a:rPr lang="en-US" altLang="en-US" sz="1800" dirty="0">
                <a:latin typeface="Verdana" panose="020B0604030504040204" pitchFamily="34" charset="0"/>
              </a:rPr>
              <a:t> = </a:t>
            </a:r>
            <a:r>
              <a:rPr lang="en-US" altLang="en-US" sz="1800" i="1" dirty="0">
                <a:latin typeface="Verdana" panose="020B0604030504040204" pitchFamily="34" charset="0"/>
              </a:rPr>
              <a:t>x</a:t>
            </a:r>
            <a:r>
              <a:rPr lang="en-US" altLang="en-US" sz="1800" baseline="30000" dirty="0">
                <a:latin typeface="Verdana" panose="020B0604030504040204" pitchFamily="34" charset="0"/>
              </a:rPr>
              <a:t>2</a:t>
            </a:r>
            <a:r>
              <a:rPr lang="en-US" altLang="en-US" sz="1800" dirty="0">
                <a:latin typeface="Verdana" panose="020B0604030504040204" pitchFamily="34" charset="0"/>
              </a:rPr>
              <a:t> – 2</a:t>
            </a:r>
            <a:r>
              <a:rPr lang="en-US" altLang="en-US" sz="1800" i="1" dirty="0">
                <a:latin typeface="Verdana" panose="020B0604030504040204" pitchFamily="34" charset="0"/>
              </a:rPr>
              <a:t>x</a:t>
            </a:r>
            <a:r>
              <a:rPr lang="en-US" altLang="en-US" sz="1800" dirty="0">
                <a:latin typeface="Verdana" panose="020B0604030504040204" pitchFamily="34" charset="0"/>
              </a:rPr>
              <a:t> – 3 </a:t>
            </a: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4D910DB6-AAE8-4698-BB37-EAC14B8B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519" y="3971200"/>
            <a:ext cx="48013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ysClr val="windowText" lastClr="000000"/>
                </a:solidFill>
                <a:latin typeface="Arial" pitchFamily="34" charset="0"/>
              </a:rPr>
              <a:t>4. Find the </a:t>
            </a:r>
            <a:r>
              <a:rPr lang="en-US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</a:t>
            </a:r>
            <a:r>
              <a:rPr lang="en-US" i="1" kern="0" dirty="0">
                <a:solidFill>
                  <a:sysClr val="windowText" lastClr="000000"/>
                </a:solidFill>
                <a:latin typeface="Arial" pitchFamily="34" charset="0"/>
              </a:rPr>
              <a:t>, given the </a:t>
            </a:r>
            <a:r>
              <a:rPr lang="en-US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 = 3	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9B6F7D-3CA5-4F88-92C1-975C1BB7DD0C}"/>
              </a:ext>
            </a:extLst>
          </p:cNvPr>
          <p:cNvSpPr/>
          <p:nvPr/>
        </p:nvSpPr>
        <p:spPr>
          <a:xfrm>
            <a:off x="5212073" y="5213665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Verdana" panose="020B0604030504040204" pitchFamily="34" charset="0"/>
              </a:rPr>
              <a:t>= 9 – 6 – 3 = 0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30812C-9745-47C8-999E-B8B9CE671736}"/>
              </a:ext>
            </a:extLst>
          </p:cNvPr>
          <p:cNvCxnSpPr/>
          <p:nvPr/>
        </p:nvCxnSpPr>
        <p:spPr>
          <a:xfrm>
            <a:off x="-9525" y="136454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4725B8-4815-46F5-A04E-E36CFA99DF6A}"/>
              </a:ext>
            </a:extLst>
          </p:cNvPr>
          <p:cNvCxnSpPr>
            <a:cxnSpLocks/>
          </p:cNvCxnSpPr>
          <p:nvPr/>
        </p:nvCxnSpPr>
        <p:spPr>
          <a:xfrm>
            <a:off x="3902409" y="1364541"/>
            <a:ext cx="27118" cy="425899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F4AE18E-B834-4F47-920A-9B6112709EB5}"/>
              </a:ext>
            </a:extLst>
          </p:cNvPr>
          <p:cNvCxnSpPr>
            <a:cxnSpLocks/>
          </p:cNvCxnSpPr>
          <p:nvPr/>
        </p:nvCxnSpPr>
        <p:spPr>
          <a:xfrm>
            <a:off x="0" y="3886195"/>
            <a:ext cx="9081498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235C8-040C-4E4C-9B31-30500DA90F4E}"/>
              </a:ext>
            </a:extLst>
          </p:cNvPr>
          <p:cNvSpPr/>
          <p:nvPr/>
        </p:nvSpPr>
        <p:spPr>
          <a:xfrm>
            <a:off x="7406609" y="2177151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(-1, 0)</a:t>
            </a:r>
            <a:endParaRPr lang="en-US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B17A064-3FC4-40CD-B1E6-2025E4AE6676}"/>
              </a:ext>
            </a:extLst>
          </p:cNvPr>
          <p:cNvSpPr/>
          <p:nvPr/>
        </p:nvSpPr>
        <p:spPr>
          <a:xfrm>
            <a:off x="7542095" y="4676275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(-1, 0)</a:t>
            </a:r>
            <a:endParaRPr lang="en-US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37307F24-BFA8-48B5-8B60-D250C76F5FAA}"/>
              </a:ext>
            </a:extLst>
          </p:cNvPr>
          <p:cNvGrpSpPr>
            <a:grpSpLocks/>
          </p:cNvGrpSpPr>
          <p:nvPr/>
        </p:nvGrpSpPr>
        <p:grpSpPr bwMode="auto">
          <a:xfrm>
            <a:off x="6610017" y="256842"/>
            <a:ext cx="2447110" cy="1013046"/>
            <a:chOff x="5850559" y="523875"/>
            <a:chExt cx="3083891" cy="119105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EAC71F-E49F-4B9C-A07B-19989B860E27}"/>
                </a:ext>
              </a:extLst>
            </p:cNvPr>
            <p:cNvSpPr/>
            <p:nvPr/>
          </p:nvSpPr>
          <p:spPr bwMode="auto">
            <a:xfrm>
              <a:off x="5852146" y="523875"/>
              <a:ext cx="3082304" cy="119105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7772">
              <a:spAutoFit/>
            </a:bodyPr>
            <a:lstStyle/>
            <a:p>
              <a:pPr defTabSz="777240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What is Axis of Symmetry?</a:t>
              </a:r>
            </a:p>
            <a:p>
              <a:pPr defTabSz="777240">
                <a:defRPr/>
              </a:pP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  </a:t>
              </a:r>
              <a:r>
                <a:rPr lang="en-US" sz="110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Axis of symmetry is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 </a:t>
              </a:r>
              <a:r>
                <a:rPr lang="en-US" sz="1100" u="sng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___________.</a:t>
              </a:r>
            </a:p>
            <a:p>
              <a:pPr defTabSz="777240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What is a vertex?</a:t>
              </a:r>
            </a:p>
            <a:p>
              <a:pPr defTabSz="777240">
                <a:defRPr/>
              </a:pPr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  Vertex means </a:t>
              </a:r>
              <a:r>
                <a:rPr lang="en-US" sz="1100" b="1" u="sng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______________.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C562B8-3E34-4715-86D0-999E78BE0AEF}"/>
                </a:ext>
              </a:extLst>
            </p:cNvPr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6" grpId="0" animBg="1"/>
      <p:bldP spid="53" grpId="0" animBg="1"/>
      <p:bldP spid="26" grpId="0"/>
      <p:bldP spid="17" grpId="0"/>
      <p:bldP spid="18" grpId="0"/>
      <p:bldP spid="19" grpId="0"/>
      <p:bldP spid="20" grpId="0"/>
      <p:bldP spid="3" grpId="0"/>
      <p:bldP spid="22" grpId="0"/>
      <p:bldP spid="23" grpId="0"/>
      <p:bldP spid="35" grpId="0"/>
      <p:bldP spid="37" grpId="0"/>
      <p:bldP spid="38" grpId="0"/>
      <p:bldP spid="48" grpId="0"/>
      <p:bldP spid="49" grpId="0"/>
      <p:bldP spid="50" grpId="0"/>
      <p:bldP spid="5" grpId="0"/>
      <p:bldP spid="15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84033" y="1849947"/>
            <a:ext cx="8686800" cy="39688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9" name="Group 1"/>
          <p:cNvGrpSpPr>
            <a:grpSpLocks/>
          </p:cNvGrpSpPr>
          <p:nvPr/>
        </p:nvGrpSpPr>
        <p:grpSpPr bwMode="auto">
          <a:xfrm>
            <a:off x="5481857" y="1774695"/>
            <a:ext cx="3566170" cy="4975231"/>
            <a:chOff x="6750051" y="1057275"/>
            <a:chExt cx="2197099" cy="5117963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750051" y="1065213"/>
              <a:ext cx="2190750" cy="511002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The vertical line passing through the vertex of a parabola is call the ________________________ </a:t>
              </a:r>
            </a:p>
            <a:p>
              <a:pPr defTabSz="914400">
                <a:lnSpc>
                  <a:spcPct val="150000"/>
                </a:lnSpc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________________________________.</a:t>
              </a:r>
            </a:p>
            <a:p>
              <a:pPr defTabSz="914400">
                <a:lnSpc>
                  <a:spcPct val="150000"/>
                </a:lnSpc>
                <a:defRPr/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charset="0"/>
              </a:endParaRPr>
            </a:p>
            <a:p>
              <a:pPr defTabSz="914400">
                <a:lnSpc>
                  <a:spcPct val="150000"/>
                </a:lnSpc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The standard form of the quadratic function  is _________________________________________.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pitchFamily="34" charset="0"/>
              </a:endParaRPr>
            </a:p>
            <a:p>
              <a:pPr defTabSz="914400">
                <a:lnSpc>
                  <a:spcPct val="150000"/>
                </a:lnSpc>
                <a:defRPr/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pitchFamily="34" charset="0"/>
              </a:endParaRPr>
            </a:p>
            <a:p>
              <a:pPr defTabSz="914400">
                <a:lnSpc>
                  <a:spcPct val="150000"/>
                </a:lnSpc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The x-intercepts of the parabola are known as _______________________________________.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pitchFamily="34" charset="0"/>
              </a:endParaRPr>
            </a:p>
            <a:p>
              <a:pPr defTabSz="914400">
                <a:lnSpc>
                  <a:spcPct val="150000"/>
                </a:lnSpc>
                <a:defRPr/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604020202020204" pitchFamily="34" charset="0"/>
                <a:cs typeface="Arial" pitchFamily="34" charset="0"/>
              </a:endParaRPr>
            </a:p>
            <a:p>
              <a:pPr defTabSz="914400">
                <a:lnSpc>
                  <a:spcPct val="150000"/>
                </a:lnSpc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charset="0"/>
                </a:rPr>
                <a:t>How many different types of solutions are there for a quadratic function ______, _______, or _________________. 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604020202020204" pitchFamily="34" charset="0"/>
                  <a:cs typeface="Arial" pitchFamily="34" charset="0"/>
                </a:rPr>
                <a:t>Draw one of the solution type and label it. </a:t>
              </a: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756400" y="1057275"/>
              <a:ext cx="2190750" cy="22067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55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4">
                <a:extLst>
                  <a:ext uri="{FF2B5EF4-FFF2-40B4-BE49-F238E27FC236}">
                    <a16:creationId xmlns:a16="http://schemas.microsoft.com/office/drawing/2014/main" id="{F6F14FA2-5F3C-4FB6-B23C-F14E2F1A1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05" y="227358"/>
                <a:ext cx="9326779" cy="1543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800" dirty="0"/>
                  <a:t> A quadratic function has a standard form </a:t>
                </a:r>
                <a:r>
                  <a:rPr kumimoji="0" lang="en-US" altLang="en-US" sz="1800" dirty="0">
                    <a:solidFill>
                      <a:schemeClr val="folHlink"/>
                    </a:solidFill>
                  </a:rPr>
                  <a:t>y = ax</a:t>
                </a:r>
                <a:r>
                  <a:rPr kumimoji="0" lang="en-US" altLang="en-US" sz="1800" baseline="30000" dirty="0">
                    <a:solidFill>
                      <a:schemeClr val="folHlink"/>
                    </a:solidFill>
                  </a:rPr>
                  <a:t>2 </a:t>
                </a:r>
                <a:r>
                  <a:rPr kumimoji="0" lang="en-US" altLang="en-US" sz="1800" dirty="0">
                    <a:solidFill>
                      <a:schemeClr val="folHlink"/>
                    </a:solidFill>
                  </a:rPr>
                  <a:t>+ bx + c </a:t>
                </a:r>
                <a:r>
                  <a:rPr kumimoji="0" lang="en-US" altLang="en-US" sz="1800" dirty="0"/>
                  <a:t>where  a ≠ 0.</a:t>
                </a:r>
              </a:p>
              <a:p>
                <a:pPr lvl="1"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400" i="1" dirty="0">
                    <a:solidFill>
                      <a:srgbClr val="7030A0"/>
                    </a:solidFill>
                  </a:rPr>
                  <a:t>The constant number(</a:t>
                </a:r>
                <a:r>
                  <a:rPr kumimoji="0" lang="en-US" altLang="en-US" sz="1400" b="1" i="1" dirty="0">
                    <a:solidFill>
                      <a:srgbClr val="7030A0"/>
                    </a:solidFill>
                  </a:rPr>
                  <a:t>c</a:t>
                </a:r>
                <a:r>
                  <a:rPr kumimoji="0" lang="en-US" altLang="en-US" sz="1400" i="1" dirty="0">
                    <a:solidFill>
                      <a:srgbClr val="7030A0"/>
                    </a:solidFill>
                  </a:rPr>
                  <a:t>) is the y-intercept of the parabola.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800" dirty="0"/>
                  <a:t> The </a:t>
                </a:r>
                <a:r>
                  <a:rPr kumimoji="0" lang="en-US" altLang="en-US" sz="1800" i="1" dirty="0"/>
                  <a:t>lowest or highest point </a:t>
                </a:r>
                <a:r>
                  <a:rPr kumimoji="0" lang="en-US" altLang="en-US" sz="1800" dirty="0"/>
                  <a:t>on the graph of a quadratic function is called</a:t>
                </a:r>
                <a:r>
                  <a:rPr kumimoji="0" lang="en-US" altLang="en-US" sz="1800" dirty="0">
                    <a:solidFill>
                      <a:schemeClr val="folHlink"/>
                    </a:solidFill>
                  </a:rPr>
                  <a:t> </a:t>
                </a:r>
                <a:r>
                  <a:rPr kumimoji="0" lang="en-US" altLang="en-US" sz="1800" dirty="0"/>
                  <a:t>the</a:t>
                </a:r>
                <a:r>
                  <a:rPr kumimoji="0" lang="en-US" altLang="en-US" sz="1800" dirty="0">
                    <a:solidFill>
                      <a:schemeClr val="folHlink"/>
                    </a:solidFill>
                  </a:rPr>
                  <a:t> vertex.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800" dirty="0"/>
                  <a:t> The </a:t>
                </a:r>
                <a:r>
                  <a:rPr kumimoji="0" lang="en-US" altLang="en-US" sz="1800" dirty="0">
                    <a:solidFill>
                      <a:schemeClr val="folHlink"/>
                    </a:solidFill>
                  </a:rPr>
                  <a:t>axis of symmetry</a:t>
                </a:r>
                <a:r>
                  <a:rPr kumimoji="0" lang="en-US" altLang="en-US" sz="1800" dirty="0"/>
                  <a:t> is the vertical line </a:t>
                </a:r>
                <a14:m>
                  <m:oMath xmlns:m="http://schemas.openxmlformats.org/officeDocument/2006/math">
                    <m:r>
                      <a:rPr kumimoji="0" lang="en-US" altLang="en-US" sz="18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kumimoji="0" lang="en-US" altLang="en-US" sz="18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kumimoji="0" lang="en-US" altLang="en-US" sz="1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1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kumimoji="0" lang="en-US" altLang="en-US" sz="1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altLang="en-US" sz="1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kumimoji="0" lang="en-US" altLang="en-US" sz="18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kumimoji="0" lang="en-US" altLang="en-US" sz="1800" dirty="0">
                    <a:solidFill>
                      <a:srgbClr val="7030A0"/>
                    </a:solidFill>
                  </a:rPr>
                  <a:t>(</a:t>
                </a:r>
                <a:r>
                  <a:rPr kumimoji="0" lang="en-US" altLang="en-US" sz="1800" i="1" dirty="0">
                    <a:solidFill>
                      <a:srgbClr val="7030A0"/>
                    </a:solidFill>
                  </a:rPr>
                  <a:t>the h-value</a:t>
                </a:r>
                <a:r>
                  <a:rPr kumimoji="0" lang="en-US" altLang="en-US" sz="1800" dirty="0">
                    <a:solidFill>
                      <a:srgbClr val="7030A0"/>
                    </a:solidFill>
                  </a:rPr>
                  <a:t>).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kumimoji="0" lang="en-US" altLang="en-US" sz="18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kumimoji="0" lang="en-US" altLang="en-US" sz="1800" dirty="0"/>
                  <a:t>The </a:t>
                </a:r>
                <a:r>
                  <a:rPr kumimoji="0" lang="en-US" altLang="en-US" sz="1800" dirty="0">
                    <a:solidFill>
                      <a:schemeClr val="folHlink"/>
                    </a:solidFill>
                  </a:rPr>
                  <a:t>x-intercepts </a:t>
                </a:r>
                <a:r>
                  <a:rPr kumimoji="0" lang="en-US" altLang="en-US" sz="1800" dirty="0"/>
                  <a:t>are known as the </a:t>
                </a:r>
                <a:r>
                  <a:rPr kumimoji="0" lang="en-US" altLang="en-US" sz="1800" i="1" dirty="0"/>
                  <a:t>solutions(zeros) </a:t>
                </a:r>
                <a:r>
                  <a:rPr kumimoji="0" lang="en-US" altLang="en-US" sz="1800"/>
                  <a:t>of the </a:t>
                </a:r>
                <a:r>
                  <a:rPr kumimoji="0" lang="en-US" altLang="en-US" sz="1800" dirty="0"/>
                  <a:t>parabola. </a:t>
                </a:r>
                <a:endParaRPr kumimoji="0" lang="en-US" altLang="en-US" sz="1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14">
                <a:extLst>
                  <a:ext uri="{FF2B5EF4-FFF2-40B4-BE49-F238E27FC236}">
                    <a16:creationId xmlns:a16="http://schemas.microsoft.com/office/drawing/2014/main" id="{F6F14FA2-5F3C-4FB6-B23C-F14E2F1A1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05" y="227358"/>
                <a:ext cx="9326779" cy="1543115"/>
              </a:xfrm>
              <a:prstGeom prst="rect">
                <a:avLst/>
              </a:prstGeom>
              <a:blipFill>
                <a:blip r:embed="rId5"/>
                <a:stretch>
                  <a:fillRect l="-458" t="-1976" b="-63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7E2B114-F917-412F-8145-EAC8CE0FA5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928" y="5032976"/>
            <a:ext cx="4994558" cy="1571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EBC15-4315-4DEF-A461-CB5552F3BE1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1389" y="1821702"/>
            <a:ext cx="3840438" cy="3097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A97D5-F1B2-428D-8155-4F3A9CBB13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5097" y="5714975"/>
            <a:ext cx="962283" cy="9693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E9E4200-2AAB-44CB-93BA-5CBB0CBDF1D2}"/>
              </a:ext>
            </a:extLst>
          </p:cNvPr>
          <p:cNvGrpSpPr/>
          <p:nvPr/>
        </p:nvGrpSpPr>
        <p:grpSpPr>
          <a:xfrm>
            <a:off x="3358903" y="1951415"/>
            <a:ext cx="2217573" cy="682279"/>
            <a:chOff x="9029785" y="1832330"/>
            <a:chExt cx="1851506" cy="682279"/>
          </a:xfrm>
        </p:grpSpPr>
        <p:sp>
          <p:nvSpPr>
            <p:cNvPr id="85" name="Rectangle 3">
              <a:extLst>
                <a:ext uri="{FF2B5EF4-FFF2-40B4-BE49-F238E27FC236}">
                  <a16:creationId xmlns:a16="http://schemas.microsoft.com/office/drawing/2014/main" id="{023E66EB-903B-44A4-9E5E-95914A775EF1}"/>
                </a:ext>
              </a:extLst>
            </p:cNvPr>
            <p:cNvSpPr/>
            <p:nvPr/>
          </p:nvSpPr>
          <p:spPr bwMode="auto">
            <a:xfrm>
              <a:off x="9029785" y="1832330"/>
              <a:ext cx="1851506" cy="682279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57006" y="1449981"/>
                    <a:pt x="3831697" y="1979949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6" name="Rectangle 21">
              <a:extLst>
                <a:ext uri="{FF2B5EF4-FFF2-40B4-BE49-F238E27FC236}">
                  <a16:creationId xmlns:a16="http://schemas.microsoft.com/office/drawing/2014/main" id="{368A454A-EC19-4788-BB24-D9F058EA01A4}"/>
                </a:ext>
              </a:extLst>
            </p:cNvPr>
            <p:cNvSpPr/>
            <p:nvPr/>
          </p:nvSpPr>
          <p:spPr bwMode="auto">
            <a:xfrm>
              <a:off x="9037723" y="1842256"/>
              <a:ext cx="1732808" cy="58091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Handlee" panose="02000000000000000000" pitchFamily="2" charset="0"/>
                </a:rPr>
                <a:t> The “</a:t>
              </a:r>
              <a:r>
                <a:rPr lang="en-US" sz="1200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Axis of Symmetry</a:t>
              </a:r>
              <a:r>
                <a:rPr lang="en-US" sz="1200" dirty="0">
                  <a:solidFill>
                    <a:schemeClr val="tx1"/>
                  </a:solidFill>
                  <a:latin typeface="Handlee" panose="02000000000000000000" pitchFamily="2" charset="0"/>
                </a:rPr>
                <a:t>” ALWAYS passes through the vertex.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845FEB0-FDB3-4C36-BFD3-C17FD087179D}"/>
              </a:ext>
            </a:extLst>
          </p:cNvPr>
          <p:cNvGrpSpPr/>
          <p:nvPr/>
        </p:nvGrpSpPr>
        <p:grpSpPr>
          <a:xfrm>
            <a:off x="3028878" y="2947301"/>
            <a:ext cx="2285975" cy="1194556"/>
            <a:chOff x="9029785" y="1832330"/>
            <a:chExt cx="1851506" cy="682279"/>
          </a:xfrm>
        </p:grpSpPr>
        <p:sp>
          <p:nvSpPr>
            <p:cNvPr id="89" name="Rectangle 3">
              <a:extLst>
                <a:ext uri="{FF2B5EF4-FFF2-40B4-BE49-F238E27FC236}">
                  <a16:creationId xmlns:a16="http://schemas.microsoft.com/office/drawing/2014/main" id="{D6C46FFA-F268-4AF2-811C-B9C3E17B3F42}"/>
                </a:ext>
              </a:extLst>
            </p:cNvPr>
            <p:cNvSpPr/>
            <p:nvPr/>
          </p:nvSpPr>
          <p:spPr bwMode="auto">
            <a:xfrm>
              <a:off x="9029785" y="1832330"/>
              <a:ext cx="1851506" cy="682279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57006" y="1449981"/>
                    <a:pt x="3831697" y="1979949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0" name="Rectangle 21">
              <a:extLst>
                <a:ext uri="{FF2B5EF4-FFF2-40B4-BE49-F238E27FC236}">
                  <a16:creationId xmlns:a16="http://schemas.microsoft.com/office/drawing/2014/main" id="{66BA102C-48B4-43F4-9C20-37808900CC1C}"/>
                </a:ext>
              </a:extLst>
            </p:cNvPr>
            <p:cNvSpPr/>
            <p:nvPr/>
          </p:nvSpPr>
          <p:spPr bwMode="auto">
            <a:xfrm>
              <a:off x="9037723" y="1842256"/>
              <a:ext cx="1732808" cy="58091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  <a:latin typeface="Handlee" panose="02000000000000000000" pitchFamily="2" charset="0"/>
                </a:rPr>
                <a:t>If we graph one side of the parabola, we could  </a:t>
              </a:r>
              <a:r>
                <a:rPr lang="en-US" altLang="en-US" sz="1200" b="1" u="sng" dirty="0">
                  <a:solidFill>
                    <a:schemeClr val="tx1"/>
                  </a:solidFill>
                  <a:latin typeface="Handlee" panose="02000000000000000000" pitchFamily="2" charset="0"/>
                </a:rPr>
                <a:t>REFLECT</a:t>
              </a:r>
              <a:r>
                <a:rPr lang="en-US" altLang="en-US" sz="1200" dirty="0">
                  <a:solidFill>
                    <a:schemeClr val="tx1"/>
                  </a:solidFill>
                  <a:latin typeface="Handlee" panose="02000000000000000000" pitchFamily="2" charset="0"/>
                </a:rPr>
                <a:t> it over the </a:t>
              </a:r>
              <a:r>
                <a:rPr lang="en-US" altLang="en-US" sz="1200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Axis of symmetry </a:t>
              </a:r>
              <a:r>
                <a:rPr lang="en-US" altLang="en-US" sz="1200" dirty="0">
                  <a:solidFill>
                    <a:schemeClr val="tx1"/>
                  </a:solidFill>
                  <a:latin typeface="Handlee" panose="02000000000000000000" pitchFamily="2" charset="0"/>
                </a:rPr>
                <a:t>to graph the other side.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F2E76CB-1790-4FA5-A5C3-125D37F4215C}"/>
              </a:ext>
            </a:extLst>
          </p:cNvPr>
          <p:cNvGrpSpPr/>
          <p:nvPr/>
        </p:nvGrpSpPr>
        <p:grpSpPr>
          <a:xfrm>
            <a:off x="3018573" y="4177484"/>
            <a:ext cx="2296280" cy="843225"/>
            <a:chOff x="9029785" y="1832330"/>
            <a:chExt cx="1851506" cy="682279"/>
          </a:xfrm>
        </p:grpSpPr>
        <p:sp>
          <p:nvSpPr>
            <p:cNvPr id="93" name="Rectangle 3">
              <a:extLst>
                <a:ext uri="{FF2B5EF4-FFF2-40B4-BE49-F238E27FC236}">
                  <a16:creationId xmlns:a16="http://schemas.microsoft.com/office/drawing/2014/main" id="{F309A54B-D3C4-4CBA-813B-C1C5FA9DE95C}"/>
                </a:ext>
              </a:extLst>
            </p:cNvPr>
            <p:cNvSpPr/>
            <p:nvPr/>
          </p:nvSpPr>
          <p:spPr bwMode="auto">
            <a:xfrm>
              <a:off x="9029785" y="1832330"/>
              <a:ext cx="1851506" cy="682279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57006" y="1449981"/>
                    <a:pt x="3831697" y="1979949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692F529-2E6E-45E5-817F-4067D48FC884}"/>
                </a:ext>
              </a:extLst>
            </p:cNvPr>
            <p:cNvSpPr/>
            <p:nvPr/>
          </p:nvSpPr>
          <p:spPr bwMode="auto">
            <a:xfrm>
              <a:off x="9037723" y="1842256"/>
              <a:ext cx="1732808" cy="58091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MAKE A TABLE </a:t>
              </a:r>
              <a:r>
                <a:rPr lang="en-US" altLang="en-US" sz="1200" dirty="0">
                  <a:solidFill>
                    <a:schemeClr val="tx1"/>
                  </a:solidFill>
                  <a:latin typeface="Handlee" panose="02000000000000000000" pitchFamily="2" charset="0"/>
                </a:rPr>
                <a:t>using               x – values close to the                 </a:t>
              </a:r>
              <a:r>
                <a:rPr lang="en-US" altLang="en-US" sz="1200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Axis of symmetry</a:t>
              </a:r>
              <a:r>
                <a:rPr lang="en-US" altLang="en-US" sz="1200" dirty="0">
                  <a:solidFill>
                    <a:schemeClr val="tx1"/>
                  </a:solidFill>
                  <a:latin typeface="Handlee" panose="02000000000000000000" pitchFamily="2" charset="0"/>
                </a:rPr>
                <a:t>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7299154-589D-44EE-B91B-D9A116AE4186}"/>
              </a:ext>
            </a:extLst>
          </p:cNvPr>
          <p:cNvSpPr/>
          <p:nvPr/>
        </p:nvSpPr>
        <p:spPr>
          <a:xfrm>
            <a:off x="1952311" y="4699807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>
                <a:solidFill>
                  <a:srgbClr val="00B050"/>
                </a:solidFill>
                <a:latin typeface="Handlee" panose="02000000000000000000" pitchFamily="2" charset="0"/>
              </a:rPr>
              <a:t>"(h, k)</a:t>
            </a:r>
            <a:endParaRPr lang="en-US" sz="1400" b="1" i="1" dirty="0">
              <a:solidFill>
                <a:srgbClr val="00B050"/>
              </a:solidFill>
              <a:latin typeface="Handlee" panose="020000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B98077D-5F42-4236-88A7-E4AFEC67B9F3}"/>
              </a:ext>
            </a:extLst>
          </p:cNvPr>
          <p:cNvSpPr/>
          <p:nvPr/>
        </p:nvSpPr>
        <p:spPr>
          <a:xfrm>
            <a:off x="640123" y="4548726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>
                <a:solidFill>
                  <a:srgbClr val="7030A0"/>
                </a:solidFill>
                <a:latin typeface="Handlee" panose="02000000000000000000" pitchFamily="2" charset="0"/>
              </a:rPr>
              <a:t>“C”</a:t>
            </a:r>
            <a:endParaRPr lang="en-US" sz="1400" b="1" i="1" dirty="0">
              <a:solidFill>
                <a:srgbClr val="7030A0"/>
              </a:solidFill>
              <a:latin typeface="Handlee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277674-96F2-4A10-8FF7-606CC0BBE68B}"/>
                  </a:ext>
                </a:extLst>
              </p:cNvPr>
              <p:cNvSpPr/>
              <p:nvPr/>
            </p:nvSpPr>
            <p:spPr>
              <a:xfrm>
                <a:off x="2658170" y="2071019"/>
                <a:ext cx="548547" cy="443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12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2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2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2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277674-96F2-4A10-8FF7-606CC0BBE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70" y="2071019"/>
                <a:ext cx="548547" cy="443070"/>
              </a:xfrm>
              <a:prstGeom prst="rect">
                <a:avLst/>
              </a:prstGeom>
              <a:blipFill>
                <a:blip r:embed="rId9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C8496CF-6928-4A2D-88E1-E814201B4499}"/>
              </a:ext>
            </a:extLst>
          </p:cNvPr>
          <p:cNvGrpSpPr/>
          <p:nvPr/>
        </p:nvGrpSpPr>
        <p:grpSpPr>
          <a:xfrm>
            <a:off x="-41473" y="898032"/>
            <a:ext cx="7094538" cy="1735137"/>
            <a:chOff x="42796" y="1232917"/>
            <a:chExt cx="7094538" cy="1735137"/>
          </a:xfrm>
        </p:grpSpPr>
        <p:pic>
          <p:nvPicPr>
            <p:cNvPr id="7400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 bwMode="auto">
                <a:xfrm>
                  <a:off x="476184" y="1575818"/>
                  <a:ext cx="5829224" cy="1373389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Write the quadratic function in “</a:t>
                  </a:r>
                  <a:r>
                    <a:rPr lang="en-US" sz="14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Standard Form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” </a:t>
                  </a:r>
                  <a14:m>
                    <m:oMath xmlns:m="http://schemas.openxmlformats.org/officeDocument/2006/math"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   Hint: move all of the </a:t>
                  </a:r>
                  <a:r>
                    <a:rPr lang="en-US" sz="1000" i="1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numbers and variables </a:t>
                  </a:r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to the one side of the equal sign “=“. </a:t>
                  </a:r>
                  <a:endPara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Identify the </a:t>
                  </a:r>
                  <a:r>
                    <a:rPr lang="en-US" sz="14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a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and </a:t>
                  </a:r>
                  <a:r>
                    <a:rPr lang="en-US" sz="14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b values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 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coefficient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05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𝑎𝑛𝑑</m:t>
                      </m:r>
                      <m:r>
                        <m:rPr>
                          <m:nor/>
                        </m:rPr>
                        <a:rPr lang="en-US" sz="1050" b="0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coefficient</m:t>
                      </m:r>
                      <m:r>
                        <a:rPr lang="en-US" sz="105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5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𝑜𝑓</m:t>
                      </m:r>
                      <m:r>
                        <a:rPr lang="en-US" sz="105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.</a:t>
                  </a:r>
                  <a:endParaRPr lang="en-US" sz="10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 into the formal </a:t>
                  </a:r>
                  <a14:m>
                    <m:oMath xmlns:m="http://schemas.openxmlformats.org/officeDocument/2006/math">
                      <m:r>
                        <a:rPr lang="en-US" altLang="en-US" sz="14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en-US" sz="14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to find the </a:t>
                  </a:r>
                  <a:r>
                    <a:rPr lang="en-US" sz="1400" b="1" i="1" dirty="0">
                      <a:solidFill>
                        <a:srgbClr val="08749A"/>
                      </a:solidFill>
                      <a:latin typeface="Arial" charset="0"/>
                      <a:cs typeface="Times New Roman" pitchFamily="18" charset="0"/>
                    </a:rPr>
                    <a:t>value of x.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4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the </a:t>
                  </a:r>
                  <a:r>
                    <a:rPr lang="en-US" sz="1400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x-value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back into the quadratic function to </a:t>
                  </a:r>
                  <a:r>
                    <a:rPr lang="en-US" sz="14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find the y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endParaRPr lang="en-US" sz="10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6184" y="1575818"/>
                  <a:ext cx="5829224" cy="1373389"/>
                </a:xfrm>
                <a:prstGeom prst="rect">
                  <a:avLst/>
                </a:prstGeom>
                <a:blipFill>
                  <a:blip r:embed="rId5"/>
                  <a:stretch>
                    <a:fillRect l="-313" t="-444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179321" y="1315567"/>
              <a:ext cx="29145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To find the “</a:t>
              </a:r>
              <a:r>
                <a:rPr lang="en-US" sz="1400" b="1" i="1" kern="0" dirty="0">
                  <a:solidFill>
                    <a:srgbClr val="0070C0"/>
                  </a:solidFill>
                  <a:latin typeface="Arial" pitchFamily="34" charset="0"/>
                </a:rPr>
                <a:t>Axis of symmetry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”.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26495" y="164799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25371" y="201873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19749" y="2263825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14259" y="2532114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48" name="Tape"/>
          <p:cNvSpPr/>
          <p:nvPr/>
        </p:nvSpPr>
        <p:spPr bwMode="auto">
          <a:xfrm rot="4344422">
            <a:off x="6897688" y="-132657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8588136" y="-94785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C8C815-81FF-4F21-AAA5-6F716446C78E}"/>
              </a:ext>
            </a:extLst>
          </p:cNvPr>
          <p:cNvGrpSpPr/>
          <p:nvPr/>
        </p:nvGrpSpPr>
        <p:grpSpPr>
          <a:xfrm>
            <a:off x="5989671" y="1196565"/>
            <a:ext cx="3009631" cy="1243097"/>
            <a:chOff x="6134369" y="1164585"/>
            <a:chExt cx="3009631" cy="1243097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134369" y="1164585"/>
              <a:ext cx="3009631" cy="124309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write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standard form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 &amp; b values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x-value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y-value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54010" y="1459082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154010" y="1727321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154009" y="1957510"/>
              <a:ext cx="188638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154009" y="2191683"/>
              <a:ext cx="1886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/>
              <p:nvPr/>
            </p:nvSpPr>
            <p:spPr>
              <a:xfrm>
                <a:off x="80961" y="251042"/>
                <a:ext cx="6768178" cy="65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500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500" i="1" dirty="0"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5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5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5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axis of symmetry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. The formula works for all quadratic functions.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1" y="251042"/>
                <a:ext cx="6768178" cy="655629"/>
              </a:xfrm>
              <a:prstGeom prst="rect">
                <a:avLst/>
              </a:prstGeom>
              <a:blipFill>
                <a:blip r:embed="rId7"/>
                <a:stretch>
                  <a:fillRect l="-36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019A0D7-7BDB-42E9-91EB-6C066C943036}"/>
              </a:ext>
            </a:extLst>
          </p:cNvPr>
          <p:cNvGrpSpPr/>
          <p:nvPr/>
        </p:nvGrpSpPr>
        <p:grpSpPr>
          <a:xfrm>
            <a:off x="6902108" y="71150"/>
            <a:ext cx="1942274" cy="1202951"/>
            <a:chOff x="6927359" y="122952"/>
            <a:chExt cx="1942274" cy="1202951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3CE45C6-E756-4235-A63A-FB6851F89C70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190" name="Rectangle 3">
                <a:extLst>
                  <a:ext uri="{FF2B5EF4-FFF2-40B4-BE49-F238E27FC236}">
                    <a16:creationId xmlns:a16="http://schemas.microsoft.com/office/drawing/2014/main" id="{7DF4847A-2574-42CB-BBAA-DADB0F4EC200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0A9D698C-91F4-4EF6-A0FC-0B3A90717B2A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9B70B-431E-4635-B807-8BF0B1193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251E2-33EF-4EE0-AF69-8810839B4044}"/>
                </a:ext>
              </a:extLst>
            </p:cNvPr>
            <p:cNvSpPr/>
            <p:nvPr/>
          </p:nvSpPr>
          <p:spPr>
            <a:xfrm>
              <a:off x="7300603" y="122952"/>
              <a:ext cx="10750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Vertex Form</a:t>
              </a:r>
              <a:endParaRPr lang="en-US" sz="1200" b="1" u="sng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2095D20-F1DF-4EEB-BB1B-9DDC88275F79}"/>
                </a:ext>
              </a:extLst>
            </p:cNvPr>
            <p:cNvSpPr/>
            <p:nvPr/>
          </p:nvSpPr>
          <p:spPr>
            <a:xfrm>
              <a:off x="7235474" y="609673"/>
              <a:ext cx="1279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Standard Form</a:t>
              </a:r>
              <a:endParaRPr lang="en-US" sz="1200" b="1" u="sng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AB3B12-FED5-4222-BEA5-91889A0B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164" y="2718222"/>
                <a:ext cx="6924689" cy="37555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b="1" dirty="0">
                    <a:latin typeface="Handlee" panose="02000000000000000000" pitchFamily="2" charset="0"/>
                  </a:rPr>
                  <a:t>Find the vertex of the quadratic equations</a:t>
                </a:r>
                <a:r>
                  <a:rPr lang="en-US" altLang="en-US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en-US" b="1" i="1" dirty="0">
                    <a:latin typeface="Handlee" panose="02000000000000000000" pitchFamily="2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164" y="2718222"/>
                <a:ext cx="6924689" cy="375552"/>
              </a:xfrm>
              <a:prstGeom prst="rect">
                <a:avLst/>
              </a:prstGeom>
              <a:blipFill>
                <a:blip r:embed="rId10"/>
                <a:stretch>
                  <a:fillRect l="-615" t="-3125" b="-250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AF70752-EB47-4949-A8E9-F67477B4A3F4}"/>
              </a:ext>
            </a:extLst>
          </p:cNvPr>
          <p:cNvSpPr/>
          <p:nvPr/>
        </p:nvSpPr>
        <p:spPr>
          <a:xfrm>
            <a:off x="115938" y="3153084"/>
            <a:ext cx="5949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Step 1: </a:t>
            </a:r>
            <a:r>
              <a:rPr lang="en-US" dirty="0">
                <a:latin typeface="Arial" charset="0"/>
                <a:cs typeface="Times New Roman" pitchFamily="18" charset="0"/>
              </a:rPr>
              <a:t>Write the quadratic function in “</a:t>
            </a:r>
            <a:r>
              <a:rPr lang="en-US" b="1" i="1" dirty="0">
                <a:solidFill>
                  <a:srgbClr val="065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Standard Form</a:t>
            </a:r>
            <a:r>
              <a:rPr lang="en-US" dirty="0">
                <a:latin typeface="Arial" charset="0"/>
                <a:cs typeface="Times New Roman" pitchFamily="18" charset="0"/>
              </a:rPr>
              <a:t>”.</a:t>
            </a:r>
            <a:r>
              <a:rPr lang="en-US" sz="1200" dirty="0">
                <a:solidFill>
                  <a:srgbClr val="80808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latin typeface="Handlee" panose="02000000000000000000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D200F1-DD40-4249-A43E-79DF66015EE6}"/>
                  </a:ext>
                </a:extLst>
              </p:cNvPr>
              <p:cNvSpPr/>
              <p:nvPr/>
            </p:nvSpPr>
            <p:spPr>
              <a:xfrm>
                <a:off x="1097318" y="3443450"/>
                <a:ext cx="207133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en-US" b="1" i="1" dirty="0">
                    <a:solidFill>
                      <a:srgbClr val="FF0000"/>
                    </a:solidFill>
                    <a:latin typeface="Handlee" panose="02000000000000000000" pitchFamily="2" charset="0"/>
                  </a:rPr>
                  <a:t>.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D200F1-DD40-4249-A43E-79DF66015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18" y="3443450"/>
                <a:ext cx="2071336" cy="375552"/>
              </a:xfrm>
              <a:prstGeom prst="rect">
                <a:avLst/>
              </a:prstGeom>
              <a:blipFill>
                <a:blip r:embed="rId11"/>
                <a:stretch>
                  <a:fillRect t="-4918" r="-1471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Rectangle 222">
            <a:extLst>
              <a:ext uri="{FF2B5EF4-FFF2-40B4-BE49-F238E27FC236}">
                <a16:creationId xmlns:a16="http://schemas.microsoft.com/office/drawing/2014/main" id="{AC8D7772-5C06-436C-A48E-64B509F1FF60}"/>
              </a:ext>
            </a:extLst>
          </p:cNvPr>
          <p:cNvSpPr/>
          <p:nvPr/>
        </p:nvSpPr>
        <p:spPr>
          <a:xfrm>
            <a:off x="93663" y="3820748"/>
            <a:ext cx="38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Step 2: </a:t>
            </a:r>
            <a:r>
              <a:rPr lang="en-US" dirty="0">
                <a:latin typeface="Arial" charset="0"/>
                <a:cs typeface="Times New Roman" pitchFamily="18" charset="0"/>
              </a:rPr>
              <a:t>Identify the </a:t>
            </a:r>
            <a:r>
              <a:rPr lang="en-US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en-US" dirty="0">
                <a:latin typeface="Arial" charset="0"/>
                <a:cs typeface="Times New Roman" pitchFamily="18" charset="0"/>
              </a:rPr>
              <a:t>and </a:t>
            </a:r>
            <a:r>
              <a:rPr lang="en-US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b values</a:t>
            </a:r>
            <a:r>
              <a:rPr lang="en-US" dirty="0">
                <a:latin typeface="Arial" charset="0"/>
                <a:cs typeface="Times New Roman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A618AF4-EE7E-4DF9-91BA-8016DAA8AC43}"/>
                  </a:ext>
                </a:extLst>
              </p:cNvPr>
              <p:cNvSpPr/>
              <p:nvPr/>
            </p:nvSpPr>
            <p:spPr>
              <a:xfrm>
                <a:off x="1080005" y="4133051"/>
                <a:ext cx="1994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altLang="en-US" b="1" i="1" dirty="0">
                    <a:solidFill>
                      <a:srgbClr val="FF0000"/>
                    </a:solidFill>
                    <a:latin typeface="Handlee" panose="02000000000000000000" pitchFamily="2" charset="0"/>
                  </a:rPr>
                  <a:t>.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A618AF4-EE7E-4DF9-91BA-8016DAA8A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5" y="4133051"/>
                <a:ext cx="1994457" cy="369332"/>
              </a:xfrm>
              <a:prstGeom prst="rect">
                <a:avLst/>
              </a:prstGeom>
              <a:blipFill>
                <a:blip r:embed="rId12"/>
                <a:stretch>
                  <a:fillRect t="-6557" r="-183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771745C-05D4-46CF-AC5F-B0EEF58EB77D}"/>
                  </a:ext>
                </a:extLst>
              </p:cNvPr>
              <p:cNvSpPr/>
              <p:nvPr/>
            </p:nvSpPr>
            <p:spPr>
              <a:xfrm>
                <a:off x="105052" y="4431370"/>
                <a:ext cx="6447599" cy="496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latin typeface="Handlee" panose="02000000000000000000" pitchFamily="2" charset="0"/>
                  </a:rPr>
                  <a:t>Step 3: </a:t>
                </a:r>
                <a:r>
                  <a:rPr lang="en-US" dirty="0">
                    <a:latin typeface="Arial" charset="0"/>
                    <a:cs typeface="Times New Roman" pitchFamily="18" charset="0"/>
                  </a:rPr>
                  <a:t>Substitute into the formal </a:t>
                </a:r>
                <a14:m>
                  <m:oMath xmlns:m="http://schemas.openxmlformats.org/officeDocument/2006/math">
                    <m:r>
                      <a:rPr lang="en-US" altLang="en-US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dirty="0">
                    <a:latin typeface="Arial" charset="0"/>
                    <a:cs typeface="Times New Roman" pitchFamily="18" charset="0"/>
                  </a:rPr>
                  <a:t> to find the </a:t>
                </a:r>
                <a:r>
                  <a:rPr lang="en-US" b="1" i="1" dirty="0">
                    <a:solidFill>
                      <a:srgbClr val="08749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Times New Roman" pitchFamily="18" charset="0"/>
                  </a:rPr>
                  <a:t>value of x.</a:t>
                </a:r>
              </a:p>
            </p:txBody>
          </p:sp>
        </mc:Choice>
        <mc:Fallback xmlns=""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771745C-05D4-46CF-AC5F-B0EEF58EB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2" y="4431370"/>
                <a:ext cx="6447599" cy="496674"/>
              </a:xfrm>
              <a:prstGeom prst="rect">
                <a:avLst/>
              </a:prstGeom>
              <a:blipFill>
                <a:blip r:embed="rId13"/>
                <a:stretch>
                  <a:fillRect l="-756" r="-378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682F24F-F4D7-42B3-A2FB-CCB9ACEAFFF7}"/>
                  </a:ext>
                </a:extLst>
              </p:cNvPr>
              <p:cNvSpPr/>
              <p:nvPr/>
            </p:nvSpPr>
            <p:spPr>
              <a:xfrm>
                <a:off x="1170197" y="4814686"/>
                <a:ext cx="2162772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b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en-US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Times New Roman" pitchFamily="18" charset="0"/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682F24F-F4D7-42B3-A2FB-CCB9ACEAF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97" y="4814686"/>
                <a:ext cx="2162772" cy="533544"/>
              </a:xfrm>
              <a:prstGeom prst="rect">
                <a:avLst/>
              </a:prstGeom>
              <a:blipFill>
                <a:blip r:embed="rId14"/>
                <a:stretch>
                  <a:fillRect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Rectangle 225">
            <a:extLst>
              <a:ext uri="{FF2B5EF4-FFF2-40B4-BE49-F238E27FC236}">
                <a16:creationId xmlns:a16="http://schemas.microsoft.com/office/drawing/2014/main" id="{A7259495-4ECA-4BF8-86B1-8D12C3580927}"/>
              </a:ext>
            </a:extLst>
          </p:cNvPr>
          <p:cNvSpPr/>
          <p:nvPr/>
        </p:nvSpPr>
        <p:spPr>
          <a:xfrm>
            <a:off x="76758" y="5324083"/>
            <a:ext cx="790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Step 4: </a:t>
            </a:r>
            <a:r>
              <a:rPr lang="en-US" b="1" i="1" dirty="0">
                <a:latin typeface="Arial" charset="0"/>
                <a:cs typeface="Times New Roman" pitchFamily="18" charset="0"/>
              </a:rPr>
              <a:t>Substitute</a:t>
            </a:r>
            <a:r>
              <a:rPr lang="en-US" dirty="0">
                <a:latin typeface="Arial" charset="0"/>
                <a:cs typeface="Times New Roman" pitchFamily="18" charset="0"/>
              </a:rPr>
              <a:t> the </a:t>
            </a:r>
            <a:r>
              <a:rPr lang="en-US" i="1" dirty="0">
                <a:latin typeface="Arial" charset="0"/>
                <a:cs typeface="Times New Roman" pitchFamily="18" charset="0"/>
              </a:rPr>
              <a:t>x-value</a:t>
            </a:r>
            <a:r>
              <a:rPr lang="en-US" dirty="0">
                <a:latin typeface="Arial" charset="0"/>
                <a:cs typeface="Times New Roman" pitchFamily="18" charset="0"/>
              </a:rPr>
              <a:t> back into the quadratic function to </a:t>
            </a:r>
            <a:r>
              <a:rPr lang="en-US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find the y</a:t>
            </a:r>
            <a:r>
              <a:rPr lang="en-US" dirty="0">
                <a:latin typeface="Arial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2875C59-0AC4-4210-9C62-52D8FDE75293}"/>
                  </a:ext>
                </a:extLst>
              </p:cNvPr>
              <p:cNvSpPr/>
              <p:nvPr/>
            </p:nvSpPr>
            <p:spPr>
              <a:xfrm>
                <a:off x="1142897" y="5632659"/>
                <a:ext cx="207133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 smtClean="0">
                            <a:solidFill>
                              <a:srgbClr val="08749A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en-US" b="1" i="1" smtClean="0">
                        <a:solidFill>
                          <a:srgbClr val="08749A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en-US" b="1" i="1" dirty="0">
                    <a:solidFill>
                      <a:srgbClr val="FF0000"/>
                    </a:solidFill>
                    <a:latin typeface="Handlee" panose="02000000000000000000" pitchFamily="2" charset="0"/>
                  </a:rPr>
                  <a:t>.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2875C59-0AC4-4210-9C62-52D8FDE75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97" y="5632659"/>
                <a:ext cx="2071336" cy="375552"/>
              </a:xfrm>
              <a:prstGeom prst="rect">
                <a:avLst/>
              </a:prstGeom>
              <a:blipFill>
                <a:blip r:embed="rId15"/>
                <a:stretch>
                  <a:fillRect t="-4839" r="-1471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C5D19718-861D-4B0B-9933-9667BA648051}"/>
                  </a:ext>
                </a:extLst>
              </p:cNvPr>
              <p:cNvSpPr/>
              <p:nvPr/>
            </p:nvSpPr>
            <p:spPr>
              <a:xfrm>
                <a:off x="1299744" y="6001991"/>
                <a:ext cx="260994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altLang="en-US" b="1" i="1" smtClean="0">
                            <a:solidFill>
                              <a:srgbClr val="08749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b="1" i="1" smtClean="0">
                        <a:solidFill>
                          <a:srgbClr val="08749A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en-US" b="1" i="1" dirty="0">
                    <a:solidFill>
                      <a:srgbClr val="FF0000"/>
                    </a:solidFill>
                    <a:latin typeface="Handlee" panose="02000000000000000000" pitchFamily="2" charset="0"/>
                  </a:rPr>
                  <a:t>.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C5D19718-861D-4B0B-9933-9667BA648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44" y="6001991"/>
                <a:ext cx="2609945" cy="375552"/>
              </a:xfrm>
              <a:prstGeom prst="rect">
                <a:avLst/>
              </a:prstGeom>
              <a:blipFill>
                <a:blip r:embed="rId16"/>
                <a:stretch>
                  <a:fillRect t="-4918" r="-1168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C1D6243F-8E90-402C-8E7F-C6B0EE764AE2}"/>
                  </a:ext>
                </a:extLst>
              </p:cNvPr>
              <p:cNvSpPr/>
              <p:nvPr/>
            </p:nvSpPr>
            <p:spPr>
              <a:xfrm>
                <a:off x="1305783" y="6377543"/>
                <a:ext cx="2081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en-US" b="1" i="1" dirty="0">
                    <a:solidFill>
                      <a:srgbClr val="FF0000"/>
                    </a:solidFill>
                    <a:latin typeface="Handlee" panose="02000000000000000000" pitchFamily="2" charset="0"/>
                  </a:rPr>
                  <a:t> = -2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C1D6243F-8E90-402C-8E7F-C6B0EE764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83" y="6377543"/>
                <a:ext cx="2081019" cy="369332"/>
              </a:xfrm>
              <a:prstGeom prst="rect">
                <a:avLst/>
              </a:prstGeom>
              <a:blipFill>
                <a:blip r:embed="rId17"/>
                <a:stretch>
                  <a:fillRect t="-4918" r="-175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AE521E-856D-406C-A1E2-B2376E8F50BD}"/>
                  </a:ext>
                </a:extLst>
              </p:cNvPr>
              <p:cNvSpPr/>
              <p:nvPr/>
            </p:nvSpPr>
            <p:spPr>
              <a:xfrm>
                <a:off x="4208255" y="6089454"/>
                <a:ext cx="4397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+6 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(2, -2)</a:t>
                </a:r>
                <a:endParaRPr lang="en-US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AE521E-856D-406C-A1E2-B2376E8F5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55" y="6089454"/>
                <a:ext cx="4397614" cy="369332"/>
              </a:xfrm>
              <a:prstGeom prst="rect">
                <a:avLst/>
              </a:prstGeom>
              <a:blipFill>
                <a:blip r:embed="rId18"/>
                <a:stretch>
                  <a:fillRect l="-1247" t="-6557" r="-97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12" grpId="0"/>
      <p:bldP spid="13" grpId="0"/>
      <p:bldP spid="223" grpId="0"/>
      <p:bldP spid="224" grpId="0"/>
      <p:bldP spid="14" grpId="0"/>
      <p:bldP spid="226" grpId="0"/>
      <p:bldP spid="227" grpId="0"/>
      <p:bldP spid="228" grpId="0"/>
      <p:bldP spid="22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C8496CF-6928-4A2D-88E1-E814201B4499}"/>
              </a:ext>
            </a:extLst>
          </p:cNvPr>
          <p:cNvGrpSpPr/>
          <p:nvPr/>
        </p:nvGrpSpPr>
        <p:grpSpPr>
          <a:xfrm>
            <a:off x="-41473" y="898032"/>
            <a:ext cx="7094538" cy="1735137"/>
            <a:chOff x="42796" y="1232917"/>
            <a:chExt cx="7094538" cy="1735137"/>
          </a:xfrm>
        </p:grpSpPr>
        <p:pic>
          <p:nvPicPr>
            <p:cNvPr id="7400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 bwMode="auto">
                <a:xfrm>
                  <a:off x="476184" y="1575818"/>
                  <a:ext cx="5829224" cy="1373389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Write the quadratic function in “</a:t>
                  </a:r>
                  <a:r>
                    <a:rPr lang="en-US" sz="14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Standard Form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” </a:t>
                  </a:r>
                  <a14:m>
                    <m:oMath xmlns:m="http://schemas.openxmlformats.org/officeDocument/2006/math"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   Hint: move all of the </a:t>
                  </a:r>
                  <a:r>
                    <a:rPr lang="en-US" sz="1000" i="1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numbers and variables </a:t>
                  </a:r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to the one side of the equal sign “=“. </a:t>
                  </a:r>
                  <a:endPara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Identify the </a:t>
                  </a:r>
                  <a:r>
                    <a:rPr lang="en-US" sz="14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a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and </a:t>
                  </a:r>
                  <a:r>
                    <a:rPr lang="en-US" sz="14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b values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 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coefficient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05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𝑎𝑛𝑑</m:t>
                      </m:r>
                      <m:r>
                        <m:rPr>
                          <m:nor/>
                        </m:rPr>
                        <a:rPr lang="en-US" sz="1050" b="0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coefficient</m:t>
                      </m:r>
                      <m:r>
                        <a:rPr lang="en-US" sz="105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5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𝑜𝑓</m:t>
                      </m:r>
                      <m:r>
                        <a:rPr lang="en-US" sz="105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05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.</a:t>
                  </a:r>
                  <a:endParaRPr lang="en-US" sz="10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 into the formal </a:t>
                  </a:r>
                  <a14:m>
                    <m:oMath xmlns:m="http://schemas.openxmlformats.org/officeDocument/2006/math">
                      <m:r>
                        <a:rPr lang="en-US" altLang="en-US" sz="14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en-US" sz="14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to find the </a:t>
                  </a:r>
                  <a:r>
                    <a:rPr lang="en-US" sz="1400" b="1" i="1" dirty="0">
                      <a:solidFill>
                        <a:srgbClr val="08749A"/>
                      </a:solidFill>
                      <a:latin typeface="Arial" charset="0"/>
                      <a:cs typeface="Times New Roman" pitchFamily="18" charset="0"/>
                    </a:rPr>
                    <a:t>value of x.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4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the </a:t>
                  </a:r>
                  <a:r>
                    <a:rPr lang="en-US" sz="1400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x-value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back into the quadratic function to </a:t>
                  </a:r>
                  <a:r>
                    <a:rPr lang="en-US" sz="14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find the y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endParaRPr lang="en-US" sz="10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6184" y="1575818"/>
                  <a:ext cx="5829224" cy="1373389"/>
                </a:xfrm>
                <a:prstGeom prst="rect">
                  <a:avLst/>
                </a:prstGeom>
                <a:blipFill>
                  <a:blip r:embed="rId5"/>
                  <a:stretch>
                    <a:fillRect l="-313" t="-444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179321" y="1315567"/>
              <a:ext cx="29145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To find the “</a:t>
              </a:r>
              <a:r>
                <a:rPr lang="en-US" sz="1400" b="1" i="1" kern="0" dirty="0">
                  <a:solidFill>
                    <a:srgbClr val="0070C0"/>
                  </a:solidFill>
                  <a:latin typeface="Arial" pitchFamily="34" charset="0"/>
                </a:rPr>
                <a:t>Axis of symmetry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”.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26495" y="164799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25371" y="201873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19749" y="2263825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14259" y="2532114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48" name="Tape"/>
          <p:cNvSpPr/>
          <p:nvPr/>
        </p:nvSpPr>
        <p:spPr bwMode="auto">
          <a:xfrm rot="4344422">
            <a:off x="6897688" y="-132657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8588136" y="-94785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C8C815-81FF-4F21-AAA5-6F716446C78E}"/>
              </a:ext>
            </a:extLst>
          </p:cNvPr>
          <p:cNvGrpSpPr/>
          <p:nvPr/>
        </p:nvGrpSpPr>
        <p:grpSpPr>
          <a:xfrm>
            <a:off x="5989671" y="1196565"/>
            <a:ext cx="3009631" cy="1243097"/>
            <a:chOff x="6134369" y="1164585"/>
            <a:chExt cx="3009631" cy="1243097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134369" y="1164585"/>
              <a:ext cx="3009631" cy="124309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write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standard form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 &amp; b values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x-value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y-value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54010" y="1459082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154010" y="1727321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154009" y="1957510"/>
              <a:ext cx="188638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154009" y="2191683"/>
              <a:ext cx="1886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/>
              <p:nvPr/>
            </p:nvSpPr>
            <p:spPr>
              <a:xfrm>
                <a:off x="80961" y="251042"/>
                <a:ext cx="6768178" cy="65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500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500" i="1" dirty="0"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5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5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5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axis of symmetry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. The formula works for all quadratic functions.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1" y="251042"/>
                <a:ext cx="6768178" cy="655629"/>
              </a:xfrm>
              <a:prstGeom prst="rect">
                <a:avLst/>
              </a:prstGeom>
              <a:blipFill>
                <a:blip r:embed="rId7"/>
                <a:stretch>
                  <a:fillRect l="-36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019A0D7-7BDB-42E9-91EB-6C066C943036}"/>
              </a:ext>
            </a:extLst>
          </p:cNvPr>
          <p:cNvGrpSpPr/>
          <p:nvPr/>
        </p:nvGrpSpPr>
        <p:grpSpPr>
          <a:xfrm>
            <a:off x="6902108" y="71150"/>
            <a:ext cx="1942274" cy="1202951"/>
            <a:chOff x="6927359" y="122952"/>
            <a:chExt cx="1942274" cy="1202951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3CE45C6-E756-4235-A63A-FB6851F89C70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190" name="Rectangle 3">
                <a:extLst>
                  <a:ext uri="{FF2B5EF4-FFF2-40B4-BE49-F238E27FC236}">
                    <a16:creationId xmlns:a16="http://schemas.microsoft.com/office/drawing/2014/main" id="{7DF4847A-2574-42CB-BBAA-DADB0F4EC200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0A9D698C-91F4-4EF6-A0FC-0B3A90717B2A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9B70B-431E-4635-B807-8BF0B1193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251E2-33EF-4EE0-AF69-8810839B4044}"/>
                </a:ext>
              </a:extLst>
            </p:cNvPr>
            <p:cNvSpPr/>
            <p:nvPr/>
          </p:nvSpPr>
          <p:spPr>
            <a:xfrm>
              <a:off x="7300603" y="122952"/>
              <a:ext cx="10750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Vertex Form</a:t>
              </a:r>
              <a:endParaRPr lang="en-US" sz="1200" b="1" u="sng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2095D20-F1DF-4EEB-BB1B-9DDC88275F79}"/>
                </a:ext>
              </a:extLst>
            </p:cNvPr>
            <p:cNvSpPr/>
            <p:nvPr/>
          </p:nvSpPr>
          <p:spPr>
            <a:xfrm>
              <a:off x="7235474" y="609673"/>
              <a:ext cx="1279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Standard Form</a:t>
              </a:r>
              <a:endParaRPr lang="en-US" sz="1200" b="1" u="sng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AB3B12-FED5-4222-BEA5-91889A0B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p:sp>
        <p:nvSpPr>
          <p:cNvPr id="221" name="Text Box 4">
            <a:extLst>
              <a:ext uri="{FF2B5EF4-FFF2-40B4-BE49-F238E27FC236}">
                <a16:creationId xmlns:a16="http://schemas.microsoft.com/office/drawing/2014/main" id="{4E0B39ED-1EC0-4B05-BBCC-ED8D7DB3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64" y="2718222"/>
            <a:ext cx="6924689" cy="3693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Handlee" panose="02000000000000000000" pitchFamily="2" charset="0"/>
              </a:rPr>
              <a:t>Find the vertex of the quadratic equations </a:t>
            </a:r>
            <a:r>
              <a:rPr lang="en-US" altLang="en-US" b="1" dirty="0">
                <a:latin typeface="Verdana" panose="020B0604030504040204" pitchFamily="34" charset="0"/>
              </a:rPr>
              <a:t>y = 2x</a:t>
            </a:r>
            <a:r>
              <a:rPr lang="en-US" altLang="en-US" b="1" baseline="30000" dirty="0">
                <a:latin typeface="Verdana" panose="020B0604030504040204" pitchFamily="34" charset="0"/>
              </a:rPr>
              <a:t>2</a:t>
            </a:r>
            <a:r>
              <a:rPr lang="en-US" altLang="en-US" b="1" dirty="0">
                <a:latin typeface="Verdana" panose="020B0604030504040204" pitchFamily="34" charset="0"/>
              </a:rPr>
              <a:t> + 4x + 3</a:t>
            </a:r>
            <a:r>
              <a:rPr lang="en-US" altLang="en-US" b="1" i="1" dirty="0">
                <a:latin typeface="Handlee" panose="02000000000000000000" pitchFamily="2" charset="0"/>
              </a:rPr>
              <a:t>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70752-EB47-4949-A8E9-F67477B4A3F4}"/>
              </a:ext>
            </a:extLst>
          </p:cNvPr>
          <p:cNvSpPr/>
          <p:nvPr/>
        </p:nvSpPr>
        <p:spPr>
          <a:xfrm>
            <a:off x="115938" y="3153084"/>
            <a:ext cx="5949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7030A0"/>
                </a:solidFill>
                <a:latin typeface="Handlee" panose="02000000000000000000" pitchFamily="2" charset="0"/>
              </a:rPr>
              <a:t>Step 1: </a:t>
            </a:r>
            <a:r>
              <a:rPr lang="en-US" dirty="0">
                <a:latin typeface="Arial" charset="0"/>
                <a:cs typeface="Times New Roman" pitchFamily="18" charset="0"/>
              </a:rPr>
              <a:t>Write the quadratic function in “</a:t>
            </a:r>
            <a:r>
              <a:rPr lang="en-US" b="1" i="1" dirty="0">
                <a:solidFill>
                  <a:srgbClr val="065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Standard Form</a:t>
            </a:r>
            <a:r>
              <a:rPr lang="en-US" dirty="0">
                <a:latin typeface="Arial" charset="0"/>
                <a:cs typeface="Times New Roman" pitchFamily="18" charset="0"/>
              </a:rPr>
              <a:t>”.</a:t>
            </a:r>
            <a:r>
              <a:rPr lang="en-US" sz="1200" dirty="0">
                <a:solidFill>
                  <a:srgbClr val="80808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latin typeface="Handlee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8D7772-5C06-436C-A48E-64B509F1FF60}"/>
              </a:ext>
            </a:extLst>
          </p:cNvPr>
          <p:cNvSpPr/>
          <p:nvPr/>
        </p:nvSpPr>
        <p:spPr>
          <a:xfrm>
            <a:off x="93663" y="3820748"/>
            <a:ext cx="38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7030A0"/>
                </a:solidFill>
                <a:latin typeface="Handlee" panose="02000000000000000000" pitchFamily="2" charset="0"/>
              </a:rPr>
              <a:t>Step 2: </a:t>
            </a:r>
            <a:r>
              <a:rPr lang="en-US" dirty="0">
                <a:latin typeface="Arial" charset="0"/>
                <a:cs typeface="Times New Roman" pitchFamily="18" charset="0"/>
              </a:rPr>
              <a:t>Identify the </a:t>
            </a:r>
            <a:r>
              <a:rPr lang="en-US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en-US" dirty="0">
                <a:latin typeface="Arial" charset="0"/>
                <a:cs typeface="Times New Roman" pitchFamily="18" charset="0"/>
              </a:rPr>
              <a:t>and </a:t>
            </a:r>
            <a:r>
              <a:rPr lang="en-US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b values</a:t>
            </a:r>
            <a:r>
              <a:rPr lang="en-US" dirty="0">
                <a:latin typeface="Arial" charset="0"/>
                <a:cs typeface="Times New Roman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771745C-05D4-46CF-AC5F-B0EEF58EB77D}"/>
                  </a:ext>
                </a:extLst>
              </p:cNvPr>
              <p:cNvSpPr/>
              <p:nvPr/>
            </p:nvSpPr>
            <p:spPr>
              <a:xfrm>
                <a:off x="105052" y="4431370"/>
                <a:ext cx="6447599" cy="496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i="1" dirty="0">
                    <a:solidFill>
                      <a:srgbClr val="7030A0"/>
                    </a:solidFill>
                    <a:latin typeface="Handlee" panose="02000000000000000000" pitchFamily="2" charset="0"/>
                  </a:rPr>
                  <a:t>Step 3: </a:t>
                </a:r>
                <a:r>
                  <a:rPr lang="en-US" dirty="0">
                    <a:latin typeface="Arial" charset="0"/>
                    <a:cs typeface="Times New Roman" pitchFamily="18" charset="0"/>
                  </a:rPr>
                  <a:t>Substitute into the formal </a:t>
                </a:r>
                <a14:m>
                  <m:oMath xmlns:m="http://schemas.openxmlformats.org/officeDocument/2006/math">
                    <m:r>
                      <a:rPr lang="en-US" altLang="en-US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dirty="0">
                    <a:latin typeface="Arial" charset="0"/>
                    <a:cs typeface="Times New Roman" pitchFamily="18" charset="0"/>
                  </a:rPr>
                  <a:t> to find the </a:t>
                </a:r>
                <a:r>
                  <a:rPr lang="en-US" b="1" i="1" dirty="0">
                    <a:solidFill>
                      <a:srgbClr val="08749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Times New Roman" pitchFamily="18" charset="0"/>
                  </a:rPr>
                  <a:t>value of x.</a:t>
                </a:r>
              </a:p>
            </p:txBody>
          </p:sp>
        </mc:Choice>
        <mc:Fallback xmlns=""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771745C-05D4-46CF-AC5F-B0EEF58EB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2" y="4431370"/>
                <a:ext cx="6447599" cy="496674"/>
              </a:xfrm>
              <a:prstGeom prst="rect">
                <a:avLst/>
              </a:prstGeom>
              <a:blipFill>
                <a:blip r:embed="rId10"/>
                <a:stretch>
                  <a:fillRect l="-756" r="-378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Rectangle 225">
            <a:extLst>
              <a:ext uri="{FF2B5EF4-FFF2-40B4-BE49-F238E27FC236}">
                <a16:creationId xmlns:a16="http://schemas.microsoft.com/office/drawing/2014/main" id="{A7259495-4ECA-4BF8-86B1-8D12C3580927}"/>
              </a:ext>
            </a:extLst>
          </p:cNvPr>
          <p:cNvSpPr/>
          <p:nvPr/>
        </p:nvSpPr>
        <p:spPr>
          <a:xfrm>
            <a:off x="76758" y="5324083"/>
            <a:ext cx="790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7030A0"/>
                </a:solidFill>
                <a:latin typeface="Handlee" panose="02000000000000000000" pitchFamily="2" charset="0"/>
              </a:rPr>
              <a:t>Step 4: </a:t>
            </a:r>
            <a:r>
              <a:rPr lang="en-US" b="1" i="1" dirty="0">
                <a:latin typeface="Arial" charset="0"/>
                <a:cs typeface="Times New Roman" pitchFamily="18" charset="0"/>
              </a:rPr>
              <a:t>Substitute</a:t>
            </a:r>
            <a:r>
              <a:rPr lang="en-US" dirty="0">
                <a:latin typeface="Arial" charset="0"/>
                <a:cs typeface="Times New Roman" pitchFamily="18" charset="0"/>
              </a:rPr>
              <a:t> the </a:t>
            </a:r>
            <a:r>
              <a:rPr lang="en-US" i="1" dirty="0">
                <a:latin typeface="Arial" charset="0"/>
                <a:cs typeface="Times New Roman" pitchFamily="18" charset="0"/>
              </a:rPr>
              <a:t>x-value</a:t>
            </a:r>
            <a:r>
              <a:rPr lang="en-US" dirty="0">
                <a:latin typeface="Arial" charset="0"/>
                <a:cs typeface="Times New Roman" pitchFamily="18" charset="0"/>
              </a:rPr>
              <a:t> back into the quadratic function to </a:t>
            </a:r>
            <a:r>
              <a:rPr lang="en-US" b="1" i="1" dirty="0">
                <a:solidFill>
                  <a:srgbClr val="065978"/>
                </a:solidFill>
                <a:latin typeface="Arial" charset="0"/>
                <a:cs typeface="Times New Roman" pitchFamily="18" charset="0"/>
              </a:rPr>
              <a:t>find the y</a:t>
            </a:r>
            <a:r>
              <a:rPr lang="en-US" dirty="0">
                <a:latin typeface="Arial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AE521E-856D-406C-A1E2-B2376E8F50BD}"/>
                  </a:ext>
                </a:extLst>
              </p:cNvPr>
              <p:cNvSpPr/>
              <p:nvPr/>
            </p:nvSpPr>
            <p:spPr>
              <a:xfrm>
                <a:off x="4275465" y="6376611"/>
                <a:ext cx="4729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+3 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AE521E-856D-406C-A1E2-B2376E8F5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465" y="6376611"/>
                <a:ext cx="4729436" cy="369332"/>
              </a:xfrm>
              <a:prstGeom prst="rect">
                <a:avLst/>
              </a:prstGeom>
              <a:blipFill>
                <a:blip r:embed="rId11"/>
                <a:stretch>
                  <a:fillRect l="-1160" t="-6557" r="-77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Image result for try it">
            <a:extLst>
              <a:ext uri="{FF2B5EF4-FFF2-40B4-BE49-F238E27FC236}">
                <a16:creationId xmlns:a16="http://schemas.microsoft.com/office/drawing/2014/main" id="{332090CE-0000-49EC-AB91-B1CADFA9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5" y="2577484"/>
            <a:ext cx="980794" cy="9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249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12" grpId="0"/>
      <p:bldP spid="223" grpId="0"/>
      <p:bldP spid="22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>
            <a:extLst>
              <a:ext uri="{FF2B5EF4-FFF2-40B4-BE49-F238E27FC236}">
                <a16:creationId xmlns:a16="http://schemas.microsoft.com/office/drawing/2014/main" id="{BE8FD5DD-07C7-412F-8275-7CBDE74E6DA5}"/>
              </a:ext>
            </a:extLst>
          </p:cNvPr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-38100" y="-4763"/>
            <a:ext cx="3657600" cy="247651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 Practice (continued)</a:t>
            </a:r>
          </a:p>
        </p:txBody>
      </p:sp>
      <p:graphicFrame>
        <p:nvGraphicFramePr>
          <p:cNvPr id="107" name="Group 3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77586"/>
              </p:ext>
            </p:extLst>
          </p:nvPr>
        </p:nvGraphicFramePr>
        <p:xfrm>
          <a:off x="80963" y="2659063"/>
          <a:ext cx="8982075" cy="3748087"/>
        </p:xfrm>
        <a:graphic>
          <a:graphicData uri="http://schemas.openxmlformats.org/drawingml/2006/table">
            <a:tbl>
              <a:tblPr/>
              <a:tblGrid>
                <a:gridCol w="296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1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8" name="Rectangle 26"/>
          <p:cNvSpPr>
            <a:spLocks noChangeArrowheads="1"/>
          </p:cNvSpPr>
          <p:nvPr/>
        </p:nvSpPr>
        <p:spPr bwMode="auto">
          <a:xfrm>
            <a:off x="-4763" y="3665538"/>
            <a:ext cx="9144001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-4763" y="39592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0" name="Rectangle 79"/>
          <p:cNvSpPr>
            <a:spLocks noChangeArrowheads="1"/>
          </p:cNvSpPr>
          <p:nvPr/>
        </p:nvSpPr>
        <p:spPr bwMode="auto">
          <a:xfrm>
            <a:off x="54971" y="2328156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1.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13" name="Rectangle 82"/>
          <p:cNvSpPr>
            <a:spLocks noChangeArrowheads="1"/>
          </p:cNvSpPr>
          <p:nvPr/>
        </p:nvSpPr>
        <p:spPr bwMode="auto">
          <a:xfrm>
            <a:off x="-4763" y="5546725"/>
            <a:ext cx="9144001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6" name="Rectangle 99"/>
          <p:cNvSpPr>
            <a:spLocks noChangeArrowheads="1"/>
          </p:cNvSpPr>
          <p:nvPr/>
        </p:nvSpPr>
        <p:spPr bwMode="auto">
          <a:xfrm>
            <a:off x="-4763" y="58404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4" name="Rectangle 135"/>
          <p:cNvSpPr>
            <a:spLocks noChangeArrowheads="1"/>
          </p:cNvSpPr>
          <p:nvPr/>
        </p:nvSpPr>
        <p:spPr bwMode="auto">
          <a:xfrm>
            <a:off x="-4763" y="39592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5" name="Rectangle 139"/>
          <p:cNvSpPr>
            <a:spLocks noChangeArrowheads="1"/>
          </p:cNvSpPr>
          <p:nvPr/>
        </p:nvSpPr>
        <p:spPr bwMode="auto">
          <a:xfrm>
            <a:off x="-4763" y="4083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6" name="Rectangle 143"/>
          <p:cNvSpPr>
            <a:spLocks noChangeArrowheads="1"/>
          </p:cNvSpPr>
          <p:nvPr/>
        </p:nvSpPr>
        <p:spPr bwMode="auto">
          <a:xfrm>
            <a:off x="-4763" y="40878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7" name="Rectangle 147"/>
          <p:cNvSpPr>
            <a:spLocks noChangeArrowheads="1"/>
          </p:cNvSpPr>
          <p:nvPr/>
        </p:nvSpPr>
        <p:spPr bwMode="auto">
          <a:xfrm>
            <a:off x="-4763" y="40735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8" name="Rectangle 151"/>
          <p:cNvSpPr>
            <a:spLocks noChangeArrowheads="1"/>
          </p:cNvSpPr>
          <p:nvPr/>
        </p:nvSpPr>
        <p:spPr bwMode="auto">
          <a:xfrm>
            <a:off x="-4763" y="4083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" name="Rectangle 166"/>
          <p:cNvSpPr>
            <a:spLocks noChangeArrowheads="1"/>
          </p:cNvSpPr>
          <p:nvPr/>
        </p:nvSpPr>
        <p:spPr bwMode="auto">
          <a:xfrm>
            <a:off x="-4763" y="39544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1222B74-E2DC-4F06-B25B-5E184BAAE913}"/>
              </a:ext>
            </a:extLst>
          </p:cNvPr>
          <p:cNvGrpSpPr/>
          <p:nvPr/>
        </p:nvGrpSpPr>
        <p:grpSpPr>
          <a:xfrm>
            <a:off x="202369" y="904129"/>
            <a:ext cx="7094538" cy="1480337"/>
            <a:chOff x="42796" y="1232917"/>
            <a:chExt cx="7094538" cy="1735137"/>
          </a:xfrm>
        </p:grpSpPr>
        <p:pic>
          <p:nvPicPr>
            <p:cNvPr id="189" name="Picture 36">
              <a:extLst>
                <a:ext uri="{FF2B5EF4-FFF2-40B4-BE49-F238E27FC236}">
                  <a16:creationId xmlns:a16="http://schemas.microsoft.com/office/drawing/2014/main" id="{8D0607E8-B1D7-4D6A-B180-E4BFD42FC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E8754737-8F4E-490D-9ED5-A9A8857C76E0}"/>
                    </a:ext>
                  </a:extLst>
                </p:cNvPr>
                <p:cNvSpPr/>
                <p:nvPr/>
              </p:nvSpPr>
              <p:spPr bwMode="auto">
                <a:xfrm>
                  <a:off x="476184" y="1575818"/>
                  <a:ext cx="5224828" cy="1220142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Write the quadratic function in “</a:t>
                  </a:r>
                  <a:r>
                    <a:rPr lang="en-US" sz="12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Standard Form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” </a:t>
                  </a:r>
                  <a14:m>
                    <m:oMath xmlns:m="http://schemas.openxmlformats.org/officeDocument/2006/math"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9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   Hint: move all of the </a:t>
                  </a:r>
                  <a:r>
                    <a:rPr lang="en-US" sz="900" i="1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numbers and variables </a:t>
                  </a:r>
                  <a:r>
                    <a:rPr lang="en-US" sz="9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to the one side of the equal sign “=“. </a:t>
                  </a:r>
                  <a:endParaRPr lang="en-US" sz="9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Identify the </a:t>
                  </a:r>
                  <a:r>
                    <a:rPr lang="en-US" sz="12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a 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and </a:t>
                  </a:r>
                  <a:r>
                    <a:rPr lang="en-US" sz="12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b values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 </a:t>
                  </a:r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coefficient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𝑎𝑛𝑑</m:t>
                      </m:r>
                      <m:r>
                        <m:rPr>
                          <m:nor/>
                        </m:rPr>
                        <a:rPr lang="en-US" sz="1000" b="0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0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coefficient</m:t>
                      </m:r>
                      <m:r>
                        <a:rPr lang="en-US" sz="100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0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𝑜𝑓</m:t>
                      </m:r>
                      <m:r>
                        <a:rPr lang="en-US" sz="100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.</a:t>
                  </a:r>
                  <a:endPara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 into the formal </a:t>
                  </a:r>
                  <a14:m>
                    <m:oMath xmlns:m="http://schemas.openxmlformats.org/officeDocument/2006/math">
                      <m:r>
                        <a:rPr lang="en-US" altLang="en-US" sz="12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en-US" sz="12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to find the </a:t>
                  </a:r>
                  <a:r>
                    <a:rPr lang="en-US" sz="1200" b="1" i="1" dirty="0">
                      <a:solidFill>
                        <a:srgbClr val="08749A"/>
                      </a:solidFill>
                      <a:latin typeface="Arial" charset="0"/>
                      <a:cs typeface="Times New Roman" pitchFamily="18" charset="0"/>
                    </a:rPr>
                    <a:t>value of x.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2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the </a:t>
                  </a:r>
                  <a:r>
                    <a:rPr lang="en-US" sz="1200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x-value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back into the quadratic function to </a:t>
                  </a:r>
                  <a:r>
                    <a:rPr lang="en-US" sz="12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find the y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endPara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E8754737-8F4E-490D-9ED5-A9A8857C76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6184" y="1575818"/>
                  <a:ext cx="5224828" cy="1220142"/>
                </a:xfrm>
                <a:prstGeom prst="rect">
                  <a:avLst/>
                </a:prstGeom>
                <a:blipFill>
                  <a:blip r:embed="rId5"/>
                  <a:stretch>
                    <a:fillRect b="-4678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Rectangle 1112">
              <a:extLst>
                <a:ext uri="{FF2B5EF4-FFF2-40B4-BE49-F238E27FC236}">
                  <a16:creationId xmlns:a16="http://schemas.microsoft.com/office/drawing/2014/main" id="{125D5714-C70C-4137-8949-4FCF9D4D6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21" y="1330956"/>
              <a:ext cx="24945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To find the “</a:t>
              </a:r>
              <a:r>
                <a:rPr lang="en-US" sz="1200" b="1" i="1" kern="0" dirty="0">
                  <a:solidFill>
                    <a:srgbClr val="0070C0"/>
                  </a:solidFill>
                  <a:latin typeface="Arial" pitchFamily="34" charset="0"/>
                </a:rPr>
                <a:t>Axis of symmetry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”.</a:t>
              </a: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15A7B191-C9AB-4BFE-ADFF-E3DD354D97D9}"/>
                </a:ext>
              </a:extLst>
            </p:cNvPr>
            <p:cNvSpPr/>
            <p:nvPr/>
          </p:nvSpPr>
          <p:spPr bwMode="auto">
            <a:xfrm>
              <a:off x="326495" y="164799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9ED7280E-00EB-4769-88FD-C953BE44365F}"/>
                </a:ext>
              </a:extLst>
            </p:cNvPr>
            <p:cNvSpPr/>
            <p:nvPr/>
          </p:nvSpPr>
          <p:spPr bwMode="auto">
            <a:xfrm>
              <a:off x="325371" y="201873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4C39A5AB-84D4-4EE1-9FE3-9401F1A64302}"/>
                </a:ext>
              </a:extLst>
            </p:cNvPr>
            <p:cNvSpPr/>
            <p:nvPr/>
          </p:nvSpPr>
          <p:spPr bwMode="auto">
            <a:xfrm>
              <a:off x="319749" y="2263825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27F8627-9597-47DF-9891-C3AEE33D7D67}"/>
                </a:ext>
              </a:extLst>
            </p:cNvPr>
            <p:cNvSpPr/>
            <p:nvPr/>
          </p:nvSpPr>
          <p:spPr bwMode="auto">
            <a:xfrm>
              <a:off x="314259" y="2532114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227" name="Tape">
            <a:extLst>
              <a:ext uri="{FF2B5EF4-FFF2-40B4-BE49-F238E27FC236}">
                <a16:creationId xmlns:a16="http://schemas.microsoft.com/office/drawing/2014/main" id="{2794F597-2889-43AD-A68C-FD2778B386CE}"/>
              </a:ext>
            </a:extLst>
          </p:cNvPr>
          <p:cNvSpPr/>
          <p:nvPr/>
        </p:nvSpPr>
        <p:spPr bwMode="auto">
          <a:xfrm rot="17255578" flipH="1">
            <a:off x="8588136" y="-94785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0330A0D-DE2B-471D-AC16-F63A5B6444D4}"/>
              </a:ext>
            </a:extLst>
          </p:cNvPr>
          <p:cNvGrpSpPr/>
          <p:nvPr/>
        </p:nvGrpSpPr>
        <p:grpSpPr>
          <a:xfrm>
            <a:off x="5880246" y="1092400"/>
            <a:ext cx="2762414" cy="1153842"/>
            <a:chOff x="6134369" y="1164585"/>
            <a:chExt cx="3009631" cy="1153842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3AB17C4-DFF8-4D3F-B8E7-161E905D9345}"/>
                </a:ext>
              </a:extLst>
            </p:cNvPr>
            <p:cNvSpPr/>
            <p:nvPr/>
          </p:nvSpPr>
          <p:spPr bwMode="auto">
            <a:xfrm>
              <a:off x="6134369" y="1164585"/>
              <a:ext cx="3009631" cy="115384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write the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standard form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 &amp; b values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x-value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y-value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A9E9DC6B-22A1-4BC6-A957-1B2DE5944938}"/>
                </a:ext>
              </a:extLst>
            </p:cNvPr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33504C08-C6A8-4015-92E8-9835869B8FCC}"/>
                </a:ext>
              </a:extLst>
            </p:cNvPr>
            <p:cNvSpPr/>
            <p:nvPr/>
          </p:nvSpPr>
          <p:spPr bwMode="auto">
            <a:xfrm>
              <a:off x="6194828" y="1502410"/>
              <a:ext cx="147820" cy="12971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E7260CA2-2EF0-45CD-A895-0ED2F299EC3C}"/>
                </a:ext>
              </a:extLst>
            </p:cNvPr>
            <p:cNvSpPr/>
            <p:nvPr/>
          </p:nvSpPr>
          <p:spPr bwMode="auto">
            <a:xfrm>
              <a:off x="6194828" y="1708524"/>
              <a:ext cx="147819" cy="13403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41DD4EDE-ABB1-4309-824F-F0F4DC2D0CA0}"/>
                </a:ext>
              </a:extLst>
            </p:cNvPr>
            <p:cNvSpPr/>
            <p:nvPr/>
          </p:nvSpPr>
          <p:spPr bwMode="auto">
            <a:xfrm>
              <a:off x="6191228" y="1925807"/>
              <a:ext cx="147819" cy="13340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30A7FC59-E9BF-444A-B474-45240EF523C2}"/>
                </a:ext>
              </a:extLst>
            </p:cNvPr>
            <p:cNvSpPr/>
            <p:nvPr/>
          </p:nvSpPr>
          <p:spPr bwMode="auto">
            <a:xfrm>
              <a:off x="6184235" y="2124996"/>
              <a:ext cx="154812" cy="1390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Gill Sans MT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53804860-00B7-4DF0-B673-A6F0D4E72B94}"/>
                  </a:ext>
                </a:extLst>
              </p:cNvPr>
              <p:cNvSpPr/>
              <p:nvPr/>
            </p:nvSpPr>
            <p:spPr>
              <a:xfrm>
                <a:off x="80961" y="251042"/>
                <a:ext cx="6768178" cy="65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500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500" i="1" dirty="0"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5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5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5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axis of symmetry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. The formula works for all quadratic functions.</a:t>
                </a: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53804860-00B7-4DF0-B673-A6F0D4E72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1" y="251042"/>
                <a:ext cx="6768178" cy="655629"/>
              </a:xfrm>
              <a:prstGeom prst="rect">
                <a:avLst/>
              </a:prstGeom>
              <a:blipFill>
                <a:blip r:embed="rId7"/>
                <a:stretch>
                  <a:fillRect l="-36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8085A1B-5AD1-4A3F-9C10-A640B92E54F2}"/>
              </a:ext>
            </a:extLst>
          </p:cNvPr>
          <p:cNvGrpSpPr/>
          <p:nvPr/>
        </p:nvGrpSpPr>
        <p:grpSpPr>
          <a:xfrm>
            <a:off x="6902108" y="71150"/>
            <a:ext cx="1942274" cy="1202951"/>
            <a:chOff x="6927359" y="122952"/>
            <a:chExt cx="1942274" cy="120295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FDC4D919-C6A0-4A63-BDBC-F4E9E3AA87FB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242" name="Rectangle 3">
                <a:extLst>
                  <a:ext uri="{FF2B5EF4-FFF2-40B4-BE49-F238E27FC236}">
                    <a16:creationId xmlns:a16="http://schemas.microsoft.com/office/drawing/2014/main" id="{7949DC50-1C96-4859-9735-FE3F60CE5ED7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243" name="Rectangle 21">
                <a:extLst>
                  <a:ext uri="{FF2B5EF4-FFF2-40B4-BE49-F238E27FC236}">
                    <a16:creationId xmlns:a16="http://schemas.microsoft.com/office/drawing/2014/main" id="{5DE055BE-A405-4209-9E65-4DB292330CAE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D70F697A-350A-41F3-BA5E-4C4CF11C5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0FE6B3E-FEA7-4192-8BE1-79C03086765A}"/>
                </a:ext>
              </a:extLst>
            </p:cNvPr>
            <p:cNvSpPr/>
            <p:nvPr/>
          </p:nvSpPr>
          <p:spPr>
            <a:xfrm>
              <a:off x="7300603" y="122952"/>
              <a:ext cx="10750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Vertex Form</a:t>
              </a:r>
              <a:endParaRPr lang="en-US" sz="1200" b="1" u="sng" dirty="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2B0EBF4F-23F4-41BC-9E46-553BA0D79C3F}"/>
                </a:ext>
              </a:extLst>
            </p:cNvPr>
            <p:cNvSpPr/>
            <p:nvPr/>
          </p:nvSpPr>
          <p:spPr>
            <a:xfrm>
              <a:off x="7235474" y="609673"/>
              <a:ext cx="1279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Standard Form</a:t>
              </a:r>
              <a:endParaRPr lang="en-US" sz="1200" b="1" u="sng" dirty="0"/>
            </a:p>
          </p:txBody>
        </p:sp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BE5359D1-84D6-4E9A-9B3A-F47FD7BB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p:sp>
        <p:nvSpPr>
          <p:cNvPr id="245" name="Rectangle 79">
            <a:extLst>
              <a:ext uri="{FF2B5EF4-FFF2-40B4-BE49-F238E27FC236}">
                <a16:creationId xmlns:a16="http://schemas.microsoft.com/office/drawing/2014/main" id="{903414A1-3E78-4D9E-98D8-C599AD62D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62" y="231701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2.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46" name="Rectangle 79">
            <a:extLst>
              <a:ext uri="{FF2B5EF4-FFF2-40B4-BE49-F238E27FC236}">
                <a16:creationId xmlns:a16="http://schemas.microsoft.com/office/drawing/2014/main" id="{15837E21-AA7E-40E4-A36A-46455DB0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802" y="2319457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3.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47" name="Rectangle 79">
            <a:extLst>
              <a:ext uri="{FF2B5EF4-FFF2-40B4-BE49-F238E27FC236}">
                <a16:creationId xmlns:a16="http://schemas.microsoft.com/office/drawing/2014/main" id="{264B2A59-681B-4AF4-A114-99836983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4" y="4458709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4.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48" name="Rectangle 79">
            <a:extLst>
              <a:ext uri="{FF2B5EF4-FFF2-40B4-BE49-F238E27FC236}">
                <a16:creationId xmlns:a16="http://schemas.microsoft.com/office/drawing/2014/main" id="{0BAC74D8-E519-406F-915A-BB0BEE862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746" y="445890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5.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49" name="Rectangle 79">
            <a:extLst>
              <a:ext uri="{FF2B5EF4-FFF2-40B4-BE49-F238E27FC236}">
                <a16:creationId xmlns:a16="http://schemas.microsoft.com/office/drawing/2014/main" id="{1A8A13EC-446B-4156-9704-5A8C2EB8C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802" y="446552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6.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C4E645-C250-46D6-833A-329684E80F52}"/>
              </a:ext>
            </a:extLst>
          </p:cNvPr>
          <p:cNvSpPr/>
          <p:nvPr/>
        </p:nvSpPr>
        <p:spPr>
          <a:xfrm>
            <a:off x="6165913" y="2408922"/>
            <a:ext cx="2241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Handlee" panose="02000000000000000000" pitchFamily="2" charset="0"/>
              </a:rPr>
              <a:t>Find the vertex of </a:t>
            </a:r>
            <a:r>
              <a:rPr lang="en-US" altLang="en-US" sz="1200" b="1" dirty="0">
                <a:latin typeface="Handlee" panose="02000000000000000000" pitchFamily="2" charset="0"/>
              </a:rPr>
              <a:t>y = 2x</a:t>
            </a:r>
            <a:r>
              <a:rPr lang="en-US" altLang="en-US" sz="1200" b="1" baseline="30000" dirty="0">
                <a:latin typeface="Handlee" panose="02000000000000000000" pitchFamily="2" charset="0"/>
              </a:rPr>
              <a:t>2</a:t>
            </a:r>
            <a:r>
              <a:rPr lang="en-US" altLang="en-US" sz="1200" b="1" dirty="0">
                <a:latin typeface="Handlee" panose="02000000000000000000" pitchFamily="2" charset="0"/>
              </a:rPr>
              <a:t> + 8x +6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11FAB-C820-4DEC-A123-DEAA497F6FBD}"/>
              </a:ext>
            </a:extLst>
          </p:cNvPr>
          <p:cNvSpPr/>
          <p:nvPr/>
        </p:nvSpPr>
        <p:spPr>
          <a:xfrm>
            <a:off x="3203982" y="2416329"/>
            <a:ext cx="22829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Handlee" panose="02000000000000000000" pitchFamily="2" charset="0"/>
              </a:rPr>
              <a:t> Find the vertex of y = x</a:t>
            </a:r>
            <a:r>
              <a:rPr lang="en-US" sz="1200" b="1" baseline="30000" dirty="0">
                <a:latin typeface="Handlee" panose="02000000000000000000" pitchFamily="2" charset="0"/>
              </a:rPr>
              <a:t>2</a:t>
            </a:r>
            <a:r>
              <a:rPr lang="en-US" sz="1200" b="1" dirty="0">
                <a:latin typeface="Handlee" panose="02000000000000000000" pitchFamily="2" charset="0"/>
              </a:rPr>
              <a:t> + 2x – 1.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521CFA-606E-4286-8E5C-F3D38685E802}"/>
              </a:ext>
            </a:extLst>
          </p:cNvPr>
          <p:cNvSpPr/>
          <p:nvPr/>
        </p:nvSpPr>
        <p:spPr>
          <a:xfrm>
            <a:off x="261168" y="2420489"/>
            <a:ext cx="2209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Handlee" panose="02000000000000000000" pitchFamily="2" charset="0"/>
              </a:rPr>
              <a:t>Find the vertex of y = x</a:t>
            </a:r>
            <a:r>
              <a:rPr lang="en-US" sz="1200" b="1" baseline="30000" dirty="0">
                <a:latin typeface="Handlee" panose="02000000000000000000" pitchFamily="2" charset="0"/>
              </a:rPr>
              <a:t>2</a:t>
            </a:r>
            <a:r>
              <a:rPr lang="en-US" sz="1200" b="1" dirty="0">
                <a:latin typeface="Handlee" panose="02000000000000000000" pitchFamily="2" charset="0"/>
              </a:rPr>
              <a:t> + 2x + 3.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79209-9FFB-4F91-A01D-06B0E75ED706}"/>
              </a:ext>
            </a:extLst>
          </p:cNvPr>
          <p:cNvSpPr/>
          <p:nvPr/>
        </p:nvSpPr>
        <p:spPr>
          <a:xfrm>
            <a:off x="207194" y="4557861"/>
            <a:ext cx="2294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Handlee" panose="02000000000000000000" pitchFamily="2" charset="0"/>
              </a:rPr>
              <a:t>Find the vertex of y = 3x</a:t>
            </a:r>
            <a:r>
              <a:rPr lang="en-US" sz="1200" b="1" baseline="30000" dirty="0">
                <a:latin typeface="Handlee" panose="02000000000000000000" pitchFamily="2" charset="0"/>
              </a:rPr>
              <a:t>2</a:t>
            </a:r>
            <a:r>
              <a:rPr lang="en-US" sz="1200" b="1" dirty="0">
                <a:latin typeface="Handlee" panose="02000000000000000000" pitchFamily="2" charset="0"/>
              </a:rPr>
              <a:t> – 6x + 1.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3FBB3-5C88-43D1-BE37-8FD7409FE25A}"/>
              </a:ext>
            </a:extLst>
          </p:cNvPr>
          <p:cNvSpPr/>
          <p:nvPr/>
        </p:nvSpPr>
        <p:spPr>
          <a:xfrm>
            <a:off x="3203982" y="4560806"/>
            <a:ext cx="2419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latin typeface="Handlee" panose="02000000000000000000" pitchFamily="2" charset="0"/>
              </a:rPr>
              <a:t>Find the vertex of y = -2x</a:t>
            </a:r>
            <a:r>
              <a:rPr lang="en-US" sz="1200" b="1" baseline="30000" dirty="0">
                <a:latin typeface="Handlee" panose="02000000000000000000" pitchFamily="2" charset="0"/>
              </a:rPr>
              <a:t>2</a:t>
            </a:r>
            <a:r>
              <a:rPr lang="en-US" sz="1200" b="1" dirty="0">
                <a:latin typeface="Handlee" panose="02000000000000000000" pitchFamily="2" charset="0"/>
              </a:rPr>
              <a:t> – 8x – 2</a:t>
            </a: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47A9AD59-C4E7-4459-A115-6547C78A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913" y="4566205"/>
            <a:ext cx="24881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>
                <a:latin typeface="Handlee" panose="02000000000000000000" pitchFamily="2" charset="0"/>
              </a:rPr>
              <a:t>Find the vertex of </a:t>
            </a:r>
            <a:r>
              <a:rPr lang="en-US" altLang="en-US" sz="1200" b="1" i="1" dirty="0">
                <a:latin typeface="Handlee" panose="02000000000000000000" pitchFamily="2" charset="0"/>
              </a:rPr>
              <a:t>y</a:t>
            </a:r>
            <a:r>
              <a:rPr lang="en-US" altLang="en-US" sz="1200" b="1" dirty="0">
                <a:latin typeface="Handlee" panose="02000000000000000000" pitchFamily="2" charset="0"/>
              </a:rPr>
              <a:t> = –3</a:t>
            </a:r>
            <a:r>
              <a:rPr lang="en-US" altLang="en-US" sz="1200" b="1" i="1" dirty="0">
                <a:latin typeface="Handlee" panose="02000000000000000000" pitchFamily="2" charset="0"/>
              </a:rPr>
              <a:t>x </a:t>
            </a:r>
            <a:r>
              <a:rPr lang="en-US" altLang="en-US" sz="1200" b="1" baseline="30000" dirty="0">
                <a:latin typeface="Handlee" panose="02000000000000000000" pitchFamily="2" charset="0"/>
              </a:rPr>
              <a:t>2</a:t>
            </a:r>
            <a:r>
              <a:rPr lang="en-US" altLang="en-US" sz="1200" b="1" dirty="0">
                <a:latin typeface="Handlee" panose="02000000000000000000" pitchFamily="2" charset="0"/>
              </a:rPr>
              <a:t> - 6</a:t>
            </a:r>
            <a:r>
              <a:rPr lang="en-US" altLang="en-US" sz="1200" b="1" i="1" dirty="0">
                <a:latin typeface="Handlee" panose="02000000000000000000" pitchFamily="2" charset="0"/>
              </a:rPr>
              <a:t>x</a:t>
            </a:r>
            <a:r>
              <a:rPr lang="en-US" altLang="en-US" sz="1200" b="1" dirty="0">
                <a:latin typeface="Handlee" panose="02000000000000000000" pitchFamily="2" charset="0"/>
              </a:rPr>
              <a:t> – 7  </a:t>
            </a:r>
            <a:endParaRPr lang="en-US" altLang="en-US" sz="1200" b="1" i="1" dirty="0">
              <a:latin typeface="Handlee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429F390D-8E46-4B12-B5FB-AEA0F5429B92}"/>
                  </a:ext>
                </a:extLst>
              </p:cNvPr>
              <p:cNvSpPr/>
              <p:nvPr/>
            </p:nvSpPr>
            <p:spPr>
              <a:xfrm>
                <a:off x="-4763" y="4243001"/>
                <a:ext cx="30561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429F390D-8E46-4B12-B5FB-AEA0F5429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3" y="4243001"/>
                <a:ext cx="3056158" cy="276999"/>
              </a:xfrm>
              <a:prstGeom prst="rect">
                <a:avLst/>
              </a:prstGeom>
              <a:blipFill>
                <a:blip r:embed="rId10"/>
                <a:stretch>
                  <a:fillRect l="-1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19DCD4A-A9E7-4AC9-951F-5469EF5787EF}"/>
                  </a:ext>
                </a:extLst>
              </p:cNvPr>
              <p:cNvSpPr/>
              <p:nvPr/>
            </p:nvSpPr>
            <p:spPr>
              <a:xfrm>
                <a:off x="3000170" y="4254961"/>
                <a:ext cx="30561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19DCD4A-A9E7-4AC9-951F-5469EF578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70" y="4254961"/>
                <a:ext cx="3056158" cy="276999"/>
              </a:xfrm>
              <a:prstGeom prst="rect">
                <a:avLst/>
              </a:prstGeom>
              <a:blipFill>
                <a:blip r:embed="rId11"/>
                <a:stretch>
                  <a:fillRect l="-2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A529A0F8-81EC-49DB-B528-BF51373FFF2A}"/>
                  </a:ext>
                </a:extLst>
              </p:cNvPr>
              <p:cNvSpPr/>
              <p:nvPr/>
            </p:nvSpPr>
            <p:spPr>
              <a:xfrm>
                <a:off x="6006879" y="4240673"/>
                <a:ext cx="30561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A529A0F8-81EC-49DB-B528-BF51373FF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879" y="4240673"/>
                <a:ext cx="3056158" cy="276999"/>
              </a:xfrm>
              <a:prstGeom prst="rect">
                <a:avLst/>
              </a:prstGeom>
              <a:blipFill>
                <a:blip r:embed="rId12"/>
                <a:stretch>
                  <a:fillRect l="-1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7B439F6F-841C-4405-A245-194C907D0980}"/>
                  </a:ext>
                </a:extLst>
              </p:cNvPr>
              <p:cNvSpPr/>
              <p:nvPr/>
            </p:nvSpPr>
            <p:spPr>
              <a:xfrm>
                <a:off x="-41473" y="6433044"/>
                <a:ext cx="30561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7B439F6F-841C-4405-A245-194C907D0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473" y="6433044"/>
                <a:ext cx="3056158" cy="276999"/>
              </a:xfrm>
              <a:prstGeom prst="rect">
                <a:avLst/>
              </a:prstGeom>
              <a:blipFill>
                <a:blip r:embed="rId13"/>
                <a:stretch>
                  <a:fillRect l="-19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10C8755D-7E2D-45D6-AB2E-989C6E33AF5C}"/>
                  </a:ext>
                </a:extLst>
              </p:cNvPr>
              <p:cNvSpPr/>
              <p:nvPr/>
            </p:nvSpPr>
            <p:spPr>
              <a:xfrm>
                <a:off x="2985267" y="6458938"/>
                <a:ext cx="30561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10C8755D-7E2D-45D6-AB2E-989C6E33A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267" y="6458938"/>
                <a:ext cx="3056158" cy="276999"/>
              </a:xfrm>
              <a:prstGeom prst="rect">
                <a:avLst/>
              </a:prstGeom>
              <a:blipFill>
                <a:blip r:embed="rId14"/>
                <a:stretch>
                  <a:fillRect l="-200" t="-22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1A30A6F-E9AE-45A4-8A67-0288E0071588}"/>
                  </a:ext>
                </a:extLst>
              </p:cNvPr>
              <p:cNvSpPr/>
              <p:nvPr/>
            </p:nvSpPr>
            <p:spPr>
              <a:xfrm>
                <a:off x="6031516" y="6433979"/>
                <a:ext cx="30561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1A30A6F-E9AE-45A4-8A67-0288E0071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516" y="6433979"/>
                <a:ext cx="3056158" cy="276999"/>
              </a:xfrm>
              <a:prstGeom prst="rect">
                <a:avLst/>
              </a:prstGeom>
              <a:blipFill>
                <a:blip r:embed="rId15"/>
                <a:stretch>
                  <a:fillRect l="-19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2" grpId="0"/>
      <p:bldP spid="253" grpId="0"/>
      <p:bldP spid="254" grpId="0"/>
      <p:bldP spid="255" grpId="0"/>
      <p:bldP spid="2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688975" y="960438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latin typeface="Gill Sans MT" panose="020B0502020104020203" pitchFamily="34" charset="0"/>
              </a:rPr>
              <a:t>Using </a:t>
            </a:r>
            <a:r>
              <a:rPr lang="en-US" altLang="en-US" sz="2200" b="1" i="1" dirty="0">
                <a:latin typeface="Gill Sans MT" panose="020B0502020104020203" pitchFamily="34" charset="0"/>
              </a:rPr>
              <a:t>axis of symmetry </a:t>
            </a:r>
            <a:r>
              <a:rPr lang="en-US" altLang="en-US" sz="2200" i="1" dirty="0">
                <a:latin typeface="Gill Sans MT" panose="020B0502020104020203" pitchFamily="34" charset="0"/>
              </a:rPr>
              <a:t>will help you graph a quadratic function.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678774" y="3189891"/>
            <a:ext cx="8267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latin typeface="Gill Sans MT" panose="020B0502020104020203" pitchFamily="34" charset="0"/>
              </a:rPr>
              <a:t>Knowing how to find the </a:t>
            </a:r>
            <a:r>
              <a:rPr lang="en-US" altLang="en-US" sz="2200" b="1" i="1" dirty="0">
                <a:latin typeface="Gill Sans MT" panose="020B0502020104020203" pitchFamily="34" charset="0"/>
              </a:rPr>
              <a:t>axis of symmetry </a:t>
            </a:r>
            <a:r>
              <a:rPr lang="en-US" altLang="en-US" sz="2200" i="1" dirty="0">
                <a:latin typeface="Gill Sans MT" panose="020B0502020104020203" pitchFamily="34" charset="0"/>
              </a:rPr>
              <a:t>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38125" y="973138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6755724" y="4013803"/>
            <a:ext cx="2195513" cy="1736725"/>
            <a:chOff x="6765925" y="4094161"/>
            <a:chExt cx="2195513" cy="173658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1"/>
              <a:ext cx="2190750" cy="173658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Does anyone else have another reason why it is relevant to use algebraic terminology? (Pair-Share) Why is it relevant to use algebraic terminology? You may give me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24"/>
              <a:ext cx="2190750" cy="23175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27924" y="3240691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0" y="0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929131" y="3722478"/>
            <a:ext cx="4157663" cy="2198688"/>
          </a:xfrm>
          <a:prstGeom prst="roundRect">
            <a:avLst>
              <a:gd name="adj" fmla="val 740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</a:rPr>
              <a:t>Sample Test Question: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kern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229" name="Group 1"/>
          <p:cNvGrpSpPr>
            <a:grpSpLocks/>
          </p:cNvGrpSpPr>
          <p:nvPr/>
        </p:nvGrpSpPr>
        <p:grpSpPr bwMode="auto">
          <a:xfrm>
            <a:off x="1714819" y="3635166"/>
            <a:ext cx="3800785" cy="2286000"/>
            <a:chOff x="1434455" y="3520440"/>
            <a:chExt cx="2938162" cy="1871318"/>
          </a:xfrm>
        </p:grpSpPr>
        <p:pic>
          <p:nvPicPr>
            <p:cNvPr id="9231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57780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064" y="43891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7466" y="44145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57200" y="1455738"/>
            <a:ext cx="8334375" cy="2093912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CB6FCB-D7FD-4958-94F3-C0762D902D86}"/>
                  </a:ext>
                </a:extLst>
              </p:cNvPr>
              <p:cNvSpPr/>
              <p:nvPr/>
            </p:nvSpPr>
            <p:spPr>
              <a:xfrm>
                <a:off x="80960" y="251042"/>
                <a:ext cx="9005887" cy="65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500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500" i="1" dirty="0"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5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5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5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axis of symmetry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. The formula works for all quadratic functions.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CB6FCB-D7FD-4958-94F3-C0762D902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0" y="251042"/>
                <a:ext cx="9005887" cy="655629"/>
              </a:xfrm>
              <a:prstGeom prst="rect">
                <a:avLst/>
              </a:prstGeom>
              <a:blipFill>
                <a:blip r:embed="rId5"/>
                <a:stretch>
                  <a:fillRect l="-271" r="-68" b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F81AD0C-921A-40AA-A312-EDDDC42DC002}"/>
              </a:ext>
            </a:extLst>
          </p:cNvPr>
          <p:cNvSpPr/>
          <p:nvPr/>
        </p:nvSpPr>
        <p:spPr>
          <a:xfrm>
            <a:off x="1016979" y="1541254"/>
            <a:ext cx="779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badi Extra Light" panose="020B0604020202020204" pitchFamily="34" charset="0"/>
              </a:rPr>
              <a:t>Symmetry can be useful in graphing an equation since it says that if we know one portion of the graph then we will also know the remaining (</a:t>
            </a:r>
            <a:r>
              <a:rPr lang="en-US" b="1" i="1" dirty="0">
                <a:latin typeface="Abadi Extra Light" panose="020B0604020202020204" pitchFamily="34" charset="0"/>
              </a:rPr>
              <a:t>and symmetric</a:t>
            </a:r>
            <a:r>
              <a:rPr lang="en-US" dirty="0">
                <a:latin typeface="Abadi Extra Light" panose="020B0604020202020204" pitchFamily="34" charset="0"/>
              </a:rPr>
              <a:t>) portion of the graph as well. We used this fact when we were graphing parabolas to get an extra point of some of the graphs.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90E02D1-88B2-4FA0-B97A-87923603B779}"/>
              </a:ext>
            </a:extLst>
          </p:cNvPr>
          <p:cNvSpPr txBox="1">
            <a:spLocks/>
          </p:cNvSpPr>
          <p:nvPr/>
        </p:nvSpPr>
        <p:spPr>
          <a:xfrm>
            <a:off x="1439394" y="3974409"/>
            <a:ext cx="4076210" cy="17674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sz="1600" b="1" dirty="0">
                <a:latin typeface="Abadi Extra Light" panose="020B0204020104020204" pitchFamily="34" charset="0"/>
              </a:rPr>
              <a:t>        </a:t>
            </a:r>
            <a:r>
              <a:rPr lang="en-US" sz="1400" b="1" dirty="0">
                <a:latin typeface="Handlee" panose="02000000000000000000" pitchFamily="2" charset="0"/>
              </a:rPr>
              <a:t>Choose the best answer for the following.</a:t>
            </a:r>
          </a:p>
          <a:p>
            <a:pPr marL="457200" lvl="1" indent="0" defTabSz="914400" eaLnBrk="1" hangingPunct="1">
              <a:buNone/>
            </a:pP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Find the vertex for y = x</a:t>
            </a:r>
            <a:r>
              <a:rPr lang="en-US" sz="16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2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+ 2x – 3.</a:t>
            </a:r>
          </a:p>
          <a:p>
            <a:pPr marL="1371600" lvl="2" indent="-514350" defTabSz="914400" eaLnBrk="1" hangingPunct="1">
              <a:buFont typeface="Calibri" pitchFamily="34" charset="0"/>
              <a:buAutoNum type="alphaUcPeriod"/>
            </a:pPr>
            <a:r>
              <a:rPr lang="en-US" sz="1600" b="1" dirty="0">
                <a:latin typeface="Abadi Extra Light" panose="020B0204020104020204" pitchFamily="34" charset="0"/>
              </a:rPr>
              <a:t>(0, -4)</a:t>
            </a:r>
          </a:p>
          <a:p>
            <a:pPr marL="1371600" lvl="2" indent="-514350" defTabSz="914400" eaLnBrk="1" hangingPunct="1">
              <a:buFont typeface="Calibri" pitchFamily="34" charset="0"/>
              <a:buAutoNum type="alphaUcPeriod"/>
            </a:pPr>
            <a:r>
              <a:rPr lang="en-US" sz="1600" b="1" dirty="0">
                <a:latin typeface="Abadi Extra Light" panose="020B0204020104020204" pitchFamily="34" charset="0"/>
              </a:rPr>
              <a:t>(1, -2)</a:t>
            </a:r>
          </a:p>
          <a:p>
            <a:pPr marL="1371600" lvl="2" indent="-514350" defTabSz="914400" eaLnBrk="1" hangingPunct="1">
              <a:buFont typeface="Calibri" pitchFamily="34" charset="0"/>
              <a:buAutoNum type="alphaUcPeriod"/>
            </a:pPr>
            <a:r>
              <a:rPr lang="en-US" sz="1600" b="1" dirty="0">
                <a:latin typeface="Abadi Extra Light" panose="020B0204020104020204" pitchFamily="34" charset="0"/>
              </a:rPr>
              <a:t>(-1, -4)</a:t>
            </a:r>
          </a:p>
          <a:p>
            <a:pPr marL="1371600" lvl="2" indent="-514350" defTabSz="914400" eaLnBrk="1" hangingPunct="1">
              <a:buFont typeface="Calibri" pitchFamily="34" charset="0"/>
              <a:buAutoNum type="alphaUcPeriod"/>
            </a:pPr>
            <a:r>
              <a:rPr lang="en-US" sz="1600" b="1" dirty="0">
                <a:latin typeface="Abadi Extra Light" panose="020B0204020104020204" pitchFamily="34" charset="0"/>
              </a:rPr>
              <a:t>(-2, -3)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3663" y="133350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126"/>
          <p:cNvSpPr/>
          <p:nvPr/>
        </p:nvSpPr>
        <p:spPr>
          <a:xfrm>
            <a:off x="1313" y="756516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Closure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E5B10A4-FA1B-4D2E-9BCD-2DFABB5D35E6}"/>
              </a:ext>
            </a:extLst>
          </p:cNvPr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A4EDBDB-F530-4E8D-9639-B131F1215410}"/>
              </a:ext>
            </a:extLst>
          </p:cNvPr>
          <p:cNvGrpSpPr/>
          <p:nvPr/>
        </p:nvGrpSpPr>
        <p:grpSpPr>
          <a:xfrm>
            <a:off x="299618" y="1025525"/>
            <a:ext cx="7094538" cy="1480337"/>
            <a:chOff x="42796" y="1232917"/>
            <a:chExt cx="7094538" cy="1735137"/>
          </a:xfrm>
        </p:grpSpPr>
        <p:pic>
          <p:nvPicPr>
            <p:cNvPr id="91" name="Picture 36">
              <a:extLst>
                <a:ext uri="{FF2B5EF4-FFF2-40B4-BE49-F238E27FC236}">
                  <a16:creationId xmlns:a16="http://schemas.microsoft.com/office/drawing/2014/main" id="{1384BDD3-216F-4994-84BF-97DFAA36C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2930FB0-2662-46BE-82DB-04D71B7537EF}"/>
                    </a:ext>
                  </a:extLst>
                </p:cNvPr>
                <p:cNvSpPr/>
                <p:nvPr/>
              </p:nvSpPr>
              <p:spPr bwMode="auto">
                <a:xfrm>
                  <a:off x="476184" y="1575818"/>
                  <a:ext cx="5224828" cy="1220142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Write the quadratic function in “</a:t>
                  </a:r>
                  <a:r>
                    <a:rPr lang="en-US" sz="12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Standard Form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” </a:t>
                  </a:r>
                  <a14:m>
                    <m:oMath xmlns:m="http://schemas.openxmlformats.org/officeDocument/2006/math"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9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    Hint: move all of the </a:t>
                  </a:r>
                  <a:r>
                    <a:rPr lang="en-US" sz="900" i="1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numbers and variables </a:t>
                  </a:r>
                  <a:r>
                    <a:rPr lang="en-US" sz="900" dirty="0">
                      <a:solidFill>
                        <a:srgbClr val="808080"/>
                      </a:solidFill>
                      <a:latin typeface="Verdana" pitchFamily="34" charset="0"/>
                      <a:ea typeface="Times New Roman" pitchFamily="18" charset="0"/>
                      <a:cs typeface="Times New Roman" pitchFamily="18" charset="0"/>
                    </a:rPr>
                    <a:t>to the one side of the equal sign “=“. </a:t>
                  </a:r>
                  <a:endParaRPr lang="en-US" sz="9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Identify the </a:t>
                  </a:r>
                  <a:r>
                    <a:rPr lang="en-US" sz="12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a 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and </a:t>
                  </a:r>
                  <a:r>
                    <a:rPr lang="en-US" sz="12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b values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 </a:t>
                  </a:r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coefficient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00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𝑎𝑛𝑑</m:t>
                      </m:r>
                      <m:r>
                        <m:rPr>
                          <m:nor/>
                        </m:rPr>
                        <a:rPr lang="en-US" sz="1000" b="0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0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coefficient</m:t>
                      </m:r>
                      <m:r>
                        <a:rPr lang="en-US" sz="100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0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𝑜𝑓</m:t>
                      </m:r>
                      <m:r>
                        <a:rPr lang="en-US" sz="1000" b="0" i="1" dirty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en-US" sz="100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.</a:t>
                  </a:r>
                  <a:endPara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 into the formal </a:t>
                  </a:r>
                  <a14:m>
                    <m:oMath xmlns:m="http://schemas.openxmlformats.org/officeDocument/2006/math">
                      <m:r>
                        <a:rPr lang="en-US" altLang="en-US" sz="12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en-US" sz="12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to find the </a:t>
                  </a:r>
                  <a:r>
                    <a:rPr lang="en-US" sz="1200" b="1" i="1" dirty="0">
                      <a:solidFill>
                        <a:srgbClr val="08749A"/>
                      </a:solidFill>
                      <a:latin typeface="Arial" charset="0"/>
                      <a:cs typeface="Times New Roman" pitchFamily="18" charset="0"/>
                    </a:rPr>
                    <a:t>value of x.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2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Substitute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the </a:t>
                  </a:r>
                  <a:r>
                    <a:rPr lang="en-US" sz="1200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x-value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 back into the quadratic function to </a:t>
                  </a:r>
                  <a:r>
                    <a:rPr lang="en-US" sz="1200" b="1" i="1" dirty="0">
                      <a:solidFill>
                        <a:srgbClr val="065978"/>
                      </a:solidFill>
                      <a:latin typeface="Arial" charset="0"/>
                      <a:cs typeface="Times New Roman" pitchFamily="18" charset="0"/>
                    </a:rPr>
                    <a:t>find the y</a:t>
                  </a:r>
                  <a:r>
                    <a:rPr lang="en-US" sz="12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.</a:t>
                  </a:r>
                </a:p>
                <a:p>
                  <a:pPr defTabSz="914400">
                    <a:tabLst>
                      <a:tab pos="-55563" algn="l"/>
                    </a:tabLst>
                    <a:defRPr/>
                  </a:pPr>
                  <a:endPara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2930FB0-2662-46BE-82DB-04D71B7537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6184" y="1575818"/>
                  <a:ext cx="5224828" cy="1220142"/>
                </a:xfrm>
                <a:prstGeom prst="rect">
                  <a:avLst/>
                </a:prstGeom>
                <a:blipFill>
                  <a:blip r:embed="rId5"/>
                  <a:stretch>
                    <a:fillRect b="-4678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112">
              <a:extLst>
                <a:ext uri="{FF2B5EF4-FFF2-40B4-BE49-F238E27FC236}">
                  <a16:creationId xmlns:a16="http://schemas.microsoft.com/office/drawing/2014/main" id="{9755DC11-43DB-47D7-A58F-01713B145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21" y="1330956"/>
              <a:ext cx="24945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To find the “</a:t>
              </a:r>
              <a:r>
                <a:rPr lang="en-US" sz="1200" b="1" i="1" kern="0" dirty="0">
                  <a:solidFill>
                    <a:srgbClr val="0070C0"/>
                  </a:solidFill>
                  <a:latin typeface="Arial" pitchFamily="34" charset="0"/>
                </a:rPr>
                <a:t>Axis of symmetry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”.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09554C6-CF1D-4322-BE5B-76DEE7EADCE4}"/>
                </a:ext>
              </a:extLst>
            </p:cNvPr>
            <p:cNvSpPr/>
            <p:nvPr/>
          </p:nvSpPr>
          <p:spPr bwMode="auto">
            <a:xfrm>
              <a:off x="326495" y="164799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8176EB3-F5DC-49F6-878F-2B28BDFDFF5A}"/>
                </a:ext>
              </a:extLst>
            </p:cNvPr>
            <p:cNvSpPr/>
            <p:nvPr/>
          </p:nvSpPr>
          <p:spPr bwMode="auto">
            <a:xfrm>
              <a:off x="325371" y="201873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C28FF03-784B-4D1C-BA36-996CB23BA07A}"/>
                </a:ext>
              </a:extLst>
            </p:cNvPr>
            <p:cNvSpPr/>
            <p:nvPr/>
          </p:nvSpPr>
          <p:spPr bwMode="auto">
            <a:xfrm>
              <a:off x="319749" y="2263825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87642AF-A914-44B2-8D57-0FCD37DE51EA}"/>
                </a:ext>
              </a:extLst>
            </p:cNvPr>
            <p:cNvSpPr/>
            <p:nvPr/>
          </p:nvSpPr>
          <p:spPr bwMode="auto">
            <a:xfrm>
              <a:off x="314259" y="2532114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119" name="Tape">
            <a:extLst>
              <a:ext uri="{FF2B5EF4-FFF2-40B4-BE49-F238E27FC236}">
                <a16:creationId xmlns:a16="http://schemas.microsoft.com/office/drawing/2014/main" id="{1775C5AB-B7F5-4911-995B-CDB3DFB30D63}"/>
              </a:ext>
            </a:extLst>
          </p:cNvPr>
          <p:cNvSpPr/>
          <p:nvPr/>
        </p:nvSpPr>
        <p:spPr bwMode="auto">
          <a:xfrm rot="17255578" flipH="1">
            <a:off x="8588136" y="-94785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41DFD35-B77A-4D41-8598-4D851909327D}"/>
              </a:ext>
            </a:extLst>
          </p:cNvPr>
          <p:cNvGrpSpPr/>
          <p:nvPr/>
        </p:nvGrpSpPr>
        <p:grpSpPr>
          <a:xfrm>
            <a:off x="5977495" y="1213796"/>
            <a:ext cx="2762414" cy="1153842"/>
            <a:chOff x="6134369" y="1164585"/>
            <a:chExt cx="3009631" cy="115384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062CAD6-E82D-400B-A82F-7D96AADBEEC7}"/>
                </a:ext>
              </a:extLst>
            </p:cNvPr>
            <p:cNvSpPr/>
            <p:nvPr/>
          </p:nvSpPr>
          <p:spPr bwMode="auto">
            <a:xfrm>
              <a:off x="6134369" y="1164585"/>
              <a:ext cx="3009631" cy="115384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write the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standard form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a &amp; b values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x-value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y-value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7BCBD72-7631-44E6-9417-58B95E608013}"/>
                </a:ext>
              </a:extLst>
            </p:cNvPr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EE2A54F-80E5-431D-B72D-100F0C0D073F}"/>
                </a:ext>
              </a:extLst>
            </p:cNvPr>
            <p:cNvSpPr/>
            <p:nvPr/>
          </p:nvSpPr>
          <p:spPr bwMode="auto">
            <a:xfrm>
              <a:off x="6194828" y="1502410"/>
              <a:ext cx="147820" cy="12971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3E68D2E-007A-455A-BC90-6E4EB24FB0DA}"/>
                </a:ext>
              </a:extLst>
            </p:cNvPr>
            <p:cNvSpPr/>
            <p:nvPr/>
          </p:nvSpPr>
          <p:spPr bwMode="auto">
            <a:xfrm>
              <a:off x="6194828" y="1708524"/>
              <a:ext cx="147819" cy="13403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66CB9BF-AD6F-45E5-93BA-D48A0319729D}"/>
                </a:ext>
              </a:extLst>
            </p:cNvPr>
            <p:cNvSpPr/>
            <p:nvPr/>
          </p:nvSpPr>
          <p:spPr bwMode="auto">
            <a:xfrm>
              <a:off x="6191228" y="1925807"/>
              <a:ext cx="147819" cy="13340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5B2EBED-8CDF-4A82-A60E-5B88D3A6F77A}"/>
                </a:ext>
              </a:extLst>
            </p:cNvPr>
            <p:cNvSpPr/>
            <p:nvPr/>
          </p:nvSpPr>
          <p:spPr bwMode="auto">
            <a:xfrm>
              <a:off x="6184235" y="2124996"/>
              <a:ext cx="154812" cy="1390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Gill Sans MT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4ECD9D5-538D-4725-9A0A-FEB56AA920D0}"/>
                  </a:ext>
                </a:extLst>
              </p:cNvPr>
              <p:cNvSpPr/>
              <p:nvPr/>
            </p:nvSpPr>
            <p:spPr>
              <a:xfrm>
                <a:off x="44450" y="127869"/>
                <a:ext cx="6768178" cy="62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400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400" i="1" dirty="0"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400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4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axis of symmetry</a:t>
                </a:r>
                <a:r>
                  <a:rPr lang="en-US" altLang="en-US" sz="1400" dirty="0">
                    <a:latin typeface="Handlee" panose="02000000000000000000" pitchFamily="2" charset="0"/>
                  </a:rPr>
                  <a:t>. The formula works for all quadratic functions.</a:t>
                </a: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4ECD9D5-538D-4725-9A0A-FEB56AA92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" y="127869"/>
                <a:ext cx="6768178" cy="622222"/>
              </a:xfrm>
              <a:prstGeom prst="rect">
                <a:avLst/>
              </a:prstGeom>
              <a:blipFill>
                <a:blip r:embed="rId7"/>
                <a:stretch>
                  <a:fillRect l="-27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424884F-549E-42A9-BD10-80ECC1D4ACB1}"/>
              </a:ext>
            </a:extLst>
          </p:cNvPr>
          <p:cNvGrpSpPr/>
          <p:nvPr/>
        </p:nvGrpSpPr>
        <p:grpSpPr>
          <a:xfrm>
            <a:off x="6902108" y="71150"/>
            <a:ext cx="1942274" cy="1202951"/>
            <a:chOff x="6927359" y="122952"/>
            <a:chExt cx="1942274" cy="1202951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EEFB3C5-E84E-4D65-BAE8-2E75EE960C2B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134" name="Rectangle 3">
                <a:extLst>
                  <a:ext uri="{FF2B5EF4-FFF2-40B4-BE49-F238E27FC236}">
                    <a16:creationId xmlns:a16="http://schemas.microsoft.com/office/drawing/2014/main" id="{A21DF74E-AD04-46D6-A7E9-4722DAD0EB6F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35" name="Rectangle 21">
                <a:extLst>
                  <a:ext uri="{FF2B5EF4-FFF2-40B4-BE49-F238E27FC236}">
                    <a16:creationId xmlns:a16="http://schemas.microsoft.com/office/drawing/2014/main" id="{A0CECBEE-3A43-42E9-B9FA-D8AAA93C8B67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9CE4D523-0103-4ED1-950E-DC0E4161F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7820745-5911-43DD-AD0C-4FD658A55798}"/>
                </a:ext>
              </a:extLst>
            </p:cNvPr>
            <p:cNvSpPr/>
            <p:nvPr/>
          </p:nvSpPr>
          <p:spPr>
            <a:xfrm>
              <a:off x="7300603" y="122952"/>
              <a:ext cx="10750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Vertex Form</a:t>
              </a:r>
              <a:endParaRPr lang="en-US" sz="1200" b="1" u="sng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560E39A-1FAA-4CEA-8820-0764C03FCC58}"/>
                </a:ext>
              </a:extLst>
            </p:cNvPr>
            <p:cNvSpPr/>
            <p:nvPr/>
          </p:nvSpPr>
          <p:spPr>
            <a:xfrm>
              <a:off x="7235474" y="609673"/>
              <a:ext cx="1279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Standard Form</a:t>
              </a:r>
              <a:endParaRPr lang="en-US" sz="1200" b="1" u="sng" dirty="0"/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1CCD0A0A-E773-460C-A834-CD5BA563A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p:grpSp>
        <p:nvGrpSpPr>
          <p:cNvPr id="136" name="Group 6">
            <a:extLst>
              <a:ext uri="{FF2B5EF4-FFF2-40B4-BE49-F238E27FC236}">
                <a16:creationId xmlns:a16="http://schemas.microsoft.com/office/drawing/2014/main" id="{83CC3902-935A-4FD5-9C69-2E6C7D2C3125}"/>
              </a:ext>
            </a:extLst>
          </p:cNvPr>
          <p:cNvGrpSpPr>
            <a:grpSpLocks/>
          </p:cNvGrpSpPr>
          <p:nvPr/>
        </p:nvGrpSpPr>
        <p:grpSpPr bwMode="auto">
          <a:xfrm>
            <a:off x="182928" y="2567338"/>
            <a:ext cx="3291804" cy="1020798"/>
            <a:chOff x="331" y="1864"/>
            <a:chExt cx="4957" cy="511"/>
          </a:xfrm>
        </p:grpSpPr>
        <p:sp>
          <p:nvSpPr>
            <p:cNvPr id="137" name="Text Box 3">
              <a:extLst>
                <a:ext uri="{FF2B5EF4-FFF2-40B4-BE49-F238E27FC236}">
                  <a16:creationId xmlns:a16="http://schemas.microsoft.com/office/drawing/2014/main" id="{59D61A80-FB8B-4B97-BC8A-B8EF8AC25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" y="2026"/>
              <a:ext cx="4944" cy="3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dirty="0">
                  <a:latin typeface="Handlee" panose="02000000000000000000" pitchFamily="2" charset="0"/>
                </a:rPr>
                <a:t>The minimum (or maximum) value is the </a:t>
              </a:r>
              <a:r>
                <a:rPr lang="en-US" altLang="en-US" sz="1500" b="1" i="1" dirty="0">
                  <a:latin typeface="Handlee" panose="02000000000000000000" pitchFamily="2" charset="0"/>
                </a:rPr>
                <a:t>y-value</a:t>
              </a:r>
              <a:r>
                <a:rPr lang="en-US" altLang="en-US" sz="1500" dirty="0">
                  <a:latin typeface="Handlee" panose="02000000000000000000" pitchFamily="2" charset="0"/>
                </a:rPr>
                <a:t> at the vertex. It is </a:t>
              </a:r>
              <a:r>
                <a:rPr lang="en-US" altLang="en-US" sz="1500" i="1" dirty="0">
                  <a:latin typeface="Handlee" panose="02000000000000000000" pitchFamily="2" charset="0"/>
                </a:rPr>
                <a:t>not</a:t>
              </a:r>
              <a:r>
                <a:rPr lang="en-US" altLang="en-US" sz="1500" dirty="0">
                  <a:latin typeface="Handlee" panose="02000000000000000000" pitchFamily="2" charset="0"/>
                </a:rPr>
                <a:t> the ordered pair that represents the vertex. </a:t>
              </a:r>
            </a:p>
          </p:txBody>
        </p:sp>
        <p:sp>
          <p:nvSpPr>
            <p:cNvPr id="138" name="Text Box 4">
              <a:extLst>
                <a:ext uri="{FF2B5EF4-FFF2-40B4-BE49-F238E27FC236}">
                  <a16:creationId xmlns:a16="http://schemas.microsoft.com/office/drawing/2014/main" id="{D6C23548-5E6A-47AE-8B81-83079E6DB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" y="1864"/>
              <a:ext cx="1652" cy="1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500" b="1" dirty="0">
                  <a:solidFill>
                    <a:srgbClr val="FFFF00"/>
                  </a:solidFill>
                  <a:latin typeface="Handlee" panose="02000000000000000000" pitchFamily="2" charset="0"/>
                </a:rPr>
                <a:t>Caution!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 Box 3">
                <a:extLst>
                  <a:ext uri="{FF2B5EF4-FFF2-40B4-BE49-F238E27FC236}">
                    <a16:creationId xmlns:a16="http://schemas.microsoft.com/office/drawing/2014/main" id="{00A32FB0-209C-45B9-874D-25524FAC8C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5559" y="3003684"/>
                <a:ext cx="5337602" cy="3420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42900" indent="-342900">
                  <a:spcBef>
                    <a:spcPct val="50000"/>
                  </a:spcBef>
                  <a:buAutoNum type="arabicPeriod"/>
                </a:pPr>
                <a:r>
                  <a:rPr lang="en-US" altLang="en-US" sz="1500" dirty="0">
                    <a:latin typeface="Handlee" panose="02000000000000000000" pitchFamily="2" charset="0"/>
                  </a:rPr>
                  <a:t>Determine whether the graph opens </a:t>
                </a:r>
                <a:r>
                  <a:rPr lang="en-US" altLang="en-US" sz="1500" b="1" i="1" dirty="0">
                    <a:latin typeface="Handlee" panose="02000000000000000000" pitchFamily="2" charset="0"/>
                  </a:rPr>
                  <a:t>upward or downward.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100" b="1" i="1" u="sng" dirty="0">
                    <a:latin typeface="Handlee" panose="02000000000000000000" pitchFamily="2" charset="0"/>
                  </a:rPr>
                  <a:t> ______________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500" b="1" dirty="0">
                    <a:latin typeface="Handlee" panose="02000000000000000000" pitchFamily="2" charset="0"/>
                  </a:rPr>
                  <a:t>2.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 Find the axis of symmetry </a:t>
                </a:r>
                <a14:m>
                  <m:oMath xmlns:m="http://schemas.openxmlformats.org/officeDocument/2006/math">
                    <m:r>
                      <a:rPr lang="en-US" alt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5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sz="1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5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1500" dirty="0">
                    <a:latin typeface="Handlee" panose="02000000000000000000" pitchFamily="2" charset="0"/>
                  </a:rPr>
                  <a:t>.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endParaRPr lang="en-US" altLang="en-US" sz="1050" dirty="0">
                  <a:latin typeface="Handlee" panose="02000000000000000000" pitchFamily="2" charset="0"/>
                </a:endParaRP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500" b="1" dirty="0">
                    <a:latin typeface="Handlee" panose="02000000000000000000" pitchFamily="2" charset="0"/>
                  </a:rPr>
                  <a:t>3.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 Find the vertex (h, k).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endParaRPr lang="en-US" altLang="en-US" sz="1500" b="1" dirty="0">
                  <a:latin typeface="Handlee" panose="02000000000000000000" pitchFamily="2" charset="0"/>
                </a:endParaRP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500" b="1" dirty="0">
                    <a:latin typeface="Handlee" panose="02000000000000000000" pitchFamily="2" charset="0"/>
                  </a:rPr>
                  <a:t>4.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 Identify the maximum or minimum value of the function.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400" u="sng" dirty="0">
                    <a:latin typeface="Handlee" panose="02000000000000000000" pitchFamily="2" charset="0"/>
                  </a:rPr>
                  <a:t>__________</a:t>
                </a:r>
                <a:r>
                  <a:rPr lang="en-US" altLang="en-US" sz="1400" dirty="0">
                    <a:latin typeface="Handlee" panose="02000000000000000000" pitchFamily="2" charset="0"/>
                  </a:rPr>
                  <a:t>, y =</a:t>
                </a:r>
              </a:p>
              <a:p>
                <a:pPr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en-US" sz="1500" b="1" dirty="0">
                    <a:latin typeface="Handlee" panose="02000000000000000000" pitchFamily="2" charset="0"/>
                  </a:rPr>
                  <a:t>5.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 Find the </a:t>
                </a:r>
                <a:r>
                  <a:rPr lang="en-US" altLang="en-US" sz="1500" i="1" dirty="0">
                    <a:latin typeface="Handlee" panose="02000000000000000000" pitchFamily="2" charset="0"/>
                  </a:rPr>
                  <a:t>y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-intercept. __</a:t>
                </a:r>
                <a:r>
                  <a:rPr lang="en-US" altLang="en-US" sz="1500" u="sng" dirty="0">
                    <a:latin typeface="Handlee" panose="02000000000000000000" pitchFamily="2" charset="0"/>
                  </a:rPr>
                  <a:t>____</a:t>
                </a:r>
              </a:p>
            </p:txBody>
          </p:sp>
        </mc:Choice>
        <mc:Fallback xmlns="">
          <p:sp>
            <p:nvSpPr>
              <p:cNvPr id="139" name="Text Box 3">
                <a:extLst>
                  <a:ext uri="{FF2B5EF4-FFF2-40B4-BE49-F238E27FC236}">
                    <a16:creationId xmlns:a16="http://schemas.microsoft.com/office/drawing/2014/main" id="{00A32FB0-209C-45B9-874D-25524FAC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5559" y="3003684"/>
                <a:ext cx="5337602" cy="3420103"/>
              </a:xfrm>
              <a:prstGeom prst="rect">
                <a:avLst/>
              </a:prstGeom>
              <a:blipFill>
                <a:blip r:embed="rId10"/>
                <a:stretch>
                  <a:fillRect l="-686" t="-713" b="-14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 Box 8">
            <a:extLst>
              <a:ext uri="{FF2B5EF4-FFF2-40B4-BE49-F238E27FC236}">
                <a16:creationId xmlns:a16="http://schemas.microsoft.com/office/drawing/2014/main" id="{1CD9A2AC-2269-44DC-B03C-5F65EF82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444" y="2565322"/>
            <a:ext cx="1999265" cy="3231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 dirty="0">
                <a:latin typeface="Verdana" panose="020B0604030504040204" pitchFamily="34" charset="0"/>
              </a:rPr>
              <a:t>y</a:t>
            </a:r>
            <a:r>
              <a:rPr lang="en-US" altLang="en-US" sz="1500" dirty="0">
                <a:latin typeface="Verdana" panose="020B0604030504040204" pitchFamily="34" charset="0"/>
              </a:rPr>
              <a:t> = –3</a:t>
            </a:r>
            <a:r>
              <a:rPr lang="en-US" altLang="en-US" sz="1500" i="1" dirty="0">
                <a:latin typeface="Verdana" panose="020B0604030504040204" pitchFamily="34" charset="0"/>
              </a:rPr>
              <a:t>x</a:t>
            </a:r>
            <a:r>
              <a:rPr lang="en-US" altLang="en-US" sz="1500" baseline="30000" dirty="0">
                <a:latin typeface="Verdana" panose="020B0604030504040204" pitchFamily="34" charset="0"/>
              </a:rPr>
              <a:t>2</a:t>
            </a:r>
            <a:r>
              <a:rPr lang="en-US" altLang="en-US" sz="1500" dirty="0">
                <a:latin typeface="Verdana" panose="020B0604030504040204" pitchFamily="34" charset="0"/>
              </a:rPr>
              <a:t> - 6</a:t>
            </a:r>
            <a:r>
              <a:rPr lang="en-US" altLang="en-US" sz="1500" i="1" dirty="0">
                <a:latin typeface="Verdana" panose="020B0604030504040204" pitchFamily="34" charset="0"/>
              </a:rPr>
              <a:t>x</a:t>
            </a:r>
            <a:r>
              <a:rPr lang="en-US" altLang="en-US" sz="1500" dirty="0">
                <a:latin typeface="Verdana" panose="020B0604030504040204" pitchFamily="34" charset="0"/>
              </a:rPr>
              <a:t> – 7  </a:t>
            </a:r>
            <a:endParaRPr lang="en-US" altLang="en-US" sz="1500" i="1" dirty="0">
              <a:latin typeface="Verdan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BFCB58-24CC-41F0-A6C9-816369DA45C5}"/>
              </a:ext>
            </a:extLst>
          </p:cNvPr>
          <p:cNvCxnSpPr/>
          <p:nvPr/>
        </p:nvCxnSpPr>
        <p:spPr>
          <a:xfrm>
            <a:off x="3657610" y="2697488"/>
            <a:ext cx="0" cy="3726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FA8B3FD-A5C2-4655-B737-2877A3031BCA}"/>
              </a:ext>
            </a:extLst>
          </p:cNvPr>
          <p:cNvSpPr/>
          <p:nvPr/>
        </p:nvSpPr>
        <p:spPr>
          <a:xfrm>
            <a:off x="167703" y="3879028"/>
            <a:ext cx="3375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Handlee" panose="02000000000000000000" pitchFamily="2" charset="0"/>
              </a:rPr>
              <a:t>Discuss why is it important to know the V</a:t>
            </a:r>
            <a:r>
              <a:rPr lang="en-US" altLang="en-US" sz="1600" b="1" i="1" dirty="0">
                <a:latin typeface="Handlee" panose="02000000000000000000" pitchFamily="2" charset="0"/>
              </a:rPr>
              <a:t>ertex </a:t>
            </a:r>
            <a:r>
              <a:rPr lang="en-US" altLang="en-US" sz="1600" dirty="0">
                <a:latin typeface="Handlee" panose="02000000000000000000" pitchFamily="2" charset="0"/>
              </a:rPr>
              <a:t>of a quadratic function?</a:t>
            </a:r>
            <a:endParaRPr lang="en-US" sz="1600" dirty="0">
              <a:latin typeface="Handlee" panose="02000000000000000000" pitchFamily="2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0396099-1C23-4553-8F20-3C63E041DA06}"/>
              </a:ext>
            </a:extLst>
          </p:cNvPr>
          <p:cNvSpPr/>
          <p:nvPr/>
        </p:nvSpPr>
        <p:spPr>
          <a:xfrm>
            <a:off x="150943" y="4003648"/>
            <a:ext cx="33759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u="sng" dirty="0">
                <a:latin typeface="Handlee" panose="02000000000000000000" pitchFamily="2" charset="0"/>
              </a:rPr>
              <a:t>_________________________________________________________________________________________________________.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62826B6-0693-4CFA-BCE5-A896A2AE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28" y="447100"/>
            <a:ext cx="8778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What did you learn today about how to find the </a:t>
            </a:r>
            <a:r>
              <a:rPr lang="en-US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axis of symmetry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and the </a:t>
            </a:r>
            <a:r>
              <a:rPr lang="en-US" sz="1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vertex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of a parabola? (Pair-Share)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4EFF68D7-9DDF-467A-B7CF-4164B0F02C44}"/>
              </a:ext>
            </a:extLst>
          </p:cNvPr>
          <p:cNvSpPr/>
          <p:nvPr/>
        </p:nvSpPr>
        <p:spPr>
          <a:xfrm>
            <a:off x="37034" y="1638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96C547-9C98-44DB-9B23-02C25D2EA8F0}"/>
              </a:ext>
            </a:extLst>
          </p:cNvPr>
          <p:cNvGrpSpPr/>
          <p:nvPr/>
        </p:nvGrpSpPr>
        <p:grpSpPr>
          <a:xfrm>
            <a:off x="6675097" y="970320"/>
            <a:ext cx="2403452" cy="1732284"/>
            <a:chOff x="6506729" y="1234464"/>
            <a:chExt cx="2403452" cy="17322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1050D0-D10E-4F7A-894C-0FFAE486E0CC}"/>
                </a:ext>
              </a:extLst>
            </p:cNvPr>
            <p:cNvSpPr/>
            <p:nvPr/>
          </p:nvSpPr>
          <p:spPr>
            <a:xfrm>
              <a:off x="6506729" y="1600220"/>
              <a:ext cx="2285975" cy="1366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axis of symmetry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standard form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minimum value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maximum value</a:t>
              </a:r>
            </a:p>
          </p:txBody>
        </p:sp>
        <p:pic>
          <p:nvPicPr>
            <p:cNvPr id="14338" name="Picture 2" descr="Image result for word bank">
              <a:extLst>
                <a:ext uri="{FF2B5EF4-FFF2-40B4-BE49-F238E27FC236}">
                  <a16:creationId xmlns:a16="http://schemas.microsoft.com/office/drawing/2014/main" id="{E97926A9-E12A-4ED2-94AD-28948D008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243" y="1234464"/>
              <a:ext cx="2367938" cy="50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3FADF59-91E0-4D42-BA17-55E8C46DBC29}"/>
              </a:ext>
            </a:extLst>
          </p:cNvPr>
          <p:cNvSpPr/>
          <p:nvPr/>
        </p:nvSpPr>
        <p:spPr>
          <a:xfrm>
            <a:off x="292125" y="1117741"/>
            <a:ext cx="630929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Today, I learned how to 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______________________________________________.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AF8058-9488-495A-BE0F-454A30E7473C}"/>
              </a:ext>
            </a:extLst>
          </p:cNvPr>
          <p:cNvGrpSpPr/>
          <p:nvPr/>
        </p:nvGrpSpPr>
        <p:grpSpPr>
          <a:xfrm>
            <a:off x="147540" y="3615796"/>
            <a:ext cx="8628019" cy="2103097"/>
            <a:chOff x="42796" y="1232917"/>
            <a:chExt cx="7094538" cy="1735137"/>
          </a:xfrm>
        </p:grpSpPr>
        <p:pic>
          <p:nvPicPr>
            <p:cNvPr id="18" name="Picture 36">
              <a:extLst>
                <a:ext uri="{FF2B5EF4-FFF2-40B4-BE49-F238E27FC236}">
                  <a16:creationId xmlns:a16="http://schemas.microsoft.com/office/drawing/2014/main" id="{A49EDCE1-0761-41C7-80FF-DCC95C8FE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112">
              <a:extLst>
                <a:ext uri="{FF2B5EF4-FFF2-40B4-BE49-F238E27FC236}">
                  <a16:creationId xmlns:a16="http://schemas.microsoft.com/office/drawing/2014/main" id="{B3B20CE3-CD70-4476-8B98-765016F88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21" y="1342491"/>
              <a:ext cx="3306051" cy="25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List the steps to find the “</a:t>
              </a:r>
              <a:r>
                <a:rPr lang="en-US" sz="1400" b="1" i="1" kern="0" dirty="0">
                  <a:solidFill>
                    <a:srgbClr val="0070C0"/>
                  </a:solidFill>
                  <a:latin typeface="Arial" pitchFamily="34" charset="0"/>
                </a:rPr>
                <a:t>Axis of symmetry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”.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A59241-F016-46C5-903A-17246E12F0B6}"/>
                </a:ext>
              </a:extLst>
            </p:cNvPr>
            <p:cNvSpPr/>
            <p:nvPr/>
          </p:nvSpPr>
          <p:spPr bwMode="auto">
            <a:xfrm>
              <a:off x="266031" y="1640612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A7CCAC1-29A6-44FC-B4EC-441D3CAEC520}"/>
                </a:ext>
              </a:extLst>
            </p:cNvPr>
            <p:cNvSpPr/>
            <p:nvPr/>
          </p:nvSpPr>
          <p:spPr bwMode="auto">
            <a:xfrm>
              <a:off x="266031" y="192605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1493B5E-7EB4-42FF-B578-B17CB4F00FED}"/>
                </a:ext>
              </a:extLst>
            </p:cNvPr>
            <p:cNvSpPr/>
            <p:nvPr/>
          </p:nvSpPr>
          <p:spPr bwMode="auto">
            <a:xfrm>
              <a:off x="266031" y="2238911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8A87406-6CF7-4CA8-9171-CC99CD0D05E1}"/>
                </a:ext>
              </a:extLst>
            </p:cNvPr>
            <p:cNvSpPr/>
            <p:nvPr/>
          </p:nvSpPr>
          <p:spPr bwMode="auto">
            <a:xfrm>
              <a:off x="268358" y="255044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881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a139709fd826d43f5a3ffc8cec70925735927c"/>
  <p:tag name="ISPRING_ULTRA_SCORM_COURSE_ID" val="C2E7595F-D693-4D29-BF2F-C26066B992C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5mQs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mZCx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OZkL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mZCx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mZCx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52Qs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OZkLEy8CP7A5gQAAHASAAAdAAAAAAAAAAEAAAAAACwDAAB1bml2ZXJzYWwvY29tbW9uX21lc3NhZ2VzLmxuZ1BLAQIAABQAAgAIAOZkLEwoikTY8gMAAGcQAAAnAAAAAAAAAAEAAAAAAE0IAAB1bml2ZXJzYWwvZmxhc2hfcHVibGlzaGluZ19zZXR0aW5ncy54bWxQSwECAAAUAAIACADmZCxMfDWLD+MCAACRCgAAIQAAAAAAAAABAAAAAACEDAAAdW5pdmVyc2FsL2ZsYXNoX3NraW5fc2V0dGluZ3MueG1sUEsBAgAAFAACAAgA5mQsTJwmUE/cAwAA+A8AACYAAAAAAAAAAQAAAAAApg8AAHVuaXZlcnNhbC9odG1sX3B1Ymxpc2hpbmdfc2V0dGluZ3MueG1sUEsBAgAAFAACAAgA5mQsTHkhshmeAQAAGwYAAB8AAAAAAAAAAQAAAAAAxhMAAHVuaXZlcnNhbC9odG1sX3NraW5fc2V0dGluZ3MuanNQSwECAAAUAAIACADnZCx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Use Algebraic Terminology (7.EE.4) [667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</TotalTime>
  <Words>1954</Words>
  <Application>Microsoft Office PowerPoint</Application>
  <PresentationFormat>On-screen Show (4:3)</PresentationFormat>
  <Paragraphs>238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Calibri</vt:lpstr>
      <vt:lpstr>Tahoma</vt:lpstr>
      <vt:lpstr>ＭＳ Ｐゴシック</vt:lpstr>
      <vt:lpstr>Abadi Extra Light</vt:lpstr>
      <vt:lpstr>Wingdings</vt:lpstr>
      <vt:lpstr>Verdana</vt:lpstr>
      <vt:lpstr>Cambria Math</vt:lpstr>
      <vt:lpstr>Symbol</vt:lpstr>
      <vt:lpstr>Handlee</vt:lpstr>
      <vt:lpstr>Times New Roman</vt:lpstr>
      <vt:lpstr>Arial Nova</vt:lpstr>
      <vt:lpstr>Gill Sans MT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Algebraic Terminology (7.EE.4) [667]</dc:title>
  <dc:creator>Stephen</dc:creator>
  <cp:lastModifiedBy>Rupinder Jagpal</cp:lastModifiedBy>
  <cp:revision>250</cp:revision>
  <cp:lastPrinted>2012-12-06T21:18:20Z</cp:lastPrinted>
  <dcterms:created xsi:type="dcterms:W3CDTF">2012-04-12T14:57:33Z</dcterms:created>
  <dcterms:modified xsi:type="dcterms:W3CDTF">2018-10-27T20:56:38Z</dcterms:modified>
</cp:coreProperties>
</file>