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08" r:id="rId2"/>
    <p:sldId id="307" r:id="rId3"/>
    <p:sldId id="299" r:id="rId4"/>
  </p:sldIdLst>
  <p:sldSz cx="7772400" cy="10058400"/>
  <p:notesSz cx="6934200" cy="9220200"/>
  <p:embeddedFontLst>
    <p:embeddedFont>
      <p:font typeface="Century Gothic" panose="020B0502020202020204" pitchFamily="34" charset="0"/>
      <p:regular r:id="rId6"/>
      <p:bold r:id="rId7"/>
      <p:italic r:id="rId8"/>
      <p:boldItalic r:id="rId9"/>
    </p:embeddedFont>
    <p:embeddedFont>
      <p:font typeface="Helvetica" panose="020B0604020202020204" pitchFamily="34" charset="0"/>
      <p:regular r:id="rId10"/>
      <p:bold r:id="rId11"/>
      <p:italic r:id="rId12"/>
      <p:boldItalic r:id="rId13"/>
    </p:embeddedFont>
    <p:embeddedFont>
      <p:font typeface="Book Antiqua" panose="02040602050305030304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Gill Sans MT" panose="020B0604020202020204" charset="0"/>
      <p:regular r:id="rId26"/>
      <p:bold r:id="rId27"/>
      <p:italic r:id="rId28"/>
      <p:boldItalic r:id="rId29"/>
    </p:embeddedFont>
    <p:embeddedFont>
      <p:font typeface="Handlee" panose="020B0604020202020204" charset="0"/>
      <p:regular r:id="rId30"/>
    </p:embeddedFont>
    <p:embeddedFont>
      <p:font typeface="Arial Narrow" panose="020B0606020202030204" pitchFamily="34" charset="0"/>
      <p:regular r:id="rId31"/>
      <p:bold r:id="rId32"/>
      <p:italic r:id="rId33"/>
      <p:boldItalic r:id="rId34"/>
    </p:embeddedFont>
    <p:embeddedFont>
      <p:font typeface="Malgun Gothic Semilight" panose="020B0502040204020203" pitchFamily="34" charset="-128"/>
      <p:regular r:id="rId35"/>
    </p:embeddedFont>
  </p:embeddedFontLst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943" userDrawn="1">
          <p15:clr>
            <a:srgbClr val="A4A3A4"/>
          </p15:clr>
        </p15:guide>
        <p15:guide id="2" orient="horz" pos="4013" userDrawn="1">
          <p15:clr>
            <a:srgbClr val="A4A3A4"/>
          </p15:clr>
        </p15:guide>
        <p15:guide id="3" pos="3623" userDrawn="1">
          <p15:clr>
            <a:srgbClr val="A4A3A4"/>
          </p15:clr>
        </p15:guide>
        <p15:guide id="4" pos="47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7DC"/>
    <a:srgbClr val="5E9028"/>
    <a:srgbClr val="065978"/>
    <a:srgbClr val="08749A"/>
    <a:srgbClr val="FFFFFF"/>
    <a:srgbClr val="E8A102"/>
    <a:srgbClr val="D09E00"/>
    <a:srgbClr val="8EC000"/>
    <a:srgbClr val="F3F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4" autoAdjust="0"/>
    <p:restoredTop sz="95083" autoAdjust="0"/>
  </p:normalViewPr>
  <p:slideViewPr>
    <p:cSldViewPr>
      <p:cViewPr varScale="1">
        <p:scale>
          <a:sx n="50" d="100"/>
          <a:sy n="50" d="100"/>
        </p:scale>
        <p:origin x="2082" y="96"/>
      </p:cViewPr>
      <p:guideLst>
        <p:guide orient="horz" pos="4943"/>
        <p:guide orient="horz" pos="4013"/>
        <p:guide pos="3623"/>
        <p:guide pos="47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font" Target="fonts/font21.fntdata"/><Relationship Id="rId39" Type="http://schemas.openxmlformats.org/officeDocument/2006/relationships/tableStyles" Target="tableStyles.xml"/><Relationship Id="rId21" Type="http://schemas.openxmlformats.org/officeDocument/2006/relationships/font" Target="fonts/font16.fntdata"/><Relationship Id="rId34" Type="http://schemas.openxmlformats.org/officeDocument/2006/relationships/font" Target="fonts/font29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33" Type="http://schemas.openxmlformats.org/officeDocument/2006/relationships/font" Target="fonts/font2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32" Type="http://schemas.openxmlformats.org/officeDocument/2006/relationships/font" Target="fonts/font27.fntdata"/><Relationship Id="rId37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font" Target="fonts/font23.fntdata"/><Relationship Id="rId36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31" Type="http://schemas.openxmlformats.org/officeDocument/2006/relationships/font" Target="fonts/font26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font" Target="fonts/font22.fntdata"/><Relationship Id="rId30" Type="http://schemas.openxmlformats.org/officeDocument/2006/relationships/font" Target="fonts/font25.fntdata"/><Relationship Id="rId35" Type="http://schemas.openxmlformats.org/officeDocument/2006/relationships/font" Target="fonts/font30.fntdata"/><Relationship Id="rId8" Type="http://schemas.openxmlformats.org/officeDocument/2006/relationships/font" Target="fonts/font3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6D4E9B-D35F-49B8-B523-4002AC2A44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ED55ED-7AD6-484C-B288-FFA2E05D33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C042B9-5614-4CE3-8279-E1155144C2AC}" type="datetimeFigureOut">
              <a:rPr lang="en-US"/>
              <a:pPr>
                <a:defRPr/>
              </a:pPr>
              <a:t>8/21/2018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9A78B3-4503-4F73-9F80-1430695658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92150"/>
            <a:ext cx="267335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AA6F75-DADE-487D-A88D-C8E64BC6C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4D730-3B3A-4EB6-9626-FAD58A8F5C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66E22-C131-42B3-A067-0A2FE170B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F34912-FA76-499B-BA3E-9A5E84E70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BD90130B-74FE-4310-A33F-0BAE08B3CA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14BEC3F-2C8E-4840-9348-8096AA0698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92149A8-4092-4ED8-8C85-46DDE4DCD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5B561D6-BAD5-4C3A-BC8D-1137CE9F51F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34912-FA76-499B-BA3E-9A5E84E709A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93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5F0F8301-F11D-4DEF-A2AF-BD5F214A60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36788" y="1143000"/>
            <a:ext cx="23844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2C7ED350-7435-4D36-8790-734ED95DA8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748E9F3D-479A-476D-9C38-9D2B6A65F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E4FF8C1-827D-4E49-A938-05303EE2B00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496920AF-910B-4632-8E5F-545B717F14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52060" y="9861424"/>
            <a:ext cx="2720340" cy="19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680" dirty="0">
                <a:solidFill>
                  <a:srgbClr val="A6A6A6"/>
                </a:solidFill>
                <a:latin typeface="Verdana" pitchFamily="34" charset="0"/>
              </a:rPr>
              <a:t>Mr. Jagpal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29B938-7498-4D05-8783-4599961B3F42}"/>
              </a:ext>
            </a:extLst>
          </p:cNvPr>
          <p:cNvSpPr/>
          <p:nvPr userDrawn="1"/>
        </p:nvSpPr>
        <p:spPr>
          <a:xfrm>
            <a:off x="0" y="9268106"/>
            <a:ext cx="7772400" cy="380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935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Standard: </a:t>
            </a:r>
            <a:r>
              <a:rPr lang="en-US" sz="9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S-ID.2</a:t>
            </a:r>
            <a:r>
              <a:rPr lang="en-US" sz="935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Use statistics appropriate to the shape of the data distribution to compare center </a:t>
            </a:r>
            <a:r>
              <a:rPr lang="en-US" sz="93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(median, mean) </a:t>
            </a:r>
            <a:r>
              <a:rPr lang="en-US" sz="935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spread </a:t>
            </a:r>
            <a:r>
              <a:rPr lang="en-US" sz="93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(interquartile range, standard deviation) </a:t>
            </a:r>
            <a:r>
              <a:rPr lang="en-US" sz="935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two or more different data sets.</a:t>
            </a:r>
            <a:endParaRPr lang="en-US" sz="935" dirty="0"/>
          </a:p>
        </p:txBody>
      </p:sp>
    </p:spTree>
    <p:extLst>
      <p:ext uri="{BB962C8B-B14F-4D97-AF65-F5344CB8AC3E}">
        <p14:creationId xmlns:p14="http://schemas.microsoft.com/office/powerpoint/2010/main" val="126990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>
            <a:extLst>
              <a:ext uri="{FF2B5EF4-FFF2-40B4-BE49-F238E27FC236}">
                <a16:creationId xmlns:a16="http://schemas.microsoft.com/office/drawing/2014/main" id="{1E2DC11E-0773-4110-B6EE-E4A46606D5D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9334296"/>
            <a:ext cx="2078038" cy="613748"/>
            <a:chOff x="0" y="6364288"/>
            <a:chExt cx="2444750" cy="41846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F93015-71E2-47EC-A742-FF407D1AAE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648450"/>
              <a:ext cx="2444750" cy="134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680">
                  <a:solidFill>
                    <a:srgbClr val="7F7F7F"/>
                  </a:solidFill>
                  <a:latin typeface="Century Gothic" pitchFamily="34" charset="0"/>
                </a:rPr>
                <a:t>©2013 All rights reserved. </a:t>
              </a:r>
            </a:p>
          </p:txBody>
        </p:sp>
        <p:pic>
          <p:nvPicPr>
            <p:cNvPr id="4" name="Picture 74" descr="C:\Users\Stephen\Downloads\264180_196031527114669_196031310448024_613424_7989946_n.jpg">
              <a:extLst>
                <a:ext uri="{FF2B5EF4-FFF2-40B4-BE49-F238E27FC236}">
                  <a16:creationId xmlns:a16="http://schemas.microsoft.com/office/drawing/2014/main" id="{28B01C32-9406-41FE-A672-9345B73BAB5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364288"/>
              <a:ext cx="1392237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ound Same Side Corner Rectangle 1">
            <a:extLst>
              <a:ext uri="{FF2B5EF4-FFF2-40B4-BE49-F238E27FC236}">
                <a16:creationId xmlns:a16="http://schemas.microsoft.com/office/drawing/2014/main" id="{48102DF3-1754-4A20-839D-20C340714A53}"/>
              </a:ext>
            </a:extLst>
          </p:cNvPr>
          <p:cNvSpPr/>
          <p:nvPr userDrawn="1"/>
        </p:nvSpPr>
        <p:spPr bwMode="auto">
          <a:xfrm rot="16200000">
            <a:off x="3757109" y="-3521815"/>
            <a:ext cx="258184" cy="77724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lIns="33561" tIns="33561" rIns="33561" bIns="33561">
            <a:spAutoFit/>
          </a:bodyPr>
          <a:lstStyle/>
          <a:p>
            <a:pPr>
              <a:defRPr/>
            </a:pPr>
            <a:r>
              <a:rPr lang="en-US" sz="1190" b="1" dirty="0">
                <a:solidFill>
                  <a:schemeClr val="bg1"/>
                </a:solidFill>
                <a:latin typeface="Century Gothic" panose="020B0502020202020204" pitchFamily="34" charset="0"/>
              </a:rPr>
              <a:t>L.O: Find median and mean of two or more different data sets, with 100% accuracy. </a:t>
            </a:r>
          </a:p>
        </p:txBody>
      </p:sp>
    </p:spTree>
    <p:extLst>
      <p:ext uri="{BB962C8B-B14F-4D97-AF65-F5344CB8AC3E}">
        <p14:creationId xmlns:p14="http://schemas.microsoft.com/office/powerpoint/2010/main" val="386186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C93F27CE-34F9-4D00-9876-8E70BF2B667A}"/>
              </a:ext>
            </a:extLst>
          </p:cNvPr>
          <p:cNvSpPr/>
          <p:nvPr userDrawn="1"/>
        </p:nvSpPr>
        <p:spPr bwMode="auto">
          <a:xfrm rot="16200000">
            <a:off x="3757109" y="-3521815"/>
            <a:ext cx="258184" cy="77724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lIns="33561" tIns="33561" rIns="33561" bIns="33561">
            <a:spAutoFit/>
          </a:bodyPr>
          <a:lstStyle/>
          <a:p>
            <a:pPr>
              <a:defRPr/>
            </a:pPr>
            <a:r>
              <a:rPr lang="en-US" sz="1190" b="1" dirty="0">
                <a:solidFill>
                  <a:schemeClr val="bg1"/>
                </a:solidFill>
                <a:latin typeface="Century Gothic" panose="020B0502020202020204" pitchFamily="34" charset="0"/>
              </a:rPr>
              <a:t>L.O: Find median and mean of two or more different data sets, with 100% accuracy. </a:t>
            </a:r>
          </a:p>
        </p:txBody>
      </p:sp>
    </p:spTree>
    <p:extLst>
      <p:ext uri="{BB962C8B-B14F-4D97-AF65-F5344CB8AC3E}">
        <p14:creationId xmlns:p14="http://schemas.microsoft.com/office/powerpoint/2010/main" val="2980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2CFF31CE-6C03-414F-BE8F-B44E481C479C}"/>
              </a:ext>
            </a:extLst>
          </p:cNvPr>
          <p:cNvSpPr/>
          <p:nvPr userDrawn="1"/>
        </p:nvSpPr>
        <p:spPr bwMode="auto">
          <a:xfrm rot="16200000">
            <a:off x="3757109" y="-3521815"/>
            <a:ext cx="258184" cy="77724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lIns="33561" tIns="33561" rIns="33561" bIns="33561">
            <a:spAutoFit/>
          </a:bodyPr>
          <a:lstStyle/>
          <a:p>
            <a:pPr>
              <a:defRPr/>
            </a:pPr>
            <a:r>
              <a:rPr lang="en-US" sz="1190" b="1" dirty="0">
                <a:solidFill>
                  <a:schemeClr val="bg1"/>
                </a:solidFill>
                <a:latin typeface="Century Gothic" panose="020B0502020202020204" pitchFamily="34" charset="0"/>
              </a:rPr>
              <a:t>L.O: Find median and mean of two or more different data sets, with 100% accuracy. </a:t>
            </a:r>
          </a:p>
        </p:txBody>
      </p:sp>
    </p:spTree>
    <p:extLst>
      <p:ext uri="{BB962C8B-B14F-4D97-AF65-F5344CB8AC3E}">
        <p14:creationId xmlns:p14="http://schemas.microsoft.com/office/powerpoint/2010/main" val="196240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3" r:id="rId3"/>
    <p:sldLayoutId id="214748469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5pPr>
      <a:lvl6pPr marL="38862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6pPr>
      <a:lvl7pPr marL="77724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7pPr>
      <a:lvl8pPr marL="116586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8pPr>
      <a:lvl9pPr marL="155448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9pPr>
    </p:titleStyle>
    <p:bodyStyle>
      <a:lvl1pPr marL="291465" indent="-29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31508" indent="-2428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8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>
            <a:extLst>
              <a:ext uri="{FF2B5EF4-FFF2-40B4-BE49-F238E27FC236}">
                <a16:creationId xmlns:a16="http://schemas.microsoft.com/office/drawing/2014/main" id="{FE65CC91-AD64-4332-8434-A4D3F2AD95BD}"/>
              </a:ext>
            </a:extLst>
          </p:cNvPr>
          <p:cNvSpPr/>
          <p:nvPr/>
        </p:nvSpPr>
        <p:spPr>
          <a:xfrm>
            <a:off x="7412117" y="-1066006"/>
            <a:ext cx="279320" cy="503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1B1D40-2A22-4A3E-802B-DE3F374C4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084371"/>
              </p:ext>
            </p:extLst>
          </p:nvPr>
        </p:nvGraphicFramePr>
        <p:xfrm>
          <a:off x="279748" y="3758822"/>
          <a:ext cx="7212904" cy="781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12904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166229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Make the Connection</a:t>
                      </a: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534210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Students, you already know how to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find the mean, median, and range of data set. Today, we will learn how to describe and compare data sets. </a:t>
                      </a:r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48E66BBC-83B4-424C-A553-66E579DB7BCA}"/>
              </a:ext>
            </a:extLst>
          </p:cNvPr>
          <p:cNvSpPr/>
          <p:nvPr/>
        </p:nvSpPr>
        <p:spPr bwMode="auto">
          <a:xfrm>
            <a:off x="53068" y="1350975"/>
            <a:ext cx="3800161" cy="2306640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2385" tIns="32385" rIns="32385" bIns="32385"/>
          <a:lstStyle/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9240" name="TextBox 11">
            <a:extLst>
              <a:ext uri="{FF2B5EF4-FFF2-40B4-BE49-F238E27FC236}">
                <a16:creationId xmlns:a16="http://schemas.microsoft.com/office/drawing/2014/main" id="{CCF05B74-FDE3-4AB7-8DE3-6716254A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010" y="992803"/>
            <a:ext cx="294183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3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Find the median of the given data set.</a:t>
            </a:r>
          </a:p>
        </p:txBody>
      </p:sp>
      <p:sp>
        <p:nvSpPr>
          <p:cNvPr id="16" name="Heading">
            <a:extLst>
              <a:ext uri="{FF2B5EF4-FFF2-40B4-BE49-F238E27FC236}">
                <a16:creationId xmlns:a16="http://schemas.microsoft.com/office/drawing/2014/main" id="{602E7963-6FE6-446D-9C7F-B9C158244BCA}"/>
              </a:ext>
            </a:extLst>
          </p:cNvPr>
          <p:cNvSpPr/>
          <p:nvPr/>
        </p:nvSpPr>
        <p:spPr bwMode="auto">
          <a:xfrm>
            <a:off x="22062" y="992803"/>
            <a:ext cx="1882378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 eaLnBrk="1" hangingPunct="1"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D885E-41A4-4AB6-9D54-D0CB9FE5AFA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341" y="1429500"/>
            <a:ext cx="3216542" cy="212848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75B0984-2CCE-4D5B-B7DC-5A91B91D0C12}"/>
              </a:ext>
            </a:extLst>
          </p:cNvPr>
          <p:cNvSpPr/>
          <p:nvPr/>
        </p:nvSpPr>
        <p:spPr bwMode="auto">
          <a:xfrm>
            <a:off x="3920056" y="1354495"/>
            <a:ext cx="3572596" cy="2303120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2385" tIns="32385" rIns="32385" bIns="32385"/>
          <a:lstStyle/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B8B777FB-002A-48DA-86C8-EE775C6FD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6322" y="1369273"/>
            <a:ext cx="3417102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00" dirty="0">
                <a:latin typeface="Arial Narrow" panose="020B0606020202030204" pitchFamily="34" charset="0"/>
              </a:rPr>
              <a:t>Dance-a-Thon: You receive the pledge amounts listed below for your participation in a dance-a-thon. Find the </a:t>
            </a:r>
            <a:r>
              <a:rPr lang="en-US" altLang="en-US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median</a:t>
            </a:r>
            <a:r>
              <a:rPr lang="en-US" altLang="en-US" sz="1300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A15620-8D9B-4A90-8251-A8F24AE5BFED}"/>
              </a:ext>
            </a:extLst>
          </p:cNvPr>
          <p:cNvSpPr/>
          <p:nvPr/>
        </p:nvSpPr>
        <p:spPr>
          <a:xfrm>
            <a:off x="1636397" y="571495"/>
            <a:ext cx="21178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entury Gothic"/>
                <a:sym typeface="Century Gothic"/>
              </a:rPr>
              <a:t>Lesson_1  </a:t>
            </a:r>
            <a:r>
              <a:rPr lang="en-US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entury Gothic"/>
                <a:sym typeface="Century Gothic"/>
              </a:rPr>
              <a:t>Exploring </a:t>
            </a:r>
            <a:r>
              <a:rPr lang="en-US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entury Gothic"/>
                <a:sym typeface="Century Gothic"/>
              </a:rPr>
              <a:t>Data</a:t>
            </a:r>
            <a:endParaRPr lang="en-US" sz="12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2BDD2E-F16F-4F8A-BBEB-D81187648F19}"/>
              </a:ext>
            </a:extLst>
          </p:cNvPr>
          <p:cNvSpPr/>
          <p:nvPr/>
        </p:nvSpPr>
        <p:spPr>
          <a:xfrm>
            <a:off x="4975538" y="547676"/>
            <a:ext cx="2606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Name:_______________________</a:t>
            </a:r>
          </a:p>
          <a:p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Period:____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F6E3A4-DA0D-453A-AC58-73208F57B3E5}"/>
              </a:ext>
            </a:extLst>
          </p:cNvPr>
          <p:cNvSpPr/>
          <p:nvPr/>
        </p:nvSpPr>
        <p:spPr>
          <a:xfrm>
            <a:off x="137201" y="4569849"/>
            <a:ext cx="6067460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60" dirty="0">
                <a:latin typeface="Handlee" panose="02000000000000000000" pitchFamily="2" charset="0"/>
              </a:rPr>
              <a:t>Caleb and Kim have bowled three games. Their scores are shown in the chart below.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673CD7-C541-458E-AF5E-0A2EEEDC4706}"/>
              </a:ext>
            </a:extLst>
          </p:cNvPr>
          <p:cNvGrpSpPr/>
          <p:nvPr/>
        </p:nvGrpSpPr>
        <p:grpSpPr>
          <a:xfrm>
            <a:off x="5410344" y="5346595"/>
            <a:ext cx="1943079" cy="1053043"/>
            <a:chOff x="9544051" y="222807"/>
            <a:chExt cx="2332037" cy="1734295"/>
          </a:xfrm>
        </p:grpSpPr>
        <p:grpSp>
          <p:nvGrpSpPr>
            <p:cNvPr id="18" name="Group 4103">
              <a:extLst>
                <a:ext uri="{FF2B5EF4-FFF2-40B4-BE49-F238E27FC236}">
                  <a16:creationId xmlns:a16="http://schemas.microsoft.com/office/drawing/2014/main" id="{9FFD7137-35A9-436C-853D-AC4FD4E315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44051" y="275149"/>
              <a:ext cx="2332037" cy="1681953"/>
              <a:chOff x="6758916" y="2031537"/>
              <a:chExt cx="2333014" cy="1682226"/>
            </a:xfrm>
          </p:grpSpPr>
          <p:grpSp>
            <p:nvGrpSpPr>
              <p:cNvPr id="20" name="Group 10">
                <a:extLst>
                  <a:ext uri="{FF2B5EF4-FFF2-40B4-BE49-F238E27FC236}">
                    <a16:creationId xmlns:a16="http://schemas.microsoft.com/office/drawing/2014/main" id="{0A6E1E08-7A32-490B-9C87-603A96D30A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58916" y="2108540"/>
                <a:ext cx="2333014" cy="1605223"/>
                <a:chOff x="4588944" y="916553"/>
                <a:chExt cx="4252048" cy="3197477"/>
              </a:xfrm>
            </p:grpSpPr>
            <p:sp>
              <p:nvSpPr>
                <p:cNvPr id="22" name="Rectangle 3">
                  <a:extLst>
                    <a:ext uri="{FF2B5EF4-FFF2-40B4-BE49-F238E27FC236}">
                      <a16:creationId xmlns:a16="http://schemas.microsoft.com/office/drawing/2014/main" id="{D84E7563-A9BC-4E3C-8456-08CE11273654}"/>
                    </a:ext>
                  </a:extLst>
                </p:cNvPr>
                <p:cNvSpPr/>
                <p:nvPr/>
              </p:nvSpPr>
              <p:spPr>
                <a:xfrm>
                  <a:off x="4588944" y="1077644"/>
                  <a:ext cx="4252048" cy="3036386"/>
                </a:xfrm>
                <a:custGeom>
                  <a:avLst/>
                  <a:gdLst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49703" h="3036386">
                      <a:moveTo>
                        <a:pt x="0" y="0"/>
                      </a:moveTo>
                      <a:cubicBezTo>
                        <a:pt x="1421020" y="300625"/>
                        <a:pt x="2416156" y="288099"/>
                        <a:pt x="3849703" y="0"/>
                      </a:cubicBezTo>
                      <a:cubicBezTo>
                        <a:pt x="3726131" y="1112336"/>
                        <a:pt x="3801626" y="2237200"/>
                        <a:pt x="3849703" y="3036386"/>
                      </a:cubicBezTo>
                      <a:cubicBezTo>
                        <a:pt x="2516364" y="2911126"/>
                        <a:pt x="1045239" y="2961230"/>
                        <a:pt x="0" y="3036386"/>
                      </a:cubicBezTo>
                      <a:cubicBezTo>
                        <a:pt x="62630" y="1999206"/>
                        <a:pt x="125261" y="132528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>
                    <a:alpha val="57000"/>
                  </a:schemeClr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 </a:t>
                  </a:r>
                </a:p>
              </p:txBody>
            </p:sp>
            <p:sp>
              <p:nvSpPr>
                <p:cNvPr id="23" name="Rectangle 21">
                  <a:extLst>
                    <a:ext uri="{FF2B5EF4-FFF2-40B4-BE49-F238E27FC236}">
                      <a16:creationId xmlns:a16="http://schemas.microsoft.com/office/drawing/2014/main" id="{9B1411D3-1E81-4070-8E00-F7A9BD2FF14E}"/>
                    </a:ext>
                  </a:extLst>
                </p:cNvPr>
                <p:cNvSpPr/>
                <p:nvPr/>
              </p:nvSpPr>
              <p:spPr>
                <a:xfrm>
                  <a:off x="4609206" y="916553"/>
                  <a:ext cx="3994437" cy="2890698"/>
                </a:xfrm>
                <a:custGeom>
                  <a:avLst/>
                  <a:gdLst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8868" h="1694881">
                      <a:moveTo>
                        <a:pt x="0" y="0"/>
                      </a:moveTo>
                      <a:lnTo>
                        <a:pt x="2148868" y="0"/>
                      </a:lnTo>
                      <a:cubicBezTo>
                        <a:pt x="2134580" y="564960"/>
                        <a:pt x="2135533" y="1048958"/>
                        <a:pt x="2148868" y="1694881"/>
                      </a:cubicBezTo>
                      <a:cubicBezTo>
                        <a:pt x="1440199" y="1672021"/>
                        <a:pt x="716289" y="1664401"/>
                        <a:pt x="0" y="1694881"/>
                      </a:cubicBezTo>
                      <a:cubicBezTo>
                        <a:pt x="7620" y="1129921"/>
                        <a:pt x="15240" y="564960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AF9D6"/>
                    </a:gs>
                    <a:gs pos="50000">
                      <a:srgbClr val="FFFEE2"/>
                    </a:gs>
                    <a:gs pos="88000">
                      <a:srgbClr val="FEFDC7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Tape">
                <a:extLst>
                  <a:ext uri="{FF2B5EF4-FFF2-40B4-BE49-F238E27FC236}">
                    <a16:creationId xmlns:a16="http://schemas.microsoft.com/office/drawing/2014/main" id="{380ABED5-62BB-44F5-AB2B-09BAA2DAA382}"/>
                  </a:ext>
                </a:extLst>
              </p:cNvPr>
              <p:cNvSpPr/>
              <p:nvPr/>
            </p:nvSpPr>
            <p:spPr bwMode="auto">
              <a:xfrm rot="5400000">
                <a:off x="7634126" y="1612482"/>
                <a:ext cx="335391" cy="1173501"/>
              </a:xfrm>
              <a:custGeom>
                <a:avLst/>
                <a:gdLst>
                  <a:gd name="connsiteX0" fmla="*/ 0 w 234247"/>
                  <a:gd name="connsiteY0" fmla="*/ 0 h 920626"/>
                  <a:gd name="connsiteX1" fmla="*/ 234247 w 234247"/>
                  <a:gd name="connsiteY1" fmla="*/ 0 h 920626"/>
                  <a:gd name="connsiteX2" fmla="*/ 234247 w 234247"/>
                  <a:gd name="connsiteY2" fmla="*/ 920626 h 920626"/>
                  <a:gd name="connsiteX3" fmla="*/ 0 w 234247"/>
                  <a:gd name="connsiteY3" fmla="*/ 920626 h 920626"/>
                  <a:gd name="connsiteX4" fmla="*/ 0 w 234247"/>
                  <a:gd name="connsiteY4" fmla="*/ 0 h 920626"/>
                  <a:gd name="connsiteX0" fmla="*/ 0 w 234247"/>
                  <a:gd name="connsiteY0" fmla="*/ 0 h 920626"/>
                  <a:gd name="connsiteX1" fmla="*/ 62185 w 234247"/>
                  <a:gd name="connsiteY1" fmla="*/ 4637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138385 w 234247"/>
                  <a:gd name="connsiteY2" fmla="*/ 14162 h 920626"/>
                  <a:gd name="connsiteX3" fmla="*/ 234247 w 234247"/>
                  <a:gd name="connsiteY3" fmla="*/ 0 h 920626"/>
                  <a:gd name="connsiteX4" fmla="*/ 234247 w 234247"/>
                  <a:gd name="connsiteY4" fmla="*/ 920626 h 920626"/>
                  <a:gd name="connsiteX5" fmla="*/ 0 w 234247"/>
                  <a:gd name="connsiteY5" fmla="*/ 920626 h 920626"/>
                  <a:gd name="connsiteX6" fmla="*/ 0 w 234247"/>
                  <a:gd name="connsiteY6" fmla="*/ 0 h 920626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234247 w 234247"/>
                  <a:gd name="connsiteY3" fmla="*/ 8066 h 928692"/>
                  <a:gd name="connsiteX4" fmla="*/ 234247 w 234247"/>
                  <a:gd name="connsiteY4" fmla="*/ 928692 h 928692"/>
                  <a:gd name="connsiteX5" fmla="*/ 0 w 234247"/>
                  <a:gd name="connsiteY5" fmla="*/ 928692 h 928692"/>
                  <a:gd name="connsiteX6" fmla="*/ 0 w 234247"/>
                  <a:gd name="connsiteY6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9660 w 234247"/>
                  <a:gd name="connsiteY3" fmla="*/ 3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91 w 234247"/>
                  <a:gd name="connsiteY3" fmla="*/ 6349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0 w 234250"/>
                  <a:gd name="connsiteY6" fmla="*/ 930154 h 930154"/>
                  <a:gd name="connsiteX7" fmla="*/ 0 w 234250"/>
                  <a:gd name="connsiteY7" fmla="*/ 9528 h 930154"/>
                  <a:gd name="connsiteX0" fmla="*/ 0 w 234250"/>
                  <a:gd name="connsiteY0" fmla="*/ 9528 h 931740"/>
                  <a:gd name="connsiteX1" fmla="*/ 65360 w 234250"/>
                  <a:gd name="connsiteY1" fmla="*/ 20511 h 931740"/>
                  <a:gd name="connsiteX2" fmla="*/ 112988 w 234250"/>
                  <a:gd name="connsiteY2" fmla="*/ 1462 h 931740"/>
                  <a:gd name="connsiteX3" fmla="*/ 176491 w 234250"/>
                  <a:gd name="connsiteY3" fmla="*/ 7811 h 931740"/>
                  <a:gd name="connsiteX4" fmla="*/ 234250 w 234250"/>
                  <a:gd name="connsiteY4" fmla="*/ 0 h 931740"/>
                  <a:gd name="connsiteX5" fmla="*/ 234247 w 234250"/>
                  <a:gd name="connsiteY5" fmla="*/ 930154 h 931740"/>
                  <a:gd name="connsiteX6" fmla="*/ 43134 w 234250"/>
                  <a:gd name="connsiteY6" fmla="*/ 931740 h 931740"/>
                  <a:gd name="connsiteX7" fmla="*/ 0 w 234250"/>
                  <a:gd name="connsiteY7" fmla="*/ 930154 h 931740"/>
                  <a:gd name="connsiteX8" fmla="*/ 0 w 234250"/>
                  <a:gd name="connsiteY8" fmla="*/ 9528 h 931740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43134 w 234250"/>
                  <a:gd name="connsiteY6" fmla="*/ 922215 h 930154"/>
                  <a:gd name="connsiteX7" fmla="*/ 0 w 234250"/>
                  <a:gd name="connsiteY7" fmla="*/ 930154 h 930154"/>
                  <a:gd name="connsiteX8" fmla="*/ 0 w 234250"/>
                  <a:gd name="connsiteY8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84409 w 234250"/>
                  <a:gd name="connsiteY6" fmla="*/ 925390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93934 w 234250"/>
                  <a:gd name="connsiteY6" fmla="*/ 928565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29359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9978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89978 w 234250"/>
                  <a:gd name="connsiteY7" fmla="*/ 924596 h 930154"/>
                  <a:gd name="connsiteX8" fmla="*/ 147115 w 234250"/>
                  <a:gd name="connsiteY8" fmla="*/ 919834 h 930154"/>
                  <a:gd name="connsiteX9" fmla="*/ 93934 w 234250"/>
                  <a:gd name="connsiteY9" fmla="*/ 928565 h 930154"/>
                  <a:gd name="connsiteX10" fmla="*/ 43134 w 234250"/>
                  <a:gd name="connsiteY10" fmla="*/ 922215 h 930154"/>
                  <a:gd name="connsiteX11" fmla="*/ 0 w 234250"/>
                  <a:gd name="connsiteY11" fmla="*/ 930154 h 930154"/>
                  <a:gd name="connsiteX12" fmla="*/ 0 w 234250"/>
                  <a:gd name="connsiteY12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0452 w 234250"/>
                  <a:gd name="connsiteY6" fmla="*/ 917452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3328"/>
                  <a:gd name="connsiteX1" fmla="*/ 65360 w 234250"/>
                  <a:gd name="connsiteY1" fmla="*/ 20511 h 933328"/>
                  <a:gd name="connsiteX2" fmla="*/ 112988 w 234250"/>
                  <a:gd name="connsiteY2" fmla="*/ 1462 h 933328"/>
                  <a:gd name="connsiteX3" fmla="*/ 176491 w 234250"/>
                  <a:gd name="connsiteY3" fmla="*/ 7811 h 933328"/>
                  <a:gd name="connsiteX4" fmla="*/ 234250 w 234250"/>
                  <a:gd name="connsiteY4" fmla="*/ 0 h 933328"/>
                  <a:gd name="connsiteX5" fmla="*/ 234247 w 234250"/>
                  <a:gd name="connsiteY5" fmla="*/ 930154 h 933328"/>
                  <a:gd name="connsiteX6" fmla="*/ 180452 w 234250"/>
                  <a:gd name="connsiteY6" fmla="*/ 917452 h 933328"/>
                  <a:gd name="connsiteX7" fmla="*/ 117747 w 234250"/>
                  <a:gd name="connsiteY7" fmla="*/ 933328 h 933328"/>
                  <a:gd name="connsiteX8" fmla="*/ 43134 w 234250"/>
                  <a:gd name="connsiteY8" fmla="*/ 922215 h 933328"/>
                  <a:gd name="connsiteX9" fmla="*/ 0 w 234250"/>
                  <a:gd name="connsiteY9" fmla="*/ 930154 h 933328"/>
                  <a:gd name="connsiteX10" fmla="*/ 0 w 234250"/>
                  <a:gd name="connsiteY10" fmla="*/ 9528 h 93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250" h="933328">
                    <a:moveTo>
                      <a:pt x="0" y="9528"/>
                    </a:moveTo>
                    <a:lnTo>
                      <a:pt x="65360" y="20511"/>
                    </a:lnTo>
                    <a:lnTo>
                      <a:pt x="112988" y="1462"/>
                    </a:lnTo>
                    <a:lnTo>
                      <a:pt x="176491" y="7811"/>
                    </a:lnTo>
                    <a:lnTo>
                      <a:pt x="234250" y="0"/>
                    </a:lnTo>
                    <a:cubicBezTo>
                      <a:pt x="234249" y="310051"/>
                      <a:pt x="234248" y="620103"/>
                      <a:pt x="234247" y="930154"/>
                    </a:cubicBezTo>
                    <a:lnTo>
                      <a:pt x="180452" y="917452"/>
                    </a:lnTo>
                    <a:lnTo>
                      <a:pt x="117747" y="933328"/>
                    </a:lnTo>
                    <a:lnTo>
                      <a:pt x="43134" y="922215"/>
                    </a:lnTo>
                    <a:lnTo>
                      <a:pt x="0" y="930154"/>
                    </a:lnTo>
                    <a:lnTo>
                      <a:pt x="0" y="9528"/>
                    </a:lnTo>
                    <a:close/>
                  </a:path>
                </a:pathLst>
              </a:custGeom>
              <a:blipFill dpi="0" rotWithShape="1">
                <a:blip r:embed="rId5">
                  <a:alphaModFix amt="55000"/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</p:grp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6235F5D1-DDA4-44C1-AD52-B8B7DAE0C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3814" y="222807"/>
              <a:ext cx="1524867" cy="608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b="1" i="1" dirty="0">
                  <a:latin typeface="Handlee" panose="02000000000000000000" pitchFamily="2" charset="0"/>
                </a:rPr>
                <a:t>Calculation</a:t>
              </a:r>
              <a:endParaRPr lang="en-US" alt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571C6E-E091-4ECB-8143-A23AB20B9A5A}"/>
              </a:ext>
            </a:extLst>
          </p:cNvPr>
          <p:cNvGrpSpPr/>
          <p:nvPr/>
        </p:nvGrpSpPr>
        <p:grpSpPr>
          <a:xfrm>
            <a:off x="5479707" y="5622393"/>
            <a:ext cx="1651443" cy="609228"/>
            <a:chOff x="6998031" y="3424862"/>
            <a:chExt cx="1942874" cy="71673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5ADED62-6C70-4B2B-9BA0-6F4A474CE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52585" y="3424862"/>
              <a:ext cx="433767" cy="17777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75738C6-3801-49D8-B044-46A5FA884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98031" y="3635315"/>
              <a:ext cx="1942874" cy="506286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3288BBD-2922-431E-9E8D-F0D935BA307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3752" y="5769241"/>
            <a:ext cx="4741155" cy="7229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E4A0E9-FE9F-4189-AD82-40D0C657E5F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2518" y="4824905"/>
            <a:ext cx="3730754" cy="8364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50AD3B8-FA0E-42BF-B7F4-3BCA6823194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7873" y="6578239"/>
            <a:ext cx="4896601" cy="7418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738516A-3BE1-4E2D-87F2-D0951ACA559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300" y="8331825"/>
            <a:ext cx="2956395" cy="35660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F8C38A8-F9E8-4FBA-A986-95008DF7781D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70893" y="7475392"/>
            <a:ext cx="4386880" cy="7439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9C25159-64E7-4B3E-94A0-0620393D03E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300" y="7529008"/>
            <a:ext cx="2875799" cy="6367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7E180AA-754F-44CC-9060-9F5A631F40E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70893" y="8424398"/>
            <a:ext cx="2106158" cy="3047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885B912-211E-4CAC-8299-79FC804D3626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90226" y="8425572"/>
            <a:ext cx="1746168" cy="28897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59B6C32-22A8-4A03-81BA-A205851C951F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8966" y="8973081"/>
            <a:ext cx="5343726" cy="735825"/>
          </a:xfrm>
          <a:prstGeom prst="rect">
            <a:avLst/>
          </a:prstGeom>
        </p:spPr>
      </p:pic>
      <p:sp>
        <p:nvSpPr>
          <p:cNvPr id="62" name="Rectangle 8">
            <a:extLst>
              <a:ext uri="{FF2B5EF4-FFF2-40B4-BE49-F238E27FC236}">
                <a16:creationId xmlns:a16="http://schemas.microsoft.com/office/drawing/2014/main" id="{B58BD696-CE1A-4348-AF23-C9BF1B7F5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3972" y="2028745"/>
            <a:ext cx="25683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i="1" dirty="0">
                <a:latin typeface="Arial Narrow" panose="020B0606020202030204" pitchFamily="34" charset="0"/>
              </a:rPr>
              <a:t>$1  $8  $12  $10  $45  $9  $1  $7  $6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A97595-D1A6-46B3-B976-28767E6FB0CA}"/>
              </a:ext>
            </a:extLst>
          </p:cNvPr>
          <p:cNvGrpSpPr/>
          <p:nvPr/>
        </p:nvGrpSpPr>
        <p:grpSpPr>
          <a:xfrm>
            <a:off x="207758" y="790695"/>
            <a:ext cx="7427441" cy="3822582"/>
            <a:chOff x="207758" y="790694"/>
            <a:chExt cx="7720048" cy="3953007"/>
          </a:xfrm>
        </p:grpSpPr>
        <p:sp>
          <p:nvSpPr>
            <p:cNvPr id="32" name="Heading">
              <a:extLst>
                <a:ext uri="{FF2B5EF4-FFF2-40B4-BE49-F238E27FC236}">
                  <a16:creationId xmlns:a16="http://schemas.microsoft.com/office/drawing/2014/main" id="{CEFACC64-C7C7-444D-8C9A-8A91D0B9C677}"/>
                </a:ext>
              </a:extLst>
            </p:cNvPr>
            <p:cNvSpPr/>
            <p:nvPr/>
          </p:nvSpPr>
          <p:spPr bwMode="auto">
            <a:xfrm>
              <a:off x="207758" y="824204"/>
              <a:ext cx="1230201" cy="172179"/>
            </a:xfrm>
            <a:prstGeom prst="homePlate">
              <a:avLst>
                <a:gd name="adj" fmla="val 40355"/>
              </a:avLst>
            </a:prstGeom>
            <a:solidFill>
              <a:srgbClr val="06597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5545" anchor="ctr"/>
            <a:lstStyle/>
            <a:p>
              <a:pPr eaLnBrk="1" hangingPunct="1">
                <a:defRPr/>
              </a:pPr>
              <a:r>
                <a:rPr lang="en-US" sz="1020" b="1" dirty="0">
                  <a:solidFill>
                    <a:schemeClr val="bg1"/>
                  </a:solidFill>
                  <a:latin typeface="Gill Sans MT" pitchFamily="34" charset="0"/>
                </a:rPr>
                <a:t>Guided Practice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83A6FD2-4664-46DB-B166-57D52B463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2976" y="1151830"/>
              <a:ext cx="7548281" cy="3562142"/>
            </a:xfrm>
            <a:prstGeom prst="rect">
              <a:avLst/>
            </a:prstGeom>
          </p:spPr>
        </p:pic>
        <p:pic>
          <p:nvPicPr>
            <p:cNvPr id="3074" name="Picture 2" descr="Image result for homework">
              <a:extLst>
                <a:ext uri="{FF2B5EF4-FFF2-40B4-BE49-F238E27FC236}">
                  <a16:creationId xmlns:a16="http://schemas.microsoft.com/office/drawing/2014/main" id="{F6381E25-94E8-42D9-B55F-9A692C70F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5128" y="790694"/>
              <a:ext cx="932678" cy="93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8E8EC3D-C5A9-44B2-8F6C-00271C489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0546" y="1851339"/>
              <a:ext cx="2359107" cy="34499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888A4C4-D0CC-4E44-AEDD-605AE5BC3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0236" y="2226063"/>
              <a:ext cx="1010401" cy="34499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7942F15-F4FC-4FC9-9B48-812A88098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2824" y="2196334"/>
              <a:ext cx="233169" cy="34499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255A3A5-D91E-470A-9F1C-9E6B5A997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9474" y="2932194"/>
              <a:ext cx="4119327" cy="34499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E9B7C52-9B15-4476-97D3-109502E52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7958" y="3306918"/>
              <a:ext cx="2487142" cy="34499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82E9898-9777-46DE-9B6D-90BE8ABC9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24116" y="3316474"/>
              <a:ext cx="2359107" cy="34499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5BAA349-9074-40C3-AEA6-B925F7760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7958" y="3976698"/>
              <a:ext cx="2720311" cy="41107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0F8351E-599C-4776-AD82-22400F139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4072" y="4398706"/>
              <a:ext cx="1392904" cy="34499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A2F3146-858E-48AA-B648-2221BE3B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1439" y="4383841"/>
              <a:ext cx="544062" cy="34499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73F0F8-A752-4B0D-8E67-B38C5D4715B0}"/>
              </a:ext>
            </a:extLst>
          </p:cNvPr>
          <p:cNvGrpSpPr/>
          <p:nvPr/>
        </p:nvGrpSpPr>
        <p:grpSpPr>
          <a:xfrm>
            <a:off x="223017" y="4850008"/>
            <a:ext cx="6917403" cy="3410098"/>
            <a:chOff x="0" y="2542059"/>
            <a:chExt cx="6917403" cy="341009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D7B9C31-7EC2-4B23-80C9-5B0A7EAAC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2542059"/>
              <a:ext cx="6917403" cy="338729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303E008-70DF-4104-9616-40D5CD907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3613" y="2930675"/>
              <a:ext cx="3419819" cy="38861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2D93F4-6785-4FF2-B472-C5EC4D91D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3613" y="3323260"/>
              <a:ext cx="1865356" cy="34499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1E23359-8223-41FB-91A6-0601FDBD7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1154" y="3319291"/>
              <a:ext cx="1392904" cy="34499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7170CB9-D843-43E1-9244-D49AAEAD1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0211" y="4063210"/>
              <a:ext cx="4393621" cy="34499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46210E9-ECFE-44DF-8FF1-18803F26D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0211" y="4453809"/>
              <a:ext cx="2528266" cy="34499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D4B9576-3F82-432F-8820-92A0712BC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06346" y="4377459"/>
              <a:ext cx="1392904" cy="42966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CA0B412-AC16-4A87-AAC7-E16960D49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2013" y="5145469"/>
              <a:ext cx="2945079" cy="4388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BC094A1-500D-497D-9355-1CC334616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2012" y="5607162"/>
              <a:ext cx="1623786" cy="34499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BB6689F-13EE-4A93-B824-21416A2AD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0262" y="5564532"/>
              <a:ext cx="1392904" cy="344995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95A05AE-84BA-4CEB-9BCD-FF2A351FA668}"/>
              </a:ext>
            </a:extLst>
          </p:cNvPr>
          <p:cNvGrpSpPr/>
          <p:nvPr/>
        </p:nvGrpSpPr>
        <p:grpSpPr>
          <a:xfrm>
            <a:off x="2106" y="5348206"/>
            <a:ext cx="7458612" cy="2037111"/>
            <a:chOff x="-7588" y="3682672"/>
            <a:chExt cx="8774837" cy="2396601"/>
          </a:xfrm>
        </p:grpSpPr>
        <p:sp>
          <p:nvSpPr>
            <p:cNvPr id="11" name="Round Same Side Corner Rectangle 21">
              <a:extLst>
                <a:ext uri="{FF2B5EF4-FFF2-40B4-BE49-F238E27FC236}">
                  <a16:creationId xmlns:a16="http://schemas.microsoft.com/office/drawing/2014/main" id="{57DC1209-C4D9-4307-BA9F-CD531BF45181}"/>
                </a:ext>
              </a:extLst>
            </p:cNvPr>
            <p:cNvSpPr/>
            <p:nvPr/>
          </p:nvSpPr>
          <p:spPr bwMode="auto">
            <a:xfrm rot="16200000">
              <a:off x="2845742" y="829342"/>
              <a:ext cx="786216" cy="6492875"/>
            </a:xfrm>
            <a:prstGeom prst="round2SameRect">
              <a:avLst>
                <a:gd name="adj1" fmla="val 0"/>
                <a:gd name="adj2" fmla="val 5466"/>
              </a:avLst>
            </a:prstGeom>
            <a:solidFill>
              <a:srgbClr val="0171AB"/>
            </a:solidFill>
            <a:ln>
              <a:noFill/>
            </a:ln>
            <a:effectLst/>
            <a:extLst/>
          </p:spPr>
          <p:txBody>
            <a:bodyPr vert="vert" lIns="33561" tIns="453390" rIns="0" bIns="33561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What did you learn about median, mean of two different data sets.</a:t>
              </a:r>
              <a:endPara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0DDD1A1-4C6E-4129-BEC1-0DF784F83E65}"/>
                </a:ext>
              </a:extLst>
            </p:cNvPr>
            <p:cNvSpPr/>
            <p:nvPr/>
          </p:nvSpPr>
          <p:spPr bwMode="auto">
            <a:xfrm>
              <a:off x="4940614" y="4619969"/>
              <a:ext cx="76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7675">
                <a:defRPr/>
              </a:pPr>
              <a:endParaRPr lang="en-US" sz="1275" kern="0" dirty="0">
                <a:latin typeface="Arial" pitchFamily="34" charset="0"/>
              </a:endParaRPr>
            </a:p>
          </p:txBody>
        </p:sp>
        <p:sp>
          <p:nvSpPr>
            <p:cNvPr id="6" name="Round Same Side Corner Rectangle 37">
              <a:extLst>
                <a:ext uri="{FF2B5EF4-FFF2-40B4-BE49-F238E27FC236}">
                  <a16:creationId xmlns:a16="http://schemas.microsoft.com/office/drawing/2014/main" id="{AFB070A4-4D6D-4827-B492-CFD1EAF2E313}"/>
                </a:ext>
              </a:extLst>
            </p:cNvPr>
            <p:cNvSpPr/>
            <p:nvPr/>
          </p:nvSpPr>
          <p:spPr bwMode="auto">
            <a:xfrm rot="16200000">
              <a:off x="-397772" y="5148095"/>
              <a:ext cx="1177891" cy="215946"/>
            </a:xfrm>
            <a:prstGeom prst="round2SameRect">
              <a:avLst>
                <a:gd name="adj1" fmla="val 0"/>
                <a:gd name="adj2" fmla="val 15814"/>
              </a:avLst>
            </a:prstGeom>
            <a:solidFill>
              <a:srgbClr val="FFFFFF"/>
            </a:solidFill>
            <a:ln w="6350">
              <a:noFill/>
            </a:ln>
            <a:effectLst>
              <a:outerShdw blurRad="508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64770" tIns="33561" rIns="64770" bIns="33561">
              <a:spAutoFit/>
            </a:bodyPr>
            <a:lstStyle/>
            <a:p>
              <a:pPr>
                <a:defRPr/>
              </a:pPr>
              <a:r>
                <a:rPr lang="en-US" sz="708" b="1" dirty="0">
                  <a:solidFill>
                    <a:srgbClr val="0171AB"/>
                  </a:solidFill>
                  <a:latin typeface="Century Gothic" panose="020B0502020202020204" pitchFamily="34" charset="0"/>
                </a:rPr>
                <a:t>SUMMARY CLOSURE</a:t>
              </a:r>
            </a:p>
          </p:txBody>
        </p:sp>
        <p:grpSp>
          <p:nvGrpSpPr>
            <p:cNvPr id="13317" name="Group 17">
              <a:extLst>
                <a:ext uri="{FF2B5EF4-FFF2-40B4-BE49-F238E27FC236}">
                  <a16:creationId xmlns:a16="http://schemas.microsoft.com/office/drawing/2014/main" id="{BDB7465C-8B8C-4C17-88F1-042A13F07C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79685" y="3787018"/>
              <a:ext cx="2087564" cy="2200952"/>
              <a:chOff x="7594666" y="2245258"/>
              <a:chExt cx="2504947" cy="2640457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AF7036E3-D7A7-489B-831D-812DCB9A495F}"/>
                  </a:ext>
                </a:extLst>
              </p:cNvPr>
              <p:cNvSpPr/>
              <p:nvPr/>
            </p:nvSpPr>
            <p:spPr bwMode="auto">
              <a:xfrm>
                <a:off x="7594666" y="2289061"/>
                <a:ext cx="2504947" cy="438036"/>
              </a:xfrm>
              <a:prstGeom prst="roundRect">
                <a:avLst>
                  <a:gd name="adj" fmla="val 50000"/>
                </a:avLst>
              </a:prstGeom>
              <a:solidFill>
                <a:srgbClr val="0171AB">
                  <a:alpha val="58039"/>
                </a:srgbClr>
              </a:solidFill>
              <a:ln>
                <a:noFill/>
              </a:ln>
              <a:effectLst/>
              <a:extLst/>
            </p:spPr>
            <p:txBody>
              <a:bodyPr lIns="0" tIns="0" rIns="0" bIns="0" anchor="ctr"/>
              <a:lstStyle/>
              <a:p>
                <a:pPr algn="ctr" defTabSz="647675">
                  <a:defRPr/>
                </a:pPr>
                <a:endParaRPr lang="en-US" sz="1275" kern="0" dirty="0">
                  <a:latin typeface="Arial" pitchFamily="34" charset="0"/>
                </a:endParaRPr>
              </a:p>
            </p:txBody>
          </p:sp>
          <p:sp>
            <p:nvSpPr>
              <p:cNvPr id="17422" name="TextBox 3">
                <a:extLst>
                  <a:ext uri="{FF2B5EF4-FFF2-40B4-BE49-F238E27FC236}">
                    <a16:creationId xmlns:a16="http://schemas.microsoft.com/office/drawing/2014/main" id="{8C448793-1A67-4797-A0E5-25534BDAA5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90986" y="2245258"/>
                <a:ext cx="1954823" cy="573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40" b="1"/>
                  <a:t>Word Bank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7A7E8C-150F-496B-8977-C8F00AE6ACBE}"/>
                  </a:ext>
                </a:extLst>
              </p:cNvPr>
              <p:cNvSpPr/>
              <p:nvPr/>
            </p:nvSpPr>
            <p:spPr bwMode="auto">
              <a:xfrm>
                <a:off x="7785155" y="2786139"/>
                <a:ext cx="1522963" cy="2099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202398" indent="-202398" defTabSz="647675">
                  <a:spcAft>
                    <a:spcPts val="213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Mean</a:t>
                </a:r>
              </a:p>
              <a:p>
                <a:pPr marL="202398" indent="-202398" defTabSz="647675">
                  <a:spcAft>
                    <a:spcPts val="213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Median</a:t>
                </a:r>
              </a:p>
              <a:p>
                <a:pPr marL="202398" indent="-202398" defTabSz="647675">
                  <a:spcAft>
                    <a:spcPts val="213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Mode</a:t>
                </a:r>
              </a:p>
              <a:p>
                <a:pPr marL="202398" indent="-202398" defTabSz="647675">
                  <a:spcAft>
                    <a:spcPts val="213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Range</a:t>
                </a:r>
              </a:p>
              <a:p>
                <a:pPr marL="202398" indent="-202398" defTabSz="647675">
                  <a:spcAft>
                    <a:spcPts val="213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Data Set</a:t>
                </a:r>
                <a:endParaRPr lang="en-US" dirty="0"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13318" name="Rectangle 4">
              <a:extLst>
                <a:ext uri="{FF2B5EF4-FFF2-40B4-BE49-F238E27FC236}">
                  <a16:creationId xmlns:a16="http://schemas.microsoft.com/office/drawing/2014/main" id="{A1FFFF94-754D-42CB-95A5-56858D384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45" y="4667122"/>
              <a:ext cx="6251575" cy="1412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 dirty="0">
                  <a:latin typeface="Handlee" panose="02000000000000000000" pitchFamily="2" charset="0"/>
                </a:rPr>
                <a:t>Today, I learned how to _________________________________________________________________________________.</a:t>
              </a:r>
            </a:p>
          </p:txBody>
        </p:sp>
      </p:grpSp>
      <p:sp>
        <p:nvSpPr>
          <p:cNvPr id="19" name="Round Same Side Corner Rectangle 37">
            <a:extLst>
              <a:ext uri="{FF2B5EF4-FFF2-40B4-BE49-F238E27FC236}">
                <a16:creationId xmlns:a16="http://schemas.microsoft.com/office/drawing/2014/main" id="{2B509923-4E90-4167-963B-74E498A5DE38}"/>
              </a:ext>
            </a:extLst>
          </p:cNvPr>
          <p:cNvSpPr/>
          <p:nvPr/>
        </p:nvSpPr>
        <p:spPr bwMode="auto">
          <a:xfrm rot="16200000">
            <a:off x="-226704" y="1038162"/>
            <a:ext cx="796743" cy="183554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64770" tIns="33561" rIns="64770" bIns="33561">
            <a:spAutoFit/>
          </a:bodyPr>
          <a:lstStyle/>
          <a:p>
            <a:pPr>
              <a:defRPr/>
            </a:pPr>
            <a:r>
              <a:rPr lang="en-US" sz="708" b="1" dirty="0">
                <a:solidFill>
                  <a:srgbClr val="0171AB"/>
                </a:solidFill>
                <a:latin typeface="Century Gothic" panose="020B0502020202020204" pitchFamily="34" charset="0"/>
              </a:rPr>
              <a:t>Common Core</a:t>
            </a:r>
          </a:p>
        </p:txBody>
      </p:sp>
      <p:pic>
        <p:nvPicPr>
          <p:cNvPr id="17" name="Picture 35" descr="MSM2CH0301example234">
            <a:extLst>
              <a:ext uri="{FF2B5EF4-FFF2-40B4-BE49-F238E27FC236}">
                <a16:creationId xmlns:a16="http://schemas.microsoft.com/office/drawing/2014/main" id="{290DA1DE-0369-4398-B9FE-61DEAABF8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7" y="564027"/>
            <a:ext cx="628269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ctivate Prior Knowledge"/>
  <p:tag name="GENSWF_ADVANCE_TIME" val="0.00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ummary Closure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9987</TotalTime>
  <Words>152</Words>
  <Application>Microsoft Office PowerPoint</Application>
  <PresentationFormat>Custom</PresentationFormat>
  <Paragraphs>32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Century Gothic</vt:lpstr>
      <vt:lpstr>Helvetica</vt:lpstr>
      <vt:lpstr>Arial</vt:lpstr>
      <vt:lpstr>Times New Roman</vt:lpstr>
      <vt:lpstr>Book Antiqua</vt:lpstr>
      <vt:lpstr>Calibri</vt:lpstr>
      <vt:lpstr>Verdana</vt:lpstr>
      <vt:lpstr>Gill Sans MT</vt:lpstr>
      <vt:lpstr>Handlee</vt:lpstr>
      <vt:lpstr>Arial Narrow</vt:lpstr>
      <vt:lpstr>Malgun Gothic Semilight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</dc:creator>
  <cp:lastModifiedBy>Rupinder Jagpal</cp:lastModifiedBy>
  <cp:revision>500</cp:revision>
  <cp:lastPrinted>2014-04-25T17:44:43Z</cp:lastPrinted>
  <dcterms:created xsi:type="dcterms:W3CDTF">2012-04-12T14:57:33Z</dcterms:created>
  <dcterms:modified xsi:type="dcterms:W3CDTF">2018-08-21T18:32:18Z</dcterms:modified>
</cp:coreProperties>
</file>