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14"/>
  </p:notesMasterIdLst>
  <p:sldIdLst>
    <p:sldId id="309" r:id="rId2"/>
    <p:sldId id="267" r:id="rId3"/>
    <p:sldId id="306" r:id="rId4"/>
    <p:sldId id="308" r:id="rId5"/>
    <p:sldId id="257" r:id="rId6"/>
    <p:sldId id="307" r:id="rId7"/>
    <p:sldId id="312" r:id="rId8"/>
    <p:sldId id="313" r:id="rId9"/>
    <p:sldId id="314" r:id="rId10"/>
    <p:sldId id="315" r:id="rId11"/>
    <p:sldId id="316" r:id="rId12"/>
    <p:sldId id="299" r:id="rId13"/>
  </p:sldIdLst>
  <p:sldSz cx="9144000" cy="6858000" type="screen4x3"/>
  <p:notesSz cx="6934200" cy="9220200"/>
  <p:embeddedFontLst>
    <p:embeddedFont>
      <p:font typeface="Yu Gothic Medium" panose="020B0500000000000000" pitchFamily="34" charset="-128"/>
      <p:regular r:id="rId15"/>
    </p:embeddedFont>
    <p:embeddedFont>
      <p:font typeface="Arial Narrow" panose="020B0606020202030204" pitchFamily="34" charset="0"/>
      <p:regular r:id="rId16"/>
      <p:bold r:id="rId17"/>
      <p:italic r:id="rId18"/>
      <p:boldItalic r:id="rId19"/>
    </p:embeddedFont>
    <p:embeddedFont>
      <p:font typeface="Book Antiqua" panose="02040602050305030304" pitchFamily="18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entury Gothic" panose="020B0502020202020204" pitchFamily="34" charset="0"/>
      <p:regular r:id="rId28"/>
      <p:bold r:id="rId29"/>
      <p:italic r:id="rId30"/>
      <p:boldItalic r:id="rId31"/>
    </p:embeddedFont>
    <p:embeddedFont>
      <p:font typeface="Gill Sans MT" panose="020B0502020104020203" pitchFamily="34" charset="0"/>
      <p:regular r:id="rId32"/>
      <p:bold r:id="rId33"/>
      <p:italic r:id="rId34"/>
      <p:boldItalic r:id="rId35"/>
    </p:embeddedFont>
    <p:embeddedFont>
      <p:font typeface="Handlee" panose="020B0604020202020204" charset="0"/>
      <p:regular r:id="rId36"/>
    </p:embeddedFont>
    <p:embeddedFont>
      <p:font typeface="Helvetica" panose="020B0604020202020204" pitchFamily="34" charset="0"/>
      <p:regular r:id="rId37"/>
      <p:bold r:id="rId38"/>
      <p:italic r:id="rId39"/>
      <p:boldItalic r:id="rId40"/>
    </p:embeddedFont>
    <p:embeddedFont>
      <p:font typeface="Malgun Gothic Semilight" panose="020B0502040204020203" pitchFamily="34" charset="-128"/>
      <p:regular r:id="rId41"/>
    </p:embeddedFont>
    <p:embeddedFont>
      <p:font typeface="Roboto" panose="020B0604020202020204" charset="0"/>
      <p:regular r:id="rId42"/>
      <p:bold r:id="rId43"/>
      <p:italic r:id="rId44"/>
      <p:boldItalic r:id="rId45"/>
    </p:embeddedFont>
    <p:embeddedFont>
      <p:font typeface="Sylfaen" panose="010A0502050306030303" pitchFamily="18" charset="0"/>
      <p:regular r:id="rId46"/>
    </p:embeddedFont>
    <p:embeddedFont>
      <p:font typeface="Verdana" panose="020B0604030504040204" pitchFamily="34" charset="0"/>
      <p:regular r:id="rId47"/>
      <p:bold r:id="rId48"/>
      <p:italic r:id="rId49"/>
      <p:boldItalic r:id="rId50"/>
    </p:embeddedFont>
  </p:embeddedFontLst>
  <p:defaultTextStyle>
    <a:defPPr>
      <a:defRPr lang="en-US"/>
    </a:defPPr>
    <a:lvl1pPr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56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28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00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72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370">
          <p15:clr>
            <a:srgbClr val="A4A3A4"/>
          </p15:clr>
        </p15:guide>
        <p15:guide id="2" orient="horz" pos="2736">
          <p15:clr>
            <a:srgbClr val="A4A3A4"/>
          </p15:clr>
        </p15:guide>
        <p15:guide id="3" pos="4262">
          <p15:clr>
            <a:srgbClr val="A4A3A4"/>
          </p15:clr>
        </p15:guide>
        <p15:guide id="4" pos="564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37DC"/>
    <a:srgbClr val="5E9028"/>
    <a:srgbClr val="065978"/>
    <a:srgbClr val="08749A"/>
    <a:srgbClr val="FFFFFF"/>
    <a:srgbClr val="E8A102"/>
    <a:srgbClr val="D09E00"/>
    <a:srgbClr val="8EC000"/>
    <a:srgbClr val="F3F1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94" autoAdjust="0"/>
    <p:restoredTop sz="67164" autoAdjust="0"/>
  </p:normalViewPr>
  <p:slideViewPr>
    <p:cSldViewPr>
      <p:cViewPr varScale="1">
        <p:scale>
          <a:sx n="59" d="100"/>
          <a:sy n="59" d="100"/>
        </p:scale>
        <p:origin x="2040" y="26"/>
      </p:cViewPr>
      <p:guideLst>
        <p:guide orient="horz" pos="3370"/>
        <p:guide orient="horz" pos="2736"/>
        <p:guide pos="4262"/>
        <p:guide pos="564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font" Target="fonts/font25.fntdata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42" Type="http://schemas.openxmlformats.org/officeDocument/2006/relationships/font" Target="fonts/font28.fntdata"/><Relationship Id="rId47" Type="http://schemas.openxmlformats.org/officeDocument/2006/relationships/font" Target="fonts/font33.fntdata"/><Relationship Id="rId50" Type="http://schemas.openxmlformats.org/officeDocument/2006/relationships/font" Target="fonts/font3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9" Type="http://schemas.openxmlformats.org/officeDocument/2006/relationships/font" Target="fonts/font15.fntdata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font" Target="fonts/font23.fntdata"/><Relationship Id="rId40" Type="http://schemas.openxmlformats.org/officeDocument/2006/relationships/font" Target="fonts/font26.fntdata"/><Relationship Id="rId45" Type="http://schemas.openxmlformats.org/officeDocument/2006/relationships/font" Target="fonts/font31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4" Type="http://schemas.openxmlformats.org/officeDocument/2006/relationships/font" Target="fonts/font30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Relationship Id="rId43" Type="http://schemas.openxmlformats.org/officeDocument/2006/relationships/font" Target="fonts/font29.fntdata"/><Relationship Id="rId48" Type="http://schemas.openxmlformats.org/officeDocument/2006/relationships/font" Target="fonts/font34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font" Target="fonts/font24.fntdata"/><Relationship Id="rId46" Type="http://schemas.openxmlformats.org/officeDocument/2006/relationships/font" Target="fonts/font32.fntdata"/><Relationship Id="rId20" Type="http://schemas.openxmlformats.org/officeDocument/2006/relationships/font" Target="fonts/font6.fntdata"/><Relationship Id="rId41" Type="http://schemas.openxmlformats.org/officeDocument/2006/relationships/font" Target="fonts/font27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49" Type="http://schemas.openxmlformats.org/officeDocument/2006/relationships/font" Target="fonts/font3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6D4E9B-D35F-49B8-B523-4002AC2A44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 defTabSz="91436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ED55ED-7AD6-484C-B288-FFA2E05D332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 defTabSz="91436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1C042B9-5614-4CE3-8279-E1155144C2AC}" type="datetimeFigureOut">
              <a:rPr lang="en-US"/>
              <a:pPr>
                <a:defRPr/>
              </a:pPr>
              <a:t>8/27/2020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69A78B3-4503-4F73-9F80-1430695658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0AA6F75-DADE-487D-A88D-C8E64BC6CA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3738" y="4379913"/>
            <a:ext cx="5546725" cy="4148137"/>
          </a:xfrm>
          <a:prstGeom prst="rect">
            <a:avLst/>
          </a:prstGeom>
        </p:spPr>
        <p:txBody>
          <a:bodyPr vert="horz" lIns="92309" tIns="46154" rIns="92309" bIns="46154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54D730-3B3A-4EB6-9626-FAD58A8F5C2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758238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 defTabSz="91436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E66E22-C131-42B3-A067-0A2FE170B9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27475" y="8758238"/>
            <a:ext cx="3005138" cy="460375"/>
          </a:xfrm>
          <a:prstGeom prst="rect">
            <a:avLst/>
          </a:prstGeom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EF34912-FA76-499B-BA3E-9A5E84E709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994FA6EE-B55A-4179-9177-9CAF7CC11DC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03C10A18-6808-4408-850D-E61538F6E0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EE9A1D2C-9145-48F5-92CC-DAC46704F5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AFBB05D-7B97-46EF-A745-516F8D258AE6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BD90130B-74FE-4310-A33F-0BAE08B3CA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E14BEC3F-2C8E-4840-9348-8096AA0698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092149A8-4092-4ED8-8C85-46DDE4DCDD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5B561D6-BAD5-4C3A-BC8D-1137CE9F51F1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D123BDC5-3E7A-4B1C-8659-3C04D6CAC3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5CFB87D7-8F9A-485D-9938-3CDB957C334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D0D72ED7-DFFB-4855-B2BD-5618195226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2A20D19-A86B-42AE-8795-74030BCE782B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F34912-FA76-499B-BA3E-9A5E84E709AC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5816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F34912-FA76-499B-BA3E-9A5E84E709AC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7413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5F0F8301-F11D-4DEF-A2AF-BD5F214A60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2C7ED350-7435-4D36-8790-734ED95DA8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748E9F3D-479A-476D-9C38-9D2B6A65F8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E4FF8C1-827D-4E49-A938-05303EE2B00C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>
            <a:extLst>
              <a:ext uri="{FF2B5EF4-FFF2-40B4-BE49-F238E27FC236}">
                <a16:creationId xmlns:a16="http://schemas.microsoft.com/office/drawing/2014/main" id="{496920AF-910B-4632-8E5F-545B717F145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943600" y="6642100"/>
            <a:ext cx="32004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800" dirty="0">
                <a:solidFill>
                  <a:srgbClr val="A6A6A6"/>
                </a:solidFill>
                <a:latin typeface="Verdana" pitchFamily="34" charset="0"/>
              </a:rPr>
              <a:t>Mr. Jagpal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29B938-7498-4D05-8783-4599961B3F42}"/>
              </a:ext>
            </a:extLst>
          </p:cNvPr>
          <p:cNvSpPr/>
          <p:nvPr userDrawn="1"/>
        </p:nvSpPr>
        <p:spPr>
          <a:xfrm>
            <a:off x="0" y="6319163"/>
            <a:ext cx="9144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1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Standard: </a:t>
            </a: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S-ID.2</a:t>
            </a:r>
            <a:r>
              <a:rPr lang="en-US" sz="11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Use statistics appropriate to the shape of the data distribution to compare center 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(median, mean) </a:t>
            </a:r>
            <a:r>
              <a:rPr lang="en-US" sz="11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spread 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(interquartile range, standard deviation) </a:t>
            </a:r>
            <a:r>
              <a:rPr lang="en-US" sz="11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two or more different data sets.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69908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hidden="1">
            <a:extLst>
              <a:ext uri="{FF2B5EF4-FFF2-40B4-BE49-F238E27FC236}">
                <a16:creationId xmlns:a16="http://schemas.microsoft.com/office/drawing/2014/main" id="{1E2DC11E-0773-4110-B6EE-E4A46606D5D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6364288"/>
            <a:ext cx="2444750" cy="500062"/>
            <a:chOff x="0" y="6364288"/>
            <a:chExt cx="2444750" cy="50006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1F93015-71E2-47EC-A742-FF407D1AAE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6648450"/>
              <a:ext cx="244475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800">
                  <a:solidFill>
                    <a:srgbClr val="7F7F7F"/>
                  </a:solidFill>
                  <a:latin typeface="Century Gothic" pitchFamily="34" charset="0"/>
                </a:rPr>
                <a:t>©2013 All rights reserved. </a:t>
              </a:r>
            </a:p>
          </p:txBody>
        </p:sp>
        <p:pic>
          <p:nvPicPr>
            <p:cNvPr id="4" name="Picture 74" descr="C:\Users\Stephen\Downloads\264180_196031527114669_196031310448024_613424_7989946_n.jpg">
              <a:extLst>
                <a:ext uri="{FF2B5EF4-FFF2-40B4-BE49-F238E27FC236}">
                  <a16:creationId xmlns:a16="http://schemas.microsoft.com/office/drawing/2014/main" id="{28B01C32-9406-41FE-A672-9345B73BAB5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8" y="6364288"/>
              <a:ext cx="1392237" cy="287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ound Same Side Corner Rectangle 1">
            <a:extLst>
              <a:ext uri="{FF2B5EF4-FFF2-40B4-BE49-F238E27FC236}">
                <a16:creationId xmlns:a16="http://schemas.microsoft.com/office/drawing/2014/main" id="{48102DF3-1754-4A20-839D-20C340714A53}"/>
              </a:ext>
            </a:extLst>
          </p:cNvPr>
          <p:cNvSpPr/>
          <p:nvPr userDrawn="1"/>
        </p:nvSpPr>
        <p:spPr bwMode="auto">
          <a:xfrm rot="16200000">
            <a:off x="4420128" y="-4323556"/>
            <a:ext cx="303745" cy="9144000"/>
          </a:xfrm>
          <a:prstGeom prst="round2SameRect">
            <a:avLst>
              <a:gd name="adj1" fmla="val 0"/>
              <a:gd name="adj2" fmla="val 5466"/>
            </a:avLst>
          </a:prstGeom>
          <a:solidFill>
            <a:srgbClr val="0171AB"/>
          </a:solidFill>
          <a:ln>
            <a:noFill/>
          </a:ln>
          <a:effectLst/>
        </p:spPr>
        <p:txBody>
          <a:bodyPr vert="vert" lIns="39483" tIns="39483" rIns="39483" bIns="39483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L.O: Find median and mean of two or more different data sets, with 100% accuracy. </a:t>
            </a:r>
          </a:p>
        </p:txBody>
      </p:sp>
    </p:spTree>
    <p:extLst>
      <p:ext uri="{BB962C8B-B14F-4D97-AF65-F5344CB8AC3E}">
        <p14:creationId xmlns:p14="http://schemas.microsoft.com/office/powerpoint/2010/main" val="3861863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>
            <a:extLst>
              <a:ext uri="{FF2B5EF4-FFF2-40B4-BE49-F238E27FC236}">
                <a16:creationId xmlns:a16="http://schemas.microsoft.com/office/drawing/2014/main" id="{C93F27CE-34F9-4D00-9876-8E70BF2B667A}"/>
              </a:ext>
            </a:extLst>
          </p:cNvPr>
          <p:cNvSpPr/>
          <p:nvPr userDrawn="1"/>
        </p:nvSpPr>
        <p:spPr bwMode="auto">
          <a:xfrm rot="16200000">
            <a:off x="4420128" y="-4323556"/>
            <a:ext cx="303745" cy="9144000"/>
          </a:xfrm>
          <a:prstGeom prst="round2SameRect">
            <a:avLst>
              <a:gd name="adj1" fmla="val 0"/>
              <a:gd name="adj2" fmla="val 5466"/>
            </a:avLst>
          </a:prstGeom>
          <a:solidFill>
            <a:srgbClr val="0171AB"/>
          </a:solidFill>
          <a:ln>
            <a:noFill/>
          </a:ln>
          <a:effectLst/>
        </p:spPr>
        <p:txBody>
          <a:bodyPr vert="vert" lIns="39483" tIns="39483" rIns="39483" bIns="39483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L.O: Find median and mean of two or more different data sets, with 100% accuracy. </a:t>
            </a:r>
          </a:p>
        </p:txBody>
      </p:sp>
    </p:spTree>
    <p:extLst>
      <p:ext uri="{BB962C8B-B14F-4D97-AF65-F5344CB8AC3E}">
        <p14:creationId xmlns:p14="http://schemas.microsoft.com/office/powerpoint/2010/main" val="298003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>
            <a:extLst>
              <a:ext uri="{FF2B5EF4-FFF2-40B4-BE49-F238E27FC236}">
                <a16:creationId xmlns:a16="http://schemas.microsoft.com/office/drawing/2014/main" id="{2CFF31CE-6C03-414F-BE8F-B44E481C479C}"/>
              </a:ext>
            </a:extLst>
          </p:cNvPr>
          <p:cNvSpPr/>
          <p:nvPr userDrawn="1"/>
        </p:nvSpPr>
        <p:spPr bwMode="auto">
          <a:xfrm rot="16200000">
            <a:off x="4420128" y="-4323556"/>
            <a:ext cx="303745" cy="9144000"/>
          </a:xfrm>
          <a:prstGeom prst="round2SameRect">
            <a:avLst>
              <a:gd name="adj1" fmla="val 0"/>
              <a:gd name="adj2" fmla="val 5466"/>
            </a:avLst>
          </a:prstGeom>
          <a:solidFill>
            <a:srgbClr val="0171AB"/>
          </a:solidFill>
          <a:ln>
            <a:noFill/>
          </a:ln>
          <a:effectLst/>
        </p:spPr>
        <p:txBody>
          <a:bodyPr vert="vert" lIns="39483" tIns="39483" rIns="39483" bIns="39483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L.O: Find median and mean of two or more different data sets, with 100% accuracy. </a:t>
            </a:r>
          </a:p>
        </p:txBody>
      </p:sp>
    </p:spTree>
    <p:extLst>
      <p:ext uri="{BB962C8B-B14F-4D97-AF65-F5344CB8AC3E}">
        <p14:creationId xmlns:p14="http://schemas.microsoft.com/office/powerpoint/2010/main" val="1962405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694" r:id="rId1"/>
    <p:sldLayoutId id="2147484695" r:id="rId2"/>
    <p:sldLayoutId id="2147484693" r:id="rId3"/>
    <p:sldLayoutId id="2147484696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14830E-46F8-4F81-B906-8B52D47FDC2C}"/>
              </a:ext>
            </a:extLst>
          </p:cNvPr>
          <p:cNvSpPr/>
          <p:nvPr/>
        </p:nvSpPr>
        <p:spPr>
          <a:xfrm>
            <a:off x="1417678" y="1234154"/>
            <a:ext cx="6948487" cy="18161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Be on Time</a:t>
            </a:r>
          </a:p>
          <a:p>
            <a:pPr marL="457200" indent="-457200" algn="ctr"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Wear ID</a:t>
            </a:r>
          </a:p>
          <a:p>
            <a:pPr marL="457200" indent="-457200" algn="ctr"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Chromebook Ready</a:t>
            </a:r>
          </a:p>
          <a:p>
            <a:pPr marL="457200" indent="-457200" algn="ctr"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SEE SOMETHING, SAY SOMETHING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1110C2-49D9-4887-99E8-3F73B0BB3C89}"/>
              </a:ext>
            </a:extLst>
          </p:cNvPr>
          <p:cNvSpPr/>
          <p:nvPr/>
        </p:nvSpPr>
        <p:spPr>
          <a:xfrm>
            <a:off x="914440" y="594391"/>
            <a:ext cx="7954963" cy="4619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ACT RESPONSIBLY &amp; SUPPORT the COMMUNITY.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53" y="3277266"/>
            <a:ext cx="5937250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2" descr="Image result for No cell phone or gam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03" y="2962941"/>
            <a:ext cx="12604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" descr="Image result for no profanit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28" y="4434554"/>
            <a:ext cx="1462087" cy="189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Image result for waste time">
            <a:extLst>
              <a:ext uri="{FF2B5EF4-FFF2-40B4-BE49-F238E27FC236}">
                <a16:creationId xmlns:a16="http://schemas.microsoft.com/office/drawing/2014/main" id="{54CA39DE-0806-47FB-8CCB-C23110D2B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793" y="2905715"/>
            <a:ext cx="1680622" cy="175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728" y="4469479"/>
            <a:ext cx="2009775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087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edian Mode Mean and Range | How to find median Mode Mean Range">
            <a:extLst>
              <a:ext uri="{FF2B5EF4-FFF2-40B4-BE49-F238E27FC236}">
                <a16:creationId xmlns:a16="http://schemas.microsoft.com/office/drawing/2014/main" id="{388AEE2C-85FA-4B05-B149-BC35D470C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73" y="502951"/>
            <a:ext cx="6309291" cy="630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135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1493DF-9722-4326-A304-35DDFA904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123" y="1417342"/>
            <a:ext cx="6949414" cy="6916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350C9A-328D-417E-A45B-43A00B40E6A7}"/>
              </a:ext>
            </a:extLst>
          </p:cNvPr>
          <p:cNvSpPr txBox="1"/>
          <p:nvPr/>
        </p:nvSpPr>
        <p:spPr>
          <a:xfrm>
            <a:off x="1280196" y="2971805"/>
            <a:ext cx="70408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Start now on </a:t>
            </a:r>
            <a:r>
              <a:rPr lang="en-US" sz="3200" b="1" i="0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my.hrw.com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670B2F-C6D6-44C3-A144-7233CBF53602}"/>
              </a:ext>
            </a:extLst>
          </p:cNvPr>
          <p:cNvSpPr txBox="1"/>
          <p:nvPr/>
        </p:nvSpPr>
        <p:spPr>
          <a:xfrm>
            <a:off x="701084" y="1021108"/>
            <a:ext cx="4607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Due: Monday by 9pm.</a:t>
            </a:r>
          </a:p>
        </p:txBody>
      </p:sp>
    </p:spTree>
    <p:extLst>
      <p:ext uri="{BB962C8B-B14F-4D97-AF65-F5344CB8AC3E}">
        <p14:creationId xmlns:p14="http://schemas.microsoft.com/office/powerpoint/2010/main" val="2058441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95A05AE-84BA-4CEB-9BCD-FF2A351FA668}"/>
              </a:ext>
            </a:extLst>
          </p:cNvPr>
          <p:cNvGrpSpPr/>
          <p:nvPr/>
        </p:nvGrpSpPr>
        <p:grpSpPr>
          <a:xfrm>
            <a:off x="2430" y="3733508"/>
            <a:ext cx="8774885" cy="2625281"/>
            <a:chOff x="-7636" y="3611878"/>
            <a:chExt cx="8774885" cy="2625281"/>
          </a:xfrm>
        </p:grpSpPr>
        <p:sp>
          <p:nvSpPr>
            <p:cNvPr id="11" name="Round Same Side Corner Rectangle 21">
              <a:extLst>
                <a:ext uri="{FF2B5EF4-FFF2-40B4-BE49-F238E27FC236}">
                  <a16:creationId xmlns:a16="http://schemas.microsoft.com/office/drawing/2014/main" id="{57DC1209-C4D9-4307-BA9F-CD531BF45181}"/>
                </a:ext>
              </a:extLst>
            </p:cNvPr>
            <p:cNvSpPr/>
            <p:nvPr/>
          </p:nvSpPr>
          <p:spPr bwMode="auto">
            <a:xfrm rot="16200000">
              <a:off x="2774950" y="829342"/>
              <a:ext cx="927803" cy="6492875"/>
            </a:xfrm>
            <a:prstGeom prst="round2SameRect">
              <a:avLst>
                <a:gd name="adj1" fmla="val 0"/>
                <a:gd name="adj2" fmla="val 5466"/>
              </a:avLst>
            </a:prstGeom>
            <a:solidFill>
              <a:srgbClr val="0171AB"/>
            </a:solidFill>
            <a:ln>
              <a:noFill/>
            </a:ln>
            <a:effectLst/>
          </p:spPr>
          <p:txBody>
            <a:bodyPr vert="vert" lIns="39483" tIns="533400" rIns="0" bIns="39483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What did you learn about median, mean of two different data sets.</a:t>
              </a:r>
              <a:endParaRPr lang="en-US" sz="2800" b="1" i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0DDD1A1-4C6E-4129-BEC1-0DF784F83E65}"/>
                </a:ext>
              </a:extLst>
            </p:cNvPr>
            <p:cNvSpPr/>
            <p:nvPr/>
          </p:nvSpPr>
          <p:spPr bwMode="auto">
            <a:xfrm>
              <a:off x="4940652" y="4619498"/>
              <a:ext cx="0" cy="231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761970">
                <a:defRPr/>
              </a:pPr>
              <a:endParaRPr lang="en-US" sz="1500" kern="0" dirty="0">
                <a:latin typeface="Arial" pitchFamily="34" charset="0"/>
              </a:endParaRPr>
            </a:p>
          </p:txBody>
        </p:sp>
        <p:sp>
          <p:nvSpPr>
            <p:cNvPr id="6" name="Round Same Side Corner Rectangle 37">
              <a:extLst>
                <a:ext uri="{FF2B5EF4-FFF2-40B4-BE49-F238E27FC236}">
                  <a16:creationId xmlns:a16="http://schemas.microsoft.com/office/drawing/2014/main" id="{AFB070A4-4D6D-4827-B492-CFD1EAF2E313}"/>
                </a:ext>
              </a:extLst>
            </p:cNvPr>
            <p:cNvSpPr/>
            <p:nvPr/>
          </p:nvSpPr>
          <p:spPr bwMode="auto">
            <a:xfrm rot="16200000">
              <a:off x="-491030" y="5150516"/>
              <a:ext cx="1182687" cy="215900"/>
            </a:xfrm>
            <a:prstGeom prst="round2SameRect">
              <a:avLst>
                <a:gd name="adj1" fmla="val 0"/>
                <a:gd name="adj2" fmla="val 15814"/>
              </a:avLst>
            </a:prstGeom>
            <a:solidFill>
              <a:srgbClr val="FFFFFF"/>
            </a:solidFill>
            <a:ln w="6350">
              <a:noFill/>
            </a:ln>
            <a:effectLst>
              <a:outerShdw blurRad="50800" algn="ctr" rotWithShape="0">
                <a:prstClr val="black">
                  <a:alpha val="40000"/>
                </a:prstClr>
              </a:outerShdw>
            </a:effectLst>
          </p:spPr>
          <p:txBody>
            <a:bodyPr wrap="none" lIns="76200" tIns="39483" rIns="76200" bIns="39483">
              <a:spAutoFit/>
            </a:bodyPr>
            <a:lstStyle/>
            <a:p>
              <a:pPr>
                <a:defRPr/>
              </a:pPr>
              <a:r>
                <a:rPr lang="en-US" sz="833" b="1" dirty="0">
                  <a:solidFill>
                    <a:srgbClr val="0171AB"/>
                  </a:solidFill>
                  <a:latin typeface="Century Gothic" panose="020B0502020202020204" pitchFamily="34" charset="0"/>
                </a:rPr>
                <a:t>SUMMARY CLOSURE</a:t>
              </a:r>
            </a:p>
          </p:txBody>
        </p:sp>
        <p:grpSp>
          <p:nvGrpSpPr>
            <p:cNvPr id="13317" name="Group 17">
              <a:extLst>
                <a:ext uri="{FF2B5EF4-FFF2-40B4-BE49-F238E27FC236}">
                  <a16:creationId xmlns:a16="http://schemas.microsoft.com/office/drawing/2014/main" id="{BDB7465C-8B8C-4C17-88F1-042A13F07C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79685" y="3787018"/>
              <a:ext cx="2087564" cy="1989734"/>
              <a:chOff x="7594666" y="2245258"/>
              <a:chExt cx="2504947" cy="2387061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AF7036E3-D7A7-489B-831D-812DCB9A495F}"/>
                  </a:ext>
                </a:extLst>
              </p:cNvPr>
              <p:cNvSpPr/>
              <p:nvPr/>
            </p:nvSpPr>
            <p:spPr bwMode="auto">
              <a:xfrm>
                <a:off x="7594666" y="2289061"/>
                <a:ext cx="2504947" cy="438036"/>
              </a:xfrm>
              <a:prstGeom prst="roundRect">
                <a:avLst>
                  <a:gd name="adj" fmla="val 50000"/>
                </a:avLst>
              </a:prstGeom>
              <a:solidFill>
                <a:srgbClr val="0171AB">
                  <a:alpha val="58039"/>
                </a:srgbClr>
              </a:solidFill>
              <a:ln>
                <a:noFill/>
              </a:ln>
              <a:effectLst/>
            </p:spPr>
            <p:txBody>
              <a:bodyPr lIns="0" tIns="0" rIns="0" bIns="0" anchor="ctr"/>
              <a:lstStyle/>
              <a:p>
                <a:pPr algn="ctr" defTabSz="761970">
                  <a:defRPr/>
                </a:pPr>
                <a:endParaRPr lang="en-US" sz="1500" kern="0" dirty="0">
                  <a:latin typeface="Arial" pitchFamily="34" charset="0"/>
                </a:endParaRPr>
              </a:p>
            </p:txBody>
          </p:sp>
          <p:sp>
            <p:nvSpPr>
              <p:cNvPr id="17422" name="TextBox 3">
                <a:extLst>
                  <a:ext uri="{FF2B5EF4-FFF2-40B4-BE49-F238E27FC236}">
                    <a16:creationId xmlns:a16="http://schemas.microsoft.com/office/drawing/2014/main" id="{8C448793-1A67-4797-A0E5-25534BDAA5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90986" y="2245258"/>
                <a:ext cx="1912339" cy="5537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400" b="1"/>
                  <a:t>Word Bank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D7A7E8C-150F-496B-8977-C8F00AE6ACBE}"/>
                  </a:ext>
                </a:extLst>
              </p:cNvPr>
              <p:cNvSpPr/>
              <p:nvPr/>
            </p:nvSpPr>
            <p:spPr bwMode="auto">
              <a:xfrm>
                <a:off x="7785156" y="2786139"/>
                <a:ext cx="1307983" cy="18461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238115" indent="-238115" defTabSz="761970">
                  <a:spcAft>
                    <a:spcPts val="250"/>
                  </a:spcAft>
                  <a:buClr>
                    <a:srgbClr val="0171AB"/>
                  </a:buClr>
                  <a:buFont typeface="Arial" panose="020B0604020202020204" pitchFamily="34" charset="0"/>
                  <a:buChar char="►"/>
                  <a:defRPr/>
                </a:pPr>
                <a:r>
                  <a:rPr lang="en-US" kern="0" dirty="0">
                    <a:latin typeface="Book Antiqua" panose="02040602050305030304" pitchFamily="18" charset="0"/>
                  </a:rPr>
                  <a:t>Mean</a:t>
                </a:r>
              </a:p>
              <a:p>
                <a:pPr marL="238115" indent="-238115" defTabSz="761970">
                  <a:spcAft>
                    <a:spcPts val="250"/>
                  </a:spcAft>
                  <a:buClr>
                    <a:srgbClr val="0171AB"/>
                  </a:buClr>
                  <a:buFont typeface="Arial" panose="020B0604020202020204" pitchFamily="34" charset="0"/>
                  <a:buChar char="►"/>
                  <a:defRPr/>
                </a:pPr>
                <a:r>
                  <a:rPr lang="en-US" kern="0" dirty="0">
                    <a:latin typeface="Book Antiqua" panose="02040602050305030304" pitchFamily="18" charset="0"/>
                  </a:rPr>
                  <a:t>Median</a:t>
                </a:r>
              </a:p>
              <a:p>
                <a:pPr marL="238115" indent="-238115" defTabSz="761970">
                  <a:spcAft>
                    <a:spcPts val="250"/>
                  </a:spcAft>
                  <a:buClr>
                    <a:srgbClr val="0171AB"/>
                  </a:buClr>
                  <a:buFont typeface="Arial" panose="020B0604020202020204" pitchFamily="34" charset="0"/>
                  <a:buChar char="►"/>
                  <a:defRPr/>
                </a:pPr>
                <a:r>
                  <a:rPr lang="en-US" kern="0" dirty="0">
                    <a:latin typeface="Book Antiqua" panose="02040602050305030304" pitchFamily="18" charset="0"/>
                  </a:rPr>
                  <a:t>Mode</a:t>
                </a:r>
              </a:p>
              <a:p>
                <a:pPr marL="238115" indent="-238115" defTabSz="761970">
                  <a:spcAft>
                    <a:spcPts val="250"/>
                  </a:spcAft>
                  <a:buClr>
                    <a:srgbClr val="0171AB"/>
                  </a:buClr>
                  <a:buFont typeface="Arial" panose="020B0604020202020204" pitchFamily="34" charset="0"/>
                  <a:buChar char="►"/>
                  <a:defRPr/>
                </a:pPr>
                <a:r>
                  <a:rPr lang="en-US" kern="0" dirty="0">
                    <a:latin typeface="Book Antiqua" panose="02040602050305030304" pitchFamily="18" charset="0"/>
                  </a:rPr>
                  <a:t>Range</a:t>
                </a:r>
              </a:p>
              <a:p>
                <a:pPr marL="238115" indent="-238115" defTabSz="761970">
                  <a:spcAft>
                    <a:spcPts val="250"/>
                  </a:spcAft>
                  <a:buClr>
                    <a:srgbClr val="0171AB"/>
                  </a:buClr>
                  <a:buFont typeface="Arial" panose="020B0604020202020204" pitchFamily="34" charset="0"/>
                  <a:buChar char="►"/>
                  <a:defRPr/>
                </a:pPr>
                <a:r>
                  <a:rPr lang="en-US" kern="0" dirty="0">
                    <a:latin typeface="Book Antiqua" panose="02040602050305030304" pitchFamily="18" charset="0"/>
                  </a:rPr>
                  <a:t>Data Set</a:t>
                </a:r>
                <a:endParaRPr lang="en-US" dirty="0">
                  <a:latin typeface="Book Antiqua" panose="02040602050305030304" pitchFamily="18" charset="0"/>
                </a:endParaRPr>
              </a:p>
            </p:txBody>
          </p:sp>
        </p:grpSp>
        <p:sp>
          <p:nvSpPr>
            <p:cNvPr id="13318" name="Rectangle 4">
              <a:extLst>
                <a:ext uri="{FF2B5EF4-FFF2-40B4-BE49-F238E27FC236}">
                  <a16:creationId xmlns:a16="http://schemas.microsoft.com/office/drawing/2014/main" id="{A1FFFF94-754D-42CB-95A5-56858D384C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745" y="4667122"/>
              <a:ext cx="6251575" cy="1570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400" b="1" dirty="0">
                  <a:latin typeface="Handlee" panose="02000000000000000000" pitchFamily="2" charset="0"/>
                </a:rPr>
                <a:t>Today, I learned how to _________________________________________________________________________________.</a:t>
              </a:r>
            </a:p>
          </p:txBody>
        </p:sp>
      </p:grpSp>
      <p:sp>
        <p:nvSpPr>
          <p:cNvPr id="19" name="Round Same Side Corner Rectangle 37">
            <a:extLst>
              <a:ext uri="{FF2B5EF4-FFF2-40B4-BE49-F238E27FC236}">
                <a16:creationId xmlns:a16="http://schemas.microsoft.com/office/drawing/2014/main" id="{2B509923-4E90-4167-963B-74E498A5DE38}"/>
              </a:ext>
            </a:extLst>
          </p:cNvPr>
          <p:cNvSpPr/>
          <p:nvPr/>
        </p:nvSpPr>
        <p:spPr bwMode="auto">
          <a:xfrm rot="16200000">
            <a:off x="-358713" y="1293357"/>
            <a:ext cx="965700" cy="215957"/>
          </a:xfrm>
          <a:prstGeom prst="round2SameRect">
            <a:avLst>
              <a:gd name="adj1" fmla="val 0"/>
              <a:gd name="adj2" fmla="val 15814"/>
            </a:avLst>
          </a:prstGeom>
          <a:solidFill>
            <a:srgbClr val="FFFFFF"/>
          </a:solidFill>
          <a:ln w="6350">
            <a:noFill/>
          </a:ln>
          <a:effectLst>
            <a:outerShdw blurRad="50800" algn="ctr" rotWithShape="0">
              <a:prstClr val="black">
                <a:alpha val="40000"/>
              </a:prstClr>
            </a:outerShdw>
          </a:effectLst>
        </p:spPr>
        <p:txBody>
          <a:bodyPr wrap="none" lIns="76200" tIns="39483" rIns="76200" bIns="39483">
            <a:spAutoFit/>
          </a:bodyPr>
          <a:lstStyle/>
          <a:p>
            <a:pPr>
              <a:defRPr/>
            </a:pPr>
            <a:r>
              <a:rPr lang="en-US" sz="833" b="1" dirty="0">
                <a:solidFill>
                  <a:srgbClr val="0171AB"/>
                </a:solidFill>
                <a:latin typeface="Century Gothic" panose="020B0502020202020204" pitchFamily="34" charset="0"/>
              </a:rPr>
              <a:t>Common Core</a:t>
            </a:r>
          </a:p>
        </p:txBody>
      </p:sp>
      <p:pic>
        <p:nvPicPr>
          <p:cNvPr id="17" name="Picture 35" descr="MSM2CH0301example234">
            <a:extLst>
              <a:ext uri="{FF2B5EF4-FFF2-40B4-BE49-F238E27FC236}">
                <a16:creationId xmlns:a16="http://schemas.microsoft.com/office/drawing/2014/main" id="{290DA1DE-0369-4398-B9FE-61DEAABF8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71" y="574865"/>
            <a:ext cx="7391400" cy="149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7AE20F3-6C44-4D4B-8779-8667487822EC}"/>
              </a:ext>
            </a:extLst>
          </p:cNvPr>
          <p:cNvGrpSpPr/>
          <p:nvPr/>
        </p:nvGrpSpPr>
        <p:grpSpPr>
          <a:xfrm>
            <a:off x="1554513" y="2667990"/>
            <a:ext cx="3912589" cy="746307"/>
            <a:chOff x="294571" y="2744105"/>
            <a:chExt cx="3912589" cy="746307"/>
          </a:xfrm>
        </p:grpSpPr>
        <p:sp>
          <p:nvSpPr>
            <p:cNvPr id="18" name="Rectangle 9">
              <a:extLst>
                <a:ext uri="{FF2B5EF4-FFF2-40B4-BE49-F238E27FC236}">
                  <a16:creationId xmlns:a16="http://schemas.microsoft.com/office/drawing/2014/main" id="{B001EBCB-4CBA-4095-90E3-99AEEAF3CE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571" y="2973908"/>
              <a:ext cx="70724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andlee" panose="02000000000000000000" pitchFamily="2" charset="0"/>
                </a:rPr>
                <a:t>Mean</a:t>
              </a:r>
            </a:p>
          </p:txBody>
        </p:sp>
        <p:grpSp>
          <p:nvGrpSpPr>
            <p:cNvPr id="20" name="Group 26">
              <a:extLst>
                <a:ext uri="{FF2B5EF4-FFF2-40B4-BE49-F238E27FC236}">
                  <a16:creationId xmlns:a16="http://schemas.microsoft.com/office/drawing/2014/main" id="{4EDAEEEC-AC20-4C32-8F02-114966D52B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4721" y="2758574"/>
              <a:ext cx="1574800" cy="731838"/>
              <a:chOff x="880" y="2358"/>
              <a:chExt cx="992" cy="461"/>
            </a:xfrm>
          </p:grpSpPr>
          <p:sp>
            <p:nvSpPr>
              <p:cNvPr id="21" name="Rectangle 10">
                <a:extLst>
                  <a:ext uri="{FF2B5EF4-FFF2-40B4-BE49-F238E27FC236}">
                    <a16:creationId xmlns:a16="http://schemas.microsoft.com/office/drawing/2014/main" id="{F6F8CFAD-D6EF-46E8-BFAF-B66A4B719B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0" y="2496"/>
                <a:ext cx="204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=</a:t>
                </a:r>
              </a:p>
            </p:txBody>
          </p:sp>
          <p:sp>
            <p:nvSpPr>
              <p:cNvPr id="22" name="Text Box 11">
                <a:extLst>
                  <a:ext uri="{FF2B5EF4-FFF2-40B4-BE49-F238E27FC236}">
                    <a16:creationId xmlns:a16="http://schemas.microsoft.com/office/drawing/2014/main" id="{545F41C8-3744-4267-AE07-6CBA10A9A7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6" y="2358"/>
                <a:ext cx="740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300 + 120</a:t>
                </a:r>
              </a:p>
            </p:txBody>
          </p:sp>
          <p:sp>
            <p:nvSpPr>
              <p:cNvPr id="23" name="Line 12">
                <a:extLst>
                  <a:ext uri="{FF2B5EF4-FFF2-40B4-BE49-F238E27FC236}">
                    <a16:creationId xmlns:a16="http://schemas.microsoft.com/office/drawing/2014/main" id="{E45F9045-B7B1-4266-A19A-3EBFDEFFA7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6" y="2583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andlee" panose="02000000000000000000" pitchFamily="2" charset="0"/>
                </a:endParaRPr>
              </a:p>
            </p:txBody>
          </p:sp>
          <p:sp>
            <p:nvSpPr>
              <p:cNvPr id="25" name="Rectangle 13">
                <a:extLst>
                  <a:ext uri="{FF2B5EF4-FFF2-40B4-BE49-F238E27FC236}">
                    <a16:creationId xmlns:a16="http://schemas.microsoft.com/office/drawing/2014/main" id="{617BE638-5133-48C2-9CA3-68920EE75F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2586"/>
                <a:ext cx="293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20</a:t>
                </a:r>
              </a:p>
            </p:txBody>
          </p:sp>
        </p:grpSp>
        <p:grpSp>
          <p:nvGrpSpPr>
            <p:cNvPr id="26" name="Group 27">
              <a:extLst>
                <a:ext uri="{FF2B5EF4-FFF2-40B4-BE49-F238E27FC236}">
                  <a16:creationId xmlns:a16="http://schemas.microsoft.com/office/drawing/2014/main" id="{55F3D752-098D-4751-873A-6B6CC46291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17858" y="2744105"/>
              <a:ext cx="1084263" cy="722313"/>
              <a:chOff x="1948" y="2361"/>
              <a:chExt cx="683" cy="455"/>
            </a:xfrm>
          </p:grpSpPr>
          <p:sp>
            <p:nvSpPr>
              <p:cNvPr id="27" name="Rectangle 14">
                <a:extLst>
                  <a:ext uri="{FF2B5EF4-FFF2-40B4-BE49-F238E27FC236}">
                    <a16:creationId xmlns:a16="http://schemas.microsoft.com/office/drawing/2014/main" id="{079D94CE-0AC6-4976-949B-B809EF80FE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6" y="2361"/>
                <a:ext cx="372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420</a:t>
                </a:r>
              </a:p>
            </p:txBody>
          </p:sp>
          <p:sp>
            <p:nvSpPr>
              <p:cNvPr id="28" name="Rectangle 15">
                <a:extLst>
                  <a:ext uri="{FF2B5EF4-FFF2-40B4-BE49-F238E27FC236}">
                    <a16:creationId xmlns:a16="http://schemas.microsoft.com/office/drawing/2014/main" id="{138E3BEF-334D-4C3D-8CC7-7CB093B8C6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8" y="2493"/>
                <a:ext cx="204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=</a:t>
                </a:r>
              </a:p>
            </p:txBody>
          </p:sp>
          <p:sp>
            <p:nvSpPr>
              <p:cNvPr id="29" name="Line 16">
                <a:extLst>
                  <a:ext uri="{FF2B5EF4-FFF2-40B4-BE49-F238E27FC236}">
                    <a16:creationId xmlns:a16="http://schemas.microsoft.com/office/drawing/2014/main" id="{1F6DF722-1DC8-49FA-8FB5-EDE93CE7E5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99" y="2583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andlee" panose="02000000000000000000" pitchFamily="2" charset="0"/>
                </a:endParaRPr>
              </a:p>
            </p:txBody>
          </p:sp>
          <p:sp>
            <p:nvSpPr>
              <p:cNvPr id="30" name="Rectangle 17">
                <a:extLst>
                  <a:ext uri="{FF2B5EF4-FFF2-40B4-BE49-F238E27FC236}">
                    <a16:creationId xmlns:a16="http://schemas.microsoft.com/office/drawing/2014/main" id="{1CDB679C-7DB2-44D8-8AAB-DA00D64EB3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7" y="2583"/>
                <a:ext cx="293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20</a:t>
                </a:r>
              </a:p>
            </p:txBody>
          </p:sp>
        </p:grpSp>
        <p:grpSp>
          <p:nvGrpSpPr>
            <p:cNvPr id="31" name="Group 28">
              <a:extLst>
                <a:ext uri="{FF2B5EF4-FFF2-40B4-BE49-F238E27FC236}">
                  <a16:creationId xmlns:a16="http://schemas.microsoft.com/office/drawing/2014/main" id="{DF9A61D1-A975-49F3-A328-25DA1C9931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73735" y="2905340"/>
              <a:ext cx="733425" cy="393700"/>
              <a:chOff x="2656" y="2478"/>
              <a:chExt cx="462" cy="248"/>
            </a:xfrm>
          </p:grpSpPr>
          <p:sp>
            <p:nvSpPr>
              <p:cNvPr id="32" name="Rectangle 18">
                <a:extLst>
                  <a:ext uri="{FF2B5EF4-FFF2-40B4-BE49-F238E27FC236}">
                    <a16:creationId xmlns:a16="http://schemas.microsoft.com/office/drawing/2014/main" id="{3BAD8AD8-EF58-4430-A20B-76A14A6B35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6" y="2493"/>
                <a:ext cx="204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=</a:t>
                </a:r>
              </a:p>
            </p:txBody>
          </p:sp>
          <p:sp>
            <p:nvSpPr>
              <p:cNvPr id="33" name="Rectangle 19">
                <a:extLst>
                  <a:ext uri="{FF2B5EF4-FFF2-40B4-BE49-F238E27FC236}">
                    <a16:creationId xmlns:a16="http://schemas.microsoft.com/office/drawing/2014/main" id="{7FE3F2C1-842D-49CA-AEC6-9BECF6E8A1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9" y="2478"/>
                <a:ext cx="249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21</a:t>
                </a:r>
              </a:p>
            </p:txBody>
          </p:sp>
        </p:grpSp>
      </p:grpSp>
      <p:sp>
        <p:nvSpPr>
          <p:cNvPr id="34" name="Rectangle 25">
            <a:extLst>
              <a:ext uri="{FF2B5EF4-FFF2-40B4-BE49-F238E27FC236}">
                <a16:creationId xmlns:a16="http://schemas.microsoft.com/office/drawing/2014/main" id="{9BAD6331-68D4-48E8-B42D-2EFC62258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116" y="2066128"/>
            <a:ext cx="737683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latin typeface="Handlee" panose="02000000000000000000" pitchFamily="2" charset="0"/>
              </a:rPr>
              <a:t>To find the mean cost of the trees, divide the sum of the costs by the total number of trees purchased.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8550C45-D822-4DE6-A377-2829968F5D2A}"/>
              </a:ext>
            </a:extLst>
          </p:cNvPr>
          <p:cNvSpPr/>
          <p:nvPr/>
        </p:nvSpPr>
        <p:spPr bwMode="auto">
          <a:xfrm>
            <a:off x="2417858" y="1554565"/>
            <a:ext cx="323850" cy="182878"/>
          </a:xfrm>
          <a:prstGeom prst="ellipse">
            <a:avLst/>
          </a:prstGeom>
          <a:solidFill>
            <a:schemeClr val="accent2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0" tIns="0" rIns="0" bIns="0" rtlCol="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kern="0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20398C4-B3A2-425D-A75D-6648B677D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96" y="1151298"/>
            <a:ext cx="6988957" cy="8237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4DB65C-ACB9-4B76-A06F-020D0FD33EC4}"/>
              </a:ext>
            </a:extLst>
          </p:cNvPr>
          <p:cNvSpPr txBox="1"/>
          <p:nvPr/>
        </p:nvSpPr>
        <p:spPr>
          <a:xfrm>
            <a:off x="2776129" y="3395660"/>
            <a:ext cx="59106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i="1" dirty="0">
                <a:solidFill>
                  <a:srgbClr val="212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B0604020202020204" charset="0"/>
              </a:rPr>
              <a:t>Will be in gradebook Today by 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B0604020202020204" charset="0"/>
              </a:rPr>
              <a:t>3pm!!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i="1" dirty="0">
              <a:solidFill>
                <a:srgbClr val="2125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B060402020202020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i="1" dirty="0">
                <a:solidFill>
                  <a:srgbClr val="212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B0604020202020204" charset="0"/>
              </a:rPr>
              <a:t>Due 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B0604020202020204" charset="0"/>
              </a:rPr>
              <a:t>Tomorrow!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2073F8-FB77-4B25-9E79-9B493BBD7F04}"/>
              </a:ext>
            </a:extLst>
          </p:cNvPr>
          <p:cNvSpPr txBox="1"/>
          <p:nvPr/>
        </p:nvSpPr>
        <p:spPr>
          <a:xfrm>
            <a:off x="1036447" y="1975043"/>
            <a:ext cx="184857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dirty="0"/>
              <a:t>Ander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Jocelyn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Primo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Julio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Vivian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Jocelyn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Yamila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Noheme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Melanie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Delilah 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Valeria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Angel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Saray 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Osiel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Monrose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Jose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8F51775-81D6-4F99-AE86-25BA739A465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705" y="228635"/>
            <a:ext cx="888018" cy="5550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E04EDC2-D3D2-43DC-A7FA-B8070C4D764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1894" y="1508781"/>
            <a:ext cx="888018" cy="5550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F737073-4741-491A-AE17-4516909BFA18}"/>
              </a:ext>
            </a:extLst>
          </p:cNvPr>
          <p:cNvSpPr txBox="1"/>
          <p:nvPr/>
        </p:nvSpPr>
        <p:spPr>
          <a:xfrm>
            <a:off x="2776129" y="5284073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https://forms.gle/nRYm3oCtkvxbZjbi7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4E39CF-DCDB-436F-A10E-E15574B037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349" y="115574"/>
            <a:ext cx="6492169" cy="114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098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21">
            <a:extLst>
              <a:ext uri="{FF2B5EF4-FFF2-40B4-BE49-F238E27FC236}">
                <a16:creationId xmlns:a16="http://schemas.microsoft.com/office/drawing/2014/main" id="{4265ADC7-AFCF-4EFC-8116-F9CE07B618F8}"/>
              </a:ext>
            </a:extLst>
          </p:cNvPr>
          <p:cNvSpPr/>
          <p:nvPr/>
        </p:nvSpPr>
        <p:spPr bwMode="auto">
          <a:xfrm rot="16200000">
            <a:off x="3275592" y="-1860846"/>
            <a:ext cx="2067945" cy="8571505"/>
          </a:xfrm>
          <a:prstGeom prst="round2SameRect">
            <a:avLst>
              <a:gd name="adj1" fmla="val 0"/>
              <a:gd name="adj2" fmla="val 5466"/>
            </a:avLst>
          </a:prstGeom>
          <a:solidFill>
            <a:srgbClr val="0171AB"/>
          </a:solidFill>
          <a:ln>
            <a:noFill/>
          </a:ln>
          <a:effectLst/>
        </p:spPr>
        <p:txBody>
          <a:bodyPr vert="vert" wrap="square" lIns="39483" tIns="533400" rIns="0" bIns="39483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We will determine</a:t>
            </a:r>
            <a:r>
              <a:rPr lang="en-US" sz="3200" b="1" baseline="-25000" dirty="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how to use the data distribution to compare center (median, mean) of two or more different data sets.</a:t>
            </a:r>
          </a:p>
        </p:txBody>
      </p:sp>
      <p:sp>
        <p:nvSpPr>
          <p:cNvPr id="3" name="Round Same Side Corner Rectangle 37">
            <a:extLst>
              <a:ext uri="{FF2B5EF4-FFF2-40B4-BE49-F238E27FC236}">
                <a16:creationId xmlns:a16="http://schemas.microsoft.com/office/drawing/2014/main" id="{9076F66B-4B38-4709-A460-8B19926042AE}"/>
              </a:ext>
            </a:extLst>
          </p:cNvPr>
          <p:cNvSpPr/>
          <p:nvPr/>
        </p:nvSpPr>
        <p:spPr bwMode="auto">
          <a:xfrm rot="16200000">
            <a:off x="-523875" y="2316163"/>
            <a:ext cx="1266825" cy="215900"/>
          </a:xfrm>
          <a:prstGeom prst="round2SameRect">
            <a:avLst>
              <a:gd name="adj1" fmla="val 0"/>
              <a:gd name="adj2" fmla="val 15814"/>
            </a:avLst>
          </a:prstGeom>
          <a:solidFill>
            <a:srgbClr val="FFFFFF"/>
          </a:solidFill>
          <a:ln w="6350">
            <a:noFill/>
          </a:ln>
          <a:effectLst>
            <a:outerShdw blurRad="50800" algn="ctr" rotWithShape="0">
              <a:prstClr val="black">
                <a:alpha val="40000"/>
              </a:prstClr>
            </a:outerShdw>
          </a:effectLst>
        </p:spPr>
        <p:txBody>
          <a:bodyPr wrap="none" lIns="76200" tIns="39483" rIns="76200" bIns="39483">
            <a:spAutoFit/>
          </a:bodyPr>
          <a:lstStyle/>
          <a:p>
            <a:pPr>
              <a:defRPr/>
            </a:pPr>
            <a:r>
              <a:rPr lang="en-US" sz="833" b="1" dirty="0">
                <a:solidFill>
                  <a:srgbClr val="0171AB"/>
                </a:solidFill>
                <a:latin typeface="Century Gothic" panose="020B0502020202020204" pitchFamily="34" charset="0"/>
              </a:rPr>
              <a:t>LEARNING OBJECTIVE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29F45F3-37E8-4E0F-BC6E-6F29A78AE8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279343"/>
              </p:ext>
            </p:extLst>
          </p:nvPr>
        </p:nvGraphicFramePr>
        <p:xfrm>
          <a:off x="7302500" y="4348038"/>
          <a:ext cx="1841500" cy="641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1500">
                  <a:extLst>
                    <a:ext uri="{9D8B030D-6E8A-4147-A177-3AD203B41FA5}">
                      <a16:colId xmlns:a16="http://schemas.microsoft.com/office/drawing/2014/main" val="3417194902"/>
                    </a:ext>
                  </a:extLst>
                </a:gridCol>
              </a:tblGrid>
              <a:tr h="320675">
                <a:tc>
                  <a:txBody>
                    <a:bodyPr/>
                    <a:lstStyle/>
                    <a:p>
                      <a:pPr marL="22860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Definition</a:t>
                      </a:r>
                    </a:p>
                  </a:txBody>
                  <a:tcPr marL="76200" marR="76200" marT="38176" marB="38176">
                    <a:lnL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618402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defTabSz="914400">
                        <a:defRPr/>
                      </a:pPr>
                      <a:r>
                        <a:rPr lang="en-US" sz="1600" kern="1200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itchFamily="18" charset="0"/>
                        </a:rPr>
                        <a:t> figure out</a:t>
                      </a:r>
                    </a:p>
                  </a:txBody>
                  <a:tcPr marL="76200" marR="76200" marT="38176" marB="38176">
                    <a:lnL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647847"/>
                  </a:ext>
                </a:extLst>
              </a:tr>
            </a:tbl>
          </a:graphicData>
        </a:graphic>
      </p:graphicFrame>
      <p:grpSp>
        <p:nvGrpSpPr>
          <p:cNvPr id="6157" name="Group 4">
            <a:extLst>
              <a:ext uri="{FF2B5EF4-FFF2-40B4-BE49-F238E27FC236}">
                <a16:creationId xmlns:a16="http://schemas.microsoft.com/office/drawing/2014/main" id="{C7DC6019-5E77-450F-A901-B8EAD27DBF35}"/>
              </a:ext>
            </a:extLst>
          </p:cNvPr>
          <p:cNvGrpSpPr>
            <a:grpSpLocks/>
          </p:cNvGrpSpPr>
          <p:nvPr/>
        </p:nvGrpSpPr>
        <p:grpSpPr bwMode="auto">
          <a:xfrm>
            <a:off x="38584" y="4130551"/>
            <a:ext cx="3525837" cy="858837"/>
            <a:chOff x="6748463" y="461533"/>
            <a:chExt cx="2185987" cy="86089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7654594-D7EF-4DAA-B6D6-53C5DB0E8568}"/>
                </a:ext>
              </a:extLst>
            </p:cNvPr>
            <p:cNvSpPr/>
            <p:nvPr/>
          </p:nvSpPr>
          <p:spPr bwMode="auto">
            <a:xfrm>
              <a:off x="6749447" y="523593"/>
              <a:ext cx="2185003" cy="798833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01752" rIns="9144">
              <a:spAutoFit/>
            </a:bodyPr>
            <a:lstStyle/>
            <a:p>
              <a:pPr defTabSz="914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rPr>
                <a:t>What are we going to learn today?</a:t>
              </a:r>
            </a:p>
            <a:p>
              <a:pPr defTabSz="914293" eaLnBrk="1" fontAlgn="auto" hangingPunct="1"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rPr>
                <a:t>What is </a:t>
              </a:r>
              <a:r>
                <a:rPr lang="en-US" sz="1200" b="1" i="1" dirty="0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rPr>
                <a:t>Determine </a:t>
              </a:r>
              <a:r>
                <a:rPr lang="en-US" sz="1200" b="1" dirty="0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rPr>
                <a:t>means?_______.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7F13AC1-E63D-455E-A860-7082B02B4C20}"/>
                </a:ext>
              </a:extLst>
            </p:cNvPr>
            <p:cNvSpPr/>
            <p:nvPr/>
          </p:nvSpPr>
          <p:spPr bwMode="auto">
            <a:xfrm>
              <a:off x="6748463" y="461533"/>
              <a:ext cx="2185003" cy="300755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en-US" sz="1200" b="1" dirty="0">
                  <a:latin typeface="Gill Sans MT" pitchFamily="34" charset="0"/>
                </a:rPr>
                <a:t>CFU</a:t>
              </a:r>
            </a:p>
          </p:txBody>
        </p:sp>
      </p:grpSp>
      <p:sp>
        <p:nvSpPr>
          <p:cNvPr id="10" name="Heading">
            <a:extLst>
              <a:ext uri="{FF2B5EF4-FFF2-40B4-BE49-F238E27FC236}">
                <a16:creationId xmlns:a16="http://schemas.microsoft.com/office/drawing/2014/main" id="{9DCF4875-566F-4DE5-8F9E-31513396353D}"/>
              </a:ext>
            </a:extLst>
          </p:cNvPr>
          <p:cNvSpPr/>
          <p:nvPr/>
        </p:nvSpPr>
        <p:spPr bwMode="auto">
          <a:xfrm>
            <a:off x="0" y="695325"/>
            <a:ext cx="1736725" cy="247650"/>
          </a:xfrm>
          <a:prstGeom prst="homePlate">
            <a:avLst>
              <a:gd name="adj" fmla="val 40355"/>
            </a:avLst>
          </a:pr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 eaLnBrk="1" hangingPunct="1"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Learning Objective</a:t>
            </a:r>
          </a:p>
        </p:txBody>
      </p:sp>
      <p:pic>
        <p:nvPicPr>
          <p:cNvPr id="11" name="Picture 6" descr="C:\Users\Stephen\Downloads\Voca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50" y="4413125"/>
            <a:ext cx="2952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C:\Users\Stephen\Downloads\CFU 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46" y="4178176"/>
            <a:ext cx="223838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Rectangle 198">
            <a:extLst>
              <a:ext uri="{FF2B5EF4-FFF2-40B4-BE49-F238E27FC236}">
                <a16:creationId xmlns:a16="http://schemas.microsoft.com/office/drawing/2014/main" id="{FE65CC91-AD64-4332-8434-A4D3F2AD95BD}"/>
              </a:ext>
            </a:extLst>
          </p:cNvPr>
          <p:cNvSpPr/>
          <p:nvPr/>
        </p:nvSpPr>
        <p:spPr>
          <a:xfrm>
            <a:off x="8720138" y="-1254125"/>
            <a:ext cx="328612" cy="5921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01B1D40-2A22-4A3E-802B-DE3F374C4A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105040"/>
              </p:ext>
            </p:extLst>
          </p:nvPr>
        </p:nvGraphicFramePr>
        <p:xfrm>
          <a:off x="5290449" y="5096299"/>
          <a:ext cx="3786514" cy="13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86514">
                  <a:extLst>
                    <a:ext uri="{9D8B030D-6E8A-4147-A177-3AD203B41FA5}">
                      <a16:colId xmlns:a16="http://schemas.microsoft.com/office/drawing/2014/main" val="3417194902"/>
                    </a:ext>
                  </a:extLst>
                </a:gridCol>
              </a:tblGrid>
              <a:tr h="235821">
                <a:tc>
                  <a:txBody>
                    <a:bodyPr/>
                    <a:lstStyle/>
                    <a:p>
                      <a:pPr marL="22860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Make the Connection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618402"/>
                  </a:ext>
                </a:extLst>
              </a:tr>
              <a:tr h="1022928">
                <a:tc>
                  <a:txBody>
                    <a:bodyPr/>
                    <a:lstStyle/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Students, you already know how to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 find the mean, median, and range of data set. Today, we will learn how to describe and compare data sets. </a:t>
                      </a:r>
                      <a:endParaRPr lang="en-US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647847"/>
                  </a:ext>
                </a:extLst>
              </a:tr>
            </a:tbl>
          </a:graphicData>
        </a:graphic>
      </p:graphicFrame>
      <p:sp>
        <p:nvSpPr>
          <p:cNvPr id="33" name="Rectangle 32">
            <a:extLst>
              <a:ext uri="{FF2B5EF4-FFF2-40B4-BE49-F238E27FC236}">
                <a16:creationId xmlns:a16="http://schemas.microsoft.com/office/drawing/2014/main" id="{48E66BBC-83B4-424C-A553-66E579DB7BCA}"/>
              </a:ext>
            </a:extLst>
          </p:cNvPr>
          <p:cNvSpPr/>
          <p:nvPr/>
        </p:nvSpPr>
        <p:spPr bwMode="auto">
          <a:xfrm>
            <a:off x="61913" y="1670051"/>
            <a:ext cx="4470778" cy="3221974"/>
          </a:xfrm>
          <a:prstGeom prst="rect">
            <a:avLst/>
          </a:prstGeom>
          <a:solidFill>
            <a:srgbClr val="FFFFFF"/>
          </a:solidFill>
          <a:ln w="6350" algn="ctr">
            <a:solidFill>
              <a:schemeClr val="bg2"/>
            </a:solidFill>
            <a:miter lim="800000"/>
            <a:headEnd/>
            <a:tailEnd/>
          </a:ln>
          <a:effectLst>
            <a:outerShdw blurRad="50800" algn="ctr" rotWithShape="0">
              <a:schemeClr val="bg2">
                <a:lumMod val="50000"/>
                <a:alpha val="40000"/>
              </a:schemeClr>
            </a:outerShdw>
          </a:effectLst>
        </p:spPr>
        <p:txBody>
          <a:bodyPr wrap="none" lIns="38100" tIns="38100" rIns="38100" bIns="38100"/>
          <a:lstStyle/>
          <a:p>
            <a:pPr defTabSz="76197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kern="0" dirty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defTabSz="7619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</a:p>
        </p:txBody>
      </p:sp>
      <p:sp>
        <p:nvSpPr>
          <p:cNvPr id="9240" name="TextBox 11">
            <a:extLst>
              <a:ext uri="{FF2B5EF4-FFF2-40B4-BE49-F238E27FC236}">
                <a16:creationId xmlns:a16="http://schemas.microsoft.com/office/drawing/2014/main" id="{CCF05B74-FDE3-4AB7-8DE3-6716254AD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8903" y="1248672"/>
            <a:ext cx="40174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Find the median of the given data set.</a:t>
            </a:r>
          </a:p>
        </p:txBody>
      </p:sp>
      <p:sp>
        <p:nvSpPr>
          <p:cNvPr id="16" name="Heading">
            <a:extLst>
              <a:ext uri="{FF2B5EF4-FFF2-40B4-BE49-F238E27FC236}">
                <a16:creationId xmlns:a16="http://schemas.microsoft.com/office/drawing/2014/main" id="{602E7963-6FE6-446D-9C7F-B9C158244BCA}"/>
              </a:ext>
            </a:extLst>
          </p:cNvPr>
          <p:cNvSpPr/>
          <p:nvPr/>
        </p:nvSpPr>
        <p:spPr bwMode="auto">
          <a:xfrm>
            <a:off x="20638" y="552450"/>
            <a:ext cx="2214562" cy="247650"/>
          </a:xfrm>
          <a:prstGeom prst="homePlate">
            <a:avLst>
              <a:gd name="adj" fmla="val 40355"/>
            </a:avLst>
          </a:pr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 eaLnBrk="1" hangingPunct="1"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Activate Prior Knowledge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AD885E-41A4-4AB6-9D54-D0CB9FE5AFA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2546" y="1691578"/>
            <a:ext cx="4478763" cy="2963734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375B0984-2CCE-4D5B-B7DC-5A91B91D0C12}"/>
              </a:ext>
            </a:extLst>
          </p:cNvPr>
          <p:cNvSpPr/>
          <p:nvPr/>
        </p:nvSpPr>
        <p:spPr bwMode="auto">
          <a:xfrm>
            <a:off x="4611310" y="1674191"/>
            <a:ext cx="4437440" cy="3217833"/>
          </a:xfrm>
          <a:prstGeom prst="rect">
            <a:avLst/>
          </a:prstGeom>
          <a:solidFill>
            <a:srgbClr val="FFFFFF"/>
          </a:solidFill>
          <a:ln w="6350" algn="ctr">
            <a:solidFill>
              <a:schemeClr val="bg2"/>
            </a:solidFill>
            <a:miter lim="800000"/>
            <a:headEnd/>
            <a:tailEnd/>
          </a:ln>
          <a:effectLst>
            <a:outerShdw blurRad="50800" algn="ctr" rotWithShape="0">
              <a:schemeClr val="bg2">
                <a:lumMod val="50000"/>
                <a:alpha val="40000"/>
              </a:schemeClr>
            </a:outerShdw>
          </a:effectLst>
        </p:spPr>
        <p:txBody>
          <a:bodyPr wrap="none" lIns="38100" tIns="38100" rIns="38100" bIns="38100"/>
          <a:lstStyle/>
          <a:p>
            <a:pPr defTabSz="76197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kern="0" dirty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defTabSz="7619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</a:p>
        </p:txBody>
      </p:sp>
      <p:sp>
        <p:nvSpPr>
          <p:cNvPr id="39" name="Rectangle 7">
            <a:extLst>
              <a:ext uri="{FF2B5EF4-FFF2-40B4-BE49-F238E27FC236}">
                <a16:creationId xmlns:a16="http://schemas.microsoft.com/office/drawing/2014/main" id="{B8B777FB-002A-48DA-86C8-EE775C6FD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0446" y="1691578"/>
            <a:ext cx="445958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latin typeface="Arial Narrow" panose="020B0606020202030204" pitchFamily="34" charset="0"/>
              </a:rPr>
              <a:t>Dance-a-Thon: You receive the pledge amounts listed below for your participation in a dance-a-thon. Find the </a:t>
            </a:r>
            <a:r>
              <a:rPr lang="en-US" alt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median</a:t>
            </a:r>
            <a:r>
              <a:rPr lang="en-US" altLang="en-US" dirty="0">
                <a:latin typeface="Arial Narrow" panose="020B0606020202030204" pitchFamily="34" charset="0"/>
              </a:rPr>
              <a:t>?</a:t>
            </a:r>
          </a:p>
        </p:txBody>
      </p:sp>
      <p:sp>
        <p:nvSpPr>
          <p:cNvPr id="40" name="Rectangle 8">
            <a:extLst>
              <a:ext uri="{FF2B5EF4-FFF2-40B4-BE49-F238E27FC236}">
                <a16:creationId xmlns:a16="http://schemas.microsoft.com/office/drawing/2014/main" id="{DF992BE8-6BE9-4DB2-913C-002384C75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0634" y="2622853"/>
            <a:ext cx="32528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i="1" dirty="0">
                <a:latin typeface="Arial Narrow" panose="020B0606020202030204" pitchFamily="34" charset="0"/>
              </a:rPr>
              <a:t>$1  $8  $12  $10  $45  $9  $1  $7  $6</a:t>
            </a:r>
          </a:p>
        </p:txBody>
      </p:sp>
      <p:sp>
        <p:nvSpPr>
          <p:cNvPr id="41" name="Rectangle 8">
            <a:extLst>
              <a:ext uri="{FF2B5EF4-FFF2-40B4-BE49-F238E27FC236}">
                <a16:creationId xmlns:a16="http://schemas.microsoft.com/office/drawing/2014/main" id="{90F218A9-6ED6-4DCD-BE92-1C0DE12CF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1883" y="3100145"/>
            <a:ext cx="24987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000000"/>
                </a:solidFill>
              </a:rPr>
              <a:t>1  1  6  7  </a:t>
            </a:r>
            <a:r>
              <a:rPr lang="en-US" altLang="en-US" b="1" dirty="0">
                <a:solidFill>
                  <a:srgbClr val="FF001A"/>
                </a:solidFill>
              </a:rPr>
              <a:t>8  </a:t>
            </a:r>
            <a:r>
              <a:rPr lang="en-US" altLang="en-US" b="1" dirty="0">
                <a:solidFill>
                  <a:srgbClr val="000000"/>
                </a:solidFill>
              </a:rPr>
              <a:t>9  10  12  45</a:t>
            </a:r>
          </a:p>
        </p:txBody>
      </p:sp>
      <p:sp>
        <p:nvSpPr>
          <p:cNvPr id="42" name="Rectangle 9">
            <a:extLst>
              <a:ext uri="{FF2B5EF4-FFF2-40B4-BE49-F238E27FC236}">
                <a16:creationId xmlns:a16="http://schemas.microsoft.com/office/drawing/2014/main" id="{5C01EF27-6FC4-47C3-91EE-6585C0C4B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7125" y="3615303"/>
            <a:ext cx="38882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The median is $</a:t>
            </a:r>
            <a:r>
              <a:rPr lang="en-US" alt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alt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 It is the middle value of the nine values.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142">
            <a:extLst>
              <a:ext uri="{FF2B5EF4-FFF2-40B4-BE49-F238E27FC236}">
                <a16:creationId xmlns:a16="http://schemas.microsoft.com/office/drawing/2014/main" id="{B6ABD20A-E95C-4007-8E2E-B121A326DAE3}"/>
              </a:ext>
            </a:extLst>
          </p:cNvPr>
          <p:cNvGrpSpPr>
            <a:grpSpLocks/>
          </p:cNvGrpSpPr>
          <p:nvPr/>
        </p:nvGrpSpPr>
        <p:grpSpPr bwMode="auto">
          <a:xfrm>
            <a:off x="9305673" y="4059806"/>
            <a:ext cx="5524354" cy="997197"/>
            <a:chOff x="312950" y="5505130"/>
            <a:chExt cx="3954078" cy="314852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0790EBD3-34CA-49F4-8927-44FD9E91503E}"/>
                </a:ext>
              </a:extLst>
            </p:cNvPr>
            <p:cNvSpPr/>
            <p:nvPr/>
          </p:nvSpPr>
          <p:spPr bwMode="auto">
            <a:xfrm>
              <a:off x="312950" y="5505130"/>
              <a:ext cx="3948744" cy="314852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301752" rIns="45720">
              <a:spAutoFit/>
            </a:bodyPr>
            <a:lstStyle/>
            <a:p>
              <a:pPr defTabSz="914400">
                <a:defRPr/>
              </a:pPr>
              <a:r>
                <a:rPr lang="en-US" sz="1400" dirty="0">
                  <a:solidFill>
                    <a:schemeClr val="tx1"/>
                  </a:solidFill>
                  <a:latin typeface="Handlee" panose="02000000000000000000" pitchFamily="2" charset="0"/>
                  <a:cs typeface="Arial" charset="0"/>
                </a:rPr>
                <a:t>Pair-Share:</a:t>
              </a:r>
            </a:p>
            <a:p>
              <a:pPr marL="342900" indent="-342900" defTabSz="914400">
                <a:buFontTx/>
                <a:buAutoNum type="arabicPeriod"/>
                <a:defRPr/>
              </a:pPr>
              <a:r>
                <a:rPr lang="en-US" sz="1400" dirty="0">
                  <a:solidFill>
                    <a:schemeClr val="tx1"/>
                  </a:solidFill>
                  <a:latin typeface="Handlee" panose="02000000000000000000" pitchFamily="2" charset="0"/>
                  <a:cs typeface="Arial" charset="0"/>
                </a:rPr>
                <a:t>Partner-</a:t>
              </a:r>
              <a:r>
                <a:rPr lang="en-US" sz="1400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andlee" panose="02000000000000000000" pitchFamily="2" charset="0"/>
                  <a:cs typeface="Arial" charset="0"/>
                </a:rPr>
                <a:t>A:  </a:t>
              </a:r>
              <a:r>
                <a:rPr lang="en-US" sz="1400" dirty="0">
                  <a:solidFill>
                    <a:schemeClr val="tx1"/>
                  </a:solidFill>
                  <a:latin typeface="Handlee" panose="02000000000000000000" pitchFamily="2" charset="0"/>
                  <a:cs typeface="Arial" charset="0"/>
                </a:rPr>
                <a:t>How is a histogram different from a dot plot?</a:t>
              </a:r>
            </a:p>
            <a:p>
              <a:pPr marL="342900" indent="-342900" defTabSz="914400">
                <a:buFontTx/>
                <a:buAutoNum type="arabicPeriod"/>
                <a:defRPr/>
              </a:pPr>
              <a:r>
                <a:rPr lang="en-US" sz="1400" dirty="0">
                  <a:solidFill>
                    <a:schemeClr val="tx1"/>
                  </a:solidFill>
                  <a:latin typeface="Handlee" panose="02000000000000000000" pitchFamily="2" charset="0"/>
                  <a:cs typeface="Arial" charset="0"/>
                </a:rPr>
                <a:t>Partner-</a:t>
              </a:r>
              <a:r>
                <a:rPr lang="en-US" sz="1400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andlee" panose="02000000000000000000" pitchFamily="2" charset="0"/>
                  <a:cs typeface="Arial" charset="0"/>
                </a:rPr>
                <a:t>B:  </a:t>
              </a:r>
              <a:r>
                <a:rPr lang="en-US" sz="1400" dirty="0">
                  <a:solidFill>
                    <a:schemeClr val="tx1"/>
                  </a:solidFill>
                  <a:latin typeface="Handlee" panose="02000000000000000000" pitchFamily="2" charset="0"/>
                  <a:cs typeface="Arial" charset="0"/>
                </a:rPr>
                <a:t>How many test scores were collected? How do you know?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021212B-F893-4BC4-8093-681E0DCE5AE5}"/>
                </a:ext>
              </a:extLst>
            </p:cNvPr>
            <p:cNvSpPr/>
            <p:nvPr/>
          </p:nvSpPr>
          <p:spPr bwMode="auto">
            <a:xfrm>
              <a:off x="318284" y="5505632"/>
              <a:ext cx="3948744" cy="77054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400" b="1" dirty="0">
                  <a:solidFill>
                    <a:prstClr val="white"/>
                  </a:solidFill>
                  <a:latin typeface="Gill Sans MT" pitchFamily="34" charset="0"/>
                </a:rPr>
                <a:t>CFU: Pair-Share</a:t>
              </a:r>
            </a:p>
          </p:txBody>
        </p:sp>
      </p:grpSp>
      <p:sp>
        <p:nvSpPr>
          <p:cNvPr id="37" name="Round Same Side Corner Rectangle 1">
            <a:extLst>
              <a:ext uri="{FF2B5EF4-FFF2-40B4-BE49-F238E27FC236}">
                <a16:creationId xmlns:a16="http://schemas.microsoft.com/office/drawing/2014/main" id="{FEA977FC-6126-4E47-86B4-EB40AD380D4D}"/>
              </a:ext>
            </a:extLst>
          </p:cNvPr>
          <p:cNvSpPr/>
          <p:nvPr/>
        </p:nvSpPr>
        <p:spPr bwMode="auto">
          <a:xfrm rot="16200000">
            <a:off x="4420127" y="-4411347"/>
            <a:ext cx="303745" cy="9144000"/>
          </a:xfrm>
          <a:prstGeom prst="round2SameRect">
            <a:avLst>
              <a:gd name="adj1" fmla="val 0"/>
              <a:gd name="adj2" fmla="val 5466"/>
            </a:avLst>
          </a:prstGeom>
          <a:solidFill>
            <a:srgbClr val="0171AB"/>
          </a:solidFill>
          <a:ln>
            <a:noFill/>
          </a:ln>
          <a:effectLst/>
        </p:spPr>
        <p:txBody>
          <a:bodyPr vert="vert" lIns="39483" tIns="39483" rIns="39483" bIns="39483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L.O: Find median, mean, and interquartile range of two or more different data sets, with 100% accuracy.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CC4AEC7-140B-4AB8-B7AE-8C58AEBAAFED}"/>
              </a:ext>
            </a:extLst>
          </p:cNvPr>
          <p:cNvSpPr/>
          <p:nvPr/>
        </p:nvSpPr>
        <p:spPr>
          <a:xfrm>
            <a:off x="50" y="330943"/>
            <a:ext cx="71381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Handlee" panose="02000000000000000000" pitchFamily="2" charset="0"/>
              </a:rPr>
              <a:t>Caleb and Kim have bowled three games. Their scores are shown in the chart below.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C2B9D9A-E705-4537-BF97-F46CD4241702}"/>
              </a:ext>
            </a:extLst>
          </p:cNvPr>
          <p:cNvGrpSpPr/>
          <p:nvPr/>
        </p:nvGrpSpPr>
        <p:grpSpPr>
          <a:xfrm>
            <a:off x="6907079" y="317695"/>
            <a:ext cx="2285975" cy="1238874"/>
            <a:chOff x="9544051" y="222807"/>
            <a:chExt cx="2332037" cy="1734295"/>
          </a:xfrm>
        </p:grpSpPr>
        <p:grpSp>
          <p:nvGrpSpPr>
            <p:cNvPr id="49" name="Group 4103">
              <a:extLst>
                <a:ext uri="{FF2B5EF4-FFF2-40B4-BE49-F238E27FC236}">
                  <a16:creationId xmlns:a16="http://schemas.microsoft.com/office/drawing/2014/main" id="{4359C4D6-7664-40E9-A80E-73A64AA866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44051" y="275149"/>
              <a:ext cx="2332037" cy="1681953"/>
              <a:chOff x="6758916" y="2031537"/>
              <a:chExt cx="2333014" cy="1682226"/>
            </a:xfrm>
          </p:grpSpPr>
          <p:grpSp>
            <p:nvGrpSpPr>
              <p:cNvPr id="54" name="Group 10">
                <a:extLst>
                  <a:ext uri="{FF2B5EF4-FFF2-40B4-BE49-F238E27FC236}">
                    <a16:creationId xmlns:a16="http://schemas.microsoft.com/office/drawing/2014/main" id="{A44E9EA2-C343-45BA-B9FD-2FB1F448F4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58916" y="2108540"/>
                <a:ext cx="2333014" cy="1605223"/>
                <a:chOff x="4588944" y="916553"/>
                <a:chExt cx="4252048" cy="3197477"/>
              </a:xfrm>
            </p:grpSpPr>
            <p:sp>
              <p:nvSpPr>
                <p:cNvPr id="56" name="Rectangle 3">
                  <a:extLst>
                    <a:ext uri="{FF2B5EF4-FFF2-40B4-BE49-F238E27FC236}">
                      <a16:creationId xmlns:a16="http://schemas.microsoft.com/office/drawing/2014/main" id="{E9E127DA-2959-431F-AA58-0089C3DCAE70}"/>
                    </a:ext>
                  </a:extLst>
                </p:cNvPr>
                <p:cNvSpPr/>
                <p:nvPr/>
              </p:nvSpPr>
              <p:spPr>
                <a:xfrm>
                  <a:off x="4588944" y="1077644"/>
                  <a:ext cx="4252048" cy="3036386"/>
                </a:xfrm>
                <a:custGeom>
                  <a:avLst/>
                  <a:gdLst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49703" h="3036386">
                      <a:moveTo>
                        <a:pt x="0" y="0"/>
                      </a:moveTo>
                      <a:cubicBezTo>
                        <a:pt x="1421020" y="300625"/>
                        <a:pt x="2416156" y="288099"/>
                        <a:pt x="3849703" y="0"/>
                      </a:cubicBezTo>
                      <a:cubicBezTo>
                        <a:pt x="3726131" y="1112336"/>
                        <a:pt x="3801626" y="2237200"/>
                        <a:pt x="3849703" y="3036386"/>
                      </a:cubicBezTo>
                      <a:cubicBezTo>
                        <a:pt x="2516364" y="2911126"/>
                        <a:pt x="1045239" y="2961230"/>
                        <a:pt x="0" y="3036386"/>
                      </a:cubicBezTo>
                      <a:cubicBezTo>
                        <a:pt x="62630" y="1999206"/>
                        <a:pt x="125261" y="1325280"/>
                        <a:pt x="0" y="0"/>
                      </a:cubicBezTo>
                      <a:close/>
                    </a:path>
                  </a:pathLst>
                </a:custGeom>
                <a:solidFill>
                  <a:schemeClr val="tx1">
                    <a:alpha val="57000"/>
                  </a:schemeClr>
                </a:solidFill>
                <a:ln>
                  <a:noFill/>
                </a:ln>
                <a:effectLst>
                  <a:softEdge rad="1270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dirty="0"/>
                    <a:t> </a:t>
                  </a:r>
                </a:p>
              </p:txBody>
            </p:sp>
            <p:sp>
              <p:nvSpPr>
                <p:cNvPr id="57" name="Rectangle 21">
                  <a:extLst>
                    <a:ext uri="{FF2B5EF4-FFF2-40B4-BE49-F238E27FC236}">
                      <a16:creationId xmlns:a16="http://schemas.microsoft.com/office/drawing/2014/main" id="{E37C8DE8-A901-4581-AF4D-2416582D1F38}"/>
                    </a:ext>
                  </a:extLst>
                </p:cNvPr>
                <p:cNvSpPr/>
                <p:nvPr/>
              </p:nvSpPr>
              <p:spPr>
                <a:xfrm>
                  <a:off x="4609206" y="916553"/>
                  <a:ext cx="3994437" cy="2890698"/>
                </a:xfrm>
                <a:custGeom>
                  <a:avLst/>
                  <a:gdLst>
                    <a:gd name="connsiteX0" fmla="*/ 0 w 2148868"/>
                    <a:gd name="connsiteY0" fmla="*/ 0 h 1694881"/>
                    <a:gd name="connsiteX1" fmla="*/ 2148868 w 2148868"/>
                    <a:gd name="connsiteY1" fmla="*/ 0 h 1694881"/>
                    <a:gd name="connsiteX2" fmla="*/ 2148868 w 2148868"/>
                    <a:gd name="connsiteY2" fmla="*/ 1694881 h 1694881"/>
                    <a:gd name="connsiteX3" fmla="*/ 0 w 2148868"/>
                    <a:gd name="connsiteY3" fmla="*/ 1694881 h 1694881"/>
                    <a:gd name="connsiteX4" fmla="*/ 0 w 2148868"/>
                    <a:gd name="connsiteY4" fmla="*/ 0 h 1694881"/>
                    <a:gd name="connsiteX0" fmla="*/ 0 w 2148868"/>
                    <a:gd name="connsiteY0" fmla="*/ 0 h 1694881"/>
                    <a:gd name="connsiteX1" fmla="*/ 2148868 w 2148868"/>
                    <a:gd name="connsiteY1" fmla="*/ 0 h 1694881"/>
                    <a:gd name="connsiteX2" fmla="*/ 2148868 w 2148868"/>
                    <a:gd name="connsiteY2" fmla="*/ 1694881 h 1694881"/>
                    <a:gd name="connsiteX3" fmla="*/ 0 w 2148868"/>
                    <a:gd name="connsiteY3" fmla="*/ 1694881 h 1694881"/>
                    <a:gd name="connsiteX4" fmla="*/ 0 w 2148868"/>
                    <a:gd name="connsiteY4" fmla="*/ 0 h 1694881"/>
                    <a:gd name="connsiteX0" fmla="*/ 0 w 2148868"/>
                    <a:gd name="connsiteY0" fmla="*/ 0 h 1694881"/>
                    <a:gd name="connsiteX1" fmla="*/ 2148868 w 2148868"/>
                    <a:gd name="connsiteY1" fmla="*/ 0 h 1694881"/>
                    <a:gd name="connsiteX2" fmla="*/ 2148868 w 2148868"/>
                    <a:gd name="connsiteY2" fmla="*/ 1694881 h 1694881"/>
                    <a:gd name="connsiteX3" fmla="*/ 0 w 2148868"/>
                    <a:gd name="connsiteY3" fmla="*/ 1694881 h 1694881"/>
                    <a:gd name="connsiteX4" fmla="*/ 0 w 2148868"/>
                    <a:gd name="connsiteY4" fmla="*/ 0 h 1694881"/>
                    <a:gd name="connsiteX0" fmla="*/ 0 w 2148868"/>
                    <a:gd name="connsiteY0" fmla="*/ 0 h 1694881"/>
                    <a:gd name="connsiteX1" fmla="*/ 2148868 w 2148868"/>
                    <a:gd name="connsiteY1" fmla="*/ 0 h 1694881"/>
                    <a:gd name="connsiteX2" fmla="*/ 2148868 w 2148868"/>
                    <a:gd name="connsiteY2" fmla="*/ 1694881 h 1694881"/>
                    <a:gd name="connsiteX3" fmla="*/ 0 w 2148868"/>
                    <a:gd name="connsiteY3" fmla="*/ 1694881 h 1694881"/>
                    <a:gd name="connsiteX4" fmla="*/ 0 w 2148868"/>
                    <a:gd name="connsiteY4" fmla="*/ 0 h 1694881"/>
                    <a:gd name="connsiteX0" fmla="*/ 0 w 2148868"/>
                    <a:gd name="connsiteY0" fmla="*/ 0 h 1694881"/>
                    <a:gd name="connsiteX1" fmla="*/ 2148868 w 2148868"/>
                    <a:gd name="connsiteY1" fmla="*/ 0 h 1694881"/>
                    <a:gd name="connsiteX2" fmla="*/ 2148868 w 2148868"/>
                    <a:gd name="connsiteY2" fmla="*/ 1694881 h 1694881"/>
                    <a:gd name="connsiteX3" fmla="*/ 0 w 2148868"/>
                    <a:gd name="connsiteY3" fmla="*/ 1694881 h 1694881"/>
                    <a:gd name="connsiteX4" fmla="*/ 0 w 2148868"/>
                    <a:gd name="connsiteY4" fmla="*/ 0 h 1694881"/>
                    <a:gd name="connsiteX0" fmla="*/ 0 w 2148868"/>
                    <a:gd name="connsiteY0" fmla="*/ 0 h 1694881"/>
                    <a:gd name="connsiteX1" fmla="*/ 2148868 w 2148868"/>
                    <a:gd name="connsiteY1" fmla="*/ 0 h 1694881"/>
                    <a:gd name="connsiteX2" fmla="*/ 2148868 w 2148868"/>
                    <a:gd name="connsiteY2" fmla="*/ 1694881 h 1694881"/>
                    <a:gd name="connsiteX3" fmla="*/ 0 w 2148868"/>
                    <a:gd name="connsiteY3" fmla="*/ 1694881 h 1694881"/>
                    <a:gd name="connsiteX4" fmla="*/ 0 w 2148868"/>
                    <a:gd name="connsiteY4" fmla="*/ 0 h 1694881"/>
                    <a:gd name="connsiteX0" fmla="*/ 0 w 2148868"/>
                    <a:gd name="connsiteY0" fmla="*/ 0 h 1694881"/>
                    <a:gd name="connsiteX1" fmla="*/ 2148868 w 2148868"/>
                    <a:gd name="connsiteY1" fmla="*/ 0 h 1694881"/>
                    <a:gd name="connsiteX2" fmla="*/ 2148868 w 2148868"/>
                    <a:gd name="connsiteY2" fmla="*/ 1694881 h 1694881"/>
                    <a:gd name="connsiteX3" fmla="*/ 0 w 2148868"/>
                    <a:gd name="connsiteY3" fmla="*/ 1694881 h 1694881"/>
                    <a:gd name="connsiteX4" fmla="*/ 0 w 2148868"/>
                    <a:gd name="connsiteY4" fmla="*/ 0 h 1694881"/>
                    <a:gd name="connsiteX0" fmla="*/ 0 w 2148868"/>
                    <a:gd name="connsiteY0" fmla="*/ 0 h 1694881"/>
                    <a:gd name="connsiteX1" fmla="*/ 2148868 w 2148868"/>
                    <a:gd name="connsiteY1" fmla="*/ 0 h 1694881"/>
                    <a:gd name="connsiteX2" fmla="*/ 2148868 w 2148868"/>
                    <a:gd name="connsiteY2" fmla="*/ 1694881 h 1694881"/>
                    <a:gd name="connsiteX3" fmla="*/ 0 w 2148868"/>
                    <a:gd name="connsiteY3" fmla="*/ 1694881 h 1694881"/>
                    <a:gd name="connsiteX4" fmla="*/ 0 w 2148868"/>
                    <a:gd name="connsiteY4" fmla="*/ 0 h 1694881"/>
                    <a:gd name="connsiteX0" fmla="*/ 0 w 2148868"/>
                    <a:gd name="connsiteY0" fmla="*/ 0 h 1694881"/>
                    <a:gd name="connsiteX1" fmla="*/ 2148868 w 2148868"/>
                    <a:gd name="connsiteY1" fmla="*/ 0 h 1694881"/>
                    <a:gd name="connsiteX2" fmla="*/ 2148868 w 2148868"/>
                    <a:gd name="connsiteY2" fmla="*/ 1694881 h 1694881"/>
                    <a:gd name="connsiteX3" fmla="*/ 0 w 2148868"/>
                    <a:gd name="connsiteY3" fmla="*/ 1694881 h 1694881"/>
                    <a:gd name="connsiteX4" fmla="*/ 0 w 2148868"/>
                    <a:gd name="connsiteY4" fmla="*/ 0 h 1694881"/>
                    <a:gd name="connsiteX0" fmla="*/ 0 w 2148868"/>
                    <a:gd name="connsiteY0" fmla="*/ 0 h 1694881"/>
                    <a:gd name="connsiteX1" fmla="*/ 2148868 w 2148868"/>
                    <a:gd name="connsiteY1" fmla="*/ 0 h 1694881"/>
                    <a:gd name="connsiteX2" fmla="*/ 2148868 w 2148868"/>
                    <a:gd name="connsiteY2" fmla="*/ 1694881 h 1694881"/>
                    <a:gd name="connsiteX3" fmla="*/ 0 w 2148868"/>
                    <a:gd name="connsiteY3" fmla="*/ 1694881 h 1694881"/>
                    <a:gd name="connsiteX4" fmla="*/ 0 w 2148868"/>
                    <a:gd name="connsiteY4" fmla="*/ 0 h 16948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8868" h="1694881">
                      <a:moveTo>
                        <a:pt x="0" y="0"/>
                      </a:moveTo>
                      <a:lnTo>
                        <a:pt x="2148868" y="0"/>
                      </a:lnTo>
                      <a:cubicBezTo>
                        <a:pt x="2134580" y="564960"/>
                        <a:pt x="2135533" y="1048958"/>
                        <a:pt x="2148868" y="1694881"/>
                      </a:cubicBezTo>
                      <a:cubicBezTo>
                        <a:pt x="1440199" y="1672021"/>
                        <a:pt x="716289" y="1664401"/>
                        <a:pt x="0" y="1694881"/>
                      </a:cubicBezTo>
                      <a:cubicBezTo>
                        <a:pt x="7620" y="1129921"/>
                        <a:pt x="15240" y="564960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7000">
                      <a:srgbClr val="FAF9D6"/>
                    </a:gs>
                    <a:gs pos="50000">
                      <a:srgbClr val="FFFEE2"/>
                    </a:gs>
                    <a:gs pos="88000">
                      <a:srgbClr val="FEFDC7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55" name="Tape">
                <a:extLst>
                  <a:ext uri="{FF2B5EF4-FFF2-40B4-BE49-F238E27FC236}">
                    <a16:creationId xmlns:a16="http://schemas.microsoft.com/office/drawing/2014/main" id="{F513396E-A48A-4D02-9969-67102BA7B9C3}"/>
                  </a:ext>
                </a:extLst>
              </p:cNvPr>
              <p:cNvSpPr/>
              <p:nvPr/>
            </p:nvSpPr>
            <p:spPr bwMode="auto">
              <a:xfrm rot="5400000">
                <a:off x="7634126" y="1612482"/>
                <a:ext cx="335391" cy="1173501"/>
              </a:xfrm>
              <a:custGeom>
                <a:avLst/>
                <a:gdLst>
                  <a:gd name="connsiteX0" fmla="*/ 0 w 234247"/>
                  <a:gd name="connsiteY0" fmla="*/ 0 h 920626"/>
                  <a:gd name="connsiteX1" fmla="*/ 234247 w 234247"/>
                  <a:gd name="connsiteY1" fmla="*/ 0 h 920626"/>
                  <a:gd name="connsiteX2" fmla="*/ 234247 w 234247"/>
                  <a:gd name="connsiteY2" fmla="*/ 920626 h 920626"/>
                  <a:gd name="connsiteX3" fmla="*/ 0 w 234247"/>
                  <a:gd name="connsiteY3" fmla="*/ 920626 h 920626"/>
                  <a:gd name="connsiteX4" fmla="*/ 0 w 234247"/>
                  <a:gd name="connsiteY4" fmla="*/ 0 h 920626"/>
                  <a:gd name="connsiteX0" fmla="*/ 0 w 234247"/>
                  <a:gd name="connsiteY0" fmla="*/ 0 h 920626"/>
                  <a:gd name="connsiteX1" fmla="*/ 62185 w 234247"/>
                  <a:gd name="connsiteY1" fmla="*/ 4637 h 920626"/>
                  <a:gd name="connsiteX2" fmla="*/ 234247 w 234247"/>
                  <a:gd name="connsiteY2" fmla="*/ 0 h 920626"/>
                  <a:gd name="connsiteX3" fmla="*/ 234247 w 234247"/>
                  <a:gd name="connsiteY3" fmla="*/ 920626 h 920626"/>
                  <a:gd name="connsiteX4" fmla="*/ 0 w 234247"/>
                  <a:gd name="connsiteY4" fmla="*/ 920626 h 920626"/>
                  <a:gd name="connsiteX5" fmla="*/ 0 w 234247"/>
                  <a:gd name="connsiteY5" fmla="*/ 0 h 920626"/>
                  <a:gd name="connsiteX0" fmla="*/ 0 w 234247"/>
                  <a:gd name="connsiteY0" fmla="*/ 0 h 920626"/>
                  <a:gd name="connsiteX1" fmla="*/ 62185 w 234247"/>
                  <a:gd name="connsiteY1" fmla="*/ 26860 h 920626"/>
                  <a:gd name="connsiteX2" fmla="*/ 234247 w 234247"/>
                  <a:gd name="connsiteY2" fmla="*/ 0 h 920626"/>
                  <a:gd name="connsiteX3" fmla="*/ 234247 w 234247"/>
                  <a:gd name="connsiteY3" fmla="*/ 920626 h 920626"/>
                  <a:gd name="connsiteX4" fmla="*/ 0 w 234247"/>
                  <a:gd name="connsiteY4" fmla="*/ 920626 h 920626"/>
                  <a:gd name="connsiteX5" fmla="*/ 0 w 234247"/>
                  <a:gd name="connsiteY5" fmla="*/ 0 h 920626"/>
                  <a:gd name="connsiteX0" fmla="*/ 0 w 234247"/>
                  <a:gd name="connsiteY0" fmla="*/ 0 h 920626"/>
                  <a:gd name="connsiteX1" fmla="*/ 62185 w 234247"/>
                  <a:gd name="connsiteY1" fmla="*/ 26860 h 920626"/>
                  <a:gd name="connsiteX2" fmla="*/ 138385 w 234247"/>
                  <a:gd name="connsiteY2" fmla="*/ 14162 h 920626"/>
                  <a:gd name="connsiteX3" fmla="*/ 234247 w 234247"/>
                  <a:gd name="connsiteY3" fmla="*/ 0 h 920626"/>
                  <a:gd name="connsiteX4" fmla="*/ 234247 w 234247"/>
                  <a:gd name="connsiteY4" fmla="*/ 920626 h 920626"/>
                  <a:gd name="connsiteX5" fmla="*/ 0 w 234247"/>
                  <a:gd name="connsiteY5" fmla="*/ 920626 h 920626"/>
                  <a:gd name="connsiteX6" fmla="*/ 0 w 234247"/>
                  <a:gd name="connsiteY6" fmla="*/ 0 h 920626"/>
                  <a:gd name="connsiteX0" fmla="*/ 0 w 234247"/>
                  <a:gd name="connsiteY0" fmla="*/ 8066 h 928692"/>
                  <a:gd name="connsiteX1" fmla="*/ 62185 w 234247"/>
                  <a:gd name="connsiteY1" fmla="*/ 34926 h 928692"/>
                  <a:gd name="connsiteX2" fmla="*/ 112988 w 234247"/>
                  <a:gd name="connsiteY2" fmla="*/ 0 h 928692"/>
                  <a:gd name="connsiteX3" fmla="*/ 234247 w 234247"/>
                  <a:gd name="connsiteY3" fmla="*/ 8066 h 928692"/>
                  <a:gd name="connsiteX4" fmla="*/ 234247 w 234247"/>
                  <a:gd name="connsiteY4" fmla="*/ 928692 h 928692"/>
                  <a:gd name="connsiteX5" fmla="*/ 0 w 234247"/>
                  <a:gd name="connsiteY5" fmla="*/ 928692 h 928692"/>
                  <a:gd name="connsiteX6" fmla="*/ 0 w 234247"/>
                  <a:gd name="connsiteY6" fmla="*/ 8066 h 928692"/>
                  <a:gd name="connsiteX0" fmla="*/ 0 w 234247"/>
                  <a:gd name="connsiteY0" fmla="*/ 8066 h 928692"/>
                  <a:gd name="connsiteX1" fmla="*/ 62185 w 234247"/>
                  <a:gd name="connsiteY1" fmla="*/ 34926 h 928692"/>
                  <a:gd name="connsiteX2" fmla="*/ 112988 w 234247"/>
                  <a:gd name="connsiteY2" fmla="*/ 0 h 928692"/>
                  <a:gd name="connsiteX3" fmla="*/ 179660 w 234247"/>
                  <a:gd name="connsiteY3" fmla="*/ 3 h 928692"/>
                  <a:gd name="connsiteX4" fmla="*/ 234247 w 234247"/>
                  <a:gd name="connsiteY4" fmla="*/ 8066 h 928692"/>
                  <a:gd name="connsiteX5" fmla="*/ 234247 w 234247"/>
                  <a:gd name="connsiteY5" fmla="*/ 928692 h 928692"/>
                  <a:gd name="connsiteX6" fmla="*/ 0 w 234247"/>
                  <a:gd name="connsiteY6" fmla="*/ 928692 h 928692"/>
                  <a:gd name="connsiteX7" fmla="*/ 0 w 234247"/>
                  <a:gd name="connsiteY7" fmla="*/ 8066 h 928692"/>
                  <a:gd name="connsiteX0" fmla="*/ 0 w 234247"/>
                  <a:gd name="connsiteY0" fmla="*/ 8066 h 928692"/>
                  <a:gd name="connsiteX1" fmla="*/ 62185 w 234247"/>
                  <a:gd name="connsiteY1" fmla="*/ 34926 h 928692"/>
                  <a:gd name="connsiteX2" fmla="*/ 112988 w 234247"/>
                  <a:gd name="connsiteY2" fmla="*/ 0 h 928692"/>
                  <a:gd name="connsiteX3" fmla="*/ 176488 w 234247"/>
                  <a:gd name="connsiteY3" fmla="*/ 19051 h 928692"/>
                  <a:gd name="connsiteX4" fmla="*/ 234247 w 234247"/>
                  <a:gd name="connsiteY4" fmla="*/ 8066 h 928692"/>
                  <a:gd name="connsiteX5" fmla="*/ 234247 w 234247"/>
                  <a:gd name="connsiteY5" fmla="*/ 928692 h 928692"/>
                  <a:gd name="connsiteX6" fmla="*/ 0 w 234247"/>
                  <a:gd name="connsiteY6" fmla="*/ 928692 h 928692"/>
                  <a:gd name="connsiteX7" fmla="*/ 0 w 234247"/>
                  <a:gd name="connsiteY7" fmla="*/ 8066 h 928692"/>
                  <a:gd name="connsiteX0" fmla="*/ 0 w 234247"/>
                  <a:gd name="connsiteY0" fmla="*/ 8066 h 928692"/>
                  <a:gd name="connsiteX1" fmla="*/ 65360 w 234247"/>
                  <a:gd name="connsiteY1" fmla="*/ 19049 h 928692"/>
                  <a:gd name="connsiteX2" fmla="*/ 112988 w 234247"/>
                  <a:gd name="connsiteY2" fmla="*/ 0 h 928692"/>
                  <a:gd name="connsiteX3" fmla="*/ 176488 w 234247"/>
                  <a:gd name="connsiteY3" fmla="*/ 19051 h 928692"/>
                  <a:gd name="connsiteX4" fmla="*/ 234247 w 234247"/>
                  <a:gd name="connsiteY4" fmla="*/ 8066 h 928692"/>
                  <a:gd name="connsiteX5" fmla="*/ 234247 w 234247"/>
                  <a:gd name="connsiteY5" fmla="*/ 928692 h 928692"/>
                  <a:gd name="connsiteX6" fmla="*/ 0 w 234247"/>
                  <a:gd name="connsiteY6" fmla="*/ 928692 h 928692"/>
                  <a:gd name="connsiteX7" fmla="*/ 0 w 234247"/>
                  <a:gd name="connsiteY7" fmla="*/ 8066 h 928692"/>
                  <a:gd name="connsiteX0" fmla="*/ 0 w 234247"/>
                  <a:gd name="connsiteY0" fmla="*/ 8066 h 928692"/>
                  <a:gd name="connsiteX1" fmla="*/ 65360 w 234247"/>
                  <a:gd name="connsiteY1" fmla="*/ 19049 h 928692"/>
                  <a:gd name="connsiteX2" fmla="*/ 112988 w 234247"/>
                  <a:gd name="connsiteY2" fmla="*/ 0 h 928692"/>
                  <a:gd name="connsiteX3" fmla="*/ 176491 w 234247"/>
                  <a:gd name="connsiteY3" fmla="*/ 6349 h 928692"/>
                  <a:gd name="connsiteX4" fmla="*/ 234247 w 234247"/>
                  <a:gd name="connsiteY4" fmla="*/ 8066 h 928692"/>
                  <a:gd name="connsiteX5" fmla="*/ 234247 w 234247"/>
                  <a:gd name="connsiteY5" fmla="*/ 928692 h 928692"/>
                  <a:gd name="connsiteX6" fmla="*/ 0 w 234247"/>
                  <a:gd name="connsiteY6" fmla="*/ 928692 h 928692"/>
                  <a:gd name="connsiteX7" fmla="*/ 0 w 234247"/>
                  <a:gd name="connsiteY7" fmla="*/ 8066 h 928692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0 w 234250"/>
                  <a:gd name="connsiteY6" fmla="*/ 930154 h 930154"/>
                  <a:gd name="connsiteX7" fmla="*/ 0 w 234250"/>
                  <a:gd name="connsiteY7" fmla="*/ 9528 h 930154"/>
                  <a:gd name="connsiteX0" fmla="*/ 0 w 234250"/>
                  <a:gd name="connsiteY0" fmla="*/ 9528 h 931740"/>
                  <a:gd name="connsiteX1" fmla="*/ 65360 w 234250"/>
                  <a:gd name="connsiteY1" fmla="*/ 20511 h 931740"/>
                  <a:gd name="connsiteX2" fmla="*/ 112988 w 234250"/>
                  <a:gd name="connsiteY2" fmla="*/ 1462 h 931740"/>
                  <a:gd name="connsiteX3" fmla="*/ 176491 w 234250"/>
                  <a:gd name="connsiteY3" fmla="*/ 7811 h 931740"/>
                  <a:gd name="connsiteX4" fmla="*/ 234250 w 234250"/>
                  <a:gd name="connsiteY4" fmla="*/ 0 h 931740"/>
                  <a:gd name="connsiteX5" fmla="*/ 234247 w 234250"/>
                  <a:gd name="connsiteY5" fmla="*/ 930154 h 931740"/>
                  <a:gd name="connsiteX6" fmla="*/ 43134 w 234250"/>
                  <a:gd name="connsiteY6" fmla="*/ 931740 h 931740"/>
                  <a:gd name="connsiteX7" fmla="*/ 0 w 234250"/>
                  <a:gd name="connsiteY7" fmla="*/ 930154 h 931740"/>
                  <a:gd name="connsiteX8" fmla="*/ 0 w 234250"/>
                  <a:gd name="connsiteY8" fmla="*/ 9528 h 931740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43134 w 234250"/>
                  <a:gd name="connsiteY6" fmla="*/ 922215 h 930154"/>
                  <a:gd name="connsiteX7" fmla="*/ 0 w 234250"/>
                  <a:gd name="connsiteY7" fmla="*/ 930154 h 930154"/>
                  <a:gd name="connsiteX8" fmla="*/ 0 w 234250"/>
                  <a:gd name="connsiteY8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84409 w 234250"/>
                  <a:gd name="connsiteY6" fmla="*/ 925390 h 930154"/>
                  <a:gd name="connsiteX7" fmla="*/ 43134 w 234250"/>
                  <a:gd name="connsiteY7" fmla="*/ 922215 h 930154"/>
                  <a:gd name="connsiteX8" fmla="*/ 0 w 234250"/>
                  <a:gd name="connsiteY8" fmla="*/ 930154 h 930154"/>
                  <a:gd name="connsiteX9" fmla="*/ 0 w 234250"/>
                  <a:gd name="connsiteY9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93934 w 234250"/>
                  <a:gd name="connsiteY6" fmla="*/ 928565 h 930154"/>
                  <a:gd name="connsiteX7" fmla="*/ 43134 w 234250"/>
                  <a:gd name="connsiteY7" fmla="*/ 922215 h 930154"/>
                  <a:gd name="connsiteX8" fmla="*/ 0 w 234250"/>
                  <a:gd name="connsiteY8" fmla="*/ 930154 h 930154"/>
                  <a:gd name="connsiteX9" fmla="*/ 0 w 234250"/>
                  <a:gd name="connsiteY9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147115 w 234250"/>
                  <a:gd name="connsiteY6" fmla="*/ 929359 h 930154"/>
                  <a:gd name="connsiteX7" fmla="*/ 93934 w 234250"/>
                  <a:gd name="connsiteY7" fmla="*/ 928565 h 930154"/>
                  <a:gd name="connsiteX8" fmla="*/ 43134 w 234250"/>
                  <a:gd name="connsiteY8" fmla="*/ 922215 h 930154"/>
                  <a:gd name="connsiteX9" fmla="*/ 0 w 234250"/>
                  <a:gd name="connsiteY9" fmla="*/ 930154 h 930154"/>
                  <a:gd name="connsiteX10" fmla="*/ 0 w 234250"/>
                  <a:gd name="connsiteY10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147115 w 234250"/>
                  <a:gd name="connsiteY6" fmla="*/ 919834 h 930154"/>
                  <a:gd name="connsiteX7" fmla="*/ 93934 w 234250"/>
                  <a:gd name="connsiteY7" fmla="*/ 928565 h 930154"/>
                  <a:gd name="connsiteX8" fmla="*/ 43134 w 234250"/>
                  <a:gd name="connsiteY8" fmla="*/ 922215 h 930154"/>
                  <a:gd name="connsiteX9" fmla="*/ 0 w 234250"/>
                  <a:gd name="connsiteY9" fmla="*/ 930154 h 930154"/>
                  <a:gd name="connsiteX10" fmla="*/ 0 w 234250"/>
                  <a:gd name="connsiteY10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189978 w 234250"/>
                  <a:gd name="connsiteY6" fmla="*/ 924596 h 930154"/>
                  <a:gd name="connsiteX7" fmla="*/ 147115 w 234250"/>
                  <a:gd name="connsiteY7" fmla="*/ 919834 h 930154"/>
                  <a:gd name="connsiteX8" fmla="*/ 93934 w 234250"/>
                  <a:gd name="connsiteY8" fmla="*/ 928565 h 930154"/>
                  <a:gd name="connsiteX9" fmla="*/ 43134 w 234250"/>
                  <a:gd name="connsiteY9" fmla="*/ 922215 h 930154"/>
                  <a:gd name="connsiteX10" fmla="*/ 0 w 234250"/>
                  <a:gd name="connsiteY10" fmla="*/ 930154 h 930154"/>
                  <a:gd name="connsiteX11" fmla="*/ 0 w 234250"/>
                  <a:gd name="connsiteY11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206647 w 234250"/>
                  <a:gd name="connsiteY6" fmla="*/ 924596 h 930154"/>
                  <a:gd name="connsiteX7" fmla="*/ 189978 w 234250"/>
                  <a:gd name="connsiteY7" fmla="*/ 924596 h 930154"/>
                  <a:gd name="connsiteX8" fmla="*/ 147115 w 234250"/>
                  <a:gd name="connsiteY8" fmla="*/ 919834 h 930154"/>
                  <a:gd name="connsiteX9" fmla="*/ 93934 w 234250"/>
                  <a:gd name="connsiteY9" fmla="*/ 928565 h 930154"/>
                  <a:gd name="connsiteX10" fmla="*/ 43134 w 234250"/>
                  <a:gd name="connsiteY10" fmla="*/ 922215 h 930154"/>
                  <a:gd name="connsiteX11" fmla="*/ 0 w 234250"/>
                  <a:gd name="connsiteY11" fmla="*/ 930154 h 930154"/>
                  <a:gd name="connsiteX12" fmla="*/ 0 w 234250"/>
                  <a:gd name="connsiteY12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206647 w 234250"/>
                  <a:gd name="connsiteY6" fmla="*/ 924596 h 930154"/>
                  <a:gd name="connsiteX7" fmla="*/ 147115 w 234250"/>
                  <a:gd name="connsiteY7" fmla="*/ 919834 h 930154"/>
                  <a:gd name="connsiteX8" fmla="*/ 93934 w 234250"/>
                  <a:gd name="connsiteY8" fmla="*/ 928565 h 930154"/>
                  <a:gd name="connsiteX9" fmla="*/ 43134 w 234250"/>
                  <a:gd name="connsiteY9" fmla="*/ 922215 h 930154"/>
                  <a:gd name="connsiteX10" fmla="*/ 0 w 234250"/>
                  <a:gd name="connsiteY10" fmla="*/ 930154 h 930154"/>
                  <a:gd name="connsiteX11" fmla="*/ 0 w 234250"/>
                  <a:gd name="connsiteY11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147115 w 234250"/>
                  <a:gd name="connsiteY6" fmla="*/ 919834 h 930154"/>
                  <a:gd name="connsiteX7" fmla="*/ 93934 w 234250"/>
                  <a:gd name="connsiteY7" fmla="*/ 928565 h 930154"/>
                  <a:gd name="connsiteX8" fmla="*/ 43134 w 234250"/>
                  <a:gd name="connsiteY8" fmla="*/ 922215 h 930154"/>
                  <a:gd name="connsiteX9" fmla="*/ 0 w 234250"/>
                  <a:gd name="connsiteY9" fmla="*/ 930154 h 930154"/>
                  <a:gd name="connsiteX10" fmla="*/ 0 w 234250"/>
                  <a:gd name="connsiteY10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180452 w 234250"/>
                  <a:gd name="connsiteY6" fmla="*/ 917452 h 930154"/>
                  <a:gd name="connsiteX7" fmla="*/ 93934 w 234250"/>
                  <a:gd name="connsiteY7" fmla="*/ 928565 h 930154"/>
                  <a:gd name="connsiteX8" fmla="*/ 43134 w 234250"/>
                  <a:gd name="connsiteY8" fmla="*/ 922215 h 930154"/>
                  <a:gd name="connsiteX9" fmla="*/ 0 w 234250"/>
                  <a:gd name="connsiteY9" fmla="*/ 930154 h 930154"/>
                  <a:gd name="connsiteX10" fmla="*/ 0 w 234250"/>
                  <a:gd name="connsiteY10" fmla="*/ 9528 h 930154"/>
                  <a:gd name="connsiteX0" fmla="*/ 0 w 234250"/>
                  <a:gd name="connsiteY0" fmla="*/ 9528 h 933328"/>
                  <a:gd name="connsiteX1" fmla="*/ 65360 w 234250"/>
                  <a:gd name="connsiteY1" fmla="*/ 20511 h 933328"/>
                  <a:gd name="connsiteX2" fmla="*/ 112988 w 234250"/>
                  <a:gd name="connsiteY2" fmla="*/ 1462 h 933328"/>
                  <a:gd name="connsiteX3" fmla="*/ 176491 w 234250"/>
                  <a:gd name="connsiteY3" fmla="*/ 7811 h 933328"/>
                  <a:gd name="connsiteX4" fmla="*/ 234250 w 234250"/>
                  <a:gd name="connsiteY4" fmla="*/ 0 h 933328"/>
                  <a:gd name="connsiteX5" fmla="*/ 234247 w 234250"/>
                  <a:gd name="connsiteY5" fmla="*/ 930154 h 933328"/>
                  <a:gd name="connsiteX6" fmla="*/ 180452 w 234250"/>
                  <a:gd name="connsiteY6" fmla="*/ 917452 h 933328"/>
                  <a:gd name="connsiteX7" fmla="*/ 117747 w 234250"/>
                  <a:gd name="connsiteY7" fmla="*/ 933328 h 933328"/>
                  <a:gd name="connsiteX8" fmla="*/ 43134 w 234250"/>
                  <a:gd name="connsiteY8" fmla="*/ 922215 h 933328"/>
                  <a:gd name="connsiteX9" fmla="*/ 0 w 234250"/>
                  <a:gd name="connsiteY9" fmla="*/ 930154 h 933328"/>
                  <a:gd name="connsiteX10" fmla="*/ 0 w 234250"/>
                  <a:gd name="connsiteY10" fmla="*/ 9528 h 933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4250" h="933328">
                    <a:moveTo>
                      <a:pt x="0" y="9528"/>
                    </a:moveTo>
                    <a:lnTo>
                      <a:pt x="65360" y="20511"/>
                    </a:lnTo>
                    <a:lnTo>
                      <a:pt x="112988" y="1462"/>
                    </a:lnTo>
                    <a:lnTo>
                      <a:pt x="176491" y="7811"/>
                    </a:lnTo>
                    <a:lnTo>
                      <a:pt x="234250" y="0"/>
                    </a:lnTo>
                    <a:cubicBezTo>
                      <a:pt x="234249" y="310051"/>
                      <a:pt x="234248" y="620103"/>
                      <a:pt x="234247" y="930154"/>
                    </a:cubicBezTo>
                    <a:lnTo>
                      <a:pt x="180452" y="917452"/>
                    </a:lnTo>
                    <a:lnTo>
                      <a:pt x="117747" y="933328"/>
                    </a:lnTo>
                    <a:lnTo>
                      <a:pt x="43134" y="922215"/>
                    </a:lnTo>
                    <a:lnTo>
                      <a:pt x="0" y="930154"/>
                    </a:lnTo>
                    <a:lnTo>
                      <a:pt x="0" y="9528"/>
                    </a:lnTo>
                    <a:close/>
                  </a:path>
                </a:pathLst>
              </a:custGeom>
              <a:blipFill dpi="0" rotWithShape="1">
                <a:blip r:embed="rId3">
                  <a:alphaModFix amt="55000"/>
                </a:blip>
                <a:srcRect/>
                <a:stretch>
                  <a:fillRect/>
                </a:stretch>
              </a:blip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/>
              </a:p>
            </p:txBody>
          </p:sp>
        </p:grpSp>
        <p:sp>
          <p:nvSpPr>
            <p:cNvPr id="51" name="Rectangle 11">
              <a:extLst>
                <a:ext uri="{FF2B5EF4-FFF2-40B4-BE49-F238E27FC236}">
                  <a16:creationId xmlns:a16="http://schemas.microsoft.com/office/drawing/2014/main" id="{0C2557B8-3044-463B-89AC-5D26812A31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13815" y="222807"/>
              <a:ext cx="1408989" cy="228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b="1" i="1" dirty="0">
                  <a:latin typeface="Handlee" panose="02000000000000000000" pitchFamily="2" charset="0"/>
                </a:rPr>
                <a:t>Calculation</a:t>
              </a:r>
              <a:endParaRPr lang="en-US" altLang="en-US" dirty="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1F9E740-3F96-45EA-8176-270B1C3E0F58}"/>
              </a:ext>
            </a:extLst>
          </p:cNvPr>
          <p:cNvGrpSpPr/>
          <p:nvPr/>
        </p:nvGrpSpPr>
        <p:grpSpPr>
          <a:xfrm>
            <a:off x="6988682" y="642163"/>
            <a:ext cx="1942874" cy="716739"/>
            <a:chOff x="6998031" y="3424862"/>
            <a:chExt cx="1942874" cy="716739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D3E63086-DC0B-49A7-9879-133F0F97E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EFEFEF"/>
                </a:clrFrom>
                <a:clrTo>
                  <a:srgbClr val="EFEFE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752585" y="3424862"/>
              <a:ext cx="433767" cy="177774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03E32072-78A8-4462-AB90-E55F2B1184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8F8F8"/>
                </a:clrFrom>
                <a:clrTo>
                  <a:srgbClr val="F8F8F8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998031" y="3635315"/>
              <a:ext cx="1942874" cy="506286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C2393E59-79A2-4163-A547-CA363976F8E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059" y="1610263"/>
            <a:ext cx="5577829" cy="85056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3BF7D8B-A2CD-43EE-89EB-2B334AE258B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86356" y="572488"/>
            <a:ext cx="4389122" cy="9840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75EEF08-8ACD-4787-8798-B714848584E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" y="2639495"/>
            <a:ext cx="5760707" cy="87272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C063CE6-4AF9-47F9-BFFB-582AF664CC63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059" y="4767641"/>
            <a:ext cx="3478112" cy="41953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FF194DD-3AAA-4392-9BB2-D99B645A956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37384" y="3690708"/>
            <a:ext cx="5161035" cy="87526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F3D0DE9-23C1-474C-876D-DE5088654516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12" y="3645127"/>
            <a:ext cx="3383293" cy="74910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5EEE487-7B81-4137-A38B-CAE03A0582B3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37384" y="4807186"/>
            <a:ext cx="2477833" cy="35854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F5B3B7E-3C12-4670-B666-5F9AA7E0A9ED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583658" y="4808567"/>
            <a:ext cx="2054315" cy="33997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27F7E71-D267-4D3C-9A46-FB80B1ED8316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059" y="5452694"/>
            <a:ext cx="6286736" cy="865677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BCFBCD0D-FECF-4A13-8E1E-0AB1735ABCA0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43220" y="2090774"/>
            <a:ext cx="452278" cy="273355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6F6A3288-ED25-4A61-AF65-A6A85D21CEAC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97683" y="971553"/>
            <a:ext cx="452278" cy="273355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3B75AC5E-B2BE-4582-A0CD-7258C124EA93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97683" y="1258521"/>
            <a:ext cx="452278" cy="273355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923371FC-036D-43BD-ACC3-EA168B6B90BA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67203" y="3135042"/>
            <a:ext cx="452278" cy="27335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3FE8F46A-F3AC-4CA1-92FC-AEC1F857C484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11708" y="1941182"/>
            <a:ext cx="450531" cy="273355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23988DAD-CA5E-4A21-B64F-F566AEE6D062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5658" y="2951862"/>
            <a:ext cx="450531" cy="27335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EBEC9D8C-9C2A-4058-9089-0A64B8D1697E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3700" y="4092427"/>
            <a:ext cx="2981727" cy="202642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E86D03D6-3371-48B8-9B4E-94D5F836C30D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44976" y="4907608"/>
            <a:ext cx="1147244" cy="19667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8A052597-E53F-49B6-B9D7-8312AFBB4AED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8121" y="4861297"/>
            <a:ext cx="793435" cy="232225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E4319A45-5E53-4B96-86B6-FF23B52E6EA6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0370" y="5913012"/>
            <a:ext cx="7223681" cy="322528"/>
          </a:xfrm>
          <a:prstGeom prst="rect">
            <a:avLst/>
          </a:prstGeom>
        </p:spPr>
      </p:pic>
      <p:pic>
        <p:nvPicPr>
          <p:cNvPr id="11264" name="Picture 11263">
            <a:extLst>
              <a:ext uri="{FF2B5EF4-FFF2-40B4-BE49-F238E27FC236}">
                <a16:creationId xmlns:a16="http://schemas.microsoft.com/office/drawing/2014/main" id="{5D90B952-24A6-4813-A656-E636CCCCB0C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692584" y="1780946"/>
            <a:ext cx="1828293" cy="1572668"/>
          </a:xfrm>
          <a:prstGeom prst="rect">
            <a:avLst/>
          </a:prstGeom>
        </p:spPr>
      </p:pic>
      <p:pic>
        <p:nvPicPr>
          <p:cNvPr id="11265" name="Picture 11264">
            <a:extLst>
              <a:ext uri="{FF2B5EF4-FFF2-40B4-BE49-F238E27FC236}">
                <a16:creationId xmlns:a16="http://schemas.microsoft.com/office/drawing/2014/main" id="{DFACCD93-BF78-4DA2-B5BB-C2B96E5470F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670449" y="187176"/>
            <a:ext cx="1828293" cy="1568753"/>
          </a:xfrm>
          <a:prstGeom prst="rect">
            <a:avLst/>
          </a:prstGeom>
        </p:spPr>
      </p:pic>
      <p:pic>
        <p:nvPicPr>
          <p:cNvPr id="2050" name="Picture 2" descr="Image result for WB">
            <a:extLst>
              <a:ext uri="{FF2B5EF4-FFF2-40B4-BE49-F238E27FC236}">
                <a16:creationId xmlns:a16="http://schemas.microsoft.com/office/drawing/2014/main" id="{5D5107FD-747C-4B6A-AB63-AD36311F8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258" y="1964809"/>
            <a:ext cx="384584" cy="38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Image result for WB">
            <a:extLst>
              <a:ext uri="{FF2B5EF4-FFF2-40B4-BE49-F238E27FC236}">
                <a16:creationId xmlns:a16="http://schemas.microsoft.com/office/drawing/2014/main" id="{99344DC8-893D-44E9-BBD8-A6A354F8E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243" y="3001799"/>
            <a:ext cx="384584" cy="38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Image result for WB">
            <a:extLst>
              <a:ext uri="{FF2B5EF4-FFF2-40B4-BE49-F238E27FC236}">
                <a16:creationId xmlns:a16="http://schemas.microsoft.com/office/drawing/2014/main" id="{619A59C7-B190-4ED3-A089-24A1C71F4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8" y="4019942"/>
            <a:ext cx="384584" cy="38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Image result for WB">
            <a:extLst>
              <a:ext uri="{FF2B5EF4-FFF2-40B4-BE49-F238E27FC236}">
                <a16:creationId xmlns:a16="http://schemas.microsoft.com/office/drawing/2014/main" id="{66BD6B13-33E0-4D96-ADC3-D3778FCBC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393" y="5528428"/>
            <a:ext cx="384584" cy="38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Oval 11266">
            <a:extLst>
              <a:ext uri="{FF2B5EF4-FFF2-40B4-BE49-F238E27FC236}">
                <a16:creationId xmlns:a16="http://schemas.microsoft.com/office/drawing/2014/main" id="{3F0EA2CD-B147-453C-93E2-11024D5E766E}"/>
              </a:ext>
            </a:extLst>
          </p:cNvPr>
          <p:cNvSpPr/>
          <p:nvPr/>
        </p:nvSpPr>
        <p:spPr bwMode="auto">
          <a:xfrm>
            <a:off x="475007" y="4868574"/>
            <a:ext cx="529535" cy="266504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kern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9" name="Picture 11268">
            <a:extLst>
              <a:ext uri="{FF2B5EF4-FFF2-40B4-BE49-F238E27FC236}">
                <a16:creationId xmlns:a16="http://schemas.microsoft.com/office/drawing/2014/main" id="{BEDD419B-2D29-40BD-A1F7-477667DE98B3}"/>
              </a:ext>
            </a:extLst>
          </p:cNvPr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70681" y="4654075"/>
            <a:ext cx="947764" cy="339542"/>
          </a:xfrm>
          <a:prstGeom prst="rect">
            <a:avLst/>
          </a:prstGeom>
        </p:spPr>
      </p:pic>
      <p:sp>
        <p:nvSpPr>
          <p:cNvPr id="84" name="Oval 83">
            <a:extLst>
              <a:ext uri="{FF2B5EF4-FFF2-40B4-BE49-F238E27FC236}">
                <a16:creationId xmlns:a16="http://schemas.microsoft.com/office/drawing/2014/main" id="{FF1C9E24-7E5E-4496-8AF0-13A72FF0003D}"/>
              </a:ext>
            </a:extLst>
          </p:cNvPr>
          <p:cNvSpPr/>
          <p:nvPr/>
        </p:nvSpPr>
        <p:spPr bwMode="auto">
          <a:xfrm>
            <a:off x="6401206" y="3753176"/>
            <a:ext cx="529535" cy="266504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kern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70" name="Picture 11269">
            <a:extLst>
              <a:ext uri="{FF2B5EF4-FFF2-40B4-BE49-F238E27FC236}">
                <a16:creationId xmlns:a16="http://schemas.microsoft.com/office/drawing/2014/main" id="{4D55D05D-C87A-4212-8D78-F6C1164BFAB5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77178" y="3563545"/>
            <a:ext cx="892117" cy="254325"/>
          </a:xfrm>
          <a:prstGeom prst="rect">
            <a:avLst/>
          </a:prstGeom>
        </p:spPr>
      </p:pic>
      <p:pic>
        <p:nvPicPr>
          <p:cNvPr id="11272" name="Picture 11271">
            <a:extLst>
              <a:ext uri="{FF2B5EF4-FFF2-40B4-BE49-F238E27FC236}">
                <a16:creationId xmlns:a16="http://schemas.microsoft.com/office/drawing/2014/main" id="{41428F71-725F-404B-95EC-D53F6E57F6FC}"/>
              </a:ext>
            </a:extLst>
          </p:cNvPr>
          <p:cNvPicPr>
            <a:picLocks noChangeAspect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18544" y="4558405"/>
            <a:ext cx="183288" cy="331899"/>
          </a:xfrm>
          <a:prstGeom prst="rect">
            <a:avLst/>
          </a:prstGeom>
        </p:spPr>
      </p:pic>
      <p:pic>
        <p:nvPicPr>
          <p:cNvPr id="11273" name="Picture 11272">
            <a:extLst>
              <a:ext uri="{FF2B5EF4-FFF2-40B4-BE49-F238E27FC236}">
                <a16:creationId xmlns:a16="http://schemas.microsoft.com/office/drawing/2014/main" id="{E6A6FC83-4ABD-43A8-BC97-D031302B41AB}"/>
              </a:ext>
            </a:extLst>
          </p:cNvPr>
          <p:cNvPicPr>
            <a:picLocks noChangeAspect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60202" y="4522714"/>
            <a:ext cx="214071" cy="3338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  <p:bldP spid="8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Heading">
            <a:extLst>
              <a:ext uri="{FF2B5EF4-FFF2-40B4-BE49-F238E27FC236}">
                <a16:creationId xmlns:a16="http://schemas.microsoft.com/office/drawing/2014/main" id="{CEFACC64-C7C7-444D-8C9A-8A91D0B9C677}"/>
              </a:ext>
            </a:extLst>
          </p:cNvPr>
          <p:cNvSpPr/>
          <p:nvPr/>
        </p:nvSpPr>
        <p:spPr bwMode="auto">
          <a:xfrm>
            <a:off x="15779" y="483266"/>
            <a:ext cx="1447295" cy="202564"/>
          </a:xfrm>
          <a:prstGeom prst="homePlate">
            <a:avLst>
              <a:gd name="adj" fmla="val 40355"/>
            </a:avLst>
          </a:pr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 eaLnBrk="1" hangingPunct="1"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Guided Practice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3A6FD2-4664-46DB-B166-57D52B463D9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742" y="868708"/>
            <a:ext cx="8880330" cy="4190755"/>
          </a:xfrm>
          <a:prstGeom prst="rect">
            <a:avLst/>
          </a:prstGeom>
        </p:spPr>
      </p:pic>
      <p:pic>
        <p:nvPicPr>
          <p:cNvPr id="3074" name="Picture 2" descr="Image result for homework">
            <a:extLst>
              <a:ext uri="{FF2B5EF4-FFF2-40B4-BE49-F238E27FC236}">
                <a16:creationId xmlns:a16="http://schemas.microsoft.com/office/drawing/2014/main" id="{F6381E25-94E8-42D9-B55F-9A692C70F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20" y="443843"/>
            <a:ext cx="1097268" cy="109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E8EC3D-C5A9-44B2-8F6C-00271C489D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0824" y="1691659"/>
            <a:ext cx="2775420" cy="40587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888A4C4-D0CC-4E44-AEDD-605AE5BC32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35" y="2132511"/>
            <a:ext cx="1188707" cy="40587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7942F15-F4FC-4FC9-9B48-812A88098D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0561" y="2097536"/>
            <a:ext cx="274317" cy="40587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255A3A5-D91E-470A-9F1C-9E6B5A9974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4856" y="2963253"/>
            <a:ext cx="4846267" cy="40587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E9B7C52-9B15-4476-97D3-109502E52C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3073" y="3404105"/>
            <a:ext cx="2926049" cy="40587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82E9898-9777-46DE-9B6D-90BE8ABC97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5024" y="3415348"/>
            <a:ext cx="2775420" cy="40587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5BAA349-9074-40C3-AEA6-B925F7760C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3073" y="4192082"/>
            <a:ext cx="3200366" cy="48361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0F8351E-599C-4776-AD82-22400F139C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0266" y="4688561"/>
            <a:ext cx="1638710" cy="40587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A2F3146-858E-48AA-B648-2221BE3B04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7756" y="4671073"/>
            <a:ext cx="640073" cy="40587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C53F2D-D7AC-4945-8F6C-8CC00E29A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2952"/>
            <a:ext cx="8138121" cy="3985054"/>
          </a:xfrm>
          <a:prstGeom prst="rect">
            <a:avLst/>
          </a:prstGeom>
        </p:spPr>
      </p:pic>
      <p:pic>
        <p:nvPicPr>
          <p:cNvPr id="3" name="Picture 2" descr="Image result for homework">
            <a:extLst>
              <a:ext uri="{FF2B5EF4-FFF2-40B4-BE49-F238E27FC236}">
                <a16:creationId xmlns:a16="http://schemas.microsoft.com/office/drawing/2014/main" id="{D57AD665-555D-4BCC-A998-3BA3262D8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243" y="5714975"/>
            <a:ext cx="1097268" cy="109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C06350-2B8B-4FF2-9423-BB2C5DA32D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3074" y="960147"/>
            <a:ext cx="4023316" cy="4571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302367-C767-465D-A56D-F9551926AA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3074" y="1422011"/>
            <a:ext cx="2194536" cy="4058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9126D8-81AF-487B-81F6-C44A12A8B9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7829" y="1417342"/>
            <a:ext cx="1638710" cy="4058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557087-09CE-46BA-86BF-D0F09ECE6D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6131" y="2292540"/>
            <a:ext cx="5168966" cy="4058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112511-DD9A-460C-A794-5F9EA34C44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6130" y="2752069"/>
            <a:ext cx="2974431" cy="4058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313933-2E96-4403-8FF6-C7A8B81992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0407" y="2662245"/>
            <a:ext cx="1638710" cy="5054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53720E-CDBB-4C5E-9CF0-61A7F1470E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2956" y="3565787"/>
            <a:ext cx="3464799" cy="5163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6C286B6-DB38-4B00-9BCE-8779422386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2955" y="4108955"/>
            <a:ext cx="1910337" cy="4058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266EE2D-D7E7-44F2-B507-CE13B7562E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2073" y="4058802"/>
            <a:ext cx="1638710" cy="40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1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A78C3317-1CF8-4DCC-A9CE-F8CDC34B956D}"/>
              </a:ext>
            </a:extLst>
          </p:cNvPr>
          <p:cNvSpPr txBox="1"/>
          <p:nvPr/>
        </p:nvSpPr>
        <p:spPr>
          <a:xfrm>
            <a:off x="0" y="411513"/>
            <a:ext cx="90525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9933FF"/>
                </a:solidFill>
                <a:effectLst/>
                <a:latin typeface="Sylfaen" panose="010A0502050306030303" pitchFamily="18" charset="0"/>
              </a:rPr>
              <a:t>Interquartile Range (IQR):- </a:t>
            </a:r>
            <a:r>
              <a:rPr lang="en-US" b="1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Measures how far the data values are spread-out from the middle.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6553E6B-3F35-4E4E-B17D-57BADE0101FA}"/>
              </a:ext>
            </a:extLst>
          </p:cNvPr>
          <p:cNvGrpSpPr/>
          <p:nvPr/>
        </p:nvGrpSpPr>
        <p:grpSpPr>
          <a:xfrm>
            <a:off x="274367" y="762250"/>
            <a:ext cx="8383868" cy="2771388"/>
            <a:chOff x="297163" y="1752894"/>
            <a:chExt cx="8102453" cy="2771388"/>
          </a:xfrm>
        </p:grpSpPr>
        <p:graphicFrame>
          <p:nvGraphicFramePr>
            <p:cNvPr id="22" name="Google Shape;93;p5">
              <a:extLst>
                <a:ext uri="{FF2B5EF4-FFF2-40B4-BE49-F238E27FC236}">
                  <a16:creationId xmlns:a16="http://schemas.microsoft.com/office/drawing/2014/main" id="{1F02E1BA-E5B3-499F-8C6E-B508E95F18D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67645956"/>
                </p:ext>
              </p:extLst>
            </p:nvPr>
          </p:nvGraphicFramePr>
          <p:xfrm>
            <a:off x="297163" y="2848182"/>
            <a:ext cx="8102453" cy="1676100"/>
          </p:xfrm>
          <a:graphic>
            <a:graphicData uri="http://schemas.openxmlformats.org/drawingml/2006/table">
              <a:tbl>
                <a:tblPr firstRow="1" bandRow="1">
                  <a:gradFill>
                    <a:gsLst>
                      <a:gs pos="0">
                        <a:srgbClr val="7EC3FF"/>
                      </a:gs>
                      <a:gs pos="35000">
                        <a:srgbClr val="A3D4FF"/>
                      </a:gs>
                      <a:gs pos="100000">
                        <a:srgbClr val="D9EEFF"/>
                      </a:gs>
                    </a:gsLst>
                    <a:lin ang="16200000" scaled="0"/>
                  </a:gradFill>
                </a:tblPr>
                <a:tblGrid>
                  <a:gridCol w="8383868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262625">
                  <a:tc>
                    <a:txBody>
                      <a:bodyPr/>
                      <a:lstStyle/>
                      <a:p>
                        <a:pPr marL="342900" marR="0" lvl="0" indent="-342900" algn="l" rtl="0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700"/>
                          <a:buFont typeface="Arial"/>
                          <a:buNone/>
                        </a:pPr>
                        <a:endParaRPr sz="1600" b="0" u="none" strike="noStrike" cap="none" dirty="0"/>
                      </a:p>
                    </a:txBody>
                    <a:tcPr marL="0" marR="0" marT="0" marB="0"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267775">
                  <a:tc>
                    <a:txBody>
                      <a:bodyPr/>
                      <a:lstStyle/>
                      <a:p>
                        <a:pPr marL="228600" marR="0" lvl="0" indent="-22860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700"/>
                          <a:buFont typeface="Arial"/>
                          <a:buNone/>
                        </a:pPr>
                        <a:endParaRPr sz="1600" b="0" u="none" strike="noStrike" cap="none" dirty="0">
                          <a:solidFill>
                            <a:srgbClr val="20202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a:txBody>
                    <a:tcPr marL="0" marR="0" marT="0" marB="0"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215925">
                  <a:tc>
                    <a:txBody>
                      <a:bodyPr/>
                      <a:lstStyle/>
                      <a:p>
                        <a:pPr marL="22860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F34336"/>
                          </a:buClr>
                          <a:buSzPts val="1200"/>
                          <a:buFont typeface="Century Gothic"/>
                          <a:buNone/>
                        </a:pPr>
                        <a:endParaRPr sz="1200" i="1" u="none" strike="noStrike" cap="none" dirty="0"/>
                      </a:p>
                    </a:txBody>
                    <a:tcPr marL="0" marR="0" marT="0" marB="0"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267775">
                  <a:tc>
                    <a:txBody>
                      <a:bodyPr/>
                      <a:lstStyle/>
                      <a:p>
                        <a:pPr marL="228600" marR="0" lvl="0" indent="-22860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700"/>
                          <a:buFont typeface="Arial"/>
                          <a:buNone/>
                        </a:pPr>
                        <a:r>
                          <a:rPr lang="en-US" sz="1700" b="1" u="none" strike="noStrike" cap="none" dirty="0"/>
                          <a:t>4. </a:t>
                        </a:r>
                        <a:r>
                          <a:rPr lang="en-US" sz="1600" b="0" u="none" strike="noStrike" cap="none" dirty="0"/>
                          <a:t>Find the </a:t>
                        </a:r>
                        <a:r>
                          <a:rPr lang="en-US" sz="1600" b="0" i="1" u="none" strike="noStrike" cap="none" dirty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a:t>Median (</a:t>
                        </a:r>
                        <a:r>
                          <a:rPr lang="en-US" sz="1600" b="1" i="1" u="none" strike="noStrike" cap="none" dirty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a:t>Q3</a:t>
                        </a:r>
                        <a:r>
                          <a:rPr lang="en-US" sz="1600" b="0" i="1" u="none" strike="noStrike" cap="none" dirty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a:t>)</a:t>
                        </a:r>
                        <a:r>
                          <a:rPr lang="en-US" sz="1600" b="0" u="none" strike="noStrike" cap="none" dirty="0"/>
                          <a:t> of the Upper half of data set. Q3</a:t>
                        </a:r>
                        <a:endParaRPr sz="1700" b="0" i="1" u="none" strike="noStrike" cap="none" dirty="0">
                          <a:solidFill>
                            <a:srgbClr val="20202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a:txBody>
                    <a:tcPr marL="0" marR="0" marT="0" marB="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178300">
                  <a:tc>
                    <a:txBody>
                      <a:bodyPr/>
                      <a:lstStyle/>
                      <a:p>
                        <a:pPr marL="22860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F34336"/>
                          </a:buClr>
                          <a:buSzPts val="1200"/>
                          <a:buFont typeface="Century Gothic"/>
                          <a:buNone/>
                        </a:pPr>
                        <a:r>
                          <a:rPr lang="en-US" sz="1000" i="1" u="none" strike="noStrike" cap="none" dirty="0"/>
                          <a:t>CFU How did I/you find Q3.</a:t>
                        </a:r>
                        <a:endParaRPr sz="1200" i="1" u="none" strike="noStrike" cap="none" dirty="0"/>
                      </a:p>
                    </a:txBody>
                    <a:tcPr marL="0" marR="0" marT="0" marB="0"/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267775">
                  <a:tc>
                    <a:txBody>
                      <a:bodyPr/>
                      <a:lstStyle/>
                      <a:p>
                        <a:pPr marL="228600" marR="0" lvl="0" indent="-22860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700"/>
                          <a:buFont typeface="Arial"/>
                          <a:buNone/>
                          <a:tabLst/>
                          <a:defRPr/>
                        </a:pPr>
                        <a:r>
                          <a:rPr lang="en-US" sz="1700" b="1" i="0" u="none" strike="noStrike" cap="none" dirty="0"/>
                          <a:t>5. </a:t>
                        </a:r>
                        <a:r>
                          <a:rPr lang="en-US" sz="1600" b="0" i="0" dirty="0">
                            <a:solidFill>
                              <a:srgbClr val="222222"/>
                            </a:solidFill>
                            <a:effectLst/>
                            <a:latin typeface="Roboto" panose="020B0604020202020204" charset="0"/>
                          </a:rPr>
                          <a:t>Subtract Q1 from Q3 to find the </a:t>
                        </a:r>
                        <a:r>
                          <a:rPr lang="en-US" sz="1600" b="1" i="0" dirty="0">
                            <a:solidFill>
                              <a:srgbClr val="222222"/>
                            </a:solidFill>
                            <a:effectLst/>
                            <a:latin typeface="Roboto" panose="020B0604020202020204" charset="0"/>
                          </a:rPr>
                          <a:t>interquartile range</a:t>
                        </a:r>
                        <a:r>
                          <a:rPr lang="en-US" sz="1600" b="0" i="0" dirty="0">
                            <a:solidFill>
                              <a:srgbClr val="222222"/>
                            </a:solidFill>
                            <a:effectLst/>
                            <a:latin typeface="Roboto" panose="020B0604020202020204" charset="0"/>
                          </a:rPr>
                          <a:t>: </a:t>
                        </a:r>
                        <a:r>
                          <a:rPr lang="en-US" sz="1600" b="1" i="0" dirty="0">
                            <a:solidFill>
                              <a:srgbClr val="9933FF"/>
                            </a:solidFill>
                            <a:effectLst/>
                            <a:latin typeface="Verdana" panose="020B0604030504040204" pitchFamily="34" charset="0"/>
                          </a:rPr>
                          <a:t>IQR = Q3 - Q1</a:t>
                        </a:r>
                        <a:endParaRPr lang="en-US" sz="1600" dirty="0"/>
                      </a:p>
                    </a:txBody>
                    <a:tcPr marL="0" marR="0" marT="0" marB="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215925">
                  <a:tc>
                    <a:txBody>
                      <a:bodyPr/>
                      <a:lstStyle/>
                      <a:p>
                        <a:pPr marL="22860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F34336"/>
                          </a:buClr>
                          <a:buSzPts val="1200"/>
                          <a:buFont typeface="Century Gothic"/>
                          <a:buNone/>
                        </a:pPr>
                        <a:r>
                          <a:rPr lang="en-US" sz="1000" i="1" u="none" strike="noStrike" cap="none" dirty="0"/>
                          <a:t>CFU How did I/you find interquartile range?</a:t>
                        </a:r>
                      </a:p>
                    </a:txBody>
                    <a:tcPr marL="0" marR="0" marT="0" marB="0"/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</a:tbl>
            </a:graphicData>
          </a:graphic>
        </p:graphicFrame>
        <p:graphicFrame>
          <p:nvGraphicFramePr>
            <p:cNvPr id="20" name="Google Shape;93;p5">
              <a:extLst>
                <a:ext uri="{FF2B5EF4-FFF2-40B4-BE49-F238E27FC236}">
                  <a16:creationId xmlns:a16="http://schemas.microsoft.com/office/drawing/2014/main" id="{AFB7A321-B7AA-4243-B747-016000F3CC8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5719618"/>
                </p:ext>
              </p:extLst>
            </p:nvPr>
          </p:nvGraphicFramePr>
          <p:xfrm>
            <a:off x="297163" y="1752894"/>
            <a:ext cx="8102453" cy="1833970"/>
          </p:xfrm>
          <a:graphic>
            <a:graphicData uri="http://schemas.openxmlformats.org/drawingml/2006/table">
              <a:tbl>
                <a:tblPr firstRow="1" bandRow="1">
                  <a:gradFill>
                    <a:gsLst>
                      <a:gs pos="0">
                        <a:srgbClr val="7EC3FF"/>
                      </a:gs>
                      <a:gs pos="35000">
                        <a:srgbClr val="A3D4FF"/>
                      </a:gs>
                      <a:gs pos="100000">
                        <a:srgbClr val="D9EEFF"/>
                      </a:gs>
                    </a:gsLst>
                    <a:lin ang="16200000" scaled="0"/>
                  </a:gradFill>
                </a:tblPr>
                <a:tblGrid>
                  <a:gridCol w="8383868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262625">
                  <a:tc>
                    <a:txBody>
                      <a:bodyPr/>
                      <a:lstStyle/>
                      <a:p>
                        <a:pPr marL="342900" marR="0" lvl="0" indent="-342900" algn="ctr" rtl="0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700"/>
                          <a:buFont typeface="Arial"/>
                          <a:buNone/>
                        </a:pPr>
                        <a:r>
                          <a:rPr lang="en-US" sz="1700" b="1" u="none" strike="noStrike" cap="none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a:t>Steps to find IQR</a:t>
                        </a:r>
                        <a:endParaRPr sz="1700" b="1" u="none" strike="noStrike" cap="non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a:txBody>
                    <a:tcPr marL="0" marR="0" marT="0" marB="0"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267775">
                  <a:tc>
                    <a:txBody>
                      <a:bodyPr/>
                      <a:lstStyle/>
                      <a:p>
                        <a:pPr marL="228600" marR="0" lvl="0" indent="-22860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700"/>
                          <a:buFont typeface="Arial"/>
                          <a:buNone/>
                        </a:pPr>
                        <a:r>
                          <a:rPr lang="en-US" sz="1700" b="1" u="none" strike="noStrike" cap="none" dirty="0"/>
                          <a:t>1. </a:t>
                        </a:r>
                        <a:r>
                          <a:rPr lang="en-US" sz="1600" b="0" i="0" dirty="0">
                            <a:solidFill>
                              <a:srgbClr val="222222"/>
                            </a:solidFill>
                            <a:effectLst/>
                            <a:latin typeface="Roboto" panose="020B0604020202020204" charset="0"/>
                          </a:rPr>
                          <a:t>Put the numbers in order. </a:t>
                        </a:r>
                        <a:r>
                          <a:rPr lang="en-US" sz="1100" b="0" i="0" dirty="0">
                            <a:solidFill>
                              <a:srgbClr val="22222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Roboto" panose="020B0604020202020204" charset="0"/>
                          </a:rPr>
                          <a:t>(Least to Greatest)</a:t>
                        </a:r>
                        <a:endParaRPr sz="1700" b="1" u="none" strike="noStrike" cap="none" dirty="0">
                          <a:solidFill>
                            <a:srgbClr val="20202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a:txBody>
                    <a:tcPr marL="0" marR="0" marT="0" marB="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215925">
                  <a:tc>
                    <a:txBody>
                      <a:bodyPr/>
                      <a:lstStyle/>
                      <a:p>
                        <a:pPr marL="22860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F34336"/>
                          </a:buClr>
                          <a:buSzPts val="1200"/>
                          <a:buFont typeface="Century Gothic"/>
                          <a:buNone/>
                        </a:pPr>
                        <a:r>
                          <a:rPr lang="en-US" sz="1000" i="1" u="none" strike="noStrike" cap="none" dirty="0"/>
                          <a:t>CFU How did I/you put numbers in order?</a:t>
                        </a:r>
                        <a:endParaRPr sz="1200" i="1" u="none" strike="noStrike" cap="none" dirty="0"/>
                      </a:p>
                    </a:txBody>
                    <a:tcPr marL="0" marR="0" marT="0" marB="0"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267775">
                  <a:tc>
                    <a:txBody>
                      <a:bodyPr/>
                      <a:lstStyle/>
                      <a:p>
                        <a:pPr marL="228600" marR="0" lvl="0" indent="-22860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700"/>
                          <a:buFont typeface="Arial"/>
                          <a:buNone/>
                        </a:pPr>
                        <a:r>
                          <a:rPr lang="en-US" sz="1700" b="1" u="none" strike="noStrike" cap="none" dirty="0"/>
                          <a:t>2. </a:t>
                        </a:r>
                        <a:r>
                          <a:rPr lang="en-US" sz="1600" b="0" i="0" dirty="0">
                            <a:solidFill>
                              <a:srgbClr val="222222"/>
                            </a:solidFill>
                            <a:effectLst/>
                            <a:latin typeface="Roboto" panose="020B0604020202020204" charset="0"/>
                          </a:rPr>
                          <a:t>Find the </a:t>
                        </a:r>
                        <a:r>
                          <a:rPr lang="en-US" sz="1600" b="0" i="1" dirty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Roboto" panose="020B0604020202020204" charset="0"/>
                          </a:rPr>
                          <a:t>Median (</a:t>
                        </a:r>
                        <a:r>
                          <a:rPr lang="en-US" sz="1600" b="1" i="1" dirty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Roboto" panose="020B0604020202020204" charset="0"/>
                          </a:rPr>
                          <a:t>Q2</a:t>
                        </a:r>
                        <a:r>
                          <a:rPr lang="en-US" sz="1600" b="0" i="1" dirty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Roboto" panose="020B0604020202020204" charset="0"/>
                          </a:rPr>
                          <a:t>)</a:t>
                        </a:r>
                        <a:r>
                          <a:rPr lang="en-US" sz="1600" b="0" i="0" dirty="0">
                            <a:solidFill>
                              <a:srgbClr val="222222"/>
                            </a:solidFill>
                            <a:effectLst/>
                            <a:latin typeface="Roboto" panose="020B0604020202020204" charset="0"/>
                          </a:rPr>
                          <a:t> </a:t>
                        </a:r>
                        <a:r>
                          <a:rPr lang="en-US" sz="1400" b="0" i="0" dirty="0">
                            <a:solidFill>
                              <a:srgbClr val="222222"/>
                            </a:solidFill>
                            <a:effectLst/>
                            <a:latin typeface="Roboto" panose="020B0604020202020204" charset="0"/>
                          </a:rPr>
                          <a:t>and place </a:t>
                        </a:r>
                        <a:r>
                          <a:rPr lang="en-US" sz="1400" b="0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Roboto" panose="020B0604020202020204" charset="0"/>
                          </a:rPr>
                          <a:t>parentheses</a:t>
                        </a:r>
                        <a:r>
                          <a:rPr lang="en-US" sz="1400" b="0" i="0" dirty="0">
                            <a:solidFill>
                              <a:srgbClr val="222222"/>
                            </a:solidFill>
                            <a:effectLst/>
                            <a:latin typeface="Roboto" panose="020B0604020202020204" charset="0"/>
                          </a:rPr>
                          <a:t> around the numbers </a:t>
                        </a:r>
                        <a:r>
                          <a:rPr lang="en-US" sz="1400" b="0" i="1" dirty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Roboto" panose="020B0604020202020204" charset="0"/>
                          </a:rPr>
                          <a:t>Left and Right</a:t>
                        </a:r>
                        <a:r>
                          <a:rPr lang="en-US" sz="1400" b="0" i="0" dirty="0">
                            <a:solidFill>
                              <a:srgbClr val="222222"/>
                            </a:solidFill>
                            <a:effectLst/>
                            <a:latin typeface="Roboto" panose="020B0604020202020204" charset="0"/>
                          </a:rPr>
                          <a:t> side of the median.              </a:t>
                        </a:r>
                        <a:r>
                          <a:rPr lang="en-US" sz="1050" b="0" i="0" dirty="0">
                            <a:solidFill>
                              <a:srgbClr val="22222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Roboto" panose="020B0604020202020204" charset="0"/>
                          </a:rPr>
                          <a:t>(If two value, add up &amp; divide by 2). </a:t>
                        </a:r>
                        <a:endParaRPr sz="1700" b="0" u="none" strike="noStrike" cap="none" dirty="0">
                          <a:solidFill>
                            <a:srgbClr val="20202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a:txBody>
                    <a:tcPr marL="0" marR="0" marT="0" marB="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178300">
                  <a:tc>
                    <a:txBody>
                      <a:bodyPr/>
                      <a:lstStyle/>
                      <a:p>
                        <a:pPr marL="22860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F34336"/>
                          </a:buClr>
                          <a:buSzPts val="1200"/>
                          <a:buFont typeface="Century Gothic"/>
                          <a:buNone/>
                        </a:pPr>
                        <a:r>
                          <a:rPr lang="en-US" sz="1000" i="1" u="none" strike="noStrike" cap="none" dirty="0"/>
                          <a:t>CFU How did I/you find the middle value of the data set?</a:t>
                        </a:r>
                        <a:endParaRPr sz="1200" i="1" u="none" strike="noStrike" cap="none" dirty="0"/>
                      </a:p>
                    </a:txBody>
                    <a:tcPr marL="0" marR="0" marT="0" marB="0"/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267775">
                  <a:tc>
                    <a:txBody>
                      <a:bodyPr/>
                      <a:lstStyle/>
                      <a:p>
                        <a:pPr marL="228600" marR="0" lvl="0" indent="-22860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700"/>
                          <a:buFont typeface="Arial"/>
                          <a:buNone/>
                        </a:pPr>
                        <a:r>
                          <a:rPr lang="en-US" sz="1700" b="1" i="0" u="none" strike="noStrike" cap="none" dirty="0"/>
                          <a:t>3. </a:t>
                        </a:r>
                        <a:r>
                          <a:rPr lang="en-US" sz="1800" b="0" u="none" strike="noStrike" cap="none" dirty="0"/>
                          <a:t>Find the </a:t>
                        </a:r>
                        <a:r>
                          <a:rPr lang="en-US" sz="1800" b="0" i="1" u="none" strike="noStrike" cap="none" dirty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a:t>Median (</a:t>
                        </a:r>
                        <a:r>
                          <a:rPr lang="en-US" sz="1800" b="1" i="1" u="none" strike="noStrike" cap="none" dirty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a:t>Q1</a:t>
                        </a:r>
                        <a:r>
                          <a:rPr lang="en-US" sz="1800" b="0" i="1" u="none" strike="noStrike" cap="none" dirty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a:t>)</a:t>
                        </a:r>
                        <a:r>
                          <a:rPr lang="en-US" sz="1800" b="0" u="none" strike="noStrike" cap="none" dirty="0"/>
                          <a:t> of the Lower half of data set. Q1</a:t>
                        </a:r>
                        <a:endParaRPr sz="1700" b="1" i="1" u="none" strike="noStrike" cap="none" dirty="0">
                          <a:solidFill>
                            <a:srgbClr val="20202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a:txBody>
                    <a:tcPr marL="0" marR="0" marT="0" marB="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215925">
                  <a:tc>
                    <a:txBody>
                      <a:bodyPr/>
                      <a:lstStyle/>
                      <a:p>
                        <a:pPr marL="22860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F34336"/>
                          </a:buClr>
                          <a:buSzPts val="1200"/>
                          <a:buFont typeface="Century Gothic"/>
                          <a:buNone/>
                        </a:pPr>
                        <a:r>
                          <a:rPr lang="en-US" sz="1000" i="1" u="none" strike="noStrike" cap="none" dirty="0"/>
                          <a:t>CFU How did I/you find the Q1..</a:t>
                        </a:r>
                      </a:p>
                    </a:txBody>
                    <a:tcPr marL="0" marR="0" marT="0" marB="0"/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</a:tbl>
            </a:graphicData>
          </a:graphic>
        </p:graphicFrame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7ED2D58E-2694-4ED7-9021-238BFAF1CCD8}"/>
              </a:ext>
            </a:extLst>
          </p:cNvPr>
          <p:cNvSpPr txBox="1"/>
          <p:nvPr/>
        </p:nvSpPr>
        <p:spPr>
          <a:xfrm>
            <a:off x="91489" y="3577917"/>
            <a:ext cx="14070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9933FF"/>
                </a:solidFill>
                <a:effectLst/>
                <a:latin typeface="Verdana" panose="020B0604030504040204" pitchFamily="34" charset="0"/>
              </a:rPr>
              <a:t>Example:</a:t>
            </a:r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C9EAA02-7B99-4918-8633-E6E9E84DE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380" y="3637993"/>
            <a:ext cx="7040803" cy="61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8B19E0F-73DC-44F9-84EC-09DB5D0A8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379" y="4252802"/>
            <a:ext cx="7040803" cy="633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4D5E875-C6EC-424F-AE42-854E808656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7379" y="4880400"/>
            <a:ext cx="7040803" cy="641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FB919F8-1866-40F8-956F-CAD0ECD66F2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59022" y="5493941"/>
            <a:ext cx="928955" cy="36575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DD84A49-1EBE-4A98-B4F2-B43E5D91ACDD}"/>
              </a:ext>
            </a:extLst>
          </p:cNvPr>
          <p:cNvSpPr txBox="1"/>
          <p:nvPr/>
        </p:nvSpPr>
        <p:spPr>
          <a:xfrm>
            <a:off x="1314528" y="5155467"/>
            <a:ext cx="74122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Medium" panose="020B0500000000000000" pitchFamily="34" charset="-128"/>
                <a:ea typeface="Yu Gothic Medium" panose="020B0500000000000000" pitchFamily="34" charset="-128"/>
              </a:rPr>
              <a:t>(                                       )(                                       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FFE44874-9556-4BD5-A793-B1EE0C65A7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0853" y="920120"/>
            <a:ext cx="1457330" cy="442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8C3039C-FE02-499C-BCA4-842532727F4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1734" y="5167976"/>
            <a:ext cx="1709738" cy="10287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712CD6A-0FC7-4F6C-A728-50513B92D49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63916" y="5100787"/>
            <a:ext cx="1858327" cy="115206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BE693C4-8A66-4D17-A477-34732A42148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06603" y="5796835"/>
            <a:ext cx="4225689" cy="101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1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terquartile range | Math Wiki | Fandom">
            <a:extLst>
              <a:ext uri="{FF2B5EF4-FFF2-40B4-BE49-F238E27FC236}">
                <a16:creationId xmlns:a16="http://schemas.microsoft.com/office/drawing/2014/main" id="{259BC95A-647C-4EFA-9674-04BBEE140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23" y="3564098"/>
            <a:ext cx="4114756" cy="274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BE1E4BB-4ACF-4E20-9173-D4905F79AF07}"/>
              </a:ext>
            </a:extLst>
          </p:cNvPr>
          <p:cNvGrpSpPr/>
          <p:nvPr/>
        </p:nvGrpSpPr>
        <p:grpSpPr>
          <a:xfrm>
            <a:off x="457245" y="550732"/>
            <a:ext cx="8383868" cy="2771388"/>
            <a:chOff x="297163" y="1752894"/>
            <a:chExt cx="8102453" cy="2771388"/>
          </a:xfrm>
        </p:grpSpPr>
        <p:graphicFrame>
          <p:nvGraphicFramePr>
            <p:cNvPr id="6" name="Google Shape;93;p5">
              <a:extLst>
                <a:ext uri="{FF2B5EF4-FFF2-40B4-BE49-F238E27FC236}">
                  <a16:creationId xmlns:a16="http://schemas.microsoft.com/office/drawing/2014/main" id="{BBF00B5E-C736-4687-AE05-623FC129B27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711652968"/>
                </p:ext>
              </p:extLst>
            </p:nvPr>
          </p:nvGraphicFramePr>
          <p:xfrm>
            <a:off x="297163" y="2848182"/>
            <a:ext cx="8102453" cy="1676100"/>
          </p:xfrm>
          <a:graphic>
            <a:graphicData uri="http://schemas.openxmlformats.org/drawingml/2006/table">
              <a:tbl>
                <a:tblPr firstRow="1" bandRow="1">
                  <a:gradFill>
                    <a:gsLst>
                      <a:gs pos="0">
                        <a:srgbClr val="7EC3FF"/>
                      </a:gs>
                      <a:gs pos="35000">
                        <a:srgbClr val="A3D4FF"/>
                      </a:gs>
                      <a:gs pos="100000">
                        <a:srgbClr val="D9EEFF"/>
                      </a:gs>
                    </a:gsLst>
                    <a:lin ang="16200000" scaled="0"/>
                  </a:gradFill>
                </a:tblPr>
                <a:tblGrid>
                  <a:gridCol w="8383868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262625">
                  <a:tc>
                    <a:txBody>
                      <a:bodyPr/>
                      <a:lstStyle/>
                      <a:p>
                        <a:pPr marL="342900" marR="0" lvl="0" indent="-342900" algn="l" rtl="0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700"/>
                          <a:buFont typeface="Arial"/>
                          <a:buNone/>
                        </a:pPr>
                        <a:endParaRPr sz="1600" b="0" u="none" strike="noStrike" cap="none" dirty="0"/>
                      </a:p>
                    </a:txBody>
                    <a:tcPr marL="0" marR="0" marT="0" marB="0"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267775">
                  <a:tc>
                    <a:txBody>
                      <a:bodyPr/>
                      <a:lstStyle/>
                      <a:p>
                        <a:pPr marL="228600" marR="0" lvl="0" indent="-22860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700"/>
                          <a:buFont typeface="Arial"/>
                          <a:buNone/>
                        </a:pPr>
                        <a:endParaRPr sz="1600" b="0" u="none" strike="noStrike" cap="none" dirty="0">
                          <a:solidFill>
                            <a:srgbClr val="20202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a:txBody>
                    <a:tcPr marL="0" marR="0" marT="0" marB="0"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215925">
                  <a:tc>
                    <a:txBody>
                      <a:bodyPr/>
                      <a:lstStyle/>
                      <a:p>
                        <a:pPr marL="22860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F34336"/>
                          </a:buClr>
                          <a:buSzPts val="1200"/>
                          <a:buFont typeface="Century Gothic"/>
                          <a:buNone/>
                        </a:pPr>
                        <a:endParaRPr sz="1200" i="1" u="none" strike="noStrike" cap="none" dirty="0"/>
                      </a:p>
                    </a:txBody>
                    <a:tcPr marL="0" marR="0" marT="0" marB="0"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267775">
                  <a:tc>
                    <a:txBody>
                      <a:bodyPr/>
                      <a:lstStyle/>
                      <a:p>
                        <a:pPr marL="228600" marR="0" lvl="0" indent="-22860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700"/>
                          <a:buFont typeface="Arial"/>
                          <a:buNone/>
                        </a:pPr>
                        <a:r>
                          <a:rPr lang="en-US" sz="1700" b="1" u="none" strike="noStrike" cap="none" dirty="0"/>
                          <a:t>4. </a:t>
                        </a:r>
                        <a:r>
                          <a:rPr lang="en-US" sz="1600" b="0" u="none" strike="noStrike" cap="none" dirty="0"/>
                          <a:t>Find the </a:t>
                        </a:r>
                        <a:r>
                          <a:rPr lang="en-US" sz="1600" b="0" i="1" u="none" strike="noStrike" cap="none" dirty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a:t>Median (</a:t>
                        </a:r>
                        <a:r>
                          <a:rPr lang="en-US" sz="1600" b="1" i="1" u="none" strike="noStrike" cap="none" dirty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a:t>Q3</a:t>
                        </a:r>
                        <a:r>
                          <a:rPr lang="en-US" sz="1600" b="0" i="1" u="none" strike="noStrike" cap="none" dirty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a:t>)</a:t>
                        </a:r>
                        <a:r>
                          <a:rPr lang="en-US" sz="1600" b="0" u="none" strike="noStrike" cap="none" dirty="0"/>
                          <a:t> of the Upper half of data set. Q3</a:t>
                        </a:r>
                        <a:endParaRPr sz="1700" b="0" i="1" u="none" strike="noStrike" cap="none" dirty="0">
                          <a:solidFill>
                            <a:srgbClr val="20202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a:txBody>
                    <a:tcPr marL="0" marR="0" marT="0" marB="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178300">
                  <a:tc>
                    <a:txBody>
                      <a:bodyPr/>
                      <a:lstStyle/>
                      <a:p>
                        <a:pPr marL="22860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F34336"/>
                          </a:buClr>
                          <a:buSzPts val="1200"/>
                          <a:buFont typeface="Century Gothic"/>
                          <a:buNone/>
                        </a:pPr>
                        <a:r>
                          <a:rPr lang="en-US" sz="1000" i="1" u="none" strike="noStrike" cap="none" dirty="0"/>
                          <a:t>CFU How did I/you find Q3.</a:t>
                        </a:r>
                        <a:endParaRPr sz="1200" i="1" u="none" strike="noStrike" cap="none" dirty="0"/>
                      </a:p>
                    </a:txBody>
                    <a:tcPr marL="0" marR="0" marT="0" marB="0"/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267775">
                  <a:tc>
                    <a:txBody>
                      <a:bodyPr/>
                      <a:lstStyle/>
                      <a:p>
                        <a:pPr marL="228600" marR="0" lvl="0" indent="-22860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700"/>
                          <a:buFont typeface="Arial"/>
                          <a:buNone/>
                          <a:tabLst/>
                          <a:defRPr/>
                        </a:pPr>
                        <a:r>
                          <a:rPr lang="en-US" sz="1700" b="1" i="0" u="none" strike="noStrike" cap="none" dirty="0"/>
                          <a:t>5. </a:t>
                        </a:r>
                        <a:r>
                          <a:rPr lang="en-US" sz="1600" b="0" i="0" dirty="0">
                            <a:solidFill>
                              <a:srgbClr val="222222"/>
                            </a:solidFill>
                            <a:effectLst/>
                            <a:latin typeface="Roboto" panose="020B0604020202020204" charset="0"/>
                          </a:rPr>
                          <a:t>Subtract Q1 from Q3 to find the </a:t>
                        </a:r>
                        <a:r>
                          <a:rPr lang="en-US" sz="1600" b="1" i="0" dirty="0">
                            <a:solidFill>
                              <a:srgbClr val="222222"/>
                            </a:solidFill>
                            <a:effectLst/>
                            <a:latin typeface="Roboto" panose="020B0604020202020204" charset="0"/>
                          </a:rPr>
                          <a:t>interquartile range</a:t>
                        </a:r>
                        <a:r>
                          <a:rPr lang="en-US" sz="1600" b="0" i="0" dirty="0">
                            <a:solidFill>
                              <a:srgbClr val="222222"/>
                            </a:solidFill>
                            <a:effectLst/>
                            <a:latin typeface="Roboto" panose="020B0604020202020204" charset="0"/>
                          </a:rPr>
                          <a:t>: </a:t>
                        </a:r>
                        <a:r>
                          <a:rPr lang="en-US" sz="1600" b="1" i="0" dirty="0">
                            <a:solidFill>
                              <a:srgbClr val="9933FF"/>
                            </a:solidFill>
                            <a:effectLst/>
                            <a:latin typeface="Verdana" panose="020B0604030504040204" pitchFamily="34" charset="0"/>
                          </a:rPr>
                          <a:t>IQR = Q3 - Q1</a:t>
                        </a:r>
                        <a:endParaRPr lang="en-US" sz="1600" dirty="0"/>
                      </a:p>
                    </a:txBody>
                    <a:tcPr marL="0" marR="0" marT="0" marB="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215925">
                  <a:tc>
                    <a:txBody>
                      <a:bodyPr/>
                      <a:lstStyle/>
                      <a:p>
                        <a:pPr marL="22860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F34336"/>
                          </a:buClr>
                          <a:buSzPts val="1200"/>
                          <a:buFont typeface="Century Gothic"/>
                          <a:buNone/>
                        </a:pPr>
                        <a:r>
                          <a:rPr lang="en-US" sz="1000" i="1" u="none" strike="noStrike" cap="none" dirty="0"/>
                          <a:t>CFU How did I/you find interquartile range?</a:t>
                        </a:r>
                      </a:p>
                    </a:txBody>
                    <a:tcPr marL="0" marR="0" marT="0" marB="0"/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</a:tbl>
            </a:graphicData>
          </a:graphic>
        </p:graphicFrame>
        <p:graphicFrame>
          <p:nvGraphicFramePr>
            <p:cNvPr id="7" name="Google Shape;93;p5">
              <a:extLst>
                <a:ext uri="{FF2B5EF4-FFF2-40B4-BE49-F238E27FC236}">
                  <a16:creationId xmlns:a16="http://schemas.microsoft.com/office/drawing/2014/main" id="{446FAAC4-4FC9-4998-A009-E0E1E148637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40569532"/>
                </p:ext>
              </p:extLst>
            </p:nvPr>
          </p:nvGraphicFramePr>
          <p:xfrm>
            <a:off x="297163" y="1752894"/>
            <a:ext cx="8102453" cy="1833970"/>
          </p:xfrm>
          <a:graphic>
            <a:graphicData uri="http://schemas.openxmlformats.org/drawingml/2006/table">
              <a:tbl>
                <a:tblPr firstRow="1" bandRow="1">
                  <a:gradFill>
                    <a:gsLst>
                      <a:gs pos="0">
                        <a:srgbClr val="7EC3FF"/>
                      </a:gs>
                      <a:gs pos="35000">
                        <a:srgbClr val="A3D4FF"/>
                      </a:gs>
                      <a:gs pos="100000">
                        <a:srgbClr val="D9EEFF"/>
                      </a:gs>
                    </a:gsLst>
                    <a:lin ang="16200000" scaled="0"/>
                  </a:gradFill>
                </a:tblPr>
                <a:tblGrid>
                  <a:gridCol w="8383868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262625">
                  <a:tc>
                    <a:txBody>
                      <a:bodyPr/>
                      <a:lstStyle/>
                      <a:p>
                        <a:pPr marL="342900" marR="0" lvl="0" indent="-342900" algn="ctr" rtl="0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700"/>
                          <a:buFont typeface="Arial"/>
                          <a:buNone/>
                        </a:pPr>
                        <a:r>
                          <a:rPr lang="en-US" sz="1700" b="1" u="none" strike="noStrike" cap="none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a:t>Steps to find IQR</a:t>
                        </a:r>
                        <a:endParaRPr sz="1700" b="1" u="none" strike="noStrike" cap="non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a:txBody>
                    <a:tcPr marL="0" marR="0" marT="0" marB="0"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267775">
                  <a:tc>
                    <a:txBody>
                      <a:bodyPr/>
                      <a:lstStyle/>
                      <a:p>
                        <a:pPr marL="228600" marR="0" lvl="0" indent="-22860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700"/>
                          <a:buFont typeface="Arial"/>
                          <a:buNone/>
                        </a:pPr>
                        <a:r>
                          <a:rPr lang="en-US" sz="1700" b="1" u="none" strike="noStrike" cap="none" dirty="0"/>
                          <a:t>1. </a:t>
                        </a:r>
                        <a:r>
                          <a:rPr lang="en-US" sz="1600" b="0" i="0" dirty="0">
                            <a:solidFill>
                              <a:srgbClr val="222222"/>
                            </a:solidFill>
                            <a:effectLst/>
                            <a:latin typeface="Roboto" panose="020B0604020202020204" charset="0"/>
                          </a:rPr>
                          <a:t>Put the numbers in order. </a:t>
                        </a:r>
                        <a:r>
                          <a:rPr lang="en-US" sz="1100" b="0" i="0" dirty="0">
                            <a:solidFill>
                              <a:srgbClr val="22222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Roboto" panose="020B0604020202020204" charset="0"/>
                          </a:rPr>
                          <a:t>(Least to Greatest)</a:t>
                        </a:r>
                        <a:endParaRPr sz="1700" b="1" u="none" strike="noStrike" cap="none" dirty="0">
                          <a:solidFill>
                            <a:srgbClr val="20202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a:txBody>
                    <a:tcPr marL="0" marR="0" marT="0" marB="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215925">
                  <a:tc>
                    <a:txBody>
                      <a:bodyPr/>
                      <a:lstStyle/>
                      <a:p>
                        <a:pPr marL="22860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F34336"/>
                          </a:buClr>
                          <a:buSzPts val="1200"/>
                          <a:buFont typeface="Century Gothic"/>
                          <a:buNone/>
                        </a:pPr>
                        <a:r>
                          <a:rPr lang="en-US" sz="1000" i="1" u="none" strike="noStrike" cap="none" dirty="0"/>
                          <a:t>CFU How did I/you put numbers in order?</a:t>
                        </a:r>
                        <a:endParaRPr sz="1200" i="1" u="none" strike="noStrike" cap="none" dirty="0"/>
                      </a:p>
                    </a:txBody>
                    <a:tcPr marL="0" marR="0" marT="0" marB="0"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267775">
                  <a:tc>
                    <a:txBody>
                      <a:bodyPr/>
                      <a:lstStyle/>
                      <a:p>
                        <a:pPr marL="228600" marR="0" lvl="0" indent="-22860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700"/>
                          <a:buFont typeface="Arial"/>
                          <a:buNone/>
                        </a:pPr>
                        <a:r>
                          <a:rPr lang="en-US" sz="1700" b="1" u="none" strike="noStrike" cap="none" dirty="0"/>
                          <a:t>2. </a:t>
                        </a:r>
                        <a:r>
                          <a:rPr lang="en-US" sz="1600" b="0" i="0" dirty="0">
                            <a:solidFill>
                              <a:srgbClr val="222222"/>
                            </a:solidFill>
                            <a:effectLst/>
                            <a:latin typeface="Roboto" panose="020B0604020202020204" charset="0"/>
                          </a:rPr>
                          <a:t>Find the </a:t>
                        </a:r>
                        <a:r>
                          <a:rPr lang="en-US" sz="1600" b="0" i="1" dirty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Roboto" panose="020B0604020202020204" charset="0"/>
                          </a:rPr>
                          <a:t>Median (</a:t>
                        </a:r>
                        <a:r>
                          <a:rPr lang="en-US" sz="1600" b="1" i="1" dirty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Roboto" panose="020B0604020202020204" charset="0"/>
                          </a:rPr>
                          <a:t>Q2</a:t>
                        </a:r>
                        <a:r>
                          <a:rPr lang="en-US" sz="1600" b="0" i="1" dirty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Roboto" panose="020B0604020202020204" charset="0"/>
                          </a:rPr>
                          <a:t>)</a:t>
                        </a:r>
                        <a:r>
                          <a:rPr lang="en-US" sz="1600" b="0" i="0" dirty="0">
                            <a:solidFill>
                              <a:srgbClr val="222222"/>
                            </a:solidFill>
                            <a:effectLst/>
                            <a:latin typeface="Roboto" panose="020B0604020202020204" charset="0"/>
                          </a:rPr>
                          <a:t> </a:t>
                        </a:r>
                        <a:r>
                          <a:rPr lang="en-US" sz="1400" b="0" i="0" dirty="0">
                            <a:solidFill>
                              <a:srgbClr val="222222"/>
                            </a:solidFill>
                            <a:effectLst/>
                            <a:latin typeface="Roboto" panose="020B0604020202020204" charset="0"/>
                          </a:rPr>
                          <a:t>and place </a:t>
                        </a:r>
                        <a:r>
                          <a:rPr lang="en-US" sz="1400" b="0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Roboto" panose="020B0604020202020204" charset="0"/>
                          </a:rPr>
                          <a:t>parentheses</a:t>
                        </a:r>
                        <a:r>
                          <a:rPr lang="en-US" sz="1400" b="0" i="0" dirty="0">
                            <a:solidFill>
                              <a:srgbClr val="222222"/>
                            </a:solidFill>
                            <a:effectLst/>
                            <a:latin typeface="Roboto" panose="020B0604020202020204" charset="0"/>
                          </a:rPr>
                          <a:t> around the numbers </a:t>
                        </a:r>
                        <a:r>
                          <a:rPr lang="en-US" sz="1400" b="0" i="1" dirty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Roboto" panose="020B0604020202020204" charset="0"/>
                          </a:rPr>
                          <a:t>Left and Right</a:t>
                        </a:r>
                        <a:r>
                          <a:rPr lang="en-US" sz="1400" b="0" i="0" dirty="0">
                            <a:solidFill>
                              <a:srgbClr val="222222"/>
                            </a:solidFill>
                            <a:effectLst/>
                            <a:latin typeface="Roboto" panose="020B0604020202020204" charset="0"/>
                          </a:rPr>
                          <a:t> side of the median.              </a:t>
                        </a:r>
                        <a:r>
                          <a:rPr lang="en-US" sz="1050" b="0" i="0" dirty="0">
                            <a:solidFill>
                              <a:srgbClr val="22222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Roboto" panose="020B0604020202020204" charset="0"/>
                          </a:rPr>
                          <a:t>(If two value, add up &amp; divide by 2). </a:t>
                        </a:r>
                        <a:endParaRPr sz="1700" b="0" u="none" strike="noStrike" cap="none" dirty="0">
                          <a:solidFill>
                            <a:srgbClr val="20202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a:txBody>
                    <a:tcPr marL="0" marR="0" marT="0" marB="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178300">
                  <a:tc>
                    <a:txBody>
                      <a:bodyPr/>
                      <a:lstStyle/>
                      <a:p>
                        <a:pPr marL="22860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F34336"/>
                          </a:buClr>
                          <a:buSzPts val="1200"/>
                          <a:buFont typeface="Century Gothic"/>
                          <a:buNone/>
                        </a:pPr>
                        <a:r>
                          <a:rPr lang="en-US" sz="1000" i="1" u="none" strike="noStrike" cap="none" dirty="0"/>
                          <a:t>CFU How did I/you find the middle value of the data set?</a:t>
                        </a:r>
                        <a:endParaRPr sz="1200" i="1" u="none" strike="noStrike" cap="none" dirty="0"/>
                      </a:p>
                    </a:txBody>
                    <a:tcPr marL="0" marR="0" marT="0" marB="0"/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267775">
                  <a:tc>
                    <a:txBody>
                      <a:bodyPr/>
                      <a:lstStyle/>
                      <a:p>
                        <a:pPr marL="228600" marR="0" lvl="0" indent="-22860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700"/>
                          <a:buFont typeface="Arial"/>
                          <a:buNone/>
                        </a:pPr>
                        <a:r>
                          <a:rPr lang="en-US" sz="1700" b="1" i="0" u="none" strike="noStrike" cap="none" dirty="0"/>
                          <a:t>3. </a:t>
                        </a:r>
                        <a:r>
                          <a:rPr lang="en-US" sz="1800" b="0" u="none" strike="noStrike" cap="none" dirty="0"/>
                          <a:t>Find the </a:t>
                        </a:r>
                        <a:r>
                          <a:rPr lang="en-US" sz="1800" b="0" i="1" u="none" strike="noStrike" cap="none" dirty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a:t>Median (</a:t>
                        </a:r>
                        <a:r>
                          <a:rPr lang="en-US" sz="1800" b="1" i="1" u="none" strike="noStrike" cap="none" dirty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a:t>Q1</a:t>
                        </a:r>
                        <a:r>
                          <a:rPr lang="en-US" sz="1800" b="0" i="1" u="none" strike="noStrike" cap="none" dirty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a:t>)</a:t>
                        </a:r>
                        <a:r>
                          <a:rPr lang="en-US" sz="1800" b="0" u="none" strike="noStrike" cap="none" dirty="0"/>
                          <a:t> of the Lower half of data set. Q1</a:t>
                        </a:r>
                        <a:endParaRPr sz="1700" b="1" i="1" u="none" strike="noStrike" cap="none" dirty="0">
                          <a:solidFill>
                            <a:srgbClr val="20202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a:txBody>
                    <a:tcPr marL="0" marR="0" marT="0" marB="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215925">
                  <a:tc>
                    <a:txBody>
                      <a:bodyPr/>
                      <a:lstStyle/>
                      <a:p>
                        <a:pPr marL="22860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F34336"/>
                          </a:buClr>
                          <a:buSzPts val="1200"/>
                          <a:buFont typeface="Century Gothic"/>
                          <a:buNone/>
                        </a:pPr>
                        <a:r>
                          <a:rPr lang="en-US" sz="1000" i="1" u="none" strike="noStrike" cap="none" dirty="0"/>
                          <a:t>CFU How did I/you find the Q1..</a:t>
                        </a:r>
                      </a:p>
                    </a:txBody>
                    <a:tcPr marL="0" marR="0" marT="0" marB="0"/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</a:tbl>
            </a:graphicData>
          </a:graphic>
        </p:graphicFrame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AC635DC-B69C-4E6F-926B-E4E519CB6A77}"/>
              </a:ext>
            </a:extLst>
          </p:cNvPr>
          <p:cNvSpPr txBox="1"/>
          <p:nvPr/>
        </p:nvSpPr>
        <p:spPr>
          <a:xfrm>
            <a:off x="5577829" y="3479990"/>
            <a:ext cx="310892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IQR = Q3- Q1 </a:t>
            </a:r>
          </a:p>
          <a:p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        = </a:t>
            </a:r>
            <a:r>
              <a:rPr lang="en-US" sz="2800" b="1" i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58 – 52 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  <a:p>
            <a:r>
              <a:rPr lang="en-US" sz="2800" b="1" i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        =     6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40698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Learning Objective"/>
  <p:tag name="GENSWF_ADVANCE_TIME" val="0.00"/>
  <p:tag name="ISPRING_SLIDE_INDENT_LEVEL" val="0"/>
  <p:tag name="ISPRING_CUSTOM_TIMING_USED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Activate Prior Knowledge"/>
  <p:tag name="GENSWF_ADVANCE_TIME" val="0.00"/>
  <p:tag name="ISPRING_SLIDE_INDENT_LEVEL" val="0"/>
  <p:tag name="ISPRING_CUSTOM_TIMING_USE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ummary Closure"/>
  <p:tag name="GENSWF_ADVANCE_TIME" val="0.00"/>
  <p:tag name="ISPRING_SLIDE_INDENT_LEVEL" val="0"/>
  <p:tag name="ISPRING_CUSTOM_TIMING_USED" val="0"/>
</p:tagLst>
</file>

<file path=ppt/theme/theme1.xml><?xml version="1.0" encoding="utf-8"?>
<a:theme xmlns:a="http://schemas.openxmlformats.org/drawingml/2006/main" name="Office Theme">
  <a:themeElements>
    <a:clrScheme name="DataWORK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77ECF"/>
      </a:accent1>
      <a:accent2>
        <a:srgbClr val="D11123"/>
      </a:accent2>
      <a:accent3>
        <a:srgbClr val="F3F19F"/>
      </a:accent3>
      <a:accent4>
        <a:srgbClr val="FFD347"/>
      </a:accent4>
      <a:accent5>
        <a:srgbClr val="ADDB7B"/>
      </a:accent5>
      <a:accent6>
        <a:srgbClr val="87B0E1"/>
      </a:accent6>
      <a:hlink>
        <a:srgbClr val="077ECF"/>
      </a:hlink>
      <a:folHlink>
        <a:srgbClr val="53B5F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19050" algn="ctr">
              <a:solidFill>
                <a:srgbClr val="FF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lIns="0" tIns="0" rIns="0" bIns="0">
        <a:spAutoFit/>
      </a:bodyPr>
      <a:lstStyle>
        <a:defPPr defTabSz="914400" fontAlgn="auto">
          <a:spcBef>
            <a:spcPts val="0"/>
          </a:spcBef>
          <a:spcAft>
            <a:spcPts val="0"/>
          </a:spcAft>
          <a:defRPr kern="0" dirty="0">
            <a:latin typeface="Arial" pitchFamily="34" charset="0"/>
            <a:cs typeface="Arial" pitchFamily="34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10017</TotalTime>
  <Words>725</Words>
  <Application>Microsoft Office PowerPoint</Application>
  <PresentationFormat>On-screen Show (4:3)</PresentationFormat>
  <Paragraphs>111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8" baseType="lpstr">
      <vt:lpstr>Arial</vt:lpstr>
      <vt:lpstr>Helvetica Neue</vt:lpstr>
      <vt:lpstr>Book Antiqua</vt:lpstr>
      <vt:lpstr>Calibri</vt:lpstr>
      <vt:lpstr>Helvetica</vt:lpstr>
      <vt:lpstr>Malgun Gothic Semilight</vt:lpstr>
      <vt:lpstr>Verdana</vt:lpstr>
      <vt:lpstr>Gill Sans MT</vt:lpstr>
      <vt:lpstr>Handlee</vt:lpstr>
      <vt:lpstr>Sylfaen</vt:lpstr>
      <vt:lpstr>Century Gothic</vt:lpstr>
      <vt:lpstr>Arial Narrow</vt:lpstr>
      <vt:lpstr>Roboto</vt:lpstr>
      <vt:lpstr>Wingdings</vt:lpstr>
      <vt:lpstr>Yu Gothic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</dc:creator>
  <cp:lastModifiedBy>Mr. Jagpal</cp:lastModifiedBy>
  <cp:revision>503</cp:revision>
  <cp:lastPrinted>2014-04-25T17:44:43Z</cp:lastPrinted>
  <dcterms:created xsi:type="dcterms:W3CDTF">2012-04-12T14:57:33Z</dcterms:created>
  <dcterms:modified xsi:type="dcterms:W3CDTF">2020-08-27T23:36:21Z</dcterms:modified>
</cp:coreProperties>
</file>