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"/>
  </p:notesMasterIdLst>
  <p:sldIdLst>
    <p:sldId id="308" r:id="rId2"/>
    <p:sldId id="313" r:id="rId3"/>
    <p:sldId id="314" r:id="rId4"/>
    <p:sldId id="312" r:id="rId5"/>
    <p:sldId id="316" r:id="rId6"/>
  </p:sldIdLst>
  <p:sldSz cx="7772400" cy="10058400"/>
  <p:notesSz cx="6934200" cy="9220200"/>
  <p:embeddedFontLst>
    <p:embeddedFont>
      <p:font typeface="Book Antiqua" panose="02040602050305030304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Handlee" panose="02000000000000000000" pitchFamily="2" charset="0"/>
      <p:regular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Malgun Gothic Semilight" panose="020B0502040204020203" pitchFamily="34" charset="-128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943" userDrawn="1">
          <p15:clr>
            <a:srgbClr val="A4A3A4"/>
          </p15:clr>
        </p15:guide>
        <p15:guide id="2" orient="horz" pos="4013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8968" autoAdjust="0"/>
  </p:normalViewPr>
  <p:slideViewPr>
    <p:cSldViewPr>
      <p:cViewPr>
        <p:scale>
          <a:sx n="63" d="100"/>
          <a:sy n="63" d="100"/>
        </p:scale>
        <p:origin x="2191" y="-149"/>
      </p:cViewPr>
      <p:guideLst>
        <p:guide orient="horz" pos="4943"/>
        <p:guide orient="horz" pos="4013"/>
        <p:guide pos="3623"/>
        <p:guide pos="4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52060" y="9861424"/>
            <a:ext cx="2720340" cy="1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8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0" y="9268106"/>
            <a:ext cx="7772400" cy="380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3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9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S-ID.2</a:t>
            </a:r>
            <a:r>
              <a:rPr lang="en-US" sz="935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statistics appropriate to the shape of the data distribution to compare center </a:t>
            </a:r>
            <a:r>
              <a:rPr lang="en-US" sz="93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(median, mean) </a:t>
            </a:r>
            <a:r>
              <a:rPr lang="en-US" sz="935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spread </a:t>
            </a:r>
            <a:r>
              <a:rPr lang="en-US" sz="93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(interquartile range, standard deviation) </a:t>
            </a:r>
            <a:r>
              <a:rPr lang="en-US" sz="935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two or more different data sets.</a:t>
            </a:r>
            <a:endParaRPr lang="en-US" sz="935" dirty="0"/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334296"/>
            <a:ext cx="2078038" cy="613748"/>
            <a:chOff x="0" y="6364288"/>
            <a:chExt cx="2444750" cy="4184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8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 Same Side Corner Rectangle 1">
            <a:extLst>
              <a:ext uri="{FF2B5EF4-FFF2-40B4-BE49-F238E27FC236}">
                <a16:creationId xmlns:a16="http://schemas.microsoft.com/office/drawing/2014/main" id="{48102DF3-1754-4A20-839D-20C340714A53}"/>
              </a:ext>
            </a:extLst>
          </p:cNvPr>
          <p:cNvSpPr/>
          <p:nvPr userDrawn="1"/>
        </p:nvSpPr>
        <p:spPr bwMode="auto">
          <a:xfrm rot="16200000">
            <a:off x="3757109" y="-3521815"/>
            <a:ext cx="25818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19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Use Mean and Median to Measures the Center.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C93F27CE-34F9-4D00-9876-8E70BF2B667A}"/>
              </a:ext>
            </a:extLst>
          </p:cNvPr>
          <p:cNvSpPr/>
          <p:nvPr userDrawn="1"/>
        </p:nvSpPr>
        <p:spPr bwMode="auto">
          <a:xfrm rot="16200000">
            <a:off x="3757109" y="-3521815"/>
            <a:ext cx="25818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19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Use Mean and Median to Measures the Center. </a:t>
            </a:r>
          </a:p>
        </p:txBody>
      </p:sp>
    </p:spTree>
    <p:extLst>
      <p:ext uri="{BB962C8B-B14F-4D97-AF65-F5344CB8AC3E}">
        <p14:creationId xmlns:p14="http://schemas.microsoft.com/office/powerpoint/2010/main" val="2980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3757109" y="-3521815"/>
            <a:ext cx="25818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19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Use Mean and Median to Measures the Center.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3" r:id="rId3"/>
    <p:sldLayoutId id="2147484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FE65CC91-AD64-4332-8434-A4D3F2AD95BD}"/>
              </a:ext>
            </a:extLst>
          </p:cNvPr>
          <p:cNvSpPr/>
          <p:nvPr/>
        </p:nvSpPr>
        <p:spPr>
          <a:xfrm>
            <a:off x="7412117" y="-1066006"/>
            <a:ext cx="279320" cy="50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22829"/>
              </p:ext>
            </p:extLst>
          </p:nvPr>
        </p:nvGraphicFramePr>
        <p:xfrm>
          <a:off x="409527" y="6168722"/>
          <a:ext cx="6826684" cy="683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6684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50996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36023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find the mean and median. Today, we will learn how to use </a:t>
                      </a:r>
                      <a:r>
                        <a:rPr lang="en-US" sz="1200" i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itchFamily="18" charset="0"/>
                        </a:rPr>
                        <a:t>Mean and Median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itchFamily="18" charset="0"/>
                        </a:rPr>
                        <a:t>to Measures the Center. </a:t>
                      </a:r>
                      <a:endParaRPr lang="en-US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762101" y="1560353"/>
            <a:ext cx="2854733" cy="188752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marL="291465" indent="-291465" defTabSz="647675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 numbers of members in five </a:t>
            </a: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karate classes are 13, 12, 10, 16, and 19. </a:t>
            </a: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mean value:</a:t>
            </a:r>
          </a:p>
        </p:txBody>
      </p:sp>
      <p:sp>
        <p:nvSpPr>
          <p:cNvPr id="9240" name="TextBox 11">
            <a:extLst>
              <a:ext uri="{FF2B5EF4-FFF2-40B4-BE49-F238E27FC236}">
                <a16:creationId xmlns:a16="http://schemas.microsoft.com/office/drawing/2014/main" id="{CCF05B74-FDE3-4AB7-8DE3-6716254A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498" y="1182540"/>
            <a:ext cx="3831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mean of the given data set.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211641" y="1227067"/>
            <a:ext cx="1882378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B0984-2CCE-4D5B-B7DC-5A91B91D0C12}"/>
              </a:ext>
            </a:extLst>
          </p:cNvPr>
          <p:cNvSpPr/>
          <p:nvPr/>
        </p:nvSpPr>
        <p:spPr bwMode="auto">
          <a:xfrm>
            <a:off x="4247470" y="1555156"/>
            <a:ext cx="2888494" cy="188400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2. There are 28, 30, 29, 26, 31, and 30</a:t>
            </a: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students in a school’s four Algebra 1 </a:t>
            </a: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Classes. Find the mean value: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A95E52-5DE8-4E1F-A16A-79FF8573CA1D}"/>
              </a:ext>
            </a:extLst>
          </p:cNvPr>
          <p:cNvGrpSpPr/>
          <p:nvPr/>
        </p:nvGrpSpPr>
        <p:grpSpPr>
          <a:xfrm>
            <a:off x="989024" y="3576508"/>
            <a:ext cx="2627810" cy="1854859"/>
            <a:chOff x="361265" y="3703317"/>
            <a:chExt cx="3091542" cy="2182187"/>
          </a:xfrm>
        </p:grpSpPr>
        <p:graphicFrame>
          <p:nvGraphicFramePr>
            <p:cNvPr id="18" name="Google Shape;37;p5">
              <a:extLst>
                <a:ext uri="{FF2B5EF4-FFF2-40B4-BE49-F238E27FC236}">
                  <a16:creationId xmlns:a16="http://schemas.microsoft.com/office/drawing/2014/main" id="{21E7FB4B-D730-47D1-A9AD-8C7C9F50AB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902665"/>
                </p:ext>
              </p:extLst>
            </p:nvPr>
          </p:nvGraphicFramePr>
          <p:xfrm>
            <a:off x="365806" y="3703317"/>
            <a:ext cx="3087001" cy="2182187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2623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34767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Remember the Concept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20092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Century Gothic"/>
                          <a:buNone/>
                        </a:pPr>
                        <a:endParaRPr sz="1450" dirty="0">
                          <a:solidFill>
                            <a:srgbClr val="000000"/>
                          </a:solidFill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19" name="Google Shape;38;p5" descr="C:\Users\Stephen\Downloads\Light Bulb Icon.png">
              <a:extLst>
                <a:ext uri="{FF2B5EF4-FFF2-40B4-BE49-F238E27FC236}">
                  <a16:creationId xmlns:a16="http://schemas.microsoft.com/office/drawing/2014/main" id="{5CB1382C-59C1-4C1A-B094-8DEF13ABBAE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1265" y="3744331"/>
              <a:ext cx="365570" cy="22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CC0988-37C8-408B-A6C8-3ECED9C70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956" y="4095152"/>
              <a:ext cx="2590800" cy="1428750"/>
            </a:xfrm>
            <a:prstGeom prst="rect">
              <a:avLst/>
            </a:prstGeom>
          </p:spPr>
        </p:pic>
      </p:grpSp>
      <p:graphicFrame>
        <p:nvGraphicFramePr>
          <p:cNvPr id="25" name="Google Shape;37;p5">
            <a:extLst>
              <a:ext uri="{FF2B5EF4-FFF2-40B4-BE49-F238E27FC236}">
                <a16:creationId xmlns:a16="http://schemas.microsoft.com/office/drawing/2014/main" id="{49142755-9F5E-4BA9-B59F-A4F827A4C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164436"/>
              </p:ext>
            </p:extLst>
          </p:nvPr>
        </p:nvGraphicFramePr>
        <p:xfrm>
          <a:off x="3822869" y="3576508"/>
          <a:ext cx="2897557" cy="24896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9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191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2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4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sz="1450" dirty="0">
                        <a:solidFill>
                          <a:srgbClr val="000000"/>
                        </a:solidFill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Google Shape;38;p5" descr="C:\Users\Stephen\Downloads\Light Bulb Icon.png">
            <a:extLst>
              <a:ext uri="{FF2B5EF4-FFF2-40B4-BE49-F238E27FC236}">
                <a16:creationId xmlns:a16="http://schemas.microsoft.com/office/drawing/2014/main" id="{ADB2C5E5-C230-4845-A477-DED31EF16C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9616" y="3571079"/>
            <a:ext cx="332308" cy="19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D8C31-1AB8-4D48-B67E-C62F97AEDB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6789" y="3867305"/>
            <a:ext cx="2598188" cy="20553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CCB45B-7C37-4D4E-B281-AF1C68093D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2443" y="1424728"/>
            <a:ext cx="409148" cy="230690"/>
          </a:xfrm>
          <a:prstGeom prst="rect">
            <a:avLst/>
          </a:prstGeom>
        </p:spPr>
      </p:pic>
      <p:pic>
        <p:nvPicPr>
          <p:cNvPr id="34" name="Picture 2" descr="Image result for WB">
            <a:extLst>
              <a:ext uri="{FF2B5EF4-FFF2-40B4-BE49-F238E27FC236}">
                <a16:creationId xmlns:a16="http://schemas.microsoft.com/office/drawing/2014/main" id="{A9A5DA16-30B5-4A0D-ABD9-61D34D6F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99" y="1399711"/>
            <a:ext cx="311731" cy="3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12D9FF-0340-4817-829B-7E5C04343BA6}"/>
              </a:ext>
            </a:extLst>
          </p:cNvPr>
          <p:cNvSpPr/>
          <p:nvPr/>
        </p:nvSpPr>
        <p:spPr>
          <a:xfrm>
            <a:off x="1313573" y="528628"/>
            <a:ext cx="3334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Lesson 1: Measures of Center Mean and Median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F5C811-3CF4-44B6-853A-134118074E3B}"/>
              </a:ext>
            </a:extLst>
          </p:cNvPr>
          <p:cNvSpPr/>
          <p:nvPr/>
        </p:nvSpPr>
        <p:spPr>
          <a:xfrm>
            <a:off x="4941554" y="580736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Name:_______________________</a:t>
            </a: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Period:____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4" name="Group 142">
            <a:extLst>
              <a:ext uri="{FF2B5EF4-FFF2-40B4-BE49-F238E27FC236}">
                <a16:creationId xmlns:a16="http://schemas.microsoft.com/office/drawing/2014/main" id="{7187E02C-6CF9-4468-BB26-3BE4213030DB}"/>
              </a:ext>
            </a:extLst>
          </p:cNvPr>
          <p:cNvGrpSpPr>
            <a:grpSpLocks/>
          </p:cNvGrpSpPr>
          <p:nvPr/>
        </p:nvGrpSpPr>
        <p:grpSpPr bwMode="auto">
          <a:xfrm>
            <a:off x="3881591" y="8139856"/>
            <a:ext cx="3614150" cy="1037666"/>
            <a:chOff x="312950" y="5505130"/>
            <a:chExt cx="3954078" cy="3002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80F403-1131-42F1-9020-A971BCFE9088}"/>
                </a:ext>
              </a:extLst>
            </p:cNvPr>
            <p:cNvSpPr/>
            <p:nvPr/>
          </p:nvSpPr>
          <p:spPr bwMode="auto">
            <a:xfrm>
              <a:off x="312950" y="5505130"/>
              <a:ext cx="3948744" cy="3002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 defTabSz="777240">
                <a:defRPr/>
              </a:pPr>
              <a:r>
                <a:rPr lang="en-US" sz="119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Pair-Share:</a:t>
              </a:r>
            </a:p>
            <a:p>
              <a:pPr marL="291465" indent="-291465" defTabSz="777240">
                <a:buFontTx/>
                <a:buAutoNum type="arabicPeriod"/>
                <a:defRPr/>
              </a:pPr>
              <a:r>
                <a:rPr lang="en-US" sz="119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sz="119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A:  </a:t>
              </a:r>
              <a:r>
                <a:rPr lang="en-US" sz="119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How do you </a:t>
              </a:r>
              <a:r>
                <a:rPr lang="en-US" sz="119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find  the mean and median</a:t>
              </a:r>
              <a:r>
                <a:rPr lang="en-US" sz="119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  <a:p>
              <a:pPr marL="291465" indent="-291465" defTabSz="777240">
                <a:buFontTx/>
                <a:buAutoNum type="arabicPeriod"/>
                <a:defRPr/>
              </a:pPr>
              <a:r>
                <a:rPr lang="en-US" sz="119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sz="119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B:  </a:t>
              </a:r>
              <a:r>
                <a:rPr lang="en-US" sz="119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When do you use: </a:t>
              </a:r>
              <a:r>
                <a:rPr lang="en-US" sz="119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Mean as center and Median as center</a:t>
              </a:r>
              <a:r>
                <a:rPr lang="en-US" sz="119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48C472-F19D-4D37-A65A-72CA8DFDDBDD}"/>
                </a:ext>
              </a:extLst>
            </p:cNvPr>
            <p:cNvSpPr/>
            <p:nvPr/>
          </p:nvSpPr>
          <p:spPr bwMode="auto">
            <a:xfrm>
              <a:off x="318284" y="5505632"/>
              <a:ext cx="3948744" cy="5070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2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877DFAE-B16B-43DF-8F3A-CBAB8BE47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60" y="8013886"/>
            <a:ext cx="1554049" cy="13367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266DE1-1FF2-4478-981A-458BBB9E1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563" y="8013886"/>
            <a:ext cx="1554049" cy="13334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0A604C2-12F2-4B00-A049-FA358A4CFCAA}"/>
              </a:ext>
            </a:extLst>
          </p:cNvPr>
          <p:cNvSpPr/>
          <p:nvPr/>
        </p:nvSpPr>
        <p:spPr>
          <a:xfrm>
            <a:off x="456953" y="6967692"/>
            <a:ext cx="6625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Two commonly used measures of _______ or a set of numerical data are the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 </a:t>
            </a:r>
            <a:r>
              <a:rPr lang="en-US" dirty="0">
                <a:latin typeface="Handlee" panose="02000000000000000000" pitchFamily="2" charset="0"/>
              </a:rPr>
              <a:t>and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_______.</a:t>
            </a:r>
            <a:r>
              <a:rPr lang="en-US" dirty="0">
                <a:latin typeface="Handlee" panose="02000000000000000000" pitchFamily="2" charset="0"/>
              </a:rPr>
              <a:t>Measures of center represent a central or typical value of a data set. </a:t>
            </a:r>
          </a:p>
        </p:txBody>
      </p:sp>
      <p:sp>
        <p:nvSpPr>
          <p:cNvPr id="35" name="Google Shape;71;p7">
            <a:extLst>
              <a:ext uri="{FF2B5EF4-FFF2-40B4-BE49-F238E27FC236}">
                <a16:creationId xmlns:a16="http://schemas.microsoft.com/office/drawing/2014/main" id="{FB2039E3-F73A-4DC2-AFED-A33DB0547711}"/>
              </a:ext>
            </a:extLst>
          </p:cNvPr>
          <p:cNvSpPr/>
          <p:nvPr/>
        </p:nvSpPr>
        <p:spPr>
          <a:xfrm rot="-5400000">
            <a:off x="-466683" y="8635148"/>
            <a:ext cx="1224850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11D452F-BFB2-4AEE-9477-07D36B843C03}"/>
              </a:ext>
            </a:extLst>
          </p:cNvPr>
          <p:cNvSpPr/>
          <p:nvPr/>
        </p:nvSpPr>
        <p:spPr bwMode="auto">
          <a:xfrm>
            <a:off x="3977639" y="717505"/>
            <a:ext cx="3485369" cy="3122987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2. The amount of money Elise earned in tips per</a:t>
            </a: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day for 6 days is listed below. </a:t>
            </a:r>
          </a:p>
          <a:p>
            <a:pPr algn="ctr"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$80, $74, $77, $71, $75, and $91.: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202959-F6C1-4F76-88C3-ADCF791369B6}"/>
              </a:ext>
            </a:extLst>
          </p:cNvPr>
          <p:cNvSpPr/>
          <p:nvPr/>
        </p:nvSpPr>
        <p:spPr bwMode="auto">
          <a:xfrm>
            <a:off x="434276" y="717505"/>
            <a:ext cx="3485369" cy="312298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marL="291465" indent="-291465" defTabSz="647675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The number of text messages that Isaac</a:t>
            </a: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received each day for a week is shown. </a:t>
            </a:r>
          </a:p>
          <a:p>
            <a:pPr algn="ctr"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Handlee" panose="02000000000000000000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47, 49, 54, 50, 48, 47, 55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2D3C0D-DC9E-4AF3-8EF6-A565899A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8492" y="592017"/>
            <a:ext cx="409148" cy="230690"/>
          </a:xfrm>
          <a:prstGeom prst="rect">
            <a:avLst/>
          </a:prstGeom>
        </p:spPr>
      </p:pic>
      <p:pic>
        <p:nvPicPr>
          <p:cNvPr id="24" name="Picture 2" descr="Image result for WB">
            <a:extLst>
              <a:ext uri="{FF2B5EF4-FFF2-40B4-BE49-F238E27FC236}">
                <a16:creationId xmlns:a16="http://schemas.microsoft.com/office/drawing/2014/main" id="{9987D523-5B00-4971-B933-6223AC66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14" y="555094"/>
            <a:ext cx="311731" cy="3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46EDFB2-544C-43D8-BB63-B3F0183B919A}"/>
              </a:ext>
            </a:extLst>
          </p:cNvPr>
          <p:cNvSpPr/>
          <p:nvPr/>
        </p:nvSpPr>
        <p:spPr>
          <a:xfrm>
            <a:off x="496860" y="140192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mean.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674DA1-C247-4155-AB45-36F54CD786B0}"/>
              </a:ext>
            </a:extLst>
          </p:cNvPr>
          <p:cNvSpPr/>
          <p:nvPr/>
        </p:nvSpPr>
        <p:spPr>
          <a:xfrm>
            <a:off x="496860" y="2526493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median.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3F3FB-F04C-45D2-9567-B4FD3AD7945E}"/>
              </a:ext>
            </a:extLst>
          </p:cNvPr>
          <p:cNvSpPr/>
          <p:nvPr/>
        </p:nvSpPr>
        <p:spPr>
          <a:xfrm>
            <a:off x="4142534" y="149517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mean.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A4EF87-3C23-4532-9EA6-18A2AB99CD58}"/>
              </a:ext>
            </a:extLst>
          </p:cNvPr>
          <p:cNvSpPr/>
          <p:nvPr/>
        </p:nvSpPr>
        <p:spPr>
          <a:xfrm>
            <a:off x="4126101" y="2788282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the median.</a:t>
            </a:r>
          </a:p>
        </p:txBody>
      </p:sp>
      <p:sp>
        <p:nvSpPr>
          <p:cNvPr id="41" name="Heading">
            <a:extLst>
              <a:ext uri="{FF2B5EF4-FFF2-40B4-BE49-F238E27FC236}">
                <a16:creationId xmlns:a16="http://schemas.microsoft.com/office/drawing/2014/main" id="{EF286405-3B2D-4EA5-99BC-5E5BC438068B}"/>
              </a:ext>
            </a:extLst>
          </p:cNvPr>
          <p:cNvSpPr/>
          <p:nvPr/>
        </p:nvSpPr>
        <p:spPr bwMode="auto">
          <a:xfrm>
            <a:off x="94439" y="4022562"/>
            <a:ext cx="1230201" cy="172179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 Practice</a:t>
            </a:r>
          </a:p>
        </p:txBody>
      </p:sp>
      <p:pic>
        <p:nvPicPr>
          <p:cNvPr id="42" name="Picture 2" descr="Image result for homework">
            <a:extLst>
              <a:ext uri="{FF2B5EF4-FFF2-40B4-BE49-F238E27FC236}">
                <a16:creationId xmlns:a16="http://schemas.microsoft.com/office/drawing/2014/main" id="{9EAEF2DB-03FF-45D8-9DEB-ED1885B5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97" y="4002903"/>
            <a:ext cx="932678" cy="9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937718-36EB-40AC-942A-C303770607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7" y="4272465"/>
            <a:ext cx="7772400" cy="318832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CD55791-5218-417E-AE67-068BB560135B}"/>
              </a:ext>
            </a:extLst>
          </p:cNvPr>
          <p:cNvGrpSpPr/>
          <p:nvPr/>
        </p:nvGrpSpPr>
        <p:grpSpPr>
          <a:xfrm>
            <a:off x="547409" y="7614561"/>
            <a:ext cx="2627810" cy="1854859"/>
            <a:chOff x="361265" y="3703317"/>
            <a:chExt cx="3091542" cy="2182187"/>
          </a:xfrm>
        </p:grpSpPr>
        <p:graphicFrame>
          <p:nvGraphicFramePr>
            <p:cNvPr id="45" name="Google Shape;37;p5">
              <a:extLst>
                <a:ext uri="{FF2B5EF4-FFF2-40B4-BE49-F238E27FC236}">
                  <a16:creationId xmlns:a16="http://schemas.microsoft.com/office/drawing/2014/main" id="{4FD59014-6D37-44EB-8616-6693D9A2F75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6261398"/>
                </p:ext>
              </p:extLst>
            </p:nvPr>
          </p:nvGraphicFramePr>
          <p:xfrm>
            <a:off x="365806" y="3703317"/>
            <a:ext cx="3087001" cy="2182187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2623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34767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2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Remember the Concept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20092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Century Gothic"/>
                          <a:buNone/>
                        </a:pPr>
                        <a:endParaRPr sz="1450" dirty="0">
                          <a:solidFill>
                            <a:srgbClr val="000000"/>
                          </a:solidFill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46" name="Google Shape;38;p5" descr="C:\Users\Stephen\Downloads\Light Bulb Icon.png">
              <a:extLst>
                <a:ext uri="{FF2B5EF4-FFF2-40B4-BE49-F238E27FC236}">
                  <a16:creationId xmlns:a16="http://schemas.microsoft.com/office/drawing/2014/main" id="{BFBAD54A-F73A-43D2-8EFD-63BB6853A17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1265" y="3744331"/>
              <a:ext cx="365570" cy="22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638AEFC-A599-47CC-BFB3-5F0FEB57A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956" y="4095152"/>
              <a:ext cx="2590800" cy="1428750"/>
            </a:xfrm>
            <a:prstGeom prst="rect">
              <a:avLst/>
            </a:prstGeom>
          </p:spPr>
        </p:pic>
      </p:grpSp>
      <p:graphicFrame>
        <p:nvGraphicFramePr>
          <p:cNvPr id="49" name="Google Shape;37;p5">
            <a:extLst>
              <a:ext uri="{FF2B5EF4-FFF2-40B4-BE49-F238E27FC236}">
                <a16:creationId xmlns:a16="http://schemas.microsoft.com/office/drawing/2014/main" id="{E7DCE791-432D-45F3-8703-43DE68690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203197"/>
              </p:ext>
            </p:extLst>
          </p:nvPr>
        </p:nvGraphicFramePr>
        <p:xfrm>
          <a:off x="3945208" y="7490509"/>
          <a:ext cx="2903362" cy="22232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0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089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2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1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sz="1450" dirty="0">
                        <a:solidFill>
                          <a:srgbClr val="000000"/>
                        </a:solidFill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" name="Google Shape;38;p5" descr="C:\Users\Stephen\Downloads\Light Bulb Icon.png">
            <a:extLst>
              <a:ext uri="{FF2B5EF4-FFF2-40B4-BE49-F238E27FC236}">
                <a16:creationId xmlns:a16="http://schemas.microsoft.com/office/drawing/2014/main" id="{7A3F8BA5-4121-4967-93EF-71BD17F8FBB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1955" y="7484129"/>
            <a:ext cx="332974" cy="2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E2B695-5ED2-4FDD-B014-C3C51614CA0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8442" y="7845174"/>
            <a:ext cx="2621502" cy="18270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25DD306-E872-4F8A-899E-F2BFFF3A8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086" y="5360588"/>
            <a:ext cx="1671885" cy="3886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8BCD827-044C-4B39-85C3-275131866A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1028" y="5335073"/>
            <a:ext cx="1671885" cy="3886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430C0A5-DF23-44A5-AA50-CCDDB9890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533" y="5693648"/>
            <a:ext cx="233169" cy="38861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48CD19E-F149-47CC-B642-380ED04756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888" y="5672316"/>
            <a:ext cx="466339" cy="38861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638FB60-69A2-49D7-8508-8C7CC6DA6C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086" y="6669332"/>
            <a:ext cx="1671885" cy="38861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0448773-730A-449D-A75E-B6DA162E0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8425" y="6708509"/>
            <a:ext cx="2196062" cy="51045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B8E9F4E-9244-4B42-BDB4-05514D2BD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2611" y="7002392"/>
            <a:ext cx="411538" cy="38861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6D6EA4A-C553-4C51-8D39-E25D96E2A8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496" y="6878114"/>
            <a:ext cx="411538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6" grpId="0"/>
      <p:bldP spid="28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CD6337-9B87-4062-B7A0-8AD269C3D0A1}"/>
                  </a:ext>
                </a:extLst>
              </p:cNvPr>
              <p:cNvSpPr/>
              <p:nvPr/>
            </p:nvSpPr>
            <p:spPr>
              <a:xfrm>
                <a:off x="302775" y="640128"/>
                <a:ext cx="7344915" cy="2848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190" b="1" dirty="0">
                    <a:latin typeface="Handlee" panose="02000000000000000000" pitchFamily="2" charset="0"/>
                  </a:rPr>
                  <a:t>Measures of spread are used to describe the consistency of data values. They show the distance between data values and their distance from the center of the data.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90" dirty="0">
                    <a:latin typeface="Handlee" panose="02000000000000000000" pitchFamily="2" charset="0"/>
                  </a:rPr>
                  <a:t>Two commonly used measures of spread for a set of numerical data are the </a:t>
                </a: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 </a:t>
                </a:r>
                <a:r>
                  <a:rPr lang="en-US" sz="1190" dirty="0">
                    <a:latin typeface="Handlee" panose="02000000000000000000" pitchFamily="2" charset="0"/>
                  </a:rPr>
                  <a:t>and </a:t>
                </a: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______________.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90" dirty="0">
                    <a:latin typeface="Handlee" panose="02000000000000000000" pitchFamily="2" charset="0"/>
                  </a:rPr>
                  <a:t>The </a:t>
                </a: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_________ </a:t>
                </a:r>
                <a:r>
                  <a:rPr lang="en-US" sz="1190" dirty="0">
                    <a:latin typeface="Handlee" panose="02000000000000000000" pitchFamily="2" charset="0"/>
                  </a:rPr>
                  <a:t> is the difference between the greatest and the least data values.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_________</a:t>
                </a:r>
                <a:r>
                  <a:rPr lang="en-US" sz="1190" dirty="0">
                    <a:latin typeface="Handlee" panose="02000000000000000000" pitchFamily="2" charset="0"/>
                  </a:rPr>
                  <a:t> are values that divide a data set into four equal parts.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90" dirty="0">
                    <a:latin typeface="Handlee" panose="02000000000000000000" pitchFamily="2" charset="0"/>
                  </a:rPr>
                  <a:t>The </a:t>
                </a: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_________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6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6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36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) </a:t>
                </a:r>
                <a:r>
                  <a:rPr lang="en-US" sz="1190" dirty="0">
                    <a:latin typeface="Handlee" panose="02000000000000000000" pitchFamily="2" charset="0"/>
                  </a:rPr>
                  <a:t>is the median of the lower half of the set,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90" dirty="0">
                    <a:latin typeface="Handlee" panose="02000000000000000000" pitchFamily="2" charset="0"/>
                  </a:rPr>
                  <a:t>the </a:t>
                </a: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_________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9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9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19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1190" b="1" i="1" u="sng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andlee" panose="02000000000000000000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1190" u="sng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andlee" panose="02000000000000000000" pitchFamily="2" charset="0"/>
                      </a:rPr>
                      <m:t> </m:t>
                    </m:r>
                  </m:oMath>
                </a14:m>
                <a:r>
                  <a:rPr lang="en-US" sz="1190" dirty="0">
                    <a:latin typeface="Handlee" panose="02000000000000000000" pitchFamily="2" charset="0"/>
                  </a:rPr>
                  <a:t>is the median of the whole set,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90" dirty="0">
                    <a:latin typeface="Handlee" panose="02000000000000000000" pitchFamily="2" charset="0"/>
                  </a:rPr>
                  <a:t>the </a:t>
                </a: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_________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9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9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19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) </a:t>
                </a:r>
                <a:r>
                  <a:rPr lang="en-US" sz="1190" dirty="0">
                    <a:latin typeface="Handlee" panose="02000000000000000000" pitchFamily="2" charset="0"/>
                  </a:rPr>
                  <a:t>is the median of the upper half of the set.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190" dirty="0">
                    <a:latin typeface="Handlee" panose="02000000000000000000" pitchFamily="2" charset="0"/>
                  </a:rPr>
                  <a:t>The </a:t>
                </a:r>
                <a:r>
                  <a:rPr lang="en-US" sz="1190" b="1" i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_________ ___ (IQR) </a:t>
                </a:r>
                <a:r>
                  <a:rPr lang="en-US" sz="1190" dirty="0">
                    <a:latin typeface="Handlee" panose="02000000000000000000" pitchFamily="2" charset="0"/>
                  </a:rPr>
                  <a:t>of a data set is the difference between the third and first quartiles. It represents the range of the middle half of the data.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CD6337-9B87-4062-B7A0-8AD269C3D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75" y="640128"/>
                <a:ext cx="7344915" cy="2848408"/>
              </a:xfrm>
              <a:prstGeom prst="rect">
                <a:avLst/>
              </a:prstGeom>
              <a:blipFill>
                <a:blip r:embed="rId2"/>
                <a:stretch>
                  <a:fillRect l="-83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71;p7">
            <a:extLst>
              <a:ext uri="{FF2B5EF4-FFF2-40B4-BE49-F238E27FC236}">
                <a16:creationId xmlns:a16="http://schemas.microsoft.com/office/drawing/2014/main" id="{04820366-E859-4D33-B4EB-5B476A05D66F}"/>
              </a:ext>
            </a:extLst>
          </p:cNvPr>
          <p:cNvSpPr/>
          <p:nvPr/>
        </p:nvSpPr>
        <p:spPr>
          <a:xfrm rot="-5400000">
            <a:off x="-517225" y="4691470"/>
            <a:ext cx="1224850" cy="1904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ctr" anchorCtr="0">
            <a:noAutofit/>
          </a:bodyPr>
          <a:lstStyle/>
          <a:p>
            <a:pPr algn="ctr">
              <a:buSzPts val="1000"/>
            </a:pPr>
            <a:r>
              <a:rPr lang="en-US" sz="708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992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B2C01D-D848-45DE-B38A-E0CFD6CAEB30}"/>
              </a:ext>
            </a:extLst>
          </p:cNvPr>
          <p:cNvGrpSpPr/>
          <p:nvPr/>
        </p:nvGrpSpPr>
        <p:grpSpPr>
          <a:xfrm>
            <a:off x="3740298" y="3235160"/>
            <a:ext cx="3666706" cy="1173756"/>
            <a:chOff x="1080006" y="3479633"/>
            <a:chExt cx="5513546" cy="18297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FA2C07-F792-44E4-9E1F-7E4B6D4C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006" y="3479633"/>
              <a:ext cx="5513546" cy="18297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CD49C2-AC26-4D67-BEA8-4DDCBB473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1737" y="3657614"/>
              <a:ext cx="577024" cy="2971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15A0EC-554D-44CD-B0CA-66750C0AC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8098" y="3657614"/>
              <a:ext cx="996203" cy="2971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FEEB7D-F449-4417-9AF9-10BA84BB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590" y="3659603"/>
              <a:ext cx="577024" cy="2971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BC3486-0206-40A8-A508-ACF891F07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3176" y="4786670"/>
              <a:ext cx="577024" cy="297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0A82E5-D3A9-446B-8D8F-BB9231337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1883" y="4775203"/>
              <a:ext cx="577024" cy="2971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C8630E-F0BA-445A-8335-87DFB4AF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2029" y="4732023"/>
              <a:ext cx="577024" cy="29717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925B2-3415-40D4-A62A-1715614D8596}"/>
                  </a:ext>
                </a:extLst>
              </p:cNvPr>
              <p:cNvSpPr/>
              <p:nvPr/>
            </p:nvSpPr>
            <p:spPr>
              <a:xfrm>
                <a:off x="366324" y="3906404"/>
                <a:ext cx="467545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Steps to Find IQR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 1: Put the numbers in order. 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 2: Find the </a:t>
                </a:r>
                <a:r>
                  <a:rPr lang="en-US" sz="1200" b="1" i="1" dirty="0">
                    <a:solidFill>
                      <a:srgbClr val="222222"/>
                    </a:solidFill>
                    <a:latin typeface="Roboto"/>
                  </a:rPr>
                  <a:t>median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2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 3: Cut the data set into </a:t>
                </a:r>
                <a:r>
                  <a:rPr lang="en-US" sz="1200" i="1" dirty="0">
                    <a:solidFill>
                      <a:srgbClr val="22222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Lower Half and Upper Half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 4: Find Median of </a:t>
                </a: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Lower Half 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2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 5: Find Median of </a:t>
                </a: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Upper Half 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2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1200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 6: </a:t>
                </a:r>
                <a:r>
                  <a:rPr lang="en-US" sz="1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IQR</a:t>
                </a:r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2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222222"/>
                    </a:solidFill>
                    <a:latin typeface="Roboto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200" b="0" i="0" dirty="0">
                    <a:solidFill>
                      <a:srgbClr val="222222"/>
                    </a:solidFill>
                    <a:effectLst/>
                    <a:latin typeface="Roboto"/>
                  </a:rPr>
                  <a:t>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925B2-3415-40D4-A62A-1715614D8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24" y="3906404"/>
                <a:ext cx="4675459" cy="1384995"/>
              </a:xfrm>
              <a:prstGeom prst="rect">
                <a:avLst/>
              </a:prstGeom>
              <a:blipFill>
                <a:blip r:embed="rId5"/>
                <a:stretch>
                  <a:fillRect t="-881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FEE6358-AEC1-4831-A6D4-AFF3DB1DDC8D}"/>
              </a:ext>
            </a:extLst>
          </p:cNvPr>
          <p:cNvSpPr/>
          <p:nvPr/>
        </p:nvSpPr>
        <p:spPr>
          <a:xfrm>
            <a:off x="910168" y="5509753"/>
            <a:ext cx="605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ndlee" panose="02000000000000000000" pitchFamily="2" charset="0"/>
              </a:rPr>
              <a:t>The April high temperatures for 5 years in Delhi are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Handlee" panose="02000000000000000000" pitchFamily="2" charset="0"/>
              </a:rPr>
              <a:t>77 °F, 86 °F, 84 °F, 93 °F, and 90 °F.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Find IQR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253315-C52A-4E7B-AA27-A1A06C32C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35" y="6374438"/>
            <a:ext cx="1793886" cy="275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22B0CC-4E57-4477-8643-43B8F40A1A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0364" y="6615476"/>
            <a:ext cx="3031203" cy="610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151A19-1A3C-41CC-8825-57B402CB02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8914" y="7249108"/>
            <a:ext cx="2720310" cy="10283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28F80E-0568-4194-B6DE-EF0F915F2E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321" y="8058966"/>
            <a:ext cx="1917206" cy="5727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320B6E-E82B-4877-A17F-005FBAE83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3016" y="8117845"/>
            <a:ext cx="1971433" cy="529413"/>
          </a:xfrm>
          <a:prstGeom prst="rect">
            <a:avLst/>
          </a:prstGeom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AF005DDA-AC81-44BD-8A66-B566A550EA43}"/>
              </a:ext>
            </a:extLst>
          </p:cNvPr>
          <p:cNvCxnSpPr>
            <a:cxnSpLocks/>
          </p:cNvCxnSpPr>
          <p:nvPr/>
        </p:nvCxnSpPr>
        <p:spPr>
          <a:xfrm flipV="1">
            <a:off x="2770090" y="7790628"/>
            <a:ext cx="418446" cy="55597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7B6D9493-E2F1-474C-83CA-75E09A9ECDAE}"/>
              </a:ext>
            </a:extLst>
          </p:cNvPr>
          <p:cNvCxnSpPr>
            <a:cxnSpLocks/>
          </p:cNvCxnSpPr>
          <p:nvPr/>
        </p:nvCxnSpPr>
        <p:spPr>
          <a:xfrm rot="10800000">
            <a:off x="4643529" y="7838082"/>
            <a:ext cx="411577" cy="57765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C3EB97F-D734-4EFE-9673-594004AD25F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7584" y="8673723"/>
            <a:ext cx="4239862" cy="4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homework">
            <a:extLst>
              <a:ext uri="{FF2B5EF4-FFF2-40B4-BE49-F238E27FC236}">
                <a16:creationId xmlns:a16="http://schemas.microsoft.com/office/drawing/2014/main" id="{D57AD665-555D-4BCC-A998-3BA3262D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37" y="768135"/>
            <a:ext cx="932678" cy="9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B5D7AC-0D7D-4282-AC78-CF77E3104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18" y="640128"/>
            <a:ext cx="5285174" cy="5289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3A88F-F47E-4C8A-9EE7-DFA260478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089" y="1728253"/>
            <a:ext cx="233169" cy="233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70C204-8964-4EFB-9831-24223284B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428" y="1805976"/>
            <a:ext cx="233169" cy="233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8C6A44-92E3-4DB4-8306-559AA498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044" y="1728253"/>
            <a:ext cx="233169" cy="233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58B51B-B755-407F-9D62-F0F53601F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488" y="1728253"/>
            <a:ext cx="233169" cy="2331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15C62F-7CDD-49B5-AD7E-5375B1895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22" y="1728253"/>
            <a:ext cx="233169" cy="233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54C88E-5900-4F70-B6D2-50F190EA0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572" y="1802179"/>
            <a:ext cx="233169" cy="233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E142A5-5F3E-4B47-B3B3-CF1C6FC84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70" y="2194592"/>
            <a:ext cx="233169" cy="233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225FE8-7341-42DE-A3D4-15E113A59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82" y="2164124"/>
            <a:ext cx="233169" cy="233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691CA-8A9A-44D6-9298-6350F0057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238" y="2350038"/>
            <a:ext cx="233169" cy="2331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7D4B3D-8D7B-4225-AF92-2862A6AD6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666" y="2660931"/>
            <a:ext cx="233169" cy="2331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82746B-AE7C-4818-B9B1-DED925DD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04" y="3284992"/>
            <a:ext cx="233169" cy="2331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07033E-A465-45D3-A546-E1B7BB71D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779" y="3360439"/>
            <a:ext cx="233169" cy="2331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5A5FEF-DC0C-4502-A35C-A23510EE2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76" y="3338360"/>
            <a:ext cx="233169" cy="2331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56ECCC-01E7-4C19-8FF7-FB44FE618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815" y="3339142"/>
            <a:ext cx="233169" cy="2331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D34C3B-0CC6-4B20-94CA-5FDC144F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020" y="3477023"/>
            <a:ext cx="233169" cy="2331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AA2ED8-DC12-4C8A-9516-182DDE9F5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01" y="4215394"/>
            <a:ext cx="233169" cy="2331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BCED0B-051A-498C-8466-AFFEF224C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73" y="4215393"/>
            <a:ext cx="233169" cy="2331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56621C8-7E15-40DB-B6E7-AEEBE6431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00" y="4593722"/>
            <a:ext cx="233169" cy="2331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1B294A-0FA0-42B9-9DCC-6E901CA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842" y="4826891"/>
            <a:ext cx="349755" cy="2331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15D7EC-1F35-4562-A6D8-AA024A69F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258" y="5185040"/>
            <a:ext cx="233169" cy="2331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D08AD7-2D38-48AC-866B-0499E202E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205" y="5526400"/>
            <a:ext cx="233169" cy="233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76D030-4AF1-4DE1-BE85-149F50844B91}"/>
                  </a:ext>
                </a:extLst>
              </p:cNvPr>
              <p:cNvSpPr/>
              <p:nvPr/>
            </p:nvSpPr>
            <p:spPr>
              <a:xfrm>
                <a:off x="3886543" y="4058207"/>
                <a:ext cx="3362563" cy="12434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Steps to Find IQR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 1: Put the numbers in order. 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 2: Find the </a:t>
                </a:r>
                <a:r>
                  <a:rPr lang="en-US" sz="935" b="1" i="1" dirty="0">
                    <a:solidFill>
                      <a:srgbClr val="222222"/>
                    </a:solidFill>
                    <a:latin typeface="Roboto"/>
                  </a:rPr>
                  <a:t>median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 3: Cut the data set into </a:t>
                </a:r>
                <a:r>
                  <a:rPr lang="en-US" sz="935" i="1" dirty="0">
                    <a:solidFill>
                      <a:srgbClr val="22222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Lower Half and Upper Half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 4: Find Median of </a:t>
                </a: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Lower Half 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 5: Find Median of </a:t>
                </a: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Upper Half 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935" b="1" i="1" u="sng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).</a:t>
                </a:r>
              </a:p>
              <a:p>
                <a:pPr marL="242888" indent="-242888">
                  <a:buFont typeface="Wingdings" panose="05000000000000000000" pitchFamily="2" charset="2"/>
                  <a:buChar char="Ø"/>
                </a:pPr>
                <a:r>
                  <a:rPr lang="en-US" sz="935" b="1" dirty="0">
                    <a:solidFill>
                      <a:srgbClr val="222222"/>
                    </a:solidFill>
                    <a:latin typeface="Roboto"/>
                  </a:rPr>
                  <a:t>Step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 6: </a:t>
                </a:r>
                <a:r>
                  <a:rPr lang="en-US" sz="935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"/>
                  </a:rPr>
                  <a:t>IQR</a:t>
                </a:r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5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5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935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935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5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5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935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935" dirty="0">
                    <a:solidFill>
                      <a:srgbClr val="222222"/>
                    </a:solidFill>
                    <a:latin typeface="Roboto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76D030-4AF1-4DE1-BE85-149F50844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43" y="4058207"/>
                <a:ext cx="3362563" cy="124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52FC4-4AEA-4D83-9134-E19CDF5C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0" y="823006"/>
            <a:ext cx="6995084" cy="2533399"/>
          </a:xfrm>
          <a:prstGeom prst="rect">
            <a:avLst/>
          </a:prstGeom>
        </p:spPr>
      </p:pic>
      <p:pic>
        <p:nvPicPr>
          <p:cNvPr id="3" name="Picture 2" descr="Image result for homework">
            <a:extLst>
              <a:ext uri="{FF2B5EF4-FFF2-40B4-BE49-F238E27FC236}">
                <a16:creationId xmlns:a16="http://schemas.microsoft.com/office/drawing/2014/main" id="{C7DAA9FE-D2DF-42DA-9B3E-58680B6D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85" y="781850"/>
            <a:ext cx="932678" cy="9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5BE98-434D-4D48-BD0B-B6E0DB3DA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4" y="3310146"/>
            <a:ext cx="5129728" cy="2723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EC3F2-6ACD-41F3-AF52-DBBA2654F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33" y="1716822"/>
            <a:ext cx="1554463" cy="233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030CB-42F6-4380-8F82-569B52BC1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658" y="1991147"/>
            <a:ext cx="233169" cy="233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3D2B5-626A-4374-9688-60909C230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505" y="1991147"/>
            <a:ext cx="1088124" cy="233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A5BF8-20F7-44DC-A177-E3DCCD7EA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22" y="1991147"/>
            <a:ext cx="1049263" cy="233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41C2C-85D8-4EBF-8F9A-579C1E5DF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0088" y="2727222"/>
            <a:ext cx="3095201" cy="233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9E613E-5253-46DB-8730-E846C8544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519" y="3018684"/>
            <a:ext cx="233169" cy="233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BA8AC-CD2B-4801-B3C6-2182199B1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521" y="3001547"/>
            <a:ext cx="1056108" cy="233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50DD3-A7EC-4397-85AC-6581C8AE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169" y="3016384"/>
            <a:ext cx="1056108" cy="233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219FB-E334-4219-AA82-C54EAB5B0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6" y="3589574"/>
            <a:ext cx="882116" cy="264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549933-157D-4288-B282-4354E3A21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404" y="4320547"/>
            <a:ext cx="233169" cy="233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EE3FE-1E71-4115-AEF6-B13CFCE81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242" y="3600831"/>
            <a:ext cx="1671047" cy="233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B418B8-9E8F-46B2-94CC-10287AAC9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674" y="3980691"/>
            <a:ext cx="1243570" cy="2331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76E474-6BB1-4968-A179-F62F51E26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37" y="4514856"/>
            <a:ext cx="2073345" cy="233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26E1F5-B169-4E1D-A95C-2826E663D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214" y="4524545"/>
            <a:ext cx="1197069" cy="233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BC5471-F3A9-4FF8-8CAB-C143598EE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026674" y="4766435"/>
            <a:ext cx="1321294" cy="3574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FBAF44-3237-4A76-8120-1A82BCCA9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37" y="5428881"/>
            <a:ext cx="1296113" cy="233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5C1BD5-34E4-4DDD-9ADA-5AE117440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505" y="5385034"/>
            <a:ext cx="932678" cy="2331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19D62A-23C5-465B-91F2-FB7C58683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51" y="5749252"/>
            <a:ext cx="1632186" cy="23316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DDB159F-C371-43A1-A5D1-DDBC44D2FE3C}"/>
              </a:ext>
            </a:extLst>
          </p:cNvPr>
          <p:cNvGrpSpPr/>
          <p:nvPr/>
        </p:nvGrpSpPr>
        <p:grpSpPr>
          <a:xfrm>
            <a:off x="137201" y="6492224"/>
            <a:ext cx="7458673" cy="2322327"/>
            <a:chOff x="-7660" y="3611878"/>
            <a:chExt cx="8774909" cy="2732148"/>
          </a:xfrm>
        </p:grpSpPr>
        <p:sp>
          <p:nvSpPr>
            <p:cNvPr id="34" name="Round Same Side Corner Rectangle 21">
              <a:extLst>
                <a:ext uri="{FF2B5EF4-FFF2-40B4-BE49-F238E27FC236}">
                  <a16:creationId xmlns:a16="http://schemas.microsoft.com/office/drawing/2014/main" id="{7D0524CB-1A7A-48F0-8C77-2789156AE072}"/>
                </a:ext>
              </a:extLst>
            </p:cNvPr>
            <p:cNvSpPr/>
            <p:nvPr/>
          </p:nvSpPr>
          <p:spPr bwMode="auto">
            <a:xfrm rot="16200000">
              <a:off x="2774949" y="829342"/>
              <a:ext cx="927803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  <a:extLst/>
          </p:spPr>
          <p:txBody>
            <a:bodyPr vert="vert" lIns="33561" tIns="453390" rIns="0" bIns="33561">
              <a:spAutoFit/>
            </a:bodyPr>
            <a:lstStyle/>
            <a:p>
              <a:pPr>
                <a:defRPr/>
              </a:pPr>
              <a:r>
                <a:rPr lang="en-US" sz="238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did you learn about using the mean, Median, &amp; IQR.</a:t>
              </a:r>
              <a:endParaRPr lang="en-US" sz="238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196D3F-8700-48D3-ABCE-A28B3D0D6B6C}"/>
                </a:ext>
              </a:extLst>
            </p:cNvPr>
            <p:cNvSpPr/>
            <p:nvPr/>
          </p:nvSpPr>
          <p:spPr bwMode="auto">
            <a:xfrm>
              <a:off x="4940614" y="4619969"/>
              <a:ext cx="7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7675">
                <a:defRPr/>
              </a:pPr>
              <a:endParaRPr lang="en-US" sz="1275" kern="0" dirty="0">
                <a:latin typeface="Arial" pitchFamily="34" charset="0"/>
              </a:endParaRPr>
            </a:p>
          </p:txBody>
        </p:sp>
        <p:sp>
          <p:nvSpPr>
            <p:cNvPr id="36" name="Round Same Side Corner Rectangle 37">
              <a:extLst>
                <a:ext uri="{FF2B5EF4-FFF2-40B4-BE49-F238E27FC236}">
                  <a16:creationId xmlns:a16="http://schemas.microsoft.com/office/drawing/2014/main" id="{2CC6E327-12A3-4EBB-9ED2-114C4383BE45}"/>
                </a:ext>
              </a:extLst>
            </p:cNvPr>
            <p:cNvSpPr/>
            <p:nvPr/>
          </p:nvSpPr>
          <p:spPr bwMode="auto">
            <a:xfrm rot="16200000">
              <a:off x="-488633" y="5150493"/>
              <a:ext cx="1177891" cy="215946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64770" tIns="33561" rIns="64770" bIns="33561">
              <a:spAutoFit/>
            </a:bodyPr>
            <a:lstStyle/>
            <a:p>
              <a:pPr>
                <a:defRPr/>
              </a:pPr>
              <a:r>
                <a:rPr lang="en-US" sz="708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37" name="Group 17">
              <a:extLst>
                <a:ext uri="{FF2B5EF4-FFF2-40B4-BE49-F238E27FC236}">
                  <a16:creationId xmlns:a16="http://schemas.microsoft.com/office/drawing/2014/main" id="{150070A8-5854-4330-9BA6-C3B13BACD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5" y="3787018"/>
              <a:ext cx="2087564" cy="2557008"/>
              <a:chOff x="7594666" y="2245258"/>
              <a:chExt cx="2504947" cy="3067613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B03D752-686E-47FA-AD6A-806B7A943314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647675">
                  <a:defRPr/>
                </a:pPr>
                <a:endParaRPr lang="en-US" sz="1275" kern="0" dirty="0">
                  <a:latin typeface="Arial" pitchFamily="34" charset="0"/>
                </a:endParaRPr>
              </a:p>
            </p:txBody>
          </p:sp>
          <p:sp>
            <p:nvSpPr>
              <p:cNvPr id="40" name="TextBox 3">
                <a:extLst>
                  <a:ext uri="{FF2B5EF4-FFF2-40B4-BE49-F238E27FC236}">
                    <a16:creationId xmlns:a16="http://schemas.microsoft.com/office/drawing/2014/main" id="{CC891745-6DCF-4940-816E-D9A2805A9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54823" cy="573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40" b="1"/>
                  <a:t>Word Bank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14B317B-4D36-4860-B4E1-22A5FE98C085}"/>
                  </a:ext>
                </a:extLst>
              </p:cNvPr>
              <p:cNvSpPr/>
              <p:nvPr/>
            </p:nvSpPr>
            <p:spPr bwMode="auto">
              <a:xfrm>
                <a:off x="7785155" y="2786139"/>
                <a:ext cx="1602166" cy="2526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Mean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Median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Quartile 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IQR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Range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Data Set</a:t>
                </a:r>
                <a:endParaRPr lang="en-US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D2A79E39-ED53-47CB-A3A8-8DE648E4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58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40" b="1" dirty="0">
                  <a:latin typeface="Handlee" panose="02000000000000000000" pitchFamily="2" charset="0"/>
                </a:rPr>
                <a:t>Today, I learned how to _________________________________________________________________________________.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9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10085</TotalTime>
  <Words>506</Words>
  <Application>Microsoft Office PowerPoint</Application>
  <PresentationFormat>Custom</PresentationFormat>
  <Paragraphs>71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Calibri</vt:lpstr>
      <vt:lpstr>Handlee</vt:lpstr>
      <vt:lpstr>Helvetica</vt:lpstr>
      <vt:lpstr>Gill Sans MT</vt:lpstr>
      <vt:lpstr>Cambria Math</vt:lpstr>
      <vt:lpstr>Times New Roman</vt:lpstr>
      <vt:lpstr>Century Gothic</vt:lpstr>
      <vt:lpstr>Roboto</vt:lpstr>
      <vt:lpstr>Wingdings</vt:lpstr>
      <vt:lpstr>Book Antiqua</vt:lpstr>
      <vt:lpstr>Verdana</vt:lpstr>
      <vt:lpstr>Malgun Gothic Semilight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Rupinder Jagpal</cp:lastModifiedBy>
  <cp:revision>512</cp:revision>
  <cp:lastPrinted>2014-04-25T17:44:43Z</cp:lastPrinted>
  <dcterms:created xsi:type="dcterms:W3CDTF">2012-04-12T14:57:33Z</dcterms:created>
  <dcterms:modified xsi:type="dcterms:W3CDTF">2018-08-21T05:38:31Z</dcterms:modified>
</cp:coreProperties>
</file>