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2"/>
  </p:notesMasterIdLst>
  <p:sldIdLst>
    <p:sldId id="309" r:id="rId2"/>
    <p:sldId id="306" r:id="rId3"/>
    <p:sldId id="308" r:id="rId4"/>
    <p:sldId id="313" r:id="rId5"/>
    <p:sldId id="307" r:id="rId6"/>
    <p:sldId id="314" r:id="rId7"/>
    <p:sldId id="315" r:id="rId8"/>
    <p:sldId id="312" r:id="rId9"/>
    <p:sldId id="316" r:id="rId10"/>
    <p:sldId id="299" r:id="rId11"/>
  </p:sldIdLst>
  <p:sldSz cx="9144000" cy="6858000" type="screen4x3"/>
  <p:notesSz cx="6934200" cy="9220200"/>
  <p:embeddedFontLst>
    <p:embeddedFont>
      <p:font typeface="Book Antiqua" panose="02040602050305030304" pitchFamily="18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Gill Sans MT" panose="020B0502020104020203" pitchFamily="34" charset="0"/>
      <p:regular r:id="rId26"/>
      <p:bold r:id="rId27"/>
      <p:italic r:id="rId28"/>
      <p:boldItalic r:id="rId29"/>
    </p:embeddedFont>
    <p:embeddedFont>
      <p:font typeface="Handlee" panose="02000000000000000000" pitchFamily="2" charset="0"/>
      <p:regular r:id="rId30"/>
    </p:embeddedFont>
    <p:embeddedFont>
      <p:font typeface="Helvetica" panose="020B0604020202020204" pitchFamily="34" charset="0"/>
      <p:regular r:id="rId31"/>
      <p:bold r:id="rId32"/>
      <p:italic r:id="rId33"/>
      <p:boldItalic r:id="rId34"/>
    </p:embeddedFont>
    <p:embeddedFont>
      <p:font typeface="Malgun Gothic Semilight" panose="020B0502040204020203" pitchFamily="34" charset="-128"/>
      <p:regular r:id="rId35"/>
    </p:embeddedFont>
    <p:embeddedFont>
      <p:font typeface="Verdana" panose="020B060403050404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370">
          <p15:clr>
            <a:srgbClr val="A4A3A4"/>
          </p15:clr>
        </p15:guide>
        <p15:guide id="2" orient="horz" pos="2736">
          <p15:clr>
            <a:srgbClr val="A4A3A4"/>
          </p15:clr>
        </p15:guide>
        <p15:guide id="3" pos="4262">
          <p15:clr>
            <a:srgbClr val="A4A3A4"/>
          </p15:clr>
        </p15:guide>
        <p15:guide id="4" pos="56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37DC"/>
    <a:srgbClr val="5E9028"/>
    <a:srgbClr val="065978"/>
    <a:srgbClr val="08749A"/>
    <a:srgbClr val="FFFFFF"/>
    <a:srgbClr val="E8A102"/>
    <a:srgbClr val="D09E00"/>
    <a:srgbClr val="8EC000"/>
    <a:srgbClr val="F3F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4" autoAdjust="0"/>
    <p:restoredTop sz="98968" autoAdjust="0"/>
  </p:normalViewPr>
  <p:slideViewPr>
    <p:cSldViewPr>
      <p:cViewPr>
        <p:scale>
          <a:sx n="85" d="100"/>
          <a:sy n="85" d="100"/>
        </p:scale>
        <p:origin x="1284" y="43"/>
      </p:cViewPr>
      <p:guideLst>
        <p:guide orient="horz" pos="3370"/>
        <p:guide orient="horz" pos="2736"/>
        <p:guide pos="4262"/>
        <p:guide pos="56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font" Target="fonts/font27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font" Target="fonts/font26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font" Target="fonts/font2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6D4E9B-D35F-49B8-B523-4002AC2A44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defTabSz="9143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ED55ED-7AD6-484C-B288-FFA2E05D332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defTabSz="9143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C042B9-5614-4CE3-8279-E1155144C2AC}" type="datetimeFigureOut">
              <a:rPr lang="en-US"/>
              <a:pPr>
                <a:defRPr/>
              </a:pPr>
              <a:t>8/20/2018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69A78B3-4503-4F73-9F80-1430695658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0AA6F75-DADE-487D-A88D-C8E64BC6CA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4D730-3B3A-4EB6-9626-FAD58A8F5C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defTabSz="9143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66E22-C131-42B3-A067-0A2FE170B9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EF34912-FA76-499B-BA3E-9A5E84E709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994FA6EE-B55A-4179-9177-9CAF7CC11D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03C10A18-6808-4408-850D-E61538F6E0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EE9A1D2C-9145-48F5-92CC-DAC46704F5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AFBB05D-7B97-46EF-A745-516F8D258AE6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BD90130B-74FE-4310-A33F-0BAE08B3CA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E14BEC3F-2C8E-4840-9348-8096AA0698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092149A8-4092-4ED8-8C85-46DDE4DCDD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5B561D6-BAD5-4C3A-BC8D-1137CE9F51F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5F0F8301-F11D-4DEF-A2AF-BD5F214A60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2C7ED350-7435-4D36-8790-734ED95DA8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748E9F3D-479A-476D-9C38-9D2B6A65F8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E4FF8C1-827D-4E49-A938-05303EE2B00C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496920AF-910B-4632-8E5F-545B717F14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943600" y="6642100"/>
            <a:ext cx="32004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" dirty="0">
                <a:solidFill>
                  <a:srgbClr val="A6A6A6"/>
                </a:solidFill>
                <a:latin typeface="Verdana" pitchFamily="34" charset="0"/>
              </a:rPr>
              <a:t>Mr. Jagpal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29B938-7498-4D05-8783-4599961B3F42}"/>
              </a:ext>
            </a:extLst>
          </p:cNvPr>
          <p:cNvSpPr/>
          <p:nvPr userDrawn="1"/>
        </p:nvSpPr>
        <p:spPr>
          <a:xfrm>
            <a:off x="0" y="6319163"/>
            <a:ext cx="9144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1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Standard: 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S-ID.2</a:t>
            </a:r>
            <a:r>
              <a:rPr lang="en-US" sz="11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Use statistics appropriate to the shape of the data distribution to compare center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(median, mean) </a:t>
            </a:r>
            <a:r>
              <a:rPr lang="en-US" sz="11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spread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(interquartile range, standard deviation) </a:t>
            </a:r>
            <a:r>
              <a:rPr lang="en-US" sz="11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two or more different data sets.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6990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hidden="1">
            <a:extLst>
              <a:ext uri="{FF2B5EF4-FFF2-40B4-BE49-F238E27FC236}">
                <a16:creationId xmlns:a16="http://schemas.microsoft.com/office/drawing/2014/main" id="{1E2DC11E-0773-4110-B6EE-E4A46606D5D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364288"/>
            <a:ext cx="2444750" cy="500062"/>
            <a:chOff x="0" y="6364288"/>
            <a:chExt cx="2444750" cy="5000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F93015-71E2-47EC-A742-FF407D1AAE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6648450"/>
              <a:ext cx="24447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800">
                  <a:solidFill>
                    <a:srgbClr val="7F7F7F"/>
                  </a:solidFill>
                  <a:latin typeface="Century Gothic" pitchFamily="34" charset="0"/>
                </a:rPr>
                <a:t>©2013 All rights reserved. </a:t>
              </a:r>
            </a:p>
          </p:txBody>
        </p:sp>
        <p:pic>
          <p:nvPicPr>
            <p:cNvPr id="4" name="Picture 74" descr="C:\Users\Stephen\Downloads\264180_196031527114669_196031310448024_613424_7989946_n.jpg">
              <a:extLst>
                <a:ext uri="{FF2B5EF4-FFF2-40B4-BE49-F238E27FC236}">
                  <a16:creationId xmlns:a16="http://schemas.microsoft.com/office/drawing/2014/main" id="{28B01C32-9406-41FE-A672-9345B73BAB5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8" y="6364288"/>
              <a:ext cx="1392237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ound Same Side Corner Rectangle 1">
            <a:extLst>
              <a:ext uri="{FF2B5EF4-FFF2-40B4-BE49-F238E27FC236}">
                <a16:creationId xmlns:a16="http://schemas.microsoft.com/office/drawing/2014/main" id="{48102DF3-1754-4A20-839D-20C340714A53}"/>
              </a:ext>
            </a:extLst>
          </p:cNvPr>
          <p:cNvSpPr/>
          <p:nvPr userDrawn="1"/>
        </p:nvSpPr>
        <p:spPr bwMode="auto">
          <a:xfrm rot="16200000">
            <a:off x="4420128" y="-4323556"/>
            <a:ext cx="303745" cy="9144000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  <a:effectLst/>
          <a:extLst/>
        </p:spPr>
        <p:txBody>
          <a:bodyPr vert="vert" lIns="39483" tIns="39483" rIns="39483" bIns="39483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L.O: Use Mean and Median to Measures the Center. </a:t>
            </a:r>
          </a:p>
        </p:txBody>
      </p:sp>
    </p:spTree>
    <p:extLst>
      <p:ext uri="{BB962C8B-B14F-4D97-AF65-F5344CB8AC3E}">
        <p14:creationId xmlns:p14="http://schemas.microsoft.com/office/powerpoint/2010/main" val="386186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>
            <a:extLst>
              <a:ext uri="{FF2B5EF4-FFF2-40B4-BE49-F238E27FC236}">
                <a16:creationId xmlns:a16="http://schemas.microsoft.com/office/drawing/2014/main" id="{C93F27CE-34F9-4D00-9876-8E70BF2B667A}"/>
              </a:ext>
            </a:extLst>
          </p:cNvPr>
          <p:cNvSpPr/>
          <p:nvPr userDrawn="1"/>
        </p:nvSpPr>
        <p:spPr bwMode="auto">
          <a:xfrm rot="16200000">
            <a:off x="4420128" y="-4323556"/>
            <a:ext cx="303745" cy="9144000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  <a:effectLst/>
          <a:extLst/>
        </p:spPr>
        <p:txBody>
          <a:bodyPr vert="vert" lIns="39483" tIns="39483" rIns="39483" bIns="39483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L.O: Use Mean and Median to Measures the Center. </a:t>
            </a:r>
          </a:p>
        </p:txBody>
      </p:sp>
    </p:spTree>
    <p:extLst>
      <p:ext uri="{BB962C8B-B14F-4D97-AF65-F5344CB8AC3E}">
        <p14:creationId xmlns:p14="http://schemas.microsoft.com/office/powerpoint/2010/main" val="29800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>
            <a:extLst>
              <a:ext uri="{FF2B5EF4-FFF2-40B4-BE49-F238E27FC236}">
                <a16:creationId xmlns:a16="http://schemas.microsoft.com/office/drawing/2014/main" id="{2CFF31CE-6C03-414F-BE8F-B44E481C479C}"/>
              </a:ext>
            </a:extLst>
          </p:cNvPr>
          <p:cNvSpPr/>
          <p:nvPr userDrawn="1"/>
        </p:nvSpPr>
        <p:spPr bwMode="auto">
          <a:xfrm rot="16200000">
            <a:off x="4420128" y="-4323556"/>
            <a:ext cx="303745" cy="9144000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  <a:effectLst/>
          <a:extLst/>
        </p:spPr>
        <p:txBody>
          <a:bodyPr vert="vert" lIns="39483" tIns="39483" rIns="39483" bIns="39483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L.O: Use Mean and Median to Measures the Center. </a:t>
            </a:r>
          </a:p>
        </p:txBody>
      </p:sp>
    </p:spTree>
    <p:extLst>
      <p:ext uri="{BB962C8B-B14F-4D97-AF65-F5344CB8AC3E}">
        <p14:creationId xmlns:p14="http://schemas.microsoft.com/office/powerpoint/2010/main" val="196240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94" r:id="rId1"/>
    <p:sldLayoutId id="2147484695" r:id="rId2"/>
    <p:sldLayoutId id="2147484693" r:id="rId3"/>
    <p:sldLayoutId id="2147484696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17.png"/><Relationship Id="rId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14830E-46F8-4F81-B906-8B52D47FDC2C}"/>
              </a:ext>
            </a:extLst>
          </p:cNvPr>
          <p:cNvSpPr/>
          <p:nvPr/>
        </p:nvSpPr>
        <p:spPr>
          <a:xfrm>
            <a:off x="1417678" y="1234154"/>
            <a:ext cx="6948487" cy="1816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Be on Time</a:t>
            </a:r>
          </a:p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Wear ID</a:t>
            </a:r>
          </a:p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Chromebook Ready</a:t>
            </a:r>
          </a:p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SEE SOMETHING, SAY SOMETHING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1110C2-49D9-4887-99E8-3F73B0BB3C89}"/>
              </a:ext>
            </a:extLst>
          </p:cNvPr>
          <p:cNvSpPr/>
          <p:nvPr/>
        </p:nvSpPr>
        <p:spPr>
          <a:xfrm>
            <a:off x="914440" y="594391"/>
            <a:ext cx="7954963" cy="4619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ACT RESPONSIBLY &amp; SUPPORT the COMMUNITY.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53" y="3277266"/>
            <a:ext cx="593725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 descr="Image result for No cell phone or ga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03" y="2962941"/>
            <a:ext cx="12604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 descr="Image result for no profanit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8" y="4434554"/>
            <a:ext cx="1462087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age result for waste time">
            <a:extLst>
              <a:ext uri="{FF2B5EF4-FFF2-40B4-BE49-F238E27FC236}">
                <a16:creationId xmlns:a16="http://schemas.microsoft.com/office/drawing/2014/main" id="{54CA39DE-0806-47FB-8CCB-C23110D2B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793" y="2905715"/>
            <a:ext cx="1680622" cy="175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28" y="4469479"/>
            <a:ext cx="200977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087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95A05AE-84BA-4CEB-9BCD-FF2A351FA668}"/>
              </a:ext>
            </a:extLst>
          </p:cNvPr>
          <p:cNvGrpSpPr/>
          <p:nvPr/>
        </p:nvGrpSpPr>
        <p:grpSpPr>
          <a:xfrm>
            <a:off x="50" y="960147"/>
            <a:ext cx="8774885" cy="2625281"/>
            <a:chOff x="-7636" y="3611878"/>
            <a:chExt cx="8774885" cy="2625281"/>
          </a:xfrm>
        </p:grpSpPr>
        <p:sp>
          <p:nvSpPr>
            <p:cNvPr id="11" name="Round Same Side Corner Rectangle 21">
              <a:extLst>
                <a:ext uri="{FF2B5EF4-FFF2-40B4-BE49-F238E27FC236}">
                  <a16:creationId xmlns:a16="http://schemas.microsoft.com/office/drawing/2014/main" id="{57DC1209-C4D9-4307-BA9F-CD531BF45181}"/>
                </a:ext>
              </a:extLst>
            </p:cNvPr>
            <p:cNvSpPr/>
            <p:nvPr/>
          </p:nvSpPr>
          <p:spPr bwMode="auto">
            <a:xfrm rot="16200000">
              <a:off x="2774950" y="829342"/>
              <a:ext cx="927803" cy="6492875"/>
            </a:xfrm>
            <a:prstGeom prst="round2SameRect">
              <a:avLst>
                <a:gd name="adj1" fmla="val 0"/>
                <a:gd name="adj2" fmla="val 5466"/>
              </a:avLst>
            </a:prstGeom>
            <a:solidFill>
              <a:srgbClr val="0171AB"/>
            </a:solidFill>
            <a:ln>
              <a:noFill/>
            </a:ln>
            <a:effectLst/>
            <a:extLst/>
          </p:spPr>
          <p:txBody>
            <a:bodyPr vert="vert" lIns="39483" tIns="533400" rIns="0" bIns="39483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What did you learn about using the mean, Median, &amp; IQR.</a:t>
              </a:r>
              <a:endParaRPr lang="en-US" sz="2800" b="1" i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0DDD1A1-4C6E-4129-BEC1-0DF784F83E65}"/>
                </a:ext>
              </a:extLst>
            </p:cNvPr>
            <p:cNvSpPr/>
            <p:nvPr/>
          </p:nvSpPr>
          <p:spPr bwMode="auto">
            <a:xfrm>
              <a:off x="4940652" y="4619498"/>
              <a:ext cx="0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761970">
                <a:defRPr/>
              </a:pPr>
              <a:endParaRPr lang="en-US" sz="1500" kern="0" dirty="0">
                <a:latin typeface="Arial" pitchFamily="34" charset="0"/>
              </a:endParaRPr>
            </a:p>
          </p:txBody>
        </p:sp>
        <p:sp>
          <p:nvSpPr>
            <p:cNvPr id="6" name="Round Same Side Corner Rectangle 37">
              <a:extLst>
                <a:ext uri="{FF2B5EF4-FFF2-40B4-BE49-F238E27FC236}">
                  <a16:creationId xmlns:a16="http://schemas.microsoft.com/office/drawing/2014/main" id="{AFB070A4-4D6D-4827-B492-CFD1EAF2E313}"/>
                </a:ext>
              </a:extLst>
            </p:cNvPr>
            <p:cNvSpPr/>
            <p:nvPr/>
          </p:nvSpPr>
          <p:spPr bwMode="auto">
            <a:xfrm rot="16200000">
              <a:off x="-491030" y="5150516"/>
              <a:ext cx="1182687" cy="215900"/>
            </a:xfrm>
            <a:prstGeom prst="round2SameRect">
              <a:avLst>
                <a:gd name="adj1" fmla="val 0"/>
                <a:gd name="adj2" fmla="val 15814"/>
              </a:avLst>
            </a:prstGeom>
            <a:solidFill>
              <a:srgbClr val="FFFFFF"/>
            </a:solidFill>
            <a:ln w="6350">
              <a:noFill/>
            </a:ln>
            <a:effectLst>
              <a:outerShdw blurRad="50800" algn="ctr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76200" tIns="39483" rIns="76200" bIns="39483">
              <a:spAutoFit/>
            </a:bodyPr>
            <a:lstStyle/>
            <a:p>
              <a:pPr>
                <a:defRPr/>
              </a:pPr>
              <a:r>
                <a:rPr lang="en-US" sz="833" b="1" dirty="0">
                  <a:solidFill>
                    <a:srgbClr val="0171AB"/>
                  </a:solidFill>
                  <a:latin typeface="Century Gothic" panose="020B0502020202020204" pitchFamily="34" charset="0"/>
                </a:rPr>
                <a:t>SUMMARY CLOSURE</a:t>
              </a:r>
            </a:p>
          </p:txBody>
        </p:sp>
        <p:grpSp>
          <p:nvGrpSpPr>
            <p:cNvPr id="13317" name="Group 17">
              <a:extLst>
                <a:ext uri="{FF2B5EF4-FFF2-40B4-BE49-F238E27FC236}">
                  <a16:creationId xmlns:a16="http://schemas.microsoft.com/office/drawing/2014/main" id="{BDB7465C-8B8C-4C17-88F1-042A13F07C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79685" y="3787018"/>
              <a:ext cx="2087564" cy="2305205"/>
              <a:chOff x="7594666" y="2245258"/>
              <a:chExt cx="2504947" cy="2765528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AF7036E3-D7A7-489B-831D-812DCB9A495F}"/>
                  </a:ext>
                </a:extLst>
              </p:cNvPr>
              <p:cNvSpPr/>
              <p:nvPr/>
            </p:nvSpPr>
            <p:spPr bwMode="auto">
              <a:xfrm>
                <a:off x="7594666" y="2289061"/>
                <a:ext cx="2504947" cy="438036"/>
              </a:xfrm>
              <a:prstGeom prst="roundRect">
                <a:avLst>
                  <a:gd name="adj" fmla="val 50000"/>
                </a:avLst>
              </a:prstGeom>
              <a:solidFill>
                <a:srgbClr val="0171AB">
                  <a:alpha val="58039"/>
                </a:srgbClr>
              </a:solidFill>
              <a:ln>
                <a:noFill/>
              </a:ln>
              <a:effectLst/>
              <a:extLst/>
            </p:spPr>
            <p:txBody>
              <a:bodyPr lIns="0" tIns="0" rIns="0" bIns="0" anchor="ctr"/>
              <a:lstStyle/>
              <a:p>
                <a:pPr algn="ctr" defTabSz="761970">
                  <a:defRPr/>
                </a:pPr>
                <a:endParaRPr lang="en-US" sz="1500" kern="0" dirty="0">
                  <a:latin typeface="Arial" pitchFamily="34" charset="0"/>
                </a:endParaRPr>
              </a:p>
            </p:txBody>
          </p:sp>
          <p:sp>
            <p:nvSpPr>
              <p:cNvPr id="17422" name="TextBox 3">
                <a:extLst>
                  <a:ext uri="{FF2B5EF4-FFF2-40B4-BE49-F238E27FC236}">
                    <a16:creationId xmlns:a16="http://schemas.microsoft.com/office/drawing/2014/main" id="{8C448793-1A67-4797-A0E5-25534BDAA5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90986" y="2245258"/>
                <a:ext cx="1912339" cy="5537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/>
                  <a:t>Word Bank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D7A7E8C-150F-496B-8977-C8F00AE6ACBE}"/>
                  </a:ext>
                </a:extLst>
              </p:cNvPr>
              <p:cNvSpPr/>
              <p:nvPr/>
            </p:nvSpPr>
            <p:spPr bwMode="auto">
              <a:xfrm>
                <a:off x="7785156" y="2786139"/>
                <a:ext cx="1375306" cy="22246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238115" indent="-238115" defTabSz="761970">
                  <a:spcAft>
                    <a:spcPts val="250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r>
                  <a:rPr lang="en-US" kern="0" dirty="0">
                    <a:latin typeface="Book Antiqua" panose="02040602050305030304" pitchFamily="18" charset="0"/>
                  </a:rPr>
                  <a:t>Mean</a:t>
                </a:r>
              </a:p>
              <a:p>
                <a:pPr marL="238115" indent="-238115" defTabSz="761970">
                  <a:spcAft>
                    <a:spcPts val="250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r>
                  <a:rPr lang="en-US" kern="0" dirty="0">
                    <a:latin typeface="Book Antiqua" panose="02040602050305030304" pitchFamily="18" charset="0"/>
                  </a:rPr>
                  <a:t>Median</a:t>
                </a:r>
              </a:p>
              <a:p>
                <a:pPr marL="238115" indent="-238115" defTabSz="761970">
                  <a:spcAft>
                    <a:spcPts val="250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r>
                  <a:rPr lang="en-US" kern="0" dirty="0">
                    <a:latin typeface="Book Antiqua" panose="02040602050305030304" pitchFamily="18" charset="0"/>
                  </a:rPr>
                  <a:t>Quartile </a:t>
                </a:r>
              </a:p>
              <a:p>
                <a:pPr marL="238115" indent="-238115" defTabSz="761970">
                  <a:spcAft>
                    <a:spcPts val="250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r>
                  <a:rPr lang="en-US" kern="0" dirty="0">
                    <a:latin typeface="Book Antiqua" panose="02040602050305030304" pitchFamily="18" charset="0"/>
                  </a:rPr>
                  <a:t>IQR</a:t>
                </a:r>
              </a:p>
              <a:p>
                <a:pPr marL="238115" indent="-238115" defTabSz="761970">
                  <a:spcAft>
                    <a:spcPts val="250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r>
                  <a:rPr lang="en-US" kern="0" dirty="0">
                    <a:latin typeface="Book Antiqua" panose="02040602050305030304" pitchFamily="18" charset="0"/>
                  </a:rPr>
                  <a:t>Range</a:t>
                </a:r>
              </a:p>
              <a:p>
                <a:pPr marL="238115" indent="-238115" defTabSz="761970">
                  <a:spcAft>
                    <a:spcPts val="250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r>
                  <a:rPr lang="en-US" kern="0" dirty="0">
                    <a:latin typeface="Book Antiqua" panose="02040602050305030304" pitchFamily="18" charset="0"/>
                  </a:rPr>
                  <a:t>Data Set</a:t>
                </a:r>
                <a:endParaRPr lang="en-US" dirty="0">
                  <a:latin typeface="Book Antiqua" panose="02040602050305030304" pitchFamily="18" charset="0"/>
                </a:endParaRPr>
              </a:p>
            </p:txBody>
          </p:sp>
        </p:grpSp>
        <p:sp>
          <p:nvSpPr>
            <p:cNvPr id="13318" name="Rectangle 4">
              <a:extLst>
                <a:ext uri="{FF2B5EF4-FFF2-40B4-BE49-F238E27FC236}">
                  <a16:creationId xmlns:a16="http://schemas.microsoft.com/office/drawing/2014/main" id="{A1FFFF94-754D-42CB-95A5-56858D384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745" y="4667122"/>
              <a:ext cx="6251575" cy="157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 b="1" dirty="0">
                  <a:latin typeface="Handlee" panose="02000000000000000000" pitchFamily="2" charset="0"/>
                </a:rPr>
                <a:t>Today, I learned how to _________________________________________________________________________________.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21">
            <a:extLst>
              <a:ext uri="{FF2B5EF4-FFF2-40B4-BE49-F238E27FC236}">
                <a16:creationId xmlns:a16="http://schemas.microsoft.com/office/drawing/2014/main" id="{4265ADC7-AFCF-4EFC-8116-F9CE07B618F8}"/>
              </a:ext>
            </a:extLst>
          </p:cNvPr>
          <p:cNvSpPr/>
          <p:nvPr/>
        </p:nvSpPr>
        <p:spPr bwMode="auto">
          <a:xfrm rot="16200000">
            <a:off x="3782322" y="-1860846"/>
            <a:ext cx="1054485" cy="8571505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  <a:effectLst/>
          <a:extLst/>
        </p:spPr>
        <p:txBody>
          <a:bodyPr vert="vert" wrap="square" lIns="39483" tIns="533400" rIns="0" bIns="39483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We will determine</a:t>
            </a:r>
            <a:r>
              <a:rPr lang="en-US" sz="3200" b="1" baseline="-25000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how to use Mean and Median to Measures the Center.</a:t>
            </a:r>
          </a:p>
        </p:txBody>
      </p:sp>
      <p:sp>
        <p:nvSpPr>
          <p:cNvPr id="3" name="Round Same Side Corner Rectangle 37">
            <a:extLst>
              <a:ext uri="{FF2B5EF4-FFF2-40B4-BE49-F238E27FC236}">
                <a16:creationId xmlns:a16="http://schemas.microsoft.com/office/drawing/2014/main" id="{9076F66B-4B38-4709-A460-8B19926042AE}"/>
              </a:ext>
            </a:extLst>
          </p:cNvPr>
          <p:cNvSpPr/>
          <p:nvPr/>
        </p:nvSpPr>
        <p:spPr bwMode="auto">
          <a:xfrm rot="16200000">
            <a:off x="-523875" y="2316163"/>
            <a:ext cx="1266825" cy="215900"/>
          </a:xfrm>
          <a:prstGeom prst="round2SameRect">
            <a:avLst>
              <a:gd name="adj1" fmla="val 0"/>
              <a:gd name="adj2" fmla="val 15814"/>
            </a:avLst>
          </a:prstGeom>
          <a:solidFill>
            <a:srgbClr val="FFFFFF"/>
          </a:solidFill>
          <a:ln w="6350">
            <a:noFill/>
          </a:ln>
          <a:effectLst>
            <a:outerShdw blurRad="508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76200" tIns="39483" rIns="76200" bIns="39483">
            <a:spAutoFit/>
          </a:bodyPr>
          <a:lstStyle/>
          <a:p>
            <a:pPr>
              <a:defRPr/>
            </a:pPr>
            <a:r>
              <a:rPr lang="en-US" sz="833" b="1" dirty="0">
                <a:solidFill>
                  <a:srgbClr val="0171AB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29F45F3-37E8-4E0F-BC6E-6F29A78AE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279343"/>
              </p:ext>
            </p:extLst>
          </p:nvPr>
        </p:nvGraphicFramePr>
        <p:xfrm>
          <a:off x="7302500" y="4348038"/>
          <a:ext cx="1841500" cy="641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1500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320675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Definition</a:t>
                      </a:r>
                    </a:p>
                  </a:txBody>
                  <a:tcPr marL="76200" marR="76200" marT="38176" marB="38176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defTabSz="914400">
                        <a:defRPr/>
                      </a:pPr>
                      <a:r>
                        <a:rPr lang="en-US" sz="1600" kern="1200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 figure out</a:t>
                      </a:r>
                    </a:p>
                  </a:txBody>
                  <a:tcPr marL="76200" marR="76200" marT="38176" marB="38176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grpSp>
        <p:nvGrpSpPr>
          <p:cNvPr id="6157" name="Group 4">
            <a:extLst>
              <a:ext uri="{FF2B5EF4-FFF2-40B4-BE49-F238E27FC236}">
                <a16:creationId xmlns:a16="http://schemas.microsoft.com/office/drawing/2014/main" id="{C7DC6019-5E77-450F-A901-B8EAD27DBF35}"/>
              </a:ext>
            </a:extLst>
          </p:cNvPr>
          <p:cNvGrpSpPr>
            <a:grpSpLocks/>
          </p:cNvGrpSpPr>
          <p:nvPr/>
        </p:nvGrpSpPr>
        <p:grpSpPr bwMode="auto">
          <a:xfrm>
            <a:off x="38584" y="4130551"/>
            <a:ext cx="3525837" cy="858837"/>
            <a:chOff x="6748463" y="461533"/>
            <a:chExt cx="2185987" cy="86089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654594-D7EF-4DAA-B6D6-53C5DB0E8568}"/>
                </a:ext>
              </a:extLst>
            </p:cNvPr>
            <p:cNvSpPr/>
            <p:nvPr/>
          </p:nvSpPr>
          <p:spPr bwMode="auto">
            <a:xfrm>
              <a:off x="6749447" y="523593"/>
              <a:ext cx="2185003" cy="798833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01752" rIns="9144">
              <a:spAutoFit/>
            </a:bodyPr>
            <a:lstStyle/>
            <a:p>
              <a:pPr defTabSz="914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rPr>
                <a:t>What are we going to learn today?</a:t>
              </a:r>
            </a:p>
            <a:p>
              <a:pPr defTabSz="914293" eaLnBrk="1" fontAlgn="auto" hangingPunct="1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rPr>
                <a:t>What is </a:t>
              </a:r>
              <a:r>
                <a:rPr lang="en-US" sz="1200" b="1" i="1" dirty="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rPr>
                <a:t>Determine </a:t>
              </a:r>
              <a:r>
                <a:rPr lang="en-US" sz="1200" b="1" dirty="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rPr>
                <a:t>means?_______.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F13AC1-E63D-455E-A860-7082B02B4C20}"/>
                </a:ext>
              </a:extLst>
            </p:cNvPr>
            <p:cNvSpPr/>
            <p:nvPr/>
          </p:nvSpPr>
          <p:spPr bwMode="auto">
            <a:xfrm>
              <a:off x="6748463" y="461533"/>
              <a:ext cx="2185003" cy="300755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sz="1200" b="1" dirty="0">
                  <a:latin typeface="Gill Sans MT" pitchFamily="34" charset="0"/>
                </a:rPr>
                <a:t>CFU</a:t>
              </a:r>
            </a:p>
          </p:txBody>
        </p:sp>
      </p:grpSp>
      <p:sp>
        <p:nvSpPr>
          <p:cNvPr id="10" name="Heading">
            <a:extLst>
              <a:ext uri="{FF2B5EF4-FFF2-40B4-BE49-F238E27FC236}">
                <a16:creationId xmlns:a16="http://schemas.microsoft.com/office/drawing/2014/main" id="{9DCF4875-566F-4DE5-8F9E-31513396353D}"/>
              </a:ext>
            </a:extLst>
          </p:cNvPr>
          <p:cNvSpPr/>
          <p:nvPr/>
        </p:nvSpPr>
        <p:spPr bwMode="auto">
          <a:xfrm>
            <a:off x="0" y="695325"/>
            <a:ext cx="1736725" cy="247650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 eaLnBrk="1" hangingPunct="1"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Learning Objective</a:t>
            </a:r>
          </a:p>
        </p:txBody>
      </p:sp>
      <p:pic>
        <p:nvPicPr>
          <p:cNvPr id="11" name="Picture 6" descr="C:\Users\Stephen\Downloads\Voca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4413125"/>
            <a:ext cx="2952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Stephen\Downloads\CFU 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46" y="4178176"/>
            <a:ext cx="22383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ctangle 198">
            <a:extLst>
              <a:ext uri="{FF2B5EF4-FFF2-40B4-BE49-F238E27FC236}">
                <a16:creationId xmlns:a16="http://schemas.microsoft.com/office/drawing/2014/main" id="{FE65CC91-AD64-4332-8434-A4D3F2AD95BD}"/>
              </a:ext>
            </a:extLst>
          </p:cNvPr>
          <p:cNvSpPr/>
          <p:nvPr/>
        </p:nvSpPr>
        <p:spPr>
          <a:xfrm>
            <a:off x="8720138" y="-1254125"/>
            <a:ext cx="328612" cy="5921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01B1D40-2A22-4A3E-802B-DE3F374C4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957775"/>
              </p:ext>
            </p:extLst>
          </p:nvPr>
        </p:nvGraphicFramePr>
        <p:xfrm>
          <a:off x="5939562" y="3922432"/>
          <a:ext cx="2940859" cy="1876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0859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336872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Make the Connection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1491908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Students, you already know how to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 find the mean and median. Today, we will learn how to use </a:t>
                      </a:r>
                      <a:r>
                        <a:rPr lang="en-US" sz="1600" i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itchFamily="18" charset="0"/>
                        </a:rPr>
                        <a:t>Mean and Median 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itchFamily="18" charset="0"/>
                        </a:rPr>
                        <a:t>to Measures the Center. 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48E66BBC-83B4-424C-A553-66E579DB7BCA}"/>
              </a:ext>
            </a:extLst>
          </p:cNvPr>
          <p:cNvSpPr/>
          <p:nvPr/>
        </p:nvSpPr>
        <p:spPr bwMode="auto">
          <a:xfrm>
            <a:off x="629386" y="1291345"/>
            <a:ext cx="3358509" cy="2220615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wrap="none" lIns="38100" tIns="38100" rIns="38100" bIns="38100"/>
          <a:lstStyle/>
          <a:p>
            <a:pPr marL="342900" indent="-342900" defTabSz="76197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1600" b="1" kern="0" dirty="0">
                <a:latin typeface="Handlee" panose="02000000000000000000" pitchFamily="2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The numbers of members in five </a:t>
            </a:r>
          </a:p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Handlee" panose="02000000000000000000" pitchFamily="2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karate classes are 13, 12, 10, 16, and 19. </a:t>
            </a:r>
          </a:p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Handlee" panose="02000000000000000000" pitchFamily="2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Find the mean value:</a:t>
            </a:r>
          </a:p>
        </p:txBody>
      </p:sp>
      <p:sp>
        <p:nvSpPr>
          <p:cNvPr id="9240" name="TextBox 11">
            <a:extLst>
              <a:ext uri="{FF2B5EF4-FFF2-40B4-BE49-F238E27FC236}">
                <a16:creationId xmlns:a16="http://schemas.microsoft.com/office/drawing/2014/main" id="{CCF05B74-FDE3-4AB7-8DE3-6716254AD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071" y="633444"/>
            <a:ext cx="3831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Find the mean of the given data set.</a:t>
            </a:r>
          </a:p>
        </p:txBody>
      </p:sp>
      <p:sp>
        <p:nvSpPr>
          <p:cNvPr id="16" name="Heading">
            <a:extLst>
              <a:ext uri="{FF2B5EF4-FFF2-40B4-BE49-F238E27FC236}">
                <a16:creationId xmlns:a16="http://schemas.microsoft.com/office/drawing/2014/main" id="{602E7963-6FE6-446D-9C7F-B9C158244BCA}"/>
              </a:ext>
            </a:extLst>
          </p:cNvPr>
          <p:cNvSpPr/>
          <p:nvPr/>
        </p:nvSpPr>
        <p:spPr bwMode="auto">
          <a:xfrm>
            <a:off x="640123" y="685830"/>
            <a:ext cx="2214562" cy="247650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 eaLnBrk="1" hangingPunct="1"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Activate Prior Knowledge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75B0984-2CCE-4D5B-B7DC-5A91B91D0C12}"/>
              </a:ext>
            </a:extLst>
          </p:cNvPr>
          <p:cNvSpPr/>
          <p:nvPr/>
        </p:nvSpPr>
        <p:spPr bwMode="auto">
          <a:xfrm>
            <a:off x="4729820" y="1285232"/>
            <a:ext cx="3398228" cy="2216474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wrap="none" lIns="38100" tIns="38100" rIns="38100" bIns="38100"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Handlee" panose="02000000000000000000" pitchFamily="2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2. There are 28, 30, 29, 26, 31, and 30</a:t>
            </a:r>
          </a:p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Handlee" panose="02000000000000000000" pitchFamily="2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students in a school’s four Algebra 1 </a:t>
            </a:r>
          </a:p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Handlee" panose="02000000000000000000" pitchFamily="2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Classes. Find the mean value: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A95E52-5DE8-4E1F-A16A-79FF8573CA1D}"/>
              </a:ext>
            </a:extLst>
          </p:cNvPr>
          <p:cNvGrpSpPr/>
          <p:nvPr/>
        </p:nvGrpSpPr>
        <p:grpSpPr>
          <a:xfrm>
            <a:off x="212290" y="3973388"/>
            <a:ext cx="2628491" cy="1854859"/>
            <a:chOff x="361265" y="3703317"/>
            <a:chExt cx="2628491" cy="1854859"/>
          </a:xfrm>
        </p:grpSpPr>
        <p:graphicFrame>
          <p:nvGraphicFramePr>
            <p:cNvPr id="18" name="Google Shape;37;p5">
              <a:extLst>
                <a:ext uri="{FF2B5EF4-FFF2-40B4-BE49-F238E27FC236}">
                  <a16:creationId xmlns:a16="http://schemas.microsoft.com/office/drawing/2014/main" id="{21E7FB4B-D730-47D1-A9AD-8C7C9F50AB6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1902665"/>
                </p:ext>
              </p:extLst>
            </p:nvPr>
          </p:nvGraphicFramePr>
          <p:xfrm>
            <a:off x="365806" y="3703317"/>
            <a:ext cx="2623950" cy="1854859"/>
          </p:xfrm>
          <a:graphic>
            <a:graphicData uri="http://schemas.openxmlformats.org/drawingml/2006/table">
              <a:tbl>
                <a:tblPr firstRow="1" bandRow="1">
                  <a:noFill/>
                </a:tblPr>
                <a:tblGrid>
                  <a:gridCol w="26239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34767">
                  <a:tc>
                    <a:txBody>
                      <a:bodyPr/>
                      <a:lstStyle/>
                      <a:p>
                        <a:pPr marL="22860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FFFFFF"/>
                          </a:buClr>
                          <a:buSzPts val="1200"/>
                          <a:buFont typeface="Century Gothic"/>
                          <a:buNone/>
                        </a:pPr>
                        <a:r>
                          <a:rPr lang="en-US" sz="1200" b="1" u="none" strike="noStrike" cap="none" dirty="0">
                            <a:solidFill>
                              <a:srgbClr val="FFFFFF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Remember the Concept</a:t>
                        </a:r>
                        <a:endParaRPr sz="1200" u="none" strike="noStrike" cap="none" dirty="0"/>
                      </a:p>
                    </a:txBody>
                    <a:tcPr marL="76208" marR="76208" marT="38104" marB="38104">
                      <a:lnL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0171A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520092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Century Gothic"/>
                          <a:buNone/>
                        </a:pPr>
                        <a:endParaRPr sz="1450" dirty="0">
                          <a:solidFill>
                            <a:srgbClr val="000000"/>
                          </a:solidFill>
                        </a:endParaRPr>
                      </a:p>
                    </a:txBody>
                    <a:tcPr marL="76208" marR="76208" marT="38104" marB="38104">
                      <a:lnL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pic>
          <p:nvPicPr>
            <p:cNvPr id="19" name="Google Shape;38;p5" descr="C:\Users\Stephen\Downloads\Light Bulb Icon.png">
              <a:extLst>
                <a:ext uri="{FF2B5EF4-FFF2-40B4-BE49-F238E27FC236}">
                  <a16:creationId xmlns:a16="http://schemas.microsoft.com/office/drawing/2014/main" id="{5CB1382C-59C1-4C1A-B094-8DEF13ABBAE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61265" y="3744331"/>
              <a:ext cx="365570" cy="223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BCC0988-37C8-408B-A6C8-3ECED9C70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8956" y="4095152"/>
              <a:ext cx="2590800" cy="142875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878B3BE-08C5-43A0-8D70-FC0CFEF00585}"/>
              </a:ext>
            </a:extLst>
          </p:cNvPr>
          <p:cNvGrpSpPr/>
          <p:nvPr/>
        </p:nvGrpSpPr>
        <p:grpSpPr>
          <a:xfrm>
            <a:off x="2849975" y="3694727"/>
            <a:ext cx="2960208" cy="2498250"/>
            <a:chOff x="2849975" y="3694727"/>
            <a:chExt cx="2960208" cy="2498250"/>
          </a:xfrm>
        </p:grpSpPr>
        <p:graphicFrame>
          <p:nvGraphicFramePr>
            <p:cNvPr id="25" name="Google Shape;37;p5">
              <a:extLst>
                <a:ext uri="{FF2B5EF4-FFF2-40B4-BE49-F238E27FC236}">
                  <a16:creationId xmlns:a16="http://schemas.microsoft.com/office/drawing/2014/main" id="{49142755-9F5E-4BA9-B59F-A4F827A4C25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31198420"/>
                </p:ext>
              </p:extLst>
            </p:nvPr>
          </p:nvGraphicFramePr>
          <p:xfrm>
            <a:off x="2912626" y="3703317"/>
            <a:ext cx="2897557" cy="2489660"/>
          </p:xfrm>
          <a:graphic>
            <a:graphicData uri="http://schemas.openxmlformats.org/drawingml/2006/table">
              <a:tbl>
                <a:tblPr firstRow="1" bandRow="1">
                  <a:noFill/>
                </a:tblPr>
                <a:tblGrid>
                  <a:gridCol w="2897557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275191">
                  <a:tc>
                    <a:txBody>
                      <a:bodyPr/>
                      <a:lstStyle/>
                      <a:p>
                        <a:pPr marL="22860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FFFFFF"/>
                          </a:buClr>
                          <a:buSzPts val="1200"/>
                          <a:buFont typeface="Century Gothic"/>
                          <a:buNone/>
                        </a:pPr>
                        <a:r>
                          <a:rPr lang="en-US" sz="1200" b="1" u="none" strike="noStrike" cap="none" dirty="0">
                            <a:solidFill>
                              <a:srgbClr val="FFFFFF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Remember the Concept</a:t>
                        </a:r>
                        <a:endParaRPr sz="1200" u="none" strike="noStrike" cap="none" dirty="0"/>
                      </a:p>
                    </a:txBody>
                    <a:tcPr marL="76208" marR="76208" marT="38104" marB="38104">
                      <a:lnL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0171A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214469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Century Gothic"/>
                          <a:buNone/>
                        </a:pPr>
                        <a:endParaRPr sz="1450" dirty="0">
                          <a:solidFill>
                            <a:srgbClr val="000000"/>
                          </a:solidFill>
                        </a:endParaRPr>
                      </a:p>
                    </a:txBody>
                    <a:tcPr marL="76208" marR="76208" marT="38104" marB="38104">
                      <a:lnL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pic>
          <p:nvPicPr>
            <p:cNvPr id="26" name="Google Shape;38;p5" descr="C:\Users\Stephen\Downloads\Light Bulb Icon.png">
              <a:extLst>
                <a:ext uri="{FF2B5EF4-FFF2-40B4-BE49-F238E27FC236}">
                  <a16:creationId xmlns:a16="http://schemas.microsoft.com/office/drawing/2014/main" id="{ADB2C5E5-C230-4845-A477-DED31EF16C3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49975" y="3694727"/>
              <a:ext cx="390950" cy="3032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CAD8C31-1AB8-4D48-B67E-C62F97AED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2CC"/>
                </a:clrFrom>
                <a:clrTo>
                  <a:srgbClr val="FFF2C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6315" y="3997947"/>
              <a:ext cx="2610177" cy="2082164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0FAAE03-7EF0-4000-8586-51F814E145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152" y="2116903"/>
            <a:ext cx="3228975" cy="438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9F6294-4899-4375-82AE-4B444DEF11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8088" y="2603937"/>
            <a:ext cx="1152525" cy="5619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CE124A-5C43-4E58-90C5-422124C4AD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1584" y="2155532"/>
            <a:ext cx="3314700" cy="438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76C3BF-08A5-49DA-B523-D487112199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0480" y="2776559"/>
            <a:ext cx="1152525" cy="381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BCCB45B-7C37-4D4E-B281-AF1C68093D1B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18023" y="1131787"/>
            <a:ext cx="481351" cy="271400"/>
          </a:xfrm>
          <a:prstGeom prst="rect">
            <a:avLst/>
          </a:prstGeom>
        </p:spPr>
      </p:pic>
      <p:pic>
        <p:nvPicPr>
          <p:cNvPr id="34" name="Picture 2" descr="Image result for WB">
            <a:extLst>
              <a:ext uri="{FF2B5EF4-FFF2-40B4-BE49-F238E27FC236}">
                <a16:creationId xmlns:a16="http://schemas.microsoft.com/office/drawing/2014/main" id="{A9A5DA16-30B5-4A0D-ABD9-61D34D6FA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913" y="1102355"/>
            <a:ext cx="366742" cy="38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11D452F-BFB2-4AEE-9477-07D36B843C03}"/>
              </a:ext>
            </a:extLst>
          </p:cNvPr>
          <p:cNvSpPr/>
          <p:nvPr/>
        </p:nvSpPr>
        <p:spPr bwMode="auto">
          <a:xfrm>
            <a:off x="4351591" y="2955263"/>
            <a:ext cx="4100434" cy="3674102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wrap="none" lIns="38100" tIns="38100" rIns="38100" bIns="38100"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Handlee" panose="02000000000000000000" pitchFamily="2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2. The amount of money Elise earned in tips per</a:t>
            </a:r>
          </a:p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Handlee" panose="02000000000000000000" pitchFamily="2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day for 6 days is listed below. </a:t>
            </a:r>
          </a:p>
          <a:p>
            <a:pPr algn="ctr"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Handlee" panose="02000000000000000000" pitchFamily="2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$80, $74, $77, $71, $75, and $91.:</a:t>
            </a:r>
          </a:p>
        </p:txBody>
      </p:sp>
      <p:grpSp>
        <p:nvGrpSpPr>
          <p:cNvPr id="2" name="Group 142">
            <a:extLst>
              <a:ext uri="{FF2B5EF4-FFF2-40B4-BE49-F238E27FC236}">
                <a16:creationId xmlns:a16="http://schemas.microsoft.com/office/drawing/2014/main" id="{9B9AB75F-E41F-49B5-A5EA-D2213463822B}"/>
              </a:ext>
            </a:extLst>
          </p:cNvPr>
          <p:cNvGrpSpPr>
            <a:grpSpLocks/>
          </p:cNvGrpSpPr>
          <p:nvPr/>
        </p:nvGrpSpPr>
        <p:grpSpPr bwMode="auto">
          <a:xfrm>
            <a:off x="4526252" y="1293439"/>
            <a:ext cx="4251941" cy="1212640"/>
            <a:chOff x="312950" y="5505130"/>
            <a:chExt cx="3954078" cy="29824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7B28E06-324B-4E41-A51C-2F52FFE3D3AB}"/>
                </a:ext>
              </a:extLst>
            </p:cNvPr>
            <p:cNvSpPr/>
            <p:nvPr/>
          </p:nvSpPr>
          <p:spPr bwMode="auto">
            <a:xfrm>
              <a:off x="312950" y="5505130"/>
              <a:ext cx="3948744" cy="298249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301752" rIns="45720">
              <a:spAutoFit/>
            </a:bodyPr>
            <a:lstStyle/>
            <a:p>
              <a:pPr defTabSz="914400">
                <a:defRPr/>
              </a:pPr>
              <a:r>
                <a:rPr lang="en-US" sz="1400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rPr>
                <a:t>Pair-Share:</a:t>
              </a:r>
            </a:p>
            <a:p>
              <a:pPr marL="342900" indent="-342900" defTabSz="914400">
                <a:buFontTx/>
                <a:buAutoNum type="arabicPeriod"/>
                <a:defRPr/>
              </a:pPr>
              <a:r>
                <a:rPr lang="en-US" sz="1400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rPr>
                <a:t>Partner-</a:t>
              </a:r>
              <a:r>
                <a:rPr lang="en-US" sz="14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lee" panose="02000000000000000000" pitchFamily="2" charset="0"/>
                  <a:cs typeface="Arial" charset="0"/>
                </a:rPr>
                <a:t>A:  </a:t>
              </a:r>
              <a:r>
                <a:rPr lang="en-US" sz="1400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rPr>
                <a:t>How do you </a:t>
              </a:r>
              <a:r>
                <a:rPr lang="en-US" sz="140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lee" panose="02000000000000000000" pitchFamily="2" charset="0"/>
                  <a:cs typeface="Arial" charset="0"/>
                </a:rPr>
                <a:t>find  the mean and median</a:t>
              </a:r>
              <a:r>
                <a:rPr lang="en-US" sz="1400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rPr>
                <a:t>?</a:t>
              </a:r>
            </a:p>
            <a:p>
              <a:pPr marL="342900" indent="-342900" defTabSz="914400">
                <a:buFontTx/>
                <a:buAutoNum type="arabicPeriod"/>
                <a:defRPr/>
              </a:pPr>
              <a:r>
                <a:rPr lang="en-US" sz="1400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rPr>
                <a:t>Partner-</a:t>
              </a:r>
              <a:r>
                <a:rPr lang="en-US" sz="14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lee" panose="02000000000000000000" pitchFamily="2" charset="0"/>
                  <a:cs typeface="Arial" charset="0"/>
                </a:rPr>
                <a:t>B:  </a:t>
              </a:r>
              <a:r>
                <a:rPr lang="en-US" sz="1400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rPr>
                <a:t>When do you use: </a:t>
              </a:r>
              <a:r>
                <a:rPr lang="en-US" sz="140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lee" panose="02000000000000000000" pitchFamily="2" charset="0"/>
                  <a:cs typeface="Arial" charset="0"/>
                </a:rPr>
                <a:t>Mean as center and Median as center</a:t>
              </a:r>
              <a:r>
                <a:rPr lang="en-US" sz="1400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rPr>
                <a:t>?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6636041-B485-4210-BF9C-BC65B3A1DEE0}"/>
                </a:ext>
              </a:extLst>
            </p:cNvPr>
            <p:cNvSpPr/>
            <p:nvPr/>
          </p:nvSpPr>
          <p:spPr bwMode="auto">
            <a:xfrm>
              <a:off x="318284" y="5505632"/>
              <a:ext cx="3948744" cy="50701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Gill Sans MT" pitchFamily="34" charset="0"/>
                </a:rPr>
                <a:t>CFU: Pair-Share</a:t>
              </a:r>
            </a:p>
          </p:txBody>
        </p:sp>
      </p:grpSp>
      <p:sp>
        <p:nvSpPr>
          <p:cNvPr id="5" name="Round Same Side Corner Rectangle 1">
            <a:extLst>
              <a:ext uri="{FF2B5EF4-FFF2-40B4-BE49-F238E27FC236}">
                <a16:creationId xmlns:a16="http://schemas.microsoft.com/office/drawing/2014/main" id="{0366E229-2B1C-456C-9CA8-D9FF023CF364}"/>
              </a:ext>
            </a:extLst>
          </p:cNvPr>
          <p:cNvSpPr/>
          <p:nvPr/>
        </p:nvSpPr>
        <p:spPr bwMode="auto">
          <a:xfrm rot="16200000">
            <a:off x="4420127" y="-4411347"/>
            <a:ext cx="303745" cy="9144000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  <a:effectLst/>
          <a:extLst/>
        </p:spPr>
        <p:txBody>
          <a:bodyPr vert="vert" lIns="39483" tIns="39483" rIns="39483" bIns="39483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L.O: Find median, mean, and interquartile range of two or more different data sets, with 100% accuracy.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8C2D4AF-EF90-44B8-ACCD-EC8B8F486348}"/>
              </a:ext>
            </a:extLst>
          </p:cNvPr>
          <p:cNvGrpSpPr/>
          <p:nvPr/>
        </p:nvGrpSpPr>
        <p:grpSpPr>
          <a:xfrm>
            <a:off x="9405921" y="1337850"/>
            <a:ext cx="2285975" cy="1238874"/>
            <a:chOff x="9544051" y="222807"/>
            <a:chExt cx="2332037" cy="1734295"/>
          </a:xfrm>
        </p:grpSpPr>
        <p:grpSp>
          <p:nvGrpSpPr>
            <p:cNvPr id="7" name="Group 4103">
              <a:extLst>
                <a:ext uri="{FF2B5EF4-FFF2-40B4-BE49-F238E27FC236}">
                  <a16:creationId xmlns:a16="http://schemas.microsoft.com/office/drawing/2014/main" id="{475AD870-BD1D-49BA-B1D6-61AEFE4E69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44051" y="275149"/>
              <a:ext cx="2332037" cy="1681953"/>
              <a:chOff x="6758916" y="2031537"/>
              <a:chExt cx="2333014" cy="1682226"/>
            </a:xfrm>
          </p:grpSpPr>
          <p:grpSp>
            <p:nvGrpSpPr>
              <p:cNvPr id="9" name="Group 10">
                <a:extLst>
                  <a:ext uri="{FF2B5EF4-FFF2-40B4-BE49-F238E27FC236}">
                    <a16:creationId xmlns:a16="http://schemas.microsoft.com/office/drawing/2014/main" id="{D62EC83D-1682-4497-8C4C-04A34F5203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58916" y="2108540"/>
                <a:ext cx="2333014" cy="1605223"/>
                <a:chOff x="4588944" y="916553"/>
                <a:chExt cx="4252048" cy="3197477"/>
              </a:xfrm>
            </p:grpSpPr>
            <p:sp>
              <p:nvSpPr>
                <p:cNvPr id="11" name="Rectangle 3">
                  <a:extLst>
                    <a:ext uri="{FF2B5EF4-FFF2-40B4-BE49-F238E27FC236}">
                      <a16:creationId xmlns:a16="http://schemas.microsoft.com/office/drawing/2014/main" id="{61763C65-F306-4719-9074-6AB926DACFE0}"/>
                    </a:ext>
                  </a:extLst>
                </p:cNvPr>
                <p:cNvSpPr/>
                <p:nvPr/>
              </p:nvSpPr>
              <p:spPr>
                <a:xfrm>
                  <a:off x="4588944" y="1077644"/>
                  <a:ext cx="4252048" cy="3036386"/>
                </a:xfrm>
                <a:custGeom>
                  <a:avLst/>
                  <a:gdLst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49703" h="3036386">
                      <a:moveTo>
                        <a:pt x="0" y="0"/>
                      </a:moveTo>
                      <a:cubicBezTo>
                        <a:pt x="1421020" y="300625"/>
                        <a:pt x="2416156" y="288099"/>
                        <a:pt x="3849703" y="0"/>
                      </a:cubicBezTo>
                      <a:cubicBezTo>
                        <a:pt x="3726131" y="1112336"/>
                        <a:pt x="3801626" y="2237200"/>
                        <a:pt x="3849703" y="3036386"/>
                      </a:cubicBezTo>
                      <a:cubicBezTo>
                        <a:pt x="2516364" y="2911126"/>
                        <a:pt x="1045239" y="2961230"/>
                        <a:pt x="0" y="3036386"/>
                      </a:cubicBezTo>
                      <a:cubicBezTo>
                        <a:pt x="62630" y="1999206"/>
                        <a:pt x="125261" y="1325280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>
                    <a:alpha val="57000"/>
                  </a:schemeClr>
                </a:solidFill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/>
                    <a:t> </a:t>
                  </a:r>
                </a:p>
              </p:txBody>
            </p:sp>
            <p:sp>
              <p:nvSpPr>
                <p:cNvPr id="12" name="Rectangle 21">
                  <a:extLst>
                    <a:ext uri="{FF2B5EF4-FFF2-40B4-BE49-F238E27FC236}">
                      <a16:creationId xmlns:a16="http://schemas.microsoft.com/office/drawing/2014/main" id="{0A9AE2FC-23BA-488F-81E2-589390234696}"/>
                    </a:ext>
                  </a:extLst>
                </p:cNvPr>
                <p:cNvSpPr/>
                <p:nvPr/>
              </p:nvSpPr>
              <p:spPr>
                <a:xfrm>
                  <a:off x="4609206" y="916553"/>
                  <a:ext cx="3994437" cy="2890698"/>
                </a:xfrm>
                <a:custGeom>
                  <a:avLst/>
                  <a:gdLst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8868" h="1694881">
                      <a:moveTo>
                        <a:pt x="0" y="0"/>
                      </a:moveTo>
                      <a:lnTo>
                        <a:pt x="2148868" y="0"/>
                      </a:lnTo>
                      <a:cubicBezTo>
                        <a:pt x="2134580" y="564960"/>
                        <a:pt x="2135533" y="1048958"/>
                        <a:pt x="2148868" y="1694881"/>
                      </a:cubicBezTo>
                      <a:cubicBezTo>
                        <a:pt x="1440199" y="1672021"/>
                        <a:pt x="716289" y="1664401"/>
                        <a:pt x="0" y="1694881"/>
                      </a:cubicBezTo>
                      <a:cubicBezTo>
                        <a:pt x="7620" y="1129921"/>
                        <a:pt x="15240" y="564960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AF9D6"/>
                    </a:gs>
                    <a:gs pos="50000">
                      <a:srgbClr val="FFFEE2"/>
                    </a:gs>
                    <a:gs pos="88000">
                      <a:srgbClr val="FEFDC7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0" name="Tape">
                <a:extLst>
                  <a:ext uri="{FF2B5EF4-FFF2-40B4-BE49-F238E27FC236}">
                    <a16:creationId xmlns:a16="http://schemas.microsoft.com/office/drawing/2014/main" id="{E7C066E2-5F5D-425E-8067-2AAC1A62B612}"/>
                  </a:ext>
                </a:extLst>
              </p:cNvPr>
              <p:cNvSpPr/>
              <p:nvPr/>
            </p:nvSpPr>
            <p:spPr bwMode="auto">
              <a:xfrm rot="5400000">
                <a:off x="7634126" y="1612482"/>
                <a:ext cx="335391" cy="1173501"/>
              </a:xfrm>
              <a:custGeom>
                <a:avLst/>
                <a:gdLst>
                  <a:gd name="connsiteX0" fmla="*/ 0 w 234247"/>
                  <a:gd name="connsiteY0" fmla="*/ 0 h 920626"/>
                  <a:gd name="connsiteX1" fmla="*/ 234247 w 234247"/>
                  <a:gd name="connsiteY1" fmla="*/ 0 h 920626"/>
                  <a:gd name="connsiteX2" fmla="*/ 234247 w 234247"/>
                  <a:gd name="connsiteY2" fmla="*/ 920626 h 920626"/>
                  <a:gd name="connsiteX3" fmla="*/ 0 w 234247"/>
                  <a:gd name="connsiteY3" fmla="*/ 920626 h 920626"/>
                  <a:gd name="connsiteX4" fmla="*/ 0 w 234247"/>
                  <a:gd name="connsiteY4" fmla="*/ 0 h 920626"/>
                  <a:gd name="connsiteX0" fmla="*/ 0 w 234247"/>
                  <a:gd name="connsiteY0" fmla="*/ 0 h 920626"/>
                  <a:gd name="connsiteX1" fmla="*/ 62185 w 234247"/>
                  <a:gd name="connsiteY1" fmla="*/ 4637 h 920626"/>
                  <a:gd name="connsiteX2" fmla="*/ 234247 w 234247"/>
                  <a:gd name="connsiteY2" fmla="*/ 0 h 920626"/>
                  <a:gd name="connsiteX3" fmla="*/ 234247 w 234247"/>
                  <a:gd name="connsiteY3" fmla="*/ 920626 h 920626"/>
                  <a:gd name="connsiteX4" fmla="*/ 0 w 234247"/>
                  <a:gd name="connsiteY4" fmla="*/ 920626 h 920626"/>
                  <a:gd name="connsiteX5" fmla="*/ 0 w 234247"/>
                  <a:gd name="connsiteY5" fmla="*/ 0 h 920626"/>
                  <a:gd name="connsiteX0" fmla="*/ 0 w 234247"/>
                  <a:gd name="connsiteY0" fmla="*/ 0 h 920626"/>
                  <a:gd name="connsiteX1" fmla="*/ 62185 w 234247"/>
                  <a:gd name="connsiteY1" fmla="*/ 26860 h 920626"/>
                  <a:gd name="connsiteX2" fmla="*/ 234247 w 234247"/>
                  <a:gd name="connsiteY2" fmla="*/ 0 h 920626"/>
                  <a:gd name="connsiteX3" fmla="*/ 234247 w 234247"/>
                  <a:gd name="connsiteY3" fmla="*/ 920626 h 920626"/>
                  <a:gd name="connsiteX4" fmla="*/ 0 w 234247"/>
                  <a:gd name="connsiteY4" fmla="*/ 920626 h 920626"/>
                  <a:gd name="connsiteX5" fmla="*/ 0 w 234247"/>
                  <a:gd name="connsiteY5" fmla="*/ 0 h 920626"/>
                  <a:gd name="connsiteX0" fmla="*/ 0 w 234247"/>
                  <a:gd name="connsiteY0" fmla="*/ 0 h 920626"/>
                  <a:gd name="connsiteX1" fmla="*/ 62185 w 234247"/>
                  <a:gd name="connsiteY1" fmla="*/ 26860 h 920626"/>
                  <a:gd name="connsiteX2" fmla="*/ 138385 w 234247"/>
                  <a:gd name="connsiteY2" fmla="*/ 14162 h 920626"/>
                  <a:gd name="connsiteX3" fmla="*/ 234247 w 234247"/>
                  <a:gd name="connsiteY3" fmla="*/ 0 h 920626"/>
                  <a:gd name="connsiteX4" fmla="*/ 234247 w 234247"/>
                  <a:gd name="connsiteY4" fmla="*/ 920626 h 920626"/>
                  <a:gd name="connsiteX5" fmla="*/ 0 w 234247"/>
                  <a:gd name="connsiteY5" fmla="*/ 920626 h 920626"/>
                  <a:gd name="connsiteX6" fmla="*/ 0 w 234247"/>
                  <a:gd name="connsiteY6" fmla="*/ 0 h 920626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234247 w 234247"/>
                  <a:gd name="connsiteY3" fmla="*/ 8066 h 928692"/>
                  <a:gd name="connsiteX4" fmla="*/ 234247 w 234247"/>
                  <a:gd name="connsiteY4" fmla="*/ 928692 h 928692"/>
                  <a:gd name="connsiteX5" fmla="*/ 0 w 234247"/>
                  <a:gd name="connsiteY5" fmla="*/ 928692 h 928692"/>
                  <a:gd name="connsiteX6" fmla="*/ 0 w 234247"/>
                  <a:gd name="connsiteY6" fmla="*/ 8066 h 928692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179660 w 234247"/>
                  <a:gd name="connsiteY3" fmla="*/ 3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176488 w 234247"/>
                  <a:gd name="connsiteY3" fmla="*/ 19051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5360 w 234247"/>
                  <a:gd name="connsiteY1" fmla="*/ 19049 h 928692"/>
                  <a:gd name="connsiteX2" fmla="*/ 112988 w 234247"/>
                  <a:gd name="connsiteY2" fmla="*/ 0 h 928692"/>
                  <a:gd name="connsiteX3" fmla="*/ 176488 w 234247"/>
                  <a:gd name="connsiteY3" fmla="*/ 19051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5360 w 234247"/>
                  <a:gd name="connsiteY1" fmla="*/ 19049 h 928692"/>
                  <a:gd name="connsiteX2" fmla="*/ 112988 w 234247"/>
                  <a:gd name="connsiteY2" fmla="*/ 0 h 928692"/>
                  <a:gd name="connsiteX3" fmla="*/ 176491 w 234247"/>
                  <a:gd name="connsiteY3" fmla="*/ 6349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0 w 234250"/>
                  <a:gd name="connsiteY6" fmla="*/ 930154 h 930154"/>
                  <a:gd name="connsiteX7" fmla="*/ 0 w 234250"/>
                  <a:gd name="connsiteY7" fmla="*/ 9528 h 930154"/>
                  <a:gd name="connsiteX0" fmla="*/ 0 w 234250"/>
                  <a:gd name="connsiteY0" fmla="*/ 9528 h 931740"/>
                  <a:gd name="connsiteX1" fmla="*/ 65360 w 234250"/>
                  <a:gd name="connsiteY1" fmla="*/ 20511 h 931740"/>
                  <a:gd name="connsiteX2" fmla="*/ 112988 w 234250"/>
                  <a:gd name="connsiteY2" fmla="*/ 1462 h 931740"/>
                  <a:gd name="connsiteX3" fmla="*/ 176491 w 234250"/>
                  <a:gd name="connsiteY3" fmla="*/ 7811 h 931740"/>
                  <a:gd name="connsiteX4" fmla="*/ 234250 w 234250"/>
                  <a:gd name="connsiteY4" fmla="*/ 0 h 931740"/>
                  <a:gd name="connsiteX5" fmla="*/ 234247 w 234250"/>
                  <a:gd name="connsiteY5" fmla="*/ 930154 h 931740"/>
                  <a:gd name="connsiteX6" fmla="*/ 43134 w 234250"/>
                  <a:gd name="connsiteY6" fmla="*/ 931740 h 931740"/>
                  <a:gd name="connsiteX7" fmla="*/ 0 w 234250"/>
                  <a:gd name="connsiteY7" fmla="*/ 930154 h 931740"/>
                  <a:gd name="connsiteX8" fmla="*/ 0 w 234250"/>
                  <a:gd name="connsiteY8" fmla="*/ 9528 h 931740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43134 w 234250"/>
                  <a:gd name="connsiteY6" fmla="*/ 922215 h 930154"/>
                  <a:gd name="connsiteX7" fmla="*/ 0 w 234250"/>
                  <a:gd name="connsiteY7" fmla="*/ 930154 h 930154"/>
                  <a:gd name="connsiteX8" fmla="*/ 0 w 234250"/>
                  <a:gd name="connsiteY8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84409 w 234250"/>
                  <a:gd name="connsiteY6" fmla="*/ 925390 h 930154"/>
                  <a:gd name="connsiteX7" fmla="*/ 43134 w 234250"/>
                  <a:gd name="connsiteY7" fmla="*/ 922215 h 930154"/>
                  <a:gd name="connsiteX8" fmla="*/ 0 w 234250"/>
                  <a:gd name="connsiteY8" fmla="*/ 930154 h 930154"/>
                  <a:gd name="connsiteX9" fmla="*/ 0 w 234250"/>
                  <a:gd name="connsiteY9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93934 w 234250"/>
                  <a:gd name="connsiteY6" fmla="*/ 928565 h 930154"/>
                  <a:gd name="connsiteX7" fmla="*/ 43134 w 234250"/>
                  <a:gd name="connsiteY7" fmla="*/ 922215 h 930154"/>
                  <a:gd name="connsiteX8" fmla="*/ 0 w 234250"/>
                  <a:gd name="connsiteY8" fmla="*/ 930154 h 930154"/>
                  <a:gd name="connsiteX9" fmla="*/ 0 w 234250"/>
                  <a:gd name="connsiteY9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29359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19834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89978 w 234250"/>
                  <a:gd name="connsiteY6" fmla="*/ 924596 h 930154"/>
                  <a:gd name="connsiteX7" fmla="*/ 147115 w 234250"/>
                  <a:gd name="connsiteY7" fmla="*/ 919834 h 930154"/>
                  <a:gd name="connsiteX8" fmla="*/ 93934 w 234250"/>
                  <a:gd name="connsiteY8" fmla="*/ 928565 h 930154"/>
                  <a:gd name="connsiteX9" fmla="*/ 43134 w 234250"/>
                  <a:gd name="connsiteY9" fmla="*/ 922215 h 930154"/>
                  <a:gd name="connsiteX10" fmla="*/ 0 w 234250"/>
                  <a:gd name="connsiteY10" fmla="*/ 930154 h 930154"/>
                  <a:gd name="connsiteX11" fmla="*/ 0 w 234250"/>
                  <a:gd name="connsiteY11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206647 w 234250"/>
                  <a:gd name="connsiteY6" fmla="*/ 924596 h 930154"/>
                  <a:gd name="connsiteX7" fmla="*/ 189978 w 234250"/>
                  <a:gd name="connsiteY7" fmla="*/ 924596 h 930154"/>
                  <a:gd name="connsiteX8" fmla="*/ 147115 w 234250"/>
                  <a:gd name="connsiteY8" fmla="*/ 919834 h 930154"/>
                  <a:gd name="connsiteX9" fmla="*/ 93934 w 234250"/>
                  <a:gd name="connsiteY9" fmla="*/ 928565 h 930154"/>
                  <a:gd name="connsiteX10" fmla="*/ 43134 w 234250"/>
                  <a:gd name="connsiteY10" fmla="*/ 922215 h 930154"/>
                  <a:gd name="connsiteX11" fmla="*/ 0 w 234250"/>
                  <a:gd name="connsiteY11" fmla="*/ 930154 h 930154"/>
                  <a:gd name="connsiteX12" fmla="*/ 0 w 234250"/>
                  <a:gd name="connsiteY12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206647 w 234250"/>
                  <a:gd name="connsiteY6" fmla="*/ 924596 h 930154"/>
                  <a:gd name="connsiteX7" fmla="*/ 147115 w 234250"/>
                  <a:gd name="connsiteY7" fmla="*/ 919834 h 930154"/>
                  <a:gd name="connsiteX8" fmla="*/ 93934 w 234250"/>
                  <a:gd name="connsiteY8" fmla="*/ 928565 h 930154"/>
                  <a:gd name="connsiteX9" fmla="*/ 43134 w 234250"/>
                  <a:gd name="connsiteY9" fmla="*/ 922215 h 930154"/>
                  <a:gd name="connsiteX10" fmla="*/ 0 w 234250"/>
                  <a:gd name="connsiteY10" fmla="*/ 930154 h 930154"/>
                  <a:gd name="connsiteX11" fmla="*/ 0 w 234250"/>
                  <a:gd name="connsiteY11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19834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80452 w 234250"/>
                  <a:gd name="connsiteY6" fmla="*/ 917452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3328"/>
                  <a:gd name="connsiteX1" fmla="*/ 65360 w 234250"/>
                  <a:gd name="connsiteY1" fmla="*/ 20511 h 933328"/>
                  <a:gd name="connsiteX2" fmla="*/ 112988 w 234250"/>
                  <a:gd name="connsiteY2" fmla="*/ 1462 h 933328"/>
                  <a:gd name="connsiteX3" fmla="*/ 176491 w 234250"/>
                  <a:gd name="connsiteY3" fmla="*/ 7811 h 933328"/>
                  <a:gd name="connsiteX4" fmla="*/ 234250 w 234250"/>
                  <a:gd name="connsiteY4" fmla="*/ 0 h 933328"/>
                  <a:gd name="connsiteX5" fmla="*/ 234247 w 234250"/>
                  <a:gd name="connsiteY5" fmla="*/ 930154 h 933328"/>
                  <a:gd name="connsiteX6" fmla="*/ 180452 w 234250"/>
                  <a:gd name="connsiteY6" fmla="*/ 917452 h 933328"/>
                  <a:gd name="connsiteX7" fmla="*/ 117747 w 234250"/>
                  <a:gd name="connsiteY7" fmla="*/ 933328 h 933328"/>
                  <a:gd name="connsiteX8" fmla="*/ 43134 w 234250"/>
                  <a:gd name="connsiteY8" fmla="*/ 922215 h 933328"/>
                  <a:gd name="connsiteX9" fmla="*/ 0 w 234250"/>
                  <a:gd name="connsiteY9" fmla="*/ 930154 h 933328"/>
                  <a:gd name="connsiteX10" fmla="*/ 0 w 234250"/>
                  <a:gd name="connsiteY10" fmla="*/ 9528 h 933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4250" h="933328">
                    <a:moveTo>
                      <a:pt x="0" y="9528"/>
                    </a:moveTo>
                    <a:lnTo>
                      <a:pt x="65360" y="20511"/>
                    </a:lnTo>
                    <a:lnTo>
                      <a:pt x="112988" y="1462"/>
                    </a:lnTo>
                    <a:lnTo>
                      <a:pt x="176491" y="7811"/>
                    </a:lnTo>
                    <a:lnTo>
                      <a:pt x="234250" y="0"/>
                    </a:lnTo>
                    <a:cubicBezTo>
                      <a:pt x="234249" y="310051"/>
                      <a:pt x="234248" y="620103"/>
                      <a:pt x="234247" y="930154"/>
                    </a:cubicBezTo>
                    <a:lnTo>
                      <a:pt x="180452" y="917452"/>
                    </a:lnTo>
                    <a:lnTo>
                      <a:pt x="117747" y="933328"/>
                    </a:lnTo>
                    <a:lnTo>
                      <a:pt x="43134" y="922215"/>
                    </a:lnTo>
                    <a:lnTo>
                      <a:pt x="0" y="930154"/>
                    </a:lnTo>
                    <a:lnTo>
                      <a:pt x="0" y="9528"/>
                    </a:lnTo>
                    <a:close/>
                  </a:path>
                </a:pathLst>
              </a:custGeom>
              <a:blipFill dpi="0" rotWithShape="1">
                <a:blip r:embed="rId2">
                  <a:alphaModFix amt="55000"/>
                </a:blip>
                <a:srcRect/>
                <a:stretch>
                  <a:fillRect/>
                </a:stretch>
              </a:blip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</p:grpSp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EAAFAEEE-4B8A-421B-B7CC-E9EC976FC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3815" y="222807"/>
              <a:ext cx="1408989" cy="228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b="1" i="1" dirty="0">
                  <a:latin typeface="Handlee" panose="02000000000000000000" pitchFamily="2" charset="0"/>
                </a:rPr>
                <a:t>Calculation</a:t>
              </a:r>
              <a:endParaRPr lang="en-US" altLang="en-US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DF4F895-0252-4A34-9712-AEF57A01E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22" y="1145229"/>
            <a:ext cx="1828293" cy="15726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7A3191-1AA8-4580-8D90-ABA04527B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6808" y="1145229"/>
            <a:ext cx="1828293" cy="1568753"/>
          </a:xfrm>
          <a:prstGeom prst="rect">
            <a:avLst/>
          </a:prstGeom>
        </p:spPr>
      </p:pic>
      <p:pic>
        <p:nvPicPr>
          <p:cNvPr id="15" name="Picture 2" descr="Image result for WB">
            <a:extLst>
              <a:ext uri="{FF2B5EF4-FFF2-40B4-BE49-F238E27FC236}">
                <a16:creationId xmlns:a16="http://schemas.microsoft.com/office/drawing/2014/main" id="{5CCEB573-3C3C-482A-A15A-A05AC9D28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023" y="2751037"/>
            <a:ext cx="384584" cy="38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F35AFE-722F-4CE3-80DF-3573A0B9CCF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601145" y="3337561"/>
            <a:ext cx="947764" cy="3395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E518B0-F617-4334-9F76-E1E01151323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15720" y="3714068"/>
            <a:ext cx="892117" cy="2543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F326628-D80C-4173-A323-63E6A8363D5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80449" y="3394532"/>
            <a:ext cx="183288" cy="3318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6DEB0CB-E97D-4FFF-875E-7AFE6393D2F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78874" y="3295932"/>
            <a:ext cx="214071" cy="33380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0978EF8-4C66-4305-9E37-3F81778FF5E3}"/>
              </a:ext>
            </a:extLst>
          </p:cNvPr>
          <p:cNvSpPr/>
          <p:nvPr/>
        </p:nvSpPr>
        <p:spPr>
          <a:xfrm>
            <a:off x="109913" y="410145"/>
            <a:ext cx="7794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andlee" panose="02000000000000000000" pitchFamily="2" charset="0"/>
              </a:rPr>
              <a:t>Two commonly used measures of </a:t>
            </a:r>
            <a:r>
              <a:rPr 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center</a:t>
            </a:r>
            <a:r>
              <a:rPr lang="en-US" dirty="0">
                <a:latin typeface="Handlee" panose="02000000000000000000" pitchFamily="2" charset="0"/>
              </a:rPr>
              <a:t> for a set of numerical data are the </a:t>
            </a:r>
            <a:r>
              <a:rPr 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mean </a:t>
            </a:r>
            <a:r>
              <a:rPr lang="en-US" dirty="0">
                <a:latin typeface="Handlee" panose="02000000000000000000" pitchFamily="2" charset="0"/>
              </a:rPr>
              <a:t>and 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median</a:t>
            </a:r>
            <a:r>
              <a:rPr lang="en-US" dirty="0">
                <a:latin typeface="Handlee" panose="02000000000000000000" pitchFamily="2" charset="0"/>
              </a:rPr>
              <a:t>. Measures of center represent a central or typical value of a data set.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202959-F6C1-4F76-88C3-ADCF791369B6}"/>
              </a:ext>
            </a:extLst>
          </p:cNvPr>
          <p:cNvSpPr/>
          <p:nvPr/>
        </p:nvSpPr>
        <p:spPr bwMode="auto">
          <a:xfrm>
            <a:off x="182928" y="2955262"/>
            <a:ext cx="4100434" cy="3674103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wrap="none" lIns="38100" tIns="38100" rIns="38100" bIns="38100"/>
          <a:lstStyle/>
          <a:p>
            <a:pPr marL="342900" indent="-342900" defTabSz="76197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1600" b="1" kern="0" dirty="0">
                <a:latin typeface="Handlee" panose="02000000000000000000" pitchFamily="2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The number of text messages that Isaac</a:t>
            </a:r>
          </a:p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Handlee" panose="02000000000000000000" pitchFamily="2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received each day for a week is shown. </a:t>
            </a:r>
          </a:p>
          <a:p>
            <a:pPr algn="ctr"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Handlee" panose="02000000000000000000" pitchFamily="2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47, 49, 54, 50, 48, 47, 55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42D3C0D-DC9E-4AF3-8EF6-A565899A0D2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70240" y="2807629"/>
            <a:ext cx="481351" cy="271400"/>
          </a:xfrm>
          <a:prstGeom prst="rect">
            <a:avLst/>
          </a:prstGeom>
        </p:spPr>
      </p:pic>
      <p:pic>
        <p:nvPicPr>
          <p:cNvPr id="24" name="Picture 2" descr="Image result for WB">
            <a:extLst>
              <a:ext uri="{FF2B5EF4-FFF2-40B4-BE49-F238E27FC236}">
                <a16:creationId xmlns:a16="http://schemas.microsoft.com/office/drawing/2014/main" id="{9987D523-5B00-4971-B933-6223AC66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091" y="2764190"/>
            <a:ext cx="366742" cy="38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46EDFB2-544C-43D8-BB63-B3F0183B919A}"/>
              </a:ext>
            </a:extLst>
          </p:cNvPr>
          <p:cNvSpPr/>
          <p:nvPr/>
        </p:nvSpPr>
        <p:spPr>
          <a:xfrm>
            <a:off x="256556" y="3760467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Find the mean.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A674DA1-C247-4155-AB45-36F54CD786B0}"/>
              </a:ext>
            </a:extLst>
          </p:cNvPr>
          <p:cNvSpPr/>
          <p:nvPr/>
        </p:nvSpPr>
        <p:spPr>
          <a:xfrm>
            <a:off x="256556" y="5083483"/>
            <a:ext cx="168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Find the median.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643D9D6-6751-4732-A1B8-494D190CB2D4}"/>
              </a:ext>
            </a:extLst>
          </p:cNvPr>
          <p:cNvSpPr/>
          <p:nvPr/>
        </p:nvSpPr>
        <p:spPr>
          <a:xfrm>
            <a:off x="222896" y="3768542"/>
            <a:ext cx="4026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Handlee" panose="02000000000000000000" pitchFamily="2" charset="0"/>
              </a:rPr>
              <a:t>                           Divide the sum by the numbers of data values in the list.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E579AEF-9C50-45CE-BFB3-52D0951C9963}"/>
              </a:ext>
            </a:extLst>
          </p:cNvPr>
          <p:cNvSpPr/>
          <p:nvPr/>
        </p:nvSpPr>
        <p:spPr>
          <a:xfrm>
            <a:off x="275295" y="5079495"/>
            <a:ext cx="3949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Handlee" panose="02000000000000000000" pitchFamily="2" charset="0"/>
              </a:rPr>
              <a:t>                             Rewrite the values in increasing order and find the middle.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01F647C-B562-4E38-87E2-70D1BD0AAB33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46416" y="4436951"/>
            <a:ext cx="1069029" cy="57117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67B2A6FC-9959-4EDE-8ECF-8985A26C102C}"/>
              </a:ext>
            </a:extLst>
          </p:cNvPr>
          <p:cNvSpPr/>
          <p:nvPr/>
        </p:nvSpPr>
        <p:spPr>
          <a:xfrm>
            <a:off x="1583674" y="4433164"/>
            <a:ext cx="2388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Handlee" panose="02000000000000000000" pitchFamily="2" charset="0"/>
              </a:rPr>
              <a:t>The mean is 50 text messages a day.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5613EF1-F5A6-4940-98F6-BB4AFC39754B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63795" y="5705259"/>
            <a:ext cx="2194536" cy="37028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AFE69C7-1FE0-4B86-8AC6-DE41BC32DC85}"/>
              </a:ext>
            </a:extLst>
          </p:cNvPr>
          <p:cNvSpPr/>
          <p:nvPr/>
        </p:nvSpPr>
        <p:spPr>
          <a:xfrm>
            <a:off x="233109" y="6061573"/>
            <a:ext cx="3739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Handlee" panose="02000000000000000000" pitchFamily="2" charset="0"/>
              </a:rPr>
              <a:t>The median is 49 text messages a day.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63F3FB-F04C-45D2-9567-B4FD3AD7945E}"/>
              </a:ext>
            </a:extLst>
          </p:cNvPr>
          <p:cNvSpPr/>
          <p:nvPr/>
        </p:nvSpPr>
        <p:spPr>
          <a:xfrm>
            <a:off x="4545585" y="3870172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Find the mean.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BA4EF87-3C23-4532-9EA6-18A2AB99CD58}"/>
              </a:ext>
            </a:extLst>
          </p:cNvPr>
          <p:cNvSpPr/>
          <p:nvPr/>
        </p:nvSpPr>
        <p:spPr>
          <a:xfrm>
            <a:off x="4526252" y="5391470"/>
            <a:ext cx="168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Find the median.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83C4C54-886A-44D7-A21D-0CEEFAD7883C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918014" y="4231112"/>
            <a:ext cx="2875219" cy="1037037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0E4A462-AD72-4E4B-8D62-349B317D260D}"/>
              </a:ext>
            </a:extLst>
          </p:cNvPr>
          <p:cNvSpPr/>
          <p:nvPr/>
        </p:nvSpPr>
        <p:spPr>
          <a:xfrm>
            <a:off x="6076773" y="5811233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76</a:t>
            </a:r>
          </a:p>
        </p:txBody>
      </p:sp>
      <p:sp>
        <p:nvSpPr>
          <p:cNvPr id="40" name="Google Shape;71;p7">
            <a:extLst>
              <a:ext uri="{FF2B5EF4-FFF2-40B4-BE49-F238E27FC236}">
                <a16:creationId xmlns:a16="http://schemas.microsoft.com/office/drawing/2014/main" id="{73FA413D-A8E5-4449-A2AB-D6FACAD122F2}"/>
              </a:ext>
            </a:extLst>
          </p:cNvPr>
          <p:cNvSpPr/>
          <p:nvPr/>
        </p:nvSpPr>
        <p:spPr>
          <a:xfrm rot="-5400000">
            <a:off x="-589364" y="1876126"/>
            <a:ext cx="1441000" cy="224000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76188" tIns="39479" rIns="76188" bIns="39479" anchor="ctr" anchorCtr="0">
            <a:noAutofit/>
          </a:bodyPr>
          <a:lstStyle/>
          <a:p>
            <a:pPr algn="ctr">
              <a:buSzPts val="1000"/>
            </a:pPr>
            <a:r>
              <a:rPr lang="en-US" sz="833" b="1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167"/>
          </a:p>
        </p:txBody>
      </p:sp>
    </p:spTree>
    <p:extLst>
      <p:ext uri="{BB962C8B-B14F-4D97-AF65-F5344CB8AC3E}">
        <p14:creationId xmlns:p14="http://schemas.microsoft.com/office/powerpoint/2010/main" val="137215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1" grpId="0" animBg="1"/>
      <p:bldP spid="26" grpId="0"/>
      <p:bldP spid="28" grpId="0"/>
      <p:bldP spid="29" grpId="0"/>
      <p:bldP spid="30" grpId="0"/>
      <p:bldP spid="32" grpId="0"/>
      <p:bldP spid="34" grpId="0"/>
      <p:bldP spid="35" grpId="0"/>
      <p:bldP spid="36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eading">
            <a:extLst>
              <a:ext uri="{FF2B5EF4-FFF2-40B4-BE49-F238E27FC236}">
                <a16:creationId xmlns:a16="http://schemas.microsoft.com/office/drawing/2014/main" id="{CEFACC64-C7C7-444D-8C9A-8A91D0B9C677}"/>
              </a:ext>
            </a:extLst>
          </p:cNvPr>
          <p:cNvSpPr/>
          <p:nvPr/>
        </p:nvSpPr>
        <p:spPr bwMode="auto">
          <a:xfrm>
            <a:off x="15779" y="483266"/>
            <a:ext cx="1447295" cy="202564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 eaLnBrk="1" hangingPunct="1"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Guided Practice</a:t>
            </a:r>
          </a:p>
        </p:txBody>
      </p:sp>
      <p:pic>
        <p:nvPicPr>
          <p:cNvPr id="3074" name="Picture 2" descr="Image result for homework">
            <a:extLst>
              <a:ext uri="{FF2B5EF4-FFF2-40B4-BE49-F238E27FC236}">
                <a16:creationId xmlns:a16="http://schemas.microsoft.com/office/drawing/2014/main" id="{F6381E25-94E8-42D9-B55F-9A692C70F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20" y="443843"/>
            <a:ext cx="1097268" cy="109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8CE997-9DA9-47AF-A663-569E1145331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77269"/>
            <a:ext cx="9144000" cy="375096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5E7C947-5584-465A-AEBF-C16552A506B1}"/>
              </a:ext>
            </a:extLst>
          </p:cNvPr>
          <p:cNvGrpSpPr/>
          <p:nvPr/>
        </p:nvGrpSpPr>
        <p:grpSpPr>
          <a:xfrm>
            <a:off x="548684" y="4709146"/>
            <a:ext cx="2628491" cy="1854859"/>
            <a:chOff x="361265" y="3703317"/>
            <a:chExt cx="2628491" cy="1854859"/>
          </a:xfrm>
        </p:grpSpPr>
        <p:graphicFrame>
          <p:nvGraphicFramePr>
            <p:cNvPr id="16" name="Google Shape;37;p5">
              <a:extLst>
                <a:ext uri="{FF2B5EF4-FFF2-40B4-BE49-F238E27FC236}">
                  <a16:creationId xmlns:a16="http://schemas.microsoft.com/office/drawing/2014/main" id="{71F639FA-349D-4B03-B768-197B76F3446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99954127"/>
                </p:ext>
              </p:extLst>
            </p:nvPr>
          </p:nvGraphicFramePr>
          <p:xfrm>
            <a:off x="365806" y="3703317"/>
            <a:ext cx="2623950" cy="1854859"/>
          </p:xfrm>
          <a:graphic>
            <a:graphicData uri="http://schemas.openxmlformats.org/drawingml/2006/table">
              <a:tbl>
                <a:tblPr firstRow="1" bandRow="1">
                  <a:noFill/>
                </a:tblPr>
                <a:tblGrid>
                  <a:gridCol w="26239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34767">
                  <a:tc>
                    <a:txBody>
                      <a:bodyPr/>
                      <a:lstStyle/>
                      <a:p>
                        <a:pPr marL="22860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FFFFFF"/>
                          </a:buClr>
                          <a:buSzPts val="1200"/>
                          <a:buFont typeface="Century Gothic"/>
                          <a:buNone/>
                        </a:pPr>
                        <a:r>
                          <a:rPr lang="en-US" sz="1200" b="1" u="none" strike="noStrike" cap="none" dirty="0">
                            <a:solidFill>
                              <a:srgbClr val="FFFFFF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Remember the Concept</a:t>
                        </a:r>
                        <a:endParaRPr sz="1200" u="none" strike="noStrike" cap="none" dirty="0"/>
                      </a:p>
                    </a:txBody>
                    <a:tcPr marL="76208" marR="76208" marT="38104" marB="38104">
                      <a:lnL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0171A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520092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Century Gothic"/>
                          <a:buNone/>
                        </a:pPr>
                        <a:endParaRPr sz="1450" dirty="0">
                          <a:solidFill>
                            <a:srgbClr val="000000"/>
                          </a:solidFill>
                        </a:endParaRPr>
                      </a:p>
                    </a:txBody>
                    <a:tcPr marL="76208" marR="76208" marT="38104" marB="38104">
                      <a:lnL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pic>
          <p:nvPicPr>
            <p:cNvPr id="17" name="Google Shape;38;p5" descr="C:\Users\Stephen\Downloads\Light Bulb Icon.png">
              <a:extLst>
                <a:ext uri="{FF2B5EF4-FFF2-40B4-BE49-F238E27FC236}">
                  <a16:creationId xmlns:a16="http://schemas.microsoft.com/office/drawing/2014/main" id="{CDCAEEC3-C8D5-4F8A-87DA-CF277D7E262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61265" y="3744331"/>
              <a:ext cx="365570" cy="223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5899739-2B8E-4759-AB36-3453D84D8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8956" y="4095152"/>
              <a:ext cx="2590800" cy="142875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E49296F-7789-4A1E-BE9E-15573AFE311D}"/>
              </a:ext>
            </a:extLst>
          </p:cNvPr>
          <p:cNvGrpSpPr/>
          <p:nvPr/>
        </p:nvGrpSpPr>
        <p:grpSpPr>
          <a:xfrm>
            <a:off x="5394951" y="4325713"/>
            <a:ext cx="2960208" cy="2498250"/>
            <a:chOff x="2849975" y="3694727"/>
            <a:chExt cx="2960208" cy="2498250"/>
          </a:xfrm>
        </p:grpSpPr>
        <p:graphicFrame>
          <p:nvGraphicFramePr>
            <p:cNvPr id="22" name="Google Shape;37;p5">
              <a:extLst>
                <a:ext uri="{FF2B5EF4-FFF2-40B4-BE49-F238E27FC236}">
                  <a16:creationId xmlns:a16="http://schemas.microsoft.com/office/drawing/2014/main" id="{E56620C5-4737-4AC3-8015-E1218640B85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12187596"/>
                </p:ext>
              </p:extLst>
            </p:nvPr>
          </p:nvGraphicFramePr>
          <p:xfrm>
            <a:off x="2912626" y="3703317"/>
            <a:ext cx="2897557" cy="2489660"/>
          </p:xfrm>
          <a:graphic>
            <a:graphicData uri="http://schemas.openxmlformats.org/drawingml/2006/table">
              <a:tbl>
                <a:tblPr firstRow="1" bandRow="1">
                  <a:noFill/>
                </a:tblPr>
                <a:tblGrid>
                  <a:gridCol w="2897557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275191">
                  <a:tc>
                    <a:txBody>
                      <a:bodyPr/>
                      <a:lstStyle/>
                      <a:p>
                        <a:pPr marL="22860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FFFFFF"/>
                          </a:buClr>
                          <a:buSzPts val="1200"/>
                          <a:buFont typeface="Century Gothic"/>
                          <a:buNone/>
                        </a:pPr>
                        <a:r>
                          <a:rPr lang="en-US" sz="1200" b="1" u="none" strike="noStrike" cap="none" dirty="0">
                            <a:solidFill>
                              <a:srgbClr val="FFFFFF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Remember the Concept</a:t>
                        </a:r>
                        <a:endParaRPr sz="1200" u="none" strike="noStrike" cap="none" dirty="0"/>
                      </a:p>
                    </a:txBody>
                    <a:tcPr marL="76208" marR="76208" marT="38104" marB="38104">
                      <a:lnL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0171A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214469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Century Gothic"/>
                          <a:buNone/>
                        </a:pPr>
                        <a:endParaRPr sz="1450" dirty="0">
                          <a:solidFill>
                            <a:srgbClr val="000000"/>
                          </a:solidFill>
                        </a:endParaRPr>
                      </a:p>
                    </a:txBody>
                    <a:tcPr marL="76208" marR="76208" marT="38104" marB="38104">
                      <a:lnL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pic>
          <p:nvPicPr>
            <p:cNvPr id="23" name="Google Shape;38;p5" descr="C:\Users\Stephen\Downloads\Light Bulb Icon.png">
              <a:extLst>
                <a:ext uri="{FF2B5EF4-FFF2-40B4-BE49-F238E27FC236}">
                  <a16:creationId xmlns:a16="http://schemas.microsoft.com/office/drawing/2014/main" id="{40D28B61-D4C9-4AE2-A771-ADFB30ED152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49975" y="3694727"/>
              <a:ext cx="390950" cy="3032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A4FBAA0-2FB3-4BE2-874E-D441AEAC8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2CC"/>
                </a:clrFrom>
                <a:clrTo>
                  <a:srgbClr val="FFF2C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6315" y="3997947"/>
              <a:ext cx="2610177" cy="208216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E5713D8-A37B-41CB-B7D3-385E1AAC81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5952" y="2057414"/>
            <a:ext cx="1966923" cy="45719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73C662F-E9A8-45D8-9CF0-02204659FD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8236" y="2027396"/>
            <a:ext cx="1966923" cy="4571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F448811-A6ED-4E22-BAB6-1DB80570DA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830" y="2449249"/>
            <a:ext cx="274317" cy="4571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6C3EA9D-3D06-4C3F-86FD-8946F02F80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3366" y="2424153"/>
            <a:ext cx="548634" cy="45719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2B50B9D-CBB9-4224-BC32-89574C63B4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5952" y="3597113"/>
            <a:ext cx="1966923" cy="45719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4B44F23-8DAD-4628-99F4-E86D669012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4586" y="3643203"/>
            <a:ext cx="2583602" cy="60053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983C996-F292-4411-9C9F-297609B1D8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1864" y="3988948"/>
            <a:ext cx="484162" cy="45719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384DF41-8BC9-4B61-AFD1-F2BBC76B66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2317" y="3842738"/>
            <a:ext cx="484162" cy="4571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0CD6337-9B87-4062-B7A0-8AD269C3D0A1}"/>
                  </a:ext>
                </a:extLst>
              </p:cNvPr>
              <p:cNvSpPr/>
              <p:nvPr/>
            </p:nvSpPr>
            <p:spPr>
              <a:xfrm>
                <a:off x="274367" y="502952"/>
                <a:ext cx="8641077" cy="33724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b="1" dirty="0">
                    <a:latin typeface="Handlee" panose="02000000000000000000" pitchFamily="2" charset="0"/>
                  </a:rPr>
                  <a:t>Measures of spread are used to describe the consistency of data values. They show the distance between data values and their distance from the center of the data.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latin typeface="Handlee" panose="02000000000000000000" pitchFamily="2" charset="0"/>
                  </a:rPr>
                  <a:t>Two commonly used measures of spread for a set of numerical data are the </a:t>
                </a:r>
                <a:r>
                  <a:rPr lang="en-US" sz="1400" b="1" i="1" u="sng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range </a:t>
                </a:r>
                <a:r>
                  <a:rPr lang="en-US" sz="1400" dirty="0">
                    <a:latin typeface="Handlee" panose="02000000000000000000" pitchFamily="2" charset="0"/>
                  </a:rPr>
                  <a:t>and </a:t>
                </a:r>
                <a:r>
                  <a:rPr lang="en-US" sz="1400" b="1" i="1" u="sng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interquartile range (IQR).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latin typeface="Handlee" panose="02000000000000000000" pitchFamily="2" charset="0"/>
                  </a:rPr>
                  <a:t>The </a:t>
                </a:r>
                <a:r>
                  <a:rPr lang="en-US" sz="1400" b="1" i="1" u="sng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range</a:t>
                </a:r>
                <a:r>
                  <a:rPr lang="en-US" sz="1400" dirty="0">
                    <a:latin typeface="Handlee" panose="02000000000000000000" pitchFamily="2" charset="0"/>
                  </a:rPr>
                  <a:t> is the difference between the greatest and the least data values.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1" i="1" u="sng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Quartiles</a:t>
                </a:r>
                <a:r>
                  <a:rPr lang="en-US" sz="1400" dirty="0">
                    <a:latin typeface="Handlee" panose="02000000000000000000" pitchFamily="2" charset="0"/>
                  </a:rPr>
                  <a:t> are values that divide a data set into four equal parts.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latin typeface="Handlee" panose="02000000000000000000" pitchFamily="2" charset="0"/>
                  </a:rPr>
                  <a:t>The </a:t>
                </a:r>
                <a:r>
                  <a:rPr lang="en-US" sz="1400" b="1" i="1" u="sng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first quartile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u="sng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u="sng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1600" b="1" i="1" u="sng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400" b="1" i="1" u="sng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) </a:t>
                </a:r>
                <a:r>
                  <a:rPr lang="en-US" sz="1400" dirty="0">
                    <a:latin typeface="Handlee" panose="02000000000000000000" pitchFamily="2" charset="0"/>
                  </a:rPr>
                  <a:t>is the median of the lower half of the set,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latin typeface="Handlee" panose="02000000000000000000" pitchFamily="2" charset="0"/>
                  </a:rPr>
                  <a:t>the </a:t>
                </a:r>
                <a:r>
                  <a:rPr lang="en-US" sz="1400" b="1" i="1" u="sng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second quartile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u="sng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u="sng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1400" b="1" i="1" u="sng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m:rPr>
                        <m:nor/>
                      </m:rPr>
                      <a:rPr lang="en-US" sz="1400" b="1" i="1" u="sng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andlee" panose="02000000000000000000" pitchFamily="2" charset="0"/>
                      </a:rPr>
                      <m:t>) </m:t>
                    </m:r>
                    <m:r>
                      <m:rPr>
                        <m:nor/>
                      </m:rPr>
                      <a:rPr lang="en-US" sz="1400" b="0" i="0" u="sng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andlee" panose="02000000000000000000" pitchFamily="2" charset="0"/>
                      </a:rPr>
                      <m:t> </m:t>
                    </m:r>
                  </m:oMath>
                </a14:m>
                <a:r>
                  <a:rPr lang="en-US" sz="1400" dirty="0">
                    <a:latin typeface="Handlee" panose="02000000000000000000" pitchFamily="2" charset="0"/>
                  </a:rPr>
                  <a:t>is the median of the whole set, and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latin typeface="Handlee" panose="02000000000000000000" pitchFamily="2" charset="0"/>
                  </a:rPr>
                  <a:t>the </a:t>
                </a:r>
                <a:r>
                  <a:rPr lang="en-US" sz="1400" b="1" i="1" u="sng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third quartile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u="sng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u="sng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1400" b="1" i="1" u="sng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1400" b="1" i="1" u="sng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) </a:t>
                </a:r>
                <a:r>
                  <a:rPr lang="en-US" sz="1400" dirty="0">
                    <a:latin typeface="Handlee" panose="02000000000000000000" pitchFamily="2" charset="0"/>
                  </a:rPr>
                  <a:t>is the median of the upper half of the set.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latin typeface="Handlee" panose="02000000000000000000" pitchFamily="2" charset="0"/>
                  </a:rPr>
                  <a:t>The </a:t>
                </a:r>
                <a:r>
                  <a:rPr lang="en-US" sz="1400" b="1" i="1" u="sng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interquartile range (IQR) </a:t>
                </a:r>
                <a:r>
                  <a:rPr lang="en-US" sz="1400" dirty="0">
                    <a:latin typeface="Handlee" panose="02000000000000000000" pitchFamily="2" charset="0"/>
                  </a:rPr>
                  <a:t>of a data set is the difference between the third and first quartiles. It represents the range of the middle half of the data.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0CD6337-9B87-4062-B7A0-8AD269C3D0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67" y="502952"/>
                <a:ext cx="8641077" cy="3372462"/>
              </a:xfrm>
              <a:prstGeom prst="rect">
                <a:avLst/>
              </a:prstGeom>
              <a:blipFill>
                <a:blip r:embed="rId2"/>
                <a:stretch>
                  <a:fillRect l="-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71;p7">
            <a:extLst>
              <a:ext uri="{FF2B5EF4-FFF2-40B4-BE49-F238E27FC236}">
                <a16:creationId xmlns:a16="http://schemas.microsoft.com/office/drawing/2014/main" id="{04820366-E859-4D33-B4EB-5B476A05D66F}"/>
              </a:ext>
            </a:extLst>
          </p:cNvPr>
          <p:cNvSpPr/>
          <p:nvPr/>
        </p:nvSpPr>
        <p:spPr>
          <a:xfrm rot="-5400000">
            <a:off x="-608500" y="3031671"/>
            <a:ext cx="1441000" cy="224000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76188" tIns="39479" rIns="76188" bIns="39479" anchor="ctr" anchorCtr="0">
            <a:noAutofit/>
          </a:bodyPr>
          <a:lstStyle/>
          <a:p>
            <a:pPr algn="ctr">
              <a:buSzPts val="1000"/>
            </a:pPr>
            <a:r>
              <a:rPr lang="en-US" sz="833" b="1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167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FA2C07-F792-44E4-9E1F-7E4B6D4C3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57" y="3843546"/>
            <a:ext cx="6486525" cy="2152650"/>
          </a:xfrm>
          <a:prstGeom prst="rect">
            <a:avLst/>
          </a:prstGeom>
        </p:spPr>
      </p:pic>
      <p:grpSp>
        <p:nvGrpSpPr>
          <p:cNvPr id="5" name="Group 142">
            <a:extLst>
              <a:ext uri="{FF2B5EF4-FFF2-40B4-BE49-F238E27FC236}">
                <a16:creationId xmlns:a16="http://schemas.microsoft.com/office/drawing/2014/main" id="{49A5AEE5-29F0-4166-B7B6-1E64A7633E08}"/>
              </a:ext>
            </a:extLst>
          </p:cNvPr>
          <p:cNvGrpSpPr>
            <a:grpSpLocks/>
          </p:cNvGrpSpPr>
          <p:nvPr/>
        </p:nvGrpSpPr>
        <p:grpSpPr bwMode="auto">
          <a:xfrm>
            <a:off x="5120634" y="1874537"/>
            <a:ext cx="3931877" cy="1022329"/>
            <a:chOff x="312950" y="5505130"/>
            <a:chExt cx="2179812" cy="25144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16B2A74-2758-4372-B2BF-91926E4355A8}"/>
                    </a:ext>
                  </a:extLst>
                </p:cNvPr>
                <p:cNvSpPr/>
                <p:nvPr/>
              </p:nvSpPr>
              <p:spPr bwMode="auto">
                <a:xfrm>
                  <a:off x="312950" y="5505130"/>
                  <a:ext cx="2179812" cy="25144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0ECFC"/>
                    </a:gs>
                    <a:gs pos="32000">
                      <a:srgbClr val="F7FDFF"/>
                    </a:gs>
                    <a:gs pos="100000">
                      <a:srgbClr val="FFFFFF"/>
                    </a:gs>
                  </a:gsLst>
                  <a:lin ang="2700000" scaled="1"/>
                  <a:tileRect/>
                </a:gradFill>
                <a:ln w="3175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tIns="301752" rIns="45720">
                  <a:spAutoFit/>
                </a:bodyPr>
                <a:lstStyle/>
                <a:p>
                  <a:pPr defTabSz="914400">
                    <a:defRPr/>
                  </a:pPr>
                  <a:r>
                    <a:rPr lang="en-US" sz="1400" dirty="0">
                      <a:solidFill>
                        <a:schemeClr val="tx1"/>
                      </a:solidFill>
                      <a:latin typeface="Handlee" panose="02000000000000000000" pitchFamily="2" charset="0"/>
                      <a:cs typeface="Arial" charset="0"/>
                    </a:rPr>
                    <a:t>Pair-Share:</a:t>
                  </a:r>
                </a:p>
                <a:p>
                  <a:pPr marL="342900" indent="-342900" defTabSz="914400">
                    <a:buFontTx/>
                    <a:buAutoNum type="arabicPeriod"/>
                    <a:defRPr/>
                  </a:pPr>
                  <a:r>
                    <a:rPr lang="en-US" sz="1400" dirty="0">
                      <a:solidFill>
                        <a:schemeClr val="tx1"/>
                      </a:solidFill>
                      <a:latin typeface="Handlee" panose="02000000000000000000" pitchFamily="2" charset="0"/>
                      <a:cs typeface="Arial" charset="0"/>
                    </a:rPr>
                    <a:t>Partner-</a:t>
                  </a:r>
                  <a:r>
                    <a:rPr lang="en-US" sz="1400" b="1" i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andlee" panose="02000000000000000000" pitchFamily="2" charset="0"/>
                      <a:cs typeface="Arial" charset="0"/>
                    </a:rPr>
                    <a:t>A:  </a:t>
                  </a:r>
                  <a:r>
                    <a:rPr lang="en-US" sz="1400" dirty="0">
                      <a:solidFill>
                        <a:schemeClr val="tx1"/>
                      </a:solidFill>
                      <a:latin typeface="Handlee" panose="02000000000000000000" pitchFamily="2" charset="0"/>
                      <a:cs typeface="Arial" charset="0"/>
                    </a:rPr>
                    <a:t>What is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1" i="1" u="sng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u="sng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sz="1400" b="1" i="1" u="sng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400" b="1" i="1" u="sng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1" i="1" u="sng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u="sng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sz="1400" b="1" i="1" u="sng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400" b="1" i="1" u="sng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1" i="1" u="sng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u="sng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1" i="1" u="sng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sz="1400" b="1" i="1" u="sng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400" b="1" i="1" u="sng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?</m:t>
                      </m:r>
                    </m:oMath>
                  </a14:m>
                  <a:endParaRPr lang="en-US" sz="1400" dirty="0">
                    <a:solidFill>
                      <a:schemeClr val="tx1"/>
                    </a:solidFill>
                    <a:latin typeface="Handlee" panose="02000000000000000000" pitchFamily="2" charset="0"/>
                    <a:cs typeface="Arial" charset="0"/>
                  </a:endParaRPr>
                </a:p>
                <a:p>
                  <a:pPr marL="342900" indent="-342900" defTabSz="914400">
                    <a:buFontTx/>
                    <a:buAutoNum type="arabicPeriod"/>
                    <a:defRPr/>
                  </a:pPr>
                  <a:r>
                    <a:rPr lang="en-US" sz="1400" dirty="0">
                      <a:solidFill>
                        <a:schemeClr val="tx1"/>
                      </a:solidFill>
                      <a:latin typeface="Handlee" panose="02000000000000000000" pitchFamily="2" charset="0"/>
                      <a:cs typeface="Arial" charset="0"/>
                    </a:rPr>
                    <a:t>Partner-</a:t>
                  </a:r>
                  <a:r>
                    <a:rPr lang="en-US" sz="1400" b="1" i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andlee" panose="02000000000000000000" pitchFamily="2" charset="0"/>
                      <a:cs typeface="Arial" charset="0"/>
                    </a:rPr>
                    <a:t>B:  </a:t>
                  </a:r>
                  <a:r>
                    <a:rPr lang="en-US" sz="1400" dirty="0">
                      <a:solidFill>
                        <a:schemeClr val="tx1"/>
                      </a:solidFill>
                      <a:latin typeface="Handlee" panose="02000000000000000000" pitchFamily="2" charset="0"/>
                      <a:cs typeface="Arial" charset="0"/>
                    </a:rPr>
                    <a:t>What is </a:t>
                  </a:r>
                  <a:r>
                    <a:rPr lang="en-US" sz="14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andlee" panose="02000000000000000000" pitchFamily="2" charset="0"/>
                      <a:cs typeface="Arial" charset="0"/>
                    </a:rPr>
                    <a:t>Interquartile Range (IQR)?</a:t>
                  </a: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16B2A74-2758-4372-B2BF-91926E4355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2950" y="5505130"/>
                  <a:ext cx="2179812" cy="25144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175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6155F2F-7AB1-4968-95B7-4C6076CC5627}"/>
                </a:ext>
              </a:extLst>
            </p:cNvPr>
            <p:cNvSpPr/>
            <p:nvPr/>
          </p:nvSpPr>
          <p:spPr bwMode="auto">
            <a:xfrm>
              <a:off x="318284" y="5505632"/>
              <a:ext cx="2174478" cy="47550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Gill Sans MT" pitchFamily="34" charset="0"/>
                </a:rPr>
                <a:t>CFU: Pair-Share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065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1;p7">
            <a:extLst>
              <a:ext uri="{FF2B5EF4-FFF2-40B4-BE49-F238E27FC236}">
                <a16:creationId xmlns:a16="http://schemas.microsoft.com/office/drawing/2014/main" id="{04820366-E859-4D33-B4EB-5B476A05D66F}"/>
              </a:ext>
            </a:extLst>
          </p:cNvPr>
          <p:cNvSpPr/>
          <p:nvPr/>
        </p:nvSpPr>
        <p:spPr>
          <a:xfrm rot="-5400000">
            <a:off x="-608500" y="3031671"/>
            <a:ext cx="1441000" cy="224000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76188" tIns="39479" rIns="76188" bIns="39479" anchor="ctr" anchorCtr="0">
            <a:noAutofit/>
          </a:bodyPr>
          <a:lstStyle/>
          <a:p>
            <a:pPr algn="ctr">
              <a:buSzPts val="1000"/>
            </a:pPr>
            <a:r>
              <a:rPr lang="en-US" sz="833" b="1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167"/>
          </a:p>
        </p:txBody>
      </p:sp>
      <p:grpSp>
        <p:nvGrpSpPr>
          <p:cNvPr id="5" name="Group 142">
            <a:extLst>
              <a:ext uri="{FF2B5EF4-FFF2-40B4-BE49-F238E27FC236}">
                <a16:creationId xmlns:a16="http://schemas.microsoft.com/office/drawing/2014/main" id="{49A5AEE5-29F0-4166-B7B6-1E64A7633E08}"/>
              </a:ext>
            </a:extLst>
          </p:cNvPr>
          <p:cNvGrpSpPr>
            <a:grpSpLocks/>
          </p:cNvGrpSpPr>
          <p:nvPr/>
        </p:nvGrpSpPr>
        <p:grpSpPr bwMode="auto">
          <a:xfrm>
            <a:off x="5394951" y="502952"/>
            <a:ext cx="3657560" cy="1022329"/>
            <a:chOff x="312951" y="5505130"/>
            <a:chExt cx="2027732" cy="25144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16B2A74-2758-4372-B2BF-91926E4355A8}"/>
                    </a:ext>
                  </a:extLst>
                </p:cNvPr>
                <p:cNvSpPr/>
                <p:nvPr/>
              </p:nvSpPr>
              <p:spPr bwMode="auto">
                <a:xfrm>
                  <a:off x="312951" y="5505130"/>
                  <a:ext cx="2027732" cy="25144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0ECFC"/>
                    </a:gs>
                    <a:gs pos="32000">
                      <a:srgbClr val="F7FDFF"/>
                    </a:gs>
                    <a:gs pos="100000">
                      <a:srgbClr val="FFFFFF"/>
                    </a:gs>
                  </a:gsLst>
                  <a:lin ang="2700000" scaled="1"/>
                  <a:tileRect/>
                </a:gradFill>
                <a:ln w="3175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tIns="301752" rIns="45720">
                  <a:spAutoFit/>
                </a:bodyPr>
                <a:lstStyle/>
                <a:p>
                  <a:pPr defTabSz="914400">
                    <a:defRPr/>
                  </a:pPr>
                  <a:r>
                    <a:rPr lang="en-US" sz="1400" dirty="0">
                      <a:solidFill>
                        <a:schemeClr val="tx1"/>
                      </a:solidFill>
                      <a:latin typeface="Handlee" panose="02000000000000000000" pitchFamily="2" charset="0"/>
                      <a:cs typeface="Arial" charset="0"/>
                    </a:rPr>
                    <a:t>Pair-Share:</a:t>
                  </a:r>
                </a:p>
                <a:p>
                  <a:pPr marL="342900" indent="-342900" defTabSz="914400">
                    <a:buFontTx/>
                    <a:buAutoNum type="arabicPeriod"/>
                    <a:defRPr/>
                  </a:pPr>
                  <a:r>
                    <a:rPr lang="en-US" sz="1400" dirty="0">
                      <a:solidFill>
                        <a:schemeClr val="tx1"/>
                      </a:solidFill>
                      <a:latin typeface="Handlee" panose="02000000000000000000" pitchFamily="2" charset="0"/>
                      <a:cs typeface="Arial" charset="0"/>
                    </a:rPr>
                    <a:t>Partner-</a:t>
                  </a:r>
                  <a:r>
                    <a:rPr lang="en-US" sz="1400" b="1" i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andlee" panose="02000000000000000000" pitchFamily="2" charset="0"/>
                      <a:cs typeface="Arial" charset="0"/>
                    </a:rPr>
                    <a:t>A:  </a:t>
                  </a:r>
                  <a:r>
                    <a:rPr lang="en-US" sz="1400" dirty="0">
                      <a:solidFill>
                        <a:schemeClr val="tx1"/>
                      </a:solidFill>
                      <a:latin typeface="Handlee" panose="02000000000000000000" pitchFamily="2" charset="0"/>
                      <a:cs typeface="Arial" charset="0"/>
                    </a:rPr>
                    <a:t>What is </a:t>
                  </a:r>
                  <a14:m>
                    <m:oMath xmlns:m="http://schemas.openxmlformats.org/officeDocument/2006/math">
                      <m:r>
                        <a:rPr lang="en-US" sz="14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𝐄𝐱</m:t>
                      </m:r>
                      <m:r>
                        <m:rPr>
                          <m:nor/>
                        </m:rPr>
                        <a:rPr lang="en-US" sz="1400" b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plain</m:t>
                      </m:r>
                      <m:r>
                        <m:rPr>
                          <m:nor/>
                        </m:rPr>
                        <a:rPr lang="en-US" sz="1400" b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400" b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steps</m:t>
                      </m:r>
                      <m:r>
                        <m:rPr>
                          <m:nor/>
                        </m:rPr>
                        <a:rPr lang="en-US" sz="1400" b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1 </m:t>
                      </m:r>
                      <m:r>
                        <m:rPr>
                          <m:nor/>
                        </m:rPr>
                        <a:rPr lang="en-US" sz="1400" b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1400" b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3</m:t>
                      </m:r>
                      <m:r>
                        <m:rPr>
                          <m:nor/>
                        </m:rPr>
                        <a:rPr lang="en-US" sz="1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?</m:t>
                      </m:r>
                    </m:oMath>
                  </a14:m>
                  <a:endParaRPr lang="en-US" sz="1400" dirty="0">
                    <a:solidFill>
                      <a:schemeClr val="tx1"/>
                    </a:solidFill>
                    <a:latin typeface="Handlee" panose="02000000000000000000" pitchFamily="2" charset="0"/>
                    <a:cs typeface="Arial" charset="0"/>
                  </a:endParaRPr>
                </a:p>
                <a:p>
                  <a:pPr marL="342900" indent="-342900" defTabSz="914400">
                    <a:buFontTx/>
                    <a:buAutoNum type="arabicPeriod"/>
                    <a:defRPr/>
                  </a:pPr>
                  <a:r>
                    <a:rPr lang="en-US" sz="1400" dirty="0">
                      <a:solidFill>
                        <a:schemeClr val="tx1"/>
                      </a:solidFill>
                      <a:latin typeface="Handlee" panose="02000000000000000000" pitchFamily="2" charset="0"/>
                      <a:cs typeface="Arial" charset="0"/>
                    </a:rPr>
                    <a:t>Partner-</a:t>
                  </a:r>
                  <a:r>
                    <a:rPr lang="en-US" sz="1400" b="1" i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andlee" panose="02000000000000000000" pitchFamily="2" charset="0"/>
                      <a:cs typeface="Arial" charset="0"/>
                    </a:rPr>
                    <a:t>B:  </a:t>
                  </a:r>
                  <a:r>
                    <a:rPr lang="en-US" sz="1400" dirty="0">
                      <a:solidFill>
                        <a:schemeClr val="tx1"/>
                      </a:solidFill>
                      <a:latin typeface="Handlee" panose="02000000000000000000" pitchFamily="2" charset="0"/>
                      <a:cs typeface="Arial" charset="0"/>
                    </a:rPr>
                    <a:t>What is </a:t>
                  </a:r>
                  <a14:m>
                    <m:oMath xmlns:m="http://schemas.openxmlformats.org/officeDocument/2006/math">
                      <m:r>
                        <a:rPr lang="en-US" sz="1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𝐄𝐱</m:t>
                      </m:r>
                      <m:r>
                        <m:rPr>
                          <m:nor/>
                        </m:rPr>
                        <a:rPr lang="en-US" sz="1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plain</m:t>
                      </m:r>
                      <m:r>
                        <m:rPr>
                          <m:nor/>
                        </m:rPr>
                        <a:rPr lang="en-US" sz="1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steps</m:t>
                      </m:r>
                      <m:r>
                        <m:rPr>
                          <m:nor/>
                        </m:rPr>
                        <a:rPr lang="en-US" sz="1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4 </m:t>
                      </m:r>
                      <m:r>
                        <m:rPr>
                          <m:nor/>
                        </m:rPr>
                        <a:rPr lang="en-US" sz="1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1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6 ?</m:t>
                      </m:r>
                    </m:oMath>
                  </a14:m>
                  <a:endParaRPr lang="en-US" sz="1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  <a:cs typeface="Arial" charset="0"/>
                  </a:endParaRP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16B2A74-2758-4372-B2BF-91926E4355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2951" y="5505130"/>
                  <a:ext cx="2027732" cy="25144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3175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6155F2F-7AB1-4968-95B7-4C6076CC5627}"/>
                </a:ext>
              </a:extLst>
            </p:cNvPr>
            <p:cNvSpPr/>
            <p:nvPr/>
          </p:nvSpPr>
          <p:spPr bwMode="auto">
            <a:xfrm>
              <a:off x="318284" y="5505632"/>
              <a:ext cx="2022398" cy="44477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Gill Sans MT" pitchFamily="34" charset="0"/>
                </a:rPr>
                <a:t>CFU: Pair-Share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81BD744-2EB5-463D-9AD9-1B13140E2099}"/>
                  </a:ext>
                </a:extLst>
              </p:cNvPr>
              <p:cNvSpPr/>
              <p:nvPr/>
            </p:nvSpPr>
            <p:spPr>
              <a:xfrm>
                <a:off x="274367" y="686850"/>
                <a:ext cx="6400730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222222"/>
                    </a:solidFill>
                    <a:latin typeface="Roboto"/>
                  </a:rPr>
                  <a:t>Steps to Find IQR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b="1" dirty="0">
                    <a:solidFill>
                      <a:srgbClr val="222222"/>
                    </a:solidFill>
                    <a:latin typeface="Roboto"/>
                  </a:rPr>
                  <a:t>Step</a:t>
                </a:r>
                <a:r>
                  <a:rPr lang="en-US" dirty="0">
                    <a:solidFill>
                      <a:srgbClr val="222222"/>
                    </a:solidFill>
                    <a:latin typeface="Roboto"/>
                  </a:rPr>
                  <a:t> 1: Put the numbers in order. 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b="1" dirty="0">
                    <a:solidFill>
                      <a:srgbClr val="222222"/>
                    </a:solidFill>
                    <a:latin typeface="Roboto"/>
                  </a:rPr>
                  <a:t>Step</a:t>
                </a:r>
                <a:r>
                  <a:rPr lang="en-US" dirty="0">
                    <a:solidFill>
                      <a:srgbClr val="222222"/>
                    </a:solidFill>
                    <a:latin typeface="Roboto"/>
                  </a:rPr>
                  <a:t> 2: Find the </a:t>
                </a:r>
                <a:r>
                  <a:rPr lang="en-US" b="1" i="1" dirty="0">
                    <a:solidFill>
                      <a:srgbClr val="222222"/>
                    </a:solidFill>
                    <a:latin typeface="Roboto"/>
                  </a:rPr>
                  <a:t>median</a:t>
                </a:r>
                <a:r>
                  <a:rPr lang="en-US" dirty="0">
                    <a:solidFill>
                      <a:srgbClr val="222222"/>
                    </a:solidFill>
                    <a:latin typeface="Roboto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u="sng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b="1" i="1" u="sng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222222"/>
                    </a:solidFill>
                    <a:latin typeface="Roboto"/>
                  </a:rPr>
                  <a:t>).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b="1" dirty="0">
                    <a:solidFill>
                      <a:srgbClr val="222222"/>
                    </a:solidFill>
                    <a:latin typeface="Roboto"/>
                  </a:rPr>
                  <a:t>Step</a:t>
                </a:r>
                <a:r>
                  <a:rPr lang="en-US" dirty="0">
                    <a:solidFill>
                      <a:srgbClr val="222222"/>
                    </a:solidFill>
                    <a:latin typeface="Roboto"/>
                  </a:rPr>
                  <a:t> 3: Cut the data set into </a:t>
                </a:r>
                <a:r>
                  <a:rPr lang="en-US" i="1" dirty="0">
                    <a:solidFill>
                      <a:srgbClr val="22222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oboto"/>
                  </a:rPr>
                  <a:t>Lower Half and Upper Half</a:t>
                </a:r>
                <a:r>
                  <a:rPr lang="en-US" dirty="0">
                    <a:solidFill>
                      <a:srgbClr val="222222"/>
                    </a:solidFill>
                    <a:latin typeface="Roboto"/>
                  </a:rPr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b="1" dirty="0">
                    <a:solidFill>
                      <a:srgbClr val="222222"/>
                    </a:solidFill>
                    <a:latin typeface="Roboto"/>
                  </a:rPr>
                  <a:t>Step</a:t>
                </a:r>
                <a:r>
                  <a:rPr lang="en-US" dirty="0">
                    <a:solidFill>
                      <a:srgbClr val="222222"/>
                    </a:solidFill>
                    <a:latin typeface="Roboto"/>
                  </a:rPr>
                  <a:t> 4: Find Median of </a:t>
                </a:r>
                <a:r>
                  <a:rPr lang="en-US" b="1" dirty="0">
                    <a:solidFill>
                      <a:srgbClr val="222222"/>
                    </a:solidFill>
                    <a:latin typeface="Roboto"/>
                  </a:rPr>
                  <a:t>Lower Half </a:t>
                </a:r>
                <a:r>
                  <a:rPr lang="en-US" dirty="0">
                    <a:solidFill>
                      <a:srgbClr val="222222"/>
                    </a:solidFill>
                    <a:latin typeface="Roboto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u="sng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b="1" i="1" u="sng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222222"/>
                    </a:solidFill>
                    <a:latin typeface="Roboto"/>
                  </a:rPr>
                  <a:t>).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b="1" dirty="0">
                    <a:solidFill>
                      <a:srgbClr val="222222"/>
                    </a:solidFill>
                    <a:latin typeface="Roboto"/>
                  </a:rPr>
                  <a:t>Step</a:t>
                </a:r>
                <a:r>
                  <a:rPr lang="en-US" dirty="0">
                    <a:solidFill>
                      <a:srgbClr val="222222"/>
                    </a:solidFill>
                    <a:latin typeface="Roboto"/>
                  </a:rPr>
                  <a:t> 5: Find Median of </a:t>
                </a:r>
                <a:r>
                  <a:rPr lang="en-US" b="1" dirty="0">
                    <a:solidFill>
                      <a:srgbClr val="222222"/>
                    </a:solidFill>
                    <a:latin typeface="Roboto"/>
                  </a:rPr>
                  <a:t>Upper Half </a:t>
                </a:r>
                <a:r>
                  <a:rPr lang="en-US" dirty="0">
                    <a:solidFill>
                      <a:srgbClr val="222222"/>
                    </a:solidFill>
                    <a:latin typeface="Roboto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u="sng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b="1" i="1" u="sng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222222"/>
                    </a:solidFill>
                    <a:latin typeface="Roboto"/>
                  </a:rPr>
                  <a:t>).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b="1" dirty="0">
                    <a:solidFill>
                      <a:srgbClr val="222222"/>
                    </a:solidFill>
                    <a:latin typeface="Roboto"/>
                  </a:rPr>
                  <a:t>Step</a:t>
                </a:r>
                <a:r>
                  <a:rPr lang="en-US" dirty="0">
                    <a:solidFill>
                      <a:srgbClr val="222222"/>
                    </a:solidFill>
                    <a:latin typeface="Roboto"/>
                  </a:rPr>
                  <a:t> 6: </a:t>
                </a:r>
                <a:r>
                  <a:rPr lang="en-US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oboto"/>
                  </a:rPr>
                  <a:t>IQR</a:t>
                </a:r>
                <a:r>
                  <a:rPr lang="en-US" dirty="0">
                    <a:solidFill>
                      <a:srgbClr val="222222"/>
                    </a:solidFill>
                    <a:latin typeface="Roboto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222222"/>
                    </a:solidFill>
                    <a:latin typeface="Roboto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0" i="0" dirty="0">
                    <a:solidFill>
                      <a:srgbClr val="222222"/>
                    </a:solidFill>
                    <a:effectLst/>
                    <a:latin typeface="Roboto"/>
                  </a:rPr>
                  <a:t>.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81BD744-2EB5-463D-9AD9-1B13140E20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67" y="686850"/>
                <a:ext cx="6400730" cy="2031325"/>
              </a:xfrm>
              <a:prstGeom prst="rect">
                <a:avLst/>
              </a:prstGeom>
              <a:blipFill>
                <a:blip r:embed="rId3"/>
                <a:stretch>
                  <a:fillRect l="-571" t="-1802" b="-5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CBDE7B4D-F884-44AE-BD96-3051BC2A4BCD}"/>
              </a:ext>
            </a:extLst>
          </p:cNvPr>
          <p:cNvSpPr/>
          <p:nvPr/>
        </p:nvSpPr>
        <p:spPr>
          <a:xfrm>
            <a:off x="1645952" y="2820505"/>
            <a:ext cx="5303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Handlee" panose="02000000000000000000" pitchFamily="2" charset="0"/>
              </a:rPr>
              <a:t>The April high temperatures for 5 years in Delhi are </a:t>
            </a:r>
          </a:p>
          <a:p>
            <a:pPr algn="ctr"/>
            <a:r>
              <a:rPr lang="en-US" dirty="0">
                <a:solidFill>
                  <a:srgbClr val="7030A0"/>
                </a:solidFill>
                <a:latin typeface="Handlee" panose="02000000000000000000" pitchFamily="2" charset="0"/>
              </a:rPr>
              <a:t>77 °F, 86 °F, 84 °F, 93 °F, and 90 °F.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Find IQR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AE3854-800C-406A-B985-3D92F202D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806" y="3497245"/>
            <a:ext cx="2110454" cy="3242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8B6948-C946-4773-A2B5-58438A66B71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12310" y="3780819"/>
            <a:ext cx="3566121" cy="7187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B62CDD-93BE-4D21-8438-12EC79F29E9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51781" y="4526268"/>
            <a:ext cx="3200365" cy="12098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0B84F0-32F6-439A-B4F2-1DFB98E034E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2847" y="5479043"/>
            <a:ext cx="2255537" cy="6738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3E90B3-0700-4883-BD48-359FB8AF163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15430" y="5548311"/>
            <a:ext cx="2319333" cy="622839"/>
          </a:xfrm>
          <a:prstGeom prst="rect">
            <a:avLst/>
          </a:prstGeom>
        </p:spPr>
      </p:pic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2CB66763-625A-488A-BB39-5B4702AE45FB}"/>
              </a:ext>
            </a:extLst>
          </p:cNvPr>
          <p:cNvCxnSpPr>
            <a:cxnSpLocks/>
          </p:cNvCxnSpPr>
          <p:nvPr/>
        </p:nvCxnSpPr>
        <p:spPr>
          <a:xfrm flipV="1">
            <a:off x="2817870" y="5163351"/>
            <a:ext cx="492289" cy="654086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9FB1874D-56C1-47A8-B8FA-50A479E1DD4A}"/>
              </a:ext>
            </a:extLst>
          </p:cNvPr>
          <p:cNvCxnSpPr>
            <a:cxnSpLocks/>
          </p:cNvCxnSpPr>
          <p:nvPr/>
        </p:nvCxnSpPr>
        <p:spPr>
          <a:xfrm rot="10800000">
            <a:off x="5021917" y="5219179"/>
            <a:ext cx="484208" cy="679588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6B052E47-6AB5-4F8B-A6E7-2FD1705523E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73745" y="6202286"/>
            <a:ext cx="4988073" cy="5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0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homework">
            <a:extLst>
              <a:ext uri="{FF2B5EF4-FFF2-40B4-BE49-F238E27FC236}">
                <a16:creationId xmlns:a16="http://schemas.microsoft.com/office/drawing/2014/main" id="{D57AD665-555D-4BCC-A998-3BA3262D8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65" y="545973"/>
            <a:ext cx="1097268" cy="109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B5D7AC-0D7D-4282-AC78-CF77E3104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40" y="502952"/>
            <a:ext cx="6217852" cy="62232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93A88F-F47E-4C8A-9EE7-DFA260478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64" y="1783098"/>
            <a:ext cx="274317" cy="2743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70C204-8964-4EFB-9831-24223284B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98" y="1874537"/>
            <a:ext cx="274317" cy="2743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8C6A44-92E3-4DB4-8306-559AA4980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293" y="1783098"/>
            <a:ext cx="274317" cy="2743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58B51B-B755-407F-9D62-F0F53601F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4992" y="1783098"/>
            <a:ext cx="274317" cy="2743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315C62F-7CDD-49B5-AD7E-5375B1895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150" y="1783098"/>
            <a:ext cx="274317" cy="2743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54C88E-5900-4F70-B6D2-50F190EA0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679" y="1870070"/>
            <a:ext cx="274317" cy="2743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4E142A5-5F3E-4B47-B3B3-CF1C6FC84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971" y="2331732"/>
            <a:ext cx="274317" cy="2743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2225FE8-7341-42DE-A3D4-15E113A59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20" y="2295888"/>
            <a:ext cx="274317" cy="2743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1691CA-8A9A-44D6-9298-6350F0057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228" y="2514610"/>
            <a:ext cx="274317" cy="2743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77D4B3D-8D7B-4225-AF92-2862A6AD6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966" y="2880366"/>
            <a:ext cx="274317" cy="27431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082746B-AE7C-4818-B9B1-DED925DD2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952" y="3614556"/>
            <a:ext cx="274317" cy="27431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A07033E-A465-45D3-A546-E1B7BB71D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1805" y="3703317"/>
            <a:ext cx="274317" cy="2743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E5A5FEF-DC0C-4502-A35C-A23510EE2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860" y="3677342"/>
            <a:ext cx="274317" cy="2743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856ECCC-01E7-4C19-8FF7-FB44FE618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848" y="3678261"/>
            <a:ext cx="274317" cy="2743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6D34C3B-0CC6-4B20-94CA-5FDC144F0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0912" y="3840475"/>
            <a:ext cx="274317" cy="27431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CAA2ED8-DC12-4C8A-9516-182DDE9F5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654" y="4709146"/>
            <a:ext cx="274317" cy="27431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7BCED0B-051A-498C-8466-AFFEF224C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210" y="4709145"/>
            <a:ext cx="274317" cy="27431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56621C8-7E15-40DB-B6E7-AEEBE6431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653" y="5154238"/>
            <a:ext cx="274317" cy="27431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C1B294A-0FA0-42B9-9DCC-6E901CAED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8939" y="5428555"/>
            <a:ext cx="411476" cy="27431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015D7EC-1F35-4562-A6D8-AA024A69F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780" y="5849906"/>
            <a:ext cx="274317" cy="27431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4D08AD7-2D38-48AC-866B-0499E202E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247" y="6251506"/>
            <a:ext cx="274317" cy="27431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676D030-4AF1-4DE1-BE85-149F50844B91}"/>
                  </a:ext>
                </a:extLst>
              </p:cNvPr>
              <p:cNvSpPr/>
              <p:nvPr/>
            </p:nvSpPr>
            <p:spPr>
              <a:xfrm>
                <a:off x="5095058" y="5448887"/>
                <a:ext cx="3955956" cy="127727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rgbClr val="222222"/>
                    </a:solidFill>
                    <a:latin typeface="Roboto"/>
                  </a:rPr>
                  <a:t>Steps to Find IQR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100" b="1" dirty="0">
                    <a:solidFill>
                      <a:srgbClr val="222222"/>
                    </a:solidFill>
                    <a:latin typeface="Roboto"/>
                  </a:rPr>
                  <a:t>Step</a:t>
                </a:r>
                <a:r>
                  <a:rPr lang="en-US" sz="1100" dirty="0">
                    <a:solidFill>
                      <a:srgbClr val="222222"/>
                    </a:solidFill>
                    <a:latin typeface="Roboto"/>
                  </a:rPr>
                  <a:t> 1: Put the numbers in order. 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100" b="1" dirty="0">
                    <a:solidFill>
                      <a:srgbClr val="222222"/>
                    </a:solidFill>
                    <a:latin typeface="Roboto"/>
                  </a:rPr>
                  <a:t>Step</a:t>
                </a:r>
                <a:r>
                  <a:rPr lang="en-US" sz="1100" dirty="0">
                    <a:solidFill>
                      <a:srgbClr val="222222"/>
                    </a:solidFill>
                    <a:latin typeface="Roboto"/>
                  </a:rPr>
                  <a:t> 2: Find the </a:t>
                </a:r>
                <a:r>
                  <a:rPr lang="en-US" sz="1100" b="1" i="1" dirty="0">
                    <a:solidFill>
                      <a:srgbClr val="222222"/>
                    </a:solidFill>
                    <a:latin typeface="Roboto"/>
                  </a:rPr>
                  <a:t>median</a:t>
                </a:r>
                <a:r>
                  <a:rPr lang="en-US" sz="1100" dirty="0">
                    <a:solidFill>
                      <a:srgbClr val="222222"/>
                    </a:solidFill>
                    <a:latin typeface="Roboto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b="1" i="1" u="sng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1" i="1" u="sng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1100" b="1" i="1" u="sng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100" dirty="0">
                    <a:solidFill>
                      <a:srgbClr val="222222"/>
                    </a:solidFill>
                    <a:latin typeface="Roboto"/>
                  </a:rPr>
                  <a:t>).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100" b="1" dirty="0">
                    <a:solidFill>
                      <a:srgbClr val="222222"/>
                    </a:solidFill>
                    <a:latin typeface="Roboto"/>
                  </a:rPr>
                  <a:t>Step</a:t>
                </a:r>
                <a:r>
                  <a:rPr lang="en-US" sz="1100" dirty="0">
                    <a:solidFill>
                      <a:srgbClr val="222222"/>
                    </a:solidFill>
                    <a:latin typeface="Roboto"/>
                  </a:rPr>
                  <a:t> 3: Cut the data set into </a:t>
                </a:r>
                <a:r>
                  <a:rPr lang="en-US" sz="1100" i="1" dirty="0">
                    <a:solidFill>
                      <a:srgbClr val="22222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oboto"/>
                  </a:rPr>
                  <a:t>Lower Half and Upper Half</a:t>
                </a:r>
                <a:r>
                  <a:rPr lang="en-US" sz="1100" dirty="0">
                    <a:solidFill>
                      <a:srgbClr val="222222"/>
                    </a:solidFill>
                    <a:latin typeface="Roboto"/>
                  </a:rPr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100" b="1" dirty="0">
                    <a:solidFill>
                      <a:srgbClr val="222222"/>
                    </a:solidFill>
                    <a:latin typeface="Roboto"/>
                  </a:rPr>
                  <a:t>Step</a:t>
                </a:r>
                <a:r>
                  <a:rPr lang="en-US" sz="1100" dirty="0">
                    <a:solidFill>
                      <a:srgbClr val="222222"/>
                    </a:solidFill>
                    <a:latin typeface="Roboto"/>
                  </a:rPr>
                  <a:t> 4: Find Median of </a:t>
                </a:r>
                <a:r>
                  <a:rPr lang="en-US" sz="1100" b="1" dirty="0">
                    <a:solidFill>
                      <a:srgbClr val="222222"/>
                    </a:solidFill>
                    <a:latin typeface="Roboto"/>
                  </a:rPr>
                  <a:t>Lower Half </a:t>
                </a:r>
                <a:r>
                  <a:rPr lang="en-US" sz="1100" dirty="0">
                    <a:solidFill>
                      <a:srgbClr val="222222"/>
                    </a:solidFill>
                    <a:latin typeface="Roboto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b="1" i="1" u="sng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1" i="1" u="sng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1100" b="1" i="1" u="sng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100" dirty="0">
                    <a:solidFill>
                      <a:srgbClr val="222222"/>
                    </a:solidFill>
                    <a:latin typeface="Roboto"/>
                  </a:rPr>
                  <a:t>).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100" b="1" dirty="0">
                    <a:solidFill>
                      <a:srgbClr val="222222"/>
                    </a:solidFill>
                    <a:latin typeface="Roboto"/>
                  </a:rPr>
                  <a:t>Step</a:t>
                </a:r>
                <a:r>
                  <a:rPr lang="en-US" sz="1100" dirty="0">
                    <a:solidFill>
                      <a:srgbClr val="222222"/>
                    </a:solidFill>
                    <a:latin typeface="Roboto"/>
                  </a:rPr>
                  <a:t> 5: Find Median of </a:t>
                </a:r>
                <a:r>
                  <a:rPr lang="en-US" sz="1100" b="1" dirty="0">
                    <a:solidFill>
                      <a:srgbClr val="222222"/>
                    </a:solidFill>
                    <a:latin typeface="Roboto"/>
                  </a:rPr>
                  <a:t>Upper Half </a:t>
                </a:r>
                <a:r>
                  <a:rPr lang="en-US" sz="1100" dirty="0">
                    <a:solidFill>
                      <a:srgbClr val="222222"/>
                    </a:solidFill>
                    <a:latin typeface="Roboto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b="1" i="1" u="sng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1" i="1" u="sng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1100" b="1" i="1" u="sng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1100" dirty="0">
                    <a:solidFill>
                      <a:srgbClr val="222222"/>
                    </a:solidFill>
                    <a:latin typeface="Roboto"/>
                  </a:rPr>
                  <a:t>).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100" b="1" dirty="0">
                    <a:solidFill>
                      <a:srgbClr val="222222"/>
                    </a:solidFill>
                    <a:latin typeface="Roboto"/>
                  </a:rPr>
                  <a:t>Step</a:t>
                </a:r>
                <a:r>
                  <a:rPr lang="en-US" sz="1100" dirty="0">
                    <a:solidFill>
                      <a:srgbClr val="222222"/>
                    </a:solidFill>
                    <a:latin typeface="Roboto"/>
                  </a:rPr>
                  <a:t> 6: </a:t>
                </a:r>
                <a:r>
                  <a:rPr lang="en-US" sz="11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oboto"/>
                  </a:rPr>
                  <a:t>IQR</a:t>
                </a:r>
                <a:r>
                  <a:rPr lang="en-US" sz="1100" dirty="0">
                    <a:solidFill>
                      <a:srgbClr val="222222"/>
                    </a:solidFill>
                    <a:latin typeface="Roboto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11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11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100" dirty="0">
                    <a:solidFill>
                      <a:srgbClr val="222222"/>
                    </a:solidFill>
                    <a:latin typeface="Roboto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11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100" b="0" i="0" dirty="0">
                    <a:solidFill>
                      <a:srgbClr val="222222"/>
                    </a:solidFill>
                    <a:effectLst/>
                    <a:latin typeface="Roboto"/>
                  </a:rPr>
                  <a:t>.</a:t>
                </a: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676D030-4AF1-4DE1-BE85-149F50844B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058" y="5448887"/>
                <a:ext cx="3955956" cy="12772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61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952FC4-4AEA-4D83-9134-E19CDF5C9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89" y="594391"/>
            <a:ext cx="8229510" cy="2980469"/>
          </a:xfrm>
          <a:prstGeom prst="rect">
            <a:avLst/>
          </a:prstGeom>
        </p:spPr>
      </p:pic>
      <p:pic>
        <p:nvPicPr>
          <p:cNvPr id="3" name="Picture 2" descr="Image result for homework">
            <a:extLst>
              <a:ext uri="{FF2B5EF4-FFF2-40B4-BE49-F238E27FC236}">
                <a16:creationId xmlns:a16="http://schemas.microsoft.com/office/drawing/2014/main" id="{C7DAA9FE-D2DF-42DA-9B3E-58680B6D3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65" y="545973"/>
            <a:ext cx="1097268" cy="109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C5BE98-434D-4D48-BD0B-B6E0DB3DA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28" y="3520438"/>
            <a:ext cx="6034974" cy="32044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5EC3F2-6ACD-41F3-AF52-DBBA2654F9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45" y="1645939"/>
            <a:ext cx="1828780" cy="274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0030CB-42F6-4380-8F82-569B52BC1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391" y="1968674"/>
            <a:ext cx="274317" cy="2743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23D2B5-626A-4374-9688-60909C230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8976" y="1968674"/>
            <a:ext cx="1280146" cy="2743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4A5BF8-20F7-44DC-A177-E3DCCD7EA2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231" y="1968674"/>
            <a:ext cx="1234427" cy="2743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B41C2C-85D8-4EBF-8F9A-579C1E5DF2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99074" y="2834645"/>
            <a:ext cx="3641413" cy="2743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9E613E-5253-46DB-8730-E846C8544B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5463" y="3177541"/>
            <a:ext cx="274317" cy="2743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8BA8AC-CD2B-4801-B3C6-2182199B1A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6642" y="3157380"/>
            <a:ext cx="1242480" cy="2743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450DD3-A7EC-4397-85AC-6581C8AE2E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3875" y="3174836"/>
            <a:ext cx="1242480" cy="2743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7219FB-E334-4219-AA82-C54EAB5B0F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83" y="3849177"/>
            <a:ext cx="1037783" cy="3113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549933-157D-4288-B282-4354E3A21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210" y="4709145"/>
            <a:ext cx="274317" cy="2743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2EE3FE-1E71-4115-AEF6-B13CFCE816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4549" y="3862420"/>
            <a:ext cx="1965938" cy="2743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B418B8-9E8F-46B2-94CC-10287AAC92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93" y="4309314"/>
            <a:ext cx="1463024" cy="2743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F76E474-6BB1-4968-A179-F62F51E266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308" y="4937744"/>
            <a:ext cx="2439229" cy="2743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D26E1F5-B169-4E1D-A95C-2826E663DF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6280" y="4949143"/>
            <a:ext cx="1408317" cy="2743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EBC5471-F3A9-4FF8-8CAB-C143598EE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3383293" y="5233720"/>
            <a:ext cx="1554463" cy="4205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2FBAF44-3237-4A76-8120-1A82BCCA9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308" y="6013068"/>
            <a:ext cx="1524839" cy="2743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F5C1BD5-34E4-4DDD-9ADA-5AE117440A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8976" y="5961483"/>
            <a:ext cx="1097268" cy="2743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619D62A-23C5-465B-91F2-FB7C58683F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854" y="6389974"/>
            <a:ext cx="1920219" cy="27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7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Learning Objective"/>
  <p:tag name="GENSWF_ADVANCE_TIME" val="0.00"/>
  <p:tag name="ISPRING_SLIDE_INDENT_LEVEL" val="0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Activate Prior Knowledge"/>
  <p:tag name="GENSWF_ADVANCE_TIME" val="0.00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ummary Closure"/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DataWORK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7ECF"/>
      </a:accent1>
      <a:accent2>
        <a:srgbClr val="D11123"/>
      </a:accent2>
      <a:accent3>
        <a:srgbClr val="F3F19F"/>
      </a:accent3>
      <a:accent4>
        <a:srgbClr val="FFD347"/>
      </a:accent4>
      <a:accent5>
        <a:srgbClr val="ADDB7B"/>
      </a:accent5>
      <a:accent6>
        <a:srgbClr val="87B0E1"/>
      </a:accent6>
      <a:hlink>
        <a:srgbClr val="077ECF"/>
      </a:hlink>
      <a:folHlink>
        <a:srgbClr val="53B5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9050" algn="ctr">
              <a:solidFill>
                <a:srgbClr val="FF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lIns="0" tIns="0" rIns="0" bIns="0">
        <a:spAutoFit/>
      </a:bodyPr>
      <a:lstStyle>
        <a:defPPr defTabSz="914400" fontAlgn="auto">
          <a:spcBef>
            <a:spcPts val="0"/>
          </a:spcBef>
          <a:spcAft>
            <a:spcPts val="0"/>
          </a:spcAft>
          <a:defRPr kern="0" dirty="0">
            <a:latin typeface="Arial" pitchFamily="34" charset="0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10068</TotalTime>
  <Words>684</Words>
  <Application>Microsoft Office PowerPoint</Application>
  <PresentationFormat>On-screen Show (4:3)</PresentationFormat>
  <Paragraphs>100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Calibri</vt:lpstr>
      <vt:lpstr>Roboto</vt:lpstr>
      <vt:lpstr>Helvetica</vt:lpstr>
      <vt:lpstr>Malgun Gothic Semilight</vt:lpstr>
      <vt:lpstr>Gill Sans MT</vt:lpstr>
      <vt:lpstr>Cambria Math</vt:lpstr>
      <vt:lpstr>Times New Roman</vt:lpstr>
      <vt:lpstr>Century Gothic</vt:lpstr>
      <vt:lpstr>Handlee</vt:lpstr>
      <vt:lpstr>Wingdings</vt:lpstr>
      <vt:lpstr>Book Antiqua</vt:lpstr>
      <vt:lpstr>Verdana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</dc:creator>
  <cp:lastModifiedBy>Rupinder Jagpal</cp:lastModifiedBy>
  <cp:revision>510</cp:revision>
  <cp:lastPrinted>2014-04-25T17:44:43Z</cp:lastPrinted>
  <dcterms:created xsi:type="dcterms:W3CDTF">2012-04-12T14:57:33Z</dcterms:created>
  <dcterms:modified xsi:type="dcterms:W3CDTF">2018-08-21T05:20:01Z</dcterms:modified>
</cp:coreProperties>
</file>