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7"/>
  </p:notesMasterIdLst>
  <p:sldIdLst>
    <p:sldId id="257" r:id="rId2"/>
    <p:sldId id="256" r:id="rId3"/>
    <p:sldId id="283" r:id="rId4"/>
    <p:sldId id="286" r:id="rId5"/>
    <p:sldId id="285" r:id="rId6"/>
  </p:sldIdLst>
  <p:sldSz cx="7772400" cy="10058400"/>
  <p:notesSz cx="6934200" cy="9220200"/>
  <p:embeddedFontLst>
    <p:embeddedFont>
      <p:font typeface="Adobe Arabic" panose="02040503050201020203" pitchFamily="18" charset="-78"/>
      <p:regular r:id="rId8"/>
      <p:bold r:id="rId9"/>
      <p:italic r:id="rId10"/>
      <p:boldItalic r:id="rId11"/>
    </p:embeddedFont>
    <p:embeddedFont>
      <p:font typeface="Arial Narrow" panose="020B060602020203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Century Gothic" panose="020B0502020202020204" pitchFamily="3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MinionPro-Bold" panose="02040703060306020203" pitchFamily="18" charset="0"/>
      <p:bold r:id="rId29"/>
    </p:embeddedFont>
    <p:embeddedFont>
      <p:font typeface="MinionPro-It" panose="02040503050306090203" pitchFamily="18" charset="0"/>
      <p:italic r:id="rId30"/>
    </p:embeddedFont>
    <p:embeddedFont>
      <p:font typeface="MinionPro-Regular" panose="02040503050306020203" pitchFamily="18" charset="0"/>
      <p:regular r:id="rId31"/>
    </p:embeddedFont>
    <p:embeddedFont>
      <p:font typeface="Verdana" panose="020B0604030504040204" pitchFamily="34" charset="0"/>
      <p:regular r:id="rId32"/>
      <p:bold r:id="rId33"/>
      <p:italic r:id="rId34"/>
      <p:boldItalic r:id="rId35"/>
    </p:embeddedFont>
  </p:embeddedFontLst>
  <p:custDataLst>
    <p:tags r:id="rId36"/>
  </p:custDataLst>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746" userDrawn="1">
          <p15:clr>
            <a:srgbClr val="A4A3A4"/>
          </p15:clr>
        </p15:guide>
        <p15:guide id="2" orient="horz" pos="3168" userDrawn="1">
          <p15:clr>
            <a:srgbClr val="A4A3A4"/>
          </p15:clr>
        </p15:guide>
        <p15:guide id="3" pos="3623" userDrawn="1">
          <p15:clr>
            <a:srgbClr val="A4A3A4"/>
          </p15:clr>
        </p15:guide>
        <p15:guide id="4" pos="4798" userDrawn="1">
          <p15:clr>
            <a:srgbClr val="A4A3A4"/>
          </p15:clr>
        </p15:guide>
        <p15:guide id="5"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C5"/>
    <a:srgbClr val="F3F19F"/>
    <a:srgbClr val="E8A102"/>
    <a:srgbClr val="D09E00"/>
    <a:srgbClr val="8EC000"/>
    <a:srgbClr val="508CD4"/>
    <a:srgbClr val="A2C2E8"/>
    <a:srgbClr val="087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2" autoAdjust="0"/>
    <p:restoredTop sz="96825" autoAdjust="0"/>
  </p:normalViewPr>
  <p:slideViewPr>
    <p:cSldViewPr showGuides="1">
      <p:cViewPr varScale="1">
        <p:scale>
          <a:sx n="57" d="100"/>
          <a:sy n="57" d="100"/>
        </p:scale>
        <p:origin x="2441" y="67"/>
      </p:cViewPr>
      <p:guideLst>
        <p:guide orient="horz" pos="2746"/>
        <p:guide orient="horz" pos="3168"/>
        <p:guide pos="3623"/>
        <p:guide pos="4798"/>
        <p:guide pos="2448"/>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9" Type="http://schemas.openxmlformats.org/officeDocument/2006/relationships/theme" Target="theme/theme1.xml"/><Relationship Id="rId21" Type="http://schemas.openxmlformats.org/officeDocument/2006/relationships/font" Target="fonts/font14.fntdata"/><Relationship Id="rId34" Type="http://schemas.openxmlformats.org/officeDocument/2006/relationships/font" Target="fonts/font27.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font" Target="fonts/font2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font" Target="fonts/font2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36" Type="http://schemas.openxmlformats.org/officeDocument/2006/relationships/tags" Target="tags/tag1.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font" Target="fonts/font23.fntdata"/><Relationship Id="rId35" Type="http://schemas.openxmlformats.org/officeDocument/2006/relationships/font" Target="fonts/font28.fntdata"/><Relationship Id="rId8" Type="http://schemas.openxmlformats.org/officeDocument/2006/relationships/font" Target="fonts/font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defTabSz="914363" fontAlgn="auto">
              <a:spcBef>
                <a:spcPts val="0"/>
              </a:spcBef>
              <a:spcAft>
                <a:spcPts val="0"/>
              </a:spcAft>
              <a:defRPr sz="1200">
                <a:latin typeface="+mn-lt"/>
                <a:cs typeface="+mn-cs"/>
              </a:defRPr>
            </a:lvl1pPr>
          </a:lstStyle>
          <a:p>
            <a:pPr>
              <a:defRPr/>
            </a:pPr>
            <a:fld id="{FCEA04D4-7DCF-4633-B49A-A42098AF60F5}" type="datetimeFigureOut">
              <a:rPr lang="en-US"/>
              <a:pPr>
                <a:defRPr/>
              </a:pPr>
              <a:t>9/28/2020</a:t>
            </a:fld>
            <a:endParaRPr lang="en-US"/>
          </a:p>
        </p:txBody>
      </p:sp>
      <p:sp>
        <p:nvSpPr>
          <p:cNvPr id="4" name="Slide Image Placeholder 3"/>
          <p:cNvSpPr>
            <a:spLocks noGrp="1" noRot="1" noChangeAspect="1"/>
          </p:cNvSpPr>
          <p:nvPr>
            <p:ph type="sldImg" idx="2"/>
          </p:nvPr>
        </p:nvSpPr>
        <p:spPr>
          <a:xfrm>
            <a:off x="2130425" y="692150"/>
            <a:ext cx="267335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defTabSz="914363"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fld id="{90B64CDE-F1FE-40F7-89A1-9A95C5A4CA3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F11340D8-18DE-4EFA-8962-9DE798AA00F2}"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3</a:t>
            </a:fld>
            <a:endParaRPr lang="en-US" altLang="en-US"/>
          </a:p>
        </p:txBody>
      </p:sp>
    </p:spTree>
    <p:extLst>
      <p:ext uri="{BB962C8B-B14F-4D97-AF65-F5344CB8AC3E}">
        <p14:creationId xmlns:p14="http://schemas.microsoft.com/office/powerpoint/2010/main" val="181025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5</a:t>
            </a:fld>
            <a:endParaRPr lang="en-US" altLang="en-US"/>
          </a:p>
        </p:txBody>
      </p:sp>
    </p:spTree>
    <p:extLst>
      <p:ext uri="{BB962C8B-B14F-4D97-AF65-F5344CB8AC3E}">
        <p14:creationId xmlns:p14="http://schemas.microsoft.com/office/powerpoint/2010/main" val="1979360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F39470-7BE3-4011-B9D5-321D8E559AB1}"/>
              </a:ext>
            </a:extLst>
          </p:cNvPr>
          <p:cNvGrpSpPr/>
          <p:nvPr userDrawn="1"/>
        </p:nvGrpSpPr>
        <p:grpSpPr>
          <a:xfrm>
            <a:off x="6140172" y="9778891"/>
            <a:ext cx="1632229" cy="261751"/>
            <a:chOff x="7186715" y="6667433"/>
            <a:chExt cx="1920269" cy="178467"/>
          </a:xfrm>
        </p:grpSpPr>
        <p:sp>
          <p:nvSpPr>
            <p:cNvPr id="8" name="Rectangle 7">
              <a:extLst>
                <a:ext uri="{FF2B5EF4-FFF2-40B4-BE49-F238E27FC236}">
                  <a16:creationId xmlns:a16="http://schemas.microsoft.com/office/drawing/2014/main" id="{02176032-6875-4C8F-A05C-D1C327BB5244}"/>
                </a:ext>
              </a:extLst>
            </p:cNvPr>
            <p:cNvSpPr>
              <a:spLocks noChangeArrowheads="1"/>
            </p:cNvSpPr>
            <p:nvPr userDrawn="1"/>
          </p:nvSpPr>
          <p:spPr bwMode="auto">
            <a:xfrm>
              <a:off x="7826788" y="6716749"/>
              <a:ext cx="1280196" cy="1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2108" rIns="0" bIns="4210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r">
                <a:defRPr/>
              </a:pPr>
              <a:r>
                <a:rPr lang="en-US" altLang="en-US" sz="595" dirty="0">
                  <a:solidFill>
                    <a:srgbClr val="B5B5B5">
                      <a:lumMod val="75000"/>
                    </a:srgbClr>
                  </a:solidFill>
                  <a:latin typeface="Century Gothic" pitchFamily="34" charset="0"/>
                </a:rPr>
                <a:t>©2017 All rights reserved.</a:t>
              </a:r>
              <a:endParaRPr lang="en-US" altLang="en-US" dirty="0">
                <a:solidFill>
                  <a:srgbClr val="B5B5B5">
                    <a:lumMod val="75000"/>
                  </a:srgbClr>
                </a:solidFill>
                <a:latin typeface="Arial" charset="0"/>
              </a:endParaRPr>
            </a:p>
          </p:txBody>
        </p:sp>
        <p:pic>
          <p:nvPicPr>
            <p:cNvPr id="9" name="Picture 2" descr="C:\Users\Stephen\Desktop\DataWorksWithGGSA_Dark.png">
              <a:extLst>
                <a:ext uri="{FF2B5EF4-FFF2-40B4-BE49-F238E27FC236}">
                  <a16:creationId xmlns:a16="http://schemas.microsoft.com/office/drawing/2014/main" id="{56BD2F5C-00B9-47B5-B884-71E1F0A253DF}"/>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56215"/>
            <a:stretch/>
          </p:blipFill>
          <p:spPr bwMode="auto">
            <a:xfrm>
              <a:off x="7186715" y="6667433"/>
              <a:ext cx="822951" cy="1784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87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Pag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68460B8-DC97-4DFF-99E9-4679098E6F78}"/>
              </a:ext>
            </a:extLst>
          </p:cNvPr>
          <p:cNvGrpSpPr/>
          <p:nvPr userDrawn="1"/>
        </p:nvGrpSpPr>
        <p:grpSpPr>
          <a:xfrm>
            <a:off x="6140172" y="9778891"/>
            <a:ext cx="1632229" cy="261751"/>
            <a:chOff x="7186715" y="6667433"/>
            <a:chExt cx="1920269" cy="178467"/>
          </a:xfrm>
        </p:grpSpPr>
        <p:sp>
          <p:nvSpPr>
            <p:cNvPr id="9" name="Rectangle 8">
              <a:extLst>
                <a:ext uri="{FF2B5EF4-FFF2-40B4-BE49-F238E27FC236}">
                  <a16:creationId xmlns:a16="http://schemas.microsoft.com/office/drawing/2014/main" id="{4108A3F8-9CB8-4E77-8785-E35B62B695A7}"/>
                </a:ext>
              </a:extLst>
            </p:cNvPr>
            <p:cNvSpPr>
              <a:spLocks noChangeArrowheads="1"/>
            </p:cNvSpPr>
            <p:nvPr userDrawn="1"/>
          </p:nvSpPr>
          <p:spPr bwMode="auto">
            <a:xfrm>
              <a:off x="7826788" y="6716749"/>
              <a:ext cx="1280196" cy="1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2108" rIns="0" bIns="4210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r">
                <a:defRPr/>
              </a:pPr>
              <a:r>
                <a:rPr lang="en-US" altLang="en-US" sz="595" dirty="0">
                  <a:solidFill>
                    <a:srgbClr val="B5B5B5">
                      <a:lumMod val="75000"/>
                    </a:srgbClr>
                  </a:solidFill>
                  <a:latin typeface="Century Gothic" pitchFamily="34" charset="0"/>
                </a:rPr>
                <a:t>©2017 All rights reserved.</a:t>
              </a:r>
              <a:endParaRPr lang="en-US" altLang="en-US" dirty="0">
                <a:solidFill>
                  <a:srgbClr val="B5B5B5">
                    <a:lumMod val="75000"/>
                  </a:srgbClr>
                </a:solidFill>
                <a:latin typeface="Arial" charset="0"/>
              </a:endParaRPr>
            </a:p>
          </p:txBody>
        </p:sp>
        <p:pic>
          <p:nvPicPr>
            <p:cNvPr id="10" name="Picture 2" descr="C:\Users\Stephen\Desktop\DataWorksWithGGSA_Dark.png">
              <a:extLst>
                <a:ext uri="{FF2B5EF4-FFF2-40B4-BE49-F238E27FC236}">
                  <a16:creationId xmlns:a16="http://schemas.microsoft.com/office/drawing/2014/main" id="{F1EC4E73-805C-4941-9B88-705BC12C1657}"/>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56215"/>
            <a:stretch/>
          </p:blipFill>
          <p:spPr bwMode="auto">
            <a:xfrm>
              <a:off x="7186715" y="6667433"/>
              <a:ext cx="822951" cy="1784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2463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itle Placeholder 2"/>
          <p:cNvSpPr>
            <a:spLocks noGrp="1"/>
          </p:cNvSpPr>
          <p:nvPr>
            <p:ph type="title"/>
          </p:nvPr>
        </p:nvSpPr>
        <p:spPr bwMode="auto">
          <a:xfrm>
            <a:off x="950814" y="-1042916"/>
            <a:ext cx="5870774"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Lst>
  <p:txStyles>
    <p:titleStyle>
      <a:lvl1pPr algn="ctr" rtl="0" eaLnBrk="0" fontAlgn="base" hangingPunct="0">
        <a:spcBef>
          <a:spcPct val="0"/>
        </a:spcBef>
        <a:spcAft>
          <a:spcPct val="0"/>
        </a:spcAft>
        <a:defRPr sz="3740" kern="1200">
          <a:solidFill>
            <a:schemeClr val="tx1"/>
          </a:solidFill>
          <a:latin typeface="+mj-lt"/>
          <a:ea typeface="+mj-ea"/>
          <a:cs typeface="+mj-cs"/>
        </a:defRPr>
      </a:lvl1pPr>
      <a:lvl2pPr algn="ctr" rtl="0" eaLnBrk="0" fontAlgn="base" hangingPunct="0">
        <a:spcBef>
          <a:spcPct val="0"/>
        </a:spcBef>
        <a:spcAft>
          <a:spcPct val="0"/>
        </a:spcAft>
        <a:defRPr sz="3740">
          <a:solidFill>
            <a:schemeClr val="tx1"/>
          </a:solidFill>
          <a:latin typeface="Calibri" pitchFamily="34" charset="0"/>
        </a:defRPr>
      </a:lvl2pPr>
      <a:lvl3pPr algn="ctr" rtl="0" eaLnBrk="0" fontAlgn="base" hangingPunct="0">
        <a:spcBef>
          <a:spcPct val="0"/>
        </a:spcBef>
        <a:spcAft>
          <a:spcPct val="0"/>
        </a:spcAft>
        <a:defRPr sz="3740">
          <a:solidFill>
            <a:schemeClr val="tx1"/>
          </a:solidFill>
          <a:latin typeface="Calibri" pitchFamily="34" charset="0"/>
        </a:defRPr>
      </a:lvl3pPr>
      <a:lvl4pPr algn="ctr" rtl="0" eaLnBrk="0" fontAlgn="base" hangingPunct="0">
        <a:spcBef>
          <a:spcPct val="0"/>
        </a:spcBef>
        <a:spcAft>
          <a:spcPct val="0"/>
        </a:spcAft>
        <a:defRPr sz="3740">
          <a:solidFill>
            <a:schemeClr val="tx1"/>
          </a:solidFill>
          <a:latin typeface="Calibri" pitchFamily="34" charset="0"/>
        </a:defRPr>
      </a:lvl4pPr>
      <a:lvl5pPr algn="ctr" rtl="0" eaLnBrk="0" fontAlgn="base" hangingPunct="0">
        <a:spcBef>
          <a:spcPct val="0"/>
        </a:spcBef>
        <a:spcAft>
          <a:spcPct val="0"/>
        </a:spcAft>
        <a:defRPr sz="3740">
          <a:solidFill>
            <a:schemeClr val="tx1"/>
          </a:solidFill>
          <a:latin typeface="Calibri" pitchFamily="34" charset="0"/>
        </a:defRPr>
      </a:lvl5pPr>
      <a:lvl6pPr marL="388620" algn="ctr" rtl="0" fontAlgn="base">
        <a:spcBef>
          <a:spcPct val="0"/>
        </a:spcBef>
        <a:spcAft>
          <a:spcPct val="0"/>
        </a:spcAft>
        <a:defRPr sz="3740">
          <a:solidFill>
            <a:schemeClr val="tx1"/>
          </a:solidFill>
          <a:latin typeface="Calibri" pitchFamily="34" charset="0"/>
        </a:defRPr>
      </a:lvl6pPr>
      <a:lvl7pPr marL="777240" algn="ctr" rtl="0" fontAlgn="base">
        <a:spcBef>
          <a:spcPct val="0"/>
        </a:spcBef>
        <a:spcAft>
          <a:spcPct val="0"/>
        </a:spcAft>
        <a:defRPr sz="3740">
          <a:solidFill>
            <a:schemeClr val="tx1"/>
          </a:solidFill>
          <a:latin typeface="Calibri" pitchFamily="34" charset="0"/>
        </a:defRPr>
      </a:lvl7pPr>
      <a:lvl8pPr marL="1165860" algn="ctr" rtl="0" fontAlgn="base">
        <a:spcBef>
          <a:spcPct val="0"/>
        </a:spcBef>
        <a:spcAft>
          <a:spcPct val="0"/>
        </a:spcAft>
        <a:defRPr sz="3740">
          <a:solidFill>
            <a:schemeClr val="tx1"/>
          </a:solidFill>
          <a:latin typeface="Calibri" pitchFamily="34" charset="0"/>
        </a:defRPr>
      </a:lvl8pPr>
      <a:lvl9pPr marL="1554480" algn="ctr" rtl="0" fontAlgn="base">
        <a:spcBef>
          <a:spcPct val="0"/>
        </a:spcBef>
        <a:spcAft>
          <a:spcPct val="0"/>
        </a:spcAft>
        <a:defRPr sz="3740">
          <a:solidFill>
            <a:schemeClr val="tx1"/>
          </a:solidFill>
          <a:latin typeface="Calibri" pitchFamily="34" charset="0"/>
        </a:defRPr>
      </a:lvl9pPr>
    </p:titleStyle>
    <p:bodyStyle>
      <a:lvl1pPr marL="291465" indent="-291465" algn="l" rtl="0" eaLnBrk="0" fontAlgn="base" hangingPunct="0">
        <a:spcBef>
          <a:spcPct val="20000"/>
        </a:spcBef>
        <a:spcAft>
          <a:spcPct val="0"/>
        </a:spcAft>
        <a:buFont typeface="Arial" panose="020B0604020202020204" pitchFamily="34" charset="0"/>
        <a:buChar char="•"/>
        <a:defRPr sz="2720" kern="1200">
          <a:solidFill>
            <a:schemeClr val="tx1"/>
          </a:solidFill>
          <a:latin typeface="+mn-lt"/>
          <a:ea typeface="+mn-ea"/>
          <a:cs typeface="+mn-cs"/>
        </a:defRPr>
      </a:lvl1pPr>
      <a:lvl2pPr marL="631508" indent="-242888" algn="l" rtl="0" eaLnBrk="0" fontAlgn="base" hangingPunct="0">
        <a:spcBef>
          <a:spcPct val="20000"/>
        </a:spcBef>
        <a:spcAft>
          <a:spcPct val="0"/>
        </a:spcAft>
        <a:buFont typeface="Arial" panose="020B0604020202020204" pitchFamily="34" charset="0"/>
        <a:buChar char="–"/>
        <a:defRPr sz="2380" kern="1200">
          <a:solidFill>
            <a:schemeClr val="tx1"/>
          </a:solidFill>
          <a:latin typeface="+mn-lt"/>
          <a:ea typeface="+mn-ea"/>
          <a:cs typeface="+mn-cs"/>
        </a:defRPr>
      </a:lvl2pPr>
      <a:lvl3pPr marL="971550" indent="-194310" algn="l" rtl="0" eaLnBrk="0" fontAlgn="base" hangingPunct="0">
        <a:spcBef>
          <a:spcPct val="20000"/>
        </a:spcBef>
        <a:spcAft>
          <a:spcPct val="0"/>
        </a:spcAft>
        <a:buFont typeface="Arial" panose="020B0604020202020204" pitchFamily="34" charset="0"/>
        <a:buChar char="•"/>
        <a:defRPr sz="2040" kern="1200">
          <a:solidFill>
            <a:schemeClr val="tx1"/>
          </a:solidFill>
          <a:latin typeface="+mn-lt"/>
          <a:ea typeface="+mn-ea"/>
          <a:cs typeface="+mn-cs"/>
        </a:defRPr>
      </a:lvl3pPr>
      <a:lvl4pPr marL="1360170" indent="-19431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48790" indent="-19431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3741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603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465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327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0.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9.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6AA34D-FBE8-4E1E-ADB4-977D442868DB}"/>
              </a:ext>
            </a:extLst>
          </p:cNvPr>
          <p:cNvPicPr>
            <a:picLocks noChangeAspect="1"/>
          </p:cNvPicPr>
          <p:nvPr/>
        </p:nvPicPr>
        <p:blipFill>
          <a:blip r:embed="rId3"/>
          <a:stretch>
            <a:fillRect/>
          </a:stretch>
        </p:blipFill>
        <p:spPr>
          <a:xfrm>
            <a:off x="118063" y="2011713"/>
            <a:ext cx="7468281" cy="3427297"/>
          </a:xfrm>
          <a:prstGeom prst="rect">
            <a:avLst/>
          </a:prstGeom>
        </p:spPr>
      </p:pic>
      <p:sp>
        <p:nvSpPr>
          <p:cNvPr id="29" name="Rectangle 28"/>
          <p:cNvSpPr/>
          <p:nvPr/>
        </p:nvSpPr>
        <p:spPr>
          <a:xfrm>
            <a:off x="116931" y="958500"/>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grpSp>
        <p:nvGrpSpPr>
          <p:cNvPr id="6147" name="Group 4"/>
          <p:cNvGrpSpPr>
            <a:grpSpLocks/>
          </p:cNvGrpSpPr>
          <p:nvPr/>
        </p:nvGrpSpPr>
        <p:grpSpPr bwMode="auto">
          <a:xfrm>
            <a:off x="5870832" y="1457254"/>
            <a:ext cx="1858089" cy="828380"/>
            <a:chOff x="6748463" y="523875"/>
            <a:chExt cx="2185987" cy="973819"/>
          </a:xfrm>
        </p:grpSpPr>
        <p:sp>
          <p:nvSpPr>
            <p:cNvPr id="2" name="Rectangle 1"/>
            <p:cNvSpPr/>
            <p:nvPr/>
          </p:nvSpPr>
          <p:spPr bwMode="auto">
            <a:xfrm>
              <a:off x="6750050" y="523875"/>
              <a:ext cx="2184400" cy="973819"/>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6489" rIns="7772">
              <a:spAutoFit/>
            </a:bodyPr>
            <a:lstStyle/>
            <a:p>
              <a:pPr defTabSz="777240">
                <a:defRPr/>
              </a:pPr>
              <a:r>
                <a:rPr lang="en-US" sz="850" dirty="0">
                  <a:solidFill>
                    <a:schemeClr val="bg1">
                      <a:lumMod val="50000"/>
                    </a:schemeClr>
                  </a:solidFill>
                  <a:latin typeface="Verdana" pitchFamily="34" charset="0"/>
                  <a:cs typeface="Times New Roman" pitchFamily="18" charset="0"/>
                </a:rPr>
                <a:t>What are we going to do?</a:t>
              </a:r>
            </a:p>
            <a:p>
              <a:pPr defTabSz="777240">
                <a:defRPr/>
              </a:pPr>
              <a:endParaRPr lang="en-US" sz="850" dirty="0">
                <a:solidFill>
                  <a:schemeClr val="bg1">
                    <a:lumMod val="50000"/>
                  </a:schemeClr>
                </a:solidFill>
                <a:latin typeface="Verdana" pitchFamily="34" charset="0"/>
                <a:cs typeface="Times New Roman" pitchFamily="18" charset="0"/>
              </a:endParaRPr>
            </a:p>
            <a:p>
              <a:pPr defTabSz="777240">
                <a:defRPr/>
              </a:pPr>
              <a:r>
                <a:rPr lang="en-US" sz="850" dirty="0">
                  <a:solidFill>
                    <a:schemeClr val="bg1">
                      <a:lumMod val="50000"/>
                    </a:schemeClr>
                  </a:solidFill>
                  <a:latin typeface="Verdana" pitchFamily="34" charset="0"/>
                  <a:cs typeface="Times New Roman" pitchFamily="18" charset="0"/>
                </a:rPr>
                <a:t>What does </a:t>
              </a:r>
              <a:r>
                <a:rPr lang="en-US" sz="850" i="1" dirty="0">
                  <a:solidFill>
                    <a:schemeClr val="bg1">
                      <a:lumMod val="50000"/>
                    </a:schemeClr>
                  </a:solidFill>
                  <a:latin typeface="Verdana" pitchFamily="34" charset="0"/>
                  <a:cs typeface="Times New Roman" pitchFamily="18" charset="0"/>
                </a:rPr>
                <a:t>Dependent</a:t>
              </a:r>
              <a:r>
                <a:rPr lang="en-US" sz="850" dirty="0">
                  <a:solidFill>
                    <a:schemeClr val="bg1">
                      <a:lumMod val="50000"/>
                    </a:schemeClr>
                  </a:solidFill>
                  <a:latin typeface="Verdana" pitchFamily="34" charset="0"/>
                  <a:cs typeface="Times New Roman" pitchFamily="18" charset="0"/>
                </a:rPr>
                <a:t> mean?</a:t>
              </a:r>
            </a:p>
            <a:p>
              <a:pPr defTabSz="777240">
                <a:defRPr/>
              </a:pPr>
              <a:r>
                <a:rPr lang="en-US" sz="850" i="1" dirty="0">
                  <a:solidFill>
                    <a:schemeClr val="bg1">
                      <a:lumMod val="50000"/>
                    </a:schemeClr>
                  </a:solidFill>
                  <a:latin typeface="Verdana" pitchFamily="34" charset="0"/>
                  <a:cs typeface="Times New Roman" pitchFamily="18" charset="0"/>
                </a:rPr>
                <a:t>Dependent </a:t>
              </a:r>
              <a:r>
                <a:rPr lang="en-US" sz="850" dirty="0">
                  <a:solidFill>
                    <a:schemeClr val="bg1">
                      <a:lumMod val="50000"/>
                    </a:schemeClr>
                  </a:solidFill>
                  <a:latin typeface="Verdana" pitchFamily="34" charset="0"/>
                  <a:cs typeface="Times New Roman" pitchFamily="18" charset="0"/>
                </a:rPr>
                <a:t>means _________.</a:t>
              </a:r>
            </a:p>
          </p:txBody>
        </p:sp>
        <p:sp>
          <p:nvSpPr>
            <p:cNvPr id="32" name="Rectangle 31"/>
            <p:cNvSpPr/>
            <p:nvPr/>
          </p:nvSpPr>
          <p:spPr bwMode="auto">
            <a:xfrm>
              <a:off x="6748463" y="530220"/>
              <a:ext cx="2184400" cy="231598"/>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latin typeface="Gill Sans MT" pitchFamily="34" charset="0"/>
                </a:rPr>
                <a:t>CFU</a:t>
              </a:r>
            </a:p>
          </p:txBody>
        </p:sp>
      </p:grpSp>
      <p:grpSp>
        <p:nvGrpSpPr>
          <p:cNvPr id="6148" name="Group 5"/>
          <p:cNvGrpSpPr>
            <a:grpSpLocks/>
          </p:cNvGrpSpPr>
          <p:nvPr/>
        </p:nvGrpSpPr>
        <p:grpSpPr bwMode="auto">
          <a:xfrm>
            <a:off x="3725140" y="8108253"/>
            <a:ext cx="3748999" cy="1645901"/>
            <a:chOff x="6750050" y="3886200"/>
            <a:chExt cx="2190750" cy="3397534"/>
          </a:xfrm>
        </p:grpSpPr>
        <p:sp>
          <p:nvSpPr>
            <p:cNvPr id="36" name="Rectangle 35"/>
            <p:cNvSpPr/>
            <p:nvPr/>
          </p:nvSpPr>
          <p:spPr bwMode="auto">
            <a:xfrm>
              <a:off x="6750050" y="3886201"/>
              <a:ext cx="2184399" cy="3397533"/>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6489" rIns="38862">
              <a:spAutoFit/>
            </a:bodyPr>
            <a:lstStyle/>
            <a:p>
              <a:pPr>
                <a:defRPr/>
              </a:pPr>
              <a:r>
                <a:rPr lang="en-US" sz="1400" dirty="0">
                  <a:solidFill>
                    <a:schemeClr val="bg1">
                      <a:lumMod val="50000"/>
                    </a:schemeClr>
                  </a:solidFill>
                  <a:latin typeface="Verdana" pitchFamily="34" charset="0"/>
                </a:rPr>
                <a:t>Two events are independent provided the occurrence of one event has no effect on the occurrence of the other event. Now, we will use the Multiplication Rule to find the probability of dependent events.</a:t>
              </a:r>
            </a:p>
          </p:txBody>
        </p:sp>
        <p:sp>
          <p:nvSpPr>
            <p:cNvPr id="39" name="Rectangle 38"/>
            <p:cNvSpPr/>
            <p:nvPr/>
          </p:nvSpPr>
          <p:spPr bwMode="auto">
            <a:xfrm>
              <a:off x="6756400" y="3886200"/>
              <a:ext cx="2184400" cy="56625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Gill Sans MT" pitchFamily="34" charset="0"/>
                </a:rPr>
                <a:t>Make Connection</a:t>
              </a:r>
            </a:p>
          </p:txBody>
        </p:sp>
      </p:grpSp>
      <p:grpSp>
        <p:nvGrpSpPr>
          <p:cNvPr id="6149" name="Group 3"/>
          <p:cNvGrpSpPr>
            <a:grpSpLocks/>
          </p:cNvGrpSpPr>
          <p:nvPr/>
        </p:nvGrpSpPr>
        <p:grpSpPr bwMode="auto">
          <a:xfrm>
            <a:off x="228640" y="8686760"/>
            <a:ext cx="2591489" cy="703917"/>
            <a:chOff x="6750050" y="5199063"/>
            <a:chExt cx="2190750" cy="865814"/>
          </a:xfrm>
        </p:grpSpPr>
        <p:sp>
          <p:nvSpPr>
            <p:cNvPr id="31" name="Rectangle 30"/>
            <p:cNvSpPr/>
            <p:nvPr/>
          </p:nvSpPr>
          <p:spPr bwMode="auto">
            <a:xfrm>
              <a:off x="6750050" y="5199063"/>
              <a:ext cx="2184399" cy="865814"/>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6489" rIns="38862">
              <a:spAutoFit/>
            </a:bodyPr>
            <a:lstStyle/>
            <a:p>
              <a:pPr defTabSz="777240">
                <a:defRPr/>
              </a:pPr>
              <a:r>
                <a:rPr lang="en-US" sz="1400" baseline="30000" dirty="0">
                  <a:solidFill>
                    <a:schemeClr val="bg1">
                      <a:lumMod val="50000"/>
                    </a:schemeClr>
                  </a:solidFill>
                  <a:latin typeface="Arial" charset="0"/>
                  <a:cs typeface="Times New Roman" pitchFamily="18" charset="0"/>
                </a:rPr>
                <a:t>1</a:t>
              </a:r>
              <a:r>
                <a:rPr lang="en-US" sz="1400" dirty="0">
                  <a:solidFill>
                    <a:schemeClr val="bg1">
                      <a:lumMod val="50000"/>
                    </a:schemeClr>
                  </a:solidFill>
                  <a:latin typeface="Arial" charset="0"/>
                  <a:cs typeface="Times New Roman" pitchFamily="18" charset="0"/>
                </a:rPr>
                <a:t> depend or based upon</a:t>
              </a:r>
            </a:p>
          </p:txBody>
        </p:sp>
        <p:sp>
          <p:nvSpPr>
            <p:cNvPr id="38" name="Rectangle 37"/>
            <p:cNvSpPr/>
            <p:nvPr/>
          </p:nvSpPr>
          <p:spPr bwMode="auto">
            <a:xfrm>
              <a:off x="6756400" y="5199063"/>
              <a:ext cx="2184400" cy="231742"/>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white"/>
                  </a:solidFill>
                  <a:latin typeface="Gill Sans MT" pitchFamily="34" charset="0"/>
                </a:rPr>
                <a:t>Vocabulary</a:t>
              </a:r>
            </a:p>
          </p:txBody>
        </p:sp>
      </p:grpSp>
      <p:sp>
        <p:nvSpPr>
          <p:cNvPr id="52" name="Rectangle 126"/>
          <p:cNvSpPr/>
          <p:nvPr/>
        </p:nvSpPr>
        <p:spPr>
          <a:xfrm>
            <a:off x="37317" y="869441"/>
            <a:ext cx="1474867" cy="21050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Learning Objective</a:t>
            </a:r>
          </a:p>
        </p:txBody>
      </p:sp>
      <p:sp>
        <p:nvSpPr>
          <p:cNvPr id="53" name="Rectangle 130"/>
          <p:cNvSpPr/>
          <p:nvPr/>
        </p:nvSpPr>
        <p:spPr>
          <a:xfrm>
            <a:off x="100941" y="1706090"/>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Activate Prior Knowledge</a:t>
            </a:r>
          </a:p>
        </p:txBody>
      </p:sp>
      <mc:AlternateContent xmlns:mc="http://schemas.openxmlformats.org/markup-compatibility/2006" xmlns:a14="http://schemas.microsoft.com/office/drawing/2010/main">
        <mc:Choice Requires="a14">
          <p:sp>
            <p:nvSpPr>
              <p:cNvPr id="6152" name="Rectangle 3"/>
              <p:cNvSpPr>
                <a:spLocks noChangeArrowheads="1"/>
              </p:cNvSpPr>
              <p:nvPr/>
            </p:nvSpPr>
            <p:spPr bwMode="auto">
              <a:xfrm>
                <a:off x="29221" y="1083992"/>
                <a:ext cx="7391838" cy="353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9pPr>
              </a:lstStyle>
              <a:p>
                <a:pPr defTabSz="777240"/>
                <a:r>
                  <a:rPr lang="en-US" altLang="en-US" sz="1700" dirty="0">
                    <a:solidFill>
                      <a:srgbClr val="000000"/>
                    </a:solidFill>
                    <a:latin typeface="Arial" panose="020B0604020202020204" pitchFamily="34" charset="0"/>
                    <a:cs typeface="Times New Roman" panose="02020603050405020304" pitchFamily="18" charset="0"/>
                  </a:rPr>
                  <a:t>Students will learn how to Calculate the Probability </a:t>
                </a:r>
                <a14:m>
                  <m:oMath xmlns:m="http://schemas.openxmlformats.org/officeDocument/2006/math">
                    <m:sSub>
                      <m:sSubPr>
                        <m:ctrlPr>
                          <a:rPr lang="en-US" altLang="en-US" sz="1700" i="1">
                            <a:solidFill>
                              <a:srgbClr val="000000"/>
                            </a:solidFill>
                            <a:latin typeface="Cambria Math" panose="02040503050406030204" pitchFamily="18" charset="0"/>
                            <a:cs typeface="Times New Roman" panose="02020603050405020304" pitchFamily="18" charset="0"/>
                          </a:rPr>
                        </m:ctrlPr>
                      </m:sSubPr>
                      <m:e>
                        <m:r>
                          <a:rPr lang="en-US" altLang="en-US" sz="1700" i="1">
                            <a:solidFill>
                              <a:srgbClr val="000000"/>
                            </a:solidFill>
                            <a:latin typeface="Cambria Math" panose="02040503050406030204" pitchFamily="18" charset="0"/>
                            <a:cs typeface="Times New Roman" panose="02020603050405020304" pitchFamily="18" charset="0"/>
                          </a:rPr>
                          <m:t>𝐷𝑒𝑝𝑒𝑛𝑑𝑒𝑛𝑡</m:t>
                        </m:r>
                      </m:e>
                      <m:sub>
                        <m:r>
                          <a:rPr lang="en-US" altLang="en-US" sz="1700" i="1">
                            <a:solidFill>
                              <a:srgbClr val="000000"/>
                            </a:solidFill>
                            <a:latin typeface="Cambria Math" panose="02040503050406030204" pitchFamily="18" charset="0"/>
                            <a:cs typeface="Times New Roman" panose="02020603050405020304" pitchFamily="18" charset="0"/>
                          </a:rPr>
                          <m:t>1</m:t>
                        </m:r>
                      </m:sub>
                    </m:sSub>
                    <m:r>
                      <a:rPr lang="en-US" altLang="en-US" sz="1700" i="1">
                        <a:solidFill>
                          <a:srgbClr val="000000"/>
                        </a:solidFill>
                        <a:latin typeface="Cambria Math" panose="02040503050406030204" pitchFamily="18" charset="0"/>
                        <a:cs typeface="Times New Roman" panose="02020603050405020304" pitchFamily="18" charset="0"/>
                      </a:rPr>
                      <m:t> </m:t>
                    </m:r>
                  </m:oMath>
                </a14:m>
                <a:r>
                  <a:rPr lang="en-US" altLang="en-US" sz="1700" dirty="0">
                    <a:solidFill>
                      <a:srgbClr val="000000"/>
                    </a:solidFill>
                    <a:latin typeface="Arial" panose="020B0604020202020204" pitchFamily="34" charset="0"/>
                    <a:cs typeface="Times New Roman" panose="02020603050405020304" pitchFamily="18" charset="0"/>
                  </a:rPr>
                  <a:t>of Events.</a:t>
                </a:r>
              </a:p>
            </p:txBody>
          </p:sp>
        </mc:Choice>
        <mc:Fallback xmlns="">
          <p:sp>
            <p:nvSpPr>
              <p:cNvPr id="6152" name="Rectangle 3"/>
              <p:cNvSpPr>
                <a:spLocks noRot="1" noChangeAspect="1" noMove="1" noResize="1" noEditPoints="1" noAdjustHandles="1" noChangeArrowheads="1" noChangeShapeType="1" noTextEdit="1"/>
              </p:cNvSpPr>
              <p:nvPr/>
            </p:nvSpPr>
            <p:spPr bwMode="auto">
              <a:xfrm>
                <a:off x="29221" y="1083992"/>
                <a:ext cx="7391838" cy="353943"/>
              </a:xfrm>
              <a:prstGeom prst="rect">
                <a:avLst/>
              </a:prstGeom>
              <a:blipFill>
                <a:blip r:embed="rId4"/>
                <a:stretch>
                  <a:fillRect l="-578" t="-6897" b="-224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57" name="Title 2"/>
          <p:cNvSpPr>
            <a:spLocks noGrp="1"/>
          </p:cNvSpPr>
          <p:nvPr>
            <p:ph type="title" idx="4294967295"/>
          </p:nvPr>
        </p:nvSpPr>
        <p:spPr>
          <a:xfrm>
            <a:off x="959400" y="-3030176"/>
            <a:ext cx="5870774" cy="667875"/>
          </a:xfrm>
        </p:spPr>
        <p:txBody>
          <a:bodyPr/>
          <a:lstStyle/>
          <a:p>
            <a:r>
              <a:rPr lang="en-US" altLang="en-US"/>
              <a:t>Objective &amp; Prior Knowledge</a:t>
            </a:r>
          </a:p>
        </p:txBody>
      </p:sp>
      <p:sp>
        <p:nvSpPr>
          <p:cNvPr id="56" name="TextBox 55">
            <a:extLst>
              <a:ext uri="{FF2B5EF4-FFF2-40B4-BE49-F238E27FC236}">
                <a16:creationId xmlns:a16="http://schemas.microsoft.com/office/drawing/2014/main" id="{09A67C1A-1BB3-46C9-9D20-C39E16DE0864}"/>
              </a:ext>
            </a:extLst>
          </p:cNvPr>
          <p:cNvSpPr txBox="1"/>
          <p:nvPr/>
        </p:nvSpPr>
        <p:spPr>
          <a:xfrm>
            <a:off x="4251956" y="321013"/>
            <a:ext cx="3840438" cy="369332"/>
          </a:xfrm>
          <a:prstGeom prst="rect">
            <a:avLst/>
          </a:prstGeom>
          <a:noFill/>
        </p:spPr>
        <p:txBody>
          <a:bodyPr wrap="square">
            <a:spAutoFit/>
          </a:bodyPr>
          <a:lstStyle/>
          <a:p>
            <a:r>
              <a:rPr lang="en-US" dirty="0"/>
              <a:t>Name: _______________________</a:t>
            </a:r>
          </a:p>
        </p:txBody>
      </p:sp>
      <p:sp>
        <p:nvSpPr>
          <p:cNvPr id="57" name="TextBox 56">
            <a:extLst>
              <a:ext uri="{FF2B5EF4-FFF2-40B4-BE49-F238E27FC236}">
                <a16:creationId xmlns:a16="http://schemas.microsoft.com/office/drawing/2014/main" id="{6A856BED-6142-444A-85DE-48C2FAEC1F6A}"/>
              </a:ext>
            </a:extLst>
          </p:cNvPr>
          <p:cNvSpPr txBox="1"/>
          <p:nvPr/>
        </p:nvSpPr>
        <p:spPr>
          <a:xfrm>
            <a:off x="594396" y="266438"/>
            <a:ext cx="3446713" cy="369332"/>
          </a:xfrm>
          <a:prstGeom prst="rect">
            <a:avLst/>
          </a:prstGeom>
          <a:noFill/>
        </p:spPr>
        <p:txBody>
          <a:bodyPr wrap="square">
            <a:spAutoFit/>
          </a:bodyPr>
          <a:lstStyle/>
          <a:p>
            <a:r>
              <a:rPr lang="en-US" b="1" dirty="0">
                <a:solidFill>
                  <a:srgbClr val="FF0000"/>
                </a:solidFill>
                <a:effectLst>
                  <a:outerShdw blurRad="38100" dist="38100" dir="2700000" algn="tl">
                    <a:srgbClr val="000000">
                      <a:alpha val="43137"/>
                    </a:srgbClr>
                  </a:outerShdw>
                </a:effectLst>
              </a:rPr>
              <a:t>Lesson-1: 23.3 Dependent Events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Title 3"/>
          <p:cNvSpPr>
            <a:spLocks noGrp="1"/>
          </p:cNvSpPr>
          <p:nvPr>
            <p:ph type="title" idx="4294967295"/>
          </p:nvPr>
        </p:nvSpPr>
        <p:spPr>
          <a:xfrm>
            <a:off x="1618978" y="-1042916"/>
            <a:ext cx="4534446" cy="667875"/>
          </a:xfrm>
        </p:spPr>
        <p:txBody>
          <a:bodyPr/>
          <a:lstStyle/>
          <a:p>
            <a:r>
              <a:rPr lang="en-US" altLang="en-US" dirty="0"/>
              <a:t>Concept Development</a:t>
            </a:r>
          </a:p>
        </p:txBody>
      </p:sp>
      <p:sp>
        <p:nvSpPr>
          <p:cNvPr id="139" name="TextBox 138">
            <a:extLst>
              <a:ext uri="{FF2B5EF4-FFF2-40B4-BE49-F238E27FC236}">
                <a16:creationId xmlns:a16="http://schemas.microsoft.com/office/drawing/2014/main" id="{E5F28AC9-E333-479A-A611-5636CAB29E33}"/>
              </a:ext>
            </a:extLst>
          </p:cNvPr>
          <p:cNvSpPr txBox="1"/>
          <p:nvPr/>
        </p:nvSpPr>
        <p:spPr>
          <a:xfrm>
            <a:off x="38717" y="5402821"/>
            <a:ext cx="6458699" cy="477054"/>
          </a:xfrm>
          <a:prstGeom prst="rect">
            <a:avLst/>
          </a:prstGeom>
          <a:noFill/>
        </p:spPr>
        <p:txBody>
          <a:bodyPr wrap="square">
            <a:spAutoFit/>
          </a:bodyPr>
          <a:lstStyle/>
          <a:p>
            <a:r>
              <a:rPr lang="en-US" sz="2500" dirty="0">
                <a:latin typeface="+mj-lt"/>
              </a:rPr>
              <a:t>P(</a:t>
            </a:r>
            <a:r>
              <a:rPr lang="en-US" sz="2500" b="1" dirty="0">
                <a:effectLst>
                  <a:outerShdw blurRad="38100" dist="38100" dir="2700000" algn="tl">
                    <a:srgbClr val="000000">
                      <a:alpha val="43137"/>
                    </a:srgbClr>
                  </a:outerShdw>
                </a:effectLst>
                <a:latin typeface="+mj-lt"/>
              </a:rPr>
              <a:t>Prefers walking outdoors</a:t>
            </a:r>
            <a:r>
              <a:rPr lang="en-US" sz="2500" dirty="0">
                <a:latin typeface="+mj-lt"/>
              </a:rPr>
              <a:t>) =</a:t>
            </a:r>
          </a:p>
        </p:txBody>
      </p:sp>
      <p:sp>
        <p:nvSpPr>
          <p:cNvPr id="11" name="TextBox 10">
            <a:extLst>
              <a:ext uri="{FF2B5EF4-FFF2-40B4-BE49-F238E27FC236}">
                <a16:creationId xmlns:a16="http://schemas.microsoft.com/office/drawing/2014/main" id="{8D001515-0EB9-411B-B1A5-347480BEEC49}"/>
              </a:ext>
            </a:extLst>
          </p:cNvPr>
          <p:cNvSpPr txBox="1"/>
          <p:nvPr/>
        </p:nvSpPr>
        <p:spPr>
          <a:xfrm>
            <a:off x="85412" y="6223008"/>
            <a:ext cx="4480828" cy="477054"/>
          </a:xfrm>
          <a:prstGeom prst="rect">
            <a:avLst/>
          </a:prstGeom>
          <a:noFill/>
        </p:spPr>
        <p:txBody>
          <a:bodyPr wrap="square">
            <a:spAutoFit/>
          </a:bodyPr>
          <a:lstStyle/>
          <a:p>
            <a:r>
              <a:rPr lang="en-US" sz="2500" dirty="0">
                <a:latin typeface="+mj-lt"/>
              </a:rPr>
              <a:t>P(</a:t>
            </a:r>
            <a:r>
              <a:rPr lang="en-US" sz="2500" b="1" dirty="0">
                <a:effectLst>
                  <a:outerShdw blurRad="38100" dist="38100" dir="2700000" algn="tl">
                    <a:srgbClr val="000000">
                      <a:alpha val="43137"/>
                    </a:srgbClr>
                  </a:outerShdw>
                </a:effectLst>
                <a:latin typeface="+mj-lt"/>
              </a:rPr>
              <a:t>Male</a:t>
            </a:r>
            <a:r>
              <a:rPr lang="en-US" sz="2500" dirty="0">
                <a:latin typeface="+mj-lt"/>
              </a:rPr>
              <a:t>)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A367F4D-C099-4BB1-8100-D9E0323C4461}"/>
                  </a:ext>
                </a:extLst>
              </p:cNvPr>
              <p:cNvSpPr txBox="1"/>
              <p:nvPr/>
            </p:nvSpPr>
            <p:spPr>
              <a:xfrm>
                <a:off x="131433" y="6892783"/>
                <a:ext cx="5983172" cy="477054"/>
              </a:xfrm>
              <a:prstGeom prst="rect">
                <a:avLst/>
              </a:prstGeom>
              <a:noFill/>
            </p:spPr>
            <p:txBody>
              <a:bodyPr wrap="square">
                <a:spAutoFit/>
              </a:bodyPr>
              <a:lstStyle/>
              <a:p>
                <a:r>
                  <a:rPr lang="en-US" sz="2500" dirty="0">
                    <a:latin typeface="+mj-lt"/>
                  </a:rPr>
                  <a:t>P(</a:t>
                </a:r>
                <a:r>
                  <a:rPr lang="en-US" sz="2500" b="1" dirty="0">
                    <a:effectLst>
                      <a:outerShdw blurRad="38100" dist="38100" dir="2700000" algn="tl">
                        <a:srgbClr val="000000">
                          <a:alpha val="43137"/>
                        </a:srgbClr>
                      </a:outerShdw>
                    </a:effectLst>
                    <a:latin typeface="+mj-lt"/>
                  </a:rPr>
                  <a:t>Prefers walking outdoors </a:t>
                </a:r>
                <a14:m>
                  <m:oMath xmlns:m="http://schemas.openxmlformats.org/officeDocument/2006/math">
                    <m:r>
                      <a:rPr lang="en-US" sz="25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2500" b="1" dirty="0">
                    <a:effectLst>
                      <a:outerShdw blurRad="38100" dist="38100" dir="2700000" algn="tl">
                        <a:srgbClr val="000000">
                          <a:alpha val="43137"/>
                        </a:srgbClr>
                      </a:outerShdw>
                    </a:effectLst>
                    <a:latin typeface="+mj-lt"/>
                  </a:rPr>
                  <a:t>Male</a:t>
                </a:r>
                <a:r>
                  <a:rPr lang="en-US" sz="2500" dirty="0">
                    <a:latin typeface="+mj-lt"/>
                  </a:rPr>
                  <a:t>) =</a:t>
                </a:r>
              </a:p>
            </p:txBody>
          </p:sp>
        </mc:Choice>
        <mc:Fallback xmlns="">
          <p:sp>
            <p:nvSpPr>
              <p:cNvPr id="12" name="TextBox 11">
                <a:extLst>
                  <a:ext uri="{FF2B5EF4-FFF2-40B4-BE49-F238E27FC236}">
                    <a16:creationId xmlns:a16="http://schemas.microsoft.com/office/drawing/2014/main" id="{8A367F4D-C099-4BB1-8100-D9E0323C4461}"/>
                  </a:ext>
                </a:extLst>
              </p:cNvPr>
              <p:cNvSpPr txBox="1">
                <a:spLocks noRot="1" noChangeAspect="1" noMove="1" noResize="1" noEditPoints="1" noAdjustHandles="1" noChangeArrowheads="1" noChangeShapeType="1" noTextEdit="1"/>
              </p:cNvSpPr>
              <p:nvPr/>
            </p:nvSpPr>
            <p:spPr>
              <a:xfrm>
                <a:off x="131433" y="6892783"/>
                <a:ext cx="5983172" cy="477054"/>
              </a:xfrm>
              <a:prstGeom prst="rect">
                <a:avLst/>
              </a:prstGeom>
              <a:blipFill>
                <a:blip r:embed="rId3"/>
                <a:stretch>
                  <a:fillRect l="-1733" t="-11538" b="-37179"/>
                </a:stretch>
              </a:blipFill>
            </p:spPr>
            <p:txBody>
              <a:bodyPr/>
              <a:lstStyle/>
              <a:p>
                <a:r>
                  <a:rPr lang="en-US">
                    <a:noFill/>
                  </a:rPr>
                  <a:t> </a:t>
                </a:r>
              </a:p>
            </p:txBody>
          </p:sp>
        </mc:Fallback>
      </mc:AlternateContent>
      <p:sp>
        <p:nvSpPr>
          <p:cNvPr id="151" name="TextBox 150">
            <a:extLst>
              <a:ext uri="{FF2B5EF4-FFF2-40B4-BE49-F238E27FC236}">
                <a16:creationId xmlns:a16="http://schemas.microsoft.com/office/drawing/2014/main" id="{A003B854-11FE-4827-9001-CD2DD03F72BA}"/>
              </a:ext>
            </a:extLst>
          </p:cNvPr>
          <p:cNvSpPr txBox="1"/>
          <p:nvPr/>
        </p:nvSpPr>
        <p:spPr>
          <a:xfrm>
            <a:off x="85412" y="7592596"/>
            <a:ext cx="6177886" cy="754053"/>
          </a:xfrm>
          <a:prstGeom prst="rect">
            <a:avLst/>
          </a:prstGeom>
          <a:noFill/>
        </p:spPr>
        <p:txBody>
          <a:bodyPr wrap="square">
            <a:spAutoFit/>
          </a:bodyPr>
          <a:lstStyle/>
          <a:p>
            <a:r>
              <a:rPr lang="en-US" dirty="0">
                <a:solidFill>
                  <a:srgbClr val="00B050"/>
                </a:solidFill>
                <a:effectLst>
                  <a:outerShdw blurRad="38100" dist="38100" dir="2700000" algn="tl">
                    <a:srgbClr val="000000">
                      <a:alpha val="43137"/>
                    </a:srgbClr>
                  </a:outerShdw>
                </a:effectLst>
                <a:latin typeface="+mj-lt"/>
              </a:rPr>
              <a:t>Find:</a:t>
            </a:r>
          </a:p>
          <a:p>
            <a:r>
              <a:rPr lang="en-US" sz="2500" dirty="0">
                <a:latin typeface="+mj-lt"/>
              </a:rPr>
              <a:t>P(</a:t>
            </a:r>
            <a:r>
              <a:rPr lang="en-US" sz="2500" b="1" dirty="0">
                <a:effectLst>
                  <a:outerShdw blurRad="38100" dist="38100" dir="2700000" algn="tl">
                    <a:srgbClr val="000000">
                      <a:alpha val="43137"/>
                    </a:srgbClr>
                  </a:outerShdw>
                </a:effectLst>
                <a:latin typeface="+mj-lt"/>
              </a:rPr>
              <a:t>Prefers walking outdoors</a:t>
            </a:r>
            <a:r>
              <a:rPr lang="en-US" sz="2500" dirty="0">
                <a:latin typeface="+mj-lt"/>
              </a:rPr>
              <a:t>) </a:t>
            </a:r>
            <a:r>
              <a:rPr lang="en-US" sz="2500" b="1" i="0" u="none" strike="noStrike" baseline="0" dirty="0">
                <a:solidFill>
                  <a:srgbClr val="FF0000"/>
                </a:solidFill>
                <a:effectLst>
                  <a:outerShdw blurRad="38100" dist="38100" dir="2700000" algn="tl">
                    <a:srgbClr val="000000">
                      <a:alpha val="43137"/>
                    </a:srgbClr>
                  </a:outerShdw>
                </a:effectLst>
                <a:latin typeface="UniMathPlus-Bold"/>
              </a:rPr>
              <a:t>∙ </a:t>
            </a:r>
            <a:r>
              <a:rPr lang="en-US" sz="2500" dirty="0">
                <a:latin typeface="+mj-lt"/>
              </a:rPr>
              <a:t>P(</a:t>
            </a:r>
            <a:r>
              <a:rPr lang="en-US" sz="2500" b="1" dirty="0">
                <a:effectLst>
                  <a:outerShdw blurRad="38100" dist="38100" dir="2700000" algn="tl">
                    <a:srgbClr val="000000">
                      <a:alpha val="43137"/>
                    </a:srgbClr>
                  </a:outerShdw>
                </a:effectLst>
                <a:latin typeface="+mj-lt"/>
              </a:rPr>
              <a:t>Male</a:t>
            </a:r>
            <a:r>
              <a:rPr lang="en-US" sz="2500" dirty="0">
                <a:latin typeface="+mj-lt"/>
              </a:rPr>
              <a:t>) =</a:t>
            </a:r>
            <a:endParaRPr lang="en-US" sz="2500" dirty="0"/>
          </a:p>
        </p:txBody>
      </p:sp>
      <p:sp>
        <p:nvSpPr>
          <p:cNvPr id="16" name="TextBox 15">
            <a:extLst>
              <a:ext uri="{FF2B5EF4-FFF2-40B4-BE49-F238E27FC236}">
                <a16:creationId xmlns:a16="http://schemas.microsoft.com/office/drawing/2014/main" id="{A619F39B-C24A-44C1-A504-EC436C1D9167}"/>
              </a:ext>
            </a:extLst>
          </p:cNvPr>
          <p:cNvSpPr txBox="1"/>
          <p:nvPr/>
        </p:nvSpPr>
        <p:spPr>
          <a:xfrm>
            <a:off x="131433" y="8823530"/>
            <a:ext cx="7547220" cy="369332"/>
          </a:xfrm>
          <a:prstGeom prst="rect">
            <a:avLst/>
          </a:prstGeom>
          <a:noFill/>
        </p:spPr>
        <p:txBody>
          <a:bodyPr wrap="square">
            <a:spAutoFit/>
          </a:bodyPr>
          <a:lstStyle/>
          <a:p>
            <a:r>
              <a:rPr lang="en-US" dirty="0">
                <a:latin typeface="+mj-lt"/>
              </a:rPr>
              <a:t>So, therefor Event “</a:t>
            </a:r>
            <a:r>
              <a:rPr lang="en-US" b="1" dirty="0">
                <a:effectLst>
                  <a:outerShdw blurRad="38100" dist="38100" dir="2700000" algn="tl">
                    <a:srgbClr val="000000">
                      <a:alpha val="43137"/>
                    </a:srgbClr>
                  </a:outerShdw>
                </a:effectLst>
                <a:latin typeface="+mj-lt"/>
              </a:rPr>
              <a:t>Prefers walking outdoors” </a:t>
            </a:r>
            <a:r>
              <a:rPr lang="en-US" dirty="0">
                <a:latin typeface="+mj-lt"/>
              </a:rPr>
              <a:t>and</a:t>
            </a:r>
            <a:r>
              <a:rPr lang="en-US" b="1" dirty="0">
                <a:effectLst>
                  <a:outerShdw blurRad="38100" dist="38100" dir="2700000" algn="tl">
                    <a:srgbClr val="000000">
                      <a:alpha val="43137"/>
                    </a:srgbClr>
                  </a:outerShdw>
                </a:effectLst>
                <a:latin typeface="+mj-lt"/>
              </a:rPr>
              <a:t> “Male” </a:t>
            </a:r>
            <a:r>
              <a:rPr lang="en-US" dirty="0">
                <a:effectLst>
                  <a:outerShdw blurRad="38100" dist="38100" dir="2700000" algn="tl">
                    <a:srgbClr val="000000">
                      <a:alpha val="43137"/>
                    </a:srgbClr>
                  </a:outerShdw>
                </a:effectLst>
                <a:latin typeface="+mj-lt"/>
              </a:rPr>
              <a:t>are _____________</a:t>
            </a:r>
            <a:endParaRPr lang="en-US" dirty="0">
              <a:latin typeface="+mj-lt"/>
            </a:endParaRPr>
          </a:p>
        </p:txBody>
      </p:sp>
      <p:sp>
        <p:nvSpPr>
          <p:cNvPr id="167" name="Rectangle 166">
            <a:extLst>
              <a:ext uri="{FF2B5EF4-FFF2-40B4-BE49-F238E27FC236}">
                <a16:creationId xmlns:a16="http://schemas.microsoft.com/office/drawing/2014/main" id="{22F89414-82A2-486F-97C1-5E06CE18CE20}"/>
              </a:ext>
            </a:extLst>
          </p:cNvPr>
          <p:cNvSpPr/>
          <p:nvPr/>
        </p:nvSpPr>
        <p:spPr>
          <a:xfrm>
            <a:off x="489292" y="377457"/>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grpSp>
        <p:nvGrpSpPr>
          <p:cNvPr id="168" name="Group 65">
            <a:extLst>
              <a:ext uri="{FF2B5EF4-FFF2-40B4-BE49-F238E27FC236}">
                <a16:creationId xmlns:a16="http://schemas.microsoft.com/office/drawing/2014/main" id="{985A0CD4-72BB-457C-A1B9-F2D3F1E608F6}"/>
              </a:ext>
            </a:extLst>
          </p:cNvPr>
          <p:cNvGrpSpPr>
            <a:grpSpLocks/>
          </p:cNvGrpSpPr>
          <p:nvPr/>
        </p:nvGrpSpPr>
        <p:grpSpPr bwMode="auto">
          <a:xfrm>
            <a:off x="117764" y="2086469"/>
            <a:ext cx="7383780" cy="33735"/>
            <a:chOff x="312862" y="969963"/>
            <a:chExt cx="8471606" cy="39687"/>
          </a:xfrm>
        </p:grpSpPr>
        <p:cxnSp>
          <p:nvCxnSpPr>
            <p:cNvPr id="169" name="Straight Connector 168">
              <a:extLst>
                <a:ext uri="{FF2B5EF4-FFF2-40B4-BE49-F238E27FC236}">
                  <a16:creationId xmlns:a16="http://schemas.microsoft.com/office/drawing/2014/main" id="{C4964643-A645-47DB-B7ED-DAB8BB7E8B79}"/>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517FF6A-9E43-4388-8F94-A09020CC55D2}"/>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4" name="Rectangle 21">
            <a:extLst>
              <a:ext uri="{FF2B5EF4-FFF2-40B4-BE49-F238E27FC236}">
                <a16:creationId xmlns:a16="http://schemas.microsoft.com/office/drawing/2014/main" id="{E2F16AAA-02BA-4FB3-9963-94034966CA67}"/>
              </a:ext>
            </a:extLst>
          </p:cNvPr>
          <p:cNvSpPr>
            <a:spLocks noChangeArrowheads="1"/>
          </p:cNvSpPr>
          <p:nvPr/>
        </p:nvSpPr>
        <p:spPr bwMode="auto">
          <a:xfrm>
            <a:off x="38717" y="659441"/>
            <a:ext cx="777240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77240">
              <a:tabLst>
                <a:tab pos="-48578" algn="l"/>
              </a:tabLst>
              <a:defRPr/>
            </a:pPr>
            <a:r>
              <a:rPr lang="en-US" sz="1530" dirty="0">
                <a:latin typeface="MinionPro-Regular" panose="02040503050306020203" pitchFamily="18" charset="0"/>
              </a:rPr>
              <a:t>Two tests for the independence of events </a:t>
            </a:r>
            <a:r>
              <a:rPr lang="en-US" sz="1530" i="1" dirty="0">
                <a:latin typeface="MinionPro-It" panose="02040503050306090203" pitchFamily="18" charset="0"/>
              </a:rPr>
              <a:t>A </a:t>
            </a:r>
            <a:r>
              <a:rPr lang="en-US" sz="1530" dirty="0">
                <a:latin typeface="MinionPro-Regular" panose="02040503050306020203" pitchFamily="18" charset="0"/>
              </a:rPr>
              <a:t>and </a:t>
            </a:r>
            <a:r>
              <a:rPr lang="en-US" sz="1530" i="1" dirty="0">
                <a:latin typeface="MinionPro-It" panose="02040503050306090203" pitchFamily="18" charset="0"/>
              </a:rPr>
              <a:t>B</a:t>
            </a:r>
            <a:r>
              <a:rPr lang="en-US" sz="1530" dirty="0">
                <a:latin typeface="MinionPro-Regular" panose="02040503050306020203" pitchFamily="18" charset="0"/>
              </a:rPr>
              <a:t>:</a:t>
            </a:r>
          </a:p>
          <a:p>
            <a:pPr defTabSz="777240">
              <a:tabLst>
                <a:tab pos="-48578" algn="l"/>
              </a:tabLst>
              <a:defRPr/>
            </a:pPr>
            <a:endParaRPr lang="en-US" sz="255" dirty="0">
              <a:latin typeface="MinionPro-Regular" panose="02040503050306020203" pitchFamily="18" charset="0"/>
            </a:endParaRPr>
          </a:p>
          <a:p>
            <a:pPr marL="678736" lvl="1" indent="-291465">
              <a:buAutoNum type="arabicPeriod"/>
            </a:pPr>
            <a:r>
              <a:rPr lang="en-US" b="0" i="0" u="none" strike="noStrike" baseline="0" dirty="0">
                <a:latin typeface="MinionPro-Regular" panose="02040503050306020203" pitchFamily="18" charset="0"/>
              </a:rPr>
              <a:t>If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0" i="0" u="none" strike="noStrike" baseline="0" dirty="0">
                <a:latin typeface="MinionPro-Regular" panose="02040503050306020203" pitchFamily="18" charset="0"/>
              </a:rPr>
              <a:t>, then </a:t>
            </a:r>
            <a:r>
              <a:rPr lang="en-US" b="0" i="1" u="none" strike="noStrike" baseline="0" dirty="0">
                <a:latin typeface="MinionPro-It" panose="02040503050306090203" pitchFamily="18" charset="0"/>
              </a:rPr>
              <a:t>A </a:t>
            </a:r>
            <a:r>
              <a:rPr lang="en-US" b="0" i="0" u="none" strike="noStrike" baseline="0" dirty="0">
                <a:latin typeface="MinionPro-Regular" panose="02040503050306020203" pitchFamily="18" charset="0"/>
              </a:rPr>
              <a:t>and </a:t>
            </a:r>
            <a:r>
              <a:rPr lang="en-US" b="0" i="1" u="none" strike="noStrike" baseline="0" dirty="0">
                <a:latin typeface="MinionPro-It" panose="02040503050306090203" pitchFamily="18" charset="0"/>
              </a:rPr>
              <a:t>B </a:t>
            </a:r>
            <a:r>
              <a:rPr lang="en-US" b="0" i="0" u="none" strike="noStrike" baseline="0" dirty="0">
                <a:latin typeface="MinionPro-Regular" panose="02040503050306020203" pitchFamily="18" charset="0"/>
              </a:rPr>
              <a:t>are independent.</a:t>
            </a:r>
          </a:p>
          <a:p>
            <a:pPr marL="678736" lvl="1" indent="-291465">
              <a:buAutoNum type="arabicPeriod"/>
            </a:pPr>
            <a:r>
              <a:rPr lang="en-US" b="0" i="0" u="none" strike="noStrike" baseline="0" dirty="0">
                <a:latin typeface="MinionPro-Regular" panose="02040503050306020203" pitchFamily="18" charset="0"/>
              </a:rPr>
              <a:t>If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 </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0" i="0" u="none" strike="noStrike" baseline="0" dirty="0">
                <a:latin typeface="MinionPro-Regular" panose="02040503050306020203" pitchFamily="18" charset="0"/>
              </a:rPr>
              <a:t>, then </a:t>
            </a:r>
            <a:r>
              <a:rPr lang="en-US" b="0" i="1" u="none" strike="noStrike" baseline="0" dirty="0">
                <a:latin typeface="MinionPro-It" panose="02040503050306090203" pitchFamily="18" charset="0"/>
              </a:rPr>
              <a:t>A </a:t>
            </a:r>
            <a:r>
              <a:rPr lang="en-US" b="0" i="0" u="none" strike="noStrike" baseline="0" dirty="0">
                <a:latin typeface="MinionPro-Regular" panose="02040503050306020203" pitchFamily="18" charset="0"/>
              </a:rPr>
              <a:t>and </a:t>
            </a:r>
            <a:r>
              <a:rPr lang="en-US" b="0" i="1" u="none" strike="noStrike" baseline="0" dirty="0">
                <a:latin typeface="MinionPro-It" panose="02040503050306090203" pitchFamily="18" charset="0"/>
              </a:rPr>
              <a:t>B </a:t>
            </a:r>
            <a:r>
              <a:rPr lang="en-US" b="0" i="0" u="none" strike="noStrike" baseline="0" dirty="0">
                <a:latin typeface="MinionPro-Regular" panose="02040503050306020203" pitchFamily="18" charset="0"/>
              </a:rPr>
              <a:t>are independent.</a:t>
            </a:r>
          </a:p>
          <a:p>
            <a:pPr lvl="1" indent="0"/>
            <a:endParaRPr lang="en-US" sz="255" dirty="0">
              <a:solidFill>
                <a:srgbClr val="000000"/>
              </a:solidFill>
              <a:latin typeface="Arial" charset="0"/>
              <a:cs typeface="Times New Roman" pitchFamily="18" charset="0"/>
            </a:endParaRPr>
          </a:p>
          <a:p>
            <a:pPr algn="l"/>
            <a:r>
              <a:rPr lang="en-US" sz="1530" dirty="0">
                <a:latin typeface="MinionPro-Regular" panose="02040503050306020203" pitchFamily="18" charset="0"/>
              </a:rPr>
              <a:t>Two events that fail either of these tests are </a:t>
            </a:r>
            <a:r>
              <a:rPr lang="en-US" sz="1530" b="1" dirty="0">
                <a:solidFill>
                  <a:srgbClr val="00B050"/>
                </a:solidFill>
                <a:latin typeface="MinionPro-Bold" panose="02040703060306020203" pitchFamily="18" charset="0"/>
              </a:rPr>
              <a:t>dependent events </a:t>
            </a:r>
            <a:r>
              <a:rPr lang="en-US" sz="1530" dirty="0">
                <a:latin typeface="MinionPro-Regular" panose="02040503050306020203" pitchFamily="18" charset="0"/>
              </a:rPr>
              <a:t>because the occurrence of one</a:t>
            </a:r>
          </a:p>
          <a:p>
            <a:pPr algn="l"/>
            <a:r>
              <a:rPr lang="en-US" sz="1530" dirty="0">
                <a:latin typeface="MinionPro-Regular" panose="02040503050306020203" pitchFamily="18" charset="0"/>
              </a:rPr>
              <a:t>event affects the occurrence of the other event.</a:t>
            </a:r>
            <a:endParaRPr lang="en-US" b="0" i="0" u="none" strike="noStrike" baseline="0" dirty="0">
              <a:latin typeface="MinionPro-Regular" panose="02040503050306020203" pitchFamily="18" charset="0"/>
            </a:endParaRPr>
          </a:p>
        </p:txBody>
      </p:sp>
      <p:sp>
        <p:nvSpPr>
          <p:cNvPr id="175" name="TextBox 174">
            <a:extLst>
              <a:ext uri="{FF2B5EF4-FFF2-40B4-BE49-F238E27FC236}">
                <a16:creationId xmlns:a16="http://schemas.microsoft.com/office/drawing/2014/main" id="{C92EECA1-BEF0-47E7-8015-D85C8FA93FE8}"/>
              </a:ext>
            </a:extLst>
          </p:cNvPr>
          <p:cNvSpPr txBox="1"/>
          <p:nvPr/>
        </p:nvSpPr>
        <p:spPr>
          <a:xfrm>
            <a:off x="73558" y="2149807"/>
            <a:ext cx="7798713" cy="966418"/>
          </a:xfrm>
          <a:prstGeom prst="rect">
            <a:avLst/>
          </a:prstGeom>
          <a:noFill/>
        </p:spPr>
        <p:txBody>
          <a:bodyPr wrap="square">
            <a:spAutoFit/>
          </a:bodyPr>
          <a:lstStyle/>
          <a:p>
            <a:r>
              <a:rPr lang="en-US" dirty="0"/>
              <a:t>Find: </a:t>
            </a:r>
            <a:r>
              <a:rPr lang="en-US" b="1" dirty="0">
                <a:effectLst>
                  <a:outerShdw blurRad="38100" dist="38100" dir="2700000" algn="tl">
                    <a:srgbClr val="000000">
                      <a:alpha val="43137"/>
                    </a:srgbClr>
                  </a:outerShdw>
                </a:effectLst>
              </a:rPr>
              <a:t>P</a:t>
            </a:r>
            <a:r>
              <a:rPr lang="en-US" dirty="0"/>
              <a:t>(Prefers walking outdoors), </a:t>
            </a:r>
            <a:r>
              <a:rPr lang="en-US" b="1" dirty="0">
                <a:effectLst>
                  <a:outerShdw blurRad="38100" dist="38100" dir="2700000" algn="tl">
                    <a:srgbClr val="000000">
                      <a:alpha val="43137"/>
                    </a:srgbClr>
                  </a:outerShdw>
                </a:effectLst>
              </a:rPr>
              <a:t>P</a:t>
            </a:r>
            <a:r>
              <a:rPr lang="en-US" dirty="0"/>
              <a:t>(Male) , and </a:t>
            </a:r>
          </a:p>
          <a:p>
            <a:r>
              <a:rPr lang="en-US" b="1" dirty="0">
                <a:effectLst>
                  <a:outerShdw blurRad="38100" dist="38100" dir="2700000" algn="tl">
                    <a:srgbClr val="000000">
                      <a:alpha val="43137"/>
                    </a:srgbClr>
                  </a:outerShdw>
                </a:effectLst>
              </a:rPr>
              <a:t>P</a:t>
            </a:r>
            <a:r>
              <a:rPr lang="en-US" dirty="0"/>
              <a:t>(Prefers walking outdoors </a:t>
            </a:r>
            <a:r>
              <a:rPr lang="en-US" b="1" dirty="0">
                <a:effectLst>
                  <a:outerShdw blurRad="38100" dist="38100" dir="2700000" algn="tl">
                    <a:srgbClr val="000000">
                      <a:alpha val="43137"/>
                    </a:srgbClr>
                  </a:outerShdw>
                </a:effectLst>
              </a:rPr>
              <a:t>∩</a:t>
            </a:r>
            <a:r>
              <a:rPr lang="en-US" dirty="0"/>
              <a:t> Male) as fractions. </a:t>
            </a:r>
          </a:p>
          <a:p>
            <a:endParaRPr lang="en-US" sz="680" dirty="0"/>
          </a:p>
          <a:p>
            <a:r>
              <a:rPr lang="en-US" sz="1400" dirty="0"/>
              <a:t>Then determine whether events “</a:t>
            </a:r>
            <a:r>
              <a:rPr lang="en-US" sz="1400" b="1" dirty="0">
                <a:effectLst>
                  <a:outerShdw blurRad="38100" dist="38100" dir="2700000" algn="tl">
                    <a:srgbClr val="000000">
                      <a:alpha val="43137"/>
                    </a:srgbClr>
                  </a:outerShdw>
                </a:effectLst>
              </a:rPr>
              <a:t>Prefers walking outdoors</a:t>
            </a:r>
            <a:r>
              <a:rPr lang="en-US" sz="1400" dirty="0"/>
              <a:t>” and “</a:t>
            </a:r>
            <a:r>
              <a:rPr lang="en-US" sz="1400" b="1" dirty="0">
                <a:effectLst>
                  <a:outerShdw blurRad="38100" dist="38100" dir="2700000" algn="tl">
                    <a:srgbClr val="000000">
                      <a:alpha val="43137"/>
                    </a:srgbClr>
                  </a:outerShdw>
                </a:effectLst>
              </a:rPr>
              <a:t>Male</a:t>
            </a:r>
            <a:r>
              <a:rPr lang="en-US" sz="1400" dirty="0"/>
              <a:t>” are independent or dependent.</a:t>
            </a:r>
          </a:p>
        </p:txBody>
      </p:sp>
      <p:pic>
        <p:nvPicPr>
          <p:cNvPr id="181" name="Picture 180">
            <a:extLst>
              <a:ext uri="{FF2B5EF4-FFF2-40B4-BE49-F238E27FC236}">
                <a16:creationId xmlns:a16="http://schemas.microsoft.com/office/drawing/2014/main" id="{49636465-B6FA-4582-AB95-B7BD313B35C2}"/>
              </a:ext>
            </a:extLst>
          </p:cNvPr>
          <p:cNvPicPr>
            <a:picLocks noChangeAspect="1"/>
          </p:cNvPicPr>
          <p:nvPr/>
        </p:nvPicPr>
        <p:blipFill>
          <a:blip r:embed="rId4"/>
          <a:stretch>
            <a:fillRect/>
          </a:stretch>
        </p:blipFill>
        <p:spPr>
          <a:xfrm>
            <a:off x="976775" y="3149582"/>
            <a:ext cx="6701878" cy="1793534"/>
          </a:xfrm>
          <a:prstGeom prst="rect">
            <a:avLst/>
          </a:prstGeom>
        </p:spPr>
      </p:pic>
      <p:pic>
        <p:nvPicPr>
          <p:cNvPr id="191" name="Picture 190">
            <a:extLst>
              <a:ext uri="{FF2B5EF4-FFF2-40B4-BE49-F238E27FC236}">
                <a16:creationId xmlns:a16="http://schemas.microsoft.com/office/drawing/2014/main" id="{6B274637-6FAB-4E67-933C-C261E18A9141}"/>
              </a:ext>
            </a:extLst>
          </p:cNvPr>
          <p:cNvPicPr>
            <a:picLocks noChangeAspect="1"/>
          </p:cNvPicPr>
          <p:nvPr/>
        </p:nvPicPr>
        <p:blipFill>
          <a:blip r:embed="rId5"/>
          <a:stretch>
            <a:fillRect/>
          </a:stretch>
        </p:blipFill>
        <p:spPr>
          <a:xfrm>
            <a:off x="198772" y="3241729"/>
            <a:ext cx="581040" cy="515012"/>
          </a:xfrm>
          <a:prstGeom prst="rect">
            <a:avLst/>
          </a:prstGeom>
        </p:spPr>
      </p:pic>
      <p:sp>
        <p:nvSpPr>
          <p:cNvPr id="192" name="Rectangle 130">
            <a:extLst>
              <a:ext uri="{FF2B5EF4-FFF2-40B4-BE49-F238E27FC236}">
                <a16:creationId xmlns:a16="http://schemas.microsoft.com/office/drawing/2014/main" id="{1902DA86-DFDF-40A8-9200-EB49EB2FEC90}"/>
              </a:ext>
            </a:extLst>
          </p:cNvPr>
          <p:cNvSpPr/>
          <p:nvPr/>
        </p:nvSpPr>
        <p:spPr>
          <a:xfrm>
            <a:off x="0" y="289626"/>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grpSp>
        <p:nvGrpSpPr>
          <p:cNvPr id="193" name="Group 8">
            <a:extLst>
              <a:ext uri="{FF2B5EF4-FFF2-40B4-BE49-F238E27FC236}">
                <a16:creationId xmlns:a16="http://schemas.microsoft.com/office/drawing/2014/main" id="{AF966FA4-3785-4C16-A759-3250A621F101}"/>
              </a:ext>
            </a:extLst>
          </p:cNvPr>
          <p:cNvGrpSpPr>
            <a:grpSpLocks/>
          </p:cNvGrpSpPr>
          <p:nvPr/>
        </p:nvGrpSpPr>
        <p:grpSpPr bwMode="auto">
          <a:xfrm>
            <a:off x="4446796" y="80597"/>
            <a:ext cx="3291125" cy="817721"/>
            <a:chOff x="5212073" y="1653921"/>
            <a:chExt cx="3871896" cy="962533"/>
          </a:xfrm>
        </p:grpSpPr>
        <p:grpSp>
          <p:nvGrpSpPr>
            <p:cNvPr id="197" name="Group 7">
              <a:extLst>
                <a:ext uri="{FF2B5EF4-FFF2-40B4-BE49-F238E27FC236}">
                  <a16:creationId xmlns:a16="http://schemas.microsoft.com/office/drawing/2014/main" id="{23B0CF3D-CDF2-4AA1-8E14-E57961EEB40E}"/>
                </a:ext>
              </a:extLst>
            </p:cNvPr>
            <p:cNvGrpSpPr>
              <a:grpSpLocks/>
            </p:cNvGrpSpPr>
            <p:nvPr/>
          </p:nvGrpSpPr>
          <p:grpSpPr bwMode="auto">
            <a:xfrm>
              <a:off x="5212073" y="1691659"/>
              <a:ext cx="3871896" cy="924795"/>
              <a:chOff x="3228993" y="1955571"/>
              <a:chExt cx="3871896" cy="924795"/>
            </a:xfrm>
          </p:grpSpPr>
          <p:sp>
            <p:nvSpPr>
              <p:cNvPr id="202" name="Rectangle 3">
                <a:extLst>
                  <a:ext uri="{FF2B5EF4-FFF2-40B4-BE49-F238E27FC236}">
                    <a16:creationId xmlns:a16="http://schemas.microsoft.com/office/drawing/2014/main" id="{BBD19256-6EA8-4627-B2AF-F382D81A7086}"/>
                  </a:ext>
                </a:extLst>
              </p:cNvPr>
              <p:cNvSpPr/>
              <p:nvPr/>
            </p:nvSpPr>
            <p:spPr bwMode="auto">
              <a:xfrm>
                <a:off x="3228993" y="1955571"/>
                <a:ext cx="3871896" cy="924795"/>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87062" y="1279048"/>
                      <a:pt x="3804209" y="2087161"/>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203" name="Group 6">
                <a:extLst>
                  <a:ext uri="{FF2B5EF4-FFF2-40B4-BE49-F238E27FC236}">
                    <a16:creationId xmlns:a16="http://schemas.microsoft.com/office/drawing/2014/main" id="{F9E976D5-70A0-4F5F-A627-5EB7CA3BC2E5}"/>
                  </a:ext>
                </a:extLst>
              </p:cNvPr>
              <p:cNvGrpSpPr>
                <a:grpSpLocks/>
              </p:cNvGrpSpPr>
              <p:nvPr/>
            </p:nvGrpSpPr>
            <p:grpSpPr bwMode="auto">
              <a:xfrm>
                <a:off x="3382979" y="2052841"/>
                <a:ext cx="3592498" cy="705222"/>
                <a:chOff x="3382979" y="2052841"/>
                <a:chExt cx="3592498" cy="705222"/>
              </a:xfrm>
            </p:grpSpPr>
            <p:sp>
              <p:nvSpPr>
                <p:cNvPr id="205" name="Rectangle 21">
                  <a:extLst>
                    <a:ext uri="{FF2B5EF4-FFF2-40B4-BE49-F238E27FC236}">
                      <a16:creationId xmlns:a16="http://schemas.microsoft.com/office/drawing/2014/main" id="{50B0B4E7-7B9A-41CF-8C81-1E42BC771759}"/>
                    </a:ext>
                  </a:extLst>
                </p:cNvPr>
                <p:cNvSpPr/>
                <p:nvPr/>
              </p:nvSpPr>
              <p:spPr bwMode="auto">
                <a:xfrm>
                  <a:off x="3382979" y="2052841"/>
                  <a:ext cx="3592498" cy="705222"/>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206" name="Group 5">
                  <a:extLst>
                    <a:ext uri="{FF2B5EF4-FFF2-40B4-BE49-F238E27FC236}">
                      <a16:creationId xmlns:a16="http://schemas.microsoft.com/office/drawing/2014/main" id="{CD1EC981-9FD9-40C8-BE83-11BADB4A2C79}"/>
                    </a:ext>
                  </a:extLst>
                </p:cNvPr>
                <p:cNvGrpSpPr>
                  <a:grpSpLocks/>
                </p:cNvGrpSpPr>
                <p:nvPr/>
              </p:nvGrpSpPr>
              <p:grpSpPr bwMode="auto">
                <a:xfrm>
                  <a:off x="3411554" y="2090962"/>
                  <a:ext cx="3508360" cy="645086"/>
                  <a:chOff x="3269295" y="2129898"/>
                  <a:chExt cx="3508360" cy="645086"/>
                </a:xfrm>
              </p:grpSpPr>
              <p:sp>
                <p:nvSpPr>
                  <p:cNvPr id="207" name="Rectangle 206">
                    <a:extLst>
                      <a:ext uri="{FF2B5EF4-FFF2-40B4-BE49-F238E27FC236}">
                        <a16:creationId xmlns:a16="http://schemas.microsoft.com/office/drawing/2014/main" id="{B63FE2F4-86CF-4CF9-BB91-AE122961815D}"/>
                      </a:ext>
                    </a:extLst>
                  </p:cNvPr>
                  <p:cNvSpPr/>
                  <p:nvPr/>
                </p:nvSpPr>
                <p:spPr bwMode="auto">
                  <a:xfrm>
                    <a:off x="3269295" y="2274437"/>
                    <a:ext cx="1266820" cy="355036"/>
                  </a:xfrm>
                  <a:prstGeom prst="rect">
                    <a:avLst/>
                  </a:prstGeom>
                </p:spPr>
                <p:txBody>
                  <a:bodyPr>
                    <a:spAutoFit/>
                  </a:bodyPr>
                  <a:lstStyle/>
                  <a:p>
                    <a:pPr algn="ctr" defTabSz="777240" fontAlgn="auto">
                      <a:spcBef>
                        <a:spcPts val="0"/>
                      </a:spcBef>
                      <a:spcAft>
                        <a:spcPts val="0"/>
                      </a:spcAft>
                      <a:defRPr/>
                    </a:pPr>
                    <a:r>
                      <a:rPr lang="en-US" sz="1360" b="1" kern="0" dirty="0">
                        <a:solidFill>
                          <a:schemeClr val="accent6">
                            <a:lumMod val="75000"/>
                          </a:schemeClr>
                        </a:solidFill>
                        <a:latin typeface="Arial Narrow" pitchFamily="34" charset="0"/>
                      </a:rPr>
                      <a:t>Probability</a:t>
                    </a:r>
                    <a:r>
                      <a:rPr lang="en-US" sz="1360" b="1" kern="0" dirty="0">
                        <a:solidFill>
                          <a:srgbClr val="000000"/>
                        </a:solidFill>
                        <a:latin typeface="Arial Narrow" pitchFamily="34" charset="0"/>
                      </a:rPr>
                      <a:t> </a:t>
                    </a:r>
                    <a:r>
                      <a:rPr lang="en-US" sz="1360" kern="0" dirty="0">
                        <a:solidFill>
                          <a:srgbClr val="000000"/>
                        </a:solidFill>
                        <a:latin typeface="Arial Narrow" pitchFamily="34" charset="0"/>
                      </a:rPr>
                      <a:t>=</a:t>
                    </a:r>
                  </a:p>
                </p:txBody>
              </p:sp>
              <p:sp>
                <p:nvSpPr>
                  <p:cNvPr id="208" name="Rectangle 207">
                    <a:extLst>
                      <a:ext uri="{FF2B5EF4-FFF2-40B4-BE49-F238E27FC236}">
                        <a16:creationId xmlns:a16="http://schemas.microsoft.com/office/drawing/2014/main" id="{963B0AA0-CF61-47D5-BF2D-A60398FA4CA1}"/>
                      </a:ext>
                    </a:extLst>
                  </p:cNvPr>
                  <p:cNvSpPr/>
                  <p:nvPr/>
                </p:nvSpPr>
                <p:spPr bwMode="auto">
                  <a:xfrm>
                    <a:off x="4480552" y="2129898"/>
                    <a:ext cx="2297103" cy="324242"/>
                  </a:xfrm>
                  <a:prstGeom prst="rect">
                    <a:avLst/>
                  </a:prstGeom>
                </p:spPr>
                <p:txBody>
                  <a:bodyPr>
                    <a:spAutoFit/>
                  </a:bodyPr>
                  <a:lstStyle/>
                  <a:p>
                    <a:pPr algn="ctr" defTabSz="777240" fontAlgn="auto">
                      <a:spcBef>
                        <a:spcPts val="0"/>
                      </a:spcBef>
                      <a:spcAft>
                        <a:spcPts val="0"/>
                      </a:spcAft>
                      <a:defRPr/>
                    </a:pPr>
                    <a:r>
                      <a:rPr lang="en-US" sz="1190" kern="0" dirty="0">
                        <a:solidFill>
                          <a:srgbClr val="000000"/>
                        </a:solidFill>
                        <a:latin typeface="Arial Narrow" pitchFamily="34" charset="0"/>
                      </a:rPr>
                      <a:t>Number of </a:t>
                    </a:r>
                    <a:r>
                      <a:rPr lang="en-US" sz="1190" b="1" kern="0" dirty="0">
                        <a:solidFill>
                          <a:schemeClr val="accent5">
                            <a:lumMod val="50000"/>
                          </a:schemeClr>
                        </a:solidFill>
                        <a:latin typeface="Arial Narrow" pitchFamily="34" charset="0"/>
                      </a:rPr>
                      <a:t>desired outcomes</a:t>
                    </a:r>
                    <a:endParaRPr lang="en-US" sz="1190" kern="0" dirty="0">
                      <a:solidFill>
                        <a:schemeClr val="accent5">
                          <a:lumMod val="50000"/>
                        </a:schemeClr>
                      </a:solidFill>
                      <a:latin typeface="Arial Narrow" pitchFamily="34" charset="0"/>
                    </a:endParaRPr>
                  </a:p>
                </p:txBody>
              </p:sp>
              <p:sp>
                <p:nvSpPr>
                  <p:cNvPr id="209" name="Rectangle 208">
                    <a:extLst>
                      <a:ext uri="{FF2B5EF4-FFF2-40B4-BE49-F238E27FC236}">
                        <a16:creationId xmlns:a16="http://schemas.microsoft.com/office/drawing/2014/main" id="{30385765-A2B3-4BEF-9C26-52334E1ABAF0}"/>
                      </a:ext>
                    </a:extLst>
                  </p:cNvPr>
                  <p:cNvSpPr/>
                  <p:nvPr/>
                </p:nvSpPr>
                <p:spPr bwMode="auto">
                  <a:xfrm>
                    <a:off x="4531353" y="2450742"/>
                    <a:ext cx="2195503" cy="324242"/>
                  </a:xfrm>
                  <a:prstGeom prst="rect">
                    <a:avLst/>
                  </a:prstGeom>
                </p:spPr>
                <p:txBody>
                  <a:bodyPr>
                    <a:spAutoFit/>
                  </a:bodyPr>
                  <a:lstStyle/>
                  <a:p>
                    <a:pPr algn="ctr" defTabSz="777240" fontAlgn="auto">
                      <a:spcBef>
                        <a:spcPts val="0"/>
                      </a:spcBef>
                      <a:spcAft>
                        <a:spcPts val="0"/>
                      </a:spcAft>
                      <a:defRPr/>
                    </a:pPr>
                    <a:r>
                      <a:rPr lang="en-US" sz="1190" b="1" kern="0" dirty="0">
                        <a:solidFill>
                          <a:schemeClr val="accent4">
                            <a:lumMod val="50000"/>
                          </a:schemeClr>
                        </a:solidFill>
                        <a:latin typeface="Arial Narrow" pitchFamily="34" charset="0"/>
                      </a:rPr>
                      <a:t>Total</a:t>
                    </a:r>
                    <a:r>
                      <a:rPr lang="en-US" sz="1190" kern="0" dirty="0">
                        <a:solidFill>
                          <a:schemeClr val="accent4">
                            <a:lumMod val="50000"/>
                          </a:schemeClr>
                        </a:solidFill>
                        <a:latin typeface="Arial Narrow" pitchFamily="34" charset="0"/>
                      </a:rPr>
                      <a:t> </a:t>
                    </a:r>
                    <a:r>
                      <a:rPr lang="en-US" sz="1190" kern="0" dirty="0">
                        <a:solidFill>
                          <a:srgbClr val="000000"/>
                        </a:solidFill>
                        <a:latin typeface="Arial Narrow" pitchFamily="34" charset="0"/>
                      </a:rPr>
                      <a:t>number</a:t>
                    </a:r>
                    <a:r>
                      <a:rPr lang="en-US" sz="1190" b="1" kern="0" dirty="0">
                        <a:solidFill>
                          <a:srgbClr val="000000"/>
                        </a:solidFill>
                        <a:latin typeface="Arial Narrow" pitchFamily="34" charset="0"/>
                      </a:rPr>
                      <a:t> </a:t>
                    </a:r>
                    <a:r>
                      <a:rPr lang="en-US" sz="1190" kern="0" dirty="0">
                        <a:solidFill>
                          <a:srgbClr val="000000"/>
                        </a:solidFill>
                        <a:latin typeface="Arial Narrow" pitchFamily="34" charset="0"/>
                      </a:rPr>
                      <a:t>of </a:t>
                    </a:r>
                    <a:r>
                      <a:rPr lang="en-US" sz="1190" b="1" kern="0" dirty="0">
                        <a:solidFill>
                          <a:schemeClr val="accent4">
                            <a:lumMod val="50000"/>
                          </a:schemeClr>
                        </a:solidFill>
                        <a:latin typeface="Arial Narrow" pitchFamily="34" charset="0"/>
                      </a:rPr>
                      <a:t>outcomes</a:t>
                    </a:r>
                    <a:endParaRPr lang="en-US" sz="1190" kern="0" dirty="0">
                      <a:solidFill>
                        <a:schemeClr val="accent4">
                          <a:lumMod val="50000"/>
                        </a:schemeClr>
                      </a:solidFill>
                      <a:latin typeface="Arial Narrow" pitchFamily="34" charset="0"/>
                    </a:endParaRPr>
                  </a:p>
                </p:txBody>
              </p:sp>
              <p:cxnSp>
                <p:nvCxnSpPr>
                  <p:cNvPr id="210" name="Straight Connector 209">
                    <a:extLst>
                      <a:ext uri="{FF2B5EF4-FFF2-40B4-BE49-F238E27FC236}">
                        <a16:creationId xmlns:a16="http://schemas.microsoft.com/office/drawing/2014/main" id="{76A2996E-EA57-47D0-9FC2-EE6757070FB7}"/>
                      </a:ext>
                    </a:extLst>
                  </p:cNvPr>
                  <p:cNvCxnSpPr/>
                  <p:nvPr/>
                </p:nvCxnSpPr>
                <p:spPr>
                  <a:xfrm>
                    <a:off x="4536115" y="2444389"/>
                    <a:ext cx="2185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01" name="Tape">
              <a:extLst>
                <a:ext uri="{FF2B5EF4-FFF2-40B4-BE49-F238E27FC236}">
                  <a16:creationId xmlns:a16="http://schemas.microsoft.com/office/drawing/2014/main" id="{39E5319F-AE59-492C-92AD-A9A165FF58BA}"/>
                </a:ext>
              </a:extLst>
            </p:cNvPr>
            <p:cNvSpPr/>
            <p:nvPr/>
          </p:nvSpPr>
          <p:spPr bwMode="auto">
            <a:xfrm rot="5400000">
              <a:off x="7052713" y="1497611"/>
              <a:ext cx="220779" cy="533398"/>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6">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2" name="TextBox 211">
            <a:extLst>
              <a:ext uri="{FF2B5EF4-FFF2-40B4-BE49-F238E27FC236}">
                <a16:creationId xmlns:a16="http://schemas.microsoft.com/office/drawing/2014/main" id="{F976CC37-08E0-4CA6-B9E7-4D08601D2D0E}"/>
              </a:ext>
            </a:extLst>
          </p:cNvPr>
          <p:cNvSpPr txBox="1"/>
          <p:nvPr/>
        </p:nvSpPr>
        <p:spPr>
          <a:xfrm>
            <a:off x="58399" y="5162727"/>
            <a:ext cx="760130" cy="369332"/>
          </a:xfrm>
          <a:prstGeom prst="rect">
            <a:avLst/>
          </a:prstGeom>
          <a:noFill/>
        </p:spPr>
        <p:txBody>
          <a:bodyPr wrap="square">
            <a:spAutoFit/>
          </a:bodyPr>
          <a:lstStyle/>
          <a:p>
            <a:r>
              <a:rPr lang="en-US" dirty="0">
                <a:solidFill>
                  <a:srgbClr val="00B050"/>
                </a:solidFill>
                <a:effectLst>
                  <a:outerShdw blurRad="38100" dist="38100" dir="2700000" algn="tl">
                    <a:srgbClr val="000000">
                      <a:alpha val="43137"/>
                    </a:srgbClr>
                  </a:outerShdw>
                </a:effectLst>
                <a:latin typeface="+mj-lt"/>
              </a:rPr>
              <a:t>Find:</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E33BA93-86F5-4BEF-AAAB-74509DF93750}"/>
                  </a:ext>
                </a:extLst>
              </p:cNvPr>
              <p:cNvSpPr txBox="1"/>
              <p:nvPr/>
            </p:nvSpPr>
            <p:spPr>
              <a:xfrm>
                <a:off x="3809654" y="5349780"/>
                <a:ext cx="1767046" cy="8400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m:oMathPara>
                </a14:m>
                <a:endParaRPr lang="en-US" sz="3600" b="1" dirty="0">
                  <a:latin typeface="Adobe Arabic" panose="02040503050201020203" pitchFamily="18" charset="-78"/>
                  <a:cs typeface="Adobe Arabic" panose="02040503050201020203" pitchFamily="18" charset="-78"/>
                </a:endParaRPr>
              </a:p>
            </p:txBody>
          </p:sp>
        </mc:Choice>
        <mc:Fallback xmlns="">
          <p:sp>
            <p:nvSpPr>
              <p:cNvPr id="22" name="TextBox 21">
                <a:extLst>
                  <a:ext uri="{FF2B5EF4-FFF2-40B4-BE49-F238E27FC236}">
                    <a16:creationId xmlns:a16="http://schemas.microsoft.com/office/drawing/2014/main" id="{5E33BA93-86F5-4BEF-AAAB-74509DF93750}"/>
                  </a:ext>
                </a:extLst>
              </p:cNvPr>
              <p:cNvSpPr txBox="1">
                <a:spLocks noRot="1" noChangeAspect="1" noMove="1" noResize="1" noEditPoints="1" noAdjustHandles="1" noChangeArrowheads="1" noChangeShapeType="1" noTextEdit="1"/>
              </p:cNvSpPr>
              <p:nvPr/>
            </p:nvSpPr>
            <p:spPr>
              <a:xfrm>
                <a:off x="3809654" y="5349780"/>
                <a:ext cx="1767046" cy="84003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40E6733-9804-4CEE-BB06-93C5AB2B181D}"/>
                  </a:ext>
                </a:extLst>
              </p:cNvPr>
              <p:cNvSpPr txBox="1"/>
              <p:nvPr/>
            </p:nvSpPr>
            <p:spPr>
              <a:xfrm>
                <a:off x="1228442" y="6113744"/>
                <a:ext cx="1767046" cy="8400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m:oMathPara>
                </a14:m>
                <a:endParaRPr lang="en-US" sz="3600" b="1" dirty="0">
                  <a:latin typeface="Adobe Arabic" panose="02040503050201020203" pitchFamily="18" charset="-78"/>
                  <a:cs typeface="Adobe Arabic" panose="02040503050201020203" pitchFamily="18" charset="-78"/>
                </a:endParaRPr>
              </a:p>
            </p:txBody>
          </p:sp>
        </mc:Choice>
        <mc:Fallback xmlns="">
          <p:sp>
            <p:nvSpPr>
              <p:cNvPr id="23" name="TextBox 22">
                <a:extLst>
                  <a:ext uri="{FF2B5EF4-FFF2-40B4-BE49-F238E27FC236}">
                    <a16:creationId xmlns:a16="http://schemas.microsoft.com/office/drawing/2014/main" id="{140E6733-9804-4CEE-BB06-93C5AB2B181D}"/>
                  </a:ext>
                </a:extLst>
              </p:cNvPr>
              <p:cNvSpPr txBox="1">
                <a:spLocks noRot="1" noChangeAspect="1" noMove="1" noResize="1" noEditPoints="1" noAdjustHandles="1" noChangeArrowheads="1" noChangeShapeType="1" noTextEdit="1"/>
              </p:cNvSpPr>
              <p:nvPr/>
            </p:nvSpPr>
            <p:spPr>
              <a:xfrm>
                <a:off x="1228442" y="6113744"/>
                <a:ext cx="1767046" cy="84003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2DA9A66-7890-420A-82AA-6D278CC53C2E}"/>
                  </a:ext>
                </a:extLst>
              </p:cNvPr>
              <p:cNvSpPr txBox="1"/>
              <p:nvPr/>
            </p:nvSpPr>
            <p:spPr>
              <a:xfrm>
                <a:off x="4816960" y="6812864"/>
                <a:ext cx="1767046" cy="8400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m:oMathPara>
                </a14:m>
                <a:endParaRPr lang="en-US" sz="3600" b="1" dirty="0">
                  <a:latin typeface="Adobe Arabic" panose="02040503050201020203" pitchFamily="18" charset="-78"/>
                  <a:cs typeface="Adobe Arabic" panose="02040503050201020203" pitchFamily="18" charset="-78"/>
                </a:endParaRPr>
              </a:p>
            </p:txBody>
          </p:sp>
        </mc:Choice>
        <mc:Fallback xmlns="">
          <p:sp>
            <p:nvSpPr>
              <p:cNvPr id="24" name="TextBox 23">
                <a:extLst>
                  <a:ext uri="{FF2B5EF4-FFF2-40B4-BE49-F238E27FC236}">
                    <a16:creationId xmlns:a16="http://schemas.microsoft.com/office/drawing/2014/main" id="{72DA9A66-7890-420A-82AA-6D278CC53C2E}"/>
                  </a:ext>
                </a:extLst>
              </p:cNvPr>
              <p:cNvSpPr txBox="1">
                <a:spLocks noRot="1" noChangeAspect="1" noMove="1" noResize="1" noEditPoints="1" noAdjustHandles="1" noChangeArrowheads="1" noChangeShapeType="1" noTextEdit="1"/>
              </p:cNvSpPr>
              <p:nvPr/>
            </p:nvSpPr>
            <p:spPr>
              <a:xfrm>
                <a:off x="4816960" y="6812864"/>
                <a:ext cx="1767046" cy="84003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E68B842-4C26-4B62-9ABF-1D1EFF335CE7}"/>
                  </a:ext>
                </a:extLst>
              </p:cNvPr>
              <p:cNvSpPr txBox="1"/>
              <p:nvPr/>
            </p:nvSpPr>
            <p:spPr>
              <a:xfrm>
                <a:off x="4840773" y="7753037"/>
                <a:ext cx="1767046" cy="8400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m:oMathPara>
                </a14:m>
                <a:endParaRPr lang="en-US" sz="3600" b="1" dirty="0">
                  <a:latin typeface="Adobe Arabic" panose="02040503050201020203" pitchFamily="18" charset="-78"/>
                  <a:cs typeface="Adobe Arabic" panose="02040503050201020203" pitchFamily="18" charset="-78"/>
                </a:endParaRPr>
              </a:p>
            </p:txBody>
          </p:sp>
        </mc:Choice>
        <mc:Fallback xmlns="">
          <p:sp>
            <p:nvSpPr>
              <p:cNvPr id="25" name="TextBox 24">
                <a:extLst>
                  <a:ext uri="{FF2B5EF4-FFF2-40B4-BE49-F238E27FC236}">
                    <a16:creationId xmlns:a16="http://schemas.microsoft.com/office/drawing/2014/main" id="{6E68B842-4C26-4B62-9ABF-1D1EFF335CE7}"/>
                  </a:ext>
                </a:extLst>
              </p:cNvPr>
              <p:cNvSpPr txBox="1">
                <a:spLocks noRot="1" noChangeAspect="1" noMove="1" noResize="1" noEditPoints="1" noAdjustHandles="1" noChangeArrowheads="1" noChangeShapeType="1" noTextEdit="1"/>
              </p:cNvSpPr>
              <p:nvPr/>
            </p:nvSpPr>
            <p:spPr>
              <a:xfrm>
                <a:off x="4840773" y="7753037"/>
                <a:ext cx="1767046" cy="84003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711916-C0D1-4960-984D-C32F455BFC4D}"/>
                  </a:ext>
                </a:extLst>
              </p:cNvPr>
              <p:cNvSpPr txBox="1"/>
              <p:nvPr/>
            </p:nvSpPr>
            <p:spPr>
              <a:xfrm>
                <a:off x="5448350" y="7737066"/>
                <a:ext cx="1767046" cy="8400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ea typeface="Cambria Math" panose="02040503050406030204" pitchFamily="18" charset="0"/>
                          <a:cs typeface="Adobe Arabic" panose="02040503050201020203" pitchFamily="18" charset="-78"/>
                        </a:rPr>
                        <m:t>∙</m:t>
                      </m:r>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m:oMathPara>
                </a14:m>
                <a:endParaRPr lang="en-US" sz="3600" b="1" dirty="0">
                  <a:latin typeface="Adobe Arabic" panose="02040503050201020203" pitchFamily="18" charset="-78"/>
                  <a:cs typeface="Adobe Arabic" panose="02040503050201020203" pitchFamily="18" charset="-78"/>
                </a:endParaRPr>
              </a:p>
            </p:txBody>
          </p:sp>
        </mc:Choice>
        <mc:Fallback xmlns="">
          <p:sp>
            <p:nvSpPr>
              <p:cNvPr id="2" name="TextBox 1">
                <a:extLst>
                  <a:ext uri="{FF2B5EF4-FFF2-40B4-BE49-F238E27FC236}">
                    <a16:creationId xmlns:a16="http://schemas.microsoft.com/office/drawing/2014/main" id="{B7711916-C0D1-4960-984D-C32F455BFC4D}"/>
                  </a:ext>
                </a:extLst>
              </p:cNvPr>
              <p:cNvSpPr txBox="1">
                <a:spLocks noRot="1" noChangeAspect="1" noMove="1" noResize="1" noEditPoints="1" noAdjustHandles="1" noChangeArrowheads="1" noChangeShapeType="1" noTextEdit="1"/>
              </p:cNvSpPr>
              <p:nvPr/>
            </p:nvSpPr>
            <p:spPr>
              <a:xfrm>
                <a:off x="5448350" y="7737066"/>
                <a:ext cx="1767046" cy="84003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8BBF018-CB94-43E4-B3E7-B82B39CDC50B}"/>
                  </a:ext>
                </a:extLst>
              </p:cNvPr>
              <p:cNvSpPr txBox="1"/>
              <p:nvPr/>
            </p:nvSpPr>
            <p:spPr>
              <a:xfrm>
                <a:off x="6331873" y="7737066"/>
                <a:ext cx="1767046" cy="8400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cs typeface="Adobe Arabic" panose="02040503050201020203" pitchFamily="18" charset="-78"/>
                        </a:rPr>
                        <m:t>=</m:t>
                      </m:r>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m:oMathPara>
                </a14:m>
                <a:endParaRPr lang="en-US" sz="3600" b="1" dirty="0">
                  <a:latin typeface="Adobe Arabic" panose="02040503050201020203" pitchFamily="18" charset="-78"/>
                  <a:cs typeface="Adobe Arabic" panose="02040503050201020203" pitchFamily="18" charset="-78"/>
                </a:endParaRPr>
              </a:p>
            </p:txBody>
          </p:sp>
        </mc:Choice>
        <mc:Fallback xmlns="">
          <p:sp>
            <p:nvSpPr>
              <p:cNvPr id="3" name="TextBox 2">
                <a:extLst>
                  <a:ext uri="{FF2B5EF4-FFF2-40B4-BE49-F238E27FC236}">
                    <a16:creationId xmlns:a16="http://schemas.microsoft.com/office/drawing/2014/main" id="{A8BBF018-CB94-43E4-B3E7-B82B39CDC50B}"/>
                  </a:ext>
                </a:extLst>
              </p:cNvPr>
              <p:cNvSpPr txBox="1">
                <a:spLocks noRot="1" noChangeAspect="1" noMove="1" noResize="1" noEditPoints="1" noAdjustHandles="1" noChangeArrowheads="1" noChangeShapeType="1" noTextEdit="1"/>
              </p:cNvSpPr>
              <p:nvPr/>
            </p:nvSpPr>
            <p:spPr>
              <a:xfrm>
                <a:off x="6331873" y="7737066"/>
                <a:ext cx="1767046" cy="840038"/>
              </a:xfrm>
              <a:prstGeom prst="rect">
                <a:avLst/>
              </a:prstGeom>
              <a:blipFill>
                <a:blip r:embed="rId11"/>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fade">
                                      <p:cBhvr>
                                        <p:cTn id="18" dur="500"/>
                                        <p:tgtEl>
                                          <p:spTgt spid="1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5"/>
                                        </p:tgtEl>
                                        <p:attrNameLst>
                                          <p:attrName>style.visibility</p:attrName>
                                        </p:attrNameLst>
                                      </p:cBhvr>
                                      <p:to>
                                        <p:strVal val="visible"/>
                                      </p:to>
                                    </p:set>
                                    <p:animEffect transition="in" filter="fade">
                                      <p:cBhvr>
                                        <p:cTn id="28" dur="500"/>
                                        <p:tgtEl>
                                          <p:spTgt spid="175"/>
                                        </p:tgtEl>
                                      </p:cBhvr>
                                    </p:animEffect>
                                  </p:childTnLst>
                                </p:cTn>
                              </p:par>
                              <p:par>
                                <p:cTn id="29" presetID="10" presetClass="entr" presetSubtype="0" fill="hold" nodeType="withEffect">
                                  <p:stCondLst>
                                    <p:cond delay="0"/>
                                  </p:stCondLst>
                                  <p:childTnLst>
                                    <p:set>
                                      <p:cBhvr>
                                        <p:cTn id="30" dur="1" fill="hold">
                                          <p:stCondLst>
                                            <p:cond delay="0"/>
                                          </p:stCondLst>
                                        </p:cTn>
                                        <p:tgtEl>
                                          <p:spTgt spid="181"/>
                                        </p:tgtEl>
                                        <p:attrNameLst>
                                          <p:attrName>style.visibility</p:attrName>
                                        </p:attrNameLst>
                                      </p:cBhvr>
                                      <p:to>
                                        <p:strVal val="visible"/>
                                      </p:to>
                                    </p:set>
                                    <p:animEffect transition="in" filter="fade">
                                      <p:cBhvr>
                                        <p:cTn id="31"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1" grpId="0"/>
      <p:bldP spid="12" grpId="0"/>
      <p:bldP spid="151" grpId="0"/>
      <p:bldP spid="16" grpId="0"/>
      <p:bldP spid="1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105014" y="210962"/>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grpSp>
        <p:nvGrpSpPr>
          <p:cNvPr id="1031" name="Group 65"/>
          <p:cNvGrpSpPr>
            <a:grpSpLocks/>
          </p:cNvGrpSpPr>
          <p:nvPr/>
        </p:nvGrpSpPr>
        <p:grpSpPr bwMode="auto">
          <a:xfrm>
            <a:off x="258612" y="1501316"/>
            <a:ext cx="7383780" cy="33735"/>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5" name="Rectangle 130"/>
          <p:cNvSpPr/>
          <p:nvPr/>
        </p:nvSpPr>
        <p:spPr>
          <a:xfrm>
            <a:off x="25400" y="107060"/>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sp>
        <p:nvSpPr>
          <p:cNvPr id="1079" name="Title 3"/>
          <p:cNvSpPr>
            <a:spLocks noGrp="1"/>
          </p:cNvSpPr>
          <p:nvPr>
            <p:ph type="title" idx="4294967295"/>
          </p:nvPr>
        </p:nvSpPr>
        <p:spPr>
          <a:xfrm>
            <a:off x="1618978" y="-1042916"/>
            <a:ext cx="4534446" cy="667875"/>
          </a:xfrm>
        </p:spPr>
        <p:txBody>
          <a:bodyPr/>
          <a:lstStyle/>
          <a:p>
            <a:r>
              <a:rPr lang="en-US" altLang="en-US" dirty="0"/>
              <a:t>Concept Development</a:t>
            </a:r>
          </a:p>
        </p:txBody>
      </p:sp>
      <p:pic>
        <p:nvPicPr>
          <p:cNvPr id="5" name="Picture 4">
            <a:extLst>
              <a:ext uri="{FF2B5EF4-FFF2-40B4-BE49-F238E27FC236}">
                <a16:creationId xmlns:a16="http://schemas.microsoft.com/office/drawing/2014/main" id="{45DE6925-F1BD-4CF3-B025-8033780FF427}"/>
              </a:ext>
            </a:extLst>
          </p:cNvPr>
          <p:cNvPicPr>
            <a:picLocks noChangeAspect="1"/>
          </p:cNvPicPr>
          <p:nvPr/>
        </p:nvPicPr>
        <p:blipFill>
          <a:blip r:embed="rId3"/>
          <a:stretch>
            <a:fillRect/>
          </a:stretch>
        </p:blipFill>
        <p:spPr>
          <a:xfrm>
            <a:off x="180889" y="818923"/>
            <a:ext cx="3254693" cy="267176"/>
          </a:xfrm>
          <a:prstGeom prst="rect">
            <a:avLst/>
          </a:prstGeom>
        </p:spPr>
      </p:pic>
      <p:pic>
        <p:nvPicPr>
          <p:cNvPr id="6" name="Picture 5">
            <a:extLst>
              <a:ext uri="{FF2B5EF4-FFF2-40B4-BE49-F238E27FC236}">
                <a16:creationId xmlns:a16="http://schemas.microsoft.com/office/drawing/2014/main" id="{A258D6C5-B089-4077-A830-851A2433C43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22984" y="330757"/>
            <a:ext cx="2114729" cy="1088547"/>
          </a:xfrm>
          <a:prstGeom prst="rect">
            <a:avLst/>
          </a:prstGeom>
        </p:spPr>
      </p:pic>
      <p:sp>
        <p:nvSpPr>
          <p:cNvPr id="40" name="TextBox 39">
            <a:extLst>
              <a:ext uri="{FF2B5EF4-FFF2-40B4-BE49-F238E27FC236}">
                <a16:creationId xmlns:a16="http://schemas.microsoft.com/office/drawing/2014/main" id="{BBC07138-06AE-402C-91E9-27E22281BE09}"/>
              </a:ext>
            </a:extLst>
          </p:cNvPr>
          <p:cNvSpPr txBox="1"/>
          <p:nvPr/>
        </p:nvSpPr>
        <p:spPr>
          <a:xfrm>
            <a:off x="569505" y="1540055"/>
            <a:ext cx="7345960" cy="646331"/>
          </a:xfrm>
          <a:prstGeom prst="rect">
            <a:avLst/>
          </a:prstGeom>
          <a:noFill/>
        </p:spPr>
        <p:txBody>
          <a:bodyPr wrap="square">
            <a:spAutoFit/>
          </a:bodyPr>
          <a:lstStyle/>
          <a:p>
            <a:r>
              <a:rPr lang="en-US" b="1" i="0" u="none" strike="noStrike" baseline="0" dirty="0">
                <a:latin typeface="Adobe Arabic" panose="02040503050201020203" pitchFamily="18" charset="-78"/>
                <a:cs typeface="Adobe Arabic" panose="02040503050201020203" pitchFamily="18" charset="-78"/>
              </a:rPr>
              <a:t>Find and Calculate the conditional probabilities of:</a:t>
            </a:r>
          </a:p>
          <a:p>
            <a:r>
              <a:rPr lang="en-US" b="1" i="1" u="none" strike="noStrike" baseline="0" dirty="0">
                <a:solidFill>
                  <a:srgbClr val="00B050"/>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P</a:t>
            </a:r>
            <a:r>
              <a:rPr lang="en-US" b="1" i="1" u="none" strike="noStrike" baseline="0" dirty="0">
                <a:latin typeface="Adobe Arabic" panose="02040503050201020203" pitchFamily="18" charset="-78"/>
                <a:cs typeface="Adobe Arabic" panose="02040503050201020203" pitchFamily="18" charset="-78"/>
              </a:rPr>
              <a:t>(</a:t>
            </a:r>
            <a:r>
              <a:rPr lang="en-US" b="1" dirty="0">
                <a:latin typeface="Adobe Arabic" panose="02040503050201020203" pitchFamily="18" charset="-78"/>
                <a:cs typeface="Adobe Arabic" panose="02040503050201020203" pitchFamily="18" charset="-78"/>
              </a:rPr>
              <a:t>Prefers walking outdoors | Male)   and   </a:t>
            </a:r>
            <a:r>
              <a:rPr lang="en-US" b="1" dirty="0">
                <a:solidFill>
                  <a:srgbClr val="00B050"/>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P</a:t>
            </a:r>
            <a:r>
              <a:rPr lang="en-US" b="1" dirty="0">
                <a:latin typeface="Adobe Arabic" panose="02040503050201020203" pitchFamily="18" charset="-78"/>
                <a:cs typeface="Adobe Arabic" panose="02040503050201020203" pitchFamily="18" charset="-78"/>
              </a:rPr>
              <a:t>(Male | Prefers walking outdoors)</a:t>
            </a:r>
            <a:r>
              <a:rPr lang="en-US" b="1" i="0" u="none" strike="noStrike" baseline="0" dirty="0">
                <a:latin typeface="Adobe Arabic" panose="02040503050201020203" pitchFamily="18" charset="-78"/>
                <a:cs typeface="Adobe Arabic" panose="02040503050201020203" pitchFamily="18" charset="-78"/>
              </a:rPr>
              <a:t>.</a:t>
            </a:r>
            <a:endParaRPr lang="en-US" b="1" dirty="0">
              <a:latin typeface="Adobe Arabic" panose="02040503050201020203" pitchFamily="18" charset="-78"/>
              <a:cs typeface="Adobe Arabic" panose="02040503050201020203" pitchFamily="18" charset="-78"/>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333352C-DED2-4A02-91B6-07C94090CDCB}"/>
                  </a:ext>
                </a:extLst>
              </p:cNvPr>
              <p:cNvSpPr txBox="1"/>
              <p:nvPr/>
            </p:nvSpPr>
            <p:spPr>
              <a:xfrm>
                <a:off x="25400" y="2528338"/>
                <a:ext cx="7804502" cy="1327799"/>
              </a:xfrm>
              <a:prstGeom prst="rect">
                <a:avLst/>
              </a:prstGeom>
              <a:noFill/>
            </p:spPr>
            <p:txBody>
              <a:bodyPr wrap="square">
                <a:spAutoFit/>
              </a:bodyPr>
              <a:lstStyle/>
              <a:p>
                <a:r>
                  <a:rPr lang="en-US" sz="2500" b="1" i="1" u="none" strike="noStrike" baseline="0" dirty="0">
                    <a:latin typeface="Adobe Arabic" panose="02040503050201020203" pitchFamily="18" charset="-78"/>
                    <a:cs typeface="Adobe Arabic" panose="02040503050201020203" pitchFamily="18" charset="-78"/>
                  </a:rPr>
                  <a:t> P(</a:t>
                </a:r>
                <a:r>
                  <a:rPr lang="en-US" sz="2500" b="1" dirty="0">
                    <a:latin typeface="Adobe Arabic" panose="02040503050201020203" pitchFamily="18" charset="-78"/>
                    <a:cs typeface="Adobe Arabic" panose="02040503050201020203" pitchFamily="18" charset="-78"/>
                  </a:rPr>
                  <a:t>Prefers walking outdoors | Male) =</a:t>
                </a:r>
              </a:p>
              <a:p>
                <a:endParaRPr lang="en-US" sz="2500" b="1" dirty="0">
                  <a:latin typeface="Adobe Arabic" panose="02040503050201020203" pitchFamily="18" charset="-78"/>
                  <a:cs typeface="Adobe Arabic" panose="02040503050201020203" pitchFamily="18" charset="-78"/>
                </a:endParaRPr>
              </a:p>
              <a:p>
                <a:r>
                  <a:rPr lang="en-US" sz="2500" b="1" dirty="0">
                    <a:cs typeface="Adobe Arabic" panose="02040503050201020203" pitchFamily="18" charset="-78"/>
                  </a:rPr>
                  <a:t>     </a:t>
                </a:r>
                <a14:m>
                  <m:oMath xmlns:m="http://schemas.openxmlformats.org/officeDocument/2006/math">
                    <m:f>
                      <m:fPr>
                        <m:ctrlPr>
                          <a:rPr lang="en-US" sz="2500" b="1" i="1" smtClean="0">
                            <a:latin typeface="Cambria Math" panose="02040503050406030204" pitchFamily="18" charset="0"/>
                            <a:cs typeface="Adobe Arabic" panose="02040503050201020203" pitchFamily="18" charset="-78"/>
                          </a:rPr>
                        </m:ctrlPr>
                      </m:fPr>
                      <m:num>
                        <m:r>
                          <a:rPr lang="en-US" sz="2500" b="1" i="1" smtClean="0">
                            <a:latin typeface="Cambria Math" panose="02040503050406030204" pitchFamily="18" charset="0"/>
                            <a:cs typeface="Adobe Arabic" panose="02040503050201020203" pitchFamily="18" charset="-78"/>
                          </a:rPr>
                          <m:t>                                                                                                    </m:t>
                        </m:r>
                      </m:num>
                      <m:den>
                        <m:r>
                          <a:rPr lang="en-US" sz="2500" b="1" i="1" smtClean="0">
                            <a:latin typeface="Cambria Math" panose="02040503050406030204" pitchFamily="18" charset="0"/>
                            <a:cs typeface="Adobe Arabic" panose="02040503050201020203" pitchFamily="18" charset="-78"/>
                          </a:rPr>
                          <m:t>      </m:t>
                        </m:r>
                      </m:den>
                    </m:f>
                  </m:oMath>
                </a14:m>
                <a:r>
                  <a:rPr lang="en-US" sz="2500" b="1" dirty="0">
                    <a:latin typeface="Adobe Arabic" panose="02040503050201020203" pitchFamily="18" charset="-78"/>
                    <a:cs typeface="Adobe Arabic" panose="02040503050201020203" pitchFamily="18" charset="-78"/>
                  </a:rPr>
                  <a:t> </a:t>
                </a:r>
                <a:endParaRPr lang="en-US" sz="2500" dirty="0"/>
              </a:p>
            </p:txBody>
          </p:sp>
        </mc:Choice>
        <mc:Fallback xmlns="">
          <p:sp>
            <p:nvSpPr>
              <p:cNvPr id="44" name="TextBox 43">
                <a:extLst>
                  <a:ext uri="{FF2B5EF4-FFF2-40B4-BE49-F238E27FC236}">
                    <a16:creationId xmlns:a16="http://schemas.microsoft.com/office/drawing/2014/main" id="{5333352C-DED2-4A02-91B6-07C94090CDCB}"/>
                  </a:ext>
                </a:extLst>
              </p:cNvPr>
              <p:cNvSpPr txBox="1">
                <a:spLocks noRot="1" noChangeAspect="1" noMove="1" noResize="1" noEditPoints="1" noAdjustHandles="1" noChangeArrowheads="1" noChangeShapeType="1" noTextEdit="1"/>
              </p:cNvSpPr>
              <p:nvPr/>
            </p:nvSpPr>
            <p:spPr>
              <a:xfrm>
                <a:off x="25400" y="2528338"/>
                <a:ext cx="7804502" cy="1327799"/>
              </a:xfrm>
              <a:prstGeom prst="rect">
                <a:avLst/>
              </a:prstGeom>
              <a:blipFill>
                <a:blip r:embed="rId5"/>
                <a:stretch>
                  <a:fillRect l="-469" t="-36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096A894-21D1-4639-9B7E-31DD6A790071}"/>
                  </a:ext>
                </a:extLst>
              </p:cNvPr>
              <p:cNvSpPr txBox="1"/>
              <p:nvPr/>
            </p:nvSpPr>
            <p:spPr>
              <a:xfrm>
                <a:off x="186125" y="4566884"/>
                <a:ext cx="5870571" cy="1381019"/>
              </a:xfrm>
              <a:prstGeom prst="rect">
                <a:avLst/>
              </a:prstGeom>
              <a:noFill/>
            </p:spPr>
            <p:txBody>
              <a:bodyPr wrap="square">
                <a:spAutoFit/>
              </a:bodyPr>
              <a:lstStyle/>
              <a:p>
                <a:r>
                  <a:rPr lang="en-US" sz="2500" b="1" i="1" u="none" strike="noStrike" baseline="0" dirty="0">
                    <a:latin typeface="Adobe Arabic" panose="02040503050201020203" pitchFamily="18" charset="-78"/>
                    <a:cs typeface="Adobe Arabic" panose="02040503050201020203" pitchFamily="18" charset="-78"/>
                  </a:rPr>
                  <a:t>P(Male | </a:t>
                </a:r>
                <a:r>
                  <a:rPr lang="en-US" sz="2500" b="1" dirty="0">
                    <a:latin typeface="Adobe Arabic" panose="02040503050201020203" pitchFamily="18" charset="-78"/>
                    <a:cs typeface="Adobe Arabic" panose="02040503050201020203" pitchFamily="18" charset="-78"/>
                  </a:rPr>
                  <a:t>Prefers walking outdoors) = </a:t>
                </a:r>
              </a:p>
              <a:p>
                <a:endParaRPr lang="en-US" sz="2500" b="1" dirty="0">
                  <a:latin typeface="Adobe Arabic" panose="02040503050201020203" pitchFamily="18" charset="-78"/>
                  <a:cs typeface="Adobe Arabic" panose="02040503050201020203" pitchFamily="18" charset="-78"/>
                </a:endParaRPr>
              </a:p>
              <a:p>
                <a:pPr/>
                <a14:m>
                  <m:oMathPara xmlns:m="http://schemas.openxmlformats.org/officeDocument/2006/math">
                    <m:oMathParaPr>
                      <m:jc m:val="centerGroup"/>
                    </m:oMathParaPr>
                    <m:oMath xmlns:m="http://schemas.openxmlformats.org/officeDocument/2006/math">
                      <m:f>
                        <m:fPr>
                          <m:ctrlPr>
                            <a:rPr lang="en-US" sz="2500" b="1" i="1">
                              <a:latin typeface="Cambria Math" panose="02040503050406030204" pitchFamily="18" charset="0"/>
                              <a:cs typeface="Adobe Arabic" panose="02040503050201020203" pitchFamily="18" charset="-78"/>
                            </a:rPr>
                          </m:ctrlPr>
                        </m:fPr>
                        <m:num>
                          <m:r>
                            <a:rPr lang="en-US" sz="2500" b="1" i="1">
                              <a:latin typeface="Cambria Math" panose="02040503050406030204" pitchFamily="18" charset="0"/>
                              <a:cs typeface="Adobe Arabic" panose="02040503050201020203" pitchFamily="18" charset="-78"/>
                            </a:rPr>
                            <m:t>                                                                              </m:t>
                          </m:r>
                        </m:num>
                        <m:den>
                          <m:r>
                            <a:rPr lang="en-US" sz="2500" b="1" i="1">
                              <a:latin typeface="Cambria Math" panose="02040503050406030204" pitchFamily="18" charset="0"/>
                              <a:cs typeface="Adobe Arabic" panose="02040503050201020203" pitchFamily="18" charset="-78"/>
                            </a:rPr>
                            <m:t>      </m:t>
                          </m:r>
                        </m:den>
                      </m:f>
                    </m:oMath>
                  </m:oMathPara>
                </a14:m>
                <a:endParaRPr lang="en-US" sz="2500" dirty="0"/>
              </a:p>
            </p:txBody>
          </p:sp>
        </mc:Choice>
        <mc:Fallback xmlns="">
          <p:sp>
            <p:nvSpPr>
              <p:cNvPr id="13" name="TextBox 12">
                <a:extLst>
                  <a:ext uri="{FF2B5EF4-FFF2-40B4-BE49-F238E27FC236}">
                    <a16:creationId xmlns:a16="http://schemas.microsoft.com/office/drawing/2014/main" id="{B096A894-21D1-4639-9B7E-31DD6A790071}"/>
                  </a:ext>
                </a:extLst>
              </p:cNvPr>
              <p:cNvSpPr txBox="1">
                <a:spLocks noRot="1" noChangeAspect="1" noMove="1" noResize="1" noEditPoints="1" noAdjustHandles="1" noChangeArrowheads="1" noChangeShapeType="1" noTextEdit="1"/>
              </p:cNvSpPr>
              <p:nvPr/>
            </p:nvSpPr>
            <p:spPr>
              <a:xfrm>
                <a:off x="186125" y="4566884"/>
                <a:ext cx="5870571" cy="1381019"/>
              </a:xfrm>
              <a:prstGeom prst="rect">
                <a:avLst/>
              </a:prstGeom>
              <a:blipFill>
                <a:blip r:embed="rId6"/>
                <a:stretch>
                  <a:fillRect l="-1765" t="-3084"/>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292F9B64-379F-424F-8B9F-A3A0B5C060FD}"/>
              </a:ext>
            </a:extLst>
          </p:cNvPr>
          <p:cNvPicPr>
            <a:picLocks noChangeAspect="1"/>
          </p:cNvPicPr>
          <p:nvPr/>
        </p:nvPicPr>
        <p:blipFill>
          <a:blip r:embed="rId7"/>
          <a:stretch>
            <a:fillRect/>
          </a:stretch>
        </p:blipFill>
        <p:spPr>
          <a:xfrm>
            <a:off x="106133" y="1592848"/>
            <a:ext cx="428741" cy="428741"/>
          </a:xfrm>
          <a:prstGeom prst="rect">
            <a:avLst/>
          </a:prstGeom>
        </p:spPr>
      </p:pic>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117CF4DA-60FE-46E4-BBAA-DD501710851A}"/>
                  </a:ext>
                </a:extLst>
              </p:cNvPr>
              <p:cNvSpPr txBox="1"/>
              <p:nvPr/>
            </p:nvSpPr>
            <p:spPr>
              <a:xfrm>
                <a:off x="5852948" y="3179672"/>
                <a:ext cx="1050739"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p:sp>
            <p:nvSpPr>
              <p:cNvPr id="50" name="TextBox 49">
                <a:extLst>
                  <a:ext uri="{FF2B5EF4-FFF2-40B4-BE49-F238E27FC236}">
                    <a16:creationId xmlns:a16="http://schemas.microsoft.com/office/drawing/2014/main" id="{117CF4DA-60FE-46E4-BBAA-DD501710851A}"/>
                  </a:ext>
                </a:extLst>
              </p:cNvPr>
              <p:cNvSpPr txBox="1">
                <a:spLocks noRot="1" noChangeAspect="1" noMove="1" noResize="1" noEditPoints="1" noAdjustHandles="1" noChangeArrowheads="1" noChangeShapeType="1" noTextEdit="1"/>
              </p:cNvSpPr>
              <p:nvPr/>
            </p:nvSpPr>
            <p:spPr>
              <a:xfrm>
                <a:off x="5852948" y="3179672"/>
                <a:ext cx="1050739" cy="763351"/>
              </a:xfrm>
              <a:prstGeom prst="rect">
                <a:avLst/>
              </a:prstGeom>
              <a:blipFill>
                <a:blip r:embed="rId8"/>
                <a:stretch>
                  <a:fillRect l="-17442" t="-4800" b="-224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A286601-C50C-44E0-8A02-1E9FC582372A}"/>
                  </a:ext>
                </a:extLst>
              </p:cNvPr>
              <p:cNvSpPr txBox="1"/>
              <p:nvPr/>
            </p:nvSpPr>
            <p:spPr>
              <a:xfrm>
                <a:off x="6767029" y="3167019"/>
                <a:ext cx="1050739"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p:sp>
            <p:nvSpPr>
              <p:cNvPr id="2" name="TextBox 1">
                <a:extLst>
                  <a:ext uri="{FF2B5EF4-FFF2-40B4-BE49-F238E27FC236}">
                    <a16:creationId xmlns:a16="http://schemas.microsoft.com/office/drawing/2014/main" id="{8A286601-C50C-44E0-8A02-1E9FC582372A}"/>
                  </a:ext>
                </a:extLst>
              </p:cNvPr>
              <p:cNvSpPr txBox="1">
                <a:spLocks noRot="1" noChangeAspect="1" noMove="1" noResize="1" noEditPoints="1" noAdjustHandles="1" noChangeArrowheads="1" noChangeShapeType="1" noTextEdit="1"/>
              </p:cNvSpPr>
              <p:nvPr/>
            </p:nvSpPr>
            <p:spPr>
              <a:xfrm>
                <a:off x="6767029" y="3167019"/>
                <a:ext cx="1050739" cy="763351"/>
              </a:xfrm>
              <a:prstGeom prst="rect">
                <a:avLst/>
              </a:prstGeom>
              <a:blipFill>
                <a:blip r:embed="rId8"/>
                <a:stretch>
                  <a:fillRect l="-17442" t="-4800" b="-224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A0D9F04-CAB2-4822-AFEA-515AF7D8500C}"/>
                  </a:ext>
                </a:extLst>
              </p:cNvPr>
              <p:cNvSpPr txBox="1"/>
              <p:nvPr/>
            </p:nvSpPr>
            <p:spPr>
              <a:xfrm>
                <a:off x="5852948" y="5184552"/>
                <a:ext cx="1050739"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p:sp>
            <p:nvSpPr>
              <p:cNvPr id="3" name="TextBox 2">
                <a:extLst>
                  <a:ext uri="{FF2B5EF4-FFF2-40B4-BE49-F238E27FC236}">
                    <a16:creationId xmlns:a16="http://schemas.microsoft.com/office/drawing/2014/main" id="{EA0D9F04-CAB2-4822-AFEA-515AF7D8500C}"/>
                  </a:ext>
                </a:extLst>
              </p:cNvPr>
              <p:cNvSpPr txBox="1">
                <a:spLocks noRot="1" noChangeAspect="1" noMove="1" noResize="1" noEditPoints="1" noAdjustHandles="1" noChangeArrowheads="1" noChangeShapeType="1" noTextEdit="1"/>
              </p:cNvSpPr>
              <p:nvPr/>
            </p:nvSpPr>
            <p:spPr>
              <a:xfrm>
                <a:off x="5852948" y="5184552"/>
                <a:ext cx="1050739" cy="763351"/>
              </a:xfrm>
              <a:prstGeom prst="rect">
                <a:avLst/>
              </a:prstGeom>
              <a:blipFill>
                <a:blip r:embed="rId9"/>
                <a:stretch>
                  <a:fillRect l="-17442" t="-3968" b="-2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8E2C2F9-2EF5-4B8B-9BFA-3F1F20056A1A}"/>
                  </a:ext>
                </a:extLst>
              </p:cNvPr>
              <p:cNvSpPr txBox="1"/>
              <p:nvPr/>
            </p:nvSpPr>
            <p:spPr>
              <a:xfrm>
                <a:off x="6767029" y="5171899"/>
                <a:ext cx="1050739"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p:sp>
            <p:nvSpPr>
              <p:cNvPr id="4" name="TextBox 3">
                <a:extLst>
                  <a:ext uri="{FF2B5EF4-FFF2-40B4-BE49-F238E27FC236}">
                    <a16:creationId xmlns:a16="http://schemas.microsoft.com/office/drawing/2014/main" id="{88E2C2F9-2EF5-4B8B-9BFA-3F1F20056A1A}"/>
                  </a:ext>
                </a:extLst>
              </p:cNvPr>
              <p:cNvSpPr txBox="1">
                <a:spLocks noRot="1" noChangeAspect="1" noMove="1" noResize="1" noEditPoints="1" noAdjustHandles="1" noChangeArrowheads="1" noChangeShapeType="1" noTextEdit="1"/>
              </p:cNvSpPr>
              <p:nvPr/>
            </p:nvSpPr>
            <p:spPr>
              <a:xfrm>
                <a:off x="6767029" y="5171899"/>
                <a:ext cx="1050739" cy="763351"/>
              </a:xfrm>
              <a:prstGeom prst="rect">
                <a:avLst/>
              </a:prstGeom>
              <a:blipFill>
                <a:blip r:embed="rId10"/>
                <a:stretch>
                  <a:fillRect l="-17442" t="-3968" b="-21429"/>
                </a:stretch>
              </a:blipFill>
            </p:spPr>
            <p:txBody>
              <a:bodyPr/>
              <a:lstStyle/>
              <a:p>
                <a:r>
                  <a:rPr lang="en-US">
                    <a:noFill/>
                  </a:rPr>
                  <a:t> </a:t>
                </a:r>
              </a:p>
            </p:txBody>
          </p:sp>
        </mc:Fallback>
      </mc:AlternateContent>
    </p:spTree>
    <p:extLst>
      <p:ext uri="{BB962C8B-B14F-4D97-AF65-F5344CB8AC3E}">
        <p14:creationId xmlns:p14="http://schemas.microsoft.com/office/powerpoint/2010/main" val="209351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F60D71-DA1B-4468-9BE4-12B5894F8932}"/>
              </a:ext>
            </a:extLst>
          </p:cNvPr>
          <p:cNvSpPr txBox="1"/>
          <p:nvPr/>
        </p:nvSpPr>
        <p:spPr>
          <a:xfrm>
            <a:off x="-2529" y="413638"/>
            <a:ext cx="7692786" cy="484748"/>
          </a:xfrm>
          <a:prstGeom prst="rect">
            <a:avLst/>
          </a:prstGeom>
          <a:noFill/>
        </p:spPr>
        <p:txBody>
          <a:bodyPr wrap="square">
            <a:spAutoFit/>
          </a:bodyPr>
          <a:lstStyle/>
          <a:p>
            <a:pPr algn="l"/>
            <a:r>
              <a:rPr lang="en-US" sz="1275" dirty="0">
                <a:latin typeface="Times New Roman" panose="02020603050405020304" pitchFamily="18" charset="0"/>
                <a:cs typeface="Times New Roman" panose="02020603050405020304" pitchFamily="18" charset="0"/>
              </a:rPr>
              <a:t>Complete the multiplication table using the fractions for </a:t>
            </a:r>
            <a:r>
              <a:rPr lang="en-US" sz="1275" b="1" dirty="0">
                <a:latin typeface="Times New Roman" panose="02020603050405020304" pitchFamily="18" charset="0"/>
                <a:cs typeface="Times New Roman" panose="02020603050405020304" pitchFamily="18" charset="0"/>
              </a:rPr>
              <a:t>P</a:t>
            </a:r>
            <a:r>
              <a:rPr lang="en-US" sz="1275" dirty="0">
                <a:latin typeface="Times New Roman" panose="02020603050405020304" pitchFamily="18" charset="0"/>
                <a:cs typeface="Times New Roman" panose="02020603050405020304" pitchFamily="18" charset="0"/>
              </a:rPr>
              <a:t>(Prefers walking outdoors) and </a:t>
            </a:r>
            <a:r>
              <a:rPr lang="en-US" sz="1275" b="1" dirty="0">
                <a:latin typeface="Times New Roman" panose="02020603050405020304" pitchFamily="18" charset="0"/>
                <a:cs typeface="Times New Roman" panose="02020603050405020304" pitchFamily="18" charset="0"/>
              </a:rPr>
              <a:t>P</a:t>
            </a:r>
            <a:r>
              <a:rPr lang="en-US" sz="1275" dirty="0">
                <a:latin typeface="Times New Roman" panose="02020603050405020304" pitchFamily="18" charset="0"/>
                <a:cs typeface="Times New Roman" panose="02020603050405020304" pitchFamily="18" charset="0"/>
              </a:rPr>
              <a:t>(Male) from Step A and the fractions for </a:t>
            </a:r>
            <a:r>
              <a:rPr lang="en-US" sz="1275" b="1" dirty="0">
                <a:latin typeface="Times New Roman" panose="02020603050405020304" pitchFamily="18" charset="0"/>
                <a:cs typeface="Times New Roman" panose="02020603050405020304" pitchFamily="18" charset="0"/>
              </a:rPr>
              <a:t>P</a:t>
            </a:r>
            <a:r>
              <a:rPr lang="en-US" sz="1275" dirty="0">
                <a:latin typeface="Times New Roman" panose="02020603050405020304" pitchFamily="18" charset="0"/>
                <a:cs typeface="Times New Roman" panose="02020603050405020304" pitchFamily="18" charset="0"/>
              </a:rPr>
              <a:t>(Prefers walking outdoors ∣ Male) and </a:t>
            </a:r>
            <a:r>
              <a:rPr lang="en-US" sz="1275" b="1" dirty="0">
                <a:latin typeface="Times New Roman" panose="02020603050405020304" pitchFamily="18" charset="0"/>
                <a:cs typeface="Times New Roman" panose="02020603050405020304" pitchFamily="18" charset="0"/>
              </a:rPr>
              <a:t>P</a:t>
            </a:r>
            <a:r>
              <a:rPr lang="en-US" sz="1275" dirty="0">
                <a:latin typeface="Times New Roman" panose="02020603050405020304" pitchFamily="18" charset="0"/>
                <a:cs typeface="Times New Roman" panose="02020603050405020304" pitchFamily="18" charset="0"/>
              </a:rPr>
              <a:t>(Male | Prefers walking outdoors) from Step B.</a:t>
            </a:r>
          </a:p>
        </p:txBody>
      </p:sp>
      <p:pic>
        <p:nvPicPr>
          <p:cNvPr id="4" name="Picture 3">
            <a:extLst>
              <a:ext uri="{FF2B5EF4-FFF2-40B4-BE49-F238E27FC236}">
                <a16:creationId xmlns:a16="http://schemas.microsoft.com/office/drawing/2014/main" id="{C1DBCBF2-B516-4F77-910D-AA417401494B}"/>
              </a:ext>
            </a:extLst>
          </p:cNvPr>
          <p:cNvPicPr>
            <a:picLocks noChangeAspect="1"/>
          </p:cNvPicPr>
          <p:nvPr/>
        </p:nvPicPr>
        <p:blipFill>
          <a:blip r:embed="rId2"/>
          <a:stretch>
            <a:fillRect/>
          </a:stretch>
        </p:blipFill>
        <p:spPr>
          <a:xfrm>
            <a:off x="59657" y="4692140"/>
            <a:ext cx="388658" cy="39862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DC84F5-883B-4E95-A8F7-31DAFD456EBD}"/>
                  </a:ext>
                </a:extLst>
              </p:cNvPr>
              <p:cNvSpPr txBox="1"/>
              <p:nvPr/>
            </p:nvSpPr>
            <p:spPr>
              <a:xfrm>
                <a:off x="448315" y="7139880"/>
                <a:ext cx="7176122" cy="497829"/>
              </a:xfrm>
              <a:prstGeom prst="rect">
                <a:avLst/>
              </a:prstGeom>
              <a:noFill/>
            </p:spPr>
            <p:txBody>
              <a:bodyPr wrap="square">
                <a:spAutoFit/>
              </a:bodyPr>
              <a:lstStyle/>
              <a:p>
                <a:pPr algn="l"/>
                <a:r>
                  <a:rPr lang="en-US" sz="1275" dirty="0">
                    <a:latin typeface="Times New Roman" panose="02020603050405020304" pitchFamily="18" charset="0"/>
                    <a:cs typeface="Times New Roman" panose="02020603050405020304" pitchFamily="18" charset="0"/>
                  </a:rPr>
                  <a:t>Do any of the four products in Step C equal </a:t>
                </a:r>
                <a:r>
                  <a:rPr lang="en-US" sz="1275" i="1" dirty="0">
                    <a:latin typeface="Times New Roman" panose="02020603050405020304" pitchFamily="18" charset="0"/>
                    <a:cs typeface="Times New Roman" panose="02020603050405020304" pitchFamily="18" charset="0"/>
                  </a:rPr>
                  <a:t>P </a:t>
                </a:r>
                <a:r>
                  <a:rPr lang="en-US" sz="1360" dirty="0">
                    <a:latin typeface="+mj-lt"/>
                  </a:rPr>
                  <a:t>(</a:t>
                </a:r>
                <a:r>
                  <a:rPr lang="en-US" sz="1360" b="1" dirty="0">
                    <a:effectLst>
                      <a:outerShdw blurRad="38100" dist="38100" dir="2700000" algn="tl">
                        <a:srgbClr val="000000">
                          <a:alpha val="43137"/>
                        </a:srgbClr>
                      </a:outerShdw>
                    </a:effectLst>
                    <a:latin typeface="+mj-lt"/>
                  </a:rPr>
                  <a:t>Prefers walking outdoors </a:t>
                </a:r>
                <a14:m>
                  <m:oMath xmlns:m="http://schemas.openxmlformats.org/officeDocument/2006/math">
                    <m:r>
                      <a:rPr lang="en-US" sz="1360"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1360" b="1" dirty="0">
                    <a:effectLst>
                      <a:outerShdw blurRad="38100" dist="38100" dir="2700000" algn="tl">
                        <a:srgbClr val="000000">
                          <a:alpha val="43137"/>
                        </a:srgbClr>
                      </a:outerShdw>
                    </a:effectLst>
                    <a:latin typeface="+mj-lt"/>
                  </a:rPr>
                  <a:t>Male</a:t>
                </a:r>
                <a:r>
                  <a:rPr lang="en-US" sz="1275" dirty="0">
                    <a:latin typeface="Times New Roman" panose="02020603050405020304" pitchFamily="18" charset="0"/>
                    <a:cs typeface="Times New Roman" panose="02020603050405020304" pitchFamily="18" charset="0"/>
                  </a:rPr>
                  <a:t>) , calculated in Step A? If so, which of the four products?</a:t>
                </a:r>
              </a:p>
            </p:txBody>
          </p:sp>
        </mc:Choice>
        <mc:Fallback xmlns="">
          <p:sp>
            <p:nvSpPr>
              <p:cNvPr id="5" name="TextBox 4">
                <a:extLst>
                  <a:ext uri="{FF2B5EF4-FFF2-40B4-BE49-F238E27FC236}">
                    <a16:creationId xmlns:a16="http://schemas.microsoft.com/office/drawing/2014/main" id="{62DC84F5-883B-4E95-A8F7-31DAFD456EBD}"/>
                  </a:ext>
                </a:extLst>
              </p:cNvPr>
              <p:cNvSpPr txBox="1">
                <a:spLocks noRot="1" noChangeAspect="1" noMove="1" noResize="1" noEditPoints="1" noAdjustHandles="1" noChangeArrowheads="1" noChangeShapeType="1" noTextEdit="1"/>
              </p:cNvSpPr>
              <p:nvPr/>
            </p:nvSpPr>
            <p:spPr>
              <a:xfrm>
                <a:off x="448315" y="7139880"/>
                <a:ext cx="7176122" cy="497829"/>
              </a:xfrm>
              <a:prstGeom prst="rect">
                <a:avLst/>
              </a:prstGeom>
              <a:blipFill>
                <a:blip r:embed="rId3"/>
                <a:stretch>
                  <a:fillRect l="-170" t="-1220" r="-255" b="-975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86B74D8-A04F-47B3-BA3B-12A1D63409A6}"/>
              </a:ext>
            </a:extLst>
          </p:cNvPr>
          <p:cNvPicPr>
            <a:picLocks noChangeAspect="1"/>
          </p:cNvPicPr>
          <p:nvPr/>
        </p:nvPicPr>
        <p:blipFill>
          <a:blip r:embed="rId4"/>
          <a:stretch>
            <a:fillRect/>
          </a:stretch>
        </p:blipFill>
        <p:spPr>
          <a:xfrm>
            <a:off x="338" y="7138278"/>
            <a:ext cx="447977" cy="39862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89511E5-43E1-4B44-B826-D33D4CCA374A}"/>
                  </a:ext>
                </a:extLst>
              </p:cNvPr>
              <p:cNvSpPr txBox="1"/>
              <p:nvPr/>
            </p:nvSpPr>
            <p:spPr>
              <a:xfrm>
                <a:off x="146197" y="7660935"/>
                <a:ext cx="6258956" cy="369332"/>
              </a:xfrm>
              <a:prstGeom prst="rect">
                <a:avLst/>
              </a:prstGeom>
              <a:noFill/>
            </p:spPr>
            <p:txBody>
              <a:bodyPr wrap="square">
                <a:spAutoFit/>
              </a:bodyPr>
              <a:lstStyle/>
              <a:p>
                <a:r>
                  <a:rPr lang="en-US" dirty="0">
                    <a:latin typeface="+mj-lt"/>
                  </a:rPr>
                  <a:t>P(</a:t>
                </a:r>
                <a:r>
                  <a:rPr lang="en-US" b="1" dirty="0">
                    <a:effectLst>
                      <a:outerShdw blurRad="38100" dist="38100" dir="2700000" algn="tl">
                        <a:srgbClr val="000000">
                          <a:alpha val="43137"/>
                        </a:srgbClr>
                      </a:outerShdw>
                    </a:effectLst>
                    <a:latin typeface="+mj-lt"/>
                  </a:rPr>
                  <a:t>Prefers walking outdoors </a:t>
                </a:r>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b="1" dirty="0">
                    <a:effectLst>
                      <a:outerShdw blurRad="38100" dist="38100" dir="2700000" algn="tl">
                        <a:srgbClr val="000000">
                          <a:alpha val="43137"/>
                        </a:srgbClr>
                      </a:outerShdw>
                    </a:effectLst>
                    <a:latin typeface="+mj-lt"/>
                  </a:rPr>
                  <a:t>Male</a:t>
                </a:r>
                <a:r>
                  <a:rPr lang="en-US" dirty="0">
                    <a:latin typeface="+mj-lt"/>
                  </a:rPr>
                  <a:t>) =</a:t>
                </a:r>
              </a:p>
            </p:txBody>
          </p:sp>
        </mc:Choice>
        <mc:Fallback xmlns="">
          <p:sp>
            <p:nvSpPr>
              <p:cNvPr id="8" name="TextBox 7">
                <a:extLst>
                  <a:ext uri="{FF2B5EF4-FFF2-40B4-BE49-F238E27FC236}">
                    <a16:creationId xmlns:a16="http://schemas.microsoft.com/office/drawing/2014/main" id="{E89511E5-43E1-4B44-B826-D33D4CCA374A}"/>
                  </a:ext>
                </a:extLst>
              </p:cNvPr>
              <p:cNvSpPr txBox="1">
                <a:spLocks noRot="1" noChangeAspect="1" noMove="1" noResize="1" noEditPoints="1" noAdjustHandles="1" noChangeArrowheads="1" noChangeShapeType="1" noTextEdit="1"/>
              </p:cNvSpPr>
              <p:nvPr/>
            </p:nvSpPr>
            <p:spPr>
              <a:xfrm>
                <a:off x="146197" y="7660935"/>
                <a:ext cx="6258956" cy="369332"/>
              </a:xfrm>
              <a:prstGeom prst="rect">
                <a:avLst/>
              </a:prstGeom>
              <a:blipFill>
                <a:blip r:embed="rId5"/>
                <a:stretch>
                  <a:fillRect l="-876" t="-11667"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91A0ABD-193E-43BE-A9CD-D484D43EB72D}"/>
              </a:ext>
            </a:extLst>
          </p:cNvPr>
          <p:cNvSpPr txBox="1"/>
          <p:nvPr/>
        </p:nvSpPr>
        <p:spPr>
          <a:xfrm>
            <a:off x="100213" y="1156016"/>
            <a:ext cx="6458699" cy="477054"/>
          </a:xfrm>
          <a:prstGeom prst="rect">
            <a:avLst/>
          </a:prstGeom>
          <a:noFill/>
        </p:spPr>
        <p:txBody>
          <a:bodyPr wrap="square">
            <a:spAutoFit/>
          </a:bodyPr>
          <a:lstStyle/>
          <a:p>
            <a:r>
              <a:rPr lang="en-US" sz="2500" dirty="0">
                <a:latin typeface="+mj-lt"/>
              </a:rPr>
              <a:t>P(</a:t>
            </a:r>
            <a:r>
              <a:rPr lang="en-US" sz="2500" b="1" dirty="0">
                <a:effectLst>
                  <a:outerShdw blurRad="38100" dist="38100" dir="2700000" algn="tl">
                    <a:srgbClr val="000000">
                      <a:alpha val="43137"/>
                    </a:srgbClr>
                  </a:outerShdw>
                </a:effectLst>
                <a:latin typeface="+mj-lt"/>
              </a:rPr>
              <a:t>Prefers walking outdoors</a:t>
            </a:r>
            <a:r>
              <a:rPr lang="en-US" sz="2500" dirty="0">
                <a:latin typeface="+mj-lt"/>
              </a:rPr>
              <a:t>) =</a:t>
            </a:r>
          </a:p>
        </p:txBody>
      </p:sp>
      <p:sp>
        <p:nvSpPr>
          <p:cNvPr id="10" name="TextBox 9">
            <a:extLst>
              <a:ext uri="{FF2B5EF4-FFF2-40B4-BE49-F238E27FC236}">
                <a16:creationId xmlns:a16="http://schemas.microsoft.com/office/drawing/2014/main" id="{6262544B-AA69-4A0B-9115-EC1925A315D3}"/>
              </a:ext>
            </a:extLst>
          </p:cNvPr>
          <p:cNvSpPr txBox="1"/>
          <p:nvPr/>
        </p:nvSpPr>
        <p:spPr>
          <a:xfrm>
            <a:off x="100233" y="2006928"/>
            <a:ext cx="4480828" cy="477054"/>
          </a:xfrm>
          <a:prstGeom prst="rect">
            <a:avLst/>
          </a:prstGeom>
          <a:noFill/>
        </p:spPr>
        <p:txBody>
          <a:bodyPr wrap="square">
            <a:spAutoFit/>
          </a:bodyPr>
          <a:lstStyle/>
          <a:p>
            <a:r>
              <a:rPr lang="en-US" sz="2500" dirty="0">
                <a:latin typeface="+mj-lt"/>
              </a:rPr>
              <a:t>P(</a:t>
            </a:r>
            <a:r>
              <a:rPr lang="en-US" sz="2500" b="1" dirty="0">
                <a:effectLst>
                  <a:outerShdw blurRad="38100" dist="38100" dir="2700000" algn="tl">
                    <a:srgbClr val="000000">
                      <a:alpha val="43137"/>
                    </a:srgbClr>
                  </a:outerShdw>
                </a:effectLst>
                <a:latin typeface="+mj-lt"/>
              </a:rPr>
              <a:t>Male</a:t>
            </a:r>
            <a:r>
              <a:rPr lang="en-US" sz="2500" dirty="0">
                <a:latin typeface="+mj-lt"/>
              </a:rPr>
              <a:t>)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E550B9-0B53-4F4E-81C5-7EB8E909B344}"/>
                  </a:ext>
                </a:extLst>
              </p:cNvPr>
              <p:cNvSpPr txBox="1"/>
              <p:nvPr/>
            </p:nvSpPr>
            <p:spPr>
              <a:xfrm>
                <a:off x="103902" y="2877437"/>
                <a:ext cx="5983172" cy="477054"/>
              </a:xfrm>
              <a:prstGeom prst="rect">
                <a:avLst/>
              </a:prstGeom>
              <a:noFill/>
            </p:spPr>
            <p:txBody>
              <a:bodyPr wrap="square">
                <a:spAutoFit/>
              </a:bodyPr>
              <a:lstStyle/>
              <a:p>
                <a:r>
                  <a:rPr lang="en-US" sz="2500" dirty="0">
                    <a:latin typeface="+mj-lt"/>
                  </a:rPr>
                  <a:t>P(</a:t>
                </a:r>
                <a:r>
                  <a:rPr lang="en-US" sz="2500" b="1" dirty="0">
                    <a:effectLst>
                      <a:outerShdw blurRad="38100" dist="38100" dir="2700000" algn="tl">
                        <a:srgbClr val="000000">
                          <a:alpha val="43137"/>
                        </a:srgbClr>
                      </a:outerShdw>
                    </a:effectLst>
                    <a:latin typeface="+mj-lt"/>
                  </a:rPr>
                  <a:t>Prefers walking outdoors </a:t>
                </a:r>
                <a14:m>
                  <m:oMath xmlns:m="http://schemas.openxmlformats.org/officeDocument/2006/math">
                    <m:r>
                      <a:rPr lang="en-US" sz="25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2500" b="1" dirty="0">
                    <a:effectLst>
                      <a:outerShdw blurRad="38100" dist="38100" dir="2700000" algn="tl">
                        <a:srgbClr val="000000">
                          <a:alpha val="43137"/>
                        </a:srgbClr>
                      </a:outerShdw>
                    </a:effectLst>
                    <a:latin typeface="+mj-lt"/>
                  </a:rPr>
                  <a:t>Male</a:t>
                </a:r>
                <a:r>
                  <a:rPr lang="en-US" sz="2500" dirty="0">
                    <a:latin typeface="+mj-lt"/>
                  </a:rPr>
                  <a:t>) =</a:t>
                </a:r>
              </a:p>
            </p:txBody>
          </p:sp>
        </mc:Choice>
        <mc:Fallback xmlns="">
          <p:sp>
            <p:nvSpPr>
              <p:cNvPr id="11" name="TextBox 10">
                <a:extLst>
                  <a:ext uri="{FF2B5EF4-FFF2-40B4-BE49-F238E27FC236}">
                    <a16:creationId xmlns:a16="http://schemas.microsoft.com/office/drawing/2014/main" id="{FEE550B9-0B53-4F4E-81C5-7EB8E909B344}"/>
                  </a:ext>
                </a:extLst>
              </p:cNvPr>
              <p:cNvSpPr txBox="1">
                <a:spLocks noRot="1" noChangeAspect="1" noMove="1" noResize="1" noEditPoints="1" noAdjustHandles="1" noChangeArrowheads="1" noChangeShapeType="1" noTextEdit="1"/>
              </p:cNvSpPr>
              <p:nvPr/>
            </p:nvSpPr>
            <p:spPr>
              <a:xfrm>
                <a:off x="103902" y="2877437"/>
                <a:ext cx="5983172" cy="477054"/>
              </a:xfrm>
              <a:prstGeom prst="rect">
                <a:avLst/>
              </a:prstGeom>
              <a:blipFill>
                <a:blip r:embed="rId6"/>
                <a:stretch>
                  <a:fillRect l="-1629" t="-10256" b="-37179"/>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C9888A1-A428-4D0A-B8E9-9A1BCEC2E717}"/>
              </a:ext>
            </a:extLst>
          </p:cNvPr>
          <p:cNvSpPr txBox="1"/>
          <p:nvPr/>
        </p:nvSpPr>
        <p:spPr>
          <a:xfrm>
            <a:off x="186732" y="3915858"/>
            <a:ext cx="6177886" cy="477054"/>
          </a:xfrm>
          <a:prstGeom prst="rect">
            <a:avLst/>
          </a:prstGeom>
          <a:noFill/>
        </p:spPr>
        <p:txBody>
          <a:bodyPr wrap="square">
            <a:spAutoFit/>
          </a:bodyPr>
          <a:lstStyle/>
          <a:p>
            <a:r>
              <a:rPr lang="en-US" sz="2500" dirty="0">
                <a:latin typeface="+mj-lt"/>
              </a:rPr>
              <a:t>P(</a:t>
            </a:r>
            <a:r>
              <a:rPr lang="en-US" sz="2500" b="1" dirty="0">
                <a:effectLst>
                  <a:outerShdw blurRad="38100" dist="38100" dir="2700000" algn="tl">
                    <a:srgbClr val="000000">
                      <a:alpha val="43137"/>
                    </a:srgbClr>
                  </a:outerShdw>
                </a:effectLst>
              </a:rPr>
              <a:t>Male | </a:t>
            </a:r>
            <a:r>
              <a:rPr lang="en-US" sz="2500" b="1" dirty="0">
                <a:effectLst>
                  <a:outerShdw blurRad="38100" dist="38100" dir="2700000" algn="tl">
                    <a:srgbClr val="000000">
                      <a:alpha val="43137"/>
                    </a:srgbClr>
                  </a:outerShdw>
                </a:effectLst>
                <a:latin typeface="+mj-lt"/>
              </a:rPr>
              <a:t>Prefers walking outdoors</a:t>
            </a:r>
            <a:r>
              <a:rPr lang="en-US" sz="2500" dirty="0">
                <a:latin typeface="+mj-lt"/>
              </a:rPr>
              <a:t>) =</a:t>
            </a:r>
            <a:endParaRPr lang="en-US" sz="2500" dirty="0"/>
          </a:p>
        </p:txBody>
      </p:sp>
      <p:sp>
        <p:nvSpPr>
          <p:cNvPr id="14" name="Rectangle 13">
            <a:extLst>
              <a:ext uri="{FF2B5EF4-FFF2-40B4-BE49-F238E27FC236}">
                <a16:creationId xmlns:a16="http://schemas.microsoft.com/office/drawing/2014/main" id="{CE2C36CD-0462-4769-A58C-1AA0A1BD4564}"/>
              </a:ext>
            </a:extLst>
          </p:cNvPr>
          <p:cNvSpPr/>
          <p:nvPr/>
        </p:nvSpPr>
        <p:spPr>
          <a:xfrm>
            <a:off x="105014" y="210962"/>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sp>
        <p:nvSpPr>
          <p:cNvPr id="16" name="Rectangle 130">
            <a:extLst>
              <a:ext uri="{FF2B5EF4-FFF2-40B4-BE49-F238E27FC236}">
                <a16:creationId xmlns:a16="http://schemas.microsoft.com/office/drawing/2014/main" id="{B7D083D9-1AC0-4C55-8C95-BD17B761EA53}"/>
              </a:ext>
            </a:extLst>
          </p:cNvPr>
          <p:cNvSpPr/>
          <p:nvPr/>
        </p:nvSpPr>
        <p:spPr>
          <a:xfrm>
            <a:off x="25400" y="107060"/>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pic>
        <p:nvPicPr>
          <p:cNvPr id="17" name="Picture 16">
            <a:extLst>
              <a:ext uri="{FF2B5EF4-FFF2-40B4-BE49-F238E27FC236}">
                <a16:creationId xmlns:a16="http://schemas.microsoft.com/office/drawing/2014/main" id="{28E7802D-A8D1-4B45-A3A2-26239956D628}"/>
              </a:ext>
            </a:extLst>
          </p:cNvPr>
          <p:cNvPicPr>
            <a:picLocks noChangeAspect="1"/>
          </p:cNvPicPr>
          <p:nvPr/>
        </p:nvPicPr>
        <p:blipFill>
          <a:blip r:embed="rId7"/>
          <a:stretch>
            <a:fillRect/>
          </a:stretch>
        </p:blipFill>
        <p:spPr>
          <a:xfrm>
            <a:off x="3598490" y="5425963"/>
            <a:ext cx="1829167" cy="536884"/>
          </a:xfrm>
          <a:prstGeom prst="rect">
            <a:avLst/>
          </a:prstGeom>
        </p:spPr>
      </p:pic>
      <p:pic>
        <p:nvPicPr>
          <p:cNvPr id="19" name="Picture 18">
            <a:extLst>
              <a:ext uri="{FF2B5EF4-FFF2-40B4-BE49-F238E27FC236}">
                <a16:creationId xmlns:a16="http://schemas.microsoft.com/office/drawing/2014/main" id="{0138F7DB-FFA4-4640-9732-2483E234BB57}"/>
              </a:ext>
            </a:extLst>
          </p:cNvPr>
          <p:cNvPicPr>
            <a:picLocks noChangeAspect="1"/>
          </p:cNvPicPr>
          <p:nvPr/>
        </p:nvPicPr>
        <p:blipFill>
          <a:blip r:embed="rId7"/>
          <a:stretch>
            <a:fillRect/>
          </a:stretch>
        </p:blipFill>
        <p:spPr>
          <a:xfrm>
            <a:off x="5905639" y="5434852"/>
            <a:ext cx="1829167" cy="536884"/>
          </a:xfrm>
          <a:prstGeom prst="rect">
            <a:avLst/>
          </a:prstGeom>
        </p:spPr>
      </p:pic>
      <p:pic>
        <p:nvPicPr>
          <p:cNvPr id="21" name="Picture 20">
            <a:extLst>
              <a:ext uri="{FF2B5EF4-FFF2-40B4-BE49-F238E27FC236}">
                <a16:creationId xmlns:a16="http://schemas.microsoft.com/office/drawing/2014/main" id="{28351D58-95C9-473E-BF4E-157DA88E6EA4}"/>
              </a:ext>
            </a:extLst>
          </p:cNvPr>
          <p:cNvPicPr>
            <a:picLocks noChangeAspect="1"/>
          </p:cNvPicPr>
          <p:nvPr/>
        </p:nvPicPr>
        <p:blipFill>
          <a:blip r:embed="rId7"/>
          <a:stretch>
            <a:fillRect/>
          </a:stretch>
        </p:blipFill>
        <p:spPr>
          <a:xfrm>
            <a:off x="3598490" y="6005264"/>
            <a:ext cx="1829167" cy="536884"/>
          </a:xfrm>
          <a:prstGeom prst="rect">
            <a:avLst/>
          </a:prstGeom>
        </p:spPr>
      </p:pic>
      <p:pic>
        <p:nvPicPr>
          <p:cNvPr id="23" name="Picture 22">
            <a:extLst>
              <a:ext uri="{FF2B5EF4-FFF2-40B4-BE49-F238E27FC236}">
                <a16:creationId xmlns:a16="http://schemas.microsoft.com/office/drawing/2014/main" id="{D858A78F-BEB4-497E-AEAA-FE8059FBC372}"/>
              </a:ext>
            </a:extLst>
          </p:cNvPr>
          <p:cNvPicPr>
            <a:picLocks noChangeAspect="1"/>
          </p:cNvPicPr>
          <p:nvPr/>
        </p:nvPicPr>
        <p:blipFill>
          <a:blip r:embed="rId7"/>
          <a:stretch>
            <a:fillRect/>
          </a:stretch>
        </p:blipFill>
        <p:spPr>
          <a:xfrm>
            <a:off x="5905639" y="5995874"/>
            <a:ext cx="1829167" cy="536884"/>
          </a:xfrm>
          <a:prstGeom prst="rect">
            <a:avLst/>
          </a:prstGeom>
        </p:spPr>
      </p:pic>
      <p:sp>
        <p:nvSpPr>
          <p:cNvPr id="25" name="TextBox 24">
            <a:extLst>
              <a:ext uri="{FF2B5EF4-FFF2-40B4-BE49-F238E27FC236}">
                <a16:creationId xmlns:a16="http://schemas.microsoft.com/office/drawing/2014/main" id="{049D90F0-B017-4F76-AC32-B3627D79CDA5}"/>
              </a:ext>
            </a:extLst>
          </p:cNvPr>
          <p:cNvSpPr txBox="1"/>
          <p:nvPr/>
        </p:nvSpPr>
        <p:spPr>
          <a:xfrm>
            <a:off x="-28970" y="892830"/>
            <a:ext cx="1235576" cy="369332"/>
          </a:xfrm>
          <a:prstGeom prst="rect">
            <a:avLst/>
          </a:prstGeom>
          <a:noFill/>
        </p:spPr>
        <p:txBody>
          <a:bodyPr wrap="square">
            <a:spAutoFit/>
          </a:bodyPr>
          <a:lstStyle/>
          <a:p>
            <a:r>
              <a:rPr lang="en-US" dirty="0">
                <a:solidFill>
                  <a:srgbClr val="FF0000"/>
                </a:solidFill>
              </a:rPr>
              <a:t>Restate</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0550FC3-E5DA-426F-A06F-E75938BE56D0}"/>
                  </a:ext>
                </a:extLst>
              </p:cNvPr>
              <p:cNvSpPr txBox="1"/>
              <p:nvPr/>
            </p:nvSpPr>
            <p:spPr>
              <a:xfrm>
                <a:off x="3967870" y="1063540"/>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27" name="TextBox 26">
                <a:extLst>
                  <a:ext uri="{FF2B5EF4-FFF2-40B4-BE49-F238E27FC236}">
                    <a16:creationId xmlns:a16="http://schemas.microsoft.com/office/drawing/2014/main" id="{60550FC3-E5DA-426F-A06F-E75938BE56D0}"/>
                  </a:ext>
                </a:extLst>
              </p:cNvPr>
              <p:cNvSpPr txBox="1">
                <a:spLocks noRot="1" noChangeAspect="1" noMove="1" noResize="1" noEditPoints="1" noAdjustHandles="1" noChangeArrowheads="1" noChangeShapeType="1" noTextEdit="1"/>
              </p:cNvSpPr>
              <p:nvPr/>
            </p:nvSpPr>
            <p:spPr>
              <a:xfrm>
                <a:off x="3967870" y="1063540"/>
                <a:ext cx="1767046" cy="76335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F8AB502-40DE-4208-BA58-4A8937191E35}"/>
                  </a:ext>
                </a:extLst>
              </p:cNvPr>
              <p:cNvSpPr txBox="1"/>
              <p:nvPr/>
            </p:nvSpPr>
            <p:spPr>
              <a:xfrm>
                <a:off x="1330899" y="1905554"/>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31" name="TextBox 30">
                <a:extLst>
                  <a:ext uri="{FF2B5EF4-FFF2-40B4-BE49-F238E27FC236}">
                    <a16:creationId xmlns:a16="http://schemas.microsoft.com/office/drawing/2014/main" id="{1F8AB502-40DE-4208-BA58-4A8937191E35}"/>
                  </a:ext>
                </a:extLst>
              </p:cNvPr>
              <p:cNvSpPr txBox="1">
                <a:spLocks noRot="1" noChangeAspect="1" noMove="1" noResize="1" noEditPoints="1" noAdjustHandles="1" noChangeArrowheads="1" noChangeShapeType="1" noTextEdit="1"/>
              </p:cNvSpPr>
              <p:nvPr/>
            </p:nvSpPr>
            <p:spPr>
              <a:xfrm>
                <a:off x="1330899" y="1905554"/>
                <a:ext cx="1767046" cy="76335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E3BAD2E-7FF6-4BED-AB49-DAEC50555F05}"/>
                  </a:ext>
                </a:extLst>
              </p:cNvPr>
              <p:cNvSpPr txBox="1"/>
              <p:nvPr/>
            </p:nvSpPr>
            <p:spPr>
              <a:xfrm>
                <a:off x="4796929" y="2786678"/>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33" name="TextBox 32">
                <a:extLst>
                  <a:ext uri="{FF2B5EF4-FFF2-40B4-BE49-F238E27FC236}">
                    <a16:creationId xmlns:a16="http://schemas.microsoft.com/office/drawing/2014/main" id="{0E3BAD2E-7FF6-4BED-AB49-DAEC50555F05}"/>
                  </a:ext>
                </a:extLst>
              </p:cNvPr>
              <p:cNvSpPr txBox="1">
                <a:spLocks noRot="1" noChangeAspect="1" noMove="1" noResize="1" noEditPoints="1" noAdjustHandles="1" noChangeArrowheads="1" noChangeShapeType="1" noTextEdit="1"/>
              </p:cNvSpPr>
              <p:nvPr/>
            </p:nvSpPr>
            <p:spPr>
              <a:xfrm>
                <a:off x="4796929" y="2786678"/>
                <a:ext cx="1767046" cy="76335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64EF184-69F3-4915-96D7-C9B2C45964E8}"/>
                  </a:ext>
                </a:extLst>
              </p:cNvPr>
              <p:cNvSpPr txBox="1"/>
              <p:nvPr/>
            </p:nvSpPr>
            <p:spPr>
              <a:xfrm>
                <a:off x="5157243" y="3820194"/>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35" name="TextBox 34">
                <a:extLst>
                  <a:ext uri="{FF2B5EF4-FFF2-40B4-BE49-F238E27FC236}">
                    <a16:creationId xmlns:a16="http://schemas.microsoft.com/office/drawing/2014/main" id="{064EF184-69F3-4915-96D7-C9B2C45964E8}"/>
                  </a:ext>
                </a:extLst>
              </p:cNvPr>
              <p:cNvSpPr txBox="1">
                <a:spLocks noRot="1" noChangeAspect="1" noMove="1" noResize="1" noEditPoints="1" noAdjustHandles="1" noChangeArrowheads="1" noChangeShapeType="1" noTextEdit="1"/>
              </p:cNvSpPr>
              <p:nvPr/>
            </p:nvSpPr>
            <p:spPr>
              <a:xfrm>
                <a:off x="5157243" y="3820194"/>
                <a:ext cx="1767046" cy="76335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2B8FAE-0421-44EB-9B29-5D51FED3DF67}"/>
                  </a:ext>
                </a:extLst>
              </p:cNvPr>
              <p:cNvSpPr txBox="1"/>
              <p:nvPr/>
            </p:nvSpPr>
            <p:spPr>
              <a:xfrm>
                <a:off x="3611883" y="7463925"/>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37" name="TextBox 36">
                <a:extLst>
                  <a:ext uri="{FF2B5EF4-FFF2-40B4-BE49-F238E27FC236}">
                    <a16:creationId xmlns:a16="http://schemas.microsoft.com/office/drawing/2014/main" id="{7B2B8FAE-0421-44EB-9B29-5D51FED3DF67}"/>
                  </a:ext>
                </a:extLst>
              </p:cNvPr>
              <p:cNvSpPr txBox="1">
                <a:spLocks noRot="1" noChangeAspect="1" noMove="1" noResize="1" noEditPoints="1" noAdjustHandles="1" noChangeArrowheads="1" noChangeShapeType="1" noTextEdit="1"/>
              </p:cNvSpPr>
              <p:nvPr/>
            </p:nvSpPr>
            <p:spPr>
              <a:xfrm>
                <a:off x="3611883" y="7463925"/>
                <a:ext cx="1767046" cy="763351"/>
              </a:xfrm>
              <a:prstGeom prst="rect">
                <a:avLst/>
              </a:prstGeom>
              <a:blipFill>
                <a:blip r:embed="rId11"/>
                <a:stretch>
                  <a:fillRect/>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97AA6BDA-8873-4942-A72D-4F9A9F7B6403}"/>
              </a:ext>
            </a:extLst>
          </p:cNvPr>
          <p:cNvSpPr/>
          <p:nvPr/>
        </p:nvSpPr>
        <p:spPr bwMode="auto">
          <a:xfrm>
            <a:off x="216107" y="8250502"/>
            <a:ext cx="7503525" cy="1660948"/>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pic>
        <p:nvPicPr>
          <p:cNvPr id="40" name="Picture 39">
            <a:extLst>
              <a:ext uri="{FF2B5EF4-FFF2-40B4-BE49-F238E27FC236}">
                <a16:creationId xmlns:a16="http://schemas.microsoft.com/office/drawing/2014/main" id="{D7AA47D0-9E1F-4C5C-B2DA-ED4DCE82991F}"/>
              </a:ext>
            </a:extLst>
          </p:cNvPr>
          <p:cNvPicPr>
            <a:picLocks noChangeAspect="1"/>
          </p:cNvPicPr>
          <p:nvPr/>
        </p:nvPicPr>
        <p:blipFill>
          <a:blip r:embed="rId12"/>
          <a:stretch>
            <a:fillRect/>
          </a:stretch>
        </p:blipFill>
        <p:spPr>
          <a:xfrm>
            <a:off x="617687" y="4530792"/>
            <a:ext cx="7072570" cy="2597475"/>
          </a:xfrm>
          <a:prstGeom prst="rect">
            <a:avLst/>
          </a:prstGeom>
        </p:spPr>
      </p:pic>
      <p:grpSp>
        <p:nvGrpSpPr>
          <p:cNvPr id="47" name="Group 46">
            <a:extLst>
              <a:ext uri="{FF2B5EF4-FFF2-40B4-BE49-F238E27FC236}">
                <a16:creationId xmlns:a16="http://schemas.microsoft.com/office/drawing/2014/main" id="{C986EBCE-AE07-40E0-9038-5EC0D4F99A75}"/>
              </a:ext>
            </a:extLst>
          </p:cNvPr>
          <p:cNvGrpSpPr/>
          <p:nvPr/>
        </p:nvGrpSpPr>
        <p:grpSpPr>
          <a:xfrm>
            <a:off x="2945075" y="5268244"/>
            <a:ext cx="3119675" cy="803049"/>
            <a:chOff x="2880371" y="5168571"/>
            <a:chExt cx="3119675" cy="803049"/>
          </a:xfrm>
        </p:grpSpPr>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99EB66B-83E6-4DE8-9C1E-A7CCCCF754D7}"/>
                    </a:ext>
                  </a:extLst>
                </p:cNvPr>
                <p:cNvSpPr txBox="1"/>
                <p:nvPr/>
              </p:nvSpPr>
              <p:spPr>
                <a:xfrm>
                  <a:off x="2880371" y="5208269"/>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42" name="TextBox 41">
                  <a:extLst>
                    <a:ext uri="{FF2B5EF4-FFF2-40B4-BE49-F238E27FC236}">
                      <a16:creationId xmlns:a16="http://schemas.microsoft.com/office/drawing/2014/main" id="{899EB66B-83E6-4DE8-9C1E-A7CCCCF754D7}"/>
                    </a:ext>
                  </a:extLst>
                </p:cNvPr>
                <p:cNvSpPr txBox="1">
                  <a:spLocks noRot="1" noChangeAspect="1" noMove="1" noResize="1" noEditPoints="1" noAdjustHandles="1" noChangeArrowheads="1" noChangeShapeType="1" noTextEdit="1"/>
                </p:cNvSpPr>
                <p:nvPr/>
              </p:nvSpPr>
              <p:spPr>
                <a:xfrm>
                  <a:off x="2880371" y="5208269"/>
                  <a:ext cx="1767046" cy="76335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64EA5DA-79BA-4598-9375-9203826D66FF}"/>
                    </a:ext>
                  </a:extLst>
                </p:cNvPr>
                <p:cNvSpPr txBox="1"/>
                <p:nvPr/>
              </p:nvSpPr>
              <p:spPr>
                <a:xfrm>
                  <a:off x="3431411" y="5203574"/>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r>
                        <a:rPr lang="en-US" sz="3600" b="1" i="1" smtClean="0">
                          <a:latin typeface="Cambria Math" panose="02040503050406030204" pitchFamily="18" charset="0"/>
                          <a:ea typeface="Cambria Math" panose="02040503050406030204" pitchFamily="18" charset="0"/>
                          <a:cs typeface="Adobe Arabic" panose="02040503050201020203" pitchFamily="18" charset="-78"/>
                        </a:rPr>
                        <m:t>∙</m:t>
                      </m:r>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r>
                    <a:rPr lang="en-US" sz="3600" b="1" dirty="0">
                      <a:latin typeface="Adobe Arabic" panose="02040503050201020203" pitchFamily="18" charset="-78"/>
                      <a:cs typeface="Adobe Arabic" panose="02040503050201020203" pitchFamily="18" charset="-78"/>
                    </a:rPr>
                    <a:t>  </a:t>
                  </a:r>
                </a:p>
              </p:txBody>
            </p:sp>
          </mc:Choice>
          <mc:Fallback xmlns="">
            <p:sp>
              <p:nvSpPr>
                <p:cNvPr id="44" name="TextBox 43">
                  <a:extLst>
                    <a:ext uri="{FF2B5EF4-FFF2-40B4-BE49-F238E27FC236}">
                      <a16:creationId xmlns:a16="http://schemas.microsoft.com/office/drawing/2014/main" id="{C64EA5DA-79BA-4598-9375-9203826D66FF}"/>
                    </a:ext>
                  </a:extLst>
                </p:cNvPr>
                <p:cNvSpPr txBox="1">
                  <a:spLocks noRot="1" noChangeAspect="1" noMove="1" noResize="1" noEditPoints="1" noAdjustHandles="1" noChangeArrowheads="1" noChangeShapeType="1" noTextEdit="1"/>
                </p:cNvSpPr>
                <p:nvPr/>
              </p:nvSpPr>
              <p:spPr>
                <a:xfrm>
                  <a:off x="3431411" y="5203574"/>
                  <a:ext cx="1767046" cy="76335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5EDE303-457C-425C-93C7-7366329761E5}"/>
                    </a:ext>
                  </a:extLst>
                </p:cNvPr>
                <p:cNvSpPr txBox="1"/>
                <p:nvPr/>
              </p:nvSpPr>
              <p:spPr>
                <a:xfrm>
                  <a:off x="4233000" y="5168571"/>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46" name="TextBox 45">
                  <a:extLst>
                    <a:ext uri="{FF2B5EF4-FFF2-40B4-BE49-F238E27FC236}">
                      <a16:creationId xmlns:a16="http://schemas.microsoft.com/office/drawing/2014/main" id="{A5EDE303-457C-425C-93C7-7366329761E5}"/>
                    </a:ext>
                  </a:extLst>
                </p:cNvPr>
                <p:cNvSpPr txBox="1">
                  <a:spLocks noRot="1" noChangeAspect="1" noMove="1" noResize="1" noEditPoints="1" noAdjustHandles="1" noChangeArrowheads="1" noChangeShapeType="1" noTextEdit="1"/>
                </p:cNvSpPr>
                <p:nvPr/>
              </p:nvSpPr>
              <p:spPr>
                <a:xfrm>
                  <a:off x="4233000" y="5168571"/>
                  <a:ext cx="1767046" cy="763351"/>
                </a:xfrm>
                <a:prstGeom prst="rect">
                  <a:avLst/>
                </a:prstGeom>
                <a:blipFill>
                  <a:blip r:embed="rId15"/>
                  <a:stretch>
                    <a:fillRect l="-345" t="-4000" b="-22400"/>
                  </a:stretch>
                </a:blipFill>
              </p:spPr>
              <p:txBody>
                <a:bodyPr/>
                <a:lstStyle/>
                <a:p>
                  <a:r>
                    <a:rPr lang="en-US">
                      <a:noFill/>
                    </a:rPr>
                    <a:t> </a:t>
                  </a:r>
                </a:p>
              </p:txBody>
            </p:sp>
          </mc:Fallback>
        </mc:AlternateContent>
      </p:grpSp>
      <p:grpSp>
        <p:nvGrpSpPr>
          <p:cNvPr id="52" name="Group 51">
            <a:extLst>
              <a:ext uri="{FF2B5EF4-FFF2-40B4-BE49-F238E27FC236}">
                <a16:creationId xmlns:a16="http://schemas.microsoft.com/office/drawing/2014/main" id="{071A06F8-B8CF-4FB4-A39D-BDF3B28A13B9}"/>
              </a:ext>
            </a:extLst>
          </p:cNvPr>
          <p:cNvGrpSpPr/>
          <p:nvPr/>
        </p:nvGrpSpPr>
        <p:grpSpPr>
          <a:xfrm>
            <a:off x="5184612" y="5272444"/>
            <a:ext cx="3119675" cy="803049"/>
            <a:chOff x="2880371" y="5168571"/>
            <a:chExt cx="3119675" cy="803049"/>
          </a:xfrm>
        </p:grpSpPr>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A03E67F-042B-419B-A7F5-A02C69BED3DC}"/>
                    </a:ext>
                  </a:extLst>
                </p:cNvPr>
                <p:cNvSpPr txBox="1"/>
                <p:nvPr/>
              </p:nvSpPr>
              <p:spPr>
                <a:xfrm>
                  <a:off x="2880371" y="5208269"/>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53" name="TextBox 52">
                  <a:extLst>
                    <a:ext uri="{FF2B5EF4-FFF2-40B4-BE49-F238E27FC236}">
                      <a16:creationId xmlns:a16="http://schemas.microsoft.com/office/drawing/2014/main" id="{4A03E67F-042B-419B-A7F5-A02C69BED3DC}"/>
                    </a:ext>
                  </a:extLst>
                </p:cNvPr>
                <p:cNvSpPr txBox="1">
                  <a:spLocks noRot="1" noChangeAspect="1" noMove="1" noResize="1" noEditPoints="1" noAdjustHandles="1" noChangeArrowheads="1" noChangeShapeType="1" noTextEdit="1"/>
                </p:cNvSpPr>
                <p:nvPr/>
              </p:nvSpPr>
              <p:spPr>
                <a:xfrm>
                  <a:off x="2880371" y="5208269"/>
                  <a:ext cx="1767046" cy="763351"/>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2C64294-7A4F-4CEE-AC72-B7B2E52308A9}"/>
                    </a:ext>
                  </a:extLst>
                </p:cNvPr>
                <p:cNvSpPr txBox="1"/>
                <p:nvPr/>
              </p:nvSpPr>
              <p:spPr>
                <a:xfrm>
                  <a:off x="3431411" y="5203574"/>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r>
                        <a:rPr lang="en-US" sz="3600" b="1" i="1" smtClean="0">
                          <a:latin typeface="Cambria Math" panose="02040503050406030204" pitchFamily="18" charset="0"/>
                          <a:ea typeface="Cambria Math" panose="02040503050406030204" pitchFamily="18" charset="0"/>
                          <a:cs typeface="Adobe Arabic" panose="02040503050201020203" pitchFamily="18" charset="-78"/>
                        </a:rPr>
                        <m:t>∙</m:t>
                      </m:r>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r>
                    <a:rPr lang="en-US" sz="3600" b="1" dirty="0">
                      <a:latin typeface="Adobe Arabic" panose="02040503050201020203" pitchFamily="18" charset="-78"/>
                      <a:cs typeface="Adobe Arabic" panose="02040503050201020203" pitchFamily="18" charset="-78"/>
                    </a:rPr>
                    <a:t>  </a:t>
                  </a:r>
                </a:p>
              </p:txBody>
            </p:sp>
          </mc:Choice>
          <mc:Fallback xmlns="">
            <p:sp>
              <p:nvSpPr>
                <p:cNvPr id="54" name="TextBox 53">
                  <a:extLst>
                    <a:ext uri="{FF2B5EF4-FFF2-40B4-BE49-F238E27FC236}">
                      <a16:creationId xmlns:a16="http://schemas.microsoft.com/office/drawing/2014/main" id="{E2C64294-7A4F-4CEE-AC72-B7B2E52308A9}"/>
                    </a:ext>
                  </a:extLst>
                </p:cNvPr>
                <p:cNvSpPr txBox="1">
                  <a:spLocks noRot="1" noChangeAspect="1" noMove="1" noResize="1" noEditPoints="1" noAdjustHandles="1" noChangeArrowheads="1" noChangeShapeType="1" noTextEdit="1"/>
                </p:cNvSpPr>
                <p:nvPr/>
              </p:nvSpPr>
              <p:spPr>
                <a:xfrm>
                  <a:off x="3431411" y="5203574"/>
                  <a:ext cx="1767046" cy="763351"/>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6ED8C14-4E32-478E-88B9-5AEEA3AD7562}"/>
                    </a:ext>
                  </a:extLst>
                </p:cNvPr>
                <p:cNvSpPr txBox="1"/>
                <p:nvPr/>
              </p:nvSpPr>
              <p:spPr>
                <a:xfrm>
                  <a:off x="4233000" y="5168571"/>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55" name="TextBox 54">
                  <a:extLst>
                    <a:ext uri="{FF2B5EF4-FFF2-40B4-BE49-F238E27FC236}">
                      <a16:creationId xmlns:a16="http://schemas.microsoft.com/office/drawing/2014/main" id="{56ED8C14-4E32-478E-88B9-5AEEA3AD7562}"/>
                    </a:ext>
                  </a:extLst>
                </p:cNvPr>
                <p:cNvSpPr txBox="1">
                  <a:spLocks noRot="1" noChangeAspect="1" noMove="1" noResize="1" noEditPoints="1" noAdjustHandles="1" noChangeArrowheads="1" noChangeShapeType="1" noTextEdit="1"/>
                </p:cNvSpPr>
                <p:nvPr/>
              </p:nvSpPr>
              <p:spPr>
                <a:xfrm>
                  <a:off x="4233000" y="5168571"/>
                  <a:ext cx="1767046" cy="763351"/>
                </a:xfrm>
                <a:prstGeom prst="rect">
                  <a:avLst/>
                </a:prstGeom>
                <a:blipFill>
                  <a:blip r:embed="rId18"/>
                  <a:stretch>
                    <a:fillRect l="-345" t="-4800" b="-22400"/>
                  </a:stretch>
                </a:blipFill>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B512A65D-43EB-4ED5-BCEB-6A1ED54E62C6}"/>
              </a:ext>
            </a:extLst>
          </p:cNvPr>
          <p:cNvGrpSpPr/>
          <p:nvPr/>
        </p:nvGrpSpPr>
        <p:grpSpPr>
          <a:xfrm>
            <a:off x="2953235" y="6206486"/>
            <a:ext cx="3119675" cy="803049"/>
            <a:chOff x="2880371" y="5168571"/>
            <a:chExt cx="3119675" cy="803049"/>
          </a:xfrm>
        </p:grpSpPr>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99B2DAF-8013-4001-97A5-0667721AE9AF}"/>
                    </a:ext>
                  </a:extLst>
                </p:cNvPr>
                <p:cNvSpPr txBox="1"/>
                <p:nvPr/>
              </p:nvSpPr>
              <p:spPr>
                <a:xfrm>
                  <a:off x="2880371" y="5208269"/>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57" name="TextBox 56">
                  <a:extLst>
                    <a:ext uri="{FF2B5EF4-FFF2-40B4-BE49-F238E27FC236}">
                      <a16:creationId xmlns:a16="http://schemas.microsoft.com/office/drawing/2014/main" id="{899B2DAF-8013-4001-97A5-0667721AE9AF}"/>
                    </a:ext>
                  </a:extLst>
                </p:cNvPr>
                <p:cNvSpPr txBox="1">
                  <a:spLocks noRot="1" noChangeAspect="1" noMove="1" noResize="1" noEditPoints="1" noAdjustHandles="1" noChangeArrowheads="1" noChangeShapeType="1" noTextEdit="1"/>
                </p:cNvSpPr>
                <p:nvPr/>
              </p:nvSpPr>
              <p:spPr>
                <a:xfrm>
                  <a:off x="2880371" y="5208269"/>
                  <a:ext cx="1767046" cy="76335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1542C89-FE5F-4086-B717-E02B810C6498}"/>
                    </a:ext>
                  </a:extLst>
                </p:cNvPr>
                <p:cNvSpPr txBox="1"/>
                <p:nvPr/>
              </p:nvSpPr>
              <p:spPr>
                <a:xfrm>
                  <a:off x="3431411" y="5203574"/>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r>
                        <a:rPr lang="en-US" sz="3600" b="1" i="1" smtClean="0">
                          <a:latin typeface="Cambria Math" panose="02040503050406030204" pitchFamily="18" charset="0"/>
                          <a:ea typeface="Cambria Math" panose="02040503050406030204" pitchFamily="18" charset="0"/>
                          <a:cs typeface="Adobe Arabic" panose="02040503050201020203" pitchFamily="18" charset="-78"/>
                        </a:rPr>
                        <m:t>∙</m:t>
                      </m:r>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r>
                    <a:rPr lang="en-US" sz="3600" b="1" dirty="0">
                      <a:latin typeface="Adobe Arabic" panose="02040503050201020203" pitchFamily="18" charset="-78"/>
                      <a:cs typeface="Adobe Arabic" panose="02040503050201020203" pitchFamily="18" charset="-78"/>
                    </a:rPr>
                    <a:t>  </a:t>
                  </a:r>
                </a:p>
              </p:txBody>
            </p:sp>
          </mc:Choice>
          <mc:Fallback xmlns="">
            <p:sp>
              <p:nvSpPr>
                <p:cNvPr id="58" name="TextBox 57">
                  <a:extLst>
                    <a:ext uri="{FF2B5EF4-FFF2-40B4-BE49-F238E27FC236}">
                      <a16:creationId xmlns:a16="http://schemas.microsoft.com/office/drawing/2014/main" id="{D1542C89-FE5F-4086-B717-E02B810C6498}"/>
                    </a:ext>
                  </a:extLst>
                </p:cNvPr>
                <p:cNvSpPr txBox="1">
                  <a:spLocks noRot="1" noChangeAspect="1" noMove="1" noResize="1" noEditPoints="1" noAdjustHandles="1" noChangeArrowheads="1" noChangeShapeType="1" noTextEdit="1"/>
                </p:cNvSpPr>
                <p:nvPr/>
              </p:nvSpPr>
              <p:spPr>
                <a:xfrm>
                  <a:off x="3431411" y="5203574"/>
                  <a:ext cx="1767046" cy="76335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64A9D692-00E2-4F73-B3C5-C36A3F8BFDE6}"/>
                    </a:ext>
                  </a:extLst>
                </p:cNvPr>
                <p:cNvSpPr txBox="1"/>
                <p:nvPr/>
              </p:nvSpPr>
              <p:spPr>
                <a:xfrm>
                  <a:off x="4233000" y="5168571"/>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59" name="TextBox 58">
                  <a:extLst>
                    <a:ext uri="{FF2B5EF4-FFF2-40B4-BE49-F238E27FC236}">
                      <a16:creationId xmlns:a16="http://schemas.microsoft.com/office/drawing/2014/main" id="{64A9D692-00E2-4F73-B3C5-C36A3F8BFDE6}"/>
                    </a:ext>
                  </a:extLst>
                </p:cNvPr>
                <p:cNvSpPr txBox="1">
                  <a:spLocks noRot="1" noChangeAspect="1" noMove="1" noResize="1" noEditPoints="1" noAdjustHandles="1" noChangeArrowheads="1" noChangeShapeType="1" noTextEdit="1"/>
                </p:cNvSpPr>
                <p:nvPr/>
              </p:nvSpPr>
              <p:spPr>
                <a:xfrm>
                  <a:off x="4233000" y="5168571"/>
                  <a:ext cx="1767046" cy="763351"/>
                </a:xfrm>
                <a:prstGeom prst="rect">
                  <a:avLst/>
                </a:prstGeom>
                <a:blipFill>
                  <a:blip r:embed="rId20"/>
                  <a:stretch>
                    <a:fillRect l="-345" t="-4000" b="-22400"/>
                  </a:stretch>
                </a:blipFill>
              </p:spPr>
              <p:txBody>
                <a:bodyPr/>
                <a:lstStyle/>
                <a:p>
                  <a:r>
                    <a:rPr lang="en-US">
                      <a:noFill/>
                    </a:rPr>
                    <a:t> </a:t>
                  </a:r>
                </a:p>
              </p:txBody>
            </p:sp>
          </mc:Fallback>
        </mc:AlternateContent>
      </p:grpSp>
      <p:grpSp>
        <p:nvGrpSpPr>
          <p:cNvPr id="60" name="Group 59">
            <a:extLst>
              <a:ext uri="{FF2B5EF4-FFF2-40B4-BE49-F238E27FC236}">
                <a16:creationId xmlns:a16="http://schemas.microsoft.com/office/drawing/2014/main" id="{4010F9DD-4B2E-4475-894A-F78FCE44FAF1}"/>
              </a:ext>
            </a:extLst>
          </p:cNvPr>
          <p:cNvGrpSpPr/>
          <p:nvPr/>
        </p:nvGrpSpPr>
        <p:grpSpPr>
          <a:xfrm>
            <a:off x="5220446" y="6205991"/>
            <a:ext cx="3119675" cy="803049"/>
            <a:chOff x="2880371" y="5168571"/>
            <a:chExt cx="3119675" cy="803049"/>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1991B0E-D96F-4815-A44C-30D7552BEA23}"/>
                    </a:ext>
                  </a:extLst>
                </p:cNvPr>
                <p:cNvSpPr txBox="1"/>
                <p:nvPr/>
              </p:nvSpPr>
              <p:spPr>
                <a:xfrm>
                  <a:off x="2880371" y="5208269"/>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61" name="TextBox 60">
                  <a:extLst>
                    <a:ext uri="{FF2B5EF4-FFF2-40B4-BE49-F238E27FC236}">
                      <a16:creationId xmlns:a16="http://schemas.microsoft.com/office/drawing/2014/main" id="{51991B0E-D96F-4815-A44C-30D7552BEA23}"/>
                    </a:ext>
                  </a:extLst>
                </p:cNvPr>
                <p:cNvSpPr txBox="1">
                  <a:spLocks noRot="1" noChangeAspect="1" noMove="1" noResize="1" noEditPoints="1" noAdjustHandles="1" noChangeArrowheads="1" noChangeShapeType="1" noTextEdit="1"/>
                </p:cNvSpPr>
                <p:nvPr/>
              </p:nvSpPr>
              <p:spPr>
                <a:xfrm>
                  <a:off x="2880371" y="5208269"/>
                  <a:ext cx="1767046" cy="76335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CD93C78-EFD6-43F8-8DB5-66EBF1D08AF3}"/>
                    </a:ext>
                  </a:extLst>
                </p:cNvPr>
                <p:cNvSpPr txBox="1"/>
                <p:nvPr/>
              </p:nvSpPr>
              <p:spPr>
                <a:xfrm>
                  <a:off x="3431411" y="5203574"/>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a:t>
                  </a:r>
                  <a14:m>
                    <m:oMath xmlns:m="http://schemas.openxmlformats.org/officeDocument/2006/math">
                      <m:r>
                        <a:rPr lang="en-US" sz="3600" b="1" i="1" smtClean="0">
                          <a:latin typeface="Cambria Math" panose="02040503050406030204" pitchFamily="18" charset="0"/>
                          <a:ea typeface="Cambria Math" panose="02040503050406030204" pitchFamily="18" charset="0"/>
                          <a:cs typeface="Adobe Arabic" panose="02040503050201020203" pitchFamily="18" charset="-78"/>
                        </a:rPr>
                        <m:t>∙</m:t>
                      </m:r>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r>
                    <a:rPr lang="en-US" sz="3600" b="1" dirty="0">
                      <a:latin typeface="Adobe Arabic" panose="02040503050201020203" pitchFamily="18" charset="-78"/>
                      <a:cs typeface="Adobe Arabic" panose="02040503050201020203" pitchFamily="18" charset="-78"/>
                    </a:rPr>
                    <a:t>  </a:t>
                  </a:r>
                </a:p>
              </p:txBody>
            </p:sp>
          </mc:Choice>
          <mc:Fallback xmlns="">
            <p:sp>
              <p:nvSpPr>
                <p:cNvPr id="62" name="TextBox 61">
                  <a:extLst>
                    <a:ext uri="{FF2B5EF4-FFF2-40B4-BE49-F238E27FC236}">
                      <a16:creationId xmlns:a16="http://schemas.microsoft.com/office/drawing/2014/main" id="{8CD93C78-EFD6-43F8-8DB5-66EBF1D08AF3}"/>
                    </a:ext>
                  </a:extLst>
                </p:cNvPr>
                <p:cNvSpPr txBox="1">
                  <a:spLocks noRot="1" noChangeAspect="1" noMove="1" noResize="1" noEditPoints="1" noAdjustHandles="1" noChangeArrowheads="1" noChangeShapeType="1" noTextEdit="1"/>
                </p:cNvSpPr>
                <p:nvPr/>
              </p:nvSpPr>
              <p:spPr>
                <a:xfrm>
                  <a:off x="3431411" y="5203574"/>
                  <a:ext cx="1767046" cy="763351"/>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FA43296-1E45-4F7D-8317-303E2E33DF4D}"/>
                    </a:ext>
                  </a:extLst>
                </p:cNvPr>
                <p:cNvSpPr txBox="1"/>
                <p:nvPr/>
              </p:nvSpPr>
              <p:spPr>
                <a:xfrm>
                  <a:off x="4233000" y="5168571"/>
                  <a:ext cx="1767046" cy="763351"/>
                </a:xfrm>
                <a:prstGeom prst="rect">
                  <a:avLst/>
                </a:prstGeom>
                <a:noFill/>
              </p:spPr>
              <p:txBody>
                <a:bodyPr wrap="square">
                  <a:spAutoFit/>
                </a:bodyPr>
                <a:lstStyle/>
                <a:p>
                  <a:r>
                    <a:rPr lang="en-US" sz="3600" b="1" dirty="0">
                      <a:latin typeface="Adobe Arabic" panose="02040503050201020203" pitchFamily="18" charset="-78"/>
                      <a:cs typeface="Adobe Arabic" panose="02040503050201020203" pitchFamily="18" charset="-78"/>
                    </a:rPr>
                    <a:t>  = </a:t>
                  </a:r>
                  <a14:m>
                    <m:oMath xmlns:m="http://schemas.openxmlformats.org/officeDocument/2006/math">
                      <m:f>
                        <m:fPr>
                          <m:ctrlPr>
                            <a:rPr lang="en-US" sz="3600" b="1" i="1" smtClean="0">
                              <a:latin typeface="Cambria Math" panose="02040503050406030204" pitchFamily="18" charset="0"/>
                              <a:cs typeface="Adobe Arabic" panose="02040503050201020203" pitchFamily="18" charset="-78"/>
                            </a:rPr>
                          </m:ctrlPr>
                        </m:fPr>
                        <m:num>
                          <m:r>
                            <a:rPr lang="en-US" sz="3600" b="1" i="1" smtClean="0">
                              <a:latin typeface="Cambria Math" panose="02040503050406030204" pitchFamily="18" charset="0"/>
                              <a:cs typeface="Adobe Arabic" panose="02040503050201020203" pitchFamily="18" charset="-78"/>
                            </a:rPr>
                            <m:t>  </m:t>
                          </m:r>
                        </m:num>
                        <m:den>
                          <m:r>
                            <a:rPr lang="en-US" sz="3600" b="1" i="1" smtClean="0">
                              <a:latin typeface="Cambria Math" panose="02040503050406030204" pitchFamily="18" charset="0"/>
                              <a:cs typeface="Adobe Arabic" panose="02040503050201020203" pitchFamily="18" charset="-78"/>
                            </a:rPr>
                            <m:t>       </m:t>
                          </m:r>
                        </m:den>
                      </m:f>
                    </m:oMath>
                  </a14:m>
                  <a:endParaRPr lang="en-US" sz="3600" b="1" dirty="0">
                    <a:latin typeface="Adobe Arabic" panose="02040503050201020203" pitchFamily="18" charset="-78"/>
                    <a:cs typeface="Adobe Arabic" panose="02040503050201020203" pitchFamily="18" charset="-78"/>
                  </a:endParaRPr>
                </a:p>
              </p:txBody>
            </p:sp>
          </mc:Choice>
          <mc:Fallback xmlns="">
            <p:sp>
              <p:nvSpPr>
                <p:cNvPr id="63" name="TextBox 62">
                  <a:extLst>
                    <a:ext uri="{FF2B5EF4-FFF2-40B4-BE49-F238E27FC236}">
                      <a16:creationId xmlns:a16="http://schemas.microsoft.com/office/drawing/2014/main" id="{9FA43296-1E45-4F7D-8317-303E2E33DF4D}"/>
                    </a:ext>
                  </a:extLst>
                </p:cNvPr>
                <p:cNvSpPr txBox="1">
                  <a:spLocks noRot="1" noChangeAspect="1" noMove="1" noResize="1" noEditPoints="1" noAdjustHandles="1" noChangeArrowheads="1" noChangeShapeType="1" noTextEdit="1"/>
                </p:cNvSpPr>
                <p:nvPr/>
              </p:nvSpPr>
              <p:spPr>
                <a:xfrm>
                  <a:off x="4233000" y="5168571"/>
                  <a:ext cx="1767046" cy="763351"/>
                </a:xfrm>
                <a:prstGeom prst="rect">
                  <a:avLst/>
                </a:prstGeom>
                <a:blipFill>
                  <a:blip r:embed="rId22"/>
                  <a:stretch>
                    <a:fillRect l="-345" t="-4000" b="-22400"/>
                  </a:stretch>
                </a:blipFill>
              </p:spPr>
              <p:txBody>
                <a:bodyPr/>
                <a:lstStyle/>
                <a:p>
                  <a:r>
                    <a:rPr lang="en-US">
                      <a:noFill/>
                    </a:rPr>
                    <a:t> </a:t>
                  </a:r>
                </a:p>
              </p:txBody>
            </p:sp>
          </mc:Fallback>
        </mc:AlternateContent>
      </p:grpSp>
    </p:spTree>
    <p:extLst>
      <p:ext uri="{BB962C8B-B14F-4D97-AF65-F5344CB8AC3E}">
        <p14:creationId xmlns:p14="http://schemas.microsoft.com/office/powerpoint/2010/main" val="194996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113918" y="258816"/>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55" name="Rectangle 130"/>
          <p:cNvSpPr/>
          <p:nvPr/>
        </p:nvSpPr>
        <p:spPr>
          <a:xfrm>
            <a:off x="34304" y="154914"/>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Times New Roman" panose="02020603050405020304" pitchFamily="18" charset="0"/>
                <a:cs typeface="Times New Roman" panose="02020603050405020304" pitchFamily="18" charset="0"/>
              </a:rPr>
              <a:t>Concept Development</a:t>
            </a:r>
          </a:p>
        </p:txBody>
      </p:sp>
      <p:sp>
        <p:nvSpPr>
          <p:cNvPr id="1079" name="Title 3"/>
          <p:cNvSpPr>
            <a:spLocks noGrp="1"/>
          </p:cNvSpPr>
          <p:nvPr>
            <p:ph type="title" idx="4294967295"/>
          </p:nvPr>
        </p:nvSpPr>
        <p:spPr>
          <a:xfrm>
            <a:off x="1639431" y="-744823"/>
            <a:ext cx="4493538" cy="667875"/>
          </a:xfrm>
        </p:spPr>
        <p:txBody>
          <a:bodyPr/>
          <a:lstStyle/>
          <a:p>
            <a:r>
              <a:rPr lang="en-US" altLang="en-US" dirty="0">
                <a:latin typeface="Times New Roman" panose="02020603050405020304" pitchFamily="18" charset="0"/>
                <a:cs typeface="Times New Roman" panose="02020603050405020304" pitchFamily="18" charset="0"/>
              </a:rPr>
              <a:t>Concept Development</a:t>
            </a:r>
          </a:p>
        </p:txBody>
      </p:sp>
      <p:sp>
        <p:nvSpPr>
          <p:cNvPr id="9" name="Rectangle 3">
            <a:extLst>
              <a:ext uri="{FF2B5EF4-FFF2-40B4-BE49-F238E27FC236}">
                <a16:creationId xmlns:a16="http://schemas.microsoft.com/office/drawing/2014/main" id="{8D425326-72C6-43C6-A705-12694D975E03}"/>
              </a:ext>
            </a:extLst>
          </p:cNvPr>
          <p:cNvSpPr>
            <a:spLocks noChangeArrowheads="1"/>
          </p:cNvSpPr>
          <p:nvPr/>
        </p:nvSpPr>
        <p:spPr bwMode="auto">
          <a:xfrm>
            <a:off x="311365" y="4084668"/>
            <a:ext cx="6320473"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90" dirty="0">
                <a:latin typeface="MinionPro-Regular" panose="02040503050306020203" pitchFamily="18" charset="0"/>
              </a:rPr>
              <a:t>Why is probability of dependent events different from the probability of independent events?</a:t>
            </a:r>
            <a:endParaRPr lang="en-US" sz="1190" dirty="0"/>
          </a:p>
        </p:txBody>
      </p:sp>
      <p:sp>
        <p:nvSpPr>
          <p:cNvPr id="11" name="Rectangle 126">
            <a:extLst>
              <a:ext uri="{FF2B5EF4-FFF2-40B4-BE49-F238E27FC236}">
                <a16:creationId xmlns:a16="http://schemas.microsoft.com/office/drawing/2014/main" id="{DAB321DC-18C8-4C58-8841-8D372EBD5DCF}"/>
              </a:ext>
            </a:extLst>
          </p:cNvPr>
          <p:cNvSpPr/>
          <p:nvPr/>
        </p:nvSpPr>
        <p:spPr>
          <a:xfrm>
            <a:off x="53194" y="3862467"/>
            <a:ext cx="1474867" cy="21050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Summary Closure</a:t>
            </a:r>
          </a:p>
        </p:txBody>
      </p:sp>
      <p:pic>
        <p:nvPicPr>
          <p:cNvPr id="2050" name="Picture 2" descr="Independent and Dependent Events">
            <a:extLst>
              <a:ext uri="{FF2B5EF4-FFF2-40B4-BE49-F238E27FC236}">
                <a16:creationId xmlns:a16="http://schemas.microsoft.com/office/drawing/2014/main" id="{ABC68791-FFEE-424A-A669-2416C861F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93" y="413812"/>
            <a:ext cx="6387941" cy="300370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A6FBB448-4A79-4426-A1CF-EFBBBCC9D3EA}"/>
              </a:ext>
            </a:extLst>
          </p:cNvPr>
          <p:cNvSpPr/>
          <p:nvPr/>
        </p:nvSpPr>
        <p:spPr bwMode="auto">
          <a:xfrm>
            <a:off x="189657" y="4479821"/>
            <a:ext cx="7503525" cy="1660948"/>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spTree>
    <p:extLst>
      <p:ext uri="{BB962C8B-B14F-4D97-AF65-F5344CB8AC3E}">
        <p14:creationId xmlns:p14="http://schemas.microsoft.com/office/powerpoint/2010/main" val="3497581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cd68b7921acf0638dce9a2328ef99164bf19"/>
  <p:tag name="ISPRING_SCORM_RATE_SLIDES" val="0"/>
  <p:tag name="ISPRING_SCORM_PASSING_SCORE" val="0.000000"/>
  <p:tag name="ISPRING_ULTRA_SCORM_COURSE_ID" val="D0AA389E-3DE3-41AE-97FC-2F646A9B67DE"/>
  <p:tag name="ISPRINGONLINEFOLDERID" val="52"/>
  <p:tag name="ISPRINGONLINEFOLDERPATH" val="Content List/Lessons/ELA"/>
  <p:tag name="ISPRINGCLOUDFOLDERID" val="1"/>
  <p:tag name="ISPRINGCLOUDFOLDERPATH" val="Repository"/>
  <p:tag name="ISPRING_PRESENTATION_TITLE" val="Represent Outcomes for Compound Events (7.SP.8) [567]"/>
  <p:tag name="ISPRING_PLAYERS_CUSTOMIZATION" val="UEsDBBQAAgAIAEqZy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QGRmTLwI/sDmBAAAcBIAAB0AAAB1bml2ZXJzYWwvY29tbW9uX21lc3NhZ2VzLmxuZ61YbW/bNhD+XqD/gRDQYQO6tB3QotgSB7LEJEJkypXovGwYBEZibKKU6OrFafZpX/cz9mU/rL9kR0p27CaFpKSABZiU7rkj7+65I/cPP2cSrXhRCpUfWG/2XluI54lKRT4/sGb06Of3FiorlqdMqpwfWLmy0OHo+bN9yfJ5zeYc/j9/htB+xssShuVIj+7GSKQH1nQcO8FkapPL2A+Og3jsHVsjR2VLlt8iX83Vj7+8e//5zdt3P+2/auX6wEQT2/d3gZBBevu6BxChYeDHgIb9mOALao1+mFe/rZ9h8sGM+h7B1ujLP/8Ok5yG+Aw0S9DaPp3yszDEhMaR77k49qKYBNTsi48pdq3RparRgq04qhRaCX6DqgUHn1ai4KiUIjUvEgUTec27lLnBxPZIHOKIhp5DvYBYo0gVxe1LA8vqaqEKUFeiVJTsSvLU6IToMe+XBS9BNasguhD8qoWAL1XGRL7Xrfqc+IHtxvZ0Gk9wFNnHsMF0syhA2oG/EdUC3qVcvQQVN7lULEXXBQfAIEJsuZQiab4U0bLQFk4lu+20IrTPPXIc0yDwoxgTdz1jjXCeIrdgerEDUUI7wiEAFKzkxSNkYxP3RhzZUg5DOPGOT3x4qDbhRMwXEp5qqB1TDJEw5XmXFEQqDiHWo+g8CF29aaAKMbRkZXmjinQnSrf92QXsESeARHDoFjjVGGtgiA8BTFYUPKm6wHx7RpyTeEwJ/B1j2Fyf1Xmy6CkHGfJgkG6HZA2+2g68zvhv0eJxcAEpbo1IMEQiOLVGwekQiUscAXngqEuG2Gfesa2pQJPPmhnWzJMwnejyFrEkATnt0pVQdQkzekuAHwwHlcO0RPjDDCLJs/0H+K0BBGebGJqLFQcTirQ7ooF7HezqmP4w836Pj2zPx24MQQ7UE1NTErQyBsSZqwoxKZVeAOhl6YrlCUdXPGHasbfwWSpS85kOQGPJp1r8hVjVku6Llq+Jiy9e7A00bYfi71uY1SWYV1U8W1ZdqrfMf4wVOtm+aUKfpT9Of+RgYode8E0nZey2cVIfz5Qiq2VTC57sn41lQ33UacQTd6q/t763JVFD+mMPWGssVH8JDM2GLmzQH8j+Uh45AkXTpnZAcfHy6wE6SdACEIUei3EGW7Vjwpnm/P7y53gceRQKxzm/KkXV2ZWZbGwc9LBrE2iJJa/4XTJe8WsFPCY5WzXNGZRH4+lOh271fjv1gnrUB5MJAM7bvqpEUmRgf9oDczbB6x1oaH5nJeeqlqlJXik+GqqHva0zfr+rvC5UZmYlK9fB21Saw6dY0SwubJROB/Qlm/zr7Z+t9Hu8lyJsh9CJODZxdPvi6FyVPYUgBfRW+DRadz+QCxmrkgWU1WtV52lPoOZI4+IjG8DaNUecFcniy9//9cT4ypJmFrWzvw4C0X0ZsCDegP1BVMXLP7tAqD3elTODPlLtOXAt1w47JT2Iwu9yxGJNaclUBlN73XohyFun2ZTazskE8iAyYa/qIunu0rYRJnZ4ClxmjgfWaMKKj0CEVCk5CMVstQ7Aapj2zQk8qCspcj5E9mmlRC+YetPYdl1zLQHJByfNj03NTOGok7T3E1LNe4M5JzYBnv0Kj6eiGgoYYry5ctDHaXN09eFsDAHUIytNaVuzGBBFM76jidX9SrcZleZuaP/V1lXR/1BLAwQUAAIACABAZGZMKIpE2PIDAABnEAAAJwAAAHVuaXZlcnNhbC9mbGFzaF9wdWJsaXNoaW5nX3NldHRpbmdzLnhtbOVY3XIaNxS+5yk020nvwtqu3TjugsdjYMwEAzXbaXLlEasDq6KVNpIWQq5628foTR8sT9IjBBgKSZakdDLTYXbwSp++838OcnT9LhNkCtpwJWvBafUkICATxbgc14Jf4tbzy4AYSyWjQkmoBVIF5LpeifJiKLhJB2AtQg1BGmmuclsLUmvzqzCczWZVbnLtdpUoLPKbaqKyMNdgQFrQYS7oHL/sPAcTLBlKEOCTKbk8Vq9UCIk8071ihQDCGWouuTOKipagJg1CDxvSZDLWqpDsVgmliR4Pa8F3rTP3WWE8VYNnIJ1PTB0X3bK9ooxxpwUVA/4eSAp8nKK6pyfnAZlxZtNacHbuaBAe7tIsyL3t1NHcKnSCtEv+DCxl1FL/6gVaeGfNasEvsbmkGU9i3CHOAbWgET8OOu1G87Hbi5uDx7v4vuN1OOBQ3HwdH3AobsedZin83Zt+86HT7r56jHu9TtzuP51CF21ZGIXbLojQVarQCaw9ENm0yIaScoFZ9w+/GLCYt4LqMcSqxTEsIyoMBOS3HMY/F1RwO3ehwvSeAOQ3JofEPrg41AKrCwie6DwhKobBWQf54uU6xi8ut0wPvfQns/ZqGVFraZJiNuDaQrUo3FxawUZKbpnm3slQCbY2CLIhsC7NYCPJBxMuW4g8DcgIgyDQ1F4OkgyoxMLiFs1P1gSmGBrL7aKgWkv0jeZUEOTDygdyP9hxR5JSbba8vva8y+ak3pSMNDSdYbV6l/jlj8H7IMvA7tD7wkUAdBl4U1NzAJLcCFEGfE/1BDSJlRKmDP5XVQhG5qoggk+AWEUwl4sM/0qBbLYAMtIqW6xil7LECI7en3KYAbsuI+gNisgKPIktMRdgvYS3BX9PhjBSGnmBTjEkuM6N568eRJxTY55I6UrHZ74RtLuN5utnzkDKplQmB5JjAUCW22PwU7RdKhQhhEJvblCgZxJaYPBdfBhnC1gZM6tfHhHDs0L4iP/bcdmgPmJ0jiOFzn2MygTmsxqUFpvS6aImXZ0tqLEaOYbEc+JGgp2UywLKEiZUEiXFnNAEp5VxFT7lqjC44mvZU5svUtAfJVwuVB1jw0dhmpXrcienZz+cX/z44vLlVTX88Ptfzz95aDnB+4I6aX6E33505n/m1Ccm/87ZltKZyza2I3X/z5Pl1N2dSVHo5uX+8bmY8t/q9Pzwx59l4vm9sD+tnlL4MWKXT6nsaw7KwLq9MqjeqzKoBz8Z+xtTsZQK2D7Hvh1gAxU845g+RyuJ/yRBv/r3nc/w4yTot+u2r63r/4vX/Nv6srV1u4rCvRdTt5NxyTP0pRtD69ts/eL8BO9re7cqFWTb/udAvfI3UEsDBBQAAgAIAEBkZkx8NYsP4wIAAJEKAAAhAAAAdW5pdmVyc2FsL2ZsYXNoX3NraW5fc2V0dGluZ3MueG1slVbbTuMwEH3nK6rwTgqLgJXSSrQUCakLaIt4d5JpYtWxI3tStn+/duw0TtuQ0hFSPXOO5+opkdpQPr0YjaKkkhI4fkBRMoIw4qSASbBIqwQkXS5Wq7dXbdiBDEKLF0zIFSBSnimjaXQjmk6CuEIU/CoRHPWlV1zIgrBgejkeP87n11FYI4dYYqu9TS9nt3ez8XiAsyYJtG6e6885FOfj+fn3Q7+PRBQl4bulyMRVTJJNJkXF00E/+a4EySjfmMR/388X931IRhW+IBSdmBYPRs6jlBKUAhPS3cLIIIuRGFjjaVx/zuS0rr7P/oC2pYpiTXu8NtJHK0kGB0W+MdKP5/r2DuHpwcj3BIR/qKG/boz0QuuB/1E0oqzKn8xIKUVmCtrlfN/EPYcJkurnZ1IeGxkkmISMo8EuuPLcPhnxQO6r/+4j81ylYO+mrgcLwTQ9ZjBFWUEUNidrU7n4eqtQv4/G7mtazLuO+Z1UCqZrwpSDtcoW+Be+KE99lNO0kE/BqgLmNmAf2TW0hPl8Vi8LH7vXeTFK2Dplm4qnbJGvurBHSE/ZIleMpvDG2e4IfmixnKbJM+La6dXfRd9pgDYDJ/qYuqubU2M1rpbm7So/e6dpQIVIYWpWgl7YBKngH7QA08EorE02tvAouIiTLc1qxh+Di3crhFJF4YHezdzpCYuQIoNTg1dHqtd1J3JzHp5L++vQZmjPI9TLfBIQRJLkhU5WBSPHmwS1E/u7eExxxQH5wtfiXFJB5AbkhxDM92PC7WNwgXB2TMK+sj54FHpFiMLTVY7cJafKz6siBrnQXaOwn56u0gJzmuVM/+EnhS9IDxg9VkvFXN/HCdXDaNvoKdwQAJFJvh8Be7KmomJIGWyBObKnqHPuSy5S+u31TdwjLmGN/sw5zVlD6XZGOyydhdcxnCB86rhOM6zlYnAhREhiVafWWQHNRvau7izpZrGZ+fNBVuHmqXO1th8XUSvNv6L/AVBLAwQUAAIACABAZGZMnCZQT9wDAAD4DwAAJgAAAHVuaXZlcnNhbC9odG1sX3B1Ymxpc2hpbmdfc2V0dGluZ3MueG1s7VfNcts2EL7rKTDspLeItus0jkvJ47GksSaypFrsNDl5IGIlogYBFgClKKde+xi55MHyJF0I+o0Uh8pUbQ8dD8fi8ttv/7FkdPUuE2QC2nAla8Fp9SQgIBPFuBzXgl/i1vOLgBhLJaNCSagFUgXkql6J8mIouEkHYC1CDUEaaS5zWwtSa/PLMJxOp1Vucu2eKlFY5DfVRGVhrsGAtKDDXNAZ/rOzHEywYChBgFem5EKtXqkQEnmmO8UKAYQz9FxyFxQVtzYTQehRQ5o8jrUqJLtRQmmix8Na8F3rzP0tMZ6pwTOQLiWmjkIntpeUMe6coGLA3wNJgY9T9Pb05DwgU85sWgvOzh0NwsNdmjm5D506mhuFOZB2wZ+BpYxa6m+9QQvvrFkKvIjNJM14EuMT4uKvBY34YdBpN5oP3V7cHDzcxncd78MBSnHzTXyAUtyOO81S+Nu3/eZ9p919/RD3ep243V9rYYq2IozC7RREmCpV6ARWGYhsWmRDSbnApvssLwYstq2gegyxanEsy4gKAwH5LYfxzwUV3M5cqbC7HwHya5NDYu9dHWqB1QUEazpPiI5hcVZFfvFqVeOXF1uhh976Oqy9XkbUWpqk2A0om7sWhZuiJWyk5FZo7p4MlWCrgCAbAuvSDBPcb8mAjDDrAmPr5SDJgEocJG4x3mSlYYqhsdzOB6i1QF9rTgXBIcFJB3I32Ik/Sak2W2lepdq1b1JvSkYamk5xOn0OvPhL8D7IMrBbTLdwKQddBt7U1ByAJNdClAHfUf0ImsRKCVMG/6sqBCMzVRDBH4FYRbB5iwx/pUA2Z56MtMrmUkGNJUZwzP6EwxTYVRlDb9FEVqAmHoG5AOst/F7w92QII6WRF+gES4Jybjx/9SDinBqzJqVLH5/5yW93G803z1yAlE2oTA4kx46HLLfH4KcYu1RoQgiF2dygwMwktMDiu/owzuawMmFWv70ihmeF8BX/u+uyQX3E6hzHCp35GpUpzFc9KG02pZP5TLo5m1PjNHIsiefEBwkeslwWUJYwoZIoKWaEJriejJvwCVeFQYmfZU9tvslBr0q4nLs6xrcYNKZZuVPu5PTsh/MXP768eHVZDT/98fH5k0qLld0X1FnzO/vmi0v+K1pPrPod3ZbSmes2tmN1//vIYs3u7qQodAty/76cr/XP1uXw39uXn/78UKaC3wv70/IqhR8jdnGV6rfmoAys2yuD6r0ug7r3u7C/sQdLuYAH5tgfAHhkCp5xbJijDcE/0pJ7X+H4kz3pu/g4LfnfTdTe2f0/Ueu71UfT1ldSFO79wKygfPtrvV75C1BLAwQUAAIACABAZGZMeSGyGZ4BAAAbBgAAHwAAAHVuaXZlcnNhbC9odG1sX3NraW5fc2V0dGluZ3MuanONlE1PwzAMhu/7FVO4oqkDNDZubGwS0g5IcEMc0mJKtTSOkqxQpv13mu6rSV1YfFncp68/OnvT61eHJax/19/Uv+v7k3+vfeB8Vq/h0vcL5//gwoQPcveAKQ0GpOU2Q/mS5SAyCSwgi6PE0b89IbsIfmQma/G4fLagTEOPIQErIkWmCdBQYEGAXxT4TTl/Dm/3GmXtSmo0PF5bi3KQoLRVswYSdc5rhl1E0f1sNmyWGMBYgN6h05vRNIoI9IMn4Iku6tNFnhQXi8nYV0wwV1yWS0xxEPNklWpcy/cu1c9Sga4++Wpfy+R2Nr9tAiIz9tFCHgaej511k+5vZWAfdzR3RsKCxyAaulF9/kA94XZBAV1kJrMH+n7orEkrnkK7S1fOfExWWiH3MHbW5ix82x1xfeXMIwQvQZ8TEtVanfEBlcbUdaSFtnt+RAXy90ym+yoiZyTnknWyXd07FXrz4Ix5I4TBCH1S05d3rY4QJCffkrNrgsBL6lVqK9KRkXKqzkV0WpOHfGy4S9z9taqd6xXoF0RRZfz2X26FX2tv+wtQSwMEFAACAAgAQWRmTKhcgS1/CgAALiMAABcAAAB1bml2ZXJzYWwvdW5pdmVyc2FsLnBuZ+2afVjS5xrHaVkrPemWR9OsXF5numX5clIUQ6i21toSuzr5slJZMvVgCnpQyRTs6Da3ZXg6tUxEqdXibPgywiBSNOeEpbzkCFEBUbkETRERBQmEw0/7c/+cc+1P/uB6eJ7f87mf7/Ny3891/e7f16cQx7e573QHgUDbTnz4/mkQyI0CAm0c2LLZ2bLzteu7ncUG3OnjR0Gtol0zzopbzpGEIyAQo9bDdn6Ts7614MNPcCCQZy/w28DH/uczECio98T7R85czNApI69koTOeTNg3E93glT8ZKkfuPzBs/iCgwxD8QUAi9NrTLx9kBnls3nf3renJze7vSZ6BSQfyD+ZJRqNYG6fsDXHqkUPYJBl3eXaUkyT28CqmizhaChvztplfhol/PHyVjVVlQCvstskRZo6eYLdonYJAC9vOwck3oxLQ8C5PRHhGZyrMH2iGfTb6G3jsdVpKW8YBvJuz4XIDmbcEi+WWmTGcjUCPXRfOSu5yxJiHbwI1UnTLzOD1kMSbARuctfFUCXlPCxh48OQHtxCgPF3pDRTv9mwFjJ3ZTiHajVSkbS4Hfg5j7QsnGojyHCqBpSB6w1d6vMKIi9ep+9lKXposKdkaiCIZGvXlOZxtgG3Yx5UStztfh3o3ebIJi09D9GxlsB+heTyKrxREEx1WleOlVWrnv0EBBqre54FQH4e/HIxhEfRlqrJundyPYgr29AltAK8pWjiV1TMjSYRzV+bx3dYAONUn0ZsS7KurGmy+RCaw/aLFSlbCvXqtUMxW66okiu9iQq+xtIIuuG3CS6U/qBmWMzTWrXAmQVScfursJpqOI2doDfahJ7MsMYtQQPZj62KILyVUIndd/NNKiS/SZJjmw+0GK6jIjxLcn3c+++cB2BnnKOo8VS3EbrKNsOBDeQ3GPFVizSgpXh4clXBvlIXM8qGwUlm7sXv04mKlyWlbx9SbOnuNwLoqQtAF5Ivttce8/x1sOvmVv1Vbo9vYZw79p8Yw0XWugJx01Co3ZRdLfL8BMwlldig2z4rURsQKGSEZOnP9rHJyuJql10bDqeOfJa0tyxv3etB7sNfQgVRTD7ojHZMpyKMebv+ivtCPyJuDW0UsQnv9qqb8XOpoHr1ZYzjf+bh/olRrgFZ0i4dbl4PlbD6qtew16ee01X0RwEZYg70Q8vwi769Yse1eCO80E/2GZ6/g/Io/zgYZs5V7nDUapfvucuVuNM42zMNKdMeQVz6cIsvu4CKKXnMamKdDYxNO1b/T7hB855w6wUytioKrqut7Fw6aJv7eNf+euNigAfegBdDg3HwVdq8uWN7mjkC1ztyXAY5XgFkcbyd0e+2zPvmrNeEvZALvF9rWGHlXoDuiWpW4MBKIzXxusvVq03OKxyCmNHnJHEQMi0hnE0gPN9FKyx+pPufoYoGFNp/YTiFFM7KCBLAxBU/RD+YHyHUl33vttgZrx0z+dN1apz7s27GAIxRUbEUADfd+zwlujAOOdfijAmB+b60D/9oOHFvQh/GXVl8uA8JBZ/5X9P8c0YW5MBfmwlyYC3NhLsyFuTAX5sJcmAtzYS7MhbkwF+bCXJgLc2F/OPbDcWqF3fJHvPEP2UTj1wYiO8sti5PChpgd+jFuxzv8XVjSIT7V2CzyArJFSOv8Qr4/7oB6ILwb+mOKoMtI0VlUNyNli5HygcGemafXQ3YgCcvSqSmCIlJbb2xpBXJ+jyqaYARyOOYH/tI3HJF0WS+E4aWnELuNHV1P00jFRQWXll9Ip95WCm85AfWzLqJvxa3ks06lT5TkYyEq03D7VVkbMlz7U4yV0ntLVcod106PF8myMCL2YxK3lvsil5T/vY9zoHIoc1itk7Pr9L+IUc0aBh6BIpqnKhvuVkmwqOZWlD4sOV1ZtNa1oJPTO63g5e4p04I10alC9Z/NQbHKvh/pDc3twFKRYqh7i0io6DouLkAC+1GMe7yjZ6aV90IB5CZnNOBWnEVxv5dBFo9BSJyHmOg6lFI+vjSd6MieSWyy86f28GulHOcULksaB16/0MbLhZVp47psiwNT5STD7UpJfqak5lUHILe6uNtcSpJSTKLSckPfjgGI8nnVVkSFLdxxiTO1xIiLWVNcuxqo1Wc2ax7iRWqWg+HocaOpLMZu7goNuSqbGpK8UmfQMCtFBKDbvBpM1RbpqySB9t62EM4VRPdLqoOrUK+8skix1Ny2RiTj5B1e6ufOKcp60FbBfcvjYzSVdaACColrEQHZR4WCmSMOU2Xh1W12Y0oK8YYo6vJIiTQ9UfInxKpAK7WZSLsDH9/85IxxqVsW2ptNMpat+KEymFJbKw5bJZnwiKpIZf48A2YPvbKXZkHOaLgOvWM5XBUeUe/HDPTOtk/XJd488GnQc6gZ75jUV6B6+hmo6G4uip/GTxOnyaCwtAhmul6w/FN+Hv6iUK9+bkmL1kSfE+rjzODYFl6nH41335+OAw5cTEoNYT/52QPkyME76CvhTHFIrUM3W8BsKRkNej6Hl35zp6HGqRrhj4u3XqDwrQtLOQ774uyvYGRbQ5l/U7KxQ1TljqAXCgKH1pdUqCw5eXmksv9F/GpeAFM1MXxUGGhTwitQy8/eBUTKSZ/ciZYdkhFis48IfZWe2O8bVANgmVQ/cYNBVhXvKSogv8A/asbwkui3k7VA1h8zr+zA1+kfJAZ4/83E7heqCRfJSfFWn8PWJJh3duvZ1aL+VCFWfyNSdlAGpR6Jl0FkHV4fSfazmgpjqy3xJz8lU9uIMTRSqXBN7TaEMVPoEWMaRHeJzPRX24sLz+h8VF5H6Ii8lpU5wOrPCRIQ59S/2QmOGkI7WUcbu8Qiq8YYqFZUK7o5c9D3jud7ozUjFSyfvboCwQUWIHzJnVZaqOkbtq+wdpR0Ia+uH1l1Z6lRs9hYclCzaktik/IL0cUxEt8WT7UwgZ+LKeOTOKTZzMGJXNrqLQs1rnaW15lM5xB+rXL8iVYayZpuZ+9c3yd+qW3F0JeCJBRbMNZyANXCNNFkWW4026t0oQfNO3N4LYrNi9YOYD5Vnyq8oFfwdyDLGRRZAnRlvJ2QfX0twuFnpwbq6vSPxLhmTbvTP6T0lDUv8kSk9AWvG+HJ2WxHeG53C+C1HJKlrYg29hG78GPlm6hiDJBkL0psgkLkYtxZYY4+jS+hJdYZITzuFgTeUA3RpjYGAKGs0dJ8G7eLzplrVF+02yz/COM7AwN6PtQ2rGaZw4DIkdJxxWxaThWi9IoPRmAkTwSeK9AFh16BmRY7ICbK+li3DRphwwB+UmWPpOLayb1jc7gwZ6yiQygvgNDWZ7hfnD8fbvOruIUTTI4dA9Rd0i6VImJmfLQPcmdR+9shcbHKqSvYLOAzCuh+5rRavqcRMxoq2ntbuEyo+QJ8/HWagZHsrav+FqAXIpTH8LHFu+Sh85I0UuHptevgMn3L794odo9dwJ9v0Qm1TfCKLsUWoMYnDy1NO2PrwFWgVtDsfBhGjM/ovMhQAHcKCJO7U1Jjdu7ZQF143SHA/JPqk+dGec6YwpuVtYU3xZexyrevfQECfDcy4+D39Tk25HzZV/2wbykNaD9xDPF+69FPK/8LUEsBAgAAFAACAAgASpnLRook4qj6AgAAsAgAABQAAAAAAAAAAQAAAAAAAAAAAHVuaXZlcnNhbC9wbGF5ZXIueG1sUEsBAgAAFAACAAgAQGRmTLwI/sDmBAAAcBIAAB0AAAAAAAAAAQAAAAAALAMAAHVuaXZlcnNhbC9jb21tb25fbWVzc2FnZXMubG5nUEsBAgAAFAACAAgAQGRmTCiKRNjyAwAAZxAAACcAAAAAAAAAAQAAAAAATQgAAHVuaXZlcnNhbC9mbGFzaF9wdWJsaXNoaW5nX3NldHRpbmdzLnhtbFBLAQIAABQAAgAIAEBkZkx8NYsP4wIAAJEKAAAhAAAAAAAAAAEAAAAAAIQMAAB1bml2ZXJzYWwvZmxhc2hfc2tpbl9zZXR0aW5ncy54bWxQSwECAAAUAAIACABAZGZMnCZQT9wDAAD4DwAAJgAAAAAAAAABAAAAAACmDwAAdW5pdmVyc2FsL2h0bWxfcHVibGlzaGluZ19zZXR0aW5ncy54bWxQSwECAAAUAAIACABAZGZMeSGyGZ4BAAAbBgAAHwAAAAAAAAABAAAAAADGEwAAdW5pdmVyc2FsL2h0bWxfc2tpbl9zZXR0aW5ncy5qc1BLAQIAABQAAgAIAEFkZkyoXIEtfwoAAC4jAAAXAAAAAAAAAAAAAAAAAKEVAAB1bml2ZXJzYWwvdW5pdmVyc2FsLnBuZ1BLBQYAAAAABwAHABcCAABVIAAAAAA="/>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Betty\Desktop"/>
</p:tagLst>
</file>

<file path=ppt/theme/theme1.xml><?xml version="1.0" encoding="utf-8"?>
<a:theme xmlns:a="http://schemas.openxmlformats.org/drawingml/2006/main" name="Office Theme">
  <a:themeElements>
    <a:clrScheme name="DataWORKS">
      <a:dk1>
        <a:sysClr val="windowText" lastClr="000000"/>
      </a:dk1>
      <a:lt1>
        <a:sysClr val="window" lastClr="FFFFFF"/>
      </a:lt1>
      <a:dk2>
        <a:srgbClr val="1F497D"/>
      </a:dk2>
      <a:lt2>
        <a:srgbClr val="EEECE1"/>
      </a:lt2>
      <a:accent1>
        <a:srgbClr val="077ECF"/>
      </a:accent1>
      <a:accent2>
        <a:srgbClr val="D11123"/>
      </a:accent2>
      <a:accent3>
        <a:srgbClr val="F3F19F"/>
      </a:accent3>
      <a:accent4>
        <a:srgbClr val="FFD347"/>
      </a:accent4>
      <a:accent5>
        <a:srgbClr val="ADDB7B"/>
      </a:accent5>
      <a:accent6>
        <a:srgbClr val="87B0E1"/>
      </a:accent6>
      <a:hlink>
        <a:srgbClr val="077ECF"/>
      </a:hlink>
      <a:folHlink>
        <a:srgbClr val="53B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a:spAutoFit/>
      </a:bodyPr>
      <a:lstStyle>
        <a:defPPr defTabSz="914400" fontAlgn="auto">
          <a:spcBef>
            <a:spcPts val="0"/>
          </a:spcBef>
          <a:spcAft>
            <a:spcPts val="0"/>
          </a:spcAft>
          <a:defRPr kern="0" dirty="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4622</TotalTime>
  <Words>535</Words>
  <Application>Microsoft Office PowerPoint</Application>
  <PresentationFormat>Custom</PresentationFormat>
  <Paragraphs>94</Paragraphs>
  <Slides>5</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vt:i4>
      </vt:variant>
    </vt:vector>
  </HeadingPairs>
  <TitlesOfParts>
    <vt:vector size="20" baseType="lpstr">
      <vt:lpstr>Arial</vt:lpstr>
      <vt:lpstr>Calibri</vt:lpstr>
      <vt:lpstr>Cambria Math</vt:lpstr>
      <vt:lpstr>Century Gothic</vt:lpstr>
      <vt:lpstr>Times New Roman</vt:lpstr>
      <vt:lpstr>Verdana</vt:lpstr>
      <vt:lpstr>MinionPro-It</vt:lpstr>
      <vt:lpstr>Gill Sans MT</vt:lpstr>
      <vt:lpstr>UniMathPlus-Bold</vt:lpstr>
      <vt:lpstr>Adobe Arabic</vt:lpstr>
      <vt:lpstr>Arial Narrow</vt:lpstr>
      <vt:lpstr>MinionPro-Regular</vt:lpstr>
      <vt:lpstr>UniMathPlus-Italic</vt:lpstr>
      <vt:lpstr>MinionPro-Bold</vt:lpstr>
      <vt:lpstr>Office Theme</vt:lpstr>
      <vt:lpstr>Objective &amp; Prior Knowledge</vt:lpstr>
      <vt:lpstr>Concept Development</vt:lpstr>
      <vt:lpstr>Concept Development</vt:lpstr>
      <vt:lpstr>PowerPoint Presentation</vt:lpstr>
      <vt:lpstr>Concept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 Outcomes for Compound Events (7.SP.8) [567]</dc:title>
  <dc:creator>Stephen</dc:creator>
  <cp:lastModifiedBy>Mr. Jagpal</cp:lastModifiedBy>
  <cp:revision>261</cp:revision>
  <cp:lastPrinted>2012-11-21T16:24:13Z</cp:lastPrinted>
  <dcterms:created xsi:type="dcterms:W3CDTF">2012-04-12T14:57:33Z</dcterms:created>
  <dcterms:modified xsi:type="dcterms:W3CDTF">2020-09-29T03:29:43Z</dcterms:modified>
</cp:coreProperties>
</file>