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9"/>
  </p:notesMasterIdLst>
  <p:sldIdLst>
    <p:sldId id="257" r:id="rId2"/>
    <p:sldId id="256" r:id="rId3"/>
    <p:sldId id="283" r:id="rId4"/>
    <p:sldId id="287" r:id="rId5"/>
    <p:sldId id="285" r:id="rId6"/>
    <p:sldId id="288" r:id="rId7"/>
    <p:sldId id="286" r:id="rId8"/>
  </p:sldIdLst>
  <p:sldSz cx="7772400" cy="10058400"/>
  <p:notesSz cx="6934200" cy="9220200"/>
  <p:embeddedFontLst>
    <p:embeddedFont>
      <p:font typeface="Arial Narrow" panose="020B060602020203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Cavolini" panose="03000502040302020204" pitchFamily="66"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Gill Sans MT" panose="020B0502020104020203" pitchFamily="34" charset="0"/>
      <p:regular r:id="rId27"/>
      <p:bold r:id="rId28"/>
      <p:italic r:id="rId29"/>
      <p:boldItalic r:id="rId30"/>
    </p:embeddedFont>
    <p:embeddedFont>
      <p:font typeface="Handlee" panose="020B0604020202020204" charset="0"/>
      <p:regular r:id="rId31"/>
    </p:embeddedFont>
    <p:embeddedFont>
      <p:font typeface="MinionPro-Bold" panose="02040703060306020203" pitchFamily="18" charset="0"/>
      <p:bold r:id="rId32"/>
    </p:embeddedFont>
    <p:embeddedFont>
      <p:font typeface="MinionPro-It" panose="02040503050306090203" pitchFamily="18" charset="0"/>
      <p:italic r:id="rId33"/>
    </p:embeddedFont>
    <p:embeddedFont>
      <p:font typeface="MinionPro-Regular" panose="02040503050306020203" pitchFamily="18" charset="0"/>
      <p:regular r:id="rId34"/>
    </p:embeddedFont>
    <p:embeddedFont>
      <p:font typeface="Source Sans Pro Semibold" panose="020B0603030403020204" pitchFamily="34" charset="0"/>
      <p:bold r:id="rId35"/>
      <p:boldItalic r:id="rId36"/>
    </p:embeddedFont>
    <p:embeddedFont>
      <p:font typeface="Verdana" panose="020B0604030504040204" pitchFamily="34" charset="0"/>
      <p:regular r:id="rId37"/>
      <p:bold r:id="rId38"/>
      <p:italic r:id="rId39"/>
      <p:boldItalic r:id="rId40"/>
    </p:embeddedFont>
  </p:embeddedFontLst>
  <p:custDataLst>
    <p:tags r:id="rId41"/>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746" userDrawn="1">
          <p15:clr>
            <a:srgbClr val="A4A3A4"/>
          </p15:clr>
        </p15:guide>
        <p15:guide id="2" orient="horz" pos="3168" userDrawn="1">
          <p15:clr>
            <a:srgbClr val="A4A3A4"/>
          </p15:clr>
        </p15:guide>
        <p15:guide id="3" pos="3623" userDrawn="1">
          <p15:clr>
            <a:srgbClr val="A4A3A4"/>
          </p15:clr>
        </p15:guide>
        <p15:guide id="4" pos="4798" userDrawn="1">
          <p15:clr>
            <a:srgbClr val="A4A3A4"/>
          </p15:clr>
        </p15:guide>
        <p15:guide id="5"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C5"/>
    <a:srgbClr val="F3F19F"/>
    <a:srgbClr val="E8A102"/>
    <a:srgbClr val="D09E00"/>
    <a:srgbClr val="8EC000"/>
    <a:srgbClr val="508CD4"/>
    <a:srgbClr val="A2C2E8"/>
    <a:srgbClr val="08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2" autoAdjust="0"/>
    <p:restoredTop sz="96825" autoAdjust="0"/>
  </p:normalViewPr>
  <p:slideViewPr>
    <p:cSldViewPr showGuides="1">
      <p:cViewPr>
        <p:scale>
          <a:sx n="80" d="100"/>
          <a:sy n="80" d="100"/>
        </p:scale>
        <p:origin x="1870" y="269"/>
      </p:cViewPr>
      <p:guideLst>
        <p:guide orient="horz" pos="2746"/>
        <p:guide orient="horz" pos="3168"/>
        <p:guide pos="3623"/>
        <p:guide pos="4798"/>
        <p:guide pos="2448"/>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font" Target="fonts/font30.fntdata"/><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font" Target="fonts/font3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 Id="rId20" Type="http://schemas.openxmlformats.org/officeDocument/2006/relationships/font" Target="fonts/font11.fntdata"/><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CEA04D4-7DCF-4633-B49A-A42098AF60F5}" type="datetimeFigureOut">
              <a:rPr lang="en-US"/>
              <a:pPr>
                <a:defRPr/>
              </a:pPr>
              <a:t>10/1/2020</a:t>
            </a:fld>
            <a:endParaRPr lang="en-US"/>
          </a:p>
        </p:txBody>
      </p:sp>
      <p:sp>
        <p:nvSpPr>
          <p:cNvPr id="4" name="Slide Image Placeholder 3"/>
          <p:cNvSpPr>
            <a:spLocks noGrp="1" noRot="1" noChangeAspect="1"/>
          </p:cNvSpPr>
          <p:nvPr>
            <p:ph type="sldImg" idx="2"/>
          </p:nvPr>
        </p:nvSpPr>
        <p:spPr>
          <a:xfrm>
            <a:off x="2130425" y="692150"/>
            <a:ext cx="267335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90B64CDE-F1FE-40F7-89A1-9A95C5A4CA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11340D8-18DE-4EFA-8962-9DE798AA00F2}"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3</a:t>
            </a:fld>
            <a:endParaRPr lang="en-US" altLang="en-US"/>
          </a:p>
        </p:txBody>
      </p:sp>
    </p:spTree>
    <p:extLst>
      <p:ext uri="{BB962C8B-B14F-4D97-AF65-F5344CB8AC3E}">
        <p14:creationId xmlns:p14="http://schemas.microsoft.com/office/powerpoint/2010/main" val="181025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4</a:t>
            </a:fld>
            <a:endParaRPr lang="en-US" altLang="en-US"/>
          </a:p>
        </p:txBody>
      </p:sp>
    </p:spTree>
    <p:extLst>
      <p:ext uri="{BB962C8B-B14F-4D97-AF65-F5344CB8AC3E}">
        <p14:creationId xmlns:p14="http://schemas.microsoft.com/office/powerpoint/2010/main" val="133185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5</a:t>
            </a:fld>
            <a:endParaRPr lang="en-US" altLang="en-US"/>
          </a:p>
        </p:txBody>
      </p:sp>
    </p:spTree>
    <p:extLst>
      <p:ext uri="{BB962C8B-B14F-4D97-AF65-F5344CB8AC3E}">
        <p14:creationId xmlns:p14="http://schemas.microsoft.com/office/powerpoint/2010/main" val="197936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6</a:t>
            </a:fld>
            <a:endParaRPr lang="en-US" altLang="en-US"/>
          </a:p>
        </p:txBody>
      </p:sp>
    </p:spTree>
    <p:extLst>
      <p:ext uri="{BB962C8B-B14F-4D97-AF65-F5344CB8AC3E}">
        <p14:creationId xmlns:p14="http://schemas.microsoft.com/office/powerpoint/2010/main" val="123194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7</a:t>
            </a:fld>
            <a:endParaRPr lang="en-US" altLang="en-US"/>
          </a:p>
        </p:txBody>
      </p:sp>
    </p:spTree>
    <p:extLst>
      <p:ext uri="{BB962C8B-B14F-4D97-AF65-F5344CB8AC3E}">
        <p14:creationId xmlns:p14="http://schemas.microsoft.com/office/powerpoint/2010/main" val="2483501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F39470-7BE3-4011-B9D5-321D8E559AB1}"/>
              </a:ext>
            </a:extLst>
          </p:cNvPr>
          <p:cNvGrpSpPr/>
          <p:nvPr userDrawn="1"/>
        </p:nvGrpSpPr>
        <p:grpSpPr>
          <a:xfrm>
            <a:off x="6140172" y="9778891"/>
            <a:ext cx="1632229" cy="261751"/>
            <a:chOff x="7186715" y="6667433"/>
            <a:chExt cx="1920269" cy="178467"/>
          </a:xfrm>
        </p:grpSpPr>
        <p:sp>
          <p:nvSpPr>
            <p:cNvPr id="8" name="Rectangle 7">
              <a:extLst>
                <a:ext uri="{FF2B5EF4-FFF2-40B4-BE49-F238E27FC236}">
                  <a16:creationId xmlns:a16="http://schemas.microsoft.com/office/drawing/2014/main" id="{02176032-6875-4C8F-A05C-D1C327BB5244}"/>
                </a:ext>
              </a:extLst>
            </p:cNvPr>
            <p:cNvSpPr>
              <a:spLocks noChangeArrowheads="1"/>
            </p:cNvSpPr>
            <p:nvPr userDrawn="1"/>
          </p:nvSpPr>
          <p:spPr bwMode="auto">
            <a:xfrm>
              <a:off x="7826788" y="6716749"/>
              <a:ext cx="1280196" cy="1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595"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9" name="Picture 2" descr="C:\Users\Stephen\Desktop\DataWorksWithGGSA_Dark.png">
              <a:extLst>
                <a:ext uri="{FF2B5EF4-FFF2-40B4-BE49-F238E27FC236}">
                  <a16:creationId xmlns:a16="http://schemas.microsoft.com/office/drawing/2014/main" id="{56BD2F5C-00B9-47B5-B884-71E1F0A253DF}"/>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87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63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itle Placeholder 2"/>
          <p:cNvSpPr>
            <a:spLocks noGrp="1"/>
          </p:cNvSpPr>
          <p:nvPr>
            <p:ph type="title"/>
          </p:nvPr>
        </p:nvSpPr>
        <p:spPr bwMode="auto">
          <a:xfrm>
            <a:off x="950814" y="-1042916"/>
            <a:ext cx="5870774"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Lst>
  <p:txStyles>
    <p:titleStyle>
      <a:lvl1pPr algn="ctr" rtl="0" eaLnBrk="0" fontAlgn="base" hangingPunct="0">
        <a:spcBef>
          <a:spcPct val="0"/>
        </a:spcBef>
        <a:spcAft>
          <a:spcPct val="0"/>
        </a:spcAft>
        <a:defRPr sz="3740" kern="1200">
          <a:solidFill>
            <a:schemeClr val="tx1"/>
          </a:solidFill>
          <a:latin typeface="+mj-lt"/>
          <a:ea typeface="+mj-ea"/>
          <a:cs typeface="+mj-cs"/>
        </a:defRPr>
      </a:lvl1pPr>
      <a:lvl2pPr algn="ctr" rtl="0" eaLnBrk="0" fontAlgn="base" hangingPunct="0">
        <a:spcBef>
          <a:spcPct val="0"/>
        </a:spcBef>
        <a:spcAft>
          <a:spcPct val="0"/>
        </a:spcAft>
        <a:defRPr sz="3740">
          <a:solidFill>
            <a:schemeClr val="tx1"/>
          </a:solidFill>
          <a:latin typeface="Calibri" pitchFamily="34" charset="0"/>
        </a:defRPr>
      </a:lvl2pPr>
      <a:lvl3pPr algn="ctr" rtl="0" eaLnBrk="0" fontAlgn="base" hangingPunct="0">
        <a:spcBef>
          <a:spcPct val="0"/>
        </a:spcBef>
        <a:spcAft>
          <a:spcPct val="0"/>
        </a:spcAft>
        <a:defRPr sz="3740">
          <a:solidFill>
            <a:schemeClr val="tx1"/>
          </a:solidFill>
          <a:latin typeface="Calibri" pitchFamily="34" charset="0"/>
        </a:defRPr>
      </a:lvl3pPr>
      <a:lvl4pPr algn="ctr" rtl="0" eaLnBrk="0" fontAlgn="base" hangingPunct="0">
        <a:spcBef>
          <a:spcPct val="0"/>
        </a:spcBef>
        <a:spcAft>
          <a:spcPct val="0"/>
        </a:spcAft>
        <a:defRPr sz="3740">
          <a:solidFill>
            <a:schemeClr val="tx1"/>
          </a:solidFill>
          <a:latin typeface="Calibri" pitchFamily="34" charset="0"/>
        </a:defRPr>
      </a:lvl4pPr>
      <a:lvl5pPr algn="ctr" rtl="0" eaLnBrk="0" fontAlgn="base" hangingPunct="0">
        <a:spcBef>
          <a:spcPct val="0"/>
        </a:spcBef>
        <a:spcAft>
          <a:spcPct val="0"/>
        </a:spcAft>
        <a:defRPr sz="3740">
          <a:solidFill>
            <a:schemeClr val="tx1"/>
          </a:solidFill>
          <a:latin typeface="Calibri" pitchFamily="34" charset="0"/>
        </a:defRPr>
      </a:lvl5pPr>
      <a:lvl6pPr marL="388620" algn="ctr" rtl="0" fontAlgn="base">
        <a:spcBef>
          <a:spcPct val="0"/>
        </a:spcBef>
        <a:spcAft>
          <a:spcPct val="0"/>
        </a:spcAft>
        <a:defRPr sz="3740">
          <a:solidFill>
            <a:schemeClr val="tx1"/>
          </a:solidFill>
          <a:latin typeface="Calibri" pitchFamily="34" charset="0"/>
        </a:defRPr>
      </a:lvl6pPr>
      <a:lvl7pPr marL="777240" algn="ctr" rtl="0" fontAlgn="base">
        <a:spcBef>
          <a:spcPct val="0"/>
        </a:spcBef>
        <a:spcAft>
          <a:spcPct val="0"/>
        </a:spcAft>
        <a:defRPr sz="3740">
          <a:solidFill>
            <a:schemeClr val="tx1"/>
          </a:solidFill>
          <a:latin typeface="Calibri" pitchFamily="34" charset="0"/>
        </a:defRPr>
      </a:lvl7pPr>
      <a:lvl8pPr marL="1165860" algn="ctr" rtl="0" fontAlgn="base">
        <a:spcBef>
          <a:spcPct val="0"/>
        </a:spcBef>
        <a:spcAft>
          <a:spcPct val="0"/>
        </a:spcAft>
        <a:defRPr sz="3740">
          <a:solidFill>
            <a:schemeClr val="tx1"/>
          </a:solidFill>
          <a:latin typeface="Calibri" pitchFamily="34" charset="0"/>
        </a:defRPr>
      </a:lvl8pPr>
      <a:lvl9pPr marL="1554480" algn="ctr" rtl="0" fontAlgn="base">
        <a:spcBef>
          <a:spcPct val="0"/>
        </a:spcBef>
        <a:spcAft>
          <a:spcPct val="0"/>
        </a:spcAft>
        <a:defRPr sz="3740">
          <a:solidFill>
            <a:schemeClr val="tx1"/>
          </a:solidFill>
          <a:latin typeface="Calibri" pitchFamily="34" charset="0"/>
        </a:defRPr>
      </a:lvl9pPr>
    </p:titleStyle>
    <p:bodyStyle>
      <a:lvl1pPr marL="291465" indent="-291465" algn="l" rtl="0" eaLnBrk="0" fontAlgn="base" hangingPunct="0">
        <a:spcBef>
          <a:spcPct val="20000"/>
        </a:spcBef>
        <a:spcAft>
          <a:spcPct val="0"/>
        </a:spcAft>
        <a:buFont typeface="Arial" panose="020B0604020202020204" pitchFamily="34" charset="0"/>
        <a:buChar char="•"/>
        <a:defRPr sz="2720" kern="1200">
          <a:solidFill>
            <a:schemeClr val="tx1"/>
          </a:solidFill>
          <a:latin typeface="+mn-lt"/>
          <a:ea typeface="+mn-ea"/>
          <a:cs typeface="+mn-cs"/>
        </a:defRPr>
      </a:lvl1pPr>
      <a:lvl2pPr marL="631508" indent="-242888" algn="l" rtl="0" eaLnBrk="0" fontAlgn="base" hangingPunct="0">
        <a:spcBef>
          <a:spcPct val="20000"/>
        </a:spcBef>
        <a:spcAft>
          <a:spcPct val="0"/>
        </a:spcAft>
        <a:buFont typeface="Arial" panose="020B0604020202020204" pitchFamily="34" charset="0"/>
        <a:buChar char="–"/>
        <a:defRPr sz="2380" kern="1200">
          <a:solidFill>
            <a:schemeClr val="tx1"/>
          </a:solidFill>
          <a:latin typeface="+mn-lt"/>
          <a:ea typeface="+mn-ea"/>
          <a:cs typeface="+mn-cs"/>
        </a:defRPr>
      </a:lvl2pPr>
      <a:lvl3pPr marL="971550" indent="-194310" algn="l" rtl="0" eaLnBrk="0" fontAlgn="base" hangingPunct="0">
        <a:spcBef>
          <a:spcPct val="20000"/>
        </a:spcBef>
        <a:spcAft>
          <a:spcPct val="0"/>
        </a:spcAft>
        <a:buFont typeface="Arial" panose="020B0604020202020204" pitchFamily="34" charset="0"/>
        <a:buChar char="•"/>
        <a:defRPr sz="2040" kern="1200">
          <a:solidFill>
            <a:schemeClr val="tx1"/>
          </a:solidFill>
          <a:latin typeface="+mn-lt"/>
          <a:ea typeface="+mn-ea"/>
          <a:cs typeface="+mn-cs"/>
        </a:defRPr>
      </a:lvl3pPr>
      <a:lvl4pPr marL="136017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4879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3741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603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465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327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1C9EC1-181C-4A09-820D-AF190B2FBDF0}"/>
              </a:ext>
            </a:extLst>
          </p:cNvPr>
          <p:cNvPicPr>
            <a:picLocks noChangeAspect="1"/>
          </p:cNvPicPr>
          <p:nvPr/>
        </p:nvPicPr>
        <p:blipFill>
          <a:blip r:embed="rId3"/>
          <a:stretch>
            <a:fillRect/>
          </a:stretch>
        </p:blipFill>
        <p:spPr>
          <a:xfrm>
            <a:off x="228640" y="5784181"/>
            <a:ext cx="7132242" cy="4009071"/>
          </a:xfrm>
          <a:prstGeom prst="rect">
            <a:avLst/>
          </a:prstGeom>
        </p:spPr>
      </p:pic>
      <p:pic>
        <p:nvPicPr>
          <p:cNvPr id="1026" name="Picture 2" descr="probability rules flowchart">
            <a:extLst>
              <a:ext uri="{FF2B5EF4-FFF2-40B4-BE49-F238E27FC236}">
                <a16:creationId xmlns:a16="http://schemas.microsoft.com/office/drawing/2014/main" id="{F0489E24-3CA4-4F26-9012-5F77A5330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85" y="1320595"/>
            <a:ext cx="5977297" cy="410112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7396" y="575804"/>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grpSp>
        <p:nvGrpSpPr>
          <p:cNvPr id="6148" name="Group 5"/>
          <p:cNvGrpSpPr>
            <a:grpSpLocks/>
          </p:cNvGrpSpPr>
          <p:nvPr/>
        </p:nvGrpSpPr>
        <p:grpSpPr bwMode="auto">
          <a:xfrm>
            <a:off x="4959353" y="4497731"/>
            <a:ext cx="2736284" cy="1286450"/>
            <a:chOff x="6750050" y="3886200"/>
            <a:chExt cx="2190750" cy="1624876"/>
          </a:xfrm>
        </p:grpSpPr>
        <p:sp>
          <p:nvSpPr>
            <p:cNvPr id="36" name="Rectangle 35"/>
            <p:cNvSpPr/>
            <p:nvPr/>
          </p:nvSpPr>
          <p:spPr bwMode="auto">
            <a:xfrm>
              <a:off x="6750050" y="3886201"/>
              <a:ext cx="2184399" cy="1624875"/>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a:defRPr/>
              </a:pPr>
              <a:r>
                <a:rPr lang="en-US" sz="1000" dirty="0">
                  <a:solidFill>
                    <a:schemeClr val="bg1">
                      <a:lumMod val="50000"/>
                    </a:schemeClr>
                  </a:solidFill>
                  <a:latin typeface="Verdana" pitchFamily="34" charset="0"/>
                </a:rPr>
                <a:t>Two events are independent provided the occurrence of one event has no effect on the occurrence of the other event. Now, we will use the Multiplication Rule to find the probability of dependent events.</a:t>
              </a:r>
            </a:p>
          </p:txBody>
        </p:sp>
        <p:sp>
          <p:nvSpPr>
            <p:cNvPr id="39" name="Rectangle 38"/>
            <p:cNvSpPr/>
            <p:nvPr/>
          </p:nvSpPr>
          <p:spPr bwMode="auto">
            <a:xfrm>
              <a:off x="6756400" y="3886200"/>
              <a:ext cx="2184400" cy="23156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latin typeface="Gill Sans MT" pitchFamily="34" charset="0"/>
                </a:rPr>
                <a:t>Make Connection</a:t>
              </a:r>
            </a:p>
          </p:txBody>
        </p:sp>
      </p:grpSp>
      <p:grpSp>
        <p:nvGrpSpPr>
          <p:cNvPr id="6149" name="Group 3"/>
          <p:cNvGrpSpPr>
            <a:grpSpLocks/>
          </p:cNvGrpSpPr>
          <p:nvPr/>
        </p:nvGrpSpPr>
        <p:grpSpPr bwMode="auto">
          <a:xfrm>
            <a:off x="228640" y="5323214"/>
            <a:ext cx="1862138" cy="435965"/>
            <a:chOff x="6750050" y="5199063"/>
            <a:chExt cx="2190750" cy="512827"/>
          </a:xfrm>
        </p:grpSpPr>
        <p:sp>
          <p:nvSpPr>
            <p:cNvPr id="31" name="Rectangle 30"/>
            <p:cNvSpPr/>
            <p:nvPr/>
          </p:nvSpPr>
          <p:spPr bwMode="auto">
            <a:xfrm>
              <a:off x="6750050" y="5199063"/>
              <a:ext cx="2184399" cy="512827"/>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defTabSz="777240">
                <a:defRPr/>
              </a:pPr>
              <a:r>
                <a:rPr lang="en-US" sz="850" baseline="30000" dirty="0">
                  <a:solidFill>
                    <a:schemeClr val="bg1">
                      <a:lumMod val="50000"/>
                    </a:schemeClr>
                  </a:solidFill>
                  <a:latin typeface="Arial" charset="0"/>
                  <a:cs typeface="Times New Roman" pitchFamily="18" charset="0"/>
                </a:rPr>
                <a:t>1</a:t>
              </a:r>
              <a:r>
                <a:rPr lang="en-US" sz="850" dirty="0">
                  <a:solidFill>
                    <a:schemeClr val="bg1">
                      <a:lumMod val="50000"/>
                    </a:schemeClr>
                  </a:solidFill>
                  <a:latin typeface="Arial" charset="0"/>
                  <a:cs typeface="Times New Roman" pitchFamily="18" charset="0"/>
                </a:rPr>
                <a:t> depend or based upon</a:t>
              </a:r>
            </a:p>
          </p:txBody>
        </p:sp>
        <p:sp>
          <p:nvSpPr>
            <p:cNvPr id="38" name="Rectangle 37"/>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rPr>
                <a:t>Vocabulary</a:t>
              </a:r>
            </a:p>
          </p:txBody>
        </p:sp>
      </p:grpSp>
      <p:sp>
        <p:nvSpPr>
          <p:cNvPr id="52" name="Rectangle 126"/>
          <p:cNvSpPr/>
          <p:nvPr/>
        </p:nvSpPr>
        <p:spPr>
          <a:xfrm>
            <a:off x="37782" y="486745"/>
            <a:ext cx="1474867" cy="21050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Learning Objective</a:t>
            </a:r>
          </a:p>
        </p:txBody>
      </p:sp>
      <p:sp>
        <p:nvSpPr>
          <p:cNvPr id="53" name="Rectangle 130"/>
          <p:cNvSpPr/>
          <p:nvPr/>
        </p:nvSpPr>
        <p:spPr>
          <a:xfrm>
            <a:off x="18959" y="1142948"/>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Activate Prior Knowledge</a:t>
            </a:r>
          </a:p>
        </p:txBody>
      </p:sp>
      <mc:AlternateContent xmlns:mc="http://schemas.openxmlformats.org/markup-compatibility/2006" xmlns:a14="http://schemas.microsoft.com/office/drawing/2010/main">
        <mc:Choice Requires="a14">
          <p:sp>
            <p:nvSpPr>
              <p:cNvPr id="6152" name="Rectangle 3"/>
              <p:cNvSpPr>
                <a:spLocks noChangeArrowheads="1"/>
              </p:cNvSpPr>
              <p:nvPr/>
            </p:nvSpPr>
            <p:spPr bwMode="auto">
              <a:xfrm>
                <a:off x="29686" y="701296"/>
                <a:ext cx="7391838" cy="353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9pPr>
              </a:lstStyle>
              <a:p>
                <a:pPr defTabSz="777240"/>
                <a:r>
                  <a:rPr lang="en-US" altLang="en-US" sz="1700" dirty="0">
                    <a:solidFill>
                      <a:srgbClr val="000000"/>
                    </a:solidFill>
                    <a:latin typeface="Arial" panose="020B0604020202020204" pitchFamily="34" charset="0"/>
                    <a:cs typeface="Times New Roman" panose="02020603050405020304" pitchFamily="18" charset="0"/>
                  </a:rPr>
                  <a:t>Students will learn how to find the Probability of Two </a:t>
                </a:r>
                <a14:m>
                  <m:oMath xmlns:m="http://schemas.openxmlformats.org/officeDocument/2006/math">
                    <m:sSub>
                      <m:sSubPr>
                        <m:ctrlPr>
                          <a:rPr lang="en-US" altLang="en-US" sz="1700" i="1">
                            <a:solidFill>
                              <a:srgbClr val="000000"/>
                            </a:solidFill>
                            <a:latin typeface="Cambria Math" panose="02040503050406030204" pitchFamily="18" charset="0"/>
                            <a:cs typeface="Times New Roman" panose="02020603050405020304" pitchFamily="18" charset="0"/>
                          </a:rPr>
                        </m:ctrlPr>
                      </m:sSubPr>
                      <m:e>
                        <m:r>
                          <a:rPr lang="en-US" altLang="en-US" sz="1700" i="1">
                            <a:solidFill>
                              <a:srgbClr val="000000"/>
                            </a:solidFill>
                            <a:latin typeface="Cambria Math" panose="02040503050406030204" pitchFamily="18" charset="0"/>
                            <a:cs typeface="Times New Roman" panose="02020603050405020304" pitchFamily="18" charset="0"/>
                          </a:rPr>
                          <m:t>𝐷𝑒𝑝𝑒𝑛𝑑𝑒𝑛𝑡</m:t>
                        </m:r>
                      </m:e>
                      <m:sub>
                        <m:r>
                          <a:rPr lang="en-US" altLang="en-US" sz="1700" i="1">
                            <a:solidFill>
                              <a:srgbClr val="000000"/>
                            </a:solidFill>
                            <a:latin typeface="Cambria Math" panose="02040503050406030204" pitchFamily="18" charset="0"/>
                            <a:cs typeface="Times New Roman" panose="02020603050405020304" pitchFamily="18" charset="0"/>
                          </a:rPr>
                          <m:t>1</m:t>
                        </m:r>
                      </m:sub>
                    </m:sSub>
                  </m:oMath>
                </a14:m>
                <a:r>
                  <a:rPr lang="en-US" altLang="en-US" sz="1700" dirty="0">
                    <a:solidFill>
                      <a:srgbClr val="000000"/>
                    </a:solidFill>
                    <a:latin typeface="Arial" panose="020B0604020202020204" pitchFamily="34" charset="0"/>
                    <a:cs typeface="Times New Roman" panose="02020603050405020304" pitchFamily="18" charset="0"/>
                  </a:rPr>
                  <a:t> Events.</a:t>
                </a:r>
              </a:p>
            </p:txBody>
          </p:sp>
        </mc:Choice>
        <mc:Fallback xmlns="">
          <p:sp>
            <p:nvSpPr>
              <p:cNvPr id="6152" name="Rectangle 3"/>
              <p:cNvSpPr>
                <a:spLocks noRot="1" noChangeAspect="1" noMove="1" noResize="1" noEditPoints="1" noAdjustHandles="1" noChangeArrowheads="1" noChangeShapeType="1" noTextEdit="1"/>
              </p:cNvSpPr>
              <p:nvPr/>
            </p:nvSpPr>
            <p:spPr bwMode="auto">
              <a:xfrm>
                <a:off x="29686" y="701296"/>
                <a:ext cx="7391838" cy="353943"/>
              </a:xfrm>
              <a:prstGeom prst="rect">
                <a:avLst/>
              </a:prstGeom>
              <a:blipFill>
                <a:blip r:embed="rId5"/>
                <a:stretch>
                  <a:fillRect l="-578" t="-5172" b="-224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57" name="Title 2"/>
          <p:cNvSpPr>
            <a:spLocks noGrp="1"/>
          </p:cNvSpPr>
          <p:nvPr>
            <p:ph type="title" idx="4294967295"/>
          </p:nvPr>
        </p:nvSpPr>
        <p:spPr/>
        <p:txBody>
          <a:bodyPr/>
          <a:lstStyle/>
          <a:p>
            <a:r>
              <a:rPr lang="en-US" altLang="en-US"/>
              <a:t>Objective &amp; Prior Knowledge</a:t>
            </a:r>
          </a:p>
        </p:txBody>
      </p:sp>
      <p:sp>
        <p:nvSpPr>
          <p:cNvPr id="18" name="TextBox 17">
            <a:extLst>
              <a:ext uri="{FF2B5EF4-FFF2-40B4-BE49-F238E27FC236}">
                <a16:creationId xmlns:a16="http://schemas.microsoft.com/office/drawing/2014/main" id="{25133CD4-7331-4DAA-A04D-2E38BB690217}"/>
              </a:ext>
            </a:extLst>
          </p:cNvPr>
          <p:cNvSpPr txBox="1"/>
          <p:nvPr/>
        </p:nvSpPr>
        <p:spPr>
          <a:xfrm>
            <a:off x="574225" y="52529"/>
            <a:ext cx="3291804" cy="369332"/>
          </a:xfrm>
          <a:prstGeom prst="rect">
            <a:avLst/>
          </a:prstGeom>
          <a:noFill/>
        </p:spPr>
        <p:txBody>
          <a:bodyPr wrap="square">
            <a:spAutoFit/>
          </a:bodyPr>
          <a:lstStyle/>
          <a:p>
            <a:r>
              <a:rPr lang="en-US" dirty="0">
                <a:solidFill>
                  <a:srgbClr val="FF0000"/>
                </a:solidFill>
                <a:effectLst>
                  <a:outerShdw blurRad="38100" dist="38100" dir="2700000" algn="tl">
                    <a:srgbClr val="000000">
                      <a:alpha val="43137"/>
                    </a:srgbClr>
                  </a:outerShdw>
                </a:effectLst>
              </a:rPr>
              <a:t>Lesson-2: 23.3 Dependent Events</a:t>
            </a:r>
          </a:p>
        </p:txBody>
      </p:sp>
      <p:sp>
        <p:nvSpPr>
          <p:cNvPr id="4" name="TextBox 3">
            <a:extLst>
              <a:ext uri="{FF2B5EF4-FFF2-40B4-BE49-F238E27FC236}">
                <a16:creationId xmlns:a16="http://schemas.microsoft.com/office/drawing/2014/main" id="{DD7F39D9-585B-4D24-9314-36E457D01ED4}"/>
              </a:ext>
            </a:extLst>
          </p:cNvPr>
          <p:cNvSpPr txBox="1"/>
          <p:nvPr/>
        </p:nvSpPr>
        <p:spPr>
          <a:xfrm>
            <a:off x="4069078" y="98628"/>
            <a:ext cx="3929902" cy="369332"/>
          </a:xfrm>
          <a:prstGeom prst="rect">
            <a:avLst/>
          </a:prstGeom>
          <a:noFill/>
        </p:spPr>
        <p:txBody>
          <a:bodyPr wrap="square">
            <a:spAutoFit/>
          </a:bodyPr>
          <a:lstStyle/>
          <a:p>
            <a:r>
              <a:rPr lang="en-US" dirty="0"/>
              <a:t>Name: _____________________</a:t>
            </a:r>
          </a:p>
        </p:txBody>
      </p:sp>
      <p:grpSp>
        <p:nvGrpSpPr>
          <p:cNvPr id="17" name="Group 8">
            <a:extLst>
              <a:ext uri="{FF2B5EF4-FFF2-40B4-BE49-F238E27FC236}">
                <a16:creationId xmlns:a16="http://schemas.microsoft.com/office/drawing/2014/main" id="{52F59834-5B0C-49CE-95FC-A51AD65D1ABB}"/>
              </a:ext>
            </a:extLst>
          </p:cNvPr>
          <p:cNvGrpSpPr>
            <a:grpSpLocks/>
          </p:cNvGrpSpPr>
          <p:nvPr/>
        </p:nvGrpSpPr>
        <p:grpSpPr bwMode="auto">
          <a:xfrm>
            <a:off x="4617712" y="1223727"/>
            <a:ext cx="3236466" cy="1040881"/>
            <a:chOff x="5151637" y="1645027"/>
            <a:chExt cx="3236453" cy="1041431"/>
          </a:xfrm>
        </p:grpSpPr>
        <p:grpSp>
          <p:nvGrpSpPr>
            <p:cNvPr id="19" name="Group 7">
              <a:extLst>
                <a:ext uri="{FF2B5EF4-FFF2-40B4-BE49-F238E27FC236}">
                  <a16:creationId xmlns:a16="http://schemas.microsoft.com/office/drawing/2014/main" id="{F2F66F7F-52DC-4C73-814B-861C24B0B62E}"/>
                </a:ext>
              </a:extLst>
            </p:cNvPr>
            <p:cNvGrpSpPr>
              <a:grpSpLocks/>
            </p:cNvGrpSpPr>
            <p:nvPr/>
          </p:nvGrpSpPr>
          <p:grpSpPr bwMode="auto">
            <a:xfrm>
              <a:off x="5151637" y="1779388"/>
              <a:ext cx="3236453" cy="907070"/>
              <a:chOff x="3168557" y="2043300"/>
              <a:chExt cx="3236453" cy="907070"/>
            </a:xfrm>
          </p:grpSpPr>
          <p:sp>
            <p:nvSpPr>
              <p:cNvPr id="21" name="Rectangle 3">
                <a:extLst>
                  <a:ext uri="{FF2B5EF4-FFF2-40B4-BE49-F238E27FC236}">
                    <a16:creationId xmlns:a16="http://schemas.microsoft.com/office/drawing/2014/main" id="{583B583A-E769-46DF-96FB-F9AC79BA4A9B}"/>
                  </a:ext>
                </a:extLst>
              </p:cNvPr>
              <p:cNvSpPr/>
              <p:nvPr/>
            </p:nvSpPr>
            <p:spPr bwMode="auto">
              <a:xfrm>
                <a:off x="3168557" y="2245148"/>
                <a:ext cx="3108913" cy="705222"/>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87062" y="1279048"/>
                      <a:pt x="3804209" y="2087161"/>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22" name="Group 6">
                <a:extLst>
                  <a:ext uri="{FF2B5EF4-FFF2-40B4-BE49-F238E27FC236}">
                    <a16:creationId xmlns:a16="http://schemas.microsoft.com/office/drawing/2014/main" id="{57646861-E32D-4532-B63A-8CE5257DD78B}"/>
                  </a:ext>
                </a:extLst>
              </p:cNvPr>
              <p:cNvGrpSpPr>
                <a:grpSpLocks/>
              </p:cNvGrpSpPr>
              <p:nvPr/>
            </p:nvGrpSpPr>
            <p:grpSpPr bwMode="auto">
              <a:xfrm>
                <a:off x="3284334" y="2043300"/>
                <a:ext cx="3120676" cy="692464"/>
                <a:chOff x="3284334" y="2043300"/>
                <a:chExt cx="3120676" cy="692464"/>
              </a:xfrm>
            </p:grpSpPr>
            <p:sp>
              <p:nvSpPr>
                <p:cNvPr id="23" name="Rectangle 21">
                  <a:extLst>
                    <a:ext uri="{FF2B5EF4-FFF2-40B4-BE49-F238E27FC236}">
                      <a16:creationId xmlns:a16="http://schemas.microsoft.com/office/drawing/2014/main" id="{2953AD8B-D0E1-44CE-B85D-6555D3826039}"/>
                    </a:ext>
                  </a:extLst>
                </p:cNvPr>
                <p:cNvSpPr/>
                <p:nvPr/>
              </p:nvSpPr>
              <p:spPr bwMode="auto">
                <a:xfrm>
                  <a:off x="3442872" y="2043300"/>
                  <a:ext cx="2803597" cy="692464"/>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24" name="Group 5">
                  <a:extLst>
                    <a:ext uri="{FF2B5EF4-FFF2-40B4-BE49-F238E27FC236}">
                      <a16:creationId xmlns:a16="http://schemas.microsoft.com/office/drawing/2014/main" id="{B9C20943-924B-45E2-8058-B80AD3E860E0}"/>
                    </a:ext>
                  </a:extLst>
                </p:cNvPr>
                <p:cNvGrpSpPr>
                  <a:grpSpLocks/>
                </p:cNvGrpSpPr>
                <p:nvPr/>
              </p:nvGrpSpPr>
              <p:grpSpPr bwMode="auto">
                <a:xfrm>
                  <a:off x="3284334" y="2118174"/>
                  <a:ext cx="3120676" cy="508002"/>
                  <a:chOff x="3142075" y="2157110"/>
                  <a:chExt cx="3120676" cy="508002"/>
                </a:xfrm>
              </p:grpSpPr>
              <p:sp>
                <p:nvSpPr>
                  <p:cNvPr id="25" name="Rectangle 24">
                    <a:extLst>
                      <a:ext uri="{FF2B5EF4-FFF2-40B4-BE49-F238E27FC236}">
                        <a16:creationId xmlns:a16="http://schemas.microsoft.com/office/drawing/2014/main" id="{6B01771E-396C-4020-A48D-006A0B48149F}"/>
                      </a:ext>
                    </a:extLst>
                  </p:cNvPr>
                  <p:cNvSpPr/>
                  <p:nvPr/>
                </p:nvSpPr>
                <p:spPr bwMode="auto">
                  <a:xfrm>
                    <a:off x="3142075" y="2272032"/>
                    <a:ext cx="1266820" cy="307940"/>
                  </a:xfrm>
                  <a:prstGeom prst="rect">
                    <a:avLst/>
                  </a:prstGeom>
                </p:spPr>
                <p:txBody>
                  <a:bodyPr>
                    <a:spAutoFit/>
                  </a:bodyPr>
                  <a:lstStyle/>
                  <a:p>
                    <a:pPr algn="ctr" defTabSz="914400" fontAlgn="auto">
                      <a:spcBef>
                        <a:spcPts val="0"/>
                      </a:spcBef>
                      <a:spcAft>
                        <a:spcPts val="0"/>
                      </a:spcAft>
                      <a:defRPr/>
                    </a:pPr>
                    <a:r>
                      <a:rPr lang="en-US" sz="1400" b="1" kern="0" dirty="0">
                        <a:solidFill>
                          <a:schemeClr val="accent6">
                            <a:lumMod val="75000"/>
                          </a:schemeClr>
                        </a:solidFill>
                        <a:latin typeface="Arial Narrow" pitchFamily="34" charset="0"/>
                      </a:rPr>
                      <a:t>Probability</a:t>
                    </a:r>
                    <a:r>
                      <a:rPr lang="en-US" sz="1400" b="1" kern="0" dirty="0">
                        <a:solidFill>
                          <a:srgbClr val="000000"/>
                        </a:solidFill>
                        <a:latin typeface="Arial Narrow" pitchFamily="34" charset="0"/>
                      </a:rPr>
                      <a:t> </a:t>
                    </a:r>
                    <a:r>
                      <a:rPr lang="en-US" sz="1400" kern="0" dirty="0">
                        <a:solidFill>
                          <a:srgbClr val="000000"/>
                        </a:solidFill>
                        <a:latin typeface="Arial Narrow" pitchFamily="34" charset="0"/>
                      </a:rPr>
                      <a:t>=</a:t>
                    </a:r>
                  </a:p>
                </p:txBody>
              </p:sp>
              <p:sp>
                <p:nvSpPr>
                  <p:cNvPr id="26" name="Rectangle 25">
                    <a:extLst>
                      <a:ext uri="{FF2B5EF4-FFF2-40B4-BE49-F238E27FC236}">
                        <a16:creationId xmlns:a16="http://schemas.microsoft.com/office/drawing/2014/main" id="{5C32E56C-F08F-49AB-AD8A-B619E8501AC5}"/>
                      </a:ext>
                    </a:extLst>
                  </p:cNvPr>
                  <p:cNvSpPr/>
                  <p:nvPr/>
                </p:nvSpPr>
                <p:spPr bwMode="auto">
                  <a:xfrm>
                    <a:off x="3965649" y="2157110"/>
                    <a:ext cx="2297102" cy="277145"/>
                  </a:xfrm>
                  <a:prstGeom prst="rect">
                    <a:avLst/>
                  </a:prstGeom>
                </p:spPr>
                <p:txBody>
                  <a:bodyPr>
                    <a:spAutoFit/>
                  </a:bodyPr>
                  <a:lstStyle/>
                  <a:p>
                    <a:pPr algn="ctr" defTabSz="914400" fontAlgn="auto">
                      <a:spcBef>
                        <a:spcPts val="0"/>
                      </a:spcBef>
                      <a:spcAft>
                        <a:spcPts val="0"/>
                      </a:spcAft>
                      <a:defRPr/>
                    </a:pPr>
                    <a:r>
                      <a:rPr lang="en-US" sz="1200" kern="0" dirty="0">
                        <a:solidFill>
                          <a:srgbClr val="000000"/>
                        </a:solidFill>
                        <a:latin typeface="Arial Narrow" pitchFamily="34" charset="0"/>
                      </a:rPr>
                      <a:t>Number of </a:t>
                    </a:r>
                    <a:r>
                      <a:rPr lang="en-US" sz="1200" b="1" kern="0" dirty="0">
                        <a:solidFill>
                          <a:schemeClr val="accent5">
                            <a:lumMod val="50000"/>
                          </a:schemeClr>
                        </a:solidFill>
                        <a:latin typeface="Arial Narrow" pitchFamily="34" charset="0"/>
                      </a:rPr>
                      <a:t>desired outcomes</a:t>
                    </a:r>
                    <a:endParaRPr lang="en-US" sz="1200" kern="0" dirty="0">
                      <a:solidFill>
                        <a:schemeClr val="accent5">
                          <a:lumMod val="50000"/>
                        </a:schemeClr>
                      </a:solidFill>
                      <a:latin typeface="Arial Narrow" pitchFamily="34" charset="0"/>
                    </a:endParaRPr>
                  </a:p>
                </p:txBody>
              </p:sp>
              <p:sp>
                <p:nvSpPr>
                  <p:cNvPr id="27" name="Rectangle 26">
                    <a:extLst>
                      <a:ext uri="{FF2B5EF4-FFF2-40B4-BE49-F238E27FC236}">
                        <a16:creationId xmlns:a16="http://schemas.microsoft.com/office/drawing/2014/main" id="{5F44B550-B8EF-4615-9554-731FC59D0277}"/>
                      </a:ext>
                    </a:extLst>
                  </p:cNvPr>
                  <p:cNvSpPr/>
                  <p:nvPr/>
                </p:nvSpPr>
                <p:spPr bwMode="auto">
                  <a:xfrm>
                    <a:off x="3967141" y="2387967"/>
                    <a:ext cx="2195503" cy="277145"/>
                  </a:xfrm>
                  <a:prstGeom prst="rect">
                    <a:avLst/>
                  </a:prstGeom>
                </p:spPr>
                <p:txBody>
                  <a:bodyPr>
                    <a:spAutoFit/>
                  </a:bodyPr>
                  <a:lstStyle/>
                  <a:p>
                    <a:pPr algn="ctr" defTabSz="914400" fontAlgn="auto">
                      <a:spcBef>
                        <a:spcPts val="0"/>
                      </a:spcBef>
                      <a:spcAft>
                        <a:spcPts val="0"/>
                      </a:spcAft>
                      <a:defRPr/>
                    </a:pPr>
                    <a:r>
                      <a:rPr lang="en-US" sz="1200" b="1" kern="0" dirty="0">
                        <a:solidFill>
                          <a:schemeClr val="accent4">
                            <a:lumMod val="50000"/>
                          </a:schemeClr>
                        </a:solidFill>
                        <a:latin typeface="Arial Narrow" pitchFamily="34" charset="0"/>
                      </a:rPr>
                      <a:t>Total</a:t>
                    </a:r>
                    <a:r>
                      <a:rPr lang="en-US" sz="1200" kern="0" dirty="0">
                        <a:solidFill>
                          <a:schemeClr val="accent4">
                            <a:lumMod val="50000"/>
                          </a:schemeClr>
                        </a:solidFill>
                        <a:latin typeface="Arial Narrow" pitchFamily="34" charset="0"/>
                      </a:rPr>
                      <a:t> </a:t>
                    </a:r>
                    <a:r>
                      <a:rPr lang="en-US" sz="1200" kern="0" dirty="0">
                        <a:solidFill>
                          <a:srgbClr val="000000"/>
                        </a:solidFill>
                        <a:latin typeface="Arial Narrow" pitchFamily="34" charset="0"/>
                      </a:rPr>
                      <a:t>number</a:t>
                    </a:r>
                    <a:r>
                      <a:rPr lang="en-US" sz="1200" b="1" kern="0" dirty="0">
                        <a:solidFill>
                          <a:srgbClr val="000000"/>
                        </a:solidFill>
                        <a:latin typeface="Arial Narrow" pitchFamily="34" charset="0"/>
                      </a:rPr>
                      <a:t> </a:t>
                    </a:r>
                    <a:r>
                      <a:rPr lang="en-US" sz="1200" kern="0" dirty="0">
                        <a:solidFill>
                          <a:srgbClr val="000000"/>
                        </a:solidFill>
                        <a:latin typeface="Arial Narrow" pitchFamily="34" charset="0"/>
                      </a:rPr>
                      <a:t>of </a:t>
                    </a:r>
                    <a:r>
                      <a:rPr lang="en-US" sz="1200" b="1" kern="0" dirty="0">
                        <a:solidFill>
                          <a:schemeClr val="accent4">
                            <a:lumMod val="50000"/>
                          </a:schemeClr>
                        </a:solidFill>
                        <a:latin typeface="Arial Narrow" pitchFamily="34" charset="0"/>
                      </a:rPr>
                      <a:t>outcomes</a:t>
                    </a:r>
                    <a:endParaRPr lang="en-US" sz="1200" kern="0" dirty="0">
                      <a:solidFill>
                        <a:schemeClr val="accent4">
                          <a:lumMod val="50000"/>
                        </a:schemeClr>
                      </a:solidFill>
                      <a:latin typeface="Arial Narrow" pitchFamily="34" charset="0"/>
                    </a:endParaRPr>
                  </a:p>
                </p:txBody>
              </p:sp>
              <p:cxnSp>
                <p:nvCxnSpPr>
                  <p:cNvPr id="28" name="Straight Connector 27">
                    <a:extLst>
                      <a:ext uri="{FF2B5EF4-FFF2-40B4-BE49-F238E27FC236}">
                        <a16:creationId xmlns:a16="http://schemas.microsoft.com/office/drawing/2014/main" id="{D38DE5B7-34E6-4187-94FC-8E6A09DE1D52}"/>
                      </a:ext>
                    </a:extLst>
                  </p:cNvPr>
                  <p:cNvCxnSpPr>
                    <a:cxnSpLocks/>
                  </p:cNvCxnSpPr>
                  <p:nvPr/>
                </p:nvCxnSpPr>
                <p:spPr>
                  <a:xfrm>
                    <a:off x="4247755" y="2426002"/>
                    <a:ext cx="173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0" name="Tape">
              <a:extLst>
                <a:ext uri="{FF2B5EF4-FFF2-40B4-BE49-F238E27FC236}">
                  <a16:creationId xmlns:a16="http://schemas.microsoft.com/office/drawing/2014/main" id="{247EDD39-2F2B-419B-957A-6DCBE09C4F42}"/>
                </a:ext>
              </a:extLst>
            </p:cNvPr>
            <p:cNvSpPr/>
            <p:nvPr/>
          </p:nvSpPr>
          <p:spPr bwMode="auto">
            <a:xfrm rot="5400000">
              <a:off x="6790209" y="1488718"/>
              <a:ext cx="220779" cy="53339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6">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 name="Picture 1">
            <a:extLst>
              <a:ext uri="{FF2B5EF4-FFF2-40B4-BE49-F238E27FC236}">
                <a16:creationId xmlns:a16="http://schemas.microsoft.com/office/drawing/2014/main" id="{C031DA41-376C-4B3C-B295-E31A07247092}"/>
              </a:ext>
            </a:extLst>
          </p:cNvPr>
          <p:cNvPicPr>
            <a:picLocks noChangeAspect="1"/>
          </p:cNvPicPr>
          <p:nvPr/>
        </p:nvPicPr>
        <p:blipFill>
          <a:blip r:embed="rId7"/>
          <a:stretch>
            <a:fillRect/>
          </a:stretch>
        </p:blipFill>
        <p:spPr>
          <a:xfrm>
            <a:off x="5941216" y="3038112"/>
            <a:ext cx="1259980" cy="784516"/>
          </a:xfrm>
          <a:prstGeom prst="rect">
            <a:avLst/>
          </a:prstGeom>
        </p:spPr>
      </p:pic>
      <p:grpSp>
        <p:nvGrpSpPr>
          <p:cNvPr id="32" name="Group 31">
            <a:extLst>
              <a:ext uri="{FF2B5EF4-FFF2-40B4-BE49-F238E27FC236}">
                <a16:creationId xmlns:a16="http://schemas.microsoft.com/office/drawing/2014/main" id="{9BFDB9EA-E57B-4050-8E10-CB8606921C4E}"/>
              </a:ext>
            </a:extLst>
          </p:cNvPr>
          <p:cNvGrpSpPr/>
          <p:nvPr/>
        </p:nvGrpSpPr>
        <p:grpSpPr>
          <a:xfrm>
            <a:off x="5878812" y="2200583"/>
            <a:ext cx="1418978" cy="793624"/>
            <a:chOff x="3654246" y="2939141"/>
            <a:chExt cx="3255697" cy="1824178"/>
          </a:xfrm>
        </p:grpSpPr>
        <p:pic>
          <p:nvPicPr>
            <p:cNvPr id="33" name="Picture 32">
              <a:extLst>
                <a:ext uri="{FF2B5EF4-FFF2-40B4-BE49-F238E27FC236}">
                  <a16:creationId xmlns:a16="http://schemas.microsoft.com/office/drawing/2014/main" id="{33F3347F-E27D-465A-A325-12452D69817F}"/>
                </a:ext>
              </a:extLst>
            </p:cNvPr>
            <p:cNvPicPr>
              <a:picLocks noChangeAspect="1"/>
            </p:cNvPicPr>
            <p:nvPr/>
          </p:nvPicPr>
          <p:blipFill>
            <a:blip r:embed="rId8"/>
            <a:stretch>
              <a:fillRect/>
            </a:stretch>
          </p:blipFill>
          <p:spPr>
            <a:xfrm>
              <a:off x="3812096" y="3012071"/>
              <a:ext cx="2876222" cy="1751248"/>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FC38DA89-2E45-4329-94C7-1FFABE3C5E8F}"/>
                </a:ext>
              </a:extLst>
            </p:cNvPr>
            <p:cNvPicPr>
              <a:picLocks noChangeAspect="1"/>
            </p:cNvPicPr>
            <p:nvPr/>
          </p:nvPicPr>
          <p:blipFill>
            <a:blip r:embed="rId9"/>
            <a:stretch>
              <a:fillRect/>
            </a:stretch>
          </p:blipFill>
          <p:spPr>
            <a:xfrm>
              <a:off x="4071153" y="3046712"/>
              <a:ext cx="2318071" cy="249003"/>
            </a:xfrm>
            <a:prstGeom prst="rect">
              <a:avLst/>
            </a:prstGeom>
          </p:spPr>
        </p:pic>
        <p:sp>
          <p:nvSpPr>
            <p:cNvPr id="35" name="Rectangle 34">
              <a:extLst>
                <a:ext uri="{FF2B5EF4-FFF2-40B4-BE49-F238E27FC236}">
                  <a16:creationId xmlns:a16="http://schemas.microsoft.com/office/drawing/2014/main" id="{D719986E-610A-40D8-A3C3-D0DD91FCBC5F}"/>
                </a:ext>
              </a:extLst>
            </p:cNvPr>
            <p:cNvSpPr/>
            <p:nvPr/>
          </p:nvSpPr>
          <p:spPr>
            <a:xfrm>
              <a:off x="3654246" y="2939141"/>
              <a:ext cx="3255697" cy="565949"/>
            </a:xfrm>
            <a:prstGeom prst="rect">
              <a:avLst/>
            </a:prstGeom>
          </p:spPr>
          <p:txBody>
            <a:bodyPr wrap="none">
              <a:spAutoFit/>
            </a:bodyPr>
            <a:lstStyle/>
            <a:p>
              <a:r>
                <a:rPr lang="en-US" sz="1000" b="1" i="1" dirty="0">
                  <a:solidFill>
                    <a:schemeClr val="tx1"/>
                  </a:solidFill>
                  <a:latin typeface="Handlee" panose="02000000000000000000" pitchFamily="2" charset="0"/>
                </a:rPr>
                <a:t>Overlapping Events</a:t>
              </a:r>
              <a:r>
                <a:rPr lang="en-US" sz="1000" b="1" dirty="0">
                  <a:solidFill>
                    <a:schemeClr val="tx1"/>
                  </a:solidFill>
                  <a:latin typeface="Handlee" panose="02000000000000000000" pitchFamily="2" charset="0"/>
                </a:rPr>
                <a:t> </a:t>
              </a:r>
              <a:endParaRPr lang="en-US" sz="10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80903" y="124094"/>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grpSp>
        <p:nvGrpSpPr>
          <p:cNvPr id="1031" name="Group 65"/>
          <p:cNvGrpSpPr>
            <a:grpSpLocks/>
          </p:cNvGrpSpPr>
          <p:nvPr/>
        </p:nvGrpSpPr>
        <p:grpSpPr bwMode="auto">
          <a:xfrm>
            <a:off x="149720" y="1523396"/>
            <a:ext cx="7383780" cy="33735"/>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21"/>
          <p:cNvSpPr>
            <a:spLocks noChangeArrowheads="1"/>
          </p:cNvSpPr>
          <p:nvPr/>
        </p:nvSpPr>
        <p:spPr bwMode="auto">
          <a:xfrm>
            <a:off x="1289" y="232045"/>
            <a:ext cx="77724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77240">
              <a:tabLst>
                <a:tab pos="-48578" algn="l"/>
              </a:tabLst>
              <a:defRPr/>
            </a:pPr>
            <a:r>
              <a:rPr lang="en-US" sz="1530" dirty="0">
                <a:latin typeface="MinionPro-Regular" panose="02040503050306020203" pitchFamily="18" charset="0"/>
              </a:rPr>
              <a:t>Two tests for the independence of events </a:t>
            </a:r>
            <a:r>
              <a:rPr lang="en-US" sz="1530" i="1" dirty="0">
                <a:latin typeface="MinionPro-It" panose="02040503050306090203" pitchFamily="18" charset="0"/>
              </a:rPr>
              <a:t>A </a:t>
            </a:r>
            <a:r>
              <a:rPr lang="en-US" sz="1530" dirty="0">
                <a:latin typeface="MinionPro-Regular" panose="02040503050306020203" pitchFamily="18" charset="0"/>
              </a:rPr>
              <a:t>and </a:t>
            </a:r>
            <a:r>
              <a:rPr lang="en-US" sz="1530" i="1" dirty="0">
                <a:latin typeface="MinionPro-It" panose="02040503050306090203" pitchFamily="18" charset="0"/>
              </a:rPr>
              <a:t>B</a:t>
            </a:r>
            <a:r>
              <a:rPr lang="en-US" sz="1530" dirty="0">
                <a:latin typeface="MinionPro-Regular" panose="02040503050306020203" pitchFamily="18" charset="0"/>
              </a:rPr>
              <a:t>:</a:t>
            </a:r>
          </a:p>
          <a:p>
            <a:pPr defTabSz="777240">
              <a:tabLst>
                <a:tab pos="-48578" algn="l"/>
              </a:tabLst>
              <a:defRPr/>
            </a:pPr>
            <a:endParaRPr lang="en-US" sz="255" dirty="0">
              <a:latin typeface="MinionPro-Regular" panose="02040503050306020203" pitchFamily="18" charset="0"/>
            </a:endParaRPr>
          </a:p>
          <a:p>
            <a:pPr marL="678736" lvl="1" indent="-291465">
              <a:buAutoNum type="arabicPeriod"/>
            </a:pPr>
            <a:r>
              <a:rPr lang="en-US" sz="1400" b="0" i="0" u="none" strike="noStrike" baseline="0" dirty="0">
                <a:latin typeface="MinionPro-Regular" panose="02040503050306020203" pitchFamily="18" charset="0"/>
              </a:rPr>
              <a:t>If </a:t>
            </a:r>
            <a:r>
              <a:rPr lang="en-US" sz="1400"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sz="1400" b="1" dirty="0">
                <a:solidFill>
                  <a:srgbClr val="FF0000"/>
                </a:solidFill>
                <a:effectLst>
                  <a:outerShdw blurRad="38100" dist="38100" dir="2700000" algn="tl">
                    <a:srgbClr val="000000">
                      <a:alpha val="43137"/>
                    </a:srgbClr>
                  </a:outerShdw>
                </a:effectLst>
                <a:latin typeface="UniMathPlus-Italic"/>
              </a:rPr>
              <a:t>|</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 </a:t>
            </a:r>
            <a:r>
              <a:rPr lang="en-US" sz="1400" b="1" i="0" u="none" strike="noStrike" baseline="0" dirty="0">
                <a:solidFill>
                  <a:srgbClr val="FF0000"/>
                </a:solidFill>
                <a:effectLst>
                  <a:outerShdw blurRad="38100" dist="38100" dir="2700000" algn="tl">
                    <a:srgbClr val="000000">
                      <a:alpha val="43137"/>
                    </a:srgbClr>
                  </a:outerShdw>
                </a:effectLst>
                <a:latin typeface="UniMathPlus-Bold"/>
              </a:rPr>
              <a:t>= </a:t>
            </a:r>
            <a:r>
              <a:rPr lang="en-US" sz="1400"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0" i="0" u="none" strike="noStrike" baseline="0" dirty="0">
                <a:latin typeface="MinionPro-Regular" panose="02040503050306020203" pitchFamily="18" charset="0"/>
              </a:rPr>
              <a:t>, then </a:t>
            </a:r>
            <a:r>
              <a:rPr lang="en-US" sz="1400" b="0" i="1" u="none" strike="noStrike" baseline="0" dirty="0">
                <a:latin typeface="MinionPro-It" panose="02040503050306090203" pitchFamily="18" charset="0"/>
              </a:rPr>
              <a:t>A </a:t>
            </a:r>
            <a:r>
              <a:rPr lang="en-US" sz="1400" b="0" i="0" u="none" strike="noStrike" baseline="0" dirty="0">
                <a:latin typeface="MinionPro-Regular" panose="02040503050306020203" pitchFamily="18" charset="0"/>
              </a:rPr>
              <a:t>and </a:t>
            </a:r>
            <a:r>
              <a:rPr lang="en-US" sz="1400" b="0" i="1" u="none" strike="noStrike" baseline="0" dirty="0">
                <a:latin typeface="MinionPro-It" panose="02040503050306090203" pitchFamily="18" charset="0"/>
              </a:rPr>
              <a:t>B </a:t>
            </a:r>
            <a:r>
              <a:rPr lang="en-US" sz="1400" b="0" i="0" u="none" strike="noStrike" baseline="0" dirty="0">
                <a:latin typeface="MinionPro-Regular" panose="02040503050306020203" pitchFamily="18" charset="0"/>
              </a:rPr>
              <a:t>are independent.</a:t>
            </a:r>
          </a:p>
          <a:p>
            <a:pPr marL="678736" lvl="1" indent="-291465">
              <a:buAutoNum type="arabicPeriod"/>
            </a:pPr>
            <a:r>
              <a:rPr lang="en-US" sz="1400" b="0" i="0" u="none" strike="noStrike" baseline="0" dirty="0">
                <a:latin typeface="MinionPro-Regular" panose="02040503050306020203" pitchFamily="18" charset="0"/>
              </a:rPr>
              <a:t>If </a:t>
            </a:r>
            <a:r>
              <a:rPr lang="en-US" sz="1400"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 </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 </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 </a:t>
            </a:r>
            <a:r>
              <a:rPr lang="en-US" sz="1400" b="1" i="0" u="none" strike="noStrike" baseline="0" dirty="0">
                <a:solidFill>
                  <a:srgbClr val="FF0000"/>
                </a:solidFill>
                <a:effectLst>
                  <a:outerShdw blurRad="38100" dist="38100" dir="2700000" algn="tl">
                    <a:srgbClr val="000000">
                      <a:alpha val="43137"/>
                    </a:srgbClr>
                  </a:outerShdw>
                </a:effectLst>
                <a:latin typeface="UniMathPlus-Bold"/>
              </a:rPr>
              <a:t>= </a:t>
            </a:r>
            <a:r>
              <a:rPr lang="en-US" sz="1400"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 </a:t>
            </a:r>
            <a:r>
              <a:rPr lang="en-US" sz="1400" b="1" i="0" u="none" strike="noStrike" baseline="0" dirty="0">
                <a:solidFill>
                  <a:srgbClr val="FF0000"/>
                </a:solidFill>
                <a:effectLst>
                  <a:outerShdw blurRad="38100" dist="38100" dir="2700000" algn="tl">
                    <a:srgbClr val="000000">
                      <a:alpha val="43137"/>
                    </a:srgbClr>
                  </a:outerShdw>
                </a:effectLst>
                <a:latin typeface="UniMathPlus-Bold"/>
              </a:rPr>
              <a:t>∙ </a:t>
            </a:r>
            <a:r>
              <a:rPr lang="en-US" sz="1400"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sz="1400" b="1" i="1" u="none" strike="noStrike" baseline="0" dirty="0">
                <a:solidFill>
                  <a:srgbClr val="FF0000"/>
                </a:solidFill>
                <a:effectLst>
                  <a:outerShdw blurRad="38100" dist="38100" dir="2700000" algn="tl">
                    <a:srgbClr val="000000">
                      <a:alpha val="43137"/>
                    </a:srgbClr>
                  </a:outerShdw>
                </a:effectLst>
                <a:latin typeface="UniMathPlus-Italic"/>
              </a:rPr>
              <a:t>)</a:t>
            </a:r>
            <a:r>
              <a:rPr lang="en-US" sz="1400" b="0" i="0" u="none" strike="noStrike" baseline="0" dirty="0">
                <a:latin typeface="MinionPro-Regular" panose="02040503050306020203" pitchFamily="18" charset="0"/>
              </a:rPr>
              <a:t>, then </a:t>
            </a:r>
            <a:r>
              <a:rPr lang="en-US" sz="1400" b="0" i="1" u="none" strike="noStrike" baseline="0" dirty="0">
                <a:latin typeface="MinionPro-It" panose="02040503050306090203" pitchFamily="18" charset="0"/>
              </a:rPr>
              <a:t>A </a:t>
            </a:r>
            <a:r>
              <a:rPr lang="en-US" sz="1400" b="0" i="0" u="none" strike="noStrike" baseline="0" dirty="0">
                <a:latin typeface="MinionPro-Regular" panose="02040503050306020203" pitchFamily="18" charset="0"/>
              </a:rPr>
              <a:t>and </a:t>
            </a:r>
            <a:r>
              <a:rPr lang="en-US" sz="1400" b="0" i="1" u="none" strike="noStrike" baseline="0" dirty="0">
                <a:latin typeface="MinionPro-It" panose="02040503050306090203" pitchFamily="18" charset="0"/>
              </a:rPr>
              <a:t>B </a:t>
            </a:r>
            <a:r>
              <a:rPr lang="en-US" sz="1400" b="0" i="0" u="none" strike="noStrike" baseline="0" dirty="0">
                <a:latin typeface="MinionPro-Regular" panose="02040503050306020203" pitchFamily="18" charset="0"/>
              </a:rPr>
              <a:t>are independent.</a:t>
            </a:r>
          </a:p>
          <a:p>
            <a:pPr lvl="1" indent="0"/>
            <a:endParaRPr lang="en-US" sz="255" dirty="0">
              <a:solidFill>
                <a:srgbClr val="000000"/>
              </a:solidFill>
              <a:latin typeface="Arial" charset="0"/>
              <a:cs typeface="Times New Roman" pitchFamily="18" charset="0"/>
            </a:endParaRPr>
          </a:p>
          <a:p>
            <a:pPr algn="l"/>
            <a:r>
              <a:rPr lang="en-US" sz="1530" dirty="0">
                <a:latin typeface="MinionPro-Regular" panose="02040503050306020203" pitchFamily="18" charset="0"/>
              </a:rPr>
              <a:t>Two events that fail either of these tests are </a:t>
            </a:r>
            <a:r>
              <a:rPr lang="en-US" sz="1530" b="1" dirty="0">
                <a:solidFill>
                  <a:srgbClr val="00B050"/>
                </a:solidFill>
                <a:latin typeface="MinionPro-Bold" panose="02040703060306020203" pitchFamily="18" charset="0"/>
              </a:rPr>
              <a:t>dependent events </a:t>
            </a:r>
            <a:r>
              <a:rPr lang="en-US" sz="1530" dirty="0">
                <a:latin typeface="MinionPro-Regular" panose="02040503050306020203" pitchFamily="18" charset="0"/>
              </a:rPr>
              <a:t>because the occurrence of one</a:t>
            </a:r>
          </a:p>
          <a:p>
            <a:pPr algn="l"/>
            <a:r>
              <a:rPr lang="en-US" sz="1530" dirty="0">
                <a:latin typeface="MinionPro-Regular" panose="02040503050306020203" pitchFamily="18" charset="0"/>
              </a:rPr>
              <a:t>event affects the occurrence of the other event.</a:t>
            </a:r>
            <a:endParaRPr lang="en-US" b="0" i="0" u="none" strike="noStrike" baseline="0" dirty="0">
              <a:latin typeface="MinionPro-Regular" panose="02040503050306020203" pitchFamily="18" charset="0"/>
            </a:endParaRPr>
          </a:p>
        </p:txBody>
      </p:sp>
      <p:sp>
        <p:nvSpPr>
          <p:cNvPr id="55" name="Rectangle 130"/>
          <p:cNvSpPr/>
          <p:nvPr/>
        </p:nvSpPr>
        <p:spPr>
          <a:xfrm>
            <a:off x="1289" y="20192"/>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grpSp>
        <p:nvGrpSpPr>
          <p:cNvPr id="1039" name="Group 8"/>
          <p:cNvGrpSpPr>
            <a:grpSpLocks/>
          </p:cNvGrpSpPr>
          <p:nvPr/>
        </p:nvGrpSpPr>
        <p:grpSpPr bwMode="auto">
          <a:xfrm>
            <a:off x="4572609" y="59999"/>
            <a:ext cx="3291125" cy="817721"/>
            <a:chOff x="5212073" y="1653921"/>
            <a:chExt cx="3871896" cy="962533"/>
          </a:xfrm>
        </p:grpSpPr>
        <p:grpSp>
          <p:nvGrpSpPr>
            <p:cNvPr id="1158" name="Group 7"/>
            <p:cNvGrpSpPr>
              <a:grpSpLocks/>
            </p:cNvGrpSpPr>
            <p:nvPr/>
          </p:nvGrpSpPr>
          <p:grpSpPr bwMode="auto">
            <a:xfrm>
              <a:off x="5212073" y="1691659"/>
              <a:ext cx="3871896" cy="924795"/>
              <a:chOff x="3228993" y="1955571"/>
              <a:chExt cx="3871896" cy="924795"/>
            </a:xfrm>
          </p:grpSpPr>
          <p:sp>
            <p:nvSpPr>
              <p:cNvPr id="46" name="Rectangle 3"/>
              <p:cNvSpPr/>
              <p:nvPr/>
            </p:nvSpPr>
            <p:spPr bwMode="auto">
              <a:xfrm>
                <a:off x="3228993" y="1955571"/>
                <a:ext cx="3871896" cy="924795"/>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87062" y="1279048"/>
                      <a:pt x="3804209" y="2087161"/>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3" name="Group 6"/>
              <p:cNvGrpSpPr>
                <a:grpSpLocks/>
              </p:cNvGrpSpPr>
              <p:nvPr/>
            </p:nvGrpSpPr>
            <p:grpSpPr bwMode="auto">
              <a:xfrm>
                <a:off x="3382979" y="2052841"/>
                <a:ext cx="3592498" cy="705222"/>
                <a:chOff x="3382979" y="2052841"/>
                <a:chExt cx="3592498" cy="705222"/>
              </a:xfrm>
            </p:grpSpPr>
            <p:sp>
              <p:nvSpPr>
                <p:cNvPr id="47" name="Rectangle 21"/>
                <p:cNvSpPr/>
                <p:nvPr/>
              </p:nvSpPr>
              <p:spPr bwMode="auto">
                <a:xfrm>
                  <a:off x="3382979" y="2052841"/>
                  <a:ext cx="3592498" cy="70522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5" name="Group 5"/>
                <p:cNvGrpSpPr>
                  <a:grpSpLocks/>
                </p:cNvGrpSpPr>
                <p:nvPr/>
              </p:nvGrpSpPr>
              <p:grpSpPr bwMode="auto">
                <a:xfrm>
                  <a:off x="3411554" y="2090962"/>
                  <a:ext cx="3508360" cy="645086"/>
                  <a:chOff x="3269295" y="2129898"/>
                  <a:chExt cx="3508360" cy="645086"/>
                </a:xfrm>
              </p:grpSpPr>
              <p:sp>
                <p:nvSpPr>
                  <p:cNvPr id="43" name="Rectangle 42"/>
                  <p:cNvSpPr/>
                  <p:nvPr/>
                </p:nvSpPr>
                <p:spPr bwMode="auto">
                  <a:xfrm>
                    <a:off x="3269295" y="2274437"/>
                    <a:ext cx="1266820" cy="355036"/>
                  </a:xfrm>
                  <a:prstGeom prst="rect">
                    <a:avLst/>
                  </a:prstGeom>
                </p:spPr>
                <p:txBody>
                  <a:bodyPr>
                    <a:spAutoFit/>
                  </a:bodyPr>
                  <a:lstStyle/>
                  <a:p>
                    <a:pPr algn="ctr" defTabSz="777240" fontAlgn="auto">
                      <a:spcBef>
                        <a:spcPts val="0"/>
                      </a:spcBef>
                      <a:spcAft>
                        <a:spcPts val="0"/>
                      </a:spcAft>
                      <a:defRPr/>
                    </a:pPr>
                    <a:r>
                      <a:rPr lang="en-US" sz="1360" b="1" kern="0" dirty="0">
                        <a:solidFill>
                          <a:schemeClr val="accent6">
                            <a:lumMod val="75000"/>
                          </a:schemeClr>
                        </a:solidFill>
                        <a:latin typeface="Arial Narrow" pitchFamily="34" charset="0"/>
                      </a:rPr>
                      <a:t>Probability</a:t>
                    </a:r>
                    <a:r>
                      <a:rPr lang="en-US" sz="1360" b="1" kern="0" dirty="0">
                        <a:solidFill>
                          <a:srgbClr val="000000"/>
                        </a:solidFill>
                        <a:latin typeface="Arial Narrow" pitchFamily="34" charset="0"/>
                      </a:rPr>
                      <a:t> </a:t>
                    </a:r>
                    <a:r>
                      <a:rPr lang="en-US" sz="1360" kern="0" dirty="0">
                        <a:solidFill>
                          <a:srgbClr val="000000"/>
                        </a:solidFill>
                        <a:latin typeface="Arial Narrow" pitchFamily="34" charset="0"/>
                      </a:rPr>
                      <a:t>=</a:t>
                    </a:r>
                  </a:p>
                </p:txBody>
              </p:sp>
              <p:sp>
                <p:nvSpPr>
                  <p:cNvPr id="53" name="Rectangle 52"/>
                  <p:cNvSpPr/>
                  <p:nvPr/>
                </p:nvSpPr>
                <p:spPr bwMode="auto">
                  <a:xfrm>
                    <a:off x="4480552" y="2129898"/>
                    <a:ext cx="2297103" cy="324242"/>
                  </a:xfrm>
                  <a:prstGeom prst="rect">
                    <a:avLst/>
                  </a:prstGeom>
                </p:spPr>
                <p:txBody>
                  <a:bodyPr>
                    <a:spAutoFit/>
                  </a:bodyPr>
                  <a:lstStyle/>
                  <a:p>
                    <a:pPr algn="ctr" defTabSz="777240" fontAlgn="auto">
                      <a:spcBef>
                        <a:spcPts val="0"/>
                      </a:spcBef>
                      <a:spcAft>
                        <a:spcPts val="0"/>
                      </a:spcAft>
                      <a:defRPr/>
                    </a:pPr>
                    <a:r>
                      <a:rPr lang="en-US" sz="1190" kern="0" dirty="0">
                        <a:solidFill>
                          <a:srgbClr val="000000"/>
                        </a:solidFill>
                        <a:latin typeface="Arial Narrow" pitchFamily="34" charset="0"/>
                      </a:rPr>
                      <a:t>Number of </a:t>
                    </a:r>
                    <a:r>
                      <a:rPr lang="en-US" sz="1190" b="1" kern="0" dirty="0">
                        <a:solidFill>
                          <a:schemeClr val="accent5">
                            <a:lumMod val="50000"/>
                          </a:schemeClr>
                        </a:solidFill>
                        <a:latin typeface="Arial Narrow" pitchFamily="34" charset="0"/>
                      </a:rPr>
                      <a:t>desired outcomes</a:t>
                    </a:r>
                    <a:endParaRPr lang="en-US" sz="1190" kern="0" dirty="0">
                      <a:solidFill>
                        <a:schemeClr val="accent5">
                          <a:lumMod val="50000"/>
                        </a:schemeClr>
                      </a:solidFill>
                      <a:latin typeface="Arial Narrow" pitchFamily="34" charset="0"/>
                    </a:endParaRPr>
                  </a:p>
                </p:txBody>
              </p:sp>
              <p:sp>
                <p:nvSpPr>
                  <p:cNvPr id="59" name="Rectangle 58"/>
                  <p:cNvSpPr/>
                  <p:nvPr/>
                </p:nvSpPr>
                <p:spPr bwMode="auto">
                  <a:xfrm>
                    <a:off x="4531353" y="2450742"/>
                    <a:ext cx="2195503" cy="324242"/>
                  </a:xfrm>
                  <a:prstGeom prst="rect">
                    <a:avLst/>
                  </a:prstGeom>
                </p:spPr>
                <p:txBody>
                  <a:bodyPr>
                    <a:spAutoFit/>
                  </a:bodyPr>
                  <a:lstStyle/>
                  <a:p>
                    <a:pPr algn="ctr" defTabSz="777240" fontAlgn="auto">
                      <a:spcBef>
                        <a:spcPts val="0"/>
                      </a:spcBef>
                      <a:spcAft>
                        <a:spcPts val="0"/>
                      </a:spcAft>
                      <a:defRPr/>
                    </a:pPr>
                    <a:r>
                      <a:rPr lang="en-US" sz="1190" b="1" kern="0" dirty="0">
                        <a:solidFill>
                          <a:schemeClr val="accent4">
                            <a:lumMod val="50000"/>
                          </a:schemeClr>
                        </a:solidFill>
                        <a:latin typeface="Arial Narrow" pitchFamily="34" charset="0"/>
                      </a:rPr>
                      <a:t>Total</a:t>
                    </a:r>
                    <a:r>
                      <a:rPr lang="en-US" sz="1190" kern="0" dirty="0">
                        <a:solidFill>
                          <a:schemeClr val="accent4">
                            <a:lumMod val="50000"/>
                          </a:schemeClr>
                        </a:solidFill>
                        <a:latin typeface="Arial Narrow" pitchFamily="34" charset="0"/>
                      </a:rPr>
                      <a:t> </a:t>
                    </a:r>
                    <a:r>
                      <a:rPr lang="en-US" sz="1190" kern="0" dirty="0">
                        <a:solidFill>
                          <a:srgbClr val="000000"/>
                        </a:solidFill>
                        <a:latin typeface="Arial Narrow" pitchFamily="34" charset="0"/>
                      </a:rPr>
                      <a:t>number</a:t>
                    </a:r>
                    <a:r>
                      <a:rPr lang="en-US" sz="1190" b="1" kern="0" dirty="0">
                        <a:solidFill>
                          <a:srgbClr val="000000"/>
                        </a:solidFill>
                        <a:latin typeface="Arial Narrow" pitchFamily="34" charset="0"/>
                      </a:rPr>
                      <a:t> </a:t>
                    </a:r>
                    <a:r>
                      <a:rPr lang="en-US" sz="1190" kern="0" dirty="0">
                        <a:solidFill>
                          <a:srgbClr val="000000"/>
                        </a:solidFill>
                        <a:latin typeface="Arial Narrow" pitchFamily="34" charset="0"/>
                      </a:rPr>
                      <a:t>of </a:t>
                    </a:r>
                    <a:r>
                      <a:rPr lang="en-US" sz="1190" b="1" kern="0" dirty="0">
                        <a:solidFill>
                          <a:schemeClr val="accent4">
                            <a:lumMod val="50000"/>
                          </a:schemeClr>
                        </a:solidFill>
                        <a:latin typeface="Arial Narrow" pitchFamily="34" charset="0"/>
                      </a:rPr>
                      <a:t>outcomes</a:t>
                    </a:r>
                    <a:endParaRPr lang="en-US" sz="1190" kern="0" dirty="0">
                      <a:solidFill>
                        <a:schemeClr val="accent4">
                          <a:lumMod val="50000"/>
                        </a:schemeClr>
                      </a:solidFill>
                      <a:latin typeface="Arial Narrow" pitchFamily="34" charset="0"/>
                    </a:endParaRPr>
                  </a:p>
                </p:txBody>
              </p:sp>
              <p:cxnSp>
                <p:nvCxnSpPr>
                  <p:cNvPr id="3" name="Straight Connector 2"/>
                  <p:cNvCxnSpPr/>
                  <p:nvPr/>
                </p:nvCxnSpPr>
                <p:spPr>
                  <a:xfrm>
                    <a:off x="4536115" y="2444389"/>
                    <a:ext cx="218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2" name="Tape"/>
            <p:cNvSpPr/>
            <p:nvPr/>
          </p:nvSpPr>
          <p:spPr bwMode="auto">
            <a:xfrm rot="5400000">
              <a:off x="7052713" y="1497611"/>
              <a:ext cx="220779" cy="53339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79" name="Title 3"/>
          <p:cNvSpPr>
            <a:spLocks noGrp="1"/>
          </p:cNvSpPr>
          <p:nvPr>
            <p:ph type="title" idx="4294967295"/>
          </p:nvPr>
        </p:nvSpPr>
        <p:spPr>
          <a:xfrm>
            <a:off x="1618978" y="-1042916"/>
            <a:ext cx="4534446" cy="667875"/>
          </a:xfrm>
        </p:spPr>
        <p:txBody>
          <a:bodyPr/>
          <a:lstStyle/>
          <a:p>
            <a:r>
              <a:rPr lang="en-US" altLang="en-US" dirty="0"/>
              <a:t>Concept Development</a:t>
            </a:r>
          </a:p>
        </p:txBody>
      </p:sp>
      <p:sp>
        <p:nvSpPr>
          <p:cNvPr id="36" name="TextBox 35">
            <a:extLst>
              <a:ext uri="{FF2B5EF4-FFF2-40B4-BE49-F238E27FC236}">
                <a16:creationId xmlns:a16="http://schemas.microsoft.com/office/drawing/2014/main" id="{9A5B2A91-4BC2-49CF-8753-BF3B31958A8F}"/>
              </a:ext>
            </a:extLst>
          </p:cNvPr>
          <p:cNvSpPr txBox="1"/>
          <p:nvPr/>
        </p:nvSpPr>
        <p:spPr>
          <a:xfrm>
            <a:off x="98475" y="1592335"/>
            <a:ext cx="6761914" cy="249299"/>
          </a:xfrm>
          <a:prstGeom prst="rect">
            <a:avLst/>
          </a:prstGeom>
          <a:noFill/>
        </p:spPr>
        <p:txBody>
          <a:bodyPr wrap="square">
            <a:spAutoFit/>
          </a:bodyPr>
          <a:lstStyle/>
          <a:p>
            <a:r>
              <a:rPr lang="en-US" sz="102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You can use the Multiplication Rule to find the probability of </a:t>
            </a:r>
            <a:r>
              <a:rPr lang="en-US" sz="1020" dirty="0">
                <a:solidFill>
                  <a:srgbClr val="00B05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dependent events.</a:t>
            </a:r>
          </a:p>
        </p:txBody>
      </p:sp>
      <p:pic>
        <p:nvPicPr>
          <p:cNvPr id="5" name="Picture 4">
            <a:extLst>
              <a:ext uri="{FF2B5EF4-FFF2-40B4-BE49-F238E27FC236}">
                <a16:creationId xmlns:a16="http://schemas.microsoft.com/office/drawing/2014/main" id="{EDD5581B-3B86-47D4-A3F8-44463F5D05F0}"/>
              </a:ext>
            </a:extLst>
          </p:cNvPr>
          <p:cNvPicPr>
            <a:picLocks noChangeAspect="1"/>
          </p:cNvPicPr>
          <p:nvPr/>
        </p:nvPicPr>
        <p:blipFill>
          <a:blip r:embed="rId4"/>
          <a:stretch>
            <a:fillRect/>
          </a:stretch>
        </p:blipFill>
        <p:spPr>
          <a:xfrm>
            <a:off x="67528" y="1949609"/>
            <a:ext cx="7637343" cy="676110"/>
          </a:xfrm>
          <a:prstGeom prst="rect">
            <a:avLst/>
          </a:prstGeom>
        </p:spPr>
      </p:pic>
      <p:cxnSp>
        <p:nvCxnSpPr>
          <p:cNvPr id="9" name="Connector: Curved 8">
            <a:extLst>
              <a:ext uri="{FF2B5EF4-FFF2-40B4-BE49-F238E27FC236}">
                <a16:creationId xmlns:a16="http://schemas.microsoft.com/office/drawing/2014/main" id="{9E1539C4-A92D-424A-BE6B-6BE98705C6CA}"/>
              </a:ext>
            </a:extLst>
          </p:cNvPr>
          <p:cNvCxnSpPr>
            <a:cxnSpLocks/>
            <a:endCxn id="10" idx="1"/>
          </p:cNvCxnSpPr>
          <p:nvPr/>
        </p:nvCxnSpPr>
        <p:spPr>
          <a:xfrm>
            <a:off x="1824900" y="2605867"/>
            <a:ext cx="466338" cy="458880"/>
          </a:xfrm>
          <a:prstGeom prst="curvedConnector3">
            <a:avLst>
              <a:gd name="adj1" fmla="val -462"/>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E11266E7-D97E-463F-9FBA-2515318FCB9D}"/>
              </a:ext>
            </a:extLst>
          </p:cNvPr>
          <p:cNvPicPr>
            <a:picLocks noChangeAspect="1"/>
          </p:cNvPicPr>
          <p:nvPr/>
        </p:nvPicPr>
        <p:blipFill>
          <a:blip r:embed="rId5"/>
          <a:stretch>
            <a:fillRect/>
          </a:stretch>
        </p:blipFill>
        <p:spPr>
          <a:xfrm>
            <a:off x="2291238" y="2744423"/>
            <a:ext cx="2052157" cy="640648"/>
          </a:xfrm>
          <a:prstGeom prst="rect">
            <a:avLst/>
          </a:prstGeom>
        </p:spPr>
      </p:pic>
      <p:sp>
        <p:nvSpPr>
          <p:cNvPr id="27" name="TextBox 26">
            <a:extLst>
              <a:ext uri="{FF2B5EF4-FFF2-40B4-BE49-F238E27FC236}">
                <a16:creationId xmlns:a16="http://schemas.microsoft.com/office/drawing/2014/main" id="{0EA44395-A4A6-4CC6-A156-F48DA06BA916}"/>
              </a:ext>
            </a:extLst>
          </p:cNvPr>
          <p:cNvSpPr txBox="1"/>
          <p:nvPr/>
        </p:nvSpPr>
        <p:spPr>
          <a:xfrm>
            <a:off x="4216164" y="2850567"/>
            <a:ext cx="3082391" cy="369332"/>
          </a:xfrm>
          <a:prstGeom prst="rect">
            <a:avLst/>
          </a:prstGeom>
          <a:noFill/>
        </p:spPr>
        <p:txBody>
          <a:bodyPr wrap="square">
            <a:spAutoFit/>
          </a:bodyPr>
          <a:lstStyle/>
          <a:p>
            <a:r>
              <a:rPr lang="en-US" b="0" i="1" dirty="0">
                <a:solidFill>
                  <a:srgbClr val="FF0000"/>
                </a:solidFill>
                <a:effectLst>
                  <a:outerShdw blurRad="38100" dist="38100" dir="2700000" algn="tl">
                    <a:srgbClr val="000000">
                      <a:alpha val="43137"/>
                    </a:srgbClr>
                  </a:outerShdw>
                </a:effectLst>
                <a:latin typeface="Open Sans"/>
              </a:rPr>
              <a:t>Probability of second event  </a:t>
            </a:r>
            <a:endParaRPr lang="en-US" i="1"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937B8523-DEFB-4907-9F2C-BE2497A954E7}"/>
              </a:ext>
            </a:extLst>
          </p:cNvPr>
          <p:cNvSpPr txBox="1"/>
          <p:nvPr/>
        </p:nvSpPr>
        <p:spPr>
          <a:xfrm>
            <a:off x="4251957" y="3150087"/>
            <a:ext cx="3520444" cy="430887"/>
          </a:xfrm>
          <a:prstGeom prst="rect">
            <a:avLst/>
          </a:prstGeom>
          <a:noFill/>
        </p:spPr>
        <p:txBody>
          <a:bodyPr wrap="square">
            <a:spAutoFit/>
          </a:bodyPr>
          <a:lstStyle/>
          <a:p>
            <a:r>
              <a:rPr lang="en-US" sz="1100" b="1" dirty="0">
                <a:effectLst>
                  <a:outerShdw blurRad="38100" dist="38100" dir="2700000" algn="tl">
                    <a:srgbClr val="000000">
                      <a:alpha val="43137"/>
                    </a:srgbClr>
                  </a:outerShdw>
                </a:effectLst>
              </a:rPr>
              <a:t>*Use this equation when dealing with a Two-way frequency table:</a:t>
            </a:r>
          </a:p>
        </p:txBody>
      </p:sp>
      <p:pic>
        <p:nvPicPr>
          <p:cNvPr id="11" name="Picture 10">
            <a:extLst>
              <a:ext uri="{FF2B5EF4-FFF2-40B4-BE49-F238E27FC236}">
                <a16:creationId xmlns:a16="http://schemas.microsoft.com/office/drawing/2014/main" id="{90D12495-FCAE-4CD0-8852-638162410910}"/>
              </a:ext>
            </a:extLst>
          </p:cNvPr>
          <p:cNvPicPr>
            <a:picLocks noChangeAspect="1"/>
          </p:cNvPicPr>
          <p:nvPr/>
        </p:nvPicPr>
        <p:blipFill>
          <a:blip r:embed="rId6"/>
          <a:stretch>
            <a:fillRect/>
          </a:stretch>
        </p:blipFill>
        <p:spPr>
          <a:xfrm>
            <a:off x="388637" y="4023371"/>
            <a:ext cx="6995126" cy="1774404"/>
          </a:xfrm>
          <a:prstGeom prst="rect">
            <a:avLst/>
          </a:prstGeom>
        </p:spPr>
      </p:pic>
      <p:pic>
        <p:nvPicPr>
          <p:cNvPr id="13" name="Picture 12">
            <a:extLst>
              <a:ext uri="{FF2B5EF4-FFF2-40B4-BE49-F238E27FC236}">
                <a16:creationId xmlns:a16="http://schemas.microsoft.com/office/drawing/2014/main" id="{BCBEB215-2A02-4BAE-BC5C-514772AC0680}"/>
              </a:ext>
            </a:extLst>
          </p:cNvPr>
          <p:cNvPicPr>
            <a:picLocks noChangeAspect="1"/>
          </p:cNvPicPr>
          <p:nvPr/>
        </p:nvPicPr>
        <p:blipFill>
          <a:blip r:embed="rId7">
            <a:clrChange>
              <a:clrFrom>
                <a:srgbClr val="E9F1FE"/>
              </a:clrFrom>
              <a:clrTo>
                <a:srgbClr val="E9F1FE">
                  <a:alpha val="0"/>
                </a:srgbClr>
              </a:clrTo>
            </a:clrChange>
          </a:blip>
          <a:stretch>
            <a:fillRect/>
          </a:stretch>
        </p:blipFill>
        <p:spPr>
          <a:xfrm>
            <a:off x="3072585" y="6035029"/>
            <a:ext cx="4387204" cy="3040147"/>
          </a:xfrm>
          <a:prstGeom prst="rect">
            <a:avLst/>
          </a:prstGeom>
        </p:spPr>
      </p:pic>
      <p:sp>
        <p:nvSpPr>
          <p:cNvPr id="34" name="TextBox 33">
            <a:extLst>
              <a:ext uri="{FF2B5EF4-FFF2-40B4-BE49-F238E27FC236}">
                <a16:creationId xmlns:a16="http://schemas.microsoft.com/office/drawing/2014/main" id="{4D43B7E9-F2B5-4B3A-B71C-0721E121B4F6}"/>
              </a:ext>
            </a:extLst>
          </p:cNvPr>
          <p:cNvSpPr txBox="1"/>
          <p:nvPr/>
        </p:nvSpPr>
        <p:spPr>
          <a:xfrm>
            <a:off x="128516" y="6864940"/>
            <a:ext cx="3244290" cy="646331"/>
          </a:xfrm>
          <a:prstGeom prst="rect">
            <a:avLst/>
          </a:prstGeom>
          <a:noFill/>
        </p:spPr>
        <p:txBody>
          <a:bodyPr wrap="square">
            <a:spAutoFit/>
          </a:bodyPr>
          <a:lstStyle/>
          <a:p>
            <a:r>
              <a:rPr lang="en-US" b="0" i="0" dirty="0">
                <a:solidFill>
                  <a:srgbClr val="333333"/>
                </a:solidFill>
                <a:effectLst/>
                <a:latin typeface="Source Sans Pro Semibold" panose="020B0603030403020204" pitchFamily="34" charset="0"/>
              </a:rPr>
              <a:t>2 </a:t>
            </a:r>
            <a:r>
              <a:rPr lang="en-US" b="1" i="0" dirty="0">
                <a:solidFill>
                  <a:srgbClr val="0070C0"/>
                </a:solidFill>
                <a:effectLst>
                  <a:outerShdw blurRad="38100" dist="38100" dir="2700000" algn="tl">
                    <a:srgbClr val="000000">
                      <a:alpha val="43137"/>
                    </a:srgbClr>
                  </a:outerShdw>
                </a:effectLst>
                <a:latin typeface="Source Sans Pro Semibold" panose="020B0603030403020204" pitchFamily="34" charset="0"/>
              </a:rPr>
              <a:t>blue</a:t>
            </a:r>
            <a:r>
              <a:rPr lang="en-US" b="0" i="0" dirty="0">
                <a:solidFill>
                  <a:srgbClr val="333333"/>
                </a:solidFill>
                <a:effectLst/>
                <a:latin typeface="Source Sans Pro Semibold" panose="020B0603030403020204" pitchFamily="34" charset="0"/>
              </a:rPr>
              <a:t> and 3</a:t>
            </a:r>
            <a:r>
              <a:rPr lang="en-US" b="1" i="0" dirty="0">
                <a:solidFill>
                  <a:srgbClr val="FF0000"/>
                </a:solidFill>
                <a:effectLst>
                  <a:outerShdw blurRad="38100" dist="38100" dir="2700000" algn="tl">
                    <a:srgbClr val="000000">
                      <a:alpha val="43137"/>
                    </a:srgbClr>
                  </a:outerShdw>
                </a:effectLst>
                <a:latin typeface="Source Sans Pro Semibold" panose="020B0603030403020204" pitchFamily="34" charset="0"/>
              </a:rPr>
              <a:t> red </a:t>
            </a:r>
            <a:r>
              <a:rPr lang="en-US" b="0" i="0" dirty="0">
                <a:solidFill>
                  <a:srgbClr val="333333"/>
                </a:solidFill>
                <a:effectLst/>
                <a:latin typeface="Source Sans Pro Semibold" panose="020B0603030403020204" pitchFamily="34" charset="0"/>
              </a:rPr>
              <a:t>marbles are in a bag.</a:t>
            </a:r>
            <a:endParaRPr lang="en-US" dirty="0">
              <a:latin typeface="Source Sans Pro Semibold" panose="020B0603030403020204" pitchFamily="34" charset="0"/>
            </a:endParaRPr>
          </a:p>
        </p:txBody>
      </p:sp>
      <p:sp>
        <p:nvSpPr>
          <p:cNvPr id="37" name="TextBox 36">
            <a:extLst>
              <a:ext uri="{FF2B5EF4-FFF2-40B4-BE49-F238E27FC236}">
                <a16:creationId xmlns:a16="http://schemas.microsoft.com/office/drawing/2014/main" id="{EE9A68D9-FE51-4604-A597-A0DF2D04284A}"/>
              </a:ext>
            </a:extLst>
          </p:cNvPr>
          <p:cNvSpPr txBox="1"/>
          <p:nvPr/>
        </p:nvSpPr>
        <p:spPr>
          <a:xfrm>
            <a:off x="98475" y="7624292"/>
            <a:ext cx="3218841" cy="646331"/>
          </a:xfrm>
          <a:prstGeom prst="rect">
            <a:avLst/>
          </a:prstGeom>
          <a:noFill/>
        </p:spPr>
        <p:txBody>
          <a:bodyPr wrap="square">
            <a:spAutoFit/>
          </a:bodyPr>
          <a:lstStyle/>
          <a:p>
            <a:r>
              <a:rPr lang="en-US" b="0" i="0" dirty="0">
                <a:solidFill>
                  <a:srgbClr val="333333"/>
                </a:solidFill>
                <a:effectLst/>
                <a:latin typeface="Source Sans Pro Semibold" panose="020B0603030403020204" pitchFamily="34" charset="0"/>
              </a:rPr>
              <a:t>What are the chances of getting a </a:t>
            </a:r>
            <a:r>
              <a:rPr lang="en-US" b="1" i="0" dirty="0">
                <a:solidFill>
                  <a:srgbClr val="0070C0"/>
                </a:solidFill>
                <a:effectLst>
                  <a:outerShdw blurRad="38100" dist="38100" dir="2700000" algn="tl">
                    <a:srgbClr val="000000">
                      <a:alpha val="43137"/>
                    </a:srgbClr>
                  </a:outerShdw>
                </a:effectLst>
                <a:latin typeface="Source Sans Pro Semibold" panose="020B0603030403020204" pitchFamily="34" charset="0"/>
              </a:rPr>
              <a:t>blue</a:t>
            </a:r>
            <a:r>
              <a:rPr lang="en-US" b="0" i="0" dirty="0">
                <a:solidFill>
                  <a:srgbClr val="333333"/>
                </a:solidFill>
                <a:effectLst/>
                <a:latin typeface="Source Sans Pro Semibold" panose="020B0603030403020204" pitchFamily="34" charset="0"/>
              </a:rPr>
              <a:t> marble first try?</a:t>
            </a:r>
            <a:endParaRPr lang="en-US" dirty="0">
              <a:latin typeface="Source Sans Pro Semibold" panose="020B0603030403020204" pitchFamily="34" charset="0"/>
            </a:endParaRPr>
          </a:p>
        </p:txBody>
      </p:sp>
      <p:sp>
        <p:nvSpPr>
          <p:cNvPr id="38" name="TextBox 37">
            <a:extLst>
              <a:ext uri="{FF2B5EF4-FFF2-40B4-BE49-F238E27FC236}">
                <a16:creationId xmlns:a16="http://schemas.microsoft.com/office/drawing/2014/main" id="{4BB16899-FD7A-4A46-A493-F4D878380764}"/>
              </a:ext>
            </a:extLst>
          </p:cNvPr>
          <p:cNvSpPr txBox="1"/>
          <p:nvPr/>
        </p:nvSpPr>
        <p:spPr>
          <a:xfrm>
            <a:off x="3886199" y="6357906"/>
            <a:ext cx="1442499" cy="382341"/>
          </a:xfrm>
          <a:prstGeom prst="rect">
            <a:avLst/>
          </a:prstGeom>
          <a:noFill/>
        </p:spPr>
        <p:txBody>
          <a:bodyPr wrap="square">
            <a:spAutoFit/>
          </a:bodyPr>
          <a:lstStyle/>
          <a:p>
            <a:r>
              <a:rPr lang="en-US" b="1" i="0" dirty="0">
                <a:solidFill>
                  <a:srgbClr val="FF0000"/>
                </a:solidFill>
                <a:effectLst>
                  <a:outerShdw blurRad="38100" dist="38100" dir="2700000" algn="tl">
                    <a:srgbClr val="000000">
                      <a:alpha val="43137"/>
                    </a:srgbClr>
                  </a:outerShdw>
                </a:effectLst>
                <a:latin typeface="Source Sans Pro Semibold" panose="020B0603030403020204" pitchFamily="34" charset="0"/>
              </a:rPr>
              <a:t>If a red pick</a:t>
            </a:r>
            <a:endParaRPr lang="en-US" dirty="0"/>
          </a:p>
        </p:txBody>
      </p:sp>
      <p:sp>
        <p:nvSpPr>
          <p:cNvPr id="17" name="TextBox 16">
            <a:extLst>
              <a:ext uri="{FF2B5EF4-FFF2-40B4-BE49-F238E27FC236}">
                <a16:creationId xmlns:a16="http://schemas.microsoft.com/office/drawing/2014/main" id="{33837788-9F66-426B-AA55-968D6E0D4819}"/>
              </a:ext>
            </a:extLst>
          </p:cNvPr>
          <p:cNvSpPr txBox="1"/>
          <p:nvPr/>
        </p:nvSpPr>
        <p:spPr>
          <a:xfrm>
            <a:off x="3908405" y="8187440"/>
            <a:ext cx="1442499" cy="382341"/>
          </a:xfrm>
          <a:prstGeom prst="rect">
            <a:avLst/>
          </a:prstGeom>
          <a:noFill/>
        </p:spPr>
        <p:txBody>
          <a:bodyPr wrap="square">
            <a:spAutoFit/>
          </a:bodyPr>
          <a:lstStyle/>
          <a:p>
            <a:r>
              <a:rPr lang="en-US" b="1" i="0" dirty="0">
                <a:solidFill>
                  <a:srgbClr val="0070C0"/>
                </a:solidFill>
                <a:effectLst>
                  <a:outerShdw blurRad="38100" dist="38100" dir="2700000" algn="tl">
                    <a:srgbClr val="000000">
                      <a:alpha val="43137"/>
                    </a:srgbClr>
                  </a:outerShdw>
                </a:effectLst>
                <a:latin typeface="Source Sans Pro Semibold" panose="020B0603030403020204" pitchFamily="34" charset="0"/>
              </a:rPr>
              <a:t>If a blue pick</a:t>
            </a:r>
            <a:endParaRPr lang="en-US" dirty="0">
              <a:solidFill>
                <a:srgbClr val="0070C0"/>
              </a:solidFill>
            </a:endParaRPr>
          </a:p>
        </p:txBody>
      </p:sp>
      <p:sp>
        <p:nvSpPr>
          <p:cNvPr id="4" name="TextBox 3">
            <a:extLst>
              <a:ext uri="{FF2B5EF4-FFF2-40B4-BE49-F238E27FC236}">
                <a16:creationId xmlns:a16="http://schemas.microsoft.com/office/drawing/2014/main" id="{51C51B78-6BED-443E-AD97-6B55FBE0C20C}"/>
              </a:ext>
            </a:extLst>
          </p:cNvPr>
          <p:cNvSpPr txBox="1"/>
          <p:nvPr/>
        </p:nvSpPr>
        <p:spPr>
          <a:xfrm>
            <a:off x="234621" y="8569781"/>
            <a:ext cx="3981543" cy="646331"/>
          </a:xfrm>
          <a:prstGeom prst="rect">
            <a:avLst/>
          </a:prstGeom>
          <a:noFill/>
        </p:spPr>
        <p:txBody>
          <a:bodyPr wrap="square">
            <a:spAutoFit/>
          </a:bodyPr>
          <a:lstStyle/>
          <a:p>
            <a:r>
              <a:rPr lang="en-US" b="0" i="0" dirty="0">
                <a:solidFill>
                  <a:srgbClr val="333333"/>
                </a:solidFill>
                <a:effectLst/>
                <a:latin typeface="Source Sans Pro Semibold" panose="020B0603030403020204" pitchFamily="34" charset="0"/>
              </a:rPr>
              <a:t>What are the chances of getting a </a:t>
            </a:r>
            <a:r>
              <a:rPr lang="en-US" b="1" i="0" dirty="0">
                <a:solidFill>
                  <a:srgbClr val="0070C0"/>
                </a:solidFill>
                <a:effectLst>
                  <a:outerShdw blurRad="38100" dist="38100" dir="2700000" algn="tl">
                    <a:srgbClr val="000000">
                      <a:alpha val="43137"/>
                    </a:srgbClr>
                  </a:outerShdw>
                </a:effectLst>
                <a:latin typeface="Source Sans Pro Semibold" panose="020B0603030403020204" pitchFamily="34" charset="0"/>
              </a:rPr>
              <a:t>blue</a:t>
            </a:r>
            <a:r>
              <a:rPr lang="en-US" b="0" i="0" dirty="0">
                <a:solidFill>
                  <a:srgbClr val="333333"/>
                </a:solidFill>
                <a:effectLst/>
                <a:latin typeface="Source Sans Pro Semibold" panose="020B0603030403020204" pitchFamily="34" charset="0"/>
              </a:rPr>
              <a:t> marble second try without replacing?</a:t>
            </a:r>
            <a:endParaRPr lang="en-US" dirty="0">
              <a:latin typeface="Source Sans Pro Semibold" panose="020B06030304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5070" y="175136"/>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55" name="Rectangle 130"/>
          <p:cNvSpPr/>
          <p:nvPr/>
        </p:nvSpPr>
        <p:spPr>
          <a:xfrm>
            <a:off x="15456" y="71234"/>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sp>
        <p:nvSpPr>
          <p:cNvPr id="1079" name="Title 3"/>
          <p:cNvSpPr>
            <a:spLocks noGrp="1"/>
          </p:cNvSpPr>
          <p:nvPr>
            <p:ph type="title" idx="4294967295"/>
          </p:nvPr>
        </p:nvSpPr>
        <p:spPr>
          <a:xfrm>
            <a:off x="1618978" y="-1042916"/>
            <a:ext cx="4534446" cy="667875"/>
          </a:xfrm>
        </p:spPr>
        <p:txBody>
          <a:bodyPr/>
          <a:lstStyle/>
          <a:p>
            <a:r>
              <a:rPr lang="en-US" altLang="en-US" dirty="0"/>
              <a:t>Concept Development</a:t>
            </a:r>
          </a:p>
        </p:txBody>
      </p:sp>
      <p:sp>
        <p:nvSpPr>
          <p:cNvPr id="33" name="TextBox 32">
            <a:extLst>
              <a:ext uri="{FF2B5EF4-FFF2-40B4-BE49-F238E27FC236}">
                <a16:creationId xmlns:a16="http://schemas.microsoft.com/office/drawing/2014/main" id="{18E375F6-AFC0-4482-B241-56E469A3AA7D}"/>
              </a:ext>
            </a:extLst>
          </p:cNvPr>
          <p:cNvSpPr txBox="1"/>
          <p:nvPr/>
        </p:nvSpPr>
        <p:spPr>
          <a:xfrm>
            <a:off x="56802" y="281736"/>
            <a:ext cx="5292421" cy="923330"/>
          </a:xfrm>
          <a:prstGeom prst="rect">
            <a:avLst/>
          </a:prstGeom>
          <a:noFill/>
        </p:spPr>
        <p:txBody>
          <a:bodyPr wrap="square">
            <a:spAutoFit/>
          </a:bodyPr>
          <a:lstStyle/>
          <a:p>
            <a:r>
              <a:rPr lang="en-US" dirty="0">
                <a:latin typeface="Source Sans Pro Semibold" panose="020B0603030403020204" pitchFamily="34" charset="0"/>
              </a:rPr>
              <a:t>A bag holds 4 green marbles and 2 blue marbles. You choose a marble without looking, put it aside, and choose another marble without looking. </a:t>
            </a:r>
          </a:p>
        </p:txBody>
      </p:sp>
      <p:sp>
        <p:nvSpPr>
          <p:cNvPr id="35" name="TextBox 34">
            <a:extLst>
              <a:ext uri="{FF2B5EF4-FFF2-40B4-BE49-F238E27FC236}">
                <a16:creationId xmlns:a16="http://schemas.microsoft.com/office/drawing/2014/main" id="{B9FA28B1-AD68-4CF2-BFC1-8A1CD56849EC}"/>
              </a:ext>
            </a:extLst>
          </p:cNvPr>
          <p:cNvSpPr txBox="1"/>
          <p:nvPr/>
        </p:nvSpPr>
        <p:spPr>
          <a:xfrm>
            <a:off x="20544" y="1179522"/>
            <a:ext cx="7461465" cy="338554"/>
          </a:xfrm>
          <a:prstGeom prst="rect">
            <a:avLst/>
          </a:prstGeom>
          <a:noFill/>
        </p:spPr>
        <p:txBody>
          <a:bodyPr wrap="square">
            <a:spAutoFit/>
          </a:bodyPr>
          <a:lstStyle/>
          <a:p>
            <a:r>
              <a:rPr lang="en-US" sz="1600" dirty="0">
                <a:solidFill>
                  <a:srgbClr val="00B050"/>
                </a:solidFill>
                <a:effectLst>
                  <a:outerShdw blurRad="38100" dist="38100" dir="2700000" algn="tl">
                    <a:srgbClr val="000000">
                      <a:alpha val="43137"/>
                    </a:srgbClr>
                  </a:outerShdw>
                </a:effectLst>
                <a:latin typeface="+mj-lt"/>
              </a:rPr>
              <a:t>Use the Multiplication Rule to find the specified probability, writing it as a fraction.</a:t>
            </a:r>
          </a:p>
        </p:txBody>
      </p:sp>
      <p:sp>
        <p:nvSpPr>
          <p:cNvPr id="37" name="TextBox 36">
            <a:extLst>
              <a:ext uri="{FF2B5EF4-FFF2-40B4-BE49-F238E27FC236}">
                <a16:creationId xmlns:a16="http://schemas.microsoft.com/office/drawing/2014/main" id="{B878114E-DC5A-437B-9599-7BD3A879347C}"/>
              </a:ext>
            </a:extLst>
          </p:cNvPr>
          <p:cNvSpPr txBox="1"/>
          <p:nvPr/>
        </p:nvSpPr>
        <p:spPr>
          <a:xfrm>
            <a:off x="-45677" y="1558248"/>
            <a:ext cx="8265367" cy="338554"/>
          </a:xfrm>
          <a:prstGeom prst="rect">
            <a:avLst/>
          </a:prstGeom>
          <a:noFill/>
        </p:spPr>
        <p:txBody>
          <a:bodyPr wrap="square">
            <a:spAutoFit/>
          </a:bodyPr>
          <a:lstStyle/>
          <a:p>
            <a:r>
              <a:rPr lang="en-US" sz="1600" dirty="0">
                <a:latin typeface="Source Sans Pro Semibold" panose="020B0603030403020204" pitchFamily="34" charset="0"/>
              </a:rPr>
              <a:t>1. Find the probability that you choose a green marble followed by a blue marble.</a:t>
            </a:r>
          </a:p>
        </p:txBody>
      </p:sp>
      <p:pic>
        <p:nvPicPr>
          <p:cNvPr id="24" name="Picture 2" descr="Money Bag clipart - Circle, transparent clip art">
            <a:extLst>
              <a:ext uri="{FF2B5EF4-FFF2-40B4-BE49-F238E27FC236}">
                <a16:creationId xmlns:a16="http://schemas.microsoft.com/office/drawing/2014/main" id="{7C29529B-8795-49BB-9C48-741D0326C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366" y="1942954"/>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conExperience » V-Collection » Bullet Ball Glass Green Icon">
            <a:extLst>
              <a:ext uri="{FF2B5EF4-FFF2-40B4-BE49-F238E27FC236}">
                <a16:creationId xmlns:a16="http://schemas.microsoft.com/office/drawing/2014/main" id="{8BCEA170-7B7B-436A-9C09-1F494A4C1C2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2869" y="2851994"/>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DB63402B-CC40-4666-95A1-4F6631C1D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345" y="268926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Planet Neptune Icon, PNG ClipArt Image | IconBug.com">
            <a:extLst>
              <a:ext uri="{FF2B5EF4-FFF2-40B4-BE49-F238E27FC236}">
                <a16:creationId xmlns:a16="http://schemas.microsoft.com/office/drawing/2014/main" id="{E032B530-41DE-42BB-AA96-2F6DFC4E1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3377" y="271370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conExperience » V-Collection » Bullet Ball Glass Green Icon">
            <a:extLst>
              <a:ext uri="{FF2B5EF4-FFF2-40B4-BE49-F238E27FC236}">
                <a16:creationId xmlns:a16="http://schemas.microsoft.com/office/drawing/2014/main" id="{C8A5CFFE-9B13-49CD-89E0-041C57D7E75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6559" y="2953444"/>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IconExperience » V-Collection » Bullet Ball Glass Green Icon">
            <a:extLst>
              <a:ext uri="{FF2B5EF4-FFF2-40B4-BE49-F238E27FC236}">
                <a16:creationId xmlns:a16="http://schemas.microsoft.com/office/drawing/2014/main" id="{A802848F-0EF0-4507-8D4D-4DE8572C37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249" y="2911202"/>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conExperience » V-Collection » Bullet Ball Glass Green Icon">
            <a:extLst>
              <a:ext uri="{FF2B5EF4-FFF2-40B4-BE49-F238E27FC236}">
                <a16:creationId xmlns:a16="http://schemas.microsoft.com/office/drawing/2014/main" id="{DDF1FAAA-D5FE-442D-8CBF-C615E651917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932" y="2866000"/>
            <a:ext cx="273278" cy="27327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F29508DC-E3F1-4176-BF18-01C02B182D9E}"/>
              </a:ext>
            </a:extLst>
          </p:cNvPr>
          <p:cNvSpPr txBox="1"/>
          <p:nvPr/>
        </p:nvSpPr>
        <p:spPr>
          <a:xfrm>
            <a:off x="216658" y="2334158"/>
            <a:ext cx="1639590" cy="584775"/>
          </a:xfrm>
          <a:prstGeom prst="rect">
            <a:avLst/>
          </a:prstGeom>
          <a:noFill/>
        </p:spPr>
        <p:txBody>
          <a:bodyPr wrap="square">
            <a:spAutoFit/>
          </a:bodyPr>
          <a:lstStyle/>
          <a:p>
            <a:r>
              <a:rPr lang="en-US" sz="3200" dirty="0"/>
              <a:t>P(</a:t>
            </a:r>
            <a:r>
              <a:rPr lang="en-US" sz="3200" b="1" dirty="0">
                <a:solidFill>
                  <a:srgbClr val="00B050"/>
                </a:solidFill>
                <a:effectLst>
                  <a:outerShdw blurRad="38100" dist="38100" dir="2700000" algn="tl">
                    <a:srgbClr val="000000">
                      <a:alpha val="43137"/>
                    </a:srgbClr>
                  </a:outerShdw>
                </a:effectLst>
              </a:rPr>
              <a:t>green</a:t>
            </a:r>
            <a:r>
              <a:rPr lang="en-US" sz="3200" dirty="0"/>
              <a:t>)</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4244D23-C002-441D-A7F5-E6F6A73B80E7}"/>
                  </a:ext>
                </a:extLst>
              </p:cNvPr>
              <p:cNvSpPr txBox="1"/>
              <p:nvPr/>
            </p:nvSpPr>
            <p:spPr>
              <a:xfrm>
                <a:off x="1795333" y="2396175"/>
                <a:ext cx="2575192"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b="0" i="1" smtClean="0">
                        <a:effectLst>
                          <a:outerShdw blurRad="38100" dist="38100" dir="2700000" algn="tl">
                            <a:srgbClr val="000000">
                              <a:alpha val="43137"/>
                            </a:srgbClr>
                          </a:outerShdw>
                        </a:effectLst>
                        <a:latin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53" name="TextBox 52">
                <a:extLst>
                  <a:ext uri="{FF2B5EF4-FFF2-40B4-BE49-F238E27FC236}">
                    <a16:creationId xmlns:a16="http://schemas.microsoft.com/office/drawing/2014/main" id="{24244D23-C002-441D-A7F5-E6F6A73B80E7}"/>
                  </a:ext>
                </a:extLst>
              </p:cNvPr>
              <p:cNvSpPr txBox="1">
                <a:spLocks noRot="1" noChangeAspect="1" noMove="1" noResize="1" noEditPoints="1" noAdjustHandles="1" noChangeArrowheads="1" noChangeShapeType="1" noTextEdit="1"/>
              </p:cNvSpPr>
              <p:nvPr/>
            </p:nvSpPr>
            <p:spPr>
              <a:xfrm>
                <a:off x="1795333" y="2396175"/>
                <a:ext cx="2575192" cy="521874"/>
              </a:xfrm>
              <a:prstGeom prst="rect">
                <a:avLst/>
              </a:prstGeom>
              <a:blipFill>
                <a:blip r:embed="rId6"/>
                <a:stretch>
                  <a:fillRect l="-8768" t="-20930" r="-474" b="-30233"/>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A5394AD2-4FA8-48C1-A682-50635CB7F0BC}"/>
              </a:ext>
            </a:extLst>
          </p:cNvPr>
          <p:cNvSpPr txBox="1"/>
          <p:nvPr/>
        </p:nvSpPr>
        <p:spPr>
          <a:xfrm>
            <a:off x="249743" y="3535519"/>
            <a:ext cx="2575192" cy="584775"/>
          </a:xfrm>
          <a:prstGeom prst="rect">
            <a:avLst/>
          </a:prstGeom>
          <a:noFill/>
        </p:spPr>
        <p:txBody>
          <a:bodyPr wrap="square">
            <a:spAutoFit/>
          </a:bodyPr>
          <a:lstStyle/>
          <a:p>
            <a:r>
              <a:rPr lang="en-US" sz="3200" dirty="0"/>
              <a:t>P(</a:t>
            </a:r>
            <a:r>
              <a:rPr lang="en-US" sz="3200" b="1" dirty="0" err="1">
                <a:solidFill>
                  <a:srgbClr val="0070C0"/>
                </a:solidFill>
                <a:effectLst>
                  <a:outerShdw blurRad="38100" dist="38100" dir="2700000" algn="tl">
                    <a:srgbClr val="000000">
                      <a:alpha val="43137"/>
                    </a:srgbClr>
                  </a:outerShdw>
                </a:effectLst>
              </a:rPr>
              <a:t>blue</a:t>
            </a:r>
            <a:r>
              <a:rPr lang="en-US" sz="3200" dirty="0" err="1"/>
              <a:t>|</a:t>
            </a:r>
            <a:r>
              <a:rPr lang="en-US" sz="3200" b="1" dirty="0" err="1">
                <a:solidFill>
                  <a:srgbClr val="00B050"/>
                </a:solidFill>
                <a:effectLst>
                  <a:outerShdw blurRad="38100" dist="38100" dir="2700000" algn="tl">
                    <a:srgbClr val="000000">
                      <a:alpha val="43137"/>
                    </a:srgbClr>
                  </a:outerShdw>
                </a:effectLst>
              </a:rPr>
              <a:t>green</a:t>
            </a:r>
            <a:r>
              <a:rPr lang="en-US" sz="3200" dirty="0"/>
              <a:t>)</a:t>
            </a:r>
          </a:p>
        </p:txBody>
      </p:sp>
      <p:sp>
        <p:nvSpPr>
          <p:cNvPr id="77" name="TextBox 76">
            <a:extLst>
              <a:ext uri="{FF2B5EF4-FFF2-40B4-BE49-F238E27FC236}">
                <a16:creationId xmlns:a16="http://schemas.microsoft.com/office/drawing/2014/main" id="{FCCAA76E-B700-4797-9270-2EDB24B747D7}"/>
              </a:ext>
            </a:extLst>
          </p:cNvPr>
          <p:cNvSpPr txBox="1"/>
          <p:nvPr/>
        </p:nvSpPr>
        <p:spPr>
          <a:xfrm>
            <a:off x="2909915" y="4727579"/>
            <a:ext cx="4359528" cy="301621"/>
          </a:xfrm>
          <a:prstGeom prst="rect">
            <a:avLst/>
          </a:prstGeom>
          <a:noFill/>
        </p:spPr>
        <p:txBody>
          <a:bodyPr wrap="square">
            <a:spAutoFit/>
          </a:bodyPr>
          <a:lstStyle/>
          <a:p>
            <a:r>
              <a:rPr lang="en-US" sz="1360" i="1" dirty="0"/>
              <a:t>6 marble – 1 green marble picked = 5 marbles in bag now</a:t>
            </a:r>
          </a:p>
        </p:txBody>
      </p:sp>
      <p:sp>
        <p:nvSpPr>
          <p:cNvPr id="79" name="TextBox 78">
            <a:extLst>
              <a:ext uri="{FF2B5EF4-FFF2-40B4-BE49-F238E27FC236}">
                <a16:creationId xmlns:a16="http://schemas.microsoft.com/office/drawing/2014/main" id="{B07ECE7C-CB7D-442A-98FC-B4572E8F1A8C}"/>
              </a:ext>
            </a:extLst>
          </p:cNvPr>
          <p:cNvSpPr txBox="1"/>
          <p:nvPr/>
        </p:nvSpPr>
        <p:spPr>
          <a:xfrm>
            <a:off x="267944" y="5216161"/>
            <a:ext cx="7165265" cy="523220"/>
          </a:xfrm>
          <a:prstGeom prst="rect">
            <a:avLst/>
          </a:prstGeom>
          <a:noFill/>
        </p:spPr>
        <p:txBody>
          <a:bodyPr wrap="square">
            <a:spAutoFit/>
          </a:bodyPr>
          <a:lstStyle/>
          <a:p>
            <a:r>
              <a:rPr lang="pl-PL" sz="2800" dirty="0"/>
              <a:t>P(</a:t>
            </a:r>
            <a:r>
              <a:rPr lang="en-US" sz="2800" b="1" dirty="0">
                <a:solidFill>
                  <a:srgbClr val="00B050"/>
                </a:solidFill>
                <a:effectLst>
                  <a:outerShdw blurRad="38100" dist="38100" dir="2700000" algn="tl">
                    <a:srgbClr val="000000">
                      <a:alpha val="43137"/>
                    </a:srgbClr>
                  </a:outerShdw>
                </a:effectLst>
              </a:rPr>
              <a:t>green</a:t>
            </a:r>
            <a:r>
              <a:rPr lang="pl-PL" sz="2800" dirty="0"/>
              <a:t> ⋂ </a:t>
            </a:r>
            <a:r>
              <a:rPr lang="en-US" sz="2800" b="1" dirty="0">
                <a:solidFill>
                  <a:srgbClr val="0070C0"/>
                </a:solidFill>
                <a:effectLst>
                  <a:outerShdw blurRad="38100" dist="38100" dir="2700000" algn="tl">
                    <a:srgbClr val="000000">
                      <a:alpha val="43137"/>
                    </a:srgbClr>
                  </a:outerShdw>
                </a:effectLst>
              </a:rPr>
              <a:t>blue</a:t>
            </a:r>
            <a:r>
              <a:rPr lang="pl-PL" sz="2800" dirty="0"/>
              <a:t>) = P(</a:t>
            </a:r>
            <a:r>
              <a:rPr lang="en-US" sz="2800" b="1" dirty="0">
                <a:solidFill>
                  <a:srgbClr val="00B050"/>
                </a:solidFill>
                <a:effectLst>
                  <a:outerShdw blurRad="38100" dist="38100" dir="2700000" algn="tl">
                    <a:srgbClr val="000000">
                      <a:alpha val="43137"/>
                    </a:srgbClr>
                  </a:outerShdw>
                </a:effectLst>
              </a:rPr>
              <a:t>green</a:t>
            </a:r>
            <a:r>
              <a:rPr lang="pl-PL" sz="2800" dirty="0"/>
              <a:t>) ∙ P(</a:t>
            </a:r>
            <a:r>
              <a:rPr lang="en-US" sz="2800" dirty="0">
                <a:solidFill>
                  <a:srgbClr val="0070C0"/>
                </a:solidFill>
              </a:rPr>
              <a:t>blue</a:t>
            </a:r>
            <a:r>
              <a:rPr lang="pl-PL" sz="2800" dirty="0"/>
              <a:t>|</a:t>
            </a:r>
            <a:r>
              <a:rPr lang="en-US" sz="2800" b="1" dirty="0">
                <a:solidFill>
                  <a:srgbClr val="00B050"/>
                </a:solidFill>
                <a:effectLst>
                  <a:outerShdw blurRad="38100" dist="38100" dir="2700000" algn="tl">
                    <a:srgbClr val="000000">
                      <a:alpha val="43137"/>
                    </a:srgbClr>
                  </a:outerShdw>
                </a:effectLst>
              </a:rPr>
              <a:t>green</a:t>
            </a:r>
            <a:r>
              <a:rPr lang="pl-PL" sz="2800" dirty="0"/>
              <a:t>) </a:t>
            </a:r>
            <a:endParaRPr lang="en-US" sz="2800" dirty="0"/>
          </a:p>
        </p:txBody>
      </p:sp>
      <p:pic>
        <p:nvPicPr>
          <p:cNvPr id="2" name="Picture 1">
            <a:extLst>
              <a:ext uri="{FF2B5EF4-FFF2-40B4-BE49-F238E27FC236}">
                <a16:creationId xmlns:a16="http://schemas.microsoft.com/office/drawing/2014/main" id="{AD9E1D7E-0D5F-4F0B-9BBD-197486E22C80}"/>
              </a:ext>
            </a:extLst>
          </p:cNvPr>
          <p:cNvPicPr>
            <a:picLocks noChangeAspect="1"/>
          </p:cNvPicPr>
          <p:nvPr/>
        </p:nvPicPr>
        <p:blipFill>
          <a:blip r:embed="rId7">
            <a:duotone>
              <a:prstClr val="black"/>
              <a:schemeClr val="accent3">
                <a:tint val="45000"/>
                <a:satMod val="400000"/>
              </a:schemeClr>
            </a:duotone>
          </a:blip>
          <a:stretch>
            <a:fillRect/>
          </a:stretch>
        </p:blipFill>
        <p:spPr>
          <a:xfrm>
            <a:off x="5145746" y="254105"/>
            <a:ext cx="2539741" cy="867657"/>
          </a:xfrm>
          <a:prstGeom prst="rect">
            <a:avLst/>
          </a:prstGeom>
        </p:spPr>
      </p:pic>
      <p:sp>
        <p:nvSpPr>
          <p:cNvPr id="41" name="TextBox 40">
            <a:extLst>
              <a:ext uri="{FF2B5EF4-FFF2-40B4-BE49-F238E27FC236}">
                <a16:creationId xmlns:a16="http://schemas.microsoft.com/office/drawing/2014/main" id="{2543E673-BCFF-4C87-AA83-25D16E8C90D0}"/>
              </a:ext>
            </a:extLst>
          </p:cNvPr>
          <p:cNvSpPr txBox="1"/>
          <p:nvPr/>
        </p:nvSpPr>
        <p:spPr>
          <a:xfrm>
            <a:off x="236909" y="4045925"/>
            <a:ext cx="3225326" cy="584775"/>
          </a:xfrm>
          <a:prstGeom prst="rect">
            <a:avLst/>
          </a:prstGeom>
          <a:noFill/>
        </p:spPr>
        <p:txBody>
          <a:bodyPr wrap="square">
            <a:spAutoFit/>
          </a:bodyPr>
          <a:lstStyle/>
          <a:p>
            <a:r>
              <a:rPr lang="en-US" sz="1600" dirty="0">
                <a:solidFill>
                  <a:srgbClr val="FF0000"/>
                </a:solidFill>
              </a:rPr>
              <a:t>Already picked a </a:t>
            </a:r>
            <a:r>
              <a:rPr lang="en-US" sz="1600" dirty="0">
                <a:solidFill>
                  <a:srgbClr val="00B050"/>
                </a:solidFill>
                <a:effectLst>
                  <a:outerShdw blurRad="38100" dist="38100" dir="2700000" algn="tl">
                    <a:srgbClr val="000000">
                      <a:alpha val="43137"/>
                    </a:srgbClr>
                  </a:outerShdw>
                </a:effectLst>
              </a:rPr>
              <a:t>green</a:t>
            </a:r>
            <a:r>
              <a:rPr lang="en-US" sz="1600" dirty="0">
                <a:solidFill>
                  <a:srgbClr val="FF0000"/>
                </a:solidFill>
              </a:rPr>
              <a:t> marble, </a:t>
            </a:r>
          </a:p>
          <a:p>
            <a:r>
              <a:rPr lang="en-US" sz="1600" dirty="0">
                <a:solidFill>
                  <a:srgbClr val="FF0000"/>
                </a:solidFill>
              </a:rPr>
              <a:t>now pick a</a:t>
            </a:r>
            <a:r>
              <a:rPr lang="en-US" sz="1600" dirty="0">
                <a:solidFill>
                  <a:srgbClr val="0070C0"/>
                </a:solidFill>
                <a:effectLst>
                  <a:outerShdw blurRad="38100" dist="38100" dir="2700000" algn="tl">
                    <a:srgbClr val="000000">
                      <a:alpha val="43137"/>
                    </a:srgbClr>
                  </a:outerShdw>
                </a:effectLst>
              </a:rPr>
              <a:t> blue </a:t>
            </a:r>
            <a:r>
              <a:rPr lang="en-US" sz="1600" dirty="0">
                <a:solidFill>
                  <a:srgbClr val="FF0000"/>
                </a:solidFill>
              </a:rPr>
              <a:t>marble </a:t>
            </a:r>
            <a:endParaRPr lang="en-US" sz="16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EB3355-2936-4E1B-BE17-E583ED8ADBC4}"/>
                  </a:ext>
                </a:extLst>
              </p:cNvPr>
              <p:cNvSpPr txBox="1"/>
              <p:nvPr/>
            </p:nvSpPr>
            <p:spPr>
              <a:xfrm>
                <a:off x="2806524" y="3616724"/>
                <a:ext cx="1184620"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6" name="TextBox 5">
                <a:extLst>
                  <a:ext uri="{FF2B5EF4-FFF2-40B4-BE49-F238E27FC236}">
                    <a16:creationId xmlns:a16="http://schemas.microsoft.com/office/drawing/2014/main" id="{4EEB3355-2936-4E1B-BE17-E583ED8ADBC4}"/>
                  </a:ext>
                </a:extLst>
              </p:cNvPr>
              <p:cNvSpPr txBox="1">
                <a:spLocks noRot="1" noChangeAspect="1" noMove="1" noResize="1" noEditPoints="1" noAdjustHandles="1" noChangeArrowheads="1" noChangeShapeType="1" noTextEdit="1"/>
              </p:cNvSpPr>
              <p:nvPr/>
            </p:nvSpPr>
            <p:spPr>
              <a:xfrm>
                <a:off x="2806524" y="3616724"/>
                <a:ext cx="1184620" cy="521874"/>
              </a:xfrm>
              <a:prstGeom prst="rect">
                <a:avLst/>
              </a:prstGeom>
              <a:blipFill>
                <a:blip r:embed="rId8"/>
                <a:stretch>
                  <a:fillRect l="-18462" t="-20930" r="-2051" b="-30233"/>
                </a:stretch>
              </a:blipFill>
            </p:spPr>
            <p:txBody>
              <a:bodyPr/>
              <a:lstStyle/>
              <a:p>
                <a:r>
                  <a:rPr lang="en-US">
                    <a:noFill/>
                  </a:rPr>
                  <a:t> </a:t>
                </a:r>
              </a:p>
            </p:txBody>
          </p:sp>
        </mc:Fallback>
      </mc:AlternateContent>
      <p:cxnSp>
        <p:nvCxnSpPr>
          <p:cNvPr id="8" name="Connector: Curved 7">
            <a:extLst>
              <a:ext uri="{FF2B5EF4-FFF2-40B4-BE49-F238E27FC236}">
                <a16:creationId xmlns:a16="http://schemas.microsoft.com/office/drawing/2014/main" id="{81D5B494-67F2-4A52-9325-3A316B03BDBC}"/>
              </a:ext>
            </a:extLst>
          </p:cNvPr>
          <p:cNvCxnSpPr/>
          <p:nvPr/>
        </p:nvCxnSpPr>
        <p:spPr>
          <a:xfrm rot="10800000">
            <a:off x="3398835" y="4348204"/>
            <a:ext cx="911249" cy="389406"/>
          </a:xfrm>
          <a:prstGeom prst="curvedConnector3">
            <a:avLst>
              <a:gd name="adj1" fmla="val 105190"/>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C57C9B-F0E4-43E3-AFB4-6C3ABC0355ED}"/>
                  </a:ext>
                </a:extLst>
              </p:cNvPr>
              <p:cNvSpPr txBox="1"/>
              <p:nvPr/>
            </p:nvSpPr>
            <p:spPr>
              <a:xfrm>
                <a:off x="2934346" y="6312877"/>
                <a:ext cx="3590983"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m:rPr>
                        <m:nor/>
                      </m:rPr>
                      <a:rPr lang="en-US" sz="2800" dirty="0">
                        <a:effectLst>
                          <a:outerShdw blurRad="38100" dist="38100" dir="2700000" algn="tl">
                            <a:srgbClr val="000000">
                              <a:alpha val="43137"/>
                            </a:srgbClr>
                          </a:outerShdw>
                        </a:effectLst>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11" name="TextBox 10">
                <a:extLst>
                  <a:ext uri="{FF2B5EF4-FFF2-40B4-BE49-F238E27FC236}">
                    <a16:creationId xmlns:a16="http://schemas.microsoft.com/office/drawing/2014/main" id="{38C57C9B-F0E4-43E3-AFB4-6C3ABC0355ED}"/>
                  </a:ext>
                </a:extLst>
              </p:cNvPr>
              <p:cNvSpPr txBox="1">
                <a:spLocks noRot="1" noChangeAspect="1" noMove="1" noResize="1" noEditPoints="1" noAdjustHandles="1" noChangeArrowheads="1" noChangeShapeType="1" noTextEdit="1"/>
              </p:cNvSpPr>
              <p:nvPr/>
            </p:nvSpPr>
            <p:spPr>
              <a:xfrm>
                <a:off x="2934346" y="6312877"/>
                <a:ext cx="3590983" cy="521874"/>
              </a:xfrm>
              <a:prstGeom prst="rect">
                <a:avLst/>
              </a:prstGeom>
              <a:blipFill>
                <a:blip r:embed="rId9"/>
                <a:stretch>
                  <a:fillRect l="-6112" t="-21176" r="-170" b="-31765"/>
                </a:stretch>
              </a:blipFill>
            </p:spPr>
            <p:txBody>
              <a:bodyPr/>
              <a:lstStyle/>
              <a:p>
                <a:r>
                  <a:rPr lang="en-US">
                    <a:noFill/>
                  </a:rPr>
                  <a:t> </a:t>
                </a:r>
              </a:p>
            </p:txBody>
          </p:sp>
        </mc:Fallback>
      </mc:AlternateContent>
    </p:spTree>
    <p:extLst>
      <p:ext uri="{BB962C8B-B14F-4D97-AF65-F5344CB8AC3E}">
        <p14:creationId xmlns:p14="http://schemas.microsoft.com/office/powerpoint/2010/main" val="209351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5070" y="175136"/>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55" name="Rectangle 130"/>
          <p:cNvSpPr/>
          <p:nvPr/>
        </p:nvSpPr>
        <p:spPr>
          <a:xfrm>
            <a:off x="15456" y="71234"/>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sp>
        <p:nvSpPr>
          <p:cNvPr id="1079" name="Title 3"/>
          <p:cNvSpPr>
            <a:spLocks noGrp="1"/>
          </p:cNvSpPr>
          <p:nvPr>
            <p:ph type="title" idx="4294967295"/>
          </p:nvPr>
        </p:nvSpPr>
        <p:spPr>
          <a:xfrm>
            <a:off x="1618978" y="-1042916"/>
            <a:ext cx="4534446" cy="667875"/>
          </a:xfrm>
        </p:spPr>
        <p:txBody>
          <a:bodyPr/>
          <a:lstStyle/>
          <a:p>
            <a:r>
              <a:rPr lang="en-US" altLang="en-US" dirty="0"/>
              <a:t>Concept Development</a:t>
            </a:r>
          </a:p>
        </p:txBody>
      </p:sp>
      <p:sp>
        <p:nvSpPr>
          <p:cNvPr id="33" name="TextBox 32">
            <a:extLst>
              <a:ext uri="{FF2B5EF4-FFF2-40B4-BE49-F238E27FC236}">
                <a16:creationId xmlns:a16="http://schemas.microsoft.com/office/drawing/2014/main" id="{18E375F6-AFC0-4482-B241-56E469A3AA7D}"/>
              </a:ext>
            </a:extLst>
          </p:cNvPr>
          <p:cNvSpPr txBox="1"/>
          <p:nvPr/>
        </p:nvSpPr>
        <p:spPr>
          <a:xfrm>
            <a:off x="56802" y="281736"/>
            <a:ext cx="5292421" cy="923330"/>
          </a:xfrm>
          <a:prstGeom prst="rect">
            <a:avLst/>
          </a:prstGeom>
          <a:noFill/>
        </p:spPr>
        <p:txBody>
          <a:bodyPr wrap="square">
            <a:spAutoFit/>
          </a:bodyPr>
          <a:lstStyle/>
          <a:p>
            <a:r>
              <a:rPr lang="en-US" dirty="0">
                <a:latin typeface="Source Sans Pro Semibold" panose="020B0603030403020204" pitchFamily="34" charset="0"/>
              </a:rPr>
              <a:t>A bag holds 4 green marbles and 2 blue marbles. You choose a marble without looking, put it aside, and choose another marble without looking. </a:t>
            </a:r>
          </a:p>
        </p:txBody>
      </p:sp>
      <p:sp>
        <p:nvSpPr>
          <p:cNvPr id="35" name="TextBox 34">
            <a:extLst>
              <a:ext uri="{FF2B5EF4-FFF2-40B4-BE49-F238E27FC236}">
                <a16:creationId xmlns:a16="http://schemas.microsoft.com/office/drawing/2014/main" id="{B9FA28B1-AD68-4CF2-BFC1-8A1CD56849EC}"/>
              </a:ext>
            </a:extLst>
          </p:cNvPr>
          <p:cNvSpPr txBox="1"/>
          <p:nvPr/>
        </p:nvSpPr>
        <p:spPr>
          <a:xfrm>
            <a:off x="20544" y="1179522"/>
            <a:ext cx="7461465" cy="338554"/>
          </a:xfrm>
          <a:prstGeom prst="rect">
            <a:avLst/>
          </a:prstGeom>
          <a:noFill/>
        </p:spPr>
        <p:txBody>
          <a:bodyPr wrap="square">
            <a:spAutoFit/>
          </a:bodyPr>
          <a:lstStyle/>
          <a:p>
            <a:r>
              <a:rPr lang="en-US" sz="1600" dirty="0">
                <a:solidFill>
                  <a:srgbClr val="00B050"/>
                </a:solidFill>
                <a:effectLst>
                  <a:outerShdw blurRad="38100" dist="38100" dir="2700000" algn="tl">
                    <a:srgbClr val="000000">
                      <a:alpha val="43137"/>
                    </a:srgbClr>
                  </a:outerShdw>
                </a:effectLst>
                <a:latin typeface="+mj-lt"/>
              </a:rPr>
              <a:t>Use the Multiplication Rule to find the specified probability, writing it as a fraction.</a:t>
            </a:r>
          </a:p>
        </p:txBody>
      </p:sp>
      <p:sp>
        <p:nvSpPr>
          <p:cNvPr id="37" name="TextBox 36">
            <a:extLst>
              <a:ext uri="{FF2B5EF4-FFF2-40B4-BE49-F238E27FC236}">
                <a16:creationId xmlns:a16="http://schemas.microsoft.com/office/drawing/2014/main" id="{B878114E-DC5A-437B-9599-7BD3A879347C}"/>
              </a:ext>
            </a:extLst>
          </p:cNvPr>
          <p:cNvSpPr txBox="1"/>
          <p:nvPr/>
        </p:nvSpPr>
        <p:spPr>
          <a:xfrm>
            <a:off x="-45677" y="1558248"/>
            <a:ext cx="8265367" cy="338554"/>
          </a:xfrm>
          <a:prstGeom prst="rect">
            <a:avLst/>
          </a:prstGeom>
          <a:noFill/>
        </p:spPr>
        <p:txBody>
          <a:bodyPr wrap="square">
            <a:spAutoFit/>
          </a:bodyPr>
          <a:lstStyle/>
          <a:p>
            <a:r>
              <a:rPr lang="en-US" sz="1600" dirty="0">
                <a:latin typeface="Source Sans Pro Semibold" panose="020B0603030403020204" pitchFamily="34" charset="0"/>
              </a:rPr>
              <a:t>2. Find the probability that you choose a green marble followed by another green marble.</a:t>
            </a:r>
          </a:p>
        </p:txBody>
      </p:sp>
      <p:pic>
        <p:nvPicPr>
          <p:cNvPr id="24" name="Picture 2" descr="Money Bag clipart - Circle, transparent clip art">
            <a:extLst>
              <a:ext uri="{FF2B5EF4-FFF2-40B4-BE49-F238E27FC236}">
                <a16:creationId xmlns:a16="http://schemas.microsoft.com/office/drawing/2014/main" id="{7C29529B-8795-49BB-9C48-741D0326C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366" y="1942954"/>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conExperience » V-Collection » Bullet Ball Glass Green Icon">
            <a:extLst>
              <a:ext uri="{FF2B5EF4-FFF2-40B4-BE49-F238E27FC236}">
                <a16:creationId xmlns:a16="http://schemas.microsoft.com/office/drawing/2014/main" id="{8BCEA170-7B7B-436A-9C09-1F494A4C1C2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2869" y="2851994"/>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DB63402B-CC40-4666-95A1-4F6631C1D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345" y="268926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Planet Neptune Icon, PNG ClipArt Image | IconBug.com">
            <a:extLst>
              <a:ext uri="{FF2B5EF4-FFF2-40B4-BE49-F238E27FC236}">
                <a16:creationId xmlns:a16="http://schemas.microsoft.com/office/drawing/2014/main" id="{E032B530-41DE-42BB-AA96-2F6DFC4E1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3377" y="271370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conExperience » V-Collection » Bullet Ball Glass Green Icon">
            <a:extLst>
              <a:ext uri="{FF2B5EF4-FFF2-40B4-BE49-F238E27FC236}">
                <a16:creationId xmlns:a16="http://schemas.microsoft.com/office/drawing/2014/main" id="{C8A5CFFE-9B13-49CD-89E0-041C57D7E75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6559" y="2953444"/>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IconExperience » V-Collection » Bullet Ball Glass Green Icon">
            <a:extLst>
              <a:ext uri="{FF2B5EF4-FFF2-40B4-BE49-F238E27FC236}">
                <a16:creationId xmlns:a16="http://schemas.microsoft.com/office/drawing/2014/main" id="{A802848F-0EF0-4507-8D4D-4DE8572C37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249" y="2911202"/>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conExperience » V-Collection » Bullet Ball Glass Green Icon">
            <a:extLst>
              <a:ext uri="{FF2B5EF4-FFF2-40B4-BE49-F238E27FC236}">
                <a16:creationId xmlns:a16="http://schemas.microsoft.com/office/drawing/2014/main" id="{DDF1FAAA-D5FE-442D-8CBF-C615E651917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932" y="2866000"/>
            <a:ext cx="273278" cy="27327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F29508DC-E3F1-4176-BF18-01C02B182D9E}"/>
              </a:ext>
            </a:extLst>
          </p:cNvPr>
          <p:cNvSpPr txBox="1"/>
          <p:nvPr/>
        </p:nvSpPr>
        <p:spPr>
          <a:xfrm>
            <a:off x="216658" y="2334158"/>
            <a:ext cx="1639590" cy="584775"/>
          </a:xfrm>
          <a:prstGeom prst="rect">
            <a:avLst/>
          </a:prstGeom>
          <a:noFill/>
        </p:spPr>
        <p:txBody>
          <a:bodyPr wrap="square">
            <a:spAutoFit/>
          </a:bodyPr>
          <a:lstStyle/>
          <a:p>
            <a:r>
              <a:rPr lang="en-US" sz="3200" dirty="0"/>
              <a:t>P(</a:t>
            </a:r>
            <a:r>
              <a:rPr lang="en-US" sz="3200" b="1" dirty="0">
                <a:solidFill>
                  <a:srgbClr val="00B050"/>
                </a:solidFill>
                <a:effectLst>
                  <a:outerShdw blurRad="38100" dist="38100" dir="2700000" algn="tl">
                    <a:srgbClr val="000000">
                      <a:alpha val="43137"/>
                    </a:srgbClr>
                  </a:outerShdw>
                </a:effectLst>
              </a:rPr>
              <a:t>green</a:t>
            </a:r>
            <a:r>
              <a:rPr lang="en-US" sz="3200" dirty="0"/>
              <a:t>)</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4244D23-C002-441D-A7F5-E6F6A73B80E7}"/>
                  </a:ext>
                </a:extLst>
              </p:cNvPr>
              <p:cNvSpPr txBox="1"/>
              <p:nvPr/>
            </p:nvSpPr>
            <p:spPr>
              <a:xfrm>
                <a:off x="1795333" y="2396175"/>
                <a:ext cx="2575192"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b="0" i="1" smtClean="0">
                        <a:effectLst>
                          <a:outerShdw blurRad="38100" dist="38100" dir="2700000" algn="tl">
                            <a:srgbClr val="000000">
                              <a:alpha val="43137"/>
                            </a:srgbClr>
                          </a:outerShdw>
                        </a:effectLst>
                        <a:latin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53" name="TextBox 52">
                <a:extLst>
                  <a:ext uri="{FF2B5EF4-FFF2-40B4-BE49-F238E27FC236}">
                    <a16:creationId xmlns:a16="http://schemas.microsoft.com/office/drawing/2014/main" id="{24244D23-C002-441D-A7F5-E6F6A73B80E7}"/>
                  </a:ext>
                </a:extLst>
              </p:cNvPr>
              <p:cNvSpPr txBox="1">
                <a:spLocks noRot="1" noChangeAspect="1" noMove="1" noResize="1" noEditPoints="1" noAdjustHandles="1" noChangeArrowheads="1" noChangeShapeType="1" noTextEdit="1"/>
              </p:cNvSpPr>
              <p:nvPr/>
            </p:nvSpPr>
            <p:spPr>
              <a:xfrm>
                <a:off x="1795333" y="2396175"/>
                <a:ext cx="2575192" cy="521874"/>
              </a:xfrm>
              <a:prstGeom prst="rect">
                <a:avLst/>
              </a:prstGeom>
              <a:blipFill>
                <a:blip r:embed="rId6"/>
                <a:stretch>
                  <a:fillRect l="-8768" t="-20930" r="-474" b="-30233"/>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A5394AD2-4FA8-48C1-A682-50635CB7F0BC}"/>
              </a:ext>
            </a:extLst>
          </p:cNvPr>
          <p:cNvSpPr txBox="1"/>
          <p:nvPr/>
        </p:nvSpPr>
        <p:spPr>
          <a:xfrm>
            <a:off x="249743" y="3718397"/>
            <a:ext cx="2958996" cy="584775"/>
          </a:xfrm>
          <a:prstGeom prst="rect">
            <a:avLst/>
          </a:prstGeom>
          <a:noFill/>
        </p:spPr>
        <p:txBody>
          <a:bodyPr wrap="square">
            <a:spAutoFit/>
          </a:bodyPr>
          <a:lstStyle/>
          <a:p>
            <a:r>
              <a:rPr lang="en-US" sz="3200" dirty="0"/>
              <a:t>P(</a:t>
            </a:r>
            <a:r>
              <a:rPr lang="en-US" sz="3200" b="1" dirty="0">
                <a:solidFill>
                  <a:srgbClr val="00B050"/>
                </a:solidFill>
                <a:effectLst>
                  <a:outerShdw blurRad="38100" dist="38100" dir="2700000" algn="tl">
                    <a:srgbClr val="000000">
                      <a:alpha val="43137"/>
                    </a:srgbClr>
                  </a:outerShdw>
                </a:effectLst>
              </a:rPr>
              <a:t>green</a:t>
            </a:r>
            <a:r>
              <a:rPr lang="pl-PL" sz="3200" dirty="0"/>
              <a:t> </a:t>
            </a:r>
            <a:r>
              <a:rPr lang="en-US" sz="3200" dirty="0"/>
              <a:t>|</a:t>
            </a:r>
            <a:r>
              <a:rPr lang="en-US" sz="3200" b="1" dirty="0">
                <a:solidFill>
                  <a:srgbClr val="00B050"/>
                </a:solidFill>
                <a:effectLst>
                  <a:outerShdw blurRad="38100" dist="38100" dir="2700000" algn="tl">
                    <a:srgbClr val="000000">
                      <a:alpha val="43137"/>
                    </a:srgbClr>
                  </a:outerShdw>
                </a:effectLst>
              </a:rPr>
              <a:t>green</a:t>
            </a:r>
            <a:r>
              <a:rPr lang="en-US" sz="3200" dirty="0"/>
              <a:t>)</a:t>
            </a:r>
          </a:p>
        </p:txBody>
      </p:sp>
      <p:sp>
        <p:nvSpPr>
          <p:cNvPr id="77" name="TextBox 76">
            <a:extLst>
              <a:ext uri="{FF2B5EF4-FFF2-40B4-BE49-F238E27FC236}">
                <a16:creationId xmlns:a16="http://schemas.microsoft.com/office/drawing/2014/main" id="{FCCAA76E-B700-4797-9270-2EDB24B747D7}"/>
              </a:ext>
            </a:extLst>
          </p:cNvPr>
          <p:cNvSpPr txBox="1"/>
          <p:nvPr/>
        </p:nvSpPr>
        <p:spPr>
          <a:xfrm>
            <a:off x="2909915" y="4727579"/>
            <a:ext cx="4359528" cy="301621"/>
          </a:xfrm>
          <a:prstGeom prst="rect">
            <a:avLst/>
          </a:prstGeom>
          <a:noFill/>
        </p:spPr>
        <p:txBody>
          <a:bodyPr wrap="square">
            <a:spAutoFit/>
          </a:bodyPr>
          <a:lstStyle/>
          <a:p>
            <a:r>
              <a:rPr lang="en-US" sz="1360" i="1" dirty="0"/>
              <a:t>6 marble – 1 green marble picked = 5 marbles in bag now</a:t>
            </a:r>
          </a:p>
        </p:txBody>
      </p:sp>
      <p:sp>
        <p:nvSpPr>
          <p:cNvPr id="79" name="TextBox 78">
            <a:extLst>
              <a:ext uri="{FF2B5EF4-FFF2-40B4-BE49-F238E27FC236}">
                <a16:creationId xmlns:a16="http://schemas.microsoft.com/office/drawing/2014/main" id="{B07ECE7C-CB7D-442A-98FC-B4572E8F1A8C}"/>
              </a:ext>
            </a:extLst>
          </p:cNvPr>
          <p:cNvSpPr txBox="1"/>
          <p:nvPr/>
        </p:nvSpPr>
        <p:spPr>
          <a:xfrm>
            <a:off x="267944" y="5788024"/>
            <a:ext cx="7165265" cy="523220"/>
          </a:xfrm>
          <a:prstGeom prst="rect">
            <a:avLst/>
          </a:prstGeom>
          <a:noFill/>
        </p:spPr>
        <p:txBody>
          <a:bodyPr wrap="square">
            <a:spAutoFit/>
          </a:bodyPr>
          <a:lstStyle/>
          <a:p>
            <a:r>
              <a:rPr lang="pl-PL" sz="2800" dirty="0"/>
              <a:t>P(</a:t>
            </a:r>
            <a:r>
              <a:rPr lang="en-US" sz="2800" b="1" dirty="0">
                <a:solidFill>
                  <a:srgbClr val="00B050"/>
                </a:solidFill>
                <a:effectLst>
                  <a:outerShdw blurRad="38100" dist="38100" dir="2700000" algn="tl">
                    <a:srgbClr val="000000">
                      <a:alpha val="43137"/>
                    </a:srgbClr>
                  </a:outerShdw>
                </a:effectLst>
              </a:rPr>
              <a:t>green</a:t>
            </a:r>
            <a:r>
              <a:rPr lang="pl-PL" sz="2800" dirty="0"/>
              <a:t> ⋂ </a:t>
            </a:r>
            <a:r>
              <a:rPr lang="en-US" sz="2800" b="1" dirty="0">
                <a:solidFill>
                  <a:srgbClr val="00B050"/>
                </a:solidFill>
                <a:effectLst>
                  <a:outerShdw blurRad="38100" dist="38100" dir="2700000" algn="tl">
                    <a:srgbClr val="000000">
                      <a:alpha val="43137"/>
                    </a:srgbClr>
                  </a:outerShdw>
                </a:effectLst>
              </a:rPr>
              <a:t>green</a:t>
            </a:r>
            <a:r>
              <a:rPr lang="pl-PL" sz="2800" dirty="0"/>
              <a:t> ) = P(</a:t>
            </a:r>
            <a:r>
              <a:rPr lang="en-US" sz="2800" b="1" dirty="0">
                <a:solidFill>
                  <a:srgbClr val="00B050"/>
                </a:solidFill>
                <a:effectLst>
                  <a:outerShdw blurRad="38100" dist="38100" dir="2700000" algn="tl">
                    <a:srgbClr val="000000">
                      <a:alpha val="43137"/>
                    </a:srgbClr>
                  </a:outerShdw>
                </a:effectLst>
              </a:rPr>
              <a:t>green</a:t>
            </a:r>
            <a:r>
              <a:rPr lang="pl-PL" sz="2800" dirty="0"/>
              <a:t>) ∙ P(</a:t>
            </a:r>
            <a:r>
              <a:rPr lang="en-US" sz="2800" b="1" dirty="0">
                <a:solidFill>
                  <a:srgbClr val="00B050"/>
                </a:solidFill>
                <a:effectLst>
                  <a:outerShdw blurRad="38100" dist="38100" dir="2700000" algn="tl">
                    <a:srgbClr val="000000">
                      <a:alpha val="43137"/>
                    </a:srgbClr>
                  </a:outerShdw>
                </a:effectLst>
              </a:rPr>
              <a:t>green</a:t>
            </a:r>
            <a:r>
              <a:rPr lang="pl-PL" sz="2800" dirty="0"/>
              <a:t>|</a:t>
            </a:r>
            <a:r>
              <a:rPr lang="en-US" sz="2800" b="1" dirty="0">
                <a:solidFill>
                  <a:srgbClr val="00B050"/>
                </a:solidFill>
                <a:effectLst>
                  <a:outerShdw blurRad="38100" dist="38100" dir="2700000" algn="tl">
                    <a:srgbClr val="000000">
                      <a:alpha val="43137"/>
                    </a:srgbClr>
                  </a:outerShdw>
                </a:effectLst>
              </a:rPr>
              <a:t>green</a:t>
            </a:r>
            <a:r>
              <a:rPr lang="pl-PL" sz="2800" dirty="0"/>
              <a:t>) </a:t>
            </a:r>
            <a:endParaRPr lang="en-US" sz="2800" dirty="0"/>
          </a:p>
        </p:txBody>
      </p:sp>
      <p:pic>
        <p:nvPicPr>
          <p:cNvPr id="2" name="Picture 1">
            <a:extLst>
              <a:ext uri="{FF2B5EF4-FFF2-40B4-BE49-F238E27FC236}">
                <a16:creationId xmlns:a16="http://schemas.microsoft.com/office/drawing/2014/main" id="{AD9E1D7E-0D5F-4F0B-9BBD-197486E22C80}"/>
              </a:ext>
            </a:extLst>
          </p:cNvPr>
          <p:cNvPicPr>
            <a:picLocks noChangeAspect="1"/>
          </p:cNvPicPr>
          <p:nvPr/>
        </p:nvPicPr>
        <p:blipFill>
          <a:blip r:embed="rId7">
            <a:duotone>
              <a:prstClr val="black"/>
              <a:schemeClr val="accent3">
                <a:tint val="45000"/>
                <a:satMod val="400000"/>
              </a:schemeClr>
            </a:duotone>
          </a:blip>
          <a:stretch>
            <a:fillRect/>
          </a:stretch>
        </p:blipFill>
        <p:spPr>
          <a:xfrm>
            <a:off x="5145746" y="254105"/>
            <a:ext cx="2539741" cy="867657"/>
          </a:xfrm>
          <a:prstGeom prst="rect">
            <a:avLst/>
          </a:prstGeom>
        </p:spPr>
      </p:pic>
      <p:sp>
        <p:nvSpPr>
          <p:cNvPr id="41" name="TextBox 40">
            <a:extLst>
              <a:ext uri="{FF2B5EF4-FFF2-40B4-BE49-F238E27FC236}">
                <a16:creationId xmlns:a16="http://schemas.microsoft.com/office/drawing/2014/main" id="{2543E673-BCFF-4C87-AA83-25D16E8C90D0}"/>
              </a:ext>
            </a:extLst>
          </p:cNvPr>
          <p:cNvSpPr txBox="1"/>
          <p:nvPr/>
        </p:nvSpPr>
        <p:spPr>
          <a:xfrm>
            <a:off x="236909" y="4228803"/>
            <a:ext cx="3225326" cy="584775"/>
          </a:xfrm>
          <a:prstGeom prst="rect">
            <a:avLst/>
          </a:prstGeom>
          <a:noFill/>
        </p:spPr>
        <p:txBody>
          <a:bodyPr wrap="square">
            <a:spAutoFit/>
          </a:bodyPr>
          <a:lstStyle/>
          <a:p>
            <a:r>
              <a:rPr lang="en-US" sz="1600" dirty="0">
                <a:solidFill>
                  <a:srgbClr val="FF0000"/>
                </a:solidFill>
              </a:rPr>
              <a:t>Already picked a </a:t>
            </a:r>
            <a:r>
              <a:rPr lang="en-US" sz="1600" dirty="0">
                <a:solidFill>
                  <a:srgbClr val="00B050"/>
                </a:solidFill>
                <a:effectLst>
                  <a:outerShdw blurRad="38100" dist="38100" dir="2700000" algn="tl">
                    <a:srgbClr val="000000">
                      <a:alpha val="43137"/>
                    </a:srgbClr>
                  </a:outerShdw>
                </a:effectLst>
              </a:rPr>
              <a:t>green</a:t>
            </a:r>
            <a:r>
              <a:rPr lang="en-US" sz="1600" dirty="0">
                <a:solidFill>
                  <a:srgbClr val="FF0000"/>
                </a:solidFill>
              </a:rPr>
              <a:t> marble, </a:t>
            </a:r>
          </a:p>
          <a:p>
            <a:r>
              <a:rPr lang="en-US" sz="1600" dirty="0">
                <a:solidFill>
                  <a:srgbClr val="FF0000"/>
                </a:solidFill>
              </a:rPr>
              <a:t>now pick a</a:t>
            </a:r>
            <a:r>
              <a:rPr lang="en-US" sz="1600" dirty="0">
                <a:solidFill>
                  <a:srgbClr val="0070C0"/>
                </a:solidFill>
                <a:effectLst>
                  <a:outerShdw blurRad="38100" dist="38100" dir="2700000" algn="tl">
                    <a:srgbClr val="000000">
                      <a:alpha val="43137"/>
                    </a:srgbClr>
                  </a:outerShdw>
                </a:effectLst>
              </a:rPr>
              <a:t> </a:t>
            </a:r>
            <a:r>
              <a:rPr lang="en-US" sz="1600" dirty="0">
                <a:solidFill>
                  <a:srgbClr val="00B050"/>
                </a:solidFill>
                <a:effectLst>
                  <a:outerShdw blurRad="38100" dist="38100" dir="2700000" algn="tl">
                    <a:srgbClr val="000000">
                      <a:alpha val="43137"/>
                    </a:srgbClr>
                  </a:outerShdw>
                </a:effectLst>
              </a:rPr>
              <a:t>green</a:t>
            </a:r>
            <a:r>
              <a:rPr lang="en-US" sz="1600" dirty="0">
                <a:solidFill>
                  <a:srgbClr val="0070C0"/>
                </a:solidFill>
                <a:effectLst>
                  <a:outerShdw blurRad="38100" dist="38100" dir="2700000" algn="tl">
                    <a:srgbClr val="000000">
                      <a:alpha val="43137"/>
                    </a:srgbClr>
                  </a:outerShdw>
                </a:effectLst>
              </a:rPr>
              <a:t> </a:t>
            </a:r>
            <a:r>
              <a:rPr lang="en-US" sz="1600" dirty="0">
                <a:solidFill>
                  <a:srgbClr val="FF0000"/>
                </a:solidFill>
              </a:rPr>
              <a:t>marble </a:t>
            </a:r>
            <a:endParaRPr lang="en-US" sz="16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EB3355-2936-4E1B-BE17-E583ED8ADBC4}"/>
                  </a:ext>
                </a:extLst>
              </p:cNvPr>
              <p:cNvSpPr txBox="1"/>
              <p:nvPr/>
            </p:nvSpPr>
            <p:spPr>
              <a:xfrm>
                <a:off x="3075432" y="3769433"/>
                <a:ext cx="1184620"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6" name="TextBox 5">
                <a:extLst>
                  <a:ext uri="{FF2B5EF4-FFF2-40B4-BE49-F238E27FC236}">
                    <a16:creationId xmlns:a16="http://schemas.microsoft.com/office/drawing/2014/main" id="{4EEB3355-2936-4E1B-BE17-E583ED8ADBC4}"/>
                  </a:ext>
                </a:extLst>
              </p:cNvPr>
              <p:cNvSpPr txBox="1">
                <a:spLocks noRot="1" noChangeAspect="1" noMove="1" noResize="1" noEditPoints="1" noAdjustHandles="1" noChangeArrowheads="1" noChangeShapeType="1" noTextEdit="1"/>
              </p:cNvSpPr>
              <p:nvPr/>
            </p:nvSpPr>
            <p:spPr>
              <a:xfrm>
                <a:off x="3075432" y="3769433"/>
                <a:ext cx="1184620" cy="521874"/>
              </a:xfrm>
              <a:prstGeom prst="rect">
                <a:avLst/>
              </a:prstGeom>
              <a:blipFill>
                <a:blip r:embed="rId8"/>
                <a:stretch>
                  <a:fillRect l="-19072" t="-20930" r="-2062" b="-31395"/>
                </a:stretch>
              </a:blipFill>
            </p:spPr>
            <p:txBody>
              <a:bodyPr/>
              <a:lstStyle/>
              <a:p>
                <a:r>
                  <a:rPr lang="en-US">
                    <a:noFill/>
                  </a:rPr>
                  <a:t> </a:t>
                </a:r>
              </a:p>
            </p:txBody>
          </p:sp>
        </mc:Fallback>
      </mc:AlternateContent>
      <p:cxnSp>
        <p:nvCxnSpPr>
          <p:cNvPr id="8" name="Connector: Curved 7">
            <a:extLst>
              <a:ext uri="{FF2B5EF4-FFF2-40B4-BE49-F238E27FC236}">
                <a16:creationId xmlns:a16="http://schemas.microsoft.com/office/drawing/2014/main" id="{81D5B494-67F2-4A52-9325-3A316B03BDBC}"/>
              </a:ext>
            </a:extLst>
          </p:cNvPr>
          <p:cNvCxnSpPr/>
          <p:nvPr/>
        </p:nvCxnSpPr>
        <p:spPr>
          <a:xfrm rot="10800000">
            <a:off x="3398835" y="4348204"/>
            <a:ext cx="911249" cy="389406"/>
          </a:xfrm>
          <a:prstGeom prst="curvedConnector3">
            <a:avLst>
              <a:gd name="adj1" fmla="val 105190"/>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C57C9B-F0E4-43E3-AFB4-6C3ABC0355ED}"/>
                  </a:ext>
                </a:extLst>
              </p:cNvPr>
              <p:cNvSpPr txBox="1"/>
              <p:nvPr/>
            </p:nvSpPr>
            <p:spPr>
              <a:xfrm>
                <a:off x="2934346" y="6884740"/>
                <a:ext cx="3590983"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m:rPr>
                        <m:nor/>
                      </m:rPr>
                      <a:rPr lang="en-US" sz="2800" dirty="0">
                        <a:effectLst>
                          <a:outerShdw blurRad="38100" dist="38100" dir="2700000" algn="tl">
                            <a:srgbClr val="000000">
                              <a:alpha val="43137"/>
                            </a:srgbClr>
                          </a:outerShdw>
                        </a:effectLst>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11" name="TextBox 10">
                <a:extLst>
                  <a:ext uri="{FF2B5EF4-FFF2-40B4-BE49-F238E27FC236}">
                    <a16:creationId xmlns:a16="http://schemas.microsoft.com/office/drawing/2014/main" id="{38C57C9B-F0E4-43E3-AFB4-6C3ABC0355ED}"/>
                  </a:ext>
                </a:extLst>
              </p:cNvPr>
              <p:cNvSpPr txBox="1">
                <a:spLocks noRot="1" noChangeAspect="1" noMove="1" noResize="1" noEditPoints="1" noAdjustHandles="1" noChangeArrowheads="1" noChangeShapeType="1" noTextEdit="1"/>
              </p:cNvSpPr>
              <p:nvPr/>
            </p:nvSpPr>
            <p:spPr>
              <a:xfrm>
                <a:off x="2934346" y="6884740"/>
                <a:ext cx="3590983" cy="521874"/>
              </a:xfrm>
              <a:prstGeom prst="rect">
                <a:avLst/>
              </a:prstGeom>
              <a:blipFill>
                <a:blip r:embed="rId9"/>
                <a:stretch>
                  <a:fillRect l="-6112" t="-20930" r="-170" b="-31395"/>
                </a:stretch>
              </a:blipFill>
            </p:spPr>
            <p:txBody>
              <a:bodyPr/>
              <a:lstStyle/>
              <a:p>
                <a:r>
                  <a:rPr lang="en-US">
                    <a:noFill/>
                  </a:rPr>
                  <a:t> </a:t>
                </a:r>
              </a:p>
            </p:txBody>
          </p:sp>
        </mc:Fallback>
      </mc:AlternateContent>
    </p:spTree>
    <p:extLst>
      <p:ext uri="{BB962C8B-B14F-4D97-AF65-F5344CB8AC3E}">
        <p14:creationId xmlns:p14="http://schemas.microsoft.com/office/powerpoint/2010/main" val="164460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117396" y="182933"/>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5" name="Rectangle 130"/>
          <p:cNvSpPr/>
          <p:nvPr/>
        </p:nvSpPr>
        <p:spPr>
          <a:xfrm>
            <a:off x="37782" y="79031"/>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Times New Roman" panose="02020603050405020304" pitchFamily="18" charset="0"/>
                <a:cs typeface="Times New Roman" panose="02020603050405020304" pitchFamily="18" charset="0"/>
              </a:rPr>
              <a:t>Practice</a:t>
            </a:r>
          </a:p>
        </p:txBody>
      </p:sp>
      <p:sp>
        <p:nvSpPr>
          <p:cNvPr id="1079" name="Title 3"/>
          <p:cNvSpPr>
            <a:spLocks noGrp="1"/>
          </p:cNvSpPr>
          <p:nvPr>
            <p:ph type="title" idx="4294967295"/>
          </p:nvPr>
        </p:nvSpPr>
        <p:spPr>
          <a:xfrm>
            <a:off x="1639431" y="-744823"/>
            <a:ext cx="4493538" cy="667875"/>
          </a:xfrm>
        </p:spPr>
        <p:txBody>
          <a:bodyPr/>
          <a:lstStyle/>
          <a:p>
            <a:r>
              <a:rPr lang="en-US" altLang="en-US" dirty="0">
                <a:latin typeface="Times New Roman" panose="02020603050405020304" pitchFamily="18" charset="0"/>
                <a:cs typeface="Times New Roman" panose="02020603050405020304" pitchFamily="18" charset="0"/>
              </a:rPr>
              <a:t>Concept Development</a:t>
            </a:r>
          </a:p>
        </p:txBody>
      </p:sp>
      <p:sp>
        <p:nvSpPr>
          <p:cNvPr id="10" name="TextBox 9">
            <a:extLst>
              <a:ext uri="{FF2B5EF4-FFF2-40B4-BE49-F238E27FC236}">
                <a16:creationId xmlns:a16="http://schemas.microsoft.com/office/drawing/2014/main" id="{2E444E6F-8267-42A1-A347-C8697BA8C59E}"/>
              </a:ext>
            </a:extLst>
          </p:cNvPr>
          <p:cNvSpPr txBox="1"/>
          <p:nvPr/>
        </p:nvSpPr>
        <p:spPr>
          <a:xfrm>
            <a:off x="10005" y="322494"/>
            <a:ext cx="5135741" cy="798680"/>
          </a:xfrm>
          <a:prstGeom prst="rect">
            <a:avLst/>
          </a:prstGeom>
          <a:noFill/>
        </p:spPr>
        <p:txBody>
          <a:bodyPr wrap="square">
            <a:spAutoFit/>
          </a:bodyPr>
          <a:lstStyle/>
          <a:p>
            <a:pPr algn="l"/>
            <a:r>
              <a:rPr lang="en-US" sz="1530" b="1" dirty="0">
                <a:latin typeface="MinionPro-Bold" panose="02040703060306020203" pitchFamily="18" charset="0"/>
              </a:rPr>
              <a:t>There are 4 green, 10 red, and 6 yellow marbles in a bag. Each time you randomly choose a marble, you put it aside before choosing another marble at random. </a:t>
            </a:r>
          </a:p>
        </p:txBody>
      </p:sp>
      <p:sp>
        <p:nvSpPr>
          <p:cNvPr id="14" name="TextBox 13">
            <a:extLst>
              <a:ext uri="{FF2B5EF4-FFF2-40B4-BE49-F238E27FC236}">
                <a16:creationId xmlns:a16="http://schemas.microsoft.com/office/drawing/2014/main" id="{7AA5A881-C3F3-4004-B7A0-02B86D9ED64C}"/>
              </a:ext>
            </a:extLst>
          </p:cNvPr>
          <p:cNvSpPr txBox="1"/>
          <p:nvPr/>
        </p:nvSpPr>
        <p:spPr>
          <a:xfrm>
            <a:off x="-106217" y="1233129"/>
            <a:ext cx="8092396" cy="369332"/>
          </a:xfrm>
          <a:prstGeom prst="rect">
            <a:avLst/>
          </a:prstGeom>
          <a:noFill/>
        </p:spPr>
        <p:txBody>
          <a:bodyPr wrap="square">
            <a:spAutoFit/>
          </a:bodyPr>
          <a:lstStyle/>
          <a:p>
            <a:r>
              <a:rPr lang="en-US" b="1" dirty="0">
                <a:latin typeface="MinionPro-Regular" panose="02040503050306020203" pitchFamily="18" charset="0"/>
              </a:rPr>
              <a:t>1. Find the probability that you choose a red marble followed by a yellow marble.</a:t>
            </a:r>
            <a:endParaRPr lang="en-US" b="1" dirty="0"/>
          </a:p>
        </p:txBody>
      </p:sp>
      <p:sp>
        <p:nvSpPr>
          <p:cNvPr id="16" name="TextBox 15">
            <a:extLst>
              <a:ext uri="{FF2B5EF4-FFF2-40B4-BE49-F238E27FC236}">
                <a16:creationId xmlns:a16="http://schemas.microsoft.com/office/drawing/2014/main" id="{CE0DC5CF-CAF6-4F02-9952-1B6486437CAF}"/>
              </a:ext>
            </a:extLst>
          </p:cNvPr>
          <p:cNvSpPr txBox="1"/>
          <p:nvPr/>
        </p:nvSpPr>
        <p:spPr>
          <a:xfrm>
            <a:off x="61886" y="5106515"/>
            <a:ext cx="7756191" cy="307777"/>
          </a:xfrm>
          <a:prstGeom prst="rect">
            <a:avLst/>
          </a:prstGeom>
          <a:noFill/>
        </p:spPr>
        <p:txBody>
          <a:bodyPr wrap="square">
            <a:spAutoFit/>
          </a:bodyPr>
          <a:lstStyle/>
          <a:p>
            <a:r>
              <a:rPr lang="en-US" sz="1400" b="1" dirty="0">
                <a:latin typeface="MinionPro-Regular" panose="02040503050306020203" pitchFamily="18" charset="0"/>
              </a:rPr>
              <a:t>2. Find the probability that you choose one yellow marble followed by another yellow marble.</a:t>
            </a:r>
            <a:endParaRPr lang="en-US" sz="1400" b="1" dirty="0"/>
          </a:p>
        </p:txBody>
      </p:sp>
      <p:grpSp>
        <p:nvGrpSpPr>
          <p:cNvPr id="5" name="Group 4">
            <a:extLst>
              <a:ext uri="{FF2B5EF4-FFF2-40B4-BE49-F238E27FC236}">
                <a16:creationId xmlns:a16="http://schemas.microsoft.com/office/drawing/2014/main" id="{D2DEF34F-47C8-4B2B-81D6-CD124773CA51}"/>
              </a:ext>
            </a:extLst>
          </p:cNvPr>
          <p:cNvGrpSpPr/>
          <p:nvPr/>
        </p:nvGrpSpPr>
        <p:grpSpPr>
          <a:xfrm>
            <a:off x="61886" y="3553101"/>
            <a:ext cx="1295400" cy="1302363"/>
            <a:chOff x="8768245" y="1616278"/>
            <a:chExt cx="1295400" cy="1302363"/>
          </a:xfrm>
        </p:grpSpPr>
        <p:pic>
          <p:nvPicPr>
            <p:cNvPr id="2" name="Picture 2" descr="Money Bag clipart - Circle, transparent clip art">
              <a:extLst>
                <a:ext uri="{FF2B5EF4-FFF2-40B4-BE49-F238E27FC236}">
                  <a16:creationId xmlns:a16="http://schemas.microsoft.com/office/drawing/2014/main" id="{CD0E3103-DE83-4F7C-8196-E5CC66A78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245" y="1616278"/>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conExperience » V-Collection » Bullet Ball Glass Green Icon">
              <a:extLst>
                <a:ext uri="{FF2B5EF4-FFF2-40B4-BE49-F238E27FC236}">
                  <a16:creationId xmlns:a16="http://schemas.microsoft.com/office/drawing/2014/main" id="{5C530B25-79ED-49D5-BD5E-8C1E27A76BD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3606" y="2600922"/>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lanet Neptune Icon, PNG ClipArt Image | IconBug.com">
              <a:extLst>
                <a:ext uri="{FF2B5EF4-FFF2-40B4-BE49-F238E27FC236}">
                  <a16:creationId xmlns:a16="http://schemas.microsoft.com/office/drawing/2014/main" id="{3CB8829E-4B62-4079-8FD3-A13CE4AD4830}"/>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908880" y="2525318"/>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Experience » V-Collection » Bullet Ball Glass Green Icon">
              <a:extLst>
                <a:ext uri="{FF2B5EF4-FFF2-40B4-BE49-F238E27FC236}">
                  <a16:creationId xmlns:a16="http://schemas.microsoft.com/office/drawing/2014/main" id="{A60AF25C-BCE9-43AB-B7B6-8845896D5F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7277" y="2645363"/>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conExperience » V-Collection » Bullet Ball Glass Green Icon">
              <a:extLst>
                <a:ext uri="{FF2B5EF4-FFF2-40B4-BE49-F238E27FC236}">
                  <a16:creationId xmlns:a16="http://schemas.microsoft.com/office/drawing/2014/main" id="{31AFB81A-422F-44CD-85A6-0F49807B68A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4097" y="2645363"/>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conExperience » V-Collection » Bullet Ball Glass Green Icon">
              <a:extLst>
                <a:ext uri="{FF2B5EF4-FFF2-40B4-BE49-F238E27FC236}">
                  <a16:creationId xmlns:a16="http://schemas.microsoft.com/office/drawing/2014/main" id="{45831072-C852-4CA5-BC0A-E733035A27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2104" y="2627290"/>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Planet Neptune Icon, PNG ClipArt Image | IconBug.com">
              <a:extLst>
                <a:ext uri="{FF2B5EF4-FFF2-40B4-BE49-F238E27FC236}">
                  <a16:creationId xmlns:a16="http://schemas.microsoft.com/office/drawing/2014/main" id="{F43E45C9-594A-4A34-B16B-E5D8F8C4CEB1}"/>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65499" y="259203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Planet Neptune Icon, PNG ClipArt Image | IconBug.com">
              <a:extLst>
                <a:ext uri="{FF2B5EF4-FFF2-40B4-BE49-F238E27FC236}">
                  <a16:creationId xmlns:a16="http://schemas.microsoft.com/office/drawing/2014/main" id="{F4635DCF-A48A-4CF8-B88A-6C3B5662DE0F}"/>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736703" y="2442458"/>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695DB1E2-5B19-4301-B285-1AE94774CB84}"/>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00328" y="251847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A1CE507F-C560-4EBB-A6C2-A328896393F7}"/>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469564" y="2511508"/>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Planet Neptune Icon, PNG ClipArt Image | IconBug.com">
              <a:extLst>
                <a:ext uri="{FF2B5EF4-FFF2-40B4-BE49-F238E27FC236}">
                  <a16:creationId xmlns:a16="http://schemas.microsoft.com/office/drawing/2014/main" id="{3E8A6A76-B21B-4502-B705-FBC74EB00F4B}"/>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136405" y="251825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6E377371-EDC5-4683-83FA-DB67ABCA0AE0}"/>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13442" y="2397770"/>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FE7253B2-133A-4DD0-9541-BB5717C0F1FB}"/>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99019" y="2348959"/>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lanet Neptune Icon, PNG ClipArt Image | IconBug.com">
              <a:extLst>
                <a:ext uri="{FF2B5EF4-FFF2-40B4-BE49-F238E27FC236}">
                  <a16:creationId xmlns:a16="http://schemas.microsoft.com/office/drawing/2014/main" id="{DEE5717D-9D15-4171-BCF9-0B83758F3E05}"/>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209938" y="2364270"/>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Planet Neptune Icon, PNG ClipArt Image | IconBug.com">
              <a:extLst>
                <a:ext uri="{FF2B5EF4-FFF2-40B4-BE49-F238E27FC236}">
                  <a16:creationId xmlns:a16="http://schemas.microsoft.com/office/drawing/2014/main" id="{7DB5B1D3-AEB2-42C2-A10E-51F9FADFA8D1}"/>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586414" y="238334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Planet Neptune Icon, PNG ClipArt Image | IconBug.com">
              <a:extLst>
                <a:ext uri="{FF2B5EF4-FFF2-40B4-BE49-F238E27FC236}">
                  <a16:creationId xmlns:a16="http://schemas.microsoft.com/office/drawing/2014/main" id="{3E5F944A-B756-4C33-85D7-DEBA970F5F33}"/>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7622" y="2245247"/>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Planet Neptune Icon, PNG ClipArt Image | IconBug.com">
              <a:extLst>
                <a:ext uri="{FF2B5EF4-FFF2-40B4-BE49-F238E27FC236}">
                  <a16:creationId xmlns:a16="http://schemas.microsoft.com/office/drawing/2014/main" id="{649EB9D3-2F75-49F7-A981-327C484A24A3}"/>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3112" y="219160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Planet Neptune Icon, PNG ClipArt Image | IconBug.com">
              <a:extLst>
                <a:ext uri="{FF2B5EF4-FFF2-40B4-BE49-F238E27FC236}">
                  <a16:creationId xmlns:a16="http://schemas.microsoft.com/office/drawing/2014/main" id="{C304EDC3-74C6-48D5-98A8-6DA2F4EB6636}"/>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64772" y="218649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Planet Neptune Icon, PNG ClipArt Image | IconBug.com">
              <a:extLst>
                <a:ext uri="{FF2B5EF4-FFF2-40B4-BE49-F238E27FC236}">
                  <a16:creationId xmlns:a16="http://schemas.microsoft.com/office/drawing/2014/main" id="{72385EE2-BB50-4F38-8400-E159353949D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35799" y="222019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Planet Neptune Icon, PNG ClipArt Image | IconBug.com">
              <a:extLst>
                <a:ext uri="{FF2B5EF4-FFF2-40B4-BE49-F238E27FC236}">
                  <a16:creationId xmlns:a16="http://schemas.microsoft.com/office/drawing/2014/main" id="{4995CF82-5B92-4EE7-A4E3-D50EF0802FB8}"/>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9915" y="203880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Planet Neptune Icon, PNG ClipArt Image | IconBug.com">
              <a:extLst>
                <a:ext uri="{FF2B5EF4-FFF2-40B4-BE49-F238E27FC236}">
                  <a16:creationId xmlns:a16="http://schemas.microsoft.com/office/drawing/2014/main" id="{25A443B3-058B-4ABC-86C7-80E521A3525A}"/>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3135" y="2092724"/>
              <a:ext cx="193606" cy="193606"/>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D80CFB5E-435A-4864-9838-8D3315276388}"/>
              </a:ext>
            </a:extLst>
          </p:cNvPr>
          <p:cNvSpPr txBox="1"/>
          <p:nvPr/>
        </p:nvSpPr>
        <p:spPr>
          <a:xfrm>
            <a:off x="10005" y="2046463"/>
            <a:ext cx="1639590" cy="477054"/>
          </a:xfrm>
          <a:prstGeom prst="rect">
            <a:avLst/>
          </a:prstGeom>
          <a:noFill/>
        </p:spPr>
        <p:txBody>
          <a:bodyPr wrap="square">
            <a:spAutoFit/>
          </a:bodyPr>
          <a:lstStyle/>
          <a:p>
            <a:r>
              <a:rPr lang="en-US" sz="2500" dirty="0"/>
              <a:t>P(</a:t>
            </a:r>
            <a:r>
              <a:rPr lang="en-US" sz="2500" b="1" dirty="0">
                <a:solidFill>
                  <a:srgbClr val="FF0000"/>
                </a:solidFill>
                <a:effectLst>
                  <a:outerShdw blurRad="38100" dist="38100" dir="2700000" algn="tl">
                    <a:srgbClr val="000000">
                      <a:alpha val="43137"/>
                    </a:srgbClr>
                  </a:outerShdw>
                </a:effectLst>
              </a:rPr>
              <a:t>        </a:t>
            </a:r>
            <a:r>
              <a:rPr lang="en-US" sz="2500" dirty="0"/>
              <a:t>)</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53DC037-22A2-4A70-B04D-2552FBF55DAC}"/>
                  </a:ext>
                </a:extLst>
              </p:cNvPr>
              <p:cNvSpPr txBox="1"/>
              <p:nvPr/>
            </p:nvSpPr>
            <p:spPr>
              <a:xfrm>
                <a:off x="1074021" y="2094322"/>
                <a:ext cx="2290884"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r>
                      <a:rPr lang="en-US" sz="2500" b="0" i="1" smtClean="0">
                        <a:effectLst>
                          <a:outerShdw blurRad="38100" dist="38100" dir="2700000" algn="tl">
                            <a:srgbClr val="000000">
                              <a:alpha val="43137"/>
                            </a:srgbClr>
                          </a:outerShdw>
                        </a:effectLst>
                        <a:latin typeface="Cambria Math" panose="02040503050406030204" pitchFamily="18" charset="0"/>
                      </a:rPr>
                      <m:t>=</m:t>
                    </m:r>
                    <m:f>
                      <m:fPr>
                        <m:ctrlPr>
                          <a:rPr lang="en-US" sz="2500" i="1">
                            <a:effectLst>
                              <a:outerShdw blurRad="38100" dist="38100" dir="2700000" algn="tl">
                                <a:srgbClr val="000000">
                                  <a:alpha val="43137"/>
                                </a:srgbClr>
                              </a:outerShdw>
                            </a:effectLst>
                            <a:latin typeface="Cambria Math" panose="02040503050406030204" pitchFamily="18" charset="0"/>
                          </a:rPr>
                        </m:ctrlPr>
                      </m:fPr>
                      <m:num>
                        <m:r>
                          <a:rPr lang="en-US" sz="2500" i="1">
                            <a:effectLst>
                              <a:outerShdw blurRad="38100" dist="38100" dir="2700000" algn="tl">
                                <a:srgbClr val="000000">
                                  <a:alpha val="43137"/>
                                </a:srgbClr>
                              </a:outerShdw>
                            </a:effectLst>
                            <a:latin typeface="Cambria Math" panose="02040503050406030204" pitchFamily="18" charset="0"/>
                          </a:rPr>
                          <m:t>                </m:t>
                        </m:r>
                      </m:num>
                      <m:den>
                        <m:r>
                          <a:rPr lang="en-US" sz="2500" i="1">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53" name="TextBox 52">
                <a:extLst>
                  <a:ext uri="{FF2B5EF4-FFF2-40B4-BE49-F238E27FC236}">
                    <a16:creationId xmlns:a16="http://schemas.microsoft.com/office/drawing/2014/main" id="{E53DC037-22A2-4A70-B04D-2552FBF55DAC}"/>
                  </a:ext>
                </a:extLst>
              </p:cNvPr>
              <p:cNvSpPr txBox="1">
                <a:spLocks noRot="1" noChangeAspect="1" noMove="1" noResize="1" noEditPoints="1" noAdjustHandles="1" noChangeArrowheads="1" noChangeShapeType="1" noTextEdit="1"/>
              </p:cNvSpPr>
              <p:nvPr/>
            </p:nvSpPr>
            <p:spPr>
              <a:xfrm>
                <a:off x="1074021" y="2094322"/>
                <a:ext cx="2290884" cy="466025"/>
              </a:xfrm>
              <a:prstGeom prst="rect">
                <a:avLst/>
              </a:prstGeom>
              <a:blipFill>
                <a:blip r:embed="rId6"/>
                <a:stretch>
                  <a:fillRect l="-8511" t="-21053" r="-532" b="-30263"/>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F8425A14-EC39-40FF-B855-0C8EDF35B740}"/>
              </a:ext>
            </a:extLst>
          </p:cNvPr>
          <p:cNvSpPr txBox="1"/>
          <p:nvPr/>
        </p:nvSpPr>
        <p:spPr>
          <a:xfrm>
            <a:off x="3877983" y="2046463"/>
            <a:ext cx="2958996" cy="477054"/>
          </a:xfrm>
          <a:prstGeom prst="rect">
            <a:avLst/>
          </a:prstGeom>
          <a:noFill/>
        </p:spPr>
        <p:txBody>
          <a:bodyPr wrap="square">
            <a:spAutoFit/>
          </a:bodyPr>
          <a:lstStyle/>
          <a:p>
            <a:r>
              <a:rPr lang="en-US" sz="2500" dirty="0"/>
              <a:t>P(</a:t>
            </a:r>
            <a:r>
              <a:rPr lang="en-US" sz="2500" b="1" dirty="0">
                <a:solidFill>
                  <a:schemeClr val="accent4">
                    <a:lumMod val="75000"/>
                  </a:schemeClr>
                </a:solidFill>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en-US" sz="2500" dirty="0"/>
              <a:t>)</a:t>
            </a:r>
          </a:p>
        </p:txBody>
      </p:sp>
      <p:sp>
        <p:nvSpPr>
          <p:cNvPr id="59" name="TextBox 58">
            <a:extLst>
              <a:ext uri="{FF2B5EF4-FFF2-40B4-BE49-F238E27FC236}">
                <a16:creationId xmlns:a16="http://schemas.microsoft.com/office/drawing/2014/main" id="{ABB2E700-7469-4D8A-B190-9910C96CEF90}"/>
              </a:ext>
            </a:extLst>
          </p:cNvPr>
          <p:cNvSpPr txBox="1"/>
          <p:nvPr/>
        </p:nvSpPr>
        <p:spPr>
          <a:xfrm>
            <a:off x="1014404" y="3244423"/>
            <a:ext cx="6646819" cy="477054"/>
          </a:xfrm>
          <a:prstGeom prst="rect">
            <a:avLst/>
          </a:prstGeom>
          <a:noFill/>
        </p:spPr>
        <p:txBody>
          <a:bodyPr wrap="square">
            <a:spAutoFit/>
          </a:bodyPr>
          <a:lstStyle/>
          <a:p>
            <a:r>
              <a:rPr lang="pl-PL" sz="2500" dirty="0"/>
              <a:t>P(</a:t>
            </a:r>
            <a:r>
              <a:rPr lang="en-US" sz="2500" b="1" dirty="0">
                <a:solidFill>
                  <a:srgbClr val="FF0000"/>
                </a:solidFill>
                <a:effectLst>
                  <a:outerShdw blurRad="38100" dist="38100" dir="2700000" algn="tl">
                    <a:srgbClr val="000000">
                      <a:alpha val="43137"/>
                    </a:srgbClr>
                  </a:outerShdw>
                </a:effectLst>
              </a:rPr>
              <a:t>          </a:t>
            </a:r>
            <a:r>
              <a:rPr lang="pl-PL" sz="2500" dirty="0"/>
              <a:t> ⋂ </a:t>
            </a:r>
            <a:r>
              <a:rPr lang="en-US" sz="2500" b="1" dirty="0">
                <a:solidFill>
                  <a:schemeClr val="accent4">
                    <a:lumMod val="75000"/>
                  </a:schemeClr>
                </a:solidFill>
                <a:effectLst>
                  <a:outerShdw blurRad="38100" dist="38100" dir="2700000" algn="tl">
                    <a:srgbClr val="000000">
                      <a:alpha val="43137"/>
                    </a:srgbClr>
                  </a:outerShdw>
                </a:effectLst>
              </a:rPr>
              <a:t>             </a:t>
            </a:r>
            <a:r>
              <a:rPr lang="pl-PL" sz="2500" dirty="0"/>
              <a:t>) = P(</a:t>
            </a:r>
            <a:r>
              <a:rPr lang="en-US" sz="2500" b="1" dirty="0">
                <a:solidFill>
                  <a:srgbClr val="FF0000"/>
                </a:solidFill>
                <a:effectLst>
                  <a:outerShdw blurRad="38100" dist="38100" dir="2700000" algn="tl">
                    <a:srgbClr val="000000">
                      <a:alpha val="43137"/>
                    </a:srgbClr>
                  </a:outerShdw>
                </a:effectLst>
              </a:rPr>
              <a:t>          </a:t>
            </a:r>
            <a:r>
              <a:rPr lang="pl-PL" sz="2500" dirty="0"/>
              <a:t>) ∙ P(</a:t>
            </a:r>
            <a:r>
              <a:rPr lang="en-US" sz="2500" b="1" dirty="0">
                <a:solidFill>
                  <a:schemeClr val="accent4">
                    <a:lumMod val="75000"/>
                  </a:schemeClr>
                </a:solidFill>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pl-PL" sz="2500" dirty="0"/>
              <a:t>) </a:t>
            </a:r>
            <a:endParaRPr lang="en-US" sz="2500"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AAF29CF-FB4C-4969-82FC-4D625F25A997}"/>
                  </a:ext>
                </a:extLst>
              </p:cNvPr>
              <p:cNvSpPr txBox="1"/>
              <p:nvPr/>
            </p:nvSpPr>
            <p:spPr>
              <a:xfrm>
                <a:off x="6065514" y="2105484"/>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61" name="TextBox 60">
                <a:extLst>
                  <a:ext uri="{FF2B5EF4-FFF2-40B4-BE49-F238E27FC236}">
                    <a16:creationId xmlns:a16="http://schemas.microsoft.com/office/drawing/2014/main" id="{7AAF29CF-FB4C-4969-82FC-4D625F25A997}"/>
                  </a:ext>
                </a:extLst>
              </p:cNvPr>
              <p:cNvSpPr txBox="1">
                <a:spLocks noRot="1" noChangeAspect="1" noMove="1" noResize="1" noEditPoints="1" noAdjustHandles="1" noChangeArrowheads="1" noChangeShapeType="1" noTextEdit="1"/>
              </p:cNvSpPr>
              <p:nvPr/>
            </p:nvSpPr>
            <p:spPr>
              <a:xfrm>
                <a:off x="6065514" y="2105484"/>
                <a:ext cx="1053173" cy="466025"/>
              </a:xfrm>
              <a:prstGeom prst="rect">
                <a:avLst/>
              </a:prstGeom>
              <a:blipFill>
                <a:blip r:embed="rId7"/>
                <a:stretch>
                  <a:fillRect l="-18497" t="-20779" r="-231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16458F4-5B70-4FC3-AFA6-91CA0FE561D1}"/>
                  </a:ext>
                </a:extLst>
              </p:cNvPr>
              <p:cNvSpPr txBox="1"/>
              <p:nvPr/>
            </p:nvSpPr>
            <p:spPr>
              <a:xfrm>
                <a:off x="3245996" y="4302272"/>
                <a:ext cx="3590983"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m:rPr>
                        <m:nor/>
                      </m:rPr>
                      <a:rPr lang="en-US" sz="2800" dirty="0">
                        <a:effectLst>
                          <a:outerShdw blurRad="38100" dist="38100" dir="2700000" algn="tl">
                            <a:srgbClr val="000000">
                              <a:alpha val="43137"/>
                            </a:srgbClr>
                          </a:outerShdw>
                        </a:effectLst>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65" name="TextBox 64">
                <a:extLst>
                  <a:ext uri="{FF2B5EF4-FFF2-40B4-BE49-F238E27FC236}">
                    <a16:creationId xmlns:a16="http://schemas.microsoft.com/office/drawing/2014/main" id="{516458F4-5B70-4FC3-AFA6-91CA0FE561D1}"/>
                  </a:ext>
                </a:extLst>
              </p:cNvPr>
              <p:cNvSpPr txBox="1">
                <a:spLocks noRot="1" noChangeAspect="1" noMove="1" noResize="1" noEditPoints="1" noAdjustHandles="1" noChangeArrowheads="1" noChangeShapeType="1" noTextEdit="1"/>
              </p:cNvSpPr>
              <p:nvPr/>
            </p:nvSpPr>
            <p:spPr>
              <a:xfrm>
                <a:off x="3245996" y="4302272"/>
                <a:ext cx="3590983" cy="521874"/>
              </a:xfrm>
              <a:prstGeom prst="rect">
                <a:avLst/>
              </a:prstGeom>
              <a:blipFill>
                <a:blip r:embed="rId8"/>
                <a:stretch>
                  <a:fillRect l="-6102" t="-21176" b="-31765"/>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2F900D81-0C04-4B21-AE5C-A29C22037F24}"/>
              </a:ext>
            </a:extLst>
          </p:cNvPr>
          <p:cNvSpPr txBox="1"/>
          <p:nvPr/>
        </p:nvSpPr>
        <p:spPr>
          <a:xfrm>
            <a:off x="80622" y="6012428"/>
            <a:ext cx="1639590" cy="477054"/>
          </a:xfrm>
          <a:prstGeom prst="rect">
            <a:avLst/>
          </a:prstGeom>
          <a:noFill/>
        </p:spPr>
        <p:txBody>
          <a:bodyPr wrap="square">
            <a:spAutoFit/>
          </a:bodyPr>
          <a:lstStyle/>
          <a:p>
            <a:r>
              <a:rPr lang="en-US" sz="2500" dirty="0"/>
              <a:t>P(</a:t>
            </a:r>
            <a:r>
              <a:rPr lang="en-US" sz="2500" b="1" dirty="0">
                <a:solidFill>
                  <a:srgbClr val="FF0000"/>
                </a:solidFill>
                <a:effectLst>
                  <a:outerShdw blurRad="38100" dist="38100" dir="2700000" algn="tl">
                    <a:srgbClr val="000000">
                      <a:alpha val="43137"/>
                    </a:srgbClr>
                  </a:outerShdw>
                </a:effectLst>
              </a:rPr>
              <a:t>               </a:t>
            </a:r>
            <a:r>
              <a:rPr lang="en-US" sz="2500" dirty="0"/>
              <a:t>)</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A51CD8C-BB0D-429B-94A3-855C5FC152E6}"/>
                  </a:ext>
                </a:extLst>
              </p:cNvPr>
              <p:cNvSpPr txBox="1"/>
              <p:nvPr/>
            </p:nvSpPr>
            <p:spPr>
              <a:xfrm>
                <a:off x="1710148" y="6090911"/>
                <a:ext cx="2290884"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r>
                      <a:rPr lang="en-US" sz="2500" b="0" i="1" smtClean="0">
                        <a:effectLst>
                          <a:outerShdw blurRad="38100" dist="38100" dir="2700000" algn="tl">
                            <a:srgbClr val="000000">
                              <a:alpha val="43137"/>
                            </a:srgbClr>
                          </a:outerShdw>
                        </a:effectLst>
                        <a:latin typeface="Cambria Math" panose="02040503050406030204" pitchFamily="18" charset="0"/>
                      </a:rPr>
                      <m:t>=</m:t>
                    </m:r>
                    <m:f>
                      <m:fPr>
                        <m:ctrlPr>
                          <a:rPr lang="en-US" sz="2500" i="1">
                            <a:effectLst>
                              <a:outerShdw blurRad="38100" dist="38100" dir="2700000" algn="tl">
                                <a:srgbClr val="000000">
                                  <a:alpha val="43137"/>
                                </a:srgbClr>
                              </a:outerShdw>
                            </a:effectLst>
                            <a:latin typeface="Cambria Math" panose="02040503050406030204" pitchFamily="18" charset="0"/>
                          </a:rPr>
                        </m:ctrlPr>
                      </m:fPr>
                      <m:num>
                        <m:r>
                          <a:rPr lang="en-US" sz="2500" i="1">
                            <a:effectLst>
                              <a:outerShdw blurRad="38100" dist="38100" dir="2700000" algn="tl">
                                <a:srgbClr val="000000">
                                  <a:alpha val="43137"/>
                                </a:srgbClr>
                              </a:outerShdw>
                            </a:effectLst>
                            <a:latin typeface="Cambria Math" panose="02040503050406030204" pitchFamily="18" charset="0"/>
                          </a:rPr>
                          <m:t>                </m:t>
                        </m:r>
                      </m:num>
                      <m:den>
                        <m:r>
                          <a:rPr lang="en-US" sz="2500" i="1">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69" name="TextBox 68">
                <a:extLst>
                  <a:ext uri="{FF2B5EF4-FFF2-40B4-BE49-F238E27FC236}">
                    <a16:creationId xmlns:a16="http://schemas.microsoft.com/office/drawing/2014/main" id="{CA51CD8C-BB0D-429B-94A3-855C5FC152E6}"/>
                  </a:ext>
                </a:extLst>
              </p:cNvPr>
              <p:cNvSpPr txBox="1">
                <a:spLocks noRot="1" noChangeAspect="1" noMove="1" noResize="1" noEditPoints="1" noAdjustHandles="1" noChangeArrowheads="1" noChangeShapeType="1" noTextEdit="1"/>
              </p:cNvSpPr>
              <p:nvPr/>
            </p:nvSpPr>
            <p:spPr>
              <a:xfrm>
                <a:off x="1710148" y="6090911"/>
                <a:ext cx="2290884" cy="466025"/>
              </a:xfrm>
              <a:prstGeom prst="rect">
                <a:avLst/>
              </a:prstGeom>
              <a:blipFill>
                <a:blip r:embed="rId9"/>
                <a:stretch>
                  <a:fillRect l="-8800" t="-20779" r="-800" b="-29870"/>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83D14D0E-9ECC-4262-957E-389CCC3C2BE3}"/>
              </a:ext>
            </a:extLst>
          </p:cNvPr>
          <p:cNvSpPr txBox="1"/>
          <p:nvPr/>
        </p:nvSpPr>
        <p:spPr>
          <a:xfrm>
            <a:off x="4106410" y="6042473"/>
            <a:ext cx="2958996" cy="477054"/>
          </a:xfrm>
          <a:prstGeom prst="rect">
            <a:avLst/>
          </a:prstGeom>
          <a:noFill/>
        </p:spPr>
        <p:txBody>
          <a:bodyPr wrap="square">
            <a:spAutoFit/>
          </a:bodyPr>
          <a:lstStyle/>
          <a:p>
            <a:r>
              <a:rPr lang="en-US" sz="2500" dirty="0"/>
              <a:t>P(</a:t>
            </a:r>
            <a:r>
              <a:rPr lang="en-US" sz="2500" b="1" dirty="0">
                <a:solidFill>
                  <a:schemeClr val="accent4">
                    <a:lumMod val="75000"/>
                  </a:schemeClr>
                </a:solidFill>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en-US" sz="2500" dirty="0"/>
              <a:t>)</a:t>
            </a:r>
          </a:p>
        </p:txBody>
      </p:sp>
      <p:sp>
        <p:nvSpPr>
          <p:cNvPr id="73" name="TextBox 72">
            <a:extLst>
              <a:ext uri="{FF2B5EF4-FFF2-40B4-BE49-F238E27FC236}">
                <a16:creationId xmlns:a16="http://schemas.microsoft.com/office/drawing/2014/main" id="{F5D5F260-A4FF-481F-92CF-4C2EA73F957E}"/>
              </a:ext>
            </a:extLst>
          </p:cNvPr>
          <p:cNvSpPr txBox="1"/>
          <p:nvPr/>
        </p:nvSpPr>
        <p:spPr>
          <a:xfrm>
            <a:off x="61886" y="7060998"/>
            <a:ext cx="7756190" cy="477054"/>
          </a:xfrm>
          <a:prstGeom prst="rect">
            <a:avLst/>
          </a:prstGeom>
          <a:noFill/>
        </p:spPr>
        <p:txBody>
          <a:bodyPr wrap="square">
            <a:spAutoFit/>
          </a:bodyPr>
          <a:lstStyle/>
          <a:p>
            <a:r>
              <a:rPr lang="pl-PL" sz="2500" dirty="0"/>
              <a:t>P(</a:t>
            </a:r>
            <a:r>
              <a:rPr lang="en-US" sz="2500" b="1" dirty="0">
                <a:solidFill>
                  <a:srgbClr val="FF0000"/>
                </a:solidFill>
                <a:effectLst>
                  <a:outerShdw blurRad="38100" dist="38100" dir="2700000" algn="tl">
                    <a:srgbClr val="000000">
                      <a:alpha val="43137"/>
                    </a:srgbClr>
                  </a:outerShdw>
                </a:effectLst>
              </a:rPr>
              <a:t>            </a:t>
            </a:r>
            <a:r>
              <a:rPr lang="pl-PL" sz="2500" dirty="0"/>
              <a:t> ⋂ </a:t>
            </a:r>
            <a:r>
              <a:rPr lang="en-US" sz="2500" b="1" dirty="0">
                <a:solidFill>
                  <a:schemeClr val="accent4">
                    <a:lumMod val="75000"/>
                  </a:schemeClr>
                </a:solidFill>
                <a:effectLst>
                  <a:outerShdw blurRad="38100" dist="38100" dir="2700000" algn="tl">
                    <a:srgbClr val="000000">
                      <a:alpha val="43137"/>
                    </a:srgbClr>
                  </a:outerShdw>
                </a:effectLst>
              </a:rPr>
              <a:t>              </a:t>
            </a:r>
            <a:r>
              <a:rPr lang="pl-PL" sz="2500" dirty="0"/>
              <a:t>) = P(</a:t>
            </a:r>
            <a:r>
              <a:rPr lang="en-US" sz="2500" b="1" dirty="0">
                <a:solidFill>
                  <a:srgbClr val="FF0000"/>
                </a:solidFill>
                <a:effectLst>
                  <a:outerShdw blurRad="38100" dist="38100" dir="2700000" algn="tl">
                    <a:srgbClr val="000000">
                      <a:alpha val="43137"/>
                    </a:srgbClr>
                  </a:outerShdw>
                </a:effectLst>
              </a:rPr>
              <a:t>                  </a:t>
            </a:r>
            <a:r>
              <a:rPr lang="pl-PL" sz="2500" dirty="0"/>
              <a:t>) ∙ P(</a:t>
            </a:r>
            <a:r>
              <a:rPr lang="en-US" sz="2500" b="1" dirty="0">
                <a:solidFill>
                  <a:schemeClr val="accent4">
                    <a:lumMod val="75000"/>
                  </a:schemeClr>
                </a:solidFill>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pl-PL" sz="2500" dirty="0"/>
              <a:t>) </a:t>
            </a:r>
            <a:endParaRPr lang="en-US" sz="2500" dirty="0"/>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965EC64-B00E-468A-9638-C60545F1DAA1}"/>
                  </a:ext>
                </a:extLst>
              </p:cNvPr>
              <p:cNvSpPr txBox="1"/>
              <p:nvPr/>
            </p:nvSpPr>
            <p:spPr>
              <a:xfrm>
                <a:off x="6608051" y="6093246"/>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75" name="TextBox 74">
                <a:extLst>
                  <a:ext uri="{FF2B5EF4-FFF2-40B4-BE49-F238E27FC236}">
                    <a16:creationId xmlns:a16="http://schemas.microsoft.com/office/drawing/2014/main" id="{9965EC64-B00E-468A-9638-C60545F1DAA1}"/>
                  </a:ext>
                </a:extLst>
              </p:cNvPr>
              <p:cNvSpPr txBox="1">
                <a:spLocks noRot="1" noChangeAspect="1" noMove="1" noResize="1" noEditPoints="1" noAdjustHandles="1" noChangeArrowheads="1" noChangeShapeType="1" noTextEdit="1"/>
              </p:cNvSpPr>
              <p:nvPr/>
            </p:nvSpPr>
            <p:spPr>
              <a:xfrm>
                <a:off x="6608051" y="6093246"/>
                <a:ext cx="1053173" cy="466025"/>
              </a:xfrm>
              <a:prstGeom prst="rect">
                <a:avLst/>
              </a:prstGeom>
              <a:blipFill>
                <a:blip r:embed="rId10"/>
                <a:stretch>
                  <a:fillRect l="-18497" t="-21053" r="-2312"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31560E7-39C0-4A1C-A9C1-469D47034CA1}"/>
                  </a:ext>
                </a:extLst>
              </p:cNvPr>
              <p:cNvSpPr txBox="1"/>
              <p:nvPr/>
            </p:nvSpPr>
            <p:spPr>
              <a:xfrm>
                <a:off x="2890960" y="8256325"/>
                <a:ext cx="3590983"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m:rPr>
                        <m:nor/>
                      </m:rPr>
                      <a:rPr lang="en-US" sz="2800" dirty="0">
                        <a:effectLst>
                          <a:outerShdw blurRad="38100" dist="38100" dir="2700000" algn="tl">
                            <a:srgbClr val="000000">
                              <a:alpha val="43137"/>
                            </a:srgbClr>
                          </a:outerShdw>
                        </a:effectLst>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77" name="TextBox 76">
                <a:extLst>
                  <a:ext uri="{FF2B5EF4-FFF2-40B4-BE49-F238E27FC236}">
                    <a16:creationId xmlns:a16="http://schemas.microsoft.com/office/drawing/2014/main" id="{631560E7-39C0-4A1C-A9C1-469D47034CA1}"/>
                  </a:ext>
                </a:extLst>
              </p:cNvPr>
              <p:cNvSpPr txBox="1">
                <a:spLocks noRot="1" noChangeAspect="1" noMove="1" noResize="1" noEditPoints="1" noAdjustHandles="1" noChangeArrowheads="1" noChangeShapeType="1" noTextEdit="1"/>
              </p:cNvSpPr>
              <p:nvPr/>
            </p:nvSpPr>
            <p:spPr>
              <a:xfrm>
                <a:off x="2890960" y="8256325"/>
                <a:ext cx="3590983" cy="521874"/>
              </a:xfrm>
              <a:prstGeom prst="rect">
                <a:avLst/>
              </a:prstGeom>
              <a:blipFill>
                <a:blip r:embed="rId11"/>
                <a:stretch>
                  <a:fillRect l="-6112" t="-20930" b="-3139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D7D079E-2C50-4050-A0DA-F611D9342F54}"/>
              </a:ext>
            </a:extLst>
          </p:cNvPr>
          <p:cNvPicPr>
            <a:picLocks noChangeAspect="1"/>
          </p:cNvPicPr>
          <p:nvPr/>
        </p:nvPicPr>
        <p:blipFill>
          <a:blip r:embed="rId12">
            <a:duotone>
              <a:prstClr val="black"/>
              <a:schemeClr val="accent3">
                <a:tint val="45000"/>
                <a:satMod val="400000"/>
              </a:schemeClr>
            </a:duotone>
          </a:blip>
          <a:stretch>
            <a:fillRect/>
          </a:stretch>
        </p:blipFill>
        <p:spPr>
          <a:xfrm>
            <a:off x="5145746" y="254105"/>
            <a:ext cx="2539741" cy="867657"/>
          </a:xfrm>
          <a:prstGeom prst="rect">
            <a:avLst/>
          </a:prstGeom>
        </p:spPr>
      </p:pic>
      <p:sp>
        <p:nvSpPr>
          <p:cNvPr id="46" name="TextBox 45">
            <a:extLst>
              <a:ext uri="{FF2B5EF4-FFF2-40B4-BE49-F238E27FC236}">
                <a16:creationId xmlns:a16="http://schemas.microsoft.com/office/drawing/2014/main" id="{366EDD14-5C35-4E32-A5B2-1A8306914642}"/>
              </a:ext>
            </a:extLst>
          </p:cNvPr>
          <p:cNvSpPr txBox="1"/>
          <p:nvPr/>
        </p:nvSpPr>
        <p:spPr>
          <a:xfrm>
            <a:off x="1927259" y="1523549"/>
            <a:ext cx="3330526" cy="369332"/>
          </a:xfrm>
          <a:prstGeom prst="rect">
            <a:avLst/>
          </a:prstGeom>
          <a:noFill/>
        </p:spPr>
        <p:txBody>
          <a:bodyPr wrap="square">
            <a:spAutoFit/>
          </a:bodyPr>
          <a:lstStyle/>
          <a:p>
            <a:r>
              <a:rPr lang="en-US" dirty="0">
                <a:latin typeface="MinionPro-Regular" panose="02040503050306020203" pitchFamily="18" charset="0"/>
              </a:rPr>
              <a:t>Use variable names: </a:t>
            </a:r>
            <a:r>
              <a:rPr lang="en-US" i="1" dirty="0">
                <a:solidFill>
                  <a:srgbClr val="FF0000"/>
                </a:solidFill>
                <a:effectLst>
                  <a:outerShdw blurRad="38100" dist="38100" dir="2700000" algn="tl">
                    <a:srgbClr val="000000">
                      <a:alpha val="43137"/>
                    </a:srgbClr>
                  </a:outerShdw>
                </a:effectLst>
                <a:latin typeface="MinionPro-Regular" panose="02040503050306020203" pitchFamily="18" charset="0"/>
              </a:rPr>
              <a:t>red &amp; yellow</a:t>
            </a:r>
            <a:endParaRPr lang="en-US" i="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FC03141F-92A1-421C-AB7C-4170DDE7068B}"/>
              </a:ext>
            </a:extLst>
          </p:cNvPr>
          <p:cNvSpPr txBox="1"/>
          <p:nvPr/>
        </p:nvSpPr>
        <p:spPr>
          <a:xfrm>
            <a:off x="1835032" y="5421550"/>
            <a:ext cx="4230481" cy="369332"/>
          </a:xfrm>
          <a:prstGeom prst="rect">
            <a:avLst/>
          </a:prstGeom>
          <a:noFill/>
        </p:spPr>
        <p:txBody>
          <a:bodyPr wrap="square">
            <a:spAutoFit/>
          </a:bodyPr>
          <a:lstStyle/>
          <a:p>
            <a:r>
              <a:rPr lang="en-US" dirty="0">
                <a:latin typeface="MinionPro-Regular" panose="02040503050306020203" pitchFamily="18" charset="0"/>
              </a:rPr>
              <a:t>Use variable names: </a:t>
            </a:r>
            <a:r>
              <a:rPr lang="en-US" i="1" dirty="0">
                <a:solidFill>
                  <a:srgbClr val="FF0000"/>
                </a:solidFill>
                <a:effectLst>
                  <a:outerShdw blurRad="38100" dist="38100" dir="2700000" algn="tl">
                    <a:srgbClr val="000000">
                      <a:alpha val="43137"/>
                    </a:srgbClr>
                  </a:outerShdw>
                </a:effectLst>
                <a:latin typeface="MinionPro-Regular" panose="02040503050306020203" pitchFamily="18" charset="0"/>
              </a:rPr>
              <a:t>yellow1 &amp; yellow2</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758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117396" y="182933"/>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5" name="Rectangle 130"/>
          <p:cNvSpPr/>
          <p:nvPr/>
        </p:nvSpPr>
        <p:spPr>
          <a:xfrm>
            <a:off x="37782" y="79031"/>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Times New Roman" panose="02020603050405020304" pitchFamily="18" charset="0"/>
                <a:cs typeface="Times New Roman" panose="02020603050405020304" pitchFamily="18" charset="0"/>
              </a:rPr>
              <a:t>Practice</a:t>
            </a:r>
          </a:p>
        </p:txBody>
      </p:sp>
      <p:sp>
        <p:nvSpPr>
          <p:cNvPr id="1079" name="Title 3"/>
          <p:cNvSpPr>
            <a:spLocks noGrp="1"/>
          </p:cNvSpPr>
          <p:nvPr>
            <p:ph type="title" idx="4294967295"/>
          </p:nvPr>
        </p:nvSpPr>
        <p:spPr>
          <a:xfrm>
            <a:off x="1639431" y="-744823"/>
            <a:ext cx="4493538" cy="667875"/>
          </a:xfrm>
        </p:spPr>
        <p:txBody>
          <a:bodyPr/>
          <a:lstStyle/>
          <a:p>
            <a:r>
              <a:rPr lang="en-US" altLang="en-US" dirty="0">
                <a:latin typeface="Times New Roman" panose="02020603050405020304" pitchFamily="18" charset="0"/>
                <a:cs typeface="Times New Roman" panose="02020603050405020304" pitchFamily="18" charset="0"/>
              </a:rPr>
              <a:t>Concept Development</a:t>
            </a:r>
          </a:p>
        </p:txBody>
      </p:sp>
      <p:sp>
        <p:nvSpPr>
          <p:cNvPr id="10" name="TextBox 9">
            <a:extLst>
              <a:ext uri="{FF2B5EF4-FFF2-40B4-BE49-F238E27FC236}">
                <a16:creationId xmlns:a16="http://schemas.microsoft.com/office/drawing/2014/main" id="{2E444E6F-8267-42A1-A347-C8697BA8C59E}"/>
              </a:ext>
            </a:extLst>
          </p:cNvPr>
          <p:cNvSpPr txBox="1"/>
          <p:nvPr/>
        </p:nvSpPr>
        <p:spPr>
          <a:xfrm>
            <a:off x="10006" y="322494"/>
            <a:ext cx="5056536" cy="798680"/>
          </a:xfrm>
          <a:prstGeom prst="rect">
            <a:avLst/>
          </a:prstGeom>
          <a:noFill/>
        </p:spPr>
        <p:txBody>
          <a:bodyPr wrap="square">
            <a:spAutoFit/>
          </a:bodyPr>
          <a:lstStyle/>
          <a:p>
            <a:pPr algn="l"/>
            <a:r>
              <a:rPr lang="en-US" sz="1530" b="1" dirty="0">
                <a:latin typeface="MinionPro-Bold" panose="02040703060306020203" pitchFamily="18" charset="0"/>
              </a:rPr>
              <a:t>There are 4 green, 10 red, and 6 yellow marbles in a bag. Each time you randomly choose a marble, you put it aside before choosing another marble at random. </a:t>
            </a:r>
          </a:p>
        </p:txBody>
      </p:sp>
      <p:sp>
        <p:nvSpPr>
          <p:cNvPr id="18" name="TextBox 17">
            <a:extLst>
              <a:ext uri="{FF2B5EF4-FFF2-40B4-BE49-F238E27FC236}">
                <a16:creationId xmlns:a16="http://schemas.microsoft.com/office/drawing/2014/main" id="{6D976DAE-4E13-450F-BC8B-651C7D587DE7}"/>
              </a:ext>
            </a:extLst>
          </p:cNvPr>
          <p:cNvSpPr txBox="1"/>
          <p:nvPr/>
        </p:nvSpPr>
        <p:spPr>
          <a:xfrm>
            <a:off x="5307" y="1116982"/>
            <a:ext cx="6599770" cy="584775"/>
          </a:xfrm>
          <a:prstGeom prst="rect">
            <a:avLst/>
          </a:prstGeom>
          <a:noFill/>
        </p:spPr>
        <p:txBody>
          <a:bodyPr wrap="square">
            <a:spAutoFit/>
          </a:bodyPr>
          <a:lstStyle/>
          <a:p>
            <a:pPr algn="l"/>
            <a:r>
              <a:rPr lang="en-US" sz="1600" b="1" dirty="0">
                <a:latin typeface="MinionPro-Regular" panose="02040503050306020203" pitchFamily="18" charset="0"/>
              </a:rPr>
              <a:t>4. Find the probability that you choose a red marble, followed by a yellow marble, followed by a green marble.</a:t>
            </a:r>
            <a:endParaRPr lang="en-US" sz="1600" b="1" dirty="0"/>
          </a:p>
        </p:txBody>
      </p:sp>
      <p:sp>
        <p:nvSpPr>
          <p:cNvPr id="20" name="TextBox 19">
            <a:extLst>
              <a:ext uri="{FF2B5EF4-FFF2-40B4-BE49-F238E27FC236}">
                <a16:creationId xmlns:a16="http://schemas.microsoft.com/office/drawing/2014/main" id="{22D94BF2-5C88-4A2F-AFE1-02E5F20BF0BE}"/>
              </a:ext>
            </a:extLst>
          </p:cNvPr>
          <p:cNvSpPr txBox="1"/>
          <p:nvPr/>
        </p:nvSpPr>
        <p:spPr>
          <a:xfrm>
            <a:off x="106535" y="5553672"/>
            <a:ext cx="7441279" cy="369332"/>
          </a:xfrm>
          <a:prstGeom prst="rect">
            <a:avLst/>
          </a:prstGeom>
          <a:noFill/>
        </p:spPr>
        <p:txBody>
          <a:bodyPr wrap="square">
            <a:spAutoFit/>
          </a:bodyPr>
          <a:lstStyle/>
          <a:p>
            <a:r>
              <a:rPr lang="en-US" b="1" dirty="0">
                <a:latin typeface="MinionPro-Regular" panose="02040503050306020203" pitchFamily="18" charset="0"/>
              </a:rPr>
              <a:t>5. Find the probability that you choose three red marbles.</a:t>
            </a:r>
            <a:endParaRPr lang="en-US" b="1" dirty="0"/>
          </a:p>
        </p:txBody>
      </p:sp>
      <p:grpSp>
        <p:nvGrpSpPr>
          <p:cNvPr id="14" name="Group 13">
            <a:extLst>
              <a:ext uri="{FF2B5EF4-FFF2-40B4-BE49-F238E27FC236}">
                <a16:creationId xmlns:a16="http://schemas.microsoft.com/office/drawing/2014/main" id="{D72E5583-2B4A-4F39-8CDE-C5DF76EAA004}"/>
              </a:ext>
            </a:extLst>
          </p:cNvPr>
          <p:cNvGrpSpPr/>
          <p:nvPr/>
        </p:nvGrpSpPr>
        <p:grpSpPr>
          <a:xfrm>
            <a:off x="6400381" y="2295617"/>
            <a:ext cx="1295400" cy="1302363"/>
            <a:chOff x="6318878" y="55041"/>
            <a:chExt cx="1295400" cy="1302363"/>
          </a:xfrm>
        </p:grpSpPr>
        <p:pic>
          <p:nvPicPr>
            <p:cNvPr id="2" name="Picture 2" descr="Money Bag clipart - Circle, transparent clip art">
              <a:extLst>
                <a:ext uri="{FF2B5EF4-FFF2-40B4-BE49-F238E27FC236}">
                  <a16:creationId xmlns:a16="http://schemas.microsoft.com/office/drawing/2014/main" id="{CD0E3103-DE83-4F7C-8196-E5CC66A78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878" y="5504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conExperience » V-Collection » Bullet Ball Glass Green Icon">
              <a:extLst>
                <a:ext uri="{FF2B5EF4-FFF2-40B4-BE49-F238E27FC236}">
                  <a16:creationId xmlns:a16="http://schemas.microsoft.com/office/drawing/2014/main" id="{5C530B25-79ED-49D5-BD5E-8C1E27A76BD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4239" y="1039685"/>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lanet Neptune Icon, PNG ClipArt Image | IconBug.com">
              <a:extLst>
                <a:ext uri="{FF2B5EF4-FFF2-40B4-BE49-F238E27FC236}">
                  <a16:creationId xmlns:a16="http://schemas.microsoft.com/office/drawing/2014/main" id="{3CB8829E-4B62-4079-8FD3-A13CE4AD4830}"/>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459513" y="96408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Experience » V-Collection » Bullet Ball Glass Green Icon">
              <a:extLst>
                <a:ext uri="{FF2B5EF4-FFF2-40B4-BE49-F238E27FC236}">
                  <a16:creationId xmlns:a16="http://schemas.microsoft.com/office/drawing/2014/main" id="{A60AF25C-BCE9-43AB-B7B6-8845896D5F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7910" y="1084126"/>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conExperience » V-Collection » Bullet Ball Glass Green Icon">
              <a:extLst>
                <a:ext uri="{FF2B5EF4-FFF2-40B4-BE49-F238E27FC236}">
                  <a16:creationId xmlns:a16="http://schemas.microsoft.com/office/drawing/2014/main" id="{31AFB81A-422F-44CD-85A6-0F49807B68A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4730" y="1084126"/>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conExperience » V-Collection » Bullet Ball Glass Green Icon">
              <a:extLst>
                <a:ext uri="{FF2B5EF4-FFF2-40B4-BE49-F238E27FC236}">
                  <a16:creationId xmlns:a16="http://schemas.microsoft.com/office/drawing/2014/main" id="{45831072-C852-4CA5-BC0A-E733035A27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2737" y="1066053"/>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Planet Neptune Icon, PNG ClipArt Image | IconBug.com">
              <a:extLst>
                <a:ext uri="{FF2B5EF4-FFF2-40B4-BE49-F238E27FC236}">
                  <a16:creationId xmlns:a16="http://schemas.microsoft.com/office/drawing/2014/main" id="{F43E45C9-594A-4A34-B16B-E5D8F8C4CEB1}"/>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16132" y="1030799"/>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Planet Neptune Icon, PNG ClipArt Image | IconBug.com">
              <a:extLst>
                <a:ext uri="{FF2B5EF4-FFF2-40B4-BE49-F238E27FC236}">
                  <a16:creationId xmlns:a16="http://schemas.microsoft.com/office/drawing/2014/main" id="{F4635DCF-A48A-4CF8-B88A-6C3B5662DE0F}"/>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87336" y="88122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695DB1E2-5B19-4301-B285-1AE94774CB84}"/>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0961" y="95723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A1CE507F-C560-4EBB-A6C2-A328896393F7}"/>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020197" y="95027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Planet Neptune Icon, PNG ClipArt Image | IconBug.com">
              <a:extLst>
                <a:ext uri="{FF2B5EF4-FFF2-40B4-BE49-F238E27FC236}">
                  <a16:creationId xmlns:a16="http://schemas.microsoft.com/office/drawing/2014/main" id="{3E8A6A76-B21B-4502-B705-FBC74EB00F4B}"/>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87038" y="95701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6E377371-EDC5-4683-83FA-DB67ABCA0AE0}"/>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64075" y="83653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FE7253B2-133A-4DD0-9541-BB5717C0F1FB}"/>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949652" y="787722"/>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lanet Neptune Icon, PNG ClipArt Image | IconBug.com">
              <a:extLst>
                <a:ext uri="{FF2B5EF4-FFF2-40B4-BE49-F238E27FC236}">
                  <a16:creationId xmlns:a16="http://schemas.microsoft.com/office/drawing/2014/main" id="{DEE5717D-9D15-4171-BCF9-0B83758F3E05}"/>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60571" y="80303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Planet Neptune Icon, PNG ClipArt Image | IconBug.com">
              <a:extLst>
                <a:ext uri="{FF2B5EF4-FFF2-40B4-BE49-F238E27FC236}">
                  <a16:creationId xmlns:a16="http://schemas.microsoft.com/office/drawing/2014/main" id="{7DB5B1D3-AEB2-42C2-A10E-51F9FADFA8D1}"/>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37047" y="82210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Planet Neptune Icon, PNG ClipArt Image | IconBug.com">
              <a:extLst>
                <a:ext uri="{FF2B5EF4-FFF2-40B4-BE49-F238E27FC236}">
                  <a16:creationId xmlns:a16="http://schemas.microsoft.com/office/drawing/2014/main" id="{3E5F944A-B756-4C33-85D7-DEBA970F5F33}"/>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8255" y="684010"/>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Planet Neptune Icon, PNG ClipArt Image | IconBug.com">
              <a:extLst>
                <a:ext uri="{FF2B5EF4-FFF2-40B4-BE49-F238E27FC236}">
                  <a16:creationId xmlns:a16="http://schemas.microsoft.com/office/drawing/2014/main" id="{649EB9D3-2F75-49F7-A981-327C484A24A3}"/>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3745" y="63036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Planet Neptune Icon, PNG ClipArt Image | IconBug.com">
              <a:extLst>
                <a:ext uri="{FF2B5EF4-FFF2-40B4-BE49-F238E27FC236}">
                  <a16:creationId xmlns:a16="http://schemas.microsoft.com/office/drawing/2014/main" id="{C304EDC3-74C6-48D5-98A8-6DA2F4EB6636}"/>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5405" y="625259"/>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Planet Neptune Icon, PNG ClipArt Image | IconBug.com">
              <a:extLst>
                <a:ext uri="{FF2B5EF4-FFF2-40B4-BE49-F238E27FC236}">
                  <a16:creationId xmlns:a16="http://schemas.microsoft.com/office/drawing/2014/main" id="{72385EE2-BB50-4F38-8400-E159353949D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86432" y="65895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Planet Neptune Icon, PNG ClipArt Image | IconBug.com">
              <a:extLst>
                <a:ext uri="{FF2B5EF4-FFF2-40B4-BE49-F238E27FC236}">
                  <a16:creationId xmlns:a16="http://schemas.microsoft.com/office/drawing/2014/main" id="{4995CF82-5B92-4EE7-A4E3-D50EF0802FB8}"/>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0548" y="47756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Planet Neptune Icon, PNG ClipArt Image | IconBug.com">
              <a:extLst>
                <a:ext uri="{FF2B5EF4-FFF2-40B4-BE49-F238E27FC236}">
                  <a16:creationId xmlns:a16="http://schemas.microsoft.com/office/drawing/2014/main" id="{25A443B3-058B-4ABC-86C7-80E521A3525A}"/>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3768" y="531487"/>
              <a:ext cx="193606" cy="193606"/>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D80CFB5E-435A-4864-9838-8D3315276388}"/>
              </a:ext>
            </a:extLst>
          </p:cNvPr>
          <p:cNvSpPr txBox="1"/>
          <p:nvPr/>
        </p:nvSpPr>
        <p:spPr>
          <a:xfrm>
            <a:off x="-52468" y="1850043"/>
            <a:ext cx="1639590" cy="477054"/>
          </a:xfrm>
          <a:prstGeom prst="rect">
            <a:avLst/>
          </a:prstGeom>
          <a:noFill/>
        </p:spPr>
        <p:txBody>
          <a:bodyPr wrap="square">
            <a:spAutoFit/>
          </a:bodyPr>
          <a:lstStyle/>
          <a:p>
            <a:r>
              <a:rPr lang="en-US" sz="2500" dirty="0"/>
              <a:t>P(</a:t>
            </a:r>
            <a:r>
              <a:rPr lang="en-US" sz="2500" b="1" dirty="0">
                <a:solidFill>
                  <a:srgbClr val="FF0000"/>
                </a:solidFill>
                <a:effectLst>
                  <a:outerShdw blurRad="38100" dist="38100" dir="2700000" algn="tl">
                    <a:srgbClr val="000000">
                      <a:alpha val="43137"/>
                    </a:srgbClr>
                  </a:outerShdw>
                </a:effectLst>
              </a:rPr>
              <a:t>        </a:t>
            </a:r>
            <a:r>
              <a:rPr lang="en-US" sz="2500" dirty="0"/>
              <a:t>)</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53DC037-22A2-4A70-B04D-2552FBF55DAC}"/>
                  </a:ext>
                </a:extLst>
              </p:cNvPr>
              <p:cNvSpPr txBox="1"/>
              <p:nvPr/>
            </p:nvSpPr>
            <p:spPr>
              <a:xfrm>
                <a:off x="1051591" y="1893822"/>
                <a:ext cx="2290884"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r>
                      <a:rPr lang="en-US" sz="2500" b="0" i="1" smtClean="0">
                        <a:effectLst>
                          <a:outerShdw blurRad="38100" dist="38100" dir="2700000" algn="tl">
                            <a:srgbClr val="000000">
                              <a:alpha val="43137"/>
                            </a:srgbClr>
                          </a:outerShdw>
                        </a:effectLst>
                        <a:latin typeface="Cambria Math" panose="02040503050406030204" pitchFamily="18" charset="0"/>
                      </a:rPr>
                      <m:t>=</m:t>
                    </m:r>
                    <m:f>
                      <m:fPr>
                        <m:ctrlPr>
                          <a:rPr lang="en-US" sz="2500" i="1">
                            <a:effectLst>
                              <a:outerShdw blurRad="38100" dist="38100" dir="2700000" algn="tl">
                                <a:srgbClr val="000000">
                                  <a:alpha val="43137"/>
                                </a:srgbClr>
                              </a:outerShdw>
                            </a:effectLst>
                            <a:latin typeface="Cambria Math" panose="02040503050406030204" pitchFamily="18" charset="0"/>
                          </a:rPr>
                        </m:ctrlPr>
                      </m:fPr>
                      <m:num>
                        <m:r>
                          <a:rPr lang="en-US" sz="2500" i="1">
                            <a:effectLst>
                              <a:outerShdw blurRad="38100" dist="38100" dir="2700000" algn="tl">
                                <a:srgbClr val="000000">
                                  <a:alpha val="43137"/>
                                </a:srgbClr>
                              </a:outerShdw>
                            </a:effectLst>
                            <a:latin typeface="Cambria Math" panose="02040503050406030204" pitchFamily="18" charset="0"/>
                          </a:rPr>
                          <m:t>                </m:t>
                        </m:r>
                      </m:num>
                      <m:den>
                        <m:r>
                          <a:rPr lang="en-US" sz="2500" i="1">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53" name="TextBox 52">
                <a:extLst>
                  <a:ext uri="{FF2B5EF4-FFF2-40B4-BE49-F238E27FC236}">
                    <a16:creationId xmlns:a16="http://schemas.microsoft.com/office/drawing/2014/main" id="{E53DC037-22A2-4A70-B04D-2552FBF55DAC}"/>
                  </a:ext>
                </a:extLst>
              </p:cNvPr>
              <p:cNvSpPr txBox="1">
                <a:spLocks noRot="1" noChangeAspect="1" noMove="1" noResize="1" noEditPoints="1" noAdjustHandles="1" noChangeArrowheads="1" noChangeShapeType="1" noTextEdit="1"/>
              </p:cNvSpPr>
              <p:nvPr/>
            </p:nvSpPr>
            <p:spPr>
              <a:xfrm>
                <a:off x="1051591" y="1893822"/>
                <a:ext cx="2290884" cy="466025"/>
              </a:xfrm>
              <a:prstGeom prst="rect">
                <a:avLst/>
              </a:prstGeom>
              <a:blipFill>
                <a:blip r:embed="rId6"/>
                <a:stretch>
                  <a:fillRect l="-8800" t="-21053" r="-800" b="-30263"/>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F8425A14-EC39-40FF-B855-0C8EDF35B740}"/>
              </a:ext>
            </a:extLst>
          </p:cNvPr>
          <p:cNvSpPr txBox="1"/>
          <p:nvPr/>
        </p:nvSpPr>
        <p:spPr>
          <a:xfrm>
            <a:off x="3813621" y="1780527"/>
            <a:ext cx="2958996" cy="477054"/>
          </a:xfrm>
          <a:prstGeom prst="rect">
            <a:avLst/>
          </a:prstGeom>
          <a:noFill/>
        </p:spPr>
        <p:txBody>
          <a:bodyPr wrap="square">
            <a:spAutoFit/>
          </a:bodyPr>
          <a:lstStyle/>
          <a:p>
            <a:r>
              <a:rPr lang="en-US" sz="2500" dirty="0"/>
              <a:t>P(</a:t>
            </a:r>
            <a:r>
              <a:rPr lang="en-US" sz="2500" b="1" dirty="0">
                <a:solidFill>
                  <a:schemeClr val="accent4">
                    <a:lumMod val="75000"/>
                  </a:schemeClr>
                </a:solidFill>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en-US" sz="2500" dirty="0"/>
              <a:t>)</a:t>
            </a:r>
          </a:p>
        </p:txBody>
      </p:sp>
      <p:sp>
        <p:nvSpPr>
          <p:cNvPr id="59" name="TextBox 58">
            <a:extLst>
              <a:ext uri="{FF2B5EF4-FFF2-40B4-BE49-F238E27FC236}">
                <a16:creationId xmlns:a16="http://schemas.microsoft.com/office/drawing/2014/main" id="{ABB2E700-7469-4D8A-B190-9910C96CEF90}"/>
              </a:ext>
            </a:extLst>
          </p:cNvPr>
          <p:cNvSpPr txBox="1"/>
          <p:nvPr/>
        </p:nvSpPr>
        <p:spPr>
          <a:xfrm>
            <a:off x="147446" y="3756801"/>
            <a:ext cx="7756189" cy="369332"/>
          </a:xfrm>
          <a:prstGeom prst="rect">
            <a:avLst/>
          </a:prstGeom>
          <a:noFill/>
        </p:spPr>
        <p:txBody>
          <a:bodyPr wrap="square">
            <a:spAutoFit/>
          </a:bodyPr>
          <a:lstStyle/>
          <a:p>
            <a:r>
              <a:rPr lang="pl-PL" dirty="0"/>
              <a:t>P(</a:t>
            </a:r>
            <a:r>
              <a:rPr lang="en-US" b="1" dirty="0">
                <a:solidFill>
                  <a:srgbClr val="FF0000"/>
                </a:solidFill>
                <a:effectLst>
                  <a:outerShdw blurRad="38100" dist="38100" dir="2700000" algn="tl">
                    <a:srgbClr val="000000">
                      <a:alpha val="43137"/>
                    </a:srgbClr>
                  </a:outerShdw>
                </a:effectLst>
              </a:rPr>
              <a:t>         </a:t>
            </a:r>
            <a:r>
              <a:rPr lang="pl-PL" dirty="0"/>
              <a:t>⋂ </a:t>
            </a:r>
            <a:r>
              <a:rPr lang="en-US" b="1" dirty="0">
                <a:solidFill>
                  <a:schemeClr val="accent4">
                    <a:lumMod val="75000"/>
                  </a:schemeClr>
                </a:solidFill>
                <a:effectLst>
                  <a:outerShdw blurRad="38100" dist="38100" dir="2700000" algn="tl">
                    <a:srgbClr val="000000">
                      <a:alpha val="43137"/>
                    </a:srgbClr>
                  </a:outerShdw>
                </a:effectLst>
              </a:rPr>
              <a:t>             </a:t>
            </a:r>
            <a:r>
              <a:rPr lang="pl-PL" dirty="0"/>
              <a:t>⋂ </a:t>
            </a:r>
            <a:r>
              <a:rPr lang="en-US" b="1" dirty="0">
                <a:solidFill>
                  <a:srgbClr val="00B050"/>
                </a:solidFill>
                <a:effectLst>
                  <a:outerShdw blurRad="38100" dist="38100" dir="2700000" algn="tl">
                    <a:srgbClr val="000000">
                      <a:alpha val="43137"/>
                    </a:srgbClr>
                  </a:outerShdw>
                </a:effectLst>
              </a:rPr>
              <a:t>             </a:t>
            </a:r>
            <a:r>
              <a:rPr lang="pl-PL" dirty="0"/>
              <a:t>) = P(</a:t>
            </a:r>
            <a:r>
              <a:rPr lang="en-US" b="1" dirty="0">
                <a:solidFill>
                  <a:srgbClr val="FF0000"/>
                </a:solidFill>
                <a:effectLst>
                  <a:outerShdw blurRad="38100" dist="38100" dir="2700000" algn="tl">
                    <a:srgbClr val="000000">
                      <a:alpha val="43137"/>
                    </a:srgbClr>
                  </a:outerShdw>
                </a:effectLst>
              </a:rPr>
              <a:t>         </a:t>
            </a:r>
            <a:r>
              <a:rPr lang="pl-PL" dirty="0"/>
              <a:t>) ∙ P(</a:t>
            </a:r>
            <a:r>
              <a:rPr lang="en-US" b="1" dirty="0">
                <a:solidFill>
                  <a:schemeClr val="accent4">
                    <a:lumMod val="75000"/>
                  </a:schemeClr>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t>
            </a:r>
            <a:r>
              <a:rPr lang="en-US" b="1" dirty="0">
                <a:solidFill>
                  <a:srgbClr val="FF0000"/>
                </a:solidFill>
                <a:effectLst>
                  <a:outerShdw blurRad="38100" dist="38100" dir="2700000" algn="tl">
                    <a:srgbClr val="000000">
                      <a:alpha val="43137"/>
                    </a:srgbClr>
                  </a:outerShdw>
                </a:effectLst>
              </a:rPr>
              <a:t>         </a:t>
            </a:r>
            <a:r>
              <a:rPr lang="pl-PL" dirty="0"/>
              <a:t>)</a:t>
            </a:r>
            <a:r>
              <a:rPr lang="en-US" dirty="0"/>
              <a:t> </a:t>
            </a:r>
            <a:r>
              <a:rPr lang="pl-PL" dirty="0"/>
              <a:t>∙ </a:t>
            </a:r>
            <a:r>
              <a:rPr lang="en-US" dirty="0"/>
              <a:t>P(</a:t>
            </a:r>
            <a:r>
              <a:rPr lang="en-US" b="1" dirty="0">
                <a:solidFill>
                  <a:srgbClr val="00B050"/>
                </a:solidFill>
                <a:effectLst>
                  <a:outerShdw blurRad="38100" dist="38100" dir="2700000" algn="tl">
                    <a:srgbClr val="000000">
                      <a:alpha val="43137"/>
                    </a:srgbClr>
                  </a:outerShdw>
                </a:effectLst>
              </a:rPr>
              <a:t>          </a:t>
            </a:r>
            <a:r>
              <a:rPr lang="en-US" dirty="0"/>
              <a:t>|</a:t>
            </a:r>
            <a:r>
              <a:rPr lang="en-US" b="1" dirty="0">
                <a:solidFill>
                  <a:schemeClr val="accent4">
                    <a:lumMod val="75000"/>
                  </a:schemeClr>
                </a:solidFill>
                <a:effectLst>
                  <a:outerShdw blurRad="38100" dist="38100" dir="2700000" algn="tl">
                    <a:srgbClr val="000000">
                      <a:alpha val="43137"/>
                    </a:srgbClr>
                  </a:outerShdw>
                </a:effectLst>
              </a:rPr>
              <a:t>         </a:t>
            </a:r>
            <a:r>
              <a:rPr lang="pl-PL" dirty="0"/>
              <a:t> ⋂ </a:t>
            </a:r>
            <a:r>
              <a:rPr lang="en-US" b="1" dirty="0">
                <a:solidFill>
                  <a:srgbClr val="FF0000"/>
                </a:solidFill>
                <a:effectLst>
                  <a:outerShdw blurRad="38100" dist="38100" dir="2700000" algn="tl">
                    <a:srgbClr val="000000">
                      <a:alpha val="43137"/>
                    </a:srgbClr>
                  </a:outerShdw>
                </a:effectLst>
              </a:rPr>
              <a:t>        </a:t>
            </a:r>
            <a:r>
              <a:rPr lang="en-US" dirty="0"/>
              <a:t>)</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AAF29CF-FB4C-4969-82FC-4D625F25A997}"/>
                  </a:ext>
                </a:extLst>
              </p:cNvPr>
              <p:cNvSpPr txBox="1"/>
              <p:nvPr/>
            </p:nvSpPr>
            <p:spPr>
              <a:xfrm>
                <a:off x="6043084" y="1831167"/>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61" name="TextBox 60">
                <a:extLst>
                  <a:ext uri="{FF2B5EF4-FFF2-40B4-BE49-F238E27FC236}">
                    <a16:creationId xmlns:a16="http://schemas.microsoft.com/office/drawing/2014/main" id="{7AAF29CF-FB4C-4969-82FC-4D625F25A997}"/>
                  </a:ext>
                </a:extLst>
              </p:cNvPr>
              <p:cNvSpPr txBox="1">
                <a:spLocks noRot="1" noChangeAspect="1" noMove="1" noResize="1" noEditPoints="1" noAdjustHandles="1" noChangeArrowheads="1" noChangeShapeType="1" noTextEdit="1"/>
              </p:cNvSpPr>
              <p:nvPr/>
            </p:nvSpPr>
            <p:spPr>
              <a:xfrm>
                <a:off x="6043084" y="1831167"/>
                <a:ext cx="1053173" cy="466025"/>
              </a:xfrm>
              <a:prstGeom prst="rect">
                <a:avLst/>
              </a:prstGeom>
              <a:blipFill>
                <a:blip r:embed="rId7"/>
                <a:stretch>
                  <a:fillRect l="-18497" t="-20779" r="-2890"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16458F4-5B70-4FC3-AFA6-91CA0FE561D1}"/>
                  </a:ext>
                </a:extLst>
              </p:cNvPr>
              <p:cNvSpPr txBox="1"/>
              <p:nvPr/>
            </p:nvSpPr>
            <p:spPr>
              <a:xfrm>
                <a:off x="2656203" y="4714157"/>
                <a:ext cx="4774833"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m:rPr>
                        <m:nor/>
                      </m:rPr>
                      <a:rPr lang="en-US" sz="2800" dirty="0">
                        <a:effectLst>
                          <a:outerShdw blurRad="38100" dist="38100" dir="2700000" algn="tl">
                            <a:srgbClr val="000000">
                              <a:alpha val="43137"/>
                            </a:srgbClr>
                          </a:outerShdw>
                        </a:effectLst>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65" name="TextBox 64">
                <a:extLst>
                  <a:ext uri="{FF2B5EF4-FFF2-40B4-BE49-F238E27FC236}">
                    <a16:creationId xmlns:a16="http://schemas.microsoft.com/office/drawing/2014/main" id="{516458F4-5B70-4FC3-AFA6-91CA0FE561D1}"/>
                  </a:ext>
                </a:extLst>
              </p:cNvPr>
              <p:cNvSpPr txBox="1">
                <a:spLocks noRot="1" noChangeAspect="1" noMove="1" noResize="1" noEditPoints="1" noAdjustHandles="1" noChangeArrowheads="1" noChangeShapeType="1" noTextEdit="1"/>
              </p:cNvSpPr>
              <p:nvPr/>
            </p:nvSpPr>
            <p:spPr>
              <a:xfrm>
                <a:off x="2656203" y="4714157"/>
                <a:ext cx="4774833" cy="521874"/>
              </a:xfrm>
              <a:prstGeom prst="rect">
                <a:avLst/>
              </a:prstGeom>
              <a:blipFill>
                <a:blip r:embed="rId8"/>
                <a:stretch>
                  <a:fillRect l="-4725" t="-20930" b="-30233"/>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2F900D81-0C04-4B21-AE5C-A29C22037F24}"/>
              </a:ext>
            </a:extLst>
          </p:cNvPr>
          <p:cNvSpPr txBox="1"/>
          <p:nvPr/>
        </p:nvSpPr>
        <p:spPr>
          <a:xfrm>
            <a:off x="12567" y="6161176"/>
            <a:ext cx="1639590" cy="477054"/>
          </a:xfrm>
          <a:prstGeom prst="rect">
            <a:avLst/>
          </a:prstGeom>
          <a:noFill/>
        </p:spPr>
        <p:txBody>
          <a:bodyPr wrap="square">
            <a:spAutoFit/>
          </a:bodyPr>
          <a:lstStyle/>
          <a:p>
            <a:r>
              <a:rPr lang="en-US" sz="2500" dirty="0"/>
              <a:t>P(</a:t>
            </a:r>
            <a:r>
              <a:rPr lang="en-US" sz="2500" b="1" dirty="0">
                <a:solidFill>
                  <a:srgbClr val="FF0000"/>
                </a:solidFill>
                <a:effectLst>
                  <a:outerShdw blurRad="38100" dist="38100" dir="2700000" algn="tl">
                    <a:srgbClr val="000000">
                      <a:alpha val="43137"/>
                    </a:srgbClr>
                  </a:outerShdw>
                </a:effectLst>
              </a:rPr>
              <a:t>            </a:t>
            </a:r>
            <a:r>
              <a:rPr lang="en-US" sz="2500" dirty="0"/>
              <a:t>)</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A51CD8C-BB0D-429B-94A3-855C5FC152E6}"/>
                  </a:ext>
                </a:extLst>
              </p:cNvPr>
              <p:cNvSpPr txBox="1"/>
              <p:nvPr/>
            </p:nvSpPr>
            <p:spPr>
              <a:xfrm>
                <a:off x="1400143" y="6218115"/>
                <a:ext cx="2290884"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r>
                      <a:rPr lang="en-US" sz="2500" b="0" i="1" smtClean="0">
                        <a:effectLst>
                          <a:outerShdw blurRad="38100" dist="38100" dir="2700000" algn="tl">
                            <a:srgbClr val="000000">
                              <a:alpha val="43137"/>
                            </a:srgbClr>
                          </a:outerShdw>
                        </a:effectLst>
                        <a:latin typeface="Cambria Math" panose="02040503050406030204" pitchFamily="18" charset="0"/>
                      </a:rPr>
                      <m:t>=</m:t>
                    </m:r>
                    <m:f>
                      <m:fPr>
                        <m:ctrlPr>
                          <a:rPr lang="en-US" sz="2500" i="1">
                            <a:effectLst>
                              <a:outerShdw blurRad="38100" dist="38100" dir="2700000" algn="tl">
                                <a:srgbClr val="000000">
                                  <a:alpha val="43137"/>
                                </a:srgbClr>
                              </a:outerShdw>
                            </a:effectLst>
                            <a:latin typeface="Cambria Math" panose="02040503050406030204" pitchFamily="18" charset="0"/>
                          </a:rPr>
                        </m:ctrlPr>
                      </m:fPr>
                      <m:num>
                        <m:r>
                          <a:rPr lang="en-US" sz="2500" i="1">
                            <a:effectLst>
                              <a:outerShdw blurRad="38100" dist="38100" dir="2700000" algn="tl">
                                <a:srgbClr val="000000">
                                  <a:alpha val="43137"/>
                                </a:srgbClr>
                              </a:outerShdw>
                            </a:effectLst>
                            <a:latin typeface="Cambria Math" panose="02040503050406030204" pitchFamily="18" charset="0"/>
                          </a:rPr>
                          <m:t>                </m:t>
                        </m:r>
                      </m:num>
                      <m:den>
                        <m:r>
                          <a:rPr lang="en-US" sz="2500" i="1">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69" name="TextBox 68">
                <a:extLst>
                  <a:ext uri="{FF2B5EF4-FFF2-40B4-BE49-F238E27FC236}">
                    <a16:creationId xmlns:a16="http://schemas.microsoft.com/office/drawing/2014/main" id="{CA51CD8C-BB0D-429B-94A3-855C5FC152E6}"/>
                  </a:ext>
                </a:extLst>
              </p:cNvPr>
              <p:cNvSpPr txBox="1">
                <a:spLocks noRot="1" noChangeAspect="1" noMove="1" noResize="1" noEditPoints="1" noAdjustHandles="1" noChangeArrowheads="1" noChangeShapeType="1" noTextEdit="1"/>
              </p:cNvSpPr>
              <p:nvPr/>
            </p:nvSpPr>
            <p:spPr>
              <a:xfrm>
                <a:off x="1400143" y="6218115"/>
                <a:ext cx="2290884" cy="466025"/>
              </a:xfrm>
              <a:prstGeom prst="rect">
                <a:avLst/>
              </a:prstGeom>
              <a:blipFill>
                <a:blip r:embed="rId9"/>
                <a:stretch>
                  <a:fillRect l="-8800" t="-21053" r="-800" b="-31579"/>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83D14D0E-9ECC-4262-957E-389CCC3C2BE3}"/>
              </a:ext>
            </a:extLst>
          </p:cNvPr>
          <p:cNvSpPr txBox="1"/>
          <p:nvPr/>
        </p:nvSpPr>
        <p:spPr>
          <a:xfrm>
            <a:off x="4038355" y="6191221"/>
            <a:ext cx="2958996" cy="477054"/>
          </a:xfrm>
          <a:prstGeom prst="rect">
            <a:avLst/>
          </a:prstGeom>
          <a:noFill/>
        </p:spPr>
        <p:txBody>
          <a:bodyPr wrap="square">
            <a:spAutoFit/>
          </a:bodyPr>
          <a:lstStyle/>
          <a:p>
            <a:r>
              <a:rPr lang="en-US" sz="2500" dirty="0"/>
              <a:t>P(</a:t>
            </a:r>
            <a:r>
              <a:rPr lang="en-US" sz="2500" b="1" dirty="0">
                <a:solidFill>
                  <a:schemeClr val="accent4">
                    <a:lumMod val="75000"/>
                  </a:schemeClr>
                </a:solidFill>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en-US" sz="2500" dirty="0"/>
              <a:t>)</a:t>
            </a:r>
          </a:p>
        </p:txBody>
      </p:sp>
      <p:sp>
        <p:nvSpPr>
          <p:cNvPr id="73" name="TextBox 72">
            <a:extLst>
              <a:ext uri="{FF2B5EF4-FFF2-40B4-BE49-F238E27FC236}">
                <a16:creationId xmlns:a16="http://schemas.microsoft.com/office/drawing/2014/main" id="{F5D5F260-A4FF-481F-92CF-4C2EA73F957E}"/>
              </a:ext>
            </a:extLst>
          </p:cNvPr>
          <p:cNvSpPr txBox="1"/>
          <p:nvPr/>
        </p:nvSpPr>
        <p:spPr>
          <a:xfrm>
            <a:off x="48688" y="7245286"/>
            <a:ext cx="4562830" cy="461665"/>
          </a:xfrm>
          <a:prstGeom prst="rect">
            <a:avLst/>
          </a:prstGeom>
          <a:noFill/>
        </p:spPr>
        <p:txBody>
          <a:bodyPr wrap="square">
            <a:spAutoFit/>
          </a:bodyPr>
          <a:lstStyle/>
          <a:p>
            <a:r>
              <a:rPr lang="pl-PL" sz="2400" dirty="0"/>
              <a:t>P(</a:t>
            </a:r>
            <a:r>
              <a:rPr lang="en-US" sz="2400" dirty="0"/>
              <a:t>               |</a:t>
            </a:r>
            <a:r>
              <a:rPr lang="en-US" sz="2400" b="1" dirty="0">
                <a:solidFill>
                  <a:srgbClr val="FF0000"/>
                </a:solidFill>
                <a:effectLst>
                  <a:outerShdw blurRad="38100" dist="38100" dir="2700000" algn="tl">
                    <a:srgbClr val="000000">
                      <a:alpha val="43137"/>
                    </a:srgbClr>
                  </a:outerShdw>
                </a:effectLst>
              </a:rPr>
              <a:t> </a:t>
            </a:r>
            <a:r>
              <a:rPr lang="pl-PL" sz="2400" dirty="0"/>
              <a:t> </a:t>
            </a:r>
            <a:r>
              <a:rPr lang="en-US" sz="2400" dirty="0"/>
              <a:t>             </a:t>
            </a:r>
            <a:r>
              <a:rPr lang="pl-PL" sz="2400" dirty="0"/>
              <a:t>⋂ </a:t>
            </a:r>
            <a:r>
              <a:rPr lang="en-US" sz="2400" b="1" dirty="0">
                <a:solidFill>
                  <a:schemeClr val="accent4">
                    <a:lumMod val="75000"/>
                  </a:schemeClr>
                </a:solidFill>
                <a:effectLst>
                  <a:outerShdw blurRad="38100" dist="38100" dir="2700000" algn="tl">
                    <a:srgbClr val="000000">
                      <a:alpha val="43137"/>
                    </a:srgbClr>
                  </a:outerShdw>
                </a:effectLst>
              </a:rPr>
              <a:t>              </a:t>
            </a:r>
            <a:r>
              <a:rPr lang="pl-PL" sz="2400" dirty="0"/>
              <a:t>) </a:t>
            </a:r>
            <a:endParaRPr lang="en-US" sz="2400" dirty="0"/>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965EC64-B00E-468A-9638-C60545F1DAA1}"/>
                  </a:ext>
                </a:extLst>
              </p:cNvPr>
              <p:cNvSpPr txBox="1"/>
              <p:nvPr/>
            </p:nvSpPr>
            <p:spPr>
              <a:xfrm>
                <a:off x="6264685" y="6255707"/>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75" name="TextBox 74">
                <a:extLst>
                  <a:ext uri="{FF2B5EF4-FFF2-40B4-BE49-F238E27FC236}">
                    <a16:creationId xmlns:a16="http://schemas.microsoft.com/office/drawing/2014/main" id="{9965EC64-B00E-468A-9638-C60545F1DAA1}"/>
                  </a:ext>
                </a:extLst>
              </p:cNvPr>
              <p:cNvSpPr txBox="1">
                <a:spLocks noRot="1" noChangeAspect="1" noMove="1" noResize="1" noEditPoints="1" noAdjustHandles="1" noChangeArrowheads="1" noChangeShapeType="1" noTextEdit="1"/>
              </p:cNvSpPr>
              <p:nvPr/>
            </p:nvSpPr>
            <p:spPr>
              <a:xfrm>
                <a:off x="6264685" y="6255707"/>
                <a:ext cx="1053173" cy="466025"/>
              </a:xfrm>
              <a:prstGeom prst="rect">
                <a:avLst/>
              </a:prstGeom>
              <a:blipFill>
                <a:blip r:embed="rId10"/>
                <a:stretch>
                  <a:fillRect l="-19186" t="-20779" r="-2907"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31560E7-39C0-4A1C-A9C1-469D47034CA1}"/>
                  </a:ext>
                </a:extLst>
              </p:cNvPr>
              <p:cNvSpPr txBox="1"/>
              <p:nvPr/>
            </p:nvSpPr>
            <p:spPr>
              <a:xfrm>
                <a:off x="2422122" y="9228775"/>
                <a:ext cx="4774833" cy="521874"/>
              </a:xfrm>
              <a:prstGeom prst="rect">
                <a:avLst/>
              </a:prstGeom>
              <a:noFill/>
            </p:spPr>
            <p:txBody>
              <a:bodyPr wrap="none" lIns="0" tIns="0" rIns="0" bIns="0" rtlCol="0">
                <a:spAutoFit/>
              </a:bodyPr>
              <a:lstStyle/>
              <a:p>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                </m:t>
                        </m:r>
                      </m:num>
                      <m:den>
                        <m:r>
                          <a:rPr lang="en-US" sz="2800" b="0" i="1" smtClean="0">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a:rPr lang="en-US" sz="28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r>
                      <m:rPr>
                        <m:nor/>
                      </m:rPr>
                      <a:rPr lang="en-US" sz="2800" dirty="0">
                        <a:effectLst>
                          <a:outerShdw blurRad="38100" dist="38100" dir="2700000" algn="tl">
                            <a:srgbClr val="000000">
                              <a:alpha val="43137"/>
                            </a:srgbClr>
                          </a:outerShdw>
                        </a:effectLst>
                      </a:rPr>
                      <m:t>=</m:t>
                    </m:r>
                    <m:f>
                      <m:fPr>
                        <m:ctrlPr>
                          <a:rPr lang="en-US" sz="2800" i="1">
                            <a:effectLst>
                              <a:outerShdw blurRad="38100" dist="38100" dir="2700000" algn="tl">
                                <a:srgbClr val="000000">
                                  <a:alpha val="43137"/>
                                </a:srgbClr>
                              </a:outerShdw>
                            </a:effectLst>
                            <a:latin typeface="Cambria Math" panose="02040503050406030204" pitchFamily="18" charset="0"/>
                          </a:rPr>
                        </m:ctrlPr>
                      </m:fPr>
                      <m:num>
                        <m:r>
                          <a:rPr lang="en-US" sz="2800" i="1">
                            <a:effectLst>
                              <a:outerShdw blurRad="38100" dist="38100" dir="2700000" algn="tl">
                                <a:srgbClr val="000000">
                                  <a:alpha val="43137"/>
                                </a:srgbClr>
                              </a:outerShdw>
                            </a:effectLst>
                            <a:latin typeface="Cambria Math" panose="02040503050406030204" pitchFamily="18" charset="0"/>
                          </a:rPr>
                          <m:t>                </m:t>
                        </m:r>
                      </m:num>
                      <m:den>
                        <m:r>
                          <a:rPr lang="en-US" sz="2800" i="1">
                            <a:effectLst>
                              <a:outerShdw blurRad="38100" dist="38100" dir="2700000" algn="tl">
                                <a:srgbClr val="000000">
                                  <a:alpha val="43137"/>
                                </a:srgbClr>
                              </a:outerShdw>
                            </a:effectLst>
                            <a:latin typeface="Cambria Math" panose="02040503050406030204" pitchFamily="18" charset="0"/>
                          </a:rPr>
                          <m:t>        </m:t>
                        </m:r>
                      </m:den>
                    </m:f>
                  </m:oMath>
                </a14:m>
                <a:endParaRPr lang="en-US" sz="2800" dirty="0">
                  <a:effectLst>
                    <a:outerShdw blurRad="38100" dist="38100" dir="2700000" algn="tl">
                      <a:srgbClr val="000000">
                        <a:alpha val="43137"/>
                      </a:srgbClr>
                    </a:outerShdw>
                  </a:effectLst>
                </a:endParaRPr>
              </a:p>
            </p:txBody>
          </p:sp>
        </mc:Choice>
        <mc:Fallback xmlns="">
          <p:sp>
            <p:nvSpPr>
              <p:cNvPr id="77" name="TextBox 76">
                <a:extLst>
                  <a:ext uri="{FF2B5EF4-FFF2-40B4-BE49-F238E27FC236}">
                    <a16:creationId xmlns:a16="http://schemas.microsoft.com/office/drawing/2014/main" id="{631560E7-39C0-4A1C-A9C1-469D47034CA1}"/>
                  </a:ext>
                </a:extLst>
              </p:cNvPr>
              <p:cNvSpPr txBox="1">
                <a:spLocks noRot="1" noChangeAspect="1" noMove="1" noResize="1" noEditPoints="1" noAdjustHandles="1" noChangeArrowheads="1" noChangeShapeType="1" noTextEdit="1"/>
              </p:cNvSpPr>
              <p:nvPr/>
            </p:nvSpPr>
            <p:spPr>
              <a:xfrm>
                <a:off x="2422122" y="9228775"/>
                <a:ext cx="4774833" cy="521874"/>
              </a:xfrm>
              <a:prstGeom prst="rect">
                <a:avLst/>
              </a:prstGeom>
              <a:blipFill>
                <a:blip r:embed="rId11"/>
                <a:stretch>
                  <a:fillRect l="-4592" t="-20930" b="-302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1F98A7A-7B11-42F6-A163-18B516FB0A46}"/>
              </a:ext>
            </a:extLst>
          </p:cNvPr>
          <p:cNvSpPr txBox="1"/>
          <p:nvPr/>
        </p:nvSpPr>
        <p:spPr>
          <a:xfrm>
            <a:off x="106535" y="2776819"/>
            <a:ext cx="5151249" cy="477054"/>
          </a:xfrm>
          <a:prstGeom prst="rect">
            <a:avLst/>
          </a:prstGeom>
          <a:noFill/>
        </p:spPr>
        <p:txBody>
          <a:bodyPr wrap="square">
            <a:spAutoFit/>
          </a:bodyPr>
          <a:lstStyle/>
          <a:p>
            <a:r>
              <a:rPr lang="en-US" sz="2500" dirty="0"/>
              <a:t>P(</a:t>
            </a:r>
            <a:r>
              <a:rPr lang="en-US" sz="2500" b="1" dirty="0">
                <a:solidFill>
                  <a:srgbClr val="00B050"/>
                </a:solidFill>
                <a:effectLst>
                  <a:outerShdw blurRad="38100" dist="38100" dir="2700000" algn="tl">
                    <a:srgbClr val="000000">
                      <a:alpha val="43137"/>
                    </a:srgbClr>
                  </a:outerShdw>
                </a:effectLst>
              </a:rPr>
              <a:t>           </a:t>
            </a:r>
            <a:r>
              <a:rPr lang="en-US" sz="2500" dirty="0"/>
              <a:t>|</a:t>
            </a:r>
            <a:r>
              <a:rPr lang="en-US" sz="2500" b="1" dirty="0">
                <a:solidFill>
                  <a:schemeClr val="accent4">
                    <a:lumMod val="75000"/>
                  </a:schemeClr>
                </a:solidFill>
                <a:effectLst>
                  <a:outerShdw blurRad="38100" dist="38100" dir="2700000" algn="tl">
                    <a:srgbClr val="000000">
                      <a:alpha val="43137"/>
                    </a:srgbClr>
                  </a:outerShdw>
                </a:effectLst>
              </a:rPr>
              <a:t>          </a:t>
            </a:r>
            <a:r>
              <a:rPr lang="pl-PL" sz="2500" dirty="0"/>
              <a:t> ⋂ </a:t>
            </a:r>
            <a:r>
              <a:rPr lang="en-US" sz="2500" b="1" dirty="0">
                <a:solidFill>
                  <a:srgbClr val="FF0000"/>
                </a:solidFill>
                <a:effectLst>
                  <a:outerShdw blurRad="38100" dist="38100" dir="2700000" algn="tl">
                    <a:srgbClr val="000000">
                      <a:alpha val="43137"/>
                    </a:srgbClr>
                  </a:outerShdw>
                </a:effectLst>
              </a:rPr>
              <a:t>        </a:t>
            </a:r>
            <a:r>
              <a:rPr lang="en-US" sz="25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30C1A1-11AE-4178-9F95-47CBD2F67DDC}"/>
                  </a:ext>
                </a:extLst>
              </p:cNvPr>
              <p:cNvSpPr txBox="1"/>
              <p:nvPr/>
            </p:nvSpPr>
            <p:spPr>
              <a:xfrm>
                <a:off x="3164441" y="2799319"/>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12" name="TextBox 11">
                <a:extLst>
                  <a:ext uri="{FF2B5EF4-FFF2-40B4-BE49-F238E27FC236}">
                    <a16:creationId xmlns:a16="http://schemas.microsoft.com/office/drawing/2014/main" id="{4630C1A1-11AE-4178-9F95-47CBD2F67DDC}"/>
                  </a:ext>
                </a:extLst>
              </p:cNvPr>
              <p:cNvSpPr txBox="1">
                <a:spLocks noRot="1" noChangeAspect="1" noMove="1" noResize="1" noEditPoints="1" noAdjustHandles="1" noChangeArrowheads="1" noChangeShapeType="1" noTextEdit="1"/>
              </p:cNvSpPr>
              <p:nvPr/>
            </p:nvSpPr>
            <p:spPr>
              <a:xfrm>
                <a:off x="3164441" y="2799319"/>
                <a:ext cx="1053173" cy="466025"/>
              </a:xfrm>
              <a:prstGeom prst="rect">
                <a:avLst/>
              </a:prstGeom>
              <a:blipFill>
                <a:blip r:embed="rId12"/>
                <a:stretch>
                  <a:fillRect l="-18497" t="-20779" r="-231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4D108F-F361-4A03-95AD-1EF95C06F8FD}"/>
                  </a:ext>
                </a:extLst>
              </p:cNvPr>
              <p:cNvSpPr txBox="1"/>
              <p:nvPr/>
            </p:nvSpPr>
            <p:spPr>
              <a:xfrm>
                <a:off x="4380080" y="2807720"/>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13" name="TextBox 12">
                <a:extLst>
                  <a:ext uri="{FF2B5EF4-FFF2-40B4-BE49-F238E27FC236}">
                    <a16:creationId xmlns:a16="http://schemas.microsoft.com/office/drawing/2014/main" id="{414D108F-F361-4A03-95AD-1EF95C06F8FD}"/>
                  </a:ext>
                </a:extLst>
              </p:cNvPr>
              <p:cNvSpPr txBox="1">
                <a:spLocks noRot="1" noChangeAspect="1" noMove="1" noResize="1" noEditPoints="1" noAdjustHandles="1" noChangeArrowheads="1" noChangeShapeType="1" noTextEdit="1"/>
              </p:cNvSpPr>
              <p:nvPr/>
            </p:nvSpPr>
            <p:spPr>
              <a:xfrm>
                <a:off x="4380080" y="2807720"/>
                <a:ext cx="1053173" cy="466025"/>
              </a:xfrm>
              <a:prstGeom prst="rect">
                <a:avLst/>
              </a:prstGeom>
              <a:blipFill>
                <a:blip r:embed="rId13"/>
                <a:stretch>
                  <a:fillRect l="-19186" t="-21053" r="-2907"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934CF6-F909-4790-AEFE-9A439214AB1B}"/>
                  </a:ext>
                </a:extLst>
              </p:cNvPr>
              <p:cNvSpPr txBox="1"/>
              <p:nvPr/>
            </p:nvSpPr>
            <p:spPr>
              <a:xfrm>
                <a:off x="4013368" y="7305483"/>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15" name="TextBox 14">
                <a:extLst>
                  <a:ext uri="{FF2B5EF4-FFF2-40B4-BE49-F238E27FC236}">
                    <a16:creationId xmlns:a16="http://schemas.microsoft.com/office/drawing/2014/main" id="{D4934CF6-F909-4790-AEFE-9A439214AB1B}"/>
                  </a:ext>
                </a:extLst>
              </p:cNvPr>
              <p:cNvSpPr txBox="1">
                <a:spLocks noRot="1" noChangeAspect="1" noMove="1" noResize="1" noEditPoints="1" noAdjustHandles="1" noChangeArrowheads="1" noChangeShapeType="1" noTextEdit="1"/>
              </p:cNvSpPr>
              <p:nvPr/>
            </p:nvSpPr>
            <p:spPr>
              <a:xfrm>
                <a:off x="4013368" y="7305483"/>
                <a:ext cx="1053173" cy="466025"/>
              </a:xfrm>
              <a:prstGeom prst="rect">
                <a:avLst/>
              </a:prstGeom>
              <a:blipFill>
                <a:blip r:embed="rId14"/>
                <a:stretch>
                  <a:fillRect l="-18497" t="-20779" r="-2890"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97F46D-2561-4A89-B731-0B39F94A7E0E}"/>
                  </a:ext>
                </a:extLst>
              </p:cNvPr>
              <p:cNvSpPr txBox="1"/>
              <p:nvPr/>
            </p:nvSpPr>
            <p:spPr>
              <a:xfrm>
                <a:off x="5229007" y="7313884"/>
                <a:ext cx="1053173" cy="466025"/>
              </a:xfrm>
              <a:prstGeom prst="rect">
                <a:avLst/>
              </a:prstGeom>
              <a:noFill/>
            </p:spPr>
            <p:txBody>
              <a:bodyPr wrap="none" lIns="0" tIns="0" rIns="0" bIns="0" rtlCol="0">
                <a:spAutoFit/>
              </a:bodyPr>
              <a:lstStyle/>
              <a:p>
                <a:r>
                  <a:rPr lang="en-US" sz="2500" dirty="0">
                    <a:effectLst>
                      <a:outerShdw blurRad="38100" dist="38100" dir="2700000" algn="tl">
                        <a:srgbClr val="000000">
                          <a:alpha val="43137"/>
                        </a:srgbClr>
                      </a:outerShdw>
                    </a:effectLst>
                  </a:rPr>
                  <a:t>= </a:t>
                </a:r>
                <a14:m>
                  <m:oMath xmlns:m="http://schemas.openxmlformats.org/officeDocument/2006/math">
                    <m:f>
                      <m:fPr>
                        <m:ctrlPr>
                          <a:rPr lang="en-US" sz="2500" i="1" smtClean="0">
                            <a:effectLst>
                              <a:outerShdw blurRad="38100" dist="38100" dir="2700000" algn="tl">
                                <a:srgbClr val="000000">
                                  <a:alpha val="43137"/>
                                </a:srgbClr>
                              </a:outerShdw>
                            </a:effectLst>
                            <a:latin typeface="Cambria Math" panose="02040503050406030204" pitchFamily="18" charset="0"/>
                          </a:rPr>
                        </m:ctrlPr>
                      </m:fPr>
                      <m:num>
                        <m:r>
                          <a:rPr lang="en-US" sz="2500" b="0" i="1" smtClean="0">
                            <a:effectLst>
                              <a:outerShdw blurRad="38100" dist="38100" dir="2700000" algn="tl">
                                <a:srgbClr val="000000">
                                  <a:alpha val="43137"/>
                                </a:srgbClr>
                              </a:outerShdw>
                            </a:effectLst>
                            <a:latin typeface="Cambria Math" panose="02040503050406030204" pitchFamily="18" charset="0"/>
                          </a:rPr>
                          <m:t>                </m:t>
                        </m:r>
                      </m:num>
                      <m:den>
                        <m:r>
                          <a:rPr lang="en-US" sz="2500" b="0" i="1" smtClean="0">
                            <a:effectLst>
                              <a:outerShdw blurRad="38100" dist="38100" dir="2700000" algn="tl">
                                <a:srgbClr val="000000">
                                  <a:alpha val="43137"/>
                                </a:srgbClr>
                              </a:outerShdw>
                            </a:effectLst>
                            <a:latin typeface="Cambria Math" panose="02040503050406030204" pitchFamily="18" charset="0"/>
                          </a:rPr>
                          <m:t>        </m:t>
                        </m:r>
                      </m:den>
                    </m:f>
                  </m:oMath>
                </a14:m>
                <a:endParaRPr lang="en-US" sz="2500" dirty="0">
                  <a:effectLst>
                    <a:outerShdw blurRad="38100" dist="38100" dir="2700000" algn="tl">
                      <a:srgbClr val="000000">
                        <a:alpha val="43137"/>
                      </a:srgbClr>
                    </a:outerShdw>
                  </a:effectLst>
                </a:endParaRPr>
              </a:p>
            </p:txBody>
          </p:sp>
        </mc:Choice>
        <mc:Fallback xmlns="">
          <p:sp>
            <p:nvSpPr>
              <p:cNvPr id="17" name="TextBox 16">
                <a:extLst>
                  <a:ext uri="{FF2B5EF4-FFF2-40B4-BE49-F238E27FC236}">
                    <a16:creationId xmlns:a16="http://schemas.microsoft.com/office/drawing/2014/main" id="{4C97F46D-2561-4A89-B731-0B39F94A7E0E}"/>
                  </a:ext>
                </a:extLst>
              </p:cNvPr>
              <p:cNvSpPr txBox="1">
                <a:spLocks noRot="1" noChangeAspect="1" noMove="1" noResize="1" noEditPoints="1" noAdjustHandles="1" noChangeArrowheads="1" noChangeShapeType="1" noTextEdit="1"/>
              </p:cNvSpPr>
              <p:nvPr/>
            </p:nvSpPr>
            <p:spPr>
              <a:xfrm>
                <a:off x="5229007" y="7313884"/>
                <a:ext cx="1053173" cy="466025"/>
              </a:xfrm>
              <a:prstGeom prst="rect">
                <a:avLst/>
              </a:prstGeom>
              <a:blipFill>
                <a:blip r:embed="rId15"/>
                <a:stretch>
                  <a:fillRect l="-19075" t="-21053" r="-2312" b="-3157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86E4B68D-761E-41AE-9D40-13846BE9CB98}"/>
              </a:ext>
            </a:extLst>
          </p:cNvPr>
          <p:cNvSpPr txBox="1"/>
          <p:nvPr/>
        </p:nvSpPr>
        <p:spPr>
          <a:xfrm>
            <a:off x="45911" y="8307332"/>
            <a:ext cx="7857724" cy="461665"/>
          </a:xfrm>
          <a:prstGeom prst="rect">
            <a:avLst/>
          </a:prstGeom>
          <a:noFill/>
        </p:spPr>
        <p:txBody>
          <a:bodyPr wrap="square">
            <a:spAutoFit/>
          </a:bodyPr>
          <a:lstStyle/>
          <a:p>
            <a:r>
              <a:rPr lang="pl-PL" sz="2400" dirty="0"/>
              <a:t>P(</a:t>
            </a:r>
            <a:r>
              <a:rPr lang="en-US" sz="2400" b="1" dirty="0">
                <a:solidFill>
                  <a:srgbClr val="FF0000"/>
                </a:solidFill>
                <a:effectLst>
                  <a:outerShdw blurRad="38100" dist="38100" dir="2700000" algn="tl">
                    <a:srgbClr val="000000">
                      <a:alpha val="43137"/>
                    </a:srgbClr>
                  </a:outerShdw>
                </a:effectLst>
              </a:rPr>
              <a:t>      </a:t>
            </a:r>
            <a:r>
              <a:rPr lang="pl-PL" sz="2400" dirty="0"/>
              <a:t>⋂ </a:t>
            </a:r>
            <a:r>
              <a:rPr lang="en-US" sz="2400" b="1" dirty="0">
                <a:solidFill>
                  <a:srgbClr val="FF0000"/>
                </a:solidFill>
                <a:effectLst>
                  <a:outerShdw blurRad="38100" dist="38100" dir="2700000" algn="tl">
                    <a:srgbClr val="000000">
                      <a:alpha val="43137"/>
                    </a:srgbClr>
                  </a:outerShdw>
                </a:effectLst>
              </a:rPr>
              <a:t>     </a:t>
            </a:r>
            <a:r>
              <a:rPr lang="pl-PL" sz="2400" dirty="0"/>
              <a:t> ⋂ </a:t>
            </a:r>
            <a:r>
              <a:rPr lang="en-US" sz="2400" b="1" dirty="0">
                <a:solidFill>
                  <a:srgbClr val="00B050"/>
                </a:solidFill>
                <a:effectLst>
                  <a:outerShdw blurRad="38100" dist="38100" dir="2700000" algn="tl">
                    <a:srgbClr val="000000">
                      <a:alpha val="43137"/>
                    </a:srgbClr>
                  </a:outerShdw>
                </a:effectLst>
              </a:rPr>
              <a:t>      </a:t>
            </a:r>
            <a:r>
              <a:rPr lang="pl-PL" sz="2400" dirty="0"/>
              <a:t>) = P(</a:t>
            </a:r>
            <a:r>
              <a:rPr lang="en-US" sz="2400" b="1" dirty="0">
                <a:solidFill>
                  <a:srgbClr val="FF0000"/>
                </a:solidFill>
                <a:effectLst>
                  <a:outerShdw blurRad="38100" dist="38100" dir="2700000" algn="tl">
                    <a:srgbClr val="000000">
                      <a:alpha val="43137"/>
                    </a:srgbClr>
                  </a:outerShdw>
                </a:effectLst>
              </a:rPr>
              <a:t>        </a:t>
            </a:r>
            <a:r>
              <a:rPr lang="pl-PL" sz="2400" dirty="0"/>
              <a:t>) ∙ P(</a:t>
            </a:r>
            <a:r>
              <a:rPr lang="en-US" sz="2400" b="1" dirty="0">
                <a:solidFill>
                  <a:schemeClr val="accent4">
                    <a:lumMod val="75000"/>
                  </a:schemeClr>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a:t>
            </a:r>
            <a:r>
              <a:rPr lang="en-US" sz="2400" b="1" dirty="0">
                <a:solidFill>
                  <a:srgbClr val="FF0000"/>
                </a:solidFill>
                <a:effectLst>
                  <a:outerShdw blurRad="38100" dist="38100" dir="2700000" algn="tl">
                    <a:srgbClr val="000000">
                      <a:alpha val="43137"/>
                    </a:srgbClr>
                  </a:outerShdw>
                </a:effectLst>
              </a:rPr>
              <a:t>        </a:t>
            </a:r>
            <a:r>
              <a:rPr lang="pl-PL" sz="2400" dirty="0"/>
              <a:t>)</a:t>
            </a:r>
            <a:r>
              <a:rPr lang="en-US" sz="2400" dirty="0"/>
              <a:t> </a:t>
            </a:r>
            <a:r>
              <a:rPr lang="pl-PL" sz="2400" dirty="0"/>
              <a:t>∙ </a:t>
            </a:r>
            <a:r>
              <a:rPr lang="en-US" sz="2400" dirty="0"/>
              <a:t>P( </a:t>
            </a:r>
            <a:r>
              <a:rPr lang="en-US" sz="2400" b="1" dirty="0">
                <a:solidFill>
                  <a:srgbClr val="00B050"/>
                </a:solidFill>
                <a:effectLst>
                  <a:outerShdw blurRad="38100" dist="38100" dir="2700000" algn="tl">
                    <a:srgbClr val="000000">
                      <a:alpha val="43137"/>
                    </a:srgbClr>
                  </a:outerShdw>
                </a:effectLst>
              </a:rPr>
              <a:t>     </a:t>
            </a:r>
            <a:r>
              <a:rPr lang="en-US" sz="2400" dirty="0"/>
              <a:t>|</a:t>
            </a:r>
            <a:r>
              <a:rPr lang="en-US" sz="2400" b="1" dirty="0">
                <a:solidFill>
                  <a:schemeClr val="accent4">
                    <a:lumMod val="75000"/>
                  </a:schemeClr>
                </a:solidFill>
                <a:effectLst>
                  <a:outerShdw blurRad="38100" dist="38100" dir="2700000" algn="tl">
                    <a:srgbClr val="000000">
                      <a:alpha val="43137"/>
                    </a:srgbClr>
                  </a:outerShdw>
                </a:effectLst>
              </a:rPr>
              <a:t>      </a:t>
            </a:r>
            <a:r>
              <a:rPr lang="pl-PL" sz="2400" dirty="0"/>
              <a:t> ⋂ </a:t>
            </a:r>
            <a:r>
              <a:rPr lang="en-US" sz="2400" b="1" dirty="0">
                <a:solidFill>
                  <a:srgbClr val="FF0000"/>
                </a:solidFill>
                <a:effectLst>
                  <a:outerShdw blurRad="38100" dist="38100" dir="2700000" algn="tl">
                    <a:srgbClr val="000000">
                      <a:alpha val="43137"/>
                    </a:srgbClr>
                  </a:outerShdw>
                </a:effectLst>
              </a:rPr>
              <a:t>       </a:t>
            </a:r>
            <a:r>
              <a:rPr lang="en-US" sz="2400" dirty="0"/>
              <a:t>)</a:t>
            </a:r>
          </a:p>
        </p:txBody>
      </p:sp>
      <p:sp>
        <p:nvSpPr>
          <p:cNvPr id="8" name="TextBox 7">
            <a:extLst>
              <a:ext uri="{FF2B5EF4-FFF2-40B4-BE49-F238E27FC236}">
                <a16:creationId xmlns:a16="http://schemas.microsoft.com/office/drawing/2014/main" id="{AA1D4C42-1C58-48FB-911C-214277678CA9}"/>
              </a:ext>
            </a:extLst>
          </p:cNvPr>
          <p:cNvSpPr txBox="1"/>
          <p:nvPr/>
        </p:nvSpPr>
        <p:spPr>
          <a:xfrm>
            <a:off x="3154385" y="1356019"/>
            <a:ext cx="3982661" cy="369332"/>
          </a:xfrm>
          <a:prstGeom prst="rect">
            <a:avLst/>
          </a:prstGeom>
          <a:noFill/>
        </p:spPr>
        <p:txBody>
          <a:bodyPr wrap="square">
            <a:spAutoFit/>
          </a:bodyPr>
          <a:lstStyle/>
          <a:p>
            <a:r>
              <a:rPr lang="en-US" dirty="0">
                <a:latin typeface="MinionPro-Regular" panose="02040503050306020203" pitchFamily="18" charset="0"/>
              </a:rPr>
              <a:t>Use variable names: </a:t>
            </a:r>
            <a:r>
              <a:rPr lang="en-US" i="1" dirty="0">
                <a:solidFill>
                  <a:srgbClr val="FF0000"/>
                </a:solidFill>
                <a:effectLst>
                  <a:outerShdw blurRad="38100" dist="38100" dir="2700000" algn="tl">
                    <a:srgbClr val="000000">
                      <a:alpha val="43137"/>
                    </a:srgbClr>
                  </a:outerShdw>
                </a:effectLst>
                <a:latin typeface="MinionPro-Regular" panose="02040503050306020203" pitchFamily="18" charset="0"/>
              </a:rPr>
              <a:t>red, yellow, &amp; green</a:t>
            </a:r>
            <a:endParaRPr lang="en-US" i="1" dirty="0">
              <a:effectLst>
                <a:outerShdw blurRad="38100" dist="38100" dir="2700000" algn="tl">
                  <a:srgbClr val="000000">
                    <a:alpha val="43137"/>
                  </a:srgbClr>
                </a:outerShdw>
              </a:effectLst>
            </a:endParaRPr>
          </a:p>
        </p:txBody>
      </p:sp>
      <p:pic>
        <p:nvPicPr>
          <p:cNvPr id="16" name="Picture 15">
            <a:extLst>
              <a:ext uri="{FF2B5EF4-FFF2-40B4-BE49-F238E27FC236}">
                <a16:creationId xmlns:a16="http://schemas.microsoft.com/office/drawing/2014/main" id="{51299417-BBAB-452D-8368-EB8E66747482}"/>
              </a:ext>
            </a:extLst>
          </p:cNvPr>
          <p:cNvPicPr>
            <a:picLocks noChangeAspect="1"/>
          </p:cNvPicPr>
          <p:nvPr/>
        </p:nvPicPr>
        <p:blipFill>
          <a:blip r:embed="rId16">
            <a:duotone>
              <a:prstClr val="black"/>
              <a:schemeClr val="accent3">
                <a:tint val="45000"/>
                <a:satMod val="400000"/>
              </a:schemeClr>
            </a:duotone>
          </a:blip>
          <a:stretch>
            <a:fillRect/>
          </a:stretch>
        </p:blipFill>
        <p:spPr>
          <a:xfrm>
            <a:off x="5145746" y="254105"/>
            <a:ext cx="2539741" cy="867657"/>
          </a:xfrm>
          <a:prstGeom prst="rect">
            <a:avLst/>
          </a:prstGeom>
        </p:spPr>
      </p:pic>
      <p:sp>
        <p:nvSpPr>
          <p:cNvPr id="21" name="TextBox 20">
            <a:extLst>
              <a:ext uri="{FF2B5EF4-FFF2-40B4-BE49-F238E27FC236}">
                <a16:creationId xmlns:a16="http://schemas.microsoft.com/office/drawing/2014/main" id="{71E10833-664B-4660-B64F-17CD2CE55985}"/>
              </a:ext>
            </a:extLst>
          </p:cNvPr>
          <p:cNvSpPr txBox="1"/>
          <p:nvPr/>
        </p:nvSpPr>
        <p:spPr>
          <a:xfrm>
            <a:off x="4034779" y="5776238"/>
            <a:ext cx="3838691" cy="369332"/>
          </a:xfrm>
          <a:prstGeom prst="rect">
            <a:avLst/>
          </a:prstGeom>
          <a:noFill/>
        </p:spPr>
        <p:txBody>
          <a:bodyPr wrap="square">
            <a:spAutoFit/>
          </a:bodyPr>
          <a:lstStyle/>
          <a:p>
            <a:r>
              <a:rPr lang="en-US" dirty="0">
                <a:latin typeface="MinionPro-Regular" panose="02040503050306020203" pitchFamily="18" charset="0"/>
              </a:rPr>
              <a:t>Use variable names: </a:t>
            </a:r>
            <a:r>
              <a:rPr lang="en-US" i="1" dirty="0">
                <a:solidFill>
                  <a:srgbClr val="FF0000"/>
                </a:solidFill>
                <a:effectLst>
                  <a:outerShdw blurRad="38100" dist="38100" dir="2700000" algn="tl">
                    <a:srgbClr val="000000">
                      <a:alpha val="43137"/>
                    </a:srgbClr>
                  </a:outerShdw>
                </a:effectLst>
                <a:latin typeface="MinionPro-Regular" panose="02040503050306020203" pitchFamily="18" charset="0"/>
              </a:rPr>
              <a:t>red1, red2, &amp; red3</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33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9CE2CB-586D-470E-97F7-567AADF4E35B}"/>
              </a:ext>
            </a:extLst>
          </p:cNvPr>
          <p:cNvSpPr/>
          <p:nvPr/>
        </p:nvSpPr>
        <p:spPr>
          <a:xfrm>
            <a:off x="58698" y="274372"/>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4" name="Title 3">
            <a:extLst>
              <a:ext uri="{FF2B5EF4-FFF2-40B4-BE49-F238E27FC236}">
                <a16:creationId xmlns:a16="http://schemas.microsoft.com/office/drawing/2014/main" id="{2F90CA15-E6BC-4921-A2A3-3123D9E6E6ED}"/>
              </a:ext>
            </a:extLst>
          </p:cNvPr>
          <p:cNvSpPr txBox="1">
            <a:spLocks/>
          </p:cNvSpPr>
          <p:nvPr/>
        </p:nvSpPr>
        <p:spPr bwMode="auto">
          <a:xfrm>
            <a:off x="1653282" y="-737897"/>
            <a:ext cx="4465838"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7724" tIns="38862" rIns="77724" bIns="38862"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777240"/>
            <a:r>
              <a:rPr lang="en-US" altLang="en-US" sz="3740">
                <a:latin typeface="Times New Roman" panose="02020603050405020304" pitchFamily="18" charset="0"/>
                <a:cs typeface="Times New Roman" panose="02020603050405020304" pitchFamily="18" charset="0"/>
              </a:rPr>
              <a:t>Concept Development</a:t>
            </a:r>
            <a:endParaRPr lang="en-US" altLang="en-US" sz="3740" dirty="0">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id="{4857C8B6-BB29-4A69-B5C4-8AA091BFEA2D}"/>
              </a:ext>
            </a:extLst>
          </p:cNvPr>
          <p:cNvSpPr>
            <a:spLocks noChangeArrowheads="1"/>
          </p:cNvSpPr>
          <p:nvPr/>
        </p:nvSpPr>
        <p:spPr bwMode="auto">
          <a:xfrm>
            <a:off x="0" y="485733"/>
            <a:ext cx="76550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600" dirty="0">
                <a:latin typeface="MinionPro-Regular" panose="02040503050306020203" pitchFamily="18" charset="0"/>
              </a:rPr>
              <a:t>How do you find the probability of Two 𝐷𝑒𝑝𝑒𝑛𝑑𝑒𝑛𝑡 Events using the Multiplication Rule:</a:t>
            </a:r>
            <a:endParaRPr lang="en-US" sz="1600" dirty="0"/>
          </a:p>
        </p:txBody>
      </p:sp>
      <p:sp>
        <p:nvSpPr>
          <p:cNvPr id="16" name="Rectangle 126">
            <a:extLst>
              <a:ext uri="{FF2B5EF4-FFF2-40B4-BE49-F238E27FC236}">
                <a16:creationId xmlns:a16="http://schemas.microsoft.com/office/drawing/2014/main" id="{2233EEAC-BA1B-4C8B-A150-C948E9BEED68}"/>
              </a:ext>
            </a:extLst>
          </p:cNvPr>
          <p:cNvSpPr/>
          <p:nvPr/>
        </p:nvSpPr>
        <p:spPr>
          <a:xfrm>
            <a:off x="16867" y="188012"/>
            <a:ext cx="1474867" cy="21050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Summary Closure</a:t>
            </a:r>
          </a:p>
        </p:txBody>
      </p:sp>
      <p:pic>
        <p:nvPicPr>
          <p:cNvPr id="2" name="Picture 36">
            <a:extLst>
              <a:ext uri="{FF2B5EF4-FFF2-40B4-BE49-F238E27FC236}">
                <a16:creationId xmlns:a16="http://schemas.microsoft.com/office/drawing/2014/main" id="{5CA99018-A0DB-47F8-92EC-5F64DCA8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8" y="864023"/>
            <a:ext cx="7806276" cy="160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002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d68b7921acf0638dce9a2328ef99164bf19"/>
  <p:tag name="ISPRING_SCORM_RATE_SLIDES" val="0"/>
  <p:tag name="ISPRING_SCORM_PASSING_SCORE" val="0.000000"/>
  <p:tag name="ISPRING_ULTRA_SCORM_COURSE_ID" val="D0AA389E-3DE3-41AE-97FC-2F646A9B67DE"/>
  <p:tag name="ISPRINGONLINEFOLDERID" val="52"/>
  <p:tag name="ISPRINGONLINEFOLDERPATH" val="Content List/Lessons/ELA"/>
  <p:tag name="ISPRINGCLOUDFOLDERID" val="1"/>
  <p:tag name="ISPRINGCLOUDFOLDERPATH" val="Repository"/>
  <p:tag name="ISPRING_PRESENTATION_TITLE" val="Represent Outcomes for Compound Events (7.SP.8) [567]"/>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GRm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AZGZ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EBkZk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AZGZ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AZGZ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QWRmTKhcgS1/CgAALiMAABcAAAB1bml2ZXJzYWwvdW5pdmVyc2FsLnBuZ+2afVjS5xrHaVkrPemWR9OsXF5numX5clIUQ6i21toSuzr5slJZMvVgCnpQyRTs6Da3ZXg6tUxEqdXibPgywiBSNOeEpbzkCFEBUbkETRERBQmEw0/7c/+cc+1P/uB6eJ7f87mf7/Ny3891/e7f16cQx7e573QHgUDbTnz4/mkQyI0CAm0c2LLZ2bLzteu7ncUG3OnjR0Gtol0zzopbzpGEIyAQo9bDdn6Ts7614MNPcCCQZy/w28DH/uczECio98T7R85czNApI69koTOeTNg3E93glT8ZKkfuPzBs/iCgwxD8QUAi9NrTLx9kBnls3nf3renJze7vSZ6BSQfyD+ZJRqNYG6fsDXHqkUPYJBl3eXaUkyT28CqmizhaChvztplfhol/PHyVjVVlQCvstskRZo6eYLdonYJAC9vOwck3oxLQ8C5PRHhGZyrMH2iGfTb6G3jsdVpKW8YBvJuz4XIDmbcEi+WWmTGcjUCPXRfOSu5yxJiHbwI1UnTLzOD1kMSbARuctfFUCXlPCxh48OQHtxCgPF3pDRTv9mwFjJ3ZTiHajVSkbS4Hfg5j7QsnGojyHCqBpSB6w1d6vMKIi9ep+9lKXposKdkaiCIZGvXlOZxtgG3Yx5UStztfh3o3ebIJi09D9GxlsB+heTyKrxREEx1WleOlVWrnv0EBBqre54FQH4e/HIxhEfRlqrJundyPYgr29AltAK8pWjiV1TMjSYRzV+bx3dYAONUn0ZsS7KurGmy+RCaw/aLFSlbCvXqtUMxW66okiu9iQq+xtIIuuG3CS6U/qBmWMzTWrXAmQVScfursJpqOI2doDfahJ7MsMYtQQPZj62KILyVUIndd/NNKiS/SZJjmw+0GK6jIjxLcn3c+++cB2BnnKOo8VS3EbrKNsOBDeQ3GPFVizSgpXh4clXBvlIXM8qGwUlm7sXv04mKlyWlbx9SbOnuNwLoqQtAF5Ivttce8/x1sOvmVv1Vbo9vYZw79p8Yw0XWugJx01Co3ZRdLfL8BMwlldig2z4rURsQKGSEZOnP9rHJyuJql10bDqeOfJa0tyxv3etB7sNfQgVRTD7ojHZMpyKMebv+ivtCPyJuDW0UsQnv9qqb8XOpoHr1ZYzjf+bh/olRrgFZ0i4dbl4PlbD6qtew16ee01X0RwEZYg70Q8vwi769Yse1eCO80E/2GZ6/g/Io/zgYZs5V7nDUapfvucuVuNM42zMNKdMeQVz6cIsvu4CKKXnMamKdDYxNO1b/T7hB855w6wUytioKrqut7Fw6aJv7eNf+euNigAfegBdDg3HwVdq8uWN7mjkC1ztyXAY5XgFkcbyd0e+2zPvmrNeEvZALvF9rWGHlXoDuiWpW4MBKIzXxusvVq03OKxyCmNHnJHEQMi0hnE0gPN9FKyx+pPufoYoGFNp/YTiFFM7KCBLAxBU/RD+YHyHUl33vttgZrx0z+dN1apz7s27GAIxRUbEUADfd+zwlujAOOdfijAmB+b60D/9oOHFvQh/GXVl8uA8JBZ/5X9P8c0YW5MBfmwlyYC3NhLsyFuTAX5sJcmAtzYS7MhbkwF+bCXJgLc2F/OPbDcWqF3fJHvPEP2UTj1wYiO8sti5PChpgd+jFuxzv8XVjSIT7V2CzyArJFSOv8Qr4/7oB6ILwb+mOKoMtI0VlUNyNli5HygcGemafXQ3YgCcvSqSmCIlJbb2xpBXJ+jyqaYARyOOYH/tI3HJF0WS+E4aWnELuNHV1P00jFRQWXll9Ip95WCm85AfWzLqJvxa3ks06lT5TkYyEq03D7VVkbMlz7U4yV0ntLVcod106PF8myMCL2YxK3lvsil5T/vY9zoHIoc1itk7Pr9L+IUc0aBh6BIpqnKhvuVkmwqOZWlD4sOV1ZtNa1oJPTO63g5e4p04I10alC9Z/NQbHKvh/pDc3twFKRYqh7i0io6DouLkAC+1GMe7yjZ6aV90IB5CZnNOBWnEVxv5dBFo9BSJyHmOg6lFI+vjSd6MieSWyy86f28GulHOcULksaB16/0MbLhZVp47psiwNT5STD7UpJfqak5lUHILe6uNtcSpJSTKLSckPfjgGI8nnVVkSFLdxxiTO1xIiLWVNcuxqo1Wc2ax7iRWqWg+HocaOpLMZu7goNuSqbGpK8UmfQMCtFBKDbvBpM1RbpqySB9t62EM4VRPdLqoOrUK+8skix1Ny2RiTj5B1e6ufOKcp60FbBfcvjYzSVdaACColrEQHZR4WCmSMOU2Xh1W12Y0oK8YYo6vJIiTQ9UfInxKpAK7WZSLsDH9/85IxxqVsW2ptNMpat+KEymFJbKw5bJZnwiKpIZf48A2YPvbKXZkHOaLgOvWM5XBUeUe/HDPTOtk/XJd488GnQc6gZ75jUV6B6+hmo6G4uip/GTxOnyaCwtAhmul6w/FN+Hv6iUK9+bkmL1kSfE+rjzODYFl6nH41335+OAw5cTEoNYT/52QPkyME76CvhTHFIrUM3W8BsKRkNej6Hl35zp6HGqRrhj4u3XqDwrQtLOQ774uyvYGRbQ5l/U7KxQ1TljqAXCgKH1pdUqCw5eXmksv9F/GpeAFM1MXxUGGhTwitQy8/eBUTKSZ/ciZYdkhFis48IfZWe2O8bVANgmVQ/cYNBVhXvKSogv8A/asbwkui3k7VA1h8zr+zA1+kfJAZ4/83E7heqCRfJSfFWn8PWJJh3duvZ1aL+VCFWfyNSdlAGpR6Jl0FkHV4fSfazmgpjqy3xJz8lU9uIMTRSqXBN7TaEMVPoEWMaRHeJzPRX24sLz+h8VF5H6Ii8lpU5wOrPCRIQ59S/2QmOGkI7WUcbu8Qiq8YYqFZUK7o5c9D3jud7ozUjFSyfvboCwQUWIHzJnVZaqOkbtq+wdpR0Ia+uH1l1Z6lRs9hYclCzaktik/IL0cUxEt8WT7UwgZ+LKeOTOKTZzMGJXNrqLQs1rnaW15lM5xB+rXL8iVYayZpuZ+9c3yd+qW3F0JeCJBRbMNZyANXCNNFkWW4026t0oQfNO3N4LYrNi9YOYD5Vnyq8oFfwdyDLGRRZAnRlvJ2QfX0twuFnpwbq6vSPxLhmTbvTP6T0lDUv8kSk9AWvG+HJ2WxHeG53C+C1HJKlrYg29hG78GPlm6hiDJBkL0psgkLkYtxZYY4+jS+hJdYZITzuFgTeUA3RpjYGAKGs0dJ8G7eLzplrVF+02yz/COM7AwN6PtQ2rGaZw4DIkdJxxWxaThWi9IoPRmAkTwSeK9AFh16BmRY7ICbK+li3DRphwwB+UmWPpOLayb1jc7gwZ6yiQygvgNDWZ7hfnD8fbvOruIUTTI4dA9Rd0i6VImJmfLQPcmdR+9shcbHKqSvYLOAzCuh+5rRavqcRMxoq2ntbuEyo+QJ8/HWagZHsrav+FqAXIpTH8LHFu+Sh85I0UuHptevgMn3L794odo9dwJ9v0Qm1TfCKLsUWoMYnDy1NO2PrwFWgVtDsfBhGjM/ovMhQAHcKCJO7U1Jjdu7ZQF143SHA/JPqk+dGec6YwpuVtYU3xZexyrevfQECfDcy4+D39Tk25HzZV/2wbykNaD9xDPF+69FPK/8LUEsBAgAAFAACAAgASpnLRook4qj6AgAAsAgAABQAAAAAAAAAAQAAAAAAAAAAAHVuaXZlcnNhbC9wbGF5ZXIueG1sUEsBAgAAFAACAAgAQGRmTLwI/sDmBAAAcBIAAB0AAAAAAAAAAQAAAAAALAMAAHVuaXZlcnNhbC9jb21tb25fbWVzc2FnZXMubG5nUEsBAgAAFAACAAgAQGRmTCiKRNjyAwAAZxAAACcAAAAAAAAAAQAAAAAATQgAAHVuaXZlcnNhbC9mbGFzaF9wdWJsaXNoaW5nX3NldHRpbmdzLnhtbFBLAQIAABQAAgAIAEBkZkx8NYsP4wIAAJEKAAAhAAAAAAAAAAEAAAAAAIQMAAB1bml2ZXJzYWwvZmxhc2hfc2tpbl9zZXR0aW5ncy54bWxQSwECAAAUAAIACABAZGZMnCZQT9wDAAD4DwAAJgAAAAAAAAABAAAAAACmDwAAdW5pdmVyc2FsL2h0bWxfcHVibGlzaGluZ19zZXR0aW5ncy54bWxQSwECAAAUAAIACABAZGZMeSGyGZ4BAAAbBgAAHwAAAAAAAAABAAAAAADGEwAAdW5pdmVyc2FsL2h0bWxfc2tpbl9zZXR0aW5ncy5qc1BLAQIAABQAAgAIAEFkZkyoXIEtfwoAAC4jAAAXAAAAAAAAAAAAAAAAAKEVAAB1bml2ZXJzYWwvdW5pdmVyc2FsLnBuZ1BLBQYAAAAABwAHABcCAABVI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4804</TotalTime>
  <Words>889</Words>
  <Application>Microsoft Office PowerPoint</Application>
  <PresentationFormat>Custom</PresentationFormat>
  <Paragraphs>120</Paragraphs>
  <Slides>7</Slides>
  <Notes>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vt:i4>
      </vt:variant>
    </vt:vector>
  </HeadingPairs>
  <TitlesOfParts>
    <vt:vector size="25" baseType="lpstr">
      <vt:lpstr>Arial Narrow</vt:lpstr>
      <vt:lpstr>Arial</vt:lpstr>
      <vt:lpstr>Handlee</vt:lpstr>
      <vt:lpstr>Times New Roman</vt:lpstr>
      <vt:lpstr>UniMathPlus-Italic</vt:lpstr>
      <vt:lpstr>Century Gothic</vt:lpstr>
      <vt:lpstr>Verdana</vt:lpstr>
      <vt:lpstr>Gill Sans MT</vt:lpstr>
      <vt:lpstr>Cambria Math</vt:lpstr>
      <vt:lpstr>Calibri</vt:lpstr>
      <vt:lpstr>Open Sans</vt:lpstr>
      <vt:lpstr>Source Sans Pro Semibold</vt:lpstr>
      <vt:lpstr>Cavolini</vt:lpstr>
      <vt:lpstr>MinionPro-It</vt:lpstr>
      <vt:lpstr>MinionPro-Bold</vt:lpstr>
      <vt:lpstr>MinionPro-Regular</vt:lpstr>
      <vt:lpstr>UniMathPlus-Bold</vt:lpstr>
      <vt:lpstr>Office Theme</vt:lpstr>
      <vt:lpstr>Objective &amp; Prior Knowledge</vt:lpstr>
      <vt:lpstr>Concept Development</vt:lpstr>
      <vt:lpstr>Concept Development</vt:lpstr>
      <vt:lpstr>Concept Development</vt:lpstr>
      <vt:lpstr>Concept Development</vt:lpstr>
      <vt:lpstr>Concept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 Outcomes for Compound Events (7.SP.8) [567]</dc:title>
  <dc:creator>Stephen</dc:creator>
  <cp:lastModifiedBy>Mr. Jagpal</cp:lastModifiedBy>
  <cp:revision>272</cp:revision>
  <cp:lastPrinted>2012-11-21T16:24:13Z</cp:lastPrinted>
  <dcterms:created xsi:type="dcterms:W3CDTF">2012-04-12T14:57:33Z</dcterms:created>
  <dcterms:modified xsi:type="dcterms:W3CDTF">2020-10-01T18:31:53Z</dcterms:modified>
</cp:coreProperties>
</file>