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0"/>
  </p:notesMasterIdLst>
  <p:sldIdLst>
    <p:sldId id="296" r:id="rId2"/>
    <p:sldId id="257" r:id="rId3"/>
    <p:sldId id="297" r:id="rId4"/>
    <p:sldId id="285" r:id="rId5"/>
    <p:sldId id="298" r:id="rId6"/>
    <p:sldId id="259" r:id="rId7"/>
    <p:sldId id="277" r:id="rId8"/>
    <p:sldId id="278" r:id="rId9"/>
    <p:sldId id="279" r:id="rId10"/>
    <p:sldId id="292" r:id="rId11"/>
    <p:sldId id="280" r:id="rId12"/>
    <p:sldId id="281" r:id="rId13"/>
    <p:sldId id="293" r:id="rId14"/>
    <p:sldId id="294" r:id="rId15"/>
    <p:sldId id="295" r:id="rId16"/>
    <p:sldId id="287" r:id="rId17"/>
    <p:sldId id="288" r:id="rId18"/>
    <p:sldId id="289" r:id="rId19"/>
  </p:sldIdLst>
  <p:sldSz cx="9144000" cy="6858000" type="screen4x3"/>
  <p:notesSz cx="6934200" cy="9220200"/>
  <p:embeddedFontLst>
    <p:embeddedFont>
      <p:font typeface="Adobe Devanagari" panose="02040503050201020203" pitchFamily="18" charset="0"/>
      <p:regular r:id="rId21"/>
      <p:bold r:id="rId22"/>
      <p:italic r:id="rId23"/>
      <p:boldItalic r:id="rId24"/>
    </p:embeddedFont>
    <p:embeddedFont>
      <p:font typeface="Arial Narrow" panose="020B060602020203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Cavolini" panose="03000502040302020204" pitchFamily="66" charset="0"/>
      <p:regular r:id="rId34"/>
    </p:embeddedFont>
    <p:embeddedFont>
      <p:font typeface="Century Gothic" panose="020B0502020202020204" pitchFamily="34" charset="0"/>
      <p:regular r:id="rId35"/>
      <p:bold r:id="rId36"/>
      <p:italic r:id="rId37"/>
      <p:boldItalic r:id="rId38"/>
    </p:embeddedFont>
    <p:embeddedFont>
      <p:font typeface="Gill Sans MT" panose="020B0502020104020203" pitchFamily="34" charset="0"/>
      <p:regular r:id="rId39"/>
      <p:bold r:id="rId40"/>
      <p:italic r:id="rId41"/>
      <p:boldItalic r:id="rId42"/>
    </p:embeddedFont>
    <p:embeddedFont>
      <p:font typeface="MinionPro-Bold" panose="02040703060306020203" pitchFamily="18" charset="0"/>
      <p:bold r:id="rId43"/>
    </p:embeddedFont>
    <p:embeddedFont>
      <p:font typeface="MinionPro-It" panose="02040503050306090203" pitchFamily="18" charset="0"/>
      <p:italic r:id="rId44"/>
    </p:embeddedFont>
    <p:embeddedFont>
      <p:font typeface="MinionPro-Regular" panose="02040503050306020203" pitchFamily="18" charset="0"/>
      <p:regular r:id="rId45"/>
    </p:embeddedFont>
    <p:embeddedFont>
      <p:font typeface="Monotype Corsiva" panose="03010101010201010101" pitchFamily="66" charset="0"/>
      <p:italic r:id="rId46"/>
    </p:embeddedFont>
    <p:embeddedFont>
      <p:font typeface="MyriadPro-Semibold" panose="020B0603030403020204" pitchFamily="34" charset="0"/>
      <p:bold r:id="rId47"/>
    </p:embeddedFont>
    <p:embeddedFont>
      <p:font typeface="Verdana" panose="020B0604030504040204" pitchFamily="34" charset="0"/>
      <p:regular r:id="rId48"/>
      <p:bold r:id="rId49"/>
      <p:italic r:id="rId50"/>
      <p:boldItalic r:id="rId51"/>
    </p:embeddedFont>
  </p:embeddedFontLst>
  <p:custDataLst>
    <p:tags r:id="rId52"/>
  </p:custDataLst>
  <p:defaultTextStyle>
    <a:defPPr>
      <a:defRPr lang="en-US"/>
    </a:defPPr>
    <a:lvl1pPr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6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28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0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2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872">
          <p15:clr>
            <a:srgbClr val="A4A3A4"/>
          </p15:clr>
        </p15:guide>
        <p15:guide id="2" orient="horz" pos="2160">
          <p15:clr>
            <a:srgbClr val="A4A3A4"/>
          </p15:clr>
        </p15:guide>
        <p15:guide id="3" pos="4262">
          <p15:clr>
            <a:srgbClr val="A4A3A4"/>
          </p15:clr>
        </p15:guide>
        <p15:guide id="4" pos="5645">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7C5"/>
    <a:srgbClr val="F3F19F"/>
    <a:srgbClr val="E8A102"/>
    <a:srgbClr val="D09E00"/>
    <a:srgbClr val="8EC000"/>
    <a:srgbClr val="508CD4"/>
    <a:srgbClr val="A2C2E8"/>
    <a:srgbClr val="087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2" autoAdjust="0"/>
    <p:restoredTop sz="96825" autoAdjust="0"/>
  </p:normalViewPr>
  <p:slideViewPr>
    <p:cSldViewPr showGuides="1">
      <p:cViewPr varScale="1">
        <p:scale>
          <a:sx n="83" d="100"/>
          <a:sy n="83" d="100"/>
        </p:scale>
        <p:origin x="1440" y="46"/>
      </p:cViewPr>
      <p:guideLst>
        <p:guide orient="horz" pos="1872"/>
        <p:guide orient="horz" pos="2160"/>
        <p:guide pos="4262"/>
        <p:guide pos="5645"/>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font" Target="fonts/font3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font" Target="fonts/font2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2309" tIns="46154" rIns="92309" bIns="46154" rtlCol="0"/>
          <a:lstStyle>
            <a:lvl1pPr algn="r" defTabSz="914363" fontAlgn="auto">
              <a:spcBef>
                <a:spcPts val="0"/>
              </a:spcBef>
              <a:spcAft>
                <a:spcPts val="0"/>
              </a:spcAft>
              <a:defRPr sz="1200">
                <a:latin typeface="+mn-lt"/>
                <a:cs typeface="+mn-cs"/>
              </a:defRPr>
            </a:lvl1pPr>
          </a:lstStyle>
          <a:p>
            <a:pPr>
              <a:defRPr/>
            </a:pPr>
            <a:fld id="{FCEA04D4-7DCF-4633-B49A-A42098AF60F5}" type="datetimeFigureOut">
              <a:rPr lang="en-US"/>
              <a:pPr>
                <a:defRPr/>
              </a:pPr>
              <a:t>10/15/2020</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2309" tIns="46154" rIns="92309" bIns="4615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8238"/>
            <a:ext cx="3005138" cy="460375"/>
          </a:xfrm>
          <a:prstGeom prst="rect">
            <a:avLst/>
          </a:prstGeom>
        </p:spPr>
        <p:txBody>
          <a:bodyPr vert="horz" lIns="92309" tIns="46154" rIns="92309" bIns="46154" rtlCol="0" anchor="b"/>
          <a:lstStyle>
            <a:lvl1pPr algn="l" defTabSz="914363"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wrap="square" lIns="92309" tIns="46154" rIns="92309" bIns="46154" numCol="1" anchor="b" anchorCtr="0" compatLnSpc="1">
            <a:prstTxWarp prst="textNoShape">
              <a:avLst/>
            </a:prstTxWarp>
          </a:bodyPr>
          <a:lstStyle>
            <a:lvl1pPr algn="r">
              <a:defRPr sz="1200"/>
            </a:lvl1pPr>
          </a:lstStyle>
          <a:p>
            <a:fld id="{90B64CDE-F1FE-40F7-89A1-9A95C5A4CA3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fld id="{F11340D8-18DE-4EFA-8962-9DE798AA00F2}"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fld id="{F11340D8-18DE-4EFA-8962-9DE798AA00F2}"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fld id="{4CA15D13-3CAB-4370-BFF0-64F3247778B3}"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fld id="{4CA15D13-3CAB-4370-BFF0-64F3247778B3}" type="slidenum">
              <a:rPr lang="en-US" altLang="en-US"/>
              <a:pPr/>
              <a:t>4</a:t>
            </a:fld>
            <a:endParaRPr lang="en-US" altLang="en-US"/>
          </a:p>
        </p:txBody>
      </p:sp>
    </p:spTree>
    <p:extLst>
      <p:ext uri="{BB962C8B-B14F-4D97-AF65-F5344CB8AC3E}">
        <p14:creationId xmlns:p14="http://schemas.microsoft.com/office/powerpoint/2010/main" val="1979360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fld id="{4CA15D13-3CAB-4370-BFF0-64F3247778B3}" type="slidenum">
              <a:rPr lang="en-US" altLang="en-US"/>
              <a:pPr/>
              <a:t>5</a:t>
            </a:fld>
            <a:endParaRPr lang="en-US" altLang="en-US"/>
          </a:p>
        </p:txBody>
      </p:sp>
    </p:spTree>
    <p:extLst>
      <p:ext uri="{BB962C8B-B14F-4D97-AF65-F5344CB8AC3E}">
        <p14:creationId xmlns:p14="http://schemas.microsoft.com/office/powerpoint/2010/main" val="1810259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732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F39470-7BE3-4011-B9D5-321D8E559AB1}"/>
              </a:ext>
            </a:extLst>
          </p:cNvPr>
          <p:cNvGrpSpPr/>
          <p:nvPr userDrawn="1"/>
        </p:nvGrpSpPr>
        <p:grpSpPr>
          <a:xfrm>
            <a:off x="7223731" y="6667433"/>
            <a:ext cx="1920269" cy="242076"/>
            <a:chOff x="7186715" y="6667433"/>
            <a:chExt cx="1920269" cy="242076"/>
          </a:xfrm>
        </p:grpSpPr>
        <p:sp>
          <p:nvSpPr>
            <p:cNvPr id="8" name="Rectangle 7">
              <a:extLst>
                <a:ext uri="{FF2B5EF4-FFF2-40B4-BE49-F238E27FC236}">
                  <a16:creationId xmlns:a16="http://schemas.microsoft.com/office/drawing/2014/main" id="{02176032-6875-4C8F-A05C-D1C327BB5244}"/>
                </a:ext>
              </a:extLst>
            </p:cNvPr>
            <p:cNvSpPr>
              <a:spLocks noChangeArrowheads="1"/>
            </p:cNvSpPr>
            <p:nvPr userDrawn="1"/>
          </p:nvSpPr>
          <p:spPr bwMode="auto">
            <a:xfrm>
              <a:off x="7826788" y="6716749"/>
              <a:ext cx="1280196" cy="19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2108" rIns="0" bIns="4210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algn="r">
                <a:defRPr/>
              </a:pPr>
              <a:r>
                <a:rPr lang="en-US" altLang="en-US" sz="700" dirty="0">
                  <a:solidFill>
                    <a:srgbClr val="B5B5B5">
                      <a:lumMod val="75000"/>
                    </a:srgbClr>
                  </a:solidFill>
                  <a:latin typeface="Century Gothic" pitchFamily="34" charset="0"/>
                </a:rPr>
                <a:t>©2017 All rights reserved.</a:t>
              </a:r>
              <a:endParaRPr lang="en-US" altLang="en-US" dirty="0">
                <a:solidFill>
                  <a:srgbClr val="B5B5B5">
                    <a:lumMod val="75000"/>
                  </a:srgbClr>
                </a:solidFill>
                <a:latin typeface="Arial" charset="0"/>
              </a:endParaRPr>
            </a:p>
          </p:txBody>
        </p:sp>
        <p:pic>
          <p:nvPicPr>
            <p:cNvPr id="9" name="Picture 2" descr="C:\Users\Stephen\Desktop\DataWorksWithGGSA_Dark.png">
              <a:extLst>
                <a:ext uri="{FF2B5EF4-FFF2-40B4-BE49-F238E27FC236}">
                  <a16:creationId xmlns:a16="http://schemas.microsoft.com/office/drawing/2014/main" id="{56BD2F5C-00B9-47B5-B884-71E1F0A253DF}"/>
                </a:ext>
              </a:extLst>
            </p:cNvPr>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r="56215"/>
            <a:stretch/>
          </p:blipFill>
          <p:spPr bwMode="auto">
            <a:xfrm>
              <a:off x="7186715" y="6667433"/>
              <a:ext cx="822951" cy="1784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6872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Page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68460B8-DC97-4DFF-99E9-4679098E6F78}"/>
              </a:ext>
            </a:extLst>
          </p:cNvPr>
          <p:cNvGrpSpPr/>
          <p:nvPr userDrawn="1"/>
        </p:nvGrpSpPr>
        <p:grpSpPr>
          <a:xfrm>
            <a:off x="7223731" y="6667433"/>
            <a:ext cx="1920269" cy="242076"/>
            <a:chOff x="7186715" y="6667433"/>
            <a:chExt cx="1920269" cy="242076"/>
          </a:xfrm>
        </p:grpSpPr>
        <p:sp>
          <p:nvSpPr>
            <p:cNvPr id="9" name="Rectangle 8">
              <a:extLst>
                <a:ext uri="{FF2B5EF4-FFF2-40B4-BE49-F238E27FC236}">
                  <a16:creationId xmlns:a16="http://schemas.microsoft.com/office/drawing/2014/main" id="{4108A3F8-9CB8-4E77-8785-E35B62B695A7}"/>
                </a:ext>
              </a:extLst>
            </p:cNvPr>
            <p:cNvSpPr>
              <a:spLocks noChangeArrowheads="1"/>
            </p:cNvSpPr>
            <p:nvPr userDrawn="1"/>
          </p:nvSpPr>
          <p:spPr bwMode="auto">
            <a:xfrm>
              <a:off x="7826788" y="6716749"/>
              <a:ext cx="1280196" cy="19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2108" rIns="0" bIns="4210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algn="r">
                <a:defRPr/>
              </a:pPr>
              <a:r>
                <a:rPr lang="en-US" altLang="en-US" sz="700" dirty="0">
                  <a:solidFill>
                    <a:srgbClr val="B5B5B5">
                      <a:lumMod val="75000"/>
                    </a:srgbClr>
                  </a:solidFill>
                  <a:latin typeface="Century Gothic" pitchFamily="34" charset="0"/>
                </a:rPr>
                <a:t>©2017 All rights reserved.</a:t>
              </a:r>
              <a:endParaRPr lang="en-US" altLang="en-US" dirty="0">
                <a:solidFill>
                  <a:srgbClr val="B5B5B5">
                    <a:lumMod val="75000"/>
                  </a:srgbClr>
                </a:solidFill>
                <a:latin typeface="Arial" charset="0"/>
              </a:endParaRPr>
            </a:p>
          </p:txBody>
        </p:sp>
        <p:pic>
          <p:nvPicPr>
            <p:cNvPr id="10" name="Picture 2" descr="C:\Users\Stephen\Desktop\DataWorksWithGGSA_Dark.png">
              <a:extLst>
                <a:ext uri="{FF2B5EF4-FFF2-40B4-BE49-F238E27FC236}">
                  <a16:creationId xmlns:a16="http://schemas.microsoft.com/office/drawing/2014/main" id="{F1EC4E73-805C-4941-9B88-705BC12C1657}"/>
                </a:ext>
              </a:extLst>
            </p:cNvPr>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r="56215"/>
            <a:stretch/>
          </p:blipFill>
          <p:spPr bwMode="auto">
            <a:xfrm>
              <a:off x="7186715" y="6667433"/>
              <a:ext cx="822951" cy="1784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3246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79D6DD-E05E-4B10-8D8B-AEACBA99C63A}"/>
              </a:ext>
            </a:extLst>
          </p:cNvPr>
          <p:cNvSpPr>
            <a:spLocks noGrp="1"/>
          </p:cNvSpPr>
          <p:nvPr>
            <p:ph type="dt" sz="half" idx="10"/>
          </p:nvPr>
        </p:nvSpPr>
        <p:spPr/>
        <p:txBody>
          <a:bodyPr/>
          <a:lstStyle/>
          <a:p>
            <a:fld id="{4912DC85-0394-47FE-9CB9-31828FA241E5}" type="datetimeFigureOut">
              <a:rPr lang="en-US" smtClean="0"/>
              <a:t>10/15/2020</a:t>
            </a:fld>
            <a:endParaRPr lang="en-US"/>
          </a:p>
        </p:txBody>
      </p:sp>
      <p:sp>
        <p:nvSpPr>
          <p:cNvPr id="3" name="Footer Placeholder 2">
            <a:extLst>
              <a:ext uri="{FF2B5EF4-FFF2-40B4-BE49-F238E27FC236}">
                <a16:creationId xmlns:a16="http://schemas.microsoft.com/office/drawing/2014/main" id="{42638AD8-EAD0-4CF4-9B60-5B69B6A901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ED9A9B-888C-4231-A1FF-C10D73480E16}"/>
              </a:ext>
            </a:extLst>
          </p:cNvPr>
          <p:cNvSpPr>
            <a:spLocks noGrp="1"/>
          </p:cNvSpPr>
          <p:nvPr>
            <p:ph type="sldNum" sz="quarter" idx="12"/>
          </p:nvPr>
        </p:nvSpPr>
        <p:spPr/>
        <p:txBody>
          <a:bodyPr/>
          <a:lstStyle/>
          <a:p>
            <a:pPr algn="ctr">
              <a:spcBef>
                <a:spcPts val="0"/>
              </a:spcBef>
              <a:spcAft>
                <a:spcPts val="0"/>
              </a:spcAft>
            </a:pPr>
            <a:fld id="{00000000-1234-1234-1234-123412341234}" type="slidenum">
              <a:rPr lang="en" smtClean="0"/>
              <a:pPr algn="ctr">
                <a:spcBef>
                  <a:spcPts val="0"/>
                </a:spcBef>
                <a:spcAft>
                  <a:spcPts val="0"/>
                </a:spcAft>
              </a:pPr>
              <a:t>‹#›</a:t>
            </a:fld>
            <a:endParaRPr lang="en"/>
          </a:p>
        </p:txBody>
      </p:sp>
    </p:spTree>
    <p:extLst>
      <p:ext uri="{BB962C8B-B14F-4D97-AF65-F5344CB8AC3E}">
        <p14:creationId xmlns:p14="http://schemas.microsoft.com/office/powerpoint/2010/main" val="946495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Title Placeholder 2"/>
          <p:cNvSpPr>
            <a:spLocks noGrp="1"/>
          </p:cNvSpPr>
          <p:nvPr>
            <p:ph type="title"/>
          </p:nvPr>
        </p:nvSpPr>
        <p:spPr bwMode="auto">
          <a:xfrm>
            <a:off x="1133475" y="-868363"/>
            <a:ext cx="68770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4"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37.png"/><Relationship Id="rId7" Type="http://schemas.openxmlformats.org/officeDocument/2006/relationships/image" Target="../media/image11.png"/><Relationship Id="rId12"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87.png"/><Relationship Id="rId5" Type="http://schemas.openxmlformats.org/officeDocument/2006/relationships/image" Target="../media/image35.png"/><Relationship Id="rId10" Type="http://schemas.openxmlformats.org/officeDocument/2006/relationships/image" Target="../media/image86.png"/><Relationship Id="rId4" Type="http://schemas.openxmlformats.org/officeDocument/2006/relationships/image" Target="../media/image15.jpeg"/><Relationship Id="rId9" Type="http://schemas.openxmlformats.org/officeDocument/2006/relationships/image" Target="../media/image85.png"/></Relationships>
</file>

<file path=ppt/slides/_rels/slide1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5.jpeg"/><Relationship Id="rId7" Type="http://schemas.openxmlformats.org/officeDocument/2006/relationships/image" Target="../media/image89.png"/><Relationship Id="rId12" Type="http://schemas.openxmlformats.org/officeDocument/2006/relationships/image" Target="../media/image92.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36.png"/><Relationship Id="rId5" Type="http://schemas.openxmlformats.org/officeDocument/2006/relationships/image" Target="../media/image10.pn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91.png"/></Relationships>
</file>

<file path=ppt/slides/_rels/slide1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15.jpeg"/><Relationship Id="rId7" Type="http://schemas.openxmlformats.org/officeDocument/2006/relationships/image" Target="../media/image93.png"/><Relationship Id="rId12" Type="http://schemas.openxmlformats.org/officeDocument/2006/relationships/image" Target="../media/image96.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36.png"/><Relationship Id="rId5" Type="http://schemas.openxmlformats.org/officeDocument/2006/relationships/image" Target="../media/image10.pn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95.png"/></Relationships>
</file>

<file path=ppt/slides/_rels/slide13.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35.png"/><Relationship Id="rId7" Type="http://schemas.openxmlformats.org/officeDocument/2006/relationships/image" Target="../media/image98.png"/><Relationship Id="rId12" Type="http://schemas.openxmlformats.org/officeDocument/2006/relationships/image" Target="../media/image101.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97.png"/><Relationship Id="rId11" Type="http://schemas.openxmlformats.org/officeDocument/2006/relationships/image" Target="../media/image38.png"/><Relationship Id="rId5" Type="http://schemas.openxmlformats.org/officeDocument/2006/relationships/image" Target="../media/image11.png"/><Relationship Id="rId10" Type="http://schemas.openxmlformats.org/officeDocument/2006/relationships/image" Target="../media/image100.png"/><Relationship Id="rId4" Type="http://schemas.openxmlformats.org/officeDocument/2006/relationships/image" Target="../media/image10.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38.png"/><Relationship Id="rId3" Type="http://schemas.openxmlformats.org/officeDocument/2006/relationships/image" Target="../media/image37.png"/><Relationship Id="rId7" Type="http://schemas.openxmlformats.org/officeDocument/2006/relationships/image" Target="../media/image102.png"/><Relationship Id="rId12" Type="http://schemas.openxmlformats.org/officeDocument/2006/relationships/image" Target="../media/image10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05.png"/><Relationship Id="rId5" Type="http://schemas.openxmlformats.org/officeDocument/2006/relationships/image" Target="../media/image10.png"/><Relationship Id="rId10"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104.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38.png"/><Relationship Id="rId3" Type="http://schemas.openxmlformats.org/officeDocument/2006/relationships/image" Target="../media/image41.png"/><Relationship Id="rId7" Type="http://schemas.openxmlformats.org/officeDocument/2006/relationships/image" Target="../media/image45.jpeg"/><Relationship Id="rId12" Type="http://schemas.openxmlformats.org/officeDocument/2006/relationships/image" Target="../media/image117.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11" Type="http://schemas.openxmlformats.org/officeDocument/2006/relationships/image" Target="../media/image116.png"/><Relationship Id="rId5" Type="http://schemas.openxmlformats.org/officeDocument/2006/relationships/image" Target="../media/image43.png"/><Relationship Id="rId10" Type="http://schemas.openxmlformats.org/officeDocument/2006/relationships/image" Target="../media/image115.png"/><Relationship Id="rId4" Type="http://schemas.openxmlformats.org/officeDocument/2006/relationships/image" Target="../media/image42.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png"/><Relationship Id="rId7" Type="http://schemas.openxmlformats.org/officeDocument/2006/relationships/image" Target="../media/image46.png"/><Relationship Id="rId12" Type="http://schemas.openxmlformats.org/officeDocument/2006/relationships/image" Target="../media/image38.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45.jpeg"/><Relationship Id="rId11" Type="http://schemas.openxmlformats.org/officeDocument/2006/relationships/image" Target="../media/image120.png"/><Relationship Id="rId5" Type="http://schemas.openxmlformats.org/officeDocument/2006/relationships/image" Target="../media/image43.png"/><Relationship Id="rId10" Type="http://schemas.openxmlformats.org/officeDocument/2006/relationships/image" Target="../media/image119.png"/><Relationship Id="rId4" Type="http://schemas.openxmlformats.org/officeDocument/2006/relationships/image" Target="../media/image42.png"/><Relationship Id="rId9" Type="http://schemas.openxmlformats.org/officeDocument/2006/relationships/image" Target="../media/image115.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png"/><Relationship Id="rId7" Type="http://schemas.openxmlformats.org/officeDocument/2006/relationships/image" Target="../media/image46.png"/><Relationship Id="rId12" Type="http://schemas.openxmlformats.org/officeDocument/2006/relationships/image" Target="../media/image38.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45.jpeg"/><Relationship Id="rId11" Type="http://schemas.openxmlformats.org/officeDocument/2006/relationships/image" Target="../media/image124.png"/><Relationship Id="rId5" Type="http://schemas.openxmlformats.org/officeDocument/2006/relationships/image" Target="../media/image43.png"/><Relationship Id="rId10" Type="http://schemas.openxmlformats.org/officeDocument/2006/relationships/image" Target="../media/image123.png"/><Relationship Id="rId4" Type="http://schemas.openxmlformats.org/officeDocument/2006/relationships/image" Target="../media/image42.png"/><Relationship Id="rId9" Type="http://schemas.openxmlformats.org/officeDocument/2006/relationships/image" Target="../media/image122.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png"/><Relationship Id="rId7" Type="http://schemas.openxmlformats.org/officeDocument/2006/relationships/image" Target="../media/image46.png"/><Relationship Id="rId12" Type="http://schemas.openxmlformats.org/officeDocument/2006/relationships/image" Target="../media/image38.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45.jpeg"/><Relationship Id="rId11" Type="http://schemas.openxmlformats.org/officeDocument/2006/relationships/image" Target="../media/image127.png"/><Relationship Id="rId5" Type="http://schemas.openxmlformats.org/officeDocument/2006/relationships/image" Target="../media/image43.png"/><Relationship Id="rId10" Type="http://schemas.openxmlformats.org/officeDocument/2006/relationships/image" Target="../media/image126.png"/><Relationship Id="rId4" Type="http://schemas.openxmlformats.org/officeDocument/2006/relationships/image" Target="../media/image42.png"/><Relationship Id="rId9" Type="http://schemas.openxmlformats.org/officeDocument/2006/relationships/image" Target="../media/image1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10.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5.jpe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11.png"/><Relationship Id="rId5" Type="http://schemas.openxmlformats.org/officeDocument/2006/relationships/image" Target="../media/image29.png"/><Relationship Id="rId10" Type="http://schemas.openxmlformats.org/officeDocument/2006/relationships/image" Target="../media/image10.png"/><Relationship Id="rId4" Type="http://schemas.openxmlformats.org/officeDocument/2006/relationships/image" Target="../media/image32.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37.png"/><Relationship Id="rId7" Type="http://schemas.openxmlformats.org/officeDocument/2006/relationships/image" Target="../media/image11.png"/><Relationship Id="rId12"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82.png"/><Relationship Id="rId5" Type="http://schemas.openxmlformats.org/officeDocument/2006/relationships/image" Target="../media/image35.png"/><Relationship Id="rId10" Type="http://schemas.openxmlformats.org/officeDocument/2006/relationships/image" Target="../media/image81.png"/><Relationship Id="rId4" Type="http://schemas.openxmlformats.org/officeDocument/2006/relationships/image" Target="../media/image15.jpeg"/><Relationship Id="rId9"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bability rules flowchart">
            <a:extLst>
              <a:ext uri="{FF2B5EF4-FFF2-40B4-BE49-F238E27FC236}">
                <a16:creationId xmlns:a16="http://schemas.microsoft.com/office/drawing/2014/main" id="{F0489E24-3CA4-4F26-9012-5F77A5330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 y="1417342"/>
            <a:ext cx="7032114" cy="482485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93663" y="173038"/>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grpSp>
        <p:nvGrpSpPr>
          <p:cNvPr id="6147" name="Group 4"/>
          <p:cNvGrpSpPr>
            <a:grpSpLocks/>
          </p:cNvGrpSpPr>
          <p:nvPr/>
        </p:nvGrpSpPr>
        <p:grpSpPr bwMode="auto">
          <a:xfrm>
            <a:off x="6794979" y="816996"/>
            <a:ext cx="2185987" cy="966418"/>
            <a:chOff x="6748463" y="523875"/>
            <a:chExt cx="2185987" cy="965678"/>
          </a:xfrm>
        </p:grpSpPr>
        <p:sp>
          <p:nvSpPr>
            <p:cNvPr id="2" name="Rectangle 1"/>
            <p:cNvSpPr/>
            <p:nvPr/>
          </p:nvSpPr>
          <p:spPr bwMode="auto">
            <a:xfrm>
              <a:off x="6750050" y="523875"/>
              <a:ext cx="2184400" cy="965678"/>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01752" rIns="9144">
              <a:spAutoFit/>
            </a:bodyPr>
            <a:lstStyle/>
            <a:p>
              <a:pPr defTabSz="914400">
                <a:defRPr/>
              </a:pPr>
              <a:r>
                <a:rPr lang="en-US" sz="1000" dirty="0">
                  <a:solidFill>
                    <a:schemeClr val="bg1">
                      <a:lumMod val="50000"/>
                    </a:schemeClr>
                  </a:solidFill>
                  <a:latin typeface="Verdana" pitchFamily="34" charset="0"/>
                  <a:cs typeface="Times New Roman" pitchFamily="18" charset="0"/>
                </a:rPr>
                <a:t>What are we going to do?</a:t>
              </a:r>
            </a:p>
            <a:p>
              <a:pPr defTabSz="914400">
                <a:defRPr/>
              </a:pPr>
              <a:endParaRPr lang="en-US" sz="1000" dirty="0">
                <a:solidFill>
                  <a:schemeClr val="bg1">
                    <a:lumMod val="50000"/>
                  </a:schemeClr>
                </a:solidFill>
                <a:latin typeface="Verdana" pitchFamily="34" charset="0"/>
                <a:cs typeface="Times New Roman" pitchFamily="18" charset="0"/>
              </a:endParaRPr>
            </a:p>
            <a:p>
              <a:pPr defTabSz="914400">
                <a:defRPr/>
              </a:pPr>
              <a:r>
                <a:rPr lang="en-US" sz="1000" dirty="0">
                  <a:solidFill>
                    <a:schemeClr val="bg1">
                      <a:lumMod val="50000"/>
                    </a:schemeClr>
                  </a:solidFill>
                  <a:latin typeface="Verdana" pitchFamily="34" charset="0"/>
                  <a:cs typeface="Times New Roman" pitchFamily="18" charset="0"/>
                </a:rPr>
                <a:t>What does </a:t>
              </a:r>
              <a:r>
                <a:rPr lang="en-US" sz="1000" i="1" dirty="0">
                  <a:solidFill>
                    <a:schemeClr val="bg1">
                      <a:lumMod val="50000"/>
                    </a:schemeClr>
                  </a:solidFill>
                  <a:latin typeface="Verdana" pitchFamily="34" charset="0"/>
                  <a:cs typeface="Times New Roman" pitchFamily="18" charset="0"/>
                </a:rPr>
                <a:t>Dependent</a:t>
              </a:r>
              <a:r>
                <a:rPr lang="en-US" sz="1000" dirty="0">
                  <a:solidFill>
                    <a:schemeClr val="bg1">
                      <a:lumMod val="50000"/>
                    </a:schemeClr>
                  </a:solidFill>
                  <a:latin typeface="Verdana" pitchFamily="34" charset="0"/>
                  <a:cs typeface="Times New Roman" pitchFamily="18" charset="0"/>
                </a:rPr>
                <a:t> mean?</a:t>
              </a:r>
            </a:p>
            <a:p>
              <a:pPr defTabSz="914400">
                <a:defRPr/>
              </a:pPr>
              <a:r>
                <a:rPr lang="en-US" sz="1000" i="1" dirty="0">
                  <a:solidFill>
                    <a:schemeClr val="bg1">
                      <a:lumMod val="50000"/>
                    </a:schemeClr>
                  </a:solidFill>
                  <a:latin typeface="Verdana" pitchFamily="34" charset="0"/>
                  <a:cs typeface="Times New Roman" pitchFamily="18" charset="0"/>
                </a:rPr>
                <a:t>Dependent </a:t>
              </a:r>
              <a:r>
                <a:rPr lang="en-US" sz="1000" dirty="0">
                  <a:solidFill>
                    <a:schemeClr val="bg1">
                      <a:lumMod val="50000"/>
                    </a:schemeClr>
                  </a:solidFill>
                  <a:latin typeface="Verdana" pitchFamily="34" charset="0"/>
                  <a:cs typeface="Times New Roman" pitchFamily="18" charset="0"/>
                </a:rPr>
                <a:t>means _________.</a:t>
              </a:r>
            </a:p>
          </p:txBody>
        </p:sp>
        <p:sp>
          <p:nvSpPr>
            <p:cNvPr id="32" name="Rectangle 31"/>
            <p:cNvSpPr/>
            <p:nvPr/>
          </p:nvSpPr>
          <p:spPr bwMode="auto">
            <a:xfrm>
              <a:off x="6748463" y="530220"/>
              <a:ext cx="2184400" cy="231598"/>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latin typeface="Gill Sans MT" pitchFamily="34" charset="0"/>
                </a:rPr>
                <a:t>CFU</a:t>
              </a:r>
            </a:p>
          </p:txBody>
        </p:sp>
      </p:grpSp>
      <p:grpSp>
        <p:nvGrpSpPr>
          <p:cNvPr id="6148" name="Group 5"/>
          <p:cNvGrpSpPr>
            <a:grpSpLocks/>
          </p:cNvGrpSpPr>
          <p:nvPr/>
        </p:nvGrpSpPr>
        <p:grpSpPr bwMode="auto">
          <a:xfrm>
            <a:off x="6770268" y="4452681"/>
            <a:ext cx="2190750" cy="1581973"/>
            <a:chOff x="6750050" y="3886200"/>
            <a:chExt cx="2190750" cy="1580561"/>
          </a:xfrm>
        </p:grpSpPr>
        <p:sp>
          <p:nvSpPr>
            <p:cNvPr id="36" name="Rectangle 35"/>
            <p:cNvSpPr/>
            <p:nvPr/>
          </p:nvSpPr>
          <p:spPr bwMode="auto">
            <a:xfrm>
              <a:off x="6750050" y="3886201"/>
              <a:ext cx="2184400" cy="1580560"/>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01752" rIns="45720">
              <a:spAutoFit/>
            </a:bodyPr>
            <a:lstStyle/>
            <a:p>
              <a:pPr>
                <a:defRPr/>
              </a:pPr>
              <a:r>
                <a:rPr lang="en-US" sz="1000" dirty="0">
                  <a:solidFill>
                    <a:schemeClr val="bg1">
                      <a:lumMod val="50000"/>
                    </a:schemeClr>
                  </a:solidFill>
                  <a:latin typeface="Verdana" pitchFamily="34" charset="0"/>
                </a:rPr>
                <a:t>Two events are independent provided the occurrence of one event has no effect on the occurrence of the other event. Now, we will use the Multiplication Rule to find the probability of dependent events.</a:t>
              </a:r>
            </a:p>
          </p:txBody>
        </p:sp>
        <p:sp>
          <p:nvSpPr>
            <p:cNvPr id="39" name="Rectangle 38"/>
            <p:cNvSpPr/>
            <p:nvPr/>
          </p:nvSpPr>
          <p:spPr bwMode="auto">
            <a:xfrm>
              <a:off x="6756400" y="3886200"/>
              <a:ext cx="2184400" cy="231568"/>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latin typeface="Gill Sans MT" pitchFamily="34" charset="0"/>
                </a:rPr>
                <a:t>Make Connection</a:t>
              </a:r>
            </a:p>
          </p:txBody>
        </p:sp>
      </p:grpSp>
      <p:grpSp>
        <p:nvGrpSpPr>
          <p:cNvPr id="6149" name="Group 3"/>
          <p:cNvGrpSpPr>
            <a:grpSpLocks/>
          </p:cNvGrpSpPr>
          <p:nvPr/>
        </p:nvGrpSpPr>
        <p:grpSpPr bwMode="auto">
          <a:xfrm>
            <a:off x="6791804" y="6157317"/>
            <a:ext cx="2190750" cy="504754"/>
            <a:chOff x="6750050" y="5199063"/>
            <a:chExt cx="2190750" cy="504683"/>
          </a:xfrm>
        </p:grpSpPr>
        <p:sp>
          <p:nvSpPr>
            <p:cNvPr id="31" name="Rectangle 30"/>
            <p:cNvSpPr/>
            <p:nvPr/>
          </p:nvSpPr>
          <p:spPr bwMode="auto">
            <a:xfrm>
              <a:off x="6750050" y="5199063"/>
              <a:ext cx="2184400" cy="504683"/>
            </a:xfrm>
            <a:prstGeom prst="rect">
              <a:avLst/>
            </a:prstGeom>
            <a:gradFill flip="none" rotWithShape="1">
              <a:gsLst>
                <a:gs pos="0">
                  <a:schemeClr val="bg1">
                    <a:lumMod val="85000"/>
                  </a:schemeClr>
                </a:gs>
                <a:gs pos="61000">
                  <a:schemeClr val="bg1">
                    <a:lumMod val="95000"/>
                  </a:schemeClr>
                </a:gs>
                <a:gs pos="100000">
                  <a:schemeClr val="bg1"/>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01752" rIns="45720">
              <a:spAutoFit/>
            </a:bodyPr>
            <a:lstStyle/>
            <a:p>
              <a:pPr defTabSz="914400">
                <a:defRPr/>
              </a:pPr>
              <a:r>
                <a:rPr lang="en-US" sz="1000" baseline="30000" dirty="0">
                  <a:solidFill>
                    <a:schemeClr val="bg1">
                      <a:lumMod val="50000"/>
                    </a:schemeClr>
                  </a:solidFill>
                  <a:latin typeface="Arial" charset="0"/>
                  <a:cs typeface="Times New Roman" pitchFamily="18" charset="0"/>
                </a:rPr>
                <a:t>1</a:t>
              </a:r>
              <a:r>
                <a:rPr lang="en-US" sz="1000" dirty="0">
                  <a:solidFill>
                    <a:schemeClr val="bg1">
                      <a:lumMod val="50000"/>
                    </a:schemeClr>
                  </a:solidFill>
                  <a:latin typeface="Arial" charset="0"/>
                  <a:cs typeface="Times New Roman" pitchFamily="18" charset="0"/>
                </a:rPr>
                <a:t> depend or based upon</a:t>
              </a:r>
            </a:p>
          </p:txBody>
        </p:sp>
        <p:sp>
          <p:nvSpPr>
            <p:cNvPr id="38" name="Rectangle 37"/>
            <p:cNvSpPr/>
            <p:nvPr/>
          </p:nvSpPr>
          <p:spPr bwMode="auto">
            <a:xfrm>
              <a:off x="6756400" y="5199063"/>
              <a:ext cx="2184400" cy="231742"/>
            </a:xfrm>
            <a:prstGeom prst="rect">
              <a:avLst/>
            </a:prstGeom>
            <a:solidFill>
              <a:schemeClr val="bg1">
                <a:lumMod val="50000"/>
              </a:schemeClr>
            </a:solidFill>
            <a:ln w="3175">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rPr>
                <a:t>Vocabulary</a:t>
              </a:r>
            </a:p>
          </p:txBody>
        </p:sp>
      </p:grpSp>
      <p:sp>
        <p:nvSpPr>
          <p:cNvPr id="52" name="Rectangle 126"/>
          <p:cNvSpPr/>
          <p:nvPr/>
        </p:nvSpPr>
        <p:spPr>
          <a:xfrm>
            <a:off x="0" y="68263"/>
            <a:ext cx="1735138" cy="247650"/>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Learning Objective</a:t>
            </a:r>
          </a:p>
        </p:txBody>
      </p:sp>
      <p:sp>
        <p:nvSpPr>
          <p:cNvPr id="53" name="Rectangle 130"/>
          <p:cNvSpPr/>
          <p:nvPr/>
        </p:nvSpPr>
        <p:spPr>
          <a:xfrm>
            <a:off x="74852" y="1052555"/>
            <a:ext cx="2214563" cy="247650"/>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Activate Prior Knowledge</a:t>
            </a:r>
          </a:p>
        </p:txBody>
      </p:sp>
      <mc:AlternateContent xmlns:mc="http://schemas.openxmlformats.org/markup-compatibility/2006" xmlns:a14="http://schemas.microsoft.com/office/drawing/2010/main">
        <mc:Choice Requires="a14">
          <p:sp>
            <p:nvSpPr>
              <p:cNvPr id="6152" name="Rectangle 3"/>
              <p:cNvSpPr>
                <a:spLocks noChangeArrowheads="1"/>
              </p:cNvSpPr>
              <p:nvPr/>
            </p:nvSpPr>
            <p:spPr bwMode="auto">
              <a:xfrm>
                <a:off x="-9525" y="320675"/>
                <a:ext cx="8696280"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57150" algn="l"/>
                    <a:tab pos="8953500" algn="r"/>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57150" algn="l"/>
                    <a:tab pos="8953500" algn="r"/>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57150" algn="l"/>
                    <a:tab pos="8953500" algn="r"/>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57150" algn="l"/>
                    <a:tab pos="8953500" algn="r"/>
                  </a:tabLst>
                  <a:defRPr>
                    <a:solidFill>
                      <a:schemeClr val="tx1"/>
                    </a:solidFill>
                    <a:latin typeface="Calibri" panose="020F0502020204030204" pitchFamily="34" charset="0"/>
                    <a:cs typeface="Arial" panose="020B0604020202020204" pitchFamily="34" charset="0"/>
                  </a:defRPr>
                </a:lvl9pPr>
              </a:lstStyle>
              <a:p>
                <a:pPr defTabSz="914400"/>
                <a:r>
                  <a:rPr lang="en-US" altLang="en-US" sz="2000" dirty="0">
                    <a:solidFill>
                      <a:srgbClr val="000000"/>
                    </a:solidFill>
                    <a:latin typeface="Arial" panose="020B0604020202020204" pitchFamily="34" charset="0"/>
                    <a:cs typeface="Times New Roman" panose="02020603050405020304" pitchFamily="18" charset="0"/>
                  </a:rPr>
                  <a:t>Students will learn how to find the Probability of Two </a:t>
                </a:r>
                <a14:m>
                  <m:oMath xmlns:m="http://schemas.openxmlformats.org/officeDocument/2006/math">
                    <m:sSub>
                      <m:sSubPr>
                        <m:ctrlPr>
                          <a:rPr lang="en-US" altLang="en-US" sz="2000" i="1" smtClean="0">
                            <a:solidFill>
                              <a:srgbClr val="000000"/>
                            </a:solidFill>
                            <a:latin typeface="Cambria Math" panose="02040503050406030204" pitchFamily="18" charset="0"/>
                            <a:cs typeface="Times New Roman" panose="02020603050405020304" pitchFamily="18" charset="0"/>
                          </a:rPr>
                        </m:ctrlPr>
                      </m:sSubPr>
                      <m:e>
                        <m:r>
                          <a:rPr lang="en-US" altLang="en-US" sz="2000" i="1">
                            <a:solidFill>
                              <a:srgbClr val="000000"/>
                            </a:solidFill>
                            <a:latin typeface="Cambria Math" panose="02040503050406030204" pitchFamily="18" charset="0"/>
                            <a:cs typeface="Times New Roman" panose="02020603050405020304" pitchFamily="18" charset="0"/>
                          </a:rPr>
                          <m:t>𝐷𝑒𝑝𝑒𝑛𝑑𝑒𝑛𝑡</m:t>
                        </m:r>
                      </m:e>
                      <m:sub>
                        <m:r>
                          <a:rPr lang="en-US" altLang="en-US" sz="2000" b="0" i="1" smtClean="0">
                            <a:solidFill>
                              <a:srgbClr val="000000"/>
                            </a:solidFill>
                            <a:latin typeface="Cambria Math" panose="02040503050406030204" pitchFamily="18" charset="0"/>
                            <a:cs typeface="Times New Roman" panose="02020603050405020304" pitchFamily="18" charset="0"/>
                          </a:rPr>
                          <m:t>1</m:t>
                        </m:r>
                      </m:sub>
                    </m:sSub>
                  </m:oMath>
                </a14:m>
                <a:r>
                  <a:rPr lang="en-US" altLang="en-US" sz="2000" dirty="0">
                    <a:solidFill>
                      <a:srgbClr val="000000"/>
                    </a:solidFill>
                    <a:latin typeface="Arial" panose="020B0604020202020204" pitchFamily="34" charset="0"/>
                    <a:cs typeface="Times New Roman" panose="02020603050405020304" pitchFamily="18" charset="0"/>
                  </a:rPr>
                  <a:t> Events.</a:t>
                </a:r>
              </a:p>
            </p:txBody>
          </p:sp>
        </mc:Choice>
        <mc:Fallback xmlns="">
          <p:sp>
            <p:nvSpPr>
              <p:cNvPr id="6152" name="Rectangle 3"/>
              <p:cNvSpPr>
                <a:spLocks noRot="1" noChangeAspect="1" noMove="1" noResize="1" noEditPoints="1" noAdjustHandles="1" noChangeArrowheads="1" noChangeShapeType="1" noTextEdit="1"/>
              </p:cNvSpPr>
              <p:nvPr/>
            </p:nvSpPr>
            <p:spPr bwMode="auto">
              <a:xfrm>
                <a:off x="-9525" y="320675"/>
                <a:ext cx="8696280" cy="400110"/>
              </a:xfrm>
              <a:prstGeom prst="rect">
                <a:avLst/>
              </a:prstGeom>
              <a:blipFill>
                <a:blip r:embed="rId4"/>
                <a:stretch>
                  <a:fillRect l="-701" t="-7692" b="-292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157" name="Title 2"/>
          <p:cNvSpPr>
            <a:spLocks noGrp="1"/>
          </p:cNvSpPr>
          <p:nvPr>
            <p:ph type="title" idx="4294967295"/>
          </p:nvPr>
        </p:nvSpPr>
        <p:spPr/>
        <p:txBody>
          <a:bodyPr/>
          <a:lstStyle/>
          <a:p>
            <a:r>
              <a:rPr lang="en-US" altLang="en-US"/>
              <a:t>Objective &amp; Prior Knowledge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C4CC1A-E34F-4D1F-A368-4F9F1C9F713A}"/>
              </a:ext>
            </a:extLst>
          </p:cNvPr>
          <p:cNvSpPr txBox="1"/>
          <p:nvPr/>
        </p:nvSpPr>
        <p:spPr>
          <a:xfrm>
            <a:off x="299790" y="2268773"/>
            <a:ext cx="7165265" cy="461665"/>
          </a:xfrm>
          <a:prstGeom prst="rect">
            <a:avLst/>
          </a:prstGeom>
          <a:noFill/>
        </p:spPr>
        <p:txBody>
          <a:bodyPr wrap="square">
            <a:spAutoFit/>
          </a:bodyPr>
          <a:lstStyle/>
          <a:p>
            <a:r>
              <a:rPr lang="pl-PL" sz="2400" dirty="0"/>
              <a:t>P(</a:t>
            </a:r>
            <a:r>
              <a:rPr lang="en-US" sz="2400" b="1" dirty="0">
                <a:solidFill>
                  <a:srgbClr val="00B050"/>
                </a:solidFill>
                <a:effectLst>
                  <a:outerShdw blurRad="38100" dist="38100" dir="2700000" algn="tl">
                    <a:srgbClr val="000000">
                      <a:alpha val="43137"/>
                    </a:srgbClr>
                  </a:outerShdw>
                </a:effectLst>
              </a:rPr>
              <a:t>green1</a:t>
            </a:r>
            <a:r>
              <a:rPr lang="pl-PL" sz="2400" dirty="0"/>
              <a:t> ⋂ </a:t>
            </a:r>
            <a:r>
              <a:rPr lang="en-US" sz="2400" b="1" dirty="0">
                <a:solidFill>
                  <a:srgbClr val="00B050"/>
                </a:solidFill>
                <a:effectLst>
                  <a:outerShdw blurRad="38100" dist="38100" dir="2700000" algn="tl">
                    <a:srgbClr val="000000">
                      <a:alpha val="43137"/>
                    </a:srgbClr>
                  </a:outerShdw>
                </a:effectLst>
              </a:rPr>
              <a:t>green2</a:t>
            </a:r>
            <a:r>
              <a:rPr lang="pl-PL" sz="2400" dirty="0"/>
              <a:t>) = P(</a:t>
            </a:r>
            <a:r>
              <a:rPr lang="en-US" sz="2400" b="1" dirty="0">
                <a:solidFill>
                  <a:srgbClr val="00B050"/>
                </a:solidFill>
                <a:effectLst>
                  <a:outerShdw blurRad="38100" dist="38100" dir="2700000" algn="tl">
                    <a:srgbClr val="000000">
                      <a:alpha val="43137"/>
                    </a:srgbClr>
                  </a:outerShdw>
                </a:effectLst>
              </a:rPr>
              <a:t>green1</a:t>
            </a:r>
            <a:r>
              <a:rPr lang="pl-PL" sz="2400" dirty="0"/>
              <a:t>) ∙ P(</a:t>
            </a:r>
            <a:r>
              <a:rPr lang="en-US" sz="2400" b="1" dirty="0">
                <a:solidFill>
                  <a:srgbClr val="00B050"/>
                </a:solidFill>
                <a:effectLst>
                  <a:outerShdw blurRad="38100" dist="38100" dir="2700000" algn="tl">
                    <a:srgbClr val="000000">
                      <a:alpha val="43137"/>
                    </a:srgbClr>
                  </a:outerShdw>
                </a:effectLst>
              </a:rPr>
              <a:t>green2</a:t>
            </a:r>
            <a:r>
              <a:rPr lang="pl-PL" sz="2400" dirty="0"/>
              <a:t>|</a:t>
            </a:r>
            <a:r>
              <a:rPr lang="en-US" sz="2400" b="1" dirty="0">
                <a:solidFill>
                  <a:srgbClr val="00B050"/>
                </a:solidFill>
                <a:effectLst>
                  <a:outerShdw blurRad="38100" dist="38100" dir="2700000" algn="tl">
                    <a:srgbClr val="000000">
                      <a:alpha val="43137"/>
                    </a:srgbClr>
                  </a:outerShdw>
                </a:effectLst>
              </a:rPr>
              <a:t>green1</a:t>
            </a:r>
            <a:r>
              <a:rPr lang="pl-PL" sz="2400" dirty="0"/>
              <a:t>) </a:t>
            </a:r>
            <a:endParaRPr lang="en-US" sz="2400" dirty="0"/>
          </a:p>
        </p:txBody>
      </p:sp>
      <p:pic>
        <p:nvPicPr>
          <p:cNvPr id="79" name="Picture 78">
            <a:extLst>
              <a:ext uri="{FF2B5EF4-FFF2-40B4-BE49-F238E27FC236}">
                <a16:creationId xmlns:a16="http://schemas.microsoft.com/office/drawing/2014/main" id="{71E9DDB5-FDF2-4155-8A93-7CDE717F7E61}"/>
              </a:ext>
            </a:extLst>
          </p:cNvPr>
          <p:cNvPicPr>
            <a:picLocks noChangeAspect="1"/>
          </p:cNvPicPr>
          <p:nvPr/>
        </p:nvPicPr>
        <p:blipFill>
          <a:blip r:embed="rId2"/>
          <a:stretch>
            <a:fillRect/>
          </a:stretch>
        </p:blipFill>
        <p:spPr>
          <a:xfrm>
            <a:off x="8105548" y="4767885"/>
            <a:ext cx="819672" cy="793871"/>
          </a:xfrm>
          <a:prstGeom prst="rect">
            <a:avLst/>
          </a:prstGeom>
        </p:spPr>
      </p:pic>
      <p:pic>
        <p:nvPicPr>
          <p:cNvPr id="9" name="Picture 8">
            <a:extLst>
              <a:ext uri="{FF2B5EF4-FFF2-40B4-BE49-F238E27FC236}">
                <a16:creationId xmlns:a16="http://schemas.microsoft.com/office/drawing/2014/main" id="{59189DBA-0FB3-40EF-9DE7-57E7A8C29F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66370" y="1973932"/>
            <a:ext cx="1194701" cy="1437104"/>
          </a:xfrm>
          <a:prstGeom prst="rect">
            <a:avLst/>
          </a:prstGeom>
        </p:spPr>
      </p:pic>
      <p:sp>
        <p:nvSpPr>
          <p:cNvPr id="3" name="Rectangle 2">
            <a:extLst>
              <a:ext uri="{FF2B5EF4-FFF2-40B4-BE49-F238E27FC236}">
                <a16:creationId xmlns:a16="http://schemas.microsoft.com/office/drawing/2014/main" id="{BE1F933E-8E62-4DA7-971C-BDD6AD596A79}"/>
              </a:ext>
            </a:extLst>
          </p:cNvPr>
          <p:cNvSpPr/>
          <p:nvPr/>
        </p:nvSpPr>
        <p:spPr>
          <a:xfrm>
            <a:off x="-138420" y="809490"/>
            <a:ext cx="647574" cy="523220"/>
          </a:xfrm>
          <a:prstGeom prst="rect">
            <a:avLst/>
          </a:prstGeom>
          <a:noFill/>
        </p:spPr>
        <p:txBody>
          <a:bodyPr wrap="square" lIns="91440" tIns="45720" rIns="91440" bIns="45720">
            <a:spAutoFit/>
          </a:bodyPr>
          <a:lstStyle/>
          <a:p>
            <a:pPr algn="ctr"/>
            <a:r>
              <a:rPr lang="en-US" sz="2800" b="1" dirty="0">
                <a:ln w="13462">
                  <a:solidFill>
                    <a:schemeClr val="bg1"/>
                  </a:solidFill>
                  <a:prstDash val="solid"/>
                </a:ln>
                <a:solidFill>
                  <a:schemeClr val="accent4">
                    <a:lumMod val="50000"/>
                  </a:schemeClr>
                </a:solidFill>
                <a:effectLst>
                  <a:outerShdw dist="38100" dir="2700000" algn="bl" rotWithShape="0">
                    <a:schemeClr val="accent5"/>
                  </a:outerShdw>
                </a:effectLst>
              </a:rPr>
              <a:t>5.</a:t>
            </a:r>
          </a:p>
        </p:txBody>
      </p:sp>
      <p:pic>
        <p:nvPicPr>
          <p:cNvPr id="3074" name="Picture 2" descr="Just Do It | Good, Better, Best Love">
            <a:extLst>
              <a:ext uri="{FF2B5EF4-FFF2-40B4-BE49-F238E27FC236}">
                <a16:creationId xmlns:a16="http://schemas.microsoft.com/office/drawing/2014/main" id="{B9C24E93-469B-459D-AAD8-2DC6E95FB673}"/>
              </a:ext>
            </a:extLst>
          </p:cNvPr>
          <p:cNvPicPr>
            <a:picLocks noChangeAspect="1" noChangeArrowheads="1"/>
          </p:cNvPicPr>
          <p:nvPr/>
        </p:nvPicPr>
        <p:blipFill>
          <a:blip r:embed="rId4">
            <a:clrChange>
              <a:clrFrom>
                <a:srgbClr val="00FA91"/>
              </a:clrFrom>
              <a:clrTo>
                <a:srgbClr val="00FA91">
                  <a:alpha val="0"/>
                </a:srgbClr>
              </a:clrTo>
            </a:clrChange>
            <a:extLst>
              <a:ext uri="{28A0092B-C50C-407E-A947-70E740481C1C}">
                <a14:useLocalDpi xmlns:a14="http://schemas.microsoft.com/office/drawing/2010/main" val="0"/>
              </a:ext>
            </a:extLst>
          </a:blip>
          <a:srcRect/>
          <a:stretch>
            <a:fillRect/>
          </a:stretch>
        </p:blipFill>
        <p:spPr bwMode="auto">
          <a:xfrm>
            <a:off x="6555255" y="3737590"/>
            <a:ext cx="2152649" cy="1291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CD53E0D-E8BD-4C2E-AD6D-8586CB0450F8}"/>
              </a:ext>
            </a:extLst>
          </p:cNvPr>
          <p:cNvSpPr txBox="1"/>
          <p:nvPr/>
        </p:nvSpPr>
        <p:spPr>
          <a:xfrm>
            <a:off x="280696" y="929500"/>
            <a:ext cx="8528024" cy="923330"/>
          </a:xfrm>
          <a:prstGeom prst="rect">
            <a:avLst/>
          </a:prstGeom>
          <a:noFill/>
        </p:spPr>
        <p:txBody>
          <a:bodyPr wrap="square">
            <a:spAutoFit/>
          </a:bodyPr>
          <a:lstStyle/>
          <a:p>
            <a:r>
              <a:rPr lang="en-US" b="1" dirty="0"/>
              <a:t>A bag holds 6 green marbles and 2 blue marbles. You choose a marble without looking, put it aside, and choose another marble without looking. </a:t>
            </a:r>
            <a:r>
              <a:rPr lang="en-US" b="1" i="1" dirty="0">
                <a:latin typeface="Adobe Devanagari" panose="02040503050201020203" pitchFamily="18" charset="0"/>
                <a:cs typeface="Adobe Devanagari" panose="02040503050201020203" pitchFamily="18" charset="0"/>
              </a:rPr>
              <a:t>Use the Multiplication Rule to find the specified probability, entering it as a fraction.</a:t>
            </a:r>
            <a:endParaRPr lang="en-US" b="1" i="1" dirty="0">
              <a:solidFill>
                <a:srgbClr val="000000"/>
              </a:solidFill>
              <a:effectLst/>
              <a:latin typeface="Adobe Devanagari" panose="02040503050201020203" pitchFamily="18" charset="0"/>
              <a:cs typeface="Adobe Devanagari" panose="02040503050201020203" pitchFamily="18" charset="0"/>
            </a:endParaRPr>
          </a:p>
        </p:txBody>
      </p:sp>
      <p:pic>
        <p:nvPicPr>
          <p:cNvPr id="12" name="Picture 11">
            <a:extLst>
              <a:ext uri="{FF2B5EF4-FFF2-40B4-BE49-F238E27FC236}">
                <a16:creationId xmlns:a16="http://schemas.microsoft.com/office/drawing/2014/main" id="{C03A3803-9808-41BF-AE4D-0BFDBCF3AB7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227132" y="1668022"/>
            <a:ext cx="1785768" cy="297628"/>
          </a:xfrm>
          <a:prstGeom prst="rect">
            <a:avLst/>
          </a:prstGeom>
        </p:spPr>
      </p:pic>
      <p:pic>
        <p:nvPicPr>
          <p:cNvPr id="46" name="Picture 8" descr="IconExperience » V-Collection » Bullet Ball Glass Green Icon">
            <a:extLst>
              <a:ext uri="{FF2B5EF4-FFF2-40B4-BE49-F238E27FC236}">
                <a16:creationId xmlns:a16="http://schemas.microsoft.com/office/drawing/2014/main" id="{B4E9F968-7E99-4CDB-A058-759916D7388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1174" y="2979657"/>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IconExperience » V-Collection » Bullet Ball Glass Green Icon">
            <a:extLst>
              <a:ext uri="{FF2B5EF4-FFF2-40B4-BE49-F238E27FC236}">
                <a16:creationId xmlns:a16="http://schemas.microsoft.com/office/drawing/2014/main" id="{2B60C801-4946-41B5-8BE1-685C72984DCB}"/>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5232" y="3023684"/>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IconExperience » V-Collection » Bullet Ball Glass Green Icon">
            <a:extLst>
              <a:ext uri="{FF2B5EF4-FFF2-40B4-BE49-F238E27FC236}">
                <a16:creationId xmlns:a16="http://schemas.microsoft.com/office/drawing/2014/main" id="{E4D7685B-5791-4D4B-ACB2-3716A898276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3004" y="2994470"/>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IconExperience » V-Collection » Bullet Ball Glass Green Icon">
            <a:extLst>
              <a:ext uri="{FF2B5EF4-FFF2-40B4-BE49-F238E27FC236}">
                <a16:creationId xmlns:a16="http://schemas.microsoft.com/office/drawing/2014/main" id="{59CE1E4E-E7DD-4E14-AB69-40238BCED6E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498" y="2895247"/>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4" descr="Planet Neptune Icon, PNG ClipArt Image | IconBug.com">
            <a:extLst>
              <a:ext uri="{FF2B5EF4-FFF2-40B4-BE49-F238E27FC236}">
                <a16:creationId xmlns:a16="http://schemas.microsoft.com/office/drawing/2014/main" id="{495943BE-2C34-427C-813F-D2FF1BA19C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41" y="2650325"/>
            <a:ext cx="213435" cy="230595"/>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CEDE5F2A-B856-4C07-811A-2568154E3FB3}"/>
              </a:ext>
            </a:extLst>
          </p:cNvPr>
          <p:cNvSpPr txBox="1"/>
          <p:nvPr/>
        </p:nvSpPr>
        <p:spPr>
          <a:xfrm>
            <a:off x="-17409" y="1813755"/>
            <a:ext cx="8424437" cy="369332"/>
          </a:xfrm>
          <a:prstGeom prst="rect">
            <a:avLst/>
          </a:prstGeom>
          <a:noFill/>
        </p:spPr>
        <p:txBody>
          <a:bodyPr wrap="square">
            <a:spAutoFit/>
          </a:bodyPr>
          <a:lstStyle/>
          <a:p>
            <a:r>
              <a:rPr lang="en-US" b="1" i="0" dirty="0">
                <a:solidFill>
                  <a:srgbClr val="000000"/>
                </a:solidFill>
                <a:effectLst>
                  <a:outerShdw blurRad="38100" dist="38100" dir="2700000" algn="tl">
                    <a:srgbClr val="000000">
                      <a:alpha val="43137"/>
                    </a:srgbClr>
                  </a:outerShdw>
                </a:effectLst>
                <a:latin typeface="Monotype Corsiva" panose="03010101010201010101" pitchFamily="66" charset="0"/>
              </a:rPr>
              <a:t>Find the probability that you remove a</a:t>
            </a:r>
            <a:r>
              <a:rPr lang="en-US" b="1" i="0" dirty="0">
                <a:solidFill>
                  <a:schemeClr val="bg1">
                    <a:lumMod val="50000"/>
                  </a:schemeClr>
                </a:solidFill>
                <a:effectLst>
                  <a:outerShdw blurRad="38100" dist="38100" dir="2700000" algn="tl">
                    <a:srgbClr val="000000">
                      <a:alpha val="43137"/>
                    </a:srgbClr>
                  </a:outerShdw>
                </a:effectLst>
                <a:latin typeface="Monotype Corsiva" panose="03010101010201010101" pitchFamily="66" charset="0"/>
              </a:rPr>
              <a:t> </a:t>
            </a:r>
            <a:r>
              <a:rPr lang="en-US" b="1" i="0" dirty="0">
                <a:solidFill>
                  <a:srgbClr val="00B050"/>
                </a:solidFill>
                <a:effectLst>
                  <a:outerShdw blurRad="38100" dist="38100" dir="2700000" algn="tl">
                    <a:srgbClr val="000000">
                      <a:alpha val="43137"/>
                    </a:srgbClr>
                  </a:outerShdw>
                </a:effectLst>
                <a:latin typeface="Monotype Corsiva" panose="03010101010201010101" pitchFamily="66" charset="0"/>
              </a:rPr>
              <a:t>green marble </a:t>
            </a:r>
            <a:r>
              <a:rPr lang="en-US" b="1" i="0" dirty="0">
                <a:solidFill>
                  <a:srgbClr val="000000"/>
                </a:solidFill>
                <a:effectLst>
                  <a:outerShdw blurRad="38100" dist="38100" dir="2700000" algn="tl">
                    <a:srgbClr val="000000">
                      <a:alpha val="43137"/>
                    </a:srgbClr>
                  </a:outerShdw>
                </a:effectLst>
                <a:latin typeface="Monotype Corsiva" panose="03010101010201010101" pitchFamily="66" charset="0"/>
              </a:rPr>
              <a:t>followed by a </a:t>
            </a:r>
            <a:r>
              <a:rPr lang="en-US" b="1" i="0" dirty="0">
                <a:solidFill>
                  <a:srgbClr val="00B050"/>
                </a:solidFill>
                <a:effectLst>
                  <a:outerShdw blurRad="38100" dist="38100" dir="2700000" algn="tl">
                    <a:srgbClr val="000000">
                      <a:alpha val="43137"/>
                    </a:srgbClr>
                  </a:outerShdw>
                </a:effectLst>
                <a:latin typeface="Monotype Corsiva" panose="03010101010201010101" pitchFamily="66" charset="0"/>
              </a:rPr>
              <a:t>another green marble </a:t>
            </a:r>
            <a:endParaRPr lang="en-US" dirty="0">
              <a:effectLst>
                <a:outerShdw blurRad="38100" dist="38100" dir="2700000" algn="tl">
                  <a:srgbClr val="000000">
                    <a:alpha val="43137"/>
                  </a:srgbClr>
                </a:outerShdw>
              </a:effectLst>
              <a:latin typeface="Monotype Corsiva" panose="03010101010201010101" pitchFamily="66" charset="0"/>
            </a:endParaRPr>
          </a:p>
        </p:txBody>
      </p:sp>
      <p:pic>
        <p:nvPicPr>
          <p:cNvPr id="13" name="Picture 14" descr="Planet Neptune Icon, PNG ClipArt Image | IconBug.com">
            <a:extLst>
              <a:ext uri="{FF2B5EF4-FFF2-40B4-BE49-F238E27FC236}">
                <a16:creationId xmlns:a16="http://schemas.microsoft.com/office/drawing/2014/main" id="{59946863-47AF-4F7F-87CB-339C7AAB47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6535" y="2794836"/>
            <a:ext cx="213435" cy="23059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BC5642F-A74D-443A-960D-DE76411AC2C4}"/>
                  </a:ext>
                </a:extLst>
              </p:cNvPr>
              <p:cNvSpPr txBox="1"/>
              <p:nvPr/>
            </p:nvSpPr>
            <p:spPr>
              <a:xfrm>
                <a:off x="494705" y="2999658"/>
                <a:ext cx="2574871"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00B050"/>
                          </a:solidFill>
                          <a:effectLst>
                            <a:outerShdw blurRad="38100" dist="38100" dir="2700000" algn="tl">
                              <a:srgbClr val="000000">
                                <a:alpha val="43137"/>
                              </a:srgbClr>
                            </a:outerShdw>
                          </a:effectLst>
                        </a:rPr>
                        <m:t>green</m:t>
                      </m:r>
                      <m:r>
                        <m:rPr>
                          <m:nor/>
                        </m:rPr>
                        <a:rPr lang="en-US" sz="2400" b="1" dirty="0">
                          <a:solidFill>
                            <a:srgbClr val="00B050"/>
                          </a:solidFill>
                          <a:effectLst>
                            <a:outerShdw blurRad="38100" dist="38100" dir="2700000" algn="tl">
                              <a:srgbClr val="000000">
                                <a:alpha val="43137"/>
                              </a:srgbClr>
                            </a:outerShdw>
                          </a:effectLst>
                        </a:rPr>
                        <m:t>1</m:t>
                      </m:r>
                      <m:r>
                        <m:rPr>
                          <m:nor/>
                        </m:rPr>
                        <a:rPr lang="pl-PL" sz="2400" dirty="0"/>
                        <m:t>)</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6</m:t>
                          </m:r>
                        </m:num>
                        <m:den>
                          <m:r>
                            <a:rPr lang="en-US" sz="2400" i="1">
                              <a:latin typeface="Cambria Math" panose="02040503050406030204" pitchFamily="18" charset="0"/>
                            </a:rPr>
                            <m:t>8</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3</m:t>
                          </m:r>
                        </m:num>
                        <m:den>
                          <m:r>
                            <a:rPr lang="en-US" sz="2400" i="1">
                              <a:latin typeface="Cambria Math" panose="02040503050406030204" pitchFamily="18" charset="0"/>
                            </a:rPr>
                            <m:t>4</m:t>
                          </m:r>
                        </m:den>
                      </m:f>
                    </m:oMath>
                  </m:oMathPara>
                </a14:m>
                <a:endParaRPr lang="en-US" sz="2400" dirty="0"/>
              </a:p>
            </p:txBody>
          </p:sp>
        </mc:Choice>
        <mc:Fallback xmlns="">
          <p:sp>
            <p:nvSpPr>
              <p:cNvPr id="14" name="TextBox 13">
                <a:extLst>
                  <a:ext uri="{FF2B5EF4-FFF2-40B4-BE49-F238E27FC236}">
                    <a16:creationId xmlns:a16="http://schemas.microsoft.com/office/drawing/2014/main" id="{8BC5642F-A74D-443A-960D-DE76411AC2C4}"/>
                  </a:ext>
                </a:extLst>
              </p:cNvPr>
              <p:cNvSpPr txBox="1">
                <a:spLocks noRot="1" noChangeAspect="1" noMove="1" noResize="1" noEditPoints="1" noAdjustHandles="1" noChangeArrowheads="1" noChangeShapeType="1" noTextEdit="1"/>
              </p:cNvSpPr>
              <p:nvPr/>
            </p:nvSpPr>
            <p:spPr>
              <a:xfrm>
                <a:off x="494705" y="2999658"/>
                <a:ext cx="2574871" cy="69384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41AAAE1-0689-4000-A434-4C55497230B7}"/>
                  </a:ext>
                </a:extLst>
              </p:cNvPr>
              <p:cNvSpPr txBox="1"/>
              <p:nvPr/>
            </p:nvSpPr>
            <p:spPr>
              <a:xfrm>
                <a:off x="3569905" y="2977807"/>
                <a:ext cx="2964978" cy="700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00B050"/>
                          </a:solidFill>
                          <a:effectLst>
                            <a:outerShdw blurRad="38100" dist="38100" dir="2700000" algn="tl">
                              <a:srgbClr val="000000">
                                <a:alpha val="43137"/>
                              </a:srgbClr>
                            </a:outerShdw>
                          </a:effectLst>
                        </a:rPr>
                        <m:t>green</m:t>
                      </m:r>
                      <m:r>
                        <m:rPr>
                          <m:nor/>
                        </m:rPr>
                        <a:rPr lang="en-US" sz="2400" b="1" dirty="0">
                          <a:solidFill>
                            <a:srgbClr val="00B050"/>
                          </a:solidFill>
                          <a:effectLst>
                            <a:outerShdw blurRad="38100" dist="38100" dir="2700000" algn="tl">
                              <a:srgbClr val="000000">
                                <a:alpha val="43137"/>
                              </a:srgbClr>
                            </a:outerShdw>
                          </a:effectLst>
                        </a:rPr>
                        <m:t>2</m:t>
                      </m:r>
                      <m:r>
                        <m:rPr>
                          <m:nor/>
                        </m:rPr>
                        <a:rPr lang="pl-PL" sz="2400" dirty="0"/>
                        <m:t>|</m:t>
                      </m:r>
                      <m:r>
                        <m:rPr>
                          <m:nor/>
                        </m:rPr>
                        <a:rPr lang="en-US" sz="2400" b="1" dirty="0">
                          <a:solidFill>
                            <a:srgbClr val="00B050"/>
                          </a:solidFill>
                          <a:effectLst>
                            <a:outerShdw blurRad="38100" dist="38100" dir="2700000" algn="tl">
                              <a:srgbClr val="000000">
                                <a:alpha val="43137"/>
                              </a:srgbClr>
                            </a:outerShdw>
                          </a:effectLst>
                        </a:rPr>
                        <m:t>green</m:t>
                      </m:r>
                      <m:r>
                        <m:rPr>
                          <m:nor/>
                        </m:rPr>
                        <a:rPr lang="en-US" sz="2400" b="1" dirty="0">
                          <a:solidFill>
                            <a:srgbClr val="00B050"/>
                          </a:solidFill>
                          <a:effectLst>
                            <a:outerShdw blurRad="38100" dist="38100" dir="2700000" algn="tl">
                              <a:srgbClr val="000000">
                                <a:alpha val="43137"/>
                              </a:srgbClr>
                            </a:outerShdw>
                          </a:effectLst>
                        </a:rPr>
                        <m:t>1</m:t>
                      </m:r>
                      <m:r>
                        <m:rPr>
                          <m:nor/>
                        </m:rPr>
                        <a:rPr lang="pl-PL" sz="2400" dirty="0"/>
                        <m:t>)</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i="1">
                              <a:latin typeface="Cambria Math" panose="02040503050406030204" pitchFamily="18" charset="0"/>
                            </a:rPr>
                            <m:t>7</m:t>
                          </m:r>
                        </m:den>
                      </m:f>
                    </m:oMath>
                  </m:oMathPara>
                </a14:m>
                <a:endParaRPr lang="en-US" sz="2400" dirty="0"/>
              </a:p>
            </p:txBody>
          </p:sp>
        </mc:Choice>
        <mc:Fallback xmlns="">
          <p:sp>
            <p:nvSpPr>
              <p:cNvPr id="19" name="TextBox 18">
                <a:extLst>
                  <a:ext uri="{FF2B5EF4-FFF2-40B4-BE49-F238E27FC236}">
                    <a16:creationId xmlns:a16="http://schemas.microsoft.com/office/drawing/2014/main" id="{E41AAAE1-0689-4000-A434-4C55497230B7}"/>
                  </a:ext>
                </a:extLst>
              </p:cNvPr>
              <p:cNvSpPr txBox="1">
                <a:spLocks noRot="1" noChangeAspect="1" noMove="1" noResize="1" noEditPoints="1" noAdjustHandles="1" noChangeArrowheads="1" noChangeShapeType="1" noTextEdit="1"/>
              </p:cNvSpPr>
              <p:nvPr/>
            </p:nvSpPr>
            <p:spPr>
              <a:xfrm>
                <a:off x="3569905" y="2977807"/>
                <a:ext cx="2964978" cy="70006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E8253DF5-431E-4D35-9F0C-63F3D7AD2E9D}"/>
                  </a:ext>
                </a:extLst>
              </p:cNvPr>
              <p:cNvSpPr txBox="1"/>
              <p:nvPr/>
            </p:nvSpPr>
            <p:spPr>
              <a:xfrm>
                <a:off x="920549" y="4001905"/>
                <a:ext cx="4886324" cy="7936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00B050"/>
                          </a:solidFill>
                          <a:effectLst>
                            <a:outerShdw blurRad="38100" dist="38100" dir="2700000" algn="tl">
                              <a:srgbClr val="000000">
                                <a:alpha val="43137"/>
                              </a:srgbClr>
                            </a:outerShdw>
                          </a:effectLst>
                        </a:rPr>
                        <m:t>green</m:t>
                      </m:r>
                      <m:r>
                        <m:rPr>
                          <m:nor/>
                        </m:rPr>
                        <a:rPr lang="en-US" sz="2400" b="1" dirty="0">
                          <a:solidFill>
                            <a:srgbClr val="00B050"/>
                          </a:solidFill>
                          <a:effectLst>
                            <a:outerShdw blurRad="38100" dist="38100" dir="2700000" algn="tl">
                              <a:srgbClr val="000000">
                                <a:alpha val="43137"/>
                              </a:srgbClr>
                            </a:outerShdw>
                          </a:effectLst>
                        </a:rPr>
                        <m:t>1</m:t>
                      </m:r>
                      <m:r>
                        <m:rPr>
                          <m:nor/>
                        </m:rPr>
                        <a:rPr lang="pl-PL" sz="2400" dirty="0"/>
                        <m:t> ⋂</m:t>
                      </m:r>
                      <m:r>
                        <m:rPr>
                          <m:nor/>
                        </m:rPr>
                        <a:rPr lang="en-US" sz="2400" b="1" dirty="0">
                          <a:solidFill>
                            <a:srgbClr val="00B050"/>
                          </a:solidFill>
                          <a:effectLst>
                            <a:outerShdw blurRad="38100" dist="38100" dir="2700000" algn="tl">
                              <a:srgbClr val="000000">
                                <a:alpha val="43137"/>
                              </a:srgbClr>
                            </a:outerShdw>
                          </a:effectLst>
                        </a:rPr>
                        <m:t>green</m:t>
                      </m:r>
                      <m:r>
                        <m:rPr>
                          <m:nor/>
                        </m:rPr>
                        <a:rPr lang="en-US" sz="2400" b="1" dirty="0">
                          <a:solidFill>
                            <a:srgbClr val="00B050"/>
                          </a:solidFill>
                          <a:effectLst>
                            <a:outerShdw blurRad="38100" dist="38100" dir="2700000" algn="tl">
                              <a:srgbClr val="000000">
                                <a:alpha val="43137"/>
                              </a:srgbClr>
                            </a:outerShdw>
                          </a:effectLst>
                        </a:rPr>
                        <m:t>2</m:t>
                      </m:r>
                      <m:r>
                        <m:rPr>
                          <m:nor/>
                        </m:rPr>
                        <a:rPr lang="pl-PL" sz="2400" dirty="0"/>
                        <m:t>) =</m:t>
                      </m:r>
                      <m:r>
                        <m:rPr>
                          <m:nor/>
                        </m:rPr>
                        <a:rPr lang="en-US" sz="2400" dirty="0"/>
                        <m:t> </m:t>
                      </m:r>
                      <m:f>
                        <m:fPr>
                          <m:ctrlPr>
                            <a:rPr lang="en-US" sz="2400" i="1">
                              <a:latin typeface="Cambria Math" panose="02040503050406030204" pitchFamily="18" charset="0"/>
                            </a:rPr>
                          </m:ctrlPr>
                        </m:fPr>
                        <m:num>
                          <m:r>
                            <a:rPr lang="en-US" sz="2400" i="1">
                              <a:latin typeface="Cambria Math" panose="02040503050406030204" pitchFamily="18" charset="0"/>
                            </a:rPr>
                            <m:t>3</m:t>
                          </m:r>
                        </m:num>
                        <m:den>
                          <m:r>
                            <a:rPr lang="en-US" sz="2400" i="1">
                              <a:latin typeface="Cambria Math" panose="02040503050406030204" pitchFamily="18" charset="0"/>
                            </a:rPr>
                            <m:t>4</m:t>
                          </m:r>
                        </m:den>
                      </m:f>
                      <m:r>
                        <a:rPr lang="en-US" sz="2400" i="1">
                          <a:latin typeface="Cambria Math" panose="02040503050406030204" pitchFamily="18" charset="0"/>
                        </a:rPr>
                        <m:t>𝑥</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5</m:t>
                          </m:r>
                        </m:num>
                        <m:den>
                          <m:r>
                            <a:rPr lang="en-US" sz="2400" i="1">
                              <a:latin typeface="Cambria Math" panose="02040503050406030204" pitchFamily="18" charset="0"/>
                              <a:ea typeface="Cambria Math" panose="02040503050406030204" pitchFamily="18" charset="0"/>
                            </a:rPr>
                            <m:t>7</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15</m:t>
                          </m:r>
                        </m:num>
                        <m:den>
                          <m:r>
                            <a:rPr lang="en-US" sz="2400" i="1">
                              <a:latin typeface="Cambria Math" panose="02040503050406030204" pitchFamily="18" charset="0"/>
                            </a:rPr>
                            <m:t>28</m:t>
                          </m:r>
                        </m:den>
                      </m:f>
                    </m:oMath>
                  </m:oMathPara>
                </a14:m>
                <a:endParaRPr lang="en-US" sz="2400" dirty="0"/>
              </a:p>
            </p:txBody>
          </p:sp>
        </mc:Choice>
        <mc:Fallback xmlns="">
          <p:sp>
            <p:nvSpPr>
              <p:cNvPr id="71" name="TextBox 70">
                <a:extLst>
                  <a:ext uri="{FF2B5EF4-FFF2-40B4-BE49-F238E27FC236}">
                    <a16:creationId xmlns:a16="http://schemas.microsoft.com/office/drawing/2014/main" id="{E8253DF5-431E-4D35-9F0C-63F3D7AD2E9D}"/>
                  </a:ext>
                </a:extLst>
              </p:cNvPr>
              <p:cNvSpPr txBox="1">
                <a:spLocks noRot="1" noChangeAspect="1" noMove="1" noResize="1" noEditPoints="1" noAdjustHandles="1" noChangeArrowheads="1" noChangeShapeType="1" noTextEdit="1"/>
              </p:cNvSpPr>
              <p:nvPr/>
            </p:nvSpPr>
            <p:spPr>
              <a:xfrm>
                <a:off x="920549" y="4001905"/>
                <a:ext cx="4886324" cy="79367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D3A5360-2C22-4EEE-BFDE-C82A8734BAE9}"/>
                  </a:ext>
                </a:extLst>
              </p:cNvPr>
              <p:cNvSpPr txBox="1"/>
              <p:nvPr/>
            </p:nvSpPr>
            <p:spPr>
              <a:xfrm>
                <a:off x="8043203" y="4722682"/>
                <a:ext cx="898012" cy="7938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𝟏𝟓</m:t>
                          </m:r>
                        </m:num>
                        <m:den>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𝟐𝟖</m:t>
                          </m:r>
                        </m:den>
                      </m:f>
                    </m:oMath>
                  </m:oMathPara>
                </a14:m>
                <a:endParaRPr lang="en-US" sz="2400" b="1" dirty="0">
                  <a:solidFill>
                    <a:srgbClr val="FF0000"/>
                  </a:solidFill>
                  <a:effectLst>
                    <a:outerShdw blurRad="38100" dist="38100" dir="2700000" algn="tl">
                      <a:srgbClr val="000000">
                        <a:alpha val="43137"/>
                      </a:srgbClr>
                    </a:outerShdw>
                  </a:effectLst>
                </a:endParaRPr>
              </a:p>
            </p:txBody>
          </p:sp>
        </mc:Choice>
        <mc:Fallback xmlns="">
          <p:sp>
            <p:nvSpPr>
              <p:cNvPr id="73" name="TextBox 72">
                <a:extLst>
                  <a:ext uri="{FF2B5EF4-FFF2-40B4-BE49-F238E27FC236}">
                    <a16:creationId xmlns:a16="http://schemas.microsoft.com/office/drawing/2014/main" id="{3D3A5360-2C22-4EEE-BFDE-C82A8734BAE9}"/>
                  </a:ext>
                </a:extLst>
              </p:cNvPr>
              <p:cNvSpPr txBox="1">
                <a:spLocks noRot="1" noChangeAspect="1" noMove="1" noResize="1" noEditPoints="1" noAdjustHandles="1" noChangeArrowheads="1" noChangeShapeType="1" noTextEdit="1"/>
              </p:cNvSpPr>
              <p:nvPr/>
            </p:nvSpPr>
            <p:spPr>
              <a:xfrm>
                <a:off x="8043203" y="4722682"/>
                <a:ext cx="898012" cy="793872"/>
              </a:xfrm>
              <a:prstGeom prst="rect">
                <a:avLst/>
              </a:prstGeom>
              <a:blipFill>
                <a:blip r:embed="rId11"/>
                <a:stretch>
                  <a:fillRect/>
                </a:stretch>
              </a:blipFill>
            </p:spPr>
            <p:txBody>
              <a:bodyPr/>
              <a:lstStyle/>
              <a:p>
                <a:r>
                  <a:rPr lang="en-US">
                    <a:noFill/>
                  </a:rPr>
                  <a:t> </a:t>
                </a:r>
              </a:p>
            </p:txBody>
          </p:sp>
        </mc:Fallback>
      </mc:AlternateContent>
      <p:sp>
        <p:nvSpPr>
          <p:cNvPr id="80" name="TextBox 79">
            <a:extLst>
              <a:ext uri="{FF2B5EF4-FFF2-40B4-BE49-F238E27FC236}">
                <a16:creationId xmlns:a16="http://schemas.microsoft.com/office/drawing/2014/main" id="{0D775375-C9AA-44DD-9688-035A6F648E49}"/>
              </a:ext>
            </a:extLst>
          </p:cNvPr>
          <p:cNvSpPr txBox="1"/>
          <p:nvPr/>
        </p:nvSpPr>
        <p:spPr>
          <a:xfrm>
            <a:off x="-17409" y="4957262"/>
            <a:ext cx="8340273" cy="369332"/>
          </a:xfrm>
          <a:prstGeom prst="rect">
            <a:avLst/>
          </a:prstGeom>
          <a:noFill/>
        </p:spPr>
        <p:txBody>
          <a:bodyPr wrap="square">
            <a:spAutoFit/>
          </a:bodyPr>
          <a:lstStyle/>
          <a:p>
            <a:pPr algn="l"/>
            <a:r>
              <a:rPr lang="en-US" b="1" i="0" dirty="0">
                <a:solidFill>
                  <a:srgbClr val="000000"/>
                </a:solidFill>
                <a:effectLst/>
                <a:latin typeface="MyriadPro"/>
              </a:rPr>
              <a:t>The probability that you choose a green marble followed by another green marble is </a:t>
            </a:r>
          </a:p>
        </p:txBody>
      </p:sp>
      <p:pic>
        <p:nvPicPr>
          <p:cNvPr id="2" name="Picture 8" descr="IconExperience » V-Collection » Bullet Ball Glass Green Icon">
            <a:extLst>
              <a:ext uri="{FF2B5EF4-FFF2-40B4-BE49-F238E27FC236}">
                <a16:creationId xmlns:a16="http://schemas.microsoft.com/office/drawing/2014/main" id="{562EFC45-9126-4620-BCFB-53376D6E5CF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1580" y="2827585"/>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AB7513FE-39B6-4603-8682-2EE7BB50F337}"/>
              </a:ext>
            </a:extLst>
          </p:cNvPr>
          <p:cNvPicPr>
            <a:picLocks noChangeAspect="1"/>
          </p:cNvPicPr>
          <p:nvPr/>
        </p:nvPicPr>
        <p:blipFill>
          <a:blip r:embed="rId12"/>
          <a:stretch>
            <a:fillRect/>
          </a:stretch>
        </p:blipFill>
        <p:spPr>
          <a:xfrm>
            <a:off x="3363711" y="2383082"/>
            <a:ext cx="863284" cy="294891"/>
          </a:xfrm>
          <a:prstGeom prst="rect">
            <a:avLst/>
          </a:prstGeom>
        </p:spPr>
      </p:pic>
      <p:pic>
        <p:nvPicPr>
          <p:cNvPr id="31" name="Picture 30">
            <a:extLst>
              <a:ext uri="{FF2B5EF4-FFF2-40B4-BE49-F238E27FC236}">
                <a16:creationId xmlns:a16="http://schemas.microsoft.com/office/drawing/2014/main" id="{E229E2DF-8542-4C5F-8040-2DAB8DACCAB3}"/>
              </a:ext>
            </a:extLst>
          </p:cNvPr>
          <p:cNvPicPr>
            <a:picLocks noChangeAspect="1"/>
          </p:cNvPicPr>
          <p:nvPr/>
        </p:nvPicPr>
        <p:blipFill>
          <a:blip r:embed="rId12"/>
          <a:stretch>
            <a:fillRect/>
          </a:stretch>
        </p:blipFill>
        <p:spPr>
          <a:xfrm>
            <a:off x="4830982" y="2384156"/>
            <a:ext cx="863284" cy="294891"/>
          </a:xfrm>
          <a:prstGeom prst="rect">
            <a:avLst/>
          </a:prstGeom>
        </p:spPr>
      </p:pic>
      <p:pic>
        <p:nvPicPr>
          <p:cNvPr id="32" name="Picture 31">
            <a:extLst>
              <a:ext uri="{FF2B5EF4-FFF2-40B4-BE49-F238E27FC236}">
                <a16:creationId xmlns:a16="http://schemas.microsoft.com/office/drawing/2014/main" id="{F109B263-1C68-4A2D-B615-9484CF89C147}"/>
              </a:ext>
            </a:extLst>
          </p:cNvPr>
          <p:cNvPicPr>
            <a:picLocks noChangeAspect="1"/>
          </p:cNvPicPr>
          <p:nvPr/>
        </p:nvPicPr>
        <p:blipFill>
          <a:blip r:embed="rId12"/>
          <a:stretch>
            <a:fillRect/>
          </a:stretch>
        </p:blipFill>
        <p:spPr>
          <a:xfrm>
            <a:off x="5835127" y="2391722"/>
            <a:ext cx="863284" cy="294891"/>
          </a:xfrm>
          <a:prstGeom prst="rect">
            <a:avLst/>
          </a:prstGeom>
        </p:spPr>
      </p:pic>
      <p:pic>
        <p:nvPicPr>
          <p:cNvPr id="33" name="Picture 32">
            <a:extLst>
              <a:ext uri="{FF2B5EF4-FFF2-40B4-BE49-F238E27FC236}">
                <a16:creationId xmlns:a16="http://schemas.microsoft.com/office/drawing/2014/main" id="{EF4B1EC9-97E1-4436-A463-C46996BEEA6F}"/>
              </a:ext>
            </a:extLst>
          </p:cNvPr>
          <p:cNvPicPr>
            <a:picLocks noChangeAspect="1"/>
          </p:cNvPicPr>
          <p:nvPr/>
        </p:nvPicPr>
        <p:blipFill>
          <a:blip r:embed="rId12"/>
          <a:stretch>
            <a:fillRect/>
          </a:stretch>
        </p:blipFill>
        <p:spPr>
          <a:xfrm>
            <a:off x="2190392" y="2930178"/>
            <a:ext cx="932871" cy="891014"/>
          </a:xfrm>
          <a:prstGeom prst="rect">
            <a:avLst/>
          </a:prstGeom>
        </p:spPr>
      </p:pic>
      <p:pic>
        <p:nvPicPr>
          <p:cNvPr id="34" name="Picture 33">
            <a:extLst>
              <a:ext uri="{FF2B5EF4-FFF2-40B4-BE49-F238E27FC236}">
                <a16:creationId xmlns:a16="http://schemas.microsoft.com/office/drawing/2014/main" id="{1BD7B60A-4601-4912-ACAD-043B59400B74}"/>
              </a:ext>
            </a:extLst>
          </p:cNvPr>
          <p:cNvPicPr>
            <a:picLocks noChangeAspect="1"/>
          </p:cNvPicPr>
          <p:nvPr/>
        </p:nvPicPr>
        <p:blipFill>
          <a:blip r:embed="rId12"/>
          <a:stretch>
            <a:fillRect/>
          </a:stretch>
        </p:blipFill>
        <p:spPr>
          <a:xfrm>
            <a:off x="6248999" y="2919815"/>
            <a:ext cx="509943" cy="891014"/>
          </a:xfrm>
          <a:prstGeom prst="rect">
            <a:avLst/>
          </a:prstGeom>
        </p:spPr>
      </p:pic>
      <p:pic>
        <p:nvPicPr>
          <p:cNvPr id="35" name="Picture 34">
            <a:extLst>
              <a:ext uri="{FF2B5EF4-FFF2-40B4-BE49-F238E27FC236}">
                <a16:creationId xmlns:a16="http://schemas.microsoft.com/office/drawing/2014/main" id="{E77553BB-3905-498E-90F7-38BD36A5AC43}"/>
              </a:ext>
            </a:extLst>
          </p:cNvPr>
          <p:cNvPicPr>
            <a:picLocks noChangeAspect="1"/>
          </p:cNvPicPr>
          <p:nvPr/>
        </p:nvPicPr>
        <p:blipFill>
          <a:blip r:embed="rId12"/>
          <a:stretch>
            <a:fillRect/>
          </a:stretch>
        </p:blipFill>
        <p:spPr>
          <a:xfrm>
            <a:off x="3952315" y="3912449"/>
            <a:ext cx="274681" cy="891014"/>
          </a:xfrm>
          <a:prstGeom prst="rect">
            <a:avLst/>
          </a:prstGeom>
        </p:spPr>
      </p:pic>
      <p:pic>
        <p:nvPicPr>
          <p:cNvPr id="36" name="Picture 35">
            <a:extLst>
              <a:ext uri="{FF2B5EF4-FFF2-40B4-BE49-F238E27FC236}">
                <a16:creationId xmlns:a16="http://schemas.microsoft.com/office/drawing/2014/main" id="{ACC18DCB-2923-4380-82FF-C4D7178EA8BD}"/>
              </a:ext>
            </a:extLst>
          </p:cNvPr>
          <p:cNvPicPr>
            <a:picLocks noChangeAspect="1"/>
          </p:cNvPicPr>
          <p:nvPr/>
        </p:nvPicPr>
        <p:blipFill>
          <a:blip r:embed="rId12"/>
          <a:stretch>
            <a:fillRect/>
          </a:stretch>
        </p:blipFill>
        <p:spPr>
          <a:xfrm>
            <a:off x="4427966" y="3901919"/>
            <a:ext cx="274681" cy="891014"/>
          </a:xfrm>
          <a:prstGeom prst="rect">
            <a:avLst/>
          </a:prstGeom>
        </p:spPr>
      </p:pic>
      <p:pic>
        <p:nvPicPr>
          <p:cNvPr id="37" name="Picture 36">
            <a:extLst>
              <a:ext uri="{FF2B5EF4-FFF2-40B4-BE49-F238E27FC236}">
                <a16:creationId xmlns:a16="http://schemas.microsoft.com/office/drawing/2014/main" id="{7F2432E8-BCFE-4B90-BBE2-ACD0C1204169}"/>
              </a:ext>
            </a:extLst>
          </p:cNvPr>
          <p:cNvPicPr>
            <a:picLocks noChangeAspect="1"/>
          </p:cNvPicPr>
          <p:nvPr/>
        </p:nvPicPr>
        <p:blipFill>
          <a:blip r:embed="rId12"/>
          <a:stretch>
            <a:fillRect/>
          </a:stretch>
        </p:blipFill>
        <p:spPr>
          <a:xfrm>
            <a:off x="5052395" y="3958439"/>
            <a:ext cx="468013" cy="891014"/>
          </a:xfrm>
          <a:prstGeom prst="rect">
            <a:avLst/>
          </a:prstGeom>
        </p:spPr>
      </p:pic>
      <p:pic>
        <p:nvPicPr>
          <p:cNvPr id="4" name="Picture 8" descr="IconExperience » V-Collection » Bullet Ball Glass Green Icon">
            <a:extLst>
              <a:ext uri="{FF2B5EF4-FFF2-40B4-BE49-F238E27FC236}">
                <a16:creationId xmlns:a16="http://schemas.microsoft.com/office/drawing/2014/main" id="{BC33B866-34E7-463E-9CD3-148D82952E8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5570" y="2729372"/>
            <a:ext cx="301267" cy="32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65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1"/>
                                        </p:tgtEl>
                                      </p:cBhvr>
                                    </p:animEffect>
                                    <p:set>
                                      <p:cBhvr>
                                        <p:cTn id="17" dur="1" fill="hold">
                                          <p:stCondLst>
                                            <p:cond delay="499"/>
                                          </p:stCondLst>
                                        </p:cTn>
                                        <p:tgtEl>
                                          <p:spTgt spid="3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3"/>
                                        </p:tgtEl>
                                      </p:cBhvr>
                                    </p:animEffect>
                                    <p:set>
                                      <p:cBhvr>
                                        <p:cTn id="32" dur="1" fill="hold">
                                          <p:stCondLst>
                                            <p:cond delay="499"/>
                                          </p:stCondLst>
                                        </p:cTn>
                                        <p:tgtEl>
                                          <p:spTgt spid="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416 0.00185 L 0.00416 0.00185 C 0.00347 0.00031 -0.00035 -0.00772 -0.00104 -0.00834 L -0.00295 -0.00957 C -0.00382 -0.01111 -0.00452 -0.01235 -0.00521 -0.01358 C -0.0059 -0.01482 -0.00643 -0.01667 -0.00712 -0.01759 C -0.00816 -0.01945 -0.00955 -0.02037 -0.01059 -0.02161 C -0.01146 -0.02284 -0.01215 -0.02408 -0.01285 -0.025 C -0.01667 -0.03148 -0.01389 -0.02655 -0.01632 -0.03241 C -0.01684 -0.03395 -0.01771 -0.03519 -0.01823 -0.03673 C -0.01858 -0.03797 -0.01893 -0.03982 -0.01927 -0.04136 C -0.01945 -0.04198 -0.01979 -0.04259 -0.01997 -0.04321 C -0.02049 -0.04445 -0.02084 -0.04568 -0.02118 -0.04661 C -0.02309 -0.05309 -0.02066 -0.04537 -0.02274 -0.05278 C -0.02309 -0.05401 -0.02344 -0.05494 -0.02379 -0.05618 C -0.02448 -0.05834 -0.02535 -0.06297 -0.02535 -0.06297 C -0.0257 -0.06698 -0.02639 -0.07099 -0.02639 -0.075 C -0.02656 -0.08179 -0.02604 -0.08858 -0.0257 -0.09506 C -0.02552 -0.09877 -0.02396 -0.11142 -0.02344 -0.11543 C -0.02361 -0.12747 -0.02379 -0.1392 -0.02413 -0.15124 C -0.02431 -0.15494 -0.02535 -0.15864 -0.02535 -0.16266 C -0.02552 -0.18025 -0.025 -0.19753 -0.02465 -0.21513 C -0.02448 -0.21883 -0.02361 -0.22037 -0.02274 -0.22315 C -0.02118 -0.2284 -0.02222 -0.22593 -0.02084 -0.22871 C -0.02049 -0.22963 -0.02049 -0.23118 -0.01997 -0.2321 C -0.01979 -0.23272 -0.0191 -0.23272 -0.01893 -0.23334 C -0.01719 -0.23766 -0.01927 -0.23642 -0.01702 -0.24074 C -0.01597 -0.2429 -0.01424 -0.24321 -0.01285 -0.24414 C -0.01215 -0.24476 -0.01163 -0.24537 -0.01094 -0.2463 C -0.0099 -0.24753 -0.00938 -0.24815 -0.00834 -0.24938 C 0.01094 -0.24815 0.0066 -0.25 0.02048 -0.24537 C 0.02153 -0.24506 0.02274 -0.24476 0.02378 -0.24414 C 0.02482 -0.24352 0.02587 -0.2429 0.02691 -0.24198 C 0.02916 -0.24074 0.03142 -0.23951 0.03368 -0.23797 L 0.03715 -0.23611 C 0.03819 -0.2355 0.03941 -0.23519 0.04045 -0.23395 C 0.0493 -0.22469 0.03871 -0.23642 0.04305 -0.23056 C 0.04375 -0.22994 0.04444 -0.22932 0.04496 -0.22871 C 0.04548 -0.22809 0.04583 -0.22778 0.04618 -0.22716 C 0.0467 -0.22685 0.04739 -0.22655 0.04809 -0.22593 C 0.04878 -0.22408 0.04948 -0.22192 0.05035 -0.21976 C 0.0533 -0.21266 0.05139 -0.21914 0.05451 -0.20988 C 0.05538 -0.20679 0.05625 -0.20401 0.05712 -0.20093 C 0.05781 -0.19908 0.05868 -0.19722 0.05937 -0.19506 C 0.06024 -0.19198 0.06076 -0.18889 0.06163 -0.18611 C 0.06232 -0.18395 0.06319 -0.1821 0.06389 -0.18025 C 0.06476 -0.17747 0.06545 -0.17469 0.06614 -0.17192 C 0.06684 -0.17006 0.06788 -0.16821 0.0684 -0.16605 C 0.06944 -0.16204 0.06996 -0.15803 0.07083 -0.15371 C 0.07118 -0.15185 0.0717 -0.15 0.07187 -0.14784 C 0.07222 -0.14476 0.07274 -0.14167 0.07309 -0.13827 C 0.07396 -0.12747 0.07535 -0.10587 0.07535 -0.10587 C 0.075 -0.08858 0.075 -0.0713 0.07448 -0.05401 C 0.07396 -0.02778 0.07291 -0.06636 0.07413 -0.02994 C 0.07552 0.01142 0.08333 0.01142 0.07535 0.01142 " pathEditMode="relative" ptsTypes="AAAAAAAAAAAAAAAAAAAAAAAAAAAAAAAAAAAAAAAAAAAAAAAAAAAAAAA">
                                      <p:cBhvr>
                                        <p:cTn id="36" dur="2000" fill="hold"/>
                                        <p:tgtEl>
                                          <p:spTgt spid="50"/>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4"/>
                                        </p:tgtEl>
                                      </p:cBhvr>
                                    </p:animEffect>
                                    <p:set>
                                      <p:cBhvr>
                                        <p:cTn id="46" dur="1" fill="hold">
                                          <p:stCondLst>
                                            <p:cond delay="499"/>
                                          </p:stCondLst>
                                        </p:cTn>
                                        <p:tgtEl>
                                          <p:spTgt spid="3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0.00105 0.00124 L -0.00105 0.00124 C -0.00122 -0.00123 -0.00157 -0.00339 -0.00191 -0.00555 C -0.00243 -0.00864 -0.00313 -0.0108 -0.004 -0.01358 C -0.00608 -0.02222 -0.00434 -0.01944 -0.00695 -0.02253 C -0.00712 -0.02345 -0.00747 -0.02469 -0.00764 -0.02561 C -0.00799 -0.02685 -0.00816 -0.02808 -0.00851 -0.02932 C -0.00868 -0.02993 -0.00921 -0.03086 -0.00938 -0.03148 C -0.0099 -0.03302 -0.01025 -0.03456 -0.01059 -0.0358 C -0.01129 -0.03827 -0.01164 -0.04105 -0.01233 -0.04321 C -0.01459 -0.05154 -0.01164 -0.04166 -0.01441 -0.04845 C -0.01493 -0.04969 -0.0158 -0.05401 -0.01598 -0.05524 C -0.01719 -0.0608 -0.01719 -0.06172 -0.01806 -0.06697 C -0.01841 -0.0716 -0.01858 -0.07654 -0.01893 -0.08117 C -0.01927 -0.08333 -0.02014 -0.08549 -0.02014 -0.08765 C -0.02032 -0.09598 -0.0198 -0.10401 -0.01945 -0.11234 C -0.01927 -0.1145 -0.01875 -0.11666 -0.01858 -0.11882 C -0.01823 -0.12222 -0.01806 -0.12531 -0.01771 -0.12839 C -0.01789 -0.14814 -0.01858 -0.18395 -0.01771 -0.2071 C -0.01702 -0.225 -0.01806 -0.22098 -0.01563 -0.22932 C -0.01528 -0.23148 -0.01528 -0.23395 -0.01476 -0.2358 C -0.01459 -0.23672 -0.01372 -0.23703 -0.01355 -0.23827 C -0.01337 -0.23889 -0.01268 -0.24506 -0.01181 -0.24629 C -0.01129 -0.24722 -0.01042 -0.24722 -0.00973 -0.24784 C -0.00955 -0.24845 -0.00938 -0.24938 -0.00903 -0.25 C -0.00834 -0.25061 -0.00573 -0.25247 -0.00521 -0.25277 C 0.00069 -0.25277 0.00642 -0.25277 0.01232 -0.25216 C 0.01579 -0.25185 0.01458 -0.25092 0.01684 -0.24845 C 0.02604 -0.2395 0.01302 -0.25339 0.02066 -0.24568 C 0.02239 -0.24382 0.02534 -0.24043 0.02691 -0.23827 C 0.0276 -0.23734 0.02795 -0.23611 0.02864 -0.23518 C 0.02916 -0.23426 0.03003 -0.23364 0.03073 -0.23302 C 0.03107 -0.2324 0.03142 -0.23179 0.03194 -0.23148 C 0.0335 -0.22993 0.03385 -0.23024 0.03489 -0.22777 C 0.03524 -0.22685 0.03541 -0.22561 0.03576 -0.22469 C 0.03663 -0.22222 0.03802 -0.22006 0.03854 -0.21728 C 0.03889 -0.21605 0.03906 -0.21481 0.03941 -0.21358 C 0.03975 -0.21296 0.04027 -0.21296 0.04062 -0.21234 C 0.04132 -0.21111 0.04184 -0.20987 0.04236 -0.20864 C 0.04461 -0.20154 0.04218 -0.20463 0.04531 -0.20185 C 0.04566 -0.20061 0.04618 -0.19938 0.04652 -0.19814 C 0.04826 -0.19259 0.04652 -0.19753 0.04826 -0.1929 C 0.05139 -0.17407 0.04774 -0.19321 0.05069 -0.18179 C 0.05104 -0.18055 0.05121 -0.17901 0.05156 -0.17747 C 0.05191 -0.175 0.05243 -0.17253 0.05277 -0.17006 C 0.05382 -0.16296 0.0526 -0.16512 0.05486 -0.16265 C 0.05573 -0.1574 0.05659 -0.15216 0.05746 -0.14691 C 0.05781 -0.14444 0.05868 -0.1395 0.05868 -0.1395 C 0.05885 -0.13611 0.05902 -0.13271 0.05954 -0.12932 C 0.06093 -0.11605 0.06128 -0.12654 0.06232 -0.10864 C 0.06284 -0.10216 0.06319 -0.09568 0.06371 -0.08919 C 0.06389 -0.08642 0.06406 -0.08364 0.06441 -0.08117 C 0.06475 -0.07963 0.06527 -0.0787 0.06579 -0.07747 C 0.06597 -0.07561 0.06649 -0.07407 0.06649 -0.07222 C 0.06788 -0.04135 0.06788 -0.04691 0.06701 -0.02839 C 0.06753 -0.0108 0.06736 -0.01821 0.06736 -0.00617 " pathEditMode="relative" ptsTypes="AAAAAAAAAAAAAAAAAAAAAAAAAAAAAAAAAAAAAAAAAAAAAAAAAAAAAAAA">
                                      <p:cBhvr>
                                        <p:cTn id="50" dur="2000" fill="hold"/>
                                        <p:tgtEl>
                                          <p:spTgt spid="49"/>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5"/>
                                        </p:tgtEl>
                                      </p:cBhvr>
                                    </p:animEffect>
                                    <p:set>
                                      <p:cBhvr>
                                        <p:cTn id="60" dur="1" fill="hold">
                                          <p:stCondLst>
                                            <p:cond delay="499"/>
                                          </p:stCondLst>
                                        </p:cTn>
                                        <p:tgtEl>
                                          <p:spTgt spid="3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36"/>
                                        </p:tgtEl>
                                      </p:cBhvr>
                                    </p:animEffect>
                                    <p:set>
                                      <p:cBhvr>
                                        <p:cTn id="65" dur="1" fill="hold">
                                          <p:stCondLst>
                                            <p:cond delay="499"/>
                                          </p:stCondLst>
                                        </p:cTn>
                                        <p:tgtEl>
                                          <p:spTgt spid="3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37"/>
                                        </p:tgtEl>
                                      </p:cBhvr>
                                    </p:animEffect>
                                    <p:set>
                                      <p:cBhvr>
                                        <p:cTn id="70" dur="1" fill="hold">
                                          <p:stCondLst>
                                            <p:cond delay="499"/>
                                          </p:stCondLst>
                                        </p:cTn>
                                        <p:tgtEl>
                                          <p:spTgt spid="3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74"/>
                                        </p:tgtEl>
                                        <p:attrNameLst>
                                          <p:attrName>style.visibility</p:attrName>
                                        </p:attrNameLst>
                                      </p:cBhvr>
                                      <p:to>
                                        <p:strVal val="visible"/>
                                      </p:to>
                                    </p:set>
                                    <p:animEffect transition="in" filter="fade">
                                      <p:cBhvr>
                                        <p:cTn id="8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9" grpId="0"/>
      <p:bldP spid="71"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189DBA-0FB3-40EF-9DE7-57E7A8C29FF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377527" y="1852830"/>
            <a:ext cx="1194701" cy="1437104"/>
          </a:xfrm>
          <a:prstGeom prst="rect">
            <a:avLst/>
          </a:prstGeom>
        </p:spPr>
      </p:pic>
      <p:sp>
        <p:nvSpPr>
          <p:cNvPr id="3" name="Rectangle 2">
            <a:extLst>
              <a:ext uri="{FF2B5EF4-FFF2-40B4-BE49-F238E27FC236}">
                <a16:creationId xmlns:a16="http://schemas.microsoft.com/office/drawing/2014/main" id="{BE1F933E-8E62-4DA7-971C-BDD6AD596A79}"/>
              </a:ext>
            </a:extLst>
          </p:cNvPr>
          <p:cNvSpPr/>
          <p:nvPr/>
        </p:nvSpPr>
        <p:spPr>
          <a:xfrm>
            <a:off x="-138420" y="809490"/>
            <a:ext cx="647574" cy="523220"/>
          </a:xfrm>
          <a:prstGeom prst="rect">
            <a:avLst/>
          </a:prstGeom>
          <a:noFill/>
        </p:spPr>
        <p:txBody>
          <a:bodyPr wrap="square" lIns="91440" tIns="45720" rIns="91440" bIns="45720">
            <a:spAutoFit/>
          </a:bodyPr>
          <a:lstStyle/>
          <a:p>
            <a:pPr algn="ctr"/>
            <a:r>
              <a:rPr lang="en-US" sz="2800" b="1" dirty="0">
                <a:ln w="13462">
                  <a:solidFill>
                    <a:schemeClr val="bg1"/>
                  </a:solidFill>
                  <a:prstDash val="solid"/>
                </a:ln>
                <a:solidFill>
                  <a:schemeClr val="accent4">
                    <a:lumMod val="50000"/>
                  </a:schemeClr>
                </a:solidFill>
                <a:effectLst>
                  <a:outerShdw dist="38100" dir="2700000" algn="bl" rotWithShape="0">
                    <a:schemeClr val="accent5"/>
                  </a:outerShdw>
                </a:effectLst>
              </a:rPr>
              <a:t>6.</a:t>
            </a:r>
          </a:p>
        </p:txBody>
      </p:sp>
      <p:pic>
        <p:nvPicPr>
          <p:cNvPr id="3074" name="Picture 2" descr="Just Do It | Good, Better, Best Love">
            <a:extLst>
              <a:ext uri="{FF2B5EF4-FFF2-40B4-BE49-F238E27FC236}">
                <a16:creationId xmlns:a16="http://schemas.microsoft.com/office/drawing/2014/main" id="{B9C24E93-469B-459D-AAD8-2DC6E95FB673}"/>
              </a:ext>
            </a:extLst>
          </p:cNvPr>
          <p:cNvPicPr>
            <a:picLocks noChangeAspect="1" noChangeArrowheads="1"/>
          </p:cNvPicPr>
          <p:nvPr/>
        </p:nvPicPr>
        <p:blipFill>
          <a:blip r:embed="rId3">
            <a:clrChange>
              <a:clrFrom>
                <a:srgbClr val="00FA91"/>
              </a:clrFrom>
              <a:clrTo>
                <a:srgbClr val="00FA91">
                  <a:alpha val="0"/>
                </a:srgbClr>
              </a:clrTo>
            </a:clrChange>
            <a:extLst>
              <a:ext uri="{28A0092B-C50C-407E-A947-70E740481C1C}">
                <a14:useLocalDpi xmlns:a14="http://schemas.microsoft.com/office/drawing/2010/main" val="0"/>
              </a:ext>
            </a:extLst>
          </a:blip>
          <a:srcRect/>
          <a:stretch>
            <a:fillRect/>
          </a:stretch>
        </p:blipFill>
        <p:spPr bwMode="auto">
          <a:xfrm>
            <a:off x="6629539" y="3563911"/>
            <a:ext cx="2152649" cy="1291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CD53E0D-E8BD-4C2E-AD6D-8586CB0450F8}"/>
              </a:ext>
            </a:extLst>
          </p:cNvPr>
          <p:cNvSpPr txBox="1"/>
          <p:nvPr/>
        </p:nvSpPr>
        <p:spPr>
          <a:xfrm>
            <a:off x="280696" y="929500"/>
            <a:ext cx="8528024" cy="923330"/>
          </a:xfrm>
          <a:prstGeom prst="rect">
            <a:avLst/>
          </a:prstGeom>
          <a:noFill/>
        </p:spPr>
        <p:txBody>
          <a:bodyPr wrap="square">
            <a:spAutoFit/>
          </a:bodyPr>
          <a:lstStyle/>
          <a:p>
            <a:r>
              <a:rPr lang="en-US" b="1" dirty="0">
                <a:solidFill>
                  <a:srgbClr val="000000"/>
                </a:solidFill>
                <a:latin typeface="MyriadPro"/>
              </a:rPr>
              <a:t>There are 5 green, 10 red, and 5 yellow marbles in a bag. You choose a marble without looking, put it aside, and then choose another marble without looking. </a:t>
            </a:r>
            <a:r>
              <a:rPr lang="en-US" b="1" i="1" dirty="0">
                <a:latin typeface="Adobe Devanagari" panose="02040503050201020203" pitchFamily="18" charset="0"/>
                <a:cs typeface="Adobe Devanagari" panose="02040503050201020203" pitchFamily="18" charset="0"/>
              </a:rPr>
              <a:t>Use the Multiplication Rule to find the specified probability, entering it as a fraction.</a:t>
            </a:r>
            <a:endParaRPr lang="en-US" b="1" i="1" dirty="0">
              <a:solidFill>
                <a:srgbClr val="000000"/>
              </a:solidFill>
              <a:effectLst/>
              <a:latin typeface="Adobe Devanagari" panose="02040503050201020203" pitchFamily="18" charset="0"/>
              <a:cs typeface="Adobe Devanagari" panose="02040503050201020203" pitchFamily="18" charset="0"/>
            </a:endParaRPr>
          </a:p>
        </p:txBody>
      </p:sp>
      <p:pic>
        <p:nvPicPr>
          <p:cNvPr id="12" name="Picture 11">
            <a:extLst>
              <a:ext uri="{FF2B5EF4-FFF2-40B4-BE49-F238E27FC236}">
                <a16:creationId xmlns:a16="http://schemas.microsoft.com/office/drawing/2014/main" id="{C03A3803-9808-41BF-AE4D-0BFDBCF3AB7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102606" y="1588568"/>
            <a:ext cx="1785768" cy="297628"/>
          </a:xfrm>
          <a:prstGeom prst="rect">
            <a:avLst/>
          </a:prstGeom>
        </p:spPr>
      </p:pic>
      <p:pic>
        <p:nvPicPr>
          <p:cNvPr id="46" name="Picture 8" descr="IconExperience » V-Collection » Bullet Ball Glass Green Icon">
            <a:extLst>
              <a:ext uri="{FF2B5EF4-FFF2-40B4-BE49-F238E27FC236}">
                <a16:creationId xmlns:a16="http://schemas.microsoft.com/office/drawing/2014/main" id="{B4E9F968-7E99-4CDB-A058-759916D7388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8941" y="2893272"/>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IconExperience » V-Collection » Bullet Ball Glass Green Icon">
            <a:extLst>
              <a:ext uri="{FF2B5EF4-FFF2-40B4-BE49-F238E27FC236}">
                <a16:creationId xmlns:a16="http://schemas.microsoft.com/office/drawing/2014/main" id="{2B60C801-4946-41B5-8BE1-685C72984DC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8856" y="2960919"/>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IconExperience » V-Collection » Bullet Ball Glass Green Icon">
            <a:extLst>
              <a:ext uri="{FF2B5EF4-FFF2-40B4-BE49-F238E27FC236}">
                <a16:creationId xmlns:a16="http://schemas.microsoft.com/office/drawing/2014/main" id="{E4D7685B-5791-4D4B-ACB2-3716A898276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3469" y="2962107"/>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IconExperience » V-Collection » Bullet Ball Glass Green Icon">
            <a:extLst>
              <a:ext uri="{FF2B5EF4-FFF2-40B4-BE49-F238E27FC236}">
                <a16:creationId xmlns:a16="http://schemas.microsoft.com/office/drawing/2014/main" id="{59CE1E4E-E7DD-4E14-AB69-40238BCED6E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3235" y="2938691"/>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4" descr="Planet Neptune Icon, PNG ClipArt Image | IconBug.com">
            <a:extLst>
              <a:ext uri="{FF2B5EF4-FFF2-40B4-BE49-F238E27FC236}">
                <a16:creationId xmlns:a16="http://schemas.microsoft.com/office/drawing/2014/main" id="{495943BE-2C34-427C-813F-D2FF1BA19C20}"/>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445421" y="2768624"/>
            <a:ext cx="213435" cy="230595"/>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CEDE5F2A-B856-4C07-811A-2568154E3FB3}"/>
              </a:ext>
            </a:extLst>
          </p:cNvPr>
          <p:cNvSpPr txBox="1"/>
          <p:nvPr/>
        </p:nvSpPr>
        <p:spPr>
          <a:xfrm>
            <a:off x="72782" y="1846713"/>
            <a:ext cx="8424437" cy="369332"/>
          </a:xfrm>
          <a:prstGeom prst="rect">
            <a:avLst/>
          </a:prstGeom>
          <a:noFill/>
        </p:spPr>
        <p:txBody>
          <a:bodyPr wrap="square">
            <a:spAutoFit/>
          </a:bodyPr>
          <a:lstStyle/>
          <a:p>
            <a:r>
              <a:rPr lang="en-US" b="1" dirty="0">
                <a:solidFill>
                  <a:srgbClr val="000000"/>
                </a:solidFill>
                <a:effectLst>
                  <a:outerShdw blurRad="38100" dist="38100" dir="2700000" algn="tl">
                    <a:srgbClr val="000000">
                      <a:alpha val="43137"/>
                    </a:srgbClr>
                  </a:outerShdw>
                </a:effectLst>
                <a:latin typeface="Monotype Corsiva" panose="03010101010201010101" pitchFamily="66" charset="0"/>
              </a:rPr>
              <a:t>Find the probability that you choose </a:t>
            </a:r>
            <a:r>
              <a:rPr lang="en-US" b="1" dirty="0">
                <a:solidFill>
                  <a:srgbClr val="FF0000"/>
                </a:solidFill>
                <a:effectLst>
                  <a:outerShdw blurRad="38100" dist="38100" dir="2700000" algn="tl">
                    <a:srgbClr val="000000">
                      <a:alpha val="43137"/>
                    </a:srgbClr>
                  </a:outerShdw>
                </a:effectLst>
                <a:latin typeface="Monotype Corsiva" panose="03010101010201010101" pitchFamily="66" charset="0"/>
              </a:rPr>
              <a:t>a red marble </a:t>
            </a:r>
            <a:r>
              <a:rPr lang="en-US" b="1" dirty="0">
                <a:solidFill>
                  <a:srgbClr val="000000"/>
                </a:solidFill>
                <a:effectLst>
                  <a:outerShdw blurRad="38100" dist="38100" dir="2700000" algn="tl">
                    <a:srgbClr val="000000">
                      <a:alpha val="43137"/>
                    </a:srgbClr>
                  </a:outerShdw>
                </a:effectLst>
                <a:latin typeface="Monotype Corsiva" panose="03010101010201010101" pitchFamily="66" charset="0"/>
              </a:rPr>
              <a:t>followed by </a:t>
            </a:r>
            <a:r>
              <a:rPr lang="en-US" b="1" dirty="0">
                <a:solidFill>
                  <a:srgbClr val="FFC000"/>
                </a:solidFill>
                <a:effectLst>
                  <a:outerShdw blurRad="38100" dist="38100" dir="2700000" algn="tl">
                    <a:srgbClr val="000000">
                      <a:alpha val="43137"/>
                    </a:srgbClr>
                  </a:outerShdw>
                </a:effectLst>
                <a:latin typeface="Monotype Corsiva" panose="03010101010201010101" pitchFamily="66" charset="0"/>
              </a:rPr>
              <a:t>a yellow marble</a:t>
            </a:r>
            <a:r>
              <a:rPr lang="en-US" b="1" dirty="0">
                <a:solidFill>
                  <a:srgbClr val="000000"/>
                </a:solidFill>
                <a:effectLst>
                  <a:outerShdw blurRad="38100" dist="38100" dir="2700000" algn="tl">
                    <a:srgbClr val="000000">
                      <a:alpha val="43137"/>
                    </a:srgbClr>
                  </a:outerShdw>
                </a:effectLst>
                <a:latin typeface="Monotype Corsiva" panose="03010101010201010101" pitchFamily="66" charset="0"/>
              </a:rPr>
              <a:t>.</a:t>
            </a:r>
            <a:endParaRPr lang="en-US" dirty="0">
              <a:effectLst>
                <a:outerShdw blurRad="38100" dist="38100" dir="2700000" algn="tl">
                  <a:srgbClr val="000000">
                    <a:alpha val="43137"/>
                  </a:srgbClr>
                </a:outerShdw>
              </a:effectLst>
              <a:latin typeface="Monotype Corsiva" panose="03010101010201010101" pitchFamily="66" charset="0"/>
            </a:endParaRPr>
          </a:p>
        </p:txBody>
      </p:sp>
      <p:sp>
        <p:nvSpPr>
          <p:cNvPr id="5" name="TextBox 4">
            <a:extLst>
              <a:ext uri="{FF2B5EF4-FFF2-40B4-BE49-F238E27FC236}">
                <a16:creationId xmlns:a16="http://schemas.microsoft.com/office/drawing/2014/main" id="{ACC4CC1A-E34F-4D1F-A368-4F9F1C9F713A}"/>
              </a:ext>
            </a:extLst>
          </p:cNvPr>
          <p:cNvSpPr txBox="1"/>
          <p:nvPr/>
        </p:nvSpPr>
        <p:spPr>
          <a:xfrm>
            <a:off x="178035" y="2222255"/>
            <a:ext cx="7165265" cy="523220"/>
          </a:xfrm>
          <a:prstGeom prst="rect">
            <a:avLst/>
          </a:prstGeom>
          <a:noFill/>
        </p:spPr>
        <p:txBody>
          <a:bodyPr wrap="square">
            <a:spAutoFit/>
          </a:bodyPr>
          <a:lstStyle/>
          <a:p>
            <a:r>
              <a:rPr lang="pl-PL" sz="2800" dirty="0"/>
              <a:t>P(</a:t>
            </a:r>
            <a:r>
              <a:rPr lang="en-US" sz="2800" b="1" dirty="0">
                <a:solidFill>
                  <a:srgbClr val="FF0000"/>
                </a:solidFill>
                <a:effectLst>
                  <a:outerShdw blurRad="38100" dist="38100" dir="2700000" algn="tl">
                    <a:srgbClr val="000000">
                      <a:alpha val="43137"/>
                    </a:srgbClr>
                  </a:outerShdw>
                </a:effectLst>
              </a:rPr>
              <a:t>red</a:t>
            </a:r>
            <a:r>
              <a:rPr lang="pl-PL" sz="2800" dirty="0"/>
              <a:t> ⋂ </a:t>
            </a:r>
            <a:r>
              <a:rPr lang="en-US" sz="2800" b="1" dirty="0">
                <a:solidFill>
                  <a:srgbClr val="FFC000"/>
                </a:solidFill>
                <a:effectLst>
                  <a:outerShdw blurRad="38100" dist="38100" dir="2700000" algn="tl">
                    <a:srgbClr val="000000">
                      <a:alpha val="43137"/>
                    </a:srgbClr>
                  </a:outerShdw>
                </a:effectLst>
              </a:rPr>
              <a:t>yellow</a:t>
            </a:r>
            <a:r>
              <a:rPr lang="pl-PL" sz="2800" dirty="0"/>
              <a:t>) = P(</a:t>
            </a:r>
            <a:r>
              <a:rPr lang="en-US" sz="2800" b="1" dirty="0">
                <a:solidFill>
                  <a:srgbClr val="FF0000"/>
                </a:solidFill>
                <a:effectLst>
                  <a:outerShdw blurRad="38100" dist="38100" dir="2700000" algn="tl">
                    <a:srgbClr val="000000">
                      <a:alpha val="43137"/>
                    </a:srgbClr>
                  </a:outerShdw>
                </a:effectLst>
              </a:rPr>
              <a:t>red</a:t>
            </a:r>
            <a:r>
              <a:rPr lang="pl-PL" sz="2800" dirty="0"/>
              <a:t>) ∙ P(</a:t>
            </a:r>
            <a:r>
              <a:rPr lang="en-US" sz="2800" b="1" dirty="0">
                <a:solidFill>
                  <a:srgbClr val="FFC000"/>
                </a:solidFill>
                <a:effectLst>
                  <a:outerShdw blurRad="38100" dist="38100" dir="2700000" algn="tl">
                    <a:srgbClr val="000000">
                      <a:alpha val="43137"/>
                    </a:srgbClr>
                  </a:outerShdw>
                </a:effectLst>
              </a:rPr>
              <a:t>yellow </a:t>
            </a:r>
            <a:r>
              <a:rPr lang="pl-PL" sz="2800" dirty="0"/>
              <a:t>|</a:t>
            </a:r>
            <a:r>
              <a:rPr lang="en-US" sz="2800" b="1" dirty="0">
                <a:solidFill>
                  <a:srgbClr val="FF0000"/>
                </a:solidFill>
                <a:effectLst>
                  <a:outerShdw blurRad="38100" dist="38100" dir="2700000" algn="tl">
                    <a:srgbClr val="000000">
                      <a:alpha val="43137"/>
                    </a:srgbClr>
                  </a:outerShdw>
                </a:effectLst>
              </a:rPr>
              <a:t> red</a:t>
            </a:r>
            <a:r>
              <a:rPr lang="pl-PL" sz="2800" dirty="0"/>
              <a:t>) </a:t>
            </a:r>
            <a:endParaRPr lang="en-US" sz="2800" dirty="0"/>
          </a:p>
        </p:txBody>
      </p:sp>
      <p:pic>
        <p:nvPicPr>
          <p:cNvPr id="13" name="Picture 14" descr="Planet Neptune Icon, PNG ClipArt Image | IconBug.com">
            <a:extLst>
              <a:ext uri="{FF2B5EF4-FFF2-40B4-BE49-F238E27FC236}">
                <a16:creationId xmlns:a16="http://schemas.microsoft.com/office/drawing/2014/main" id="{59946863-47AF-4F7F-87CB-339C7AAB474B}"/>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58856" y="2476522"/>
            <a:ext cx="213435" cy="23059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BC5642F-A74D-443A-960D-DE76411AC2C4}"/>
                  </a:ext>
                </a:extLst>
              </p:cNvPr>
              <p:cNvSpPr txBox="1"/>
              <p:nvPr/>
            </p:nvSpPr>
            <p:spPr>
              <a:xfrm>
                <a:off x="340759" y="2819070"/>
                <a:ext cx="2675348"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800" dirty="0"/>
                        <m:t>P</m:t>
                      </m:r>
                      <m:r>
                        <m:rPr>
                          <m:nor/>
                        </m:rPr>
                        <a:rPr lang="pl-PL" sz="2800" dirty="0"/>
                        <m:t>(</m:t>
                      </m:r>
                      <m:r>
                        <m:rPr>
                          <m:nor/>
                        </m:rPr>
                        <a:rPr lang="en-US" sz="2800" b="1" dirty="0">
                          <a:solidFill>
                            <a:srgbClr val="FF0000"/>
                          </a:solidFill>
                          <a:effectLst>
                            <a:outerShdw blurRad="38100" dist="38100" dir="2700000" algn="tl">
                              <a:srgbClr val="000000">
                                <a:alpha val="43137"/>
                              </a:srgbClr>
                            </a:outerShdw>
                          </a:effectLst>
                        </a:rPr>
                        <m:t>red</m:t>
                      </m:r>
                      <m:r>
                        <m:rPr>
                          <m:nor/>
                        </m:rPr>
                        <a:rPr lang="pl-PL" sz="2800" dirty="0"/>
                        <m:t>)</m:t>
                      </m:r>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10</m:t>
                          </m:r>
                        </m:num>
                        <m:den>
                          <m:r>
                            <a:rPr lang="en-US" sz="2800" i="1">
                              <a:latin typeface="Cambria Math" panose="02040503050406030204" pitchFamily="18" charset="0"/>
                            </a:rPr>
                            <m:t>20</m:t>
                          </m:r>
                        </m:den>
                      </m:f>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oMath>
                  </m:oMathPara>
                </a14:m>
                <a:endParaRPr lang="en-US" sz="2800" dirty="0"/>
              </a:p>
            </p:txBody>
          </p:sp>
        </mc:Choice>
        <mc:Fallback xmlns="">
          <p:sp>
            <p:nvSpPr>
              <p:cNvPr id="14" name="TextBox 13">
                <a:extLst>
                  <a:ext uri="{FF2B5EF4-FFF2-40B4-BE49-F238E27FC236}">
                    <a16:creationId xmlns:a16="http://schemas.microsoft.com/office/drawing/2014/main" id="{8BC5642F-A74D-443A-960D-DE76411AC2C4}"/>
                  </a:ext>
                </a:extLst>
              </p:cNvPr>
              <p:cNvSpPr txBox="1">
                <a:spLocks noRot="1" noChangeAspect="1" noMove="1" noResize="1" noEditPoints="1" noAdjustHandles="1" noChangeArrowheads="1" noChangeShapeType="1" noTextEdit="1"/>
              </p:cNvSpPr>
              <p:nvPr/>
            </p:nvSpPr>
            <p:spPr>
              <a:xfrm>
                <a:off x="340759" y="2819070"/>
                <a:ext cx="2675348" cy="80945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41AAAE1-0689-4000-A434-4C55497230B7}"/>
                  </a:ext>
                </a:extLst>
              </p:cNvPr>
              <p:cNvSpPr txBox="1"/>
              <p:nvPr/>
            </p:nvSpPr>
            <p:spPr>
              <a:xfrm>
                <a:off x="3486153" y="2819071"/>
                <a:ext cx="3083345"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800" dirty="0"/>
                        <m:t>P</m:t>
                      </m:r>
                      <m:r>
                        <m:rPr>
                          <m:nor/>
                        </m:rPr>
                        <a:rPr lang="pl-PL" sz="2800" dirty="0"/>
                        <m:t>(</m:t>
                      </m:r>
                      <m:r>
                        <m:rPr>
                          <m:nor/>
                        </m:rPr>
                        <a:rPr lang="en-US" sz="2800" b="1" dirty="0">
                          <a:solidFill>
                            <a:srgbClr val="FFC000"/>
                          </a:solidFill>
                          <a:effectLst>
                            <a:outerShdw blurRad="38100" dist="38100" dir="2700000" algn="tl">
                              <a:srgbClr val="000000">
                                <a:alpha val="43137"/>
                              </a:srgbClr>
                            </a:outerShdw>
                          </a:effectLst>
                        </a:rPr>
                        <m:t>yellow</m:t>
                      </m:r>
                      <m:r>
                        <m:rPr>
                          <m:nor/>
                        </m:rPr>
                        <a:rPr lang="pl-PL" sz="2800" dirty="0"/>
                        <m:t>|</m:t>
                      </m:r>
                      <m:r>
                        <m:rPr>
                          <m:nor/>
                        </m:rPr>
                        <a:rPr lang="en-US" sz="2800" b="1" dirty="0">
                          <a:solidFill>
                            <a:srgbClr val="FF0000"/>
                          </a:solidFill>
                          <a:effectLst>
                            <a:outerShdw blurRad="38100" dist="38100" dir="2700000" algn="tl">
                              <a:srgbClr val="000000">
                                <a:alpha val="43137"/>
                              </a:srgbClr>
                            </a:outerShdw>
                          </a:effectLst>
                        </a:rPr>
                        <m:t>red</m:t>
                      </m:r>
                      <m:r>
                        <m:rPr>
                          <m:nor/>
                        </m:rPr>
                        <a:rPr lang="pl-PL" sz="2800" dirty="0"/>
                        <m:t>)</m:t>
                      </m:r>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5</m:t>
                          </m:r>
                        </m:num>
                        <m:den>
                          <m:r>
                            <a:rPr lang="en-US" sz="2800" i="1">
                              <a:latin typeface="Cambria Math" panose="02040503050406030204" pitchFamily="18" charset="0"/>
                            </a:rPr>
                            <m:t>19</m:t>
                          </m:r>
                        </m:den>
                      </m:f>
                    </m:oMath>
                  </m:oMathPara>
                </a14:m>
                <a:endParaRPr lang="en-US" sz="2800" dirty="0"/>
              </a:p>
            </p:txBody>
          </p:sp>
        </mc:Choice>
        <mc:Fallback xmlns="">
          <p:sp>
            <p:nvSpPr>
              <p:cNvPr id="19" name="TextBox 18">
                <a:extLst>
                  <a:ext uri="{FF2B5EF4-FFF2-40B4-BE49-F238E27FC236}">
                    <a16:creationId xmlns:a16="http://schemas.microsoft.com/office/drawing/2014/main" id="{E41AAAE1-0689-4000-A434-4C55497230B7}"/>
                  </a:ext>
                </a:extLst>
              </p:cNvPr>
              <p:cNvSpPr txBox="1">
                <a:spLocks noRot="1" noChangeAspect="1" noMove="1" noResize="1" noEditPoints="1" noAdjustHandles="1" noChangeArrowheads="1" noChangeShapeType="1" noTextEdit="1"/>
              </p:cNvSpPr>
              <p:nvPr/>
            </p:nvSpPr>
            <p:spPr>
              <a:xfrm>
                <a:off x="3486153" y="2819071"/>
                <a:ext cx="3083345" cy="81823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E8253DF5-431E-4D35-9F0C-63F3D7AD2E9D}"/>
                  </a:ext>
                </a:extLst>
              </p:cNvPr>
              <p:cNvSpPr txBox="1"/>
              <p:nvPr/>
            </p:nvSpPr>
            <p:spPr>
              <a:xfrm>
                <a:off x="896303" y="4002566"/>
                <a:ext cx="4886324" cy="9374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pl-PL" sz="2800" dirty="0"/>
                        <m:t>P</m:t>
                      </m:r>
                      <m:r>
                        <m:rPr>
                          <m:nor/>
                        </m:rPr>
                        <a:rPr lang="pl-PL" sz="2800" dirty="0"/>
                        <m:t>(</m:t>
                      </m:r>
                      <m:r>
                        <m:rPr>
                          <m:nor/>
                        </m:rPr>
                        <a:rPr lang="en-US" sz="2800" b="1" dirty="0">
                          <a:solidFill>
                            <a:srgbClr val="FF0000"/>
                          </a:solidFill>
                          <a:effectLst>
                            <a:outerShdw blurRad="38100" dist="38100" dir="2700000" algn="tl">
                              <a:srgbClr val="000000">
                                <a:alpha val="43137"/>
                              </a:srgbClr>
                            </a:outerShdw>
                          </a:effectLst>
                        </a:rPr>
                        <m:t>red</m:t>
                      </m:r>
                      <m:r>
                        <m:rPr>
                          <m:nor/>
                        </m:rPr>
                        <a:rPr lang="pl-PL" sz="2800" dirty="0"/>
                        <m:t>⋂</m:t>
                      </m:r>
                      <m:r>
                        <m:rPr>
                          <m:nor/>
                        </m:rPr>
                        <a:rPr lang="en-US" sz="2800" b="1" dirty="0">
                          <a:solidFill>
                            <a:srgbClr val="FFC000"/>
                          </a:solidFill>
                          <a:effectLst>
                            <a:outerShdw blurRad="38100" dist="38100" dir="2700000" algn="tl">
                              <a:srgbClr val="000000">
                                <a:alpha val="43137"/>
                              </a:srgbClr>
                            </a:outerShdw>
                          </a:effectLst>
                        </a:rPr>
                        <m:t>yellow</m:t>
                      </m:r>
                      <m:r>
                        <m:rPr>
                          <m:nor/>
                        </m:rPr>
                        <a:rPr lang="pl-PL" sz="2800" dirty="0"/>
                        <m:t>) =</m:t>
                      </m:r>
                      <m:r>
                        <m:rPr>
                          <m:nor/>
                        </m:rPr>
                        <a:rPr lang="en-US" sz="2800" dirty="0"/>
                        <m:t> </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r>
                        <a:rPr lang="en-US" sz="2800" i="1">
                          <a:latin typeface="Cambria Math" panose="02040503050406030204" pitchFamily="18" charset="0"/>
                        </a:rPr>
                        <m:t>𝑥</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5</m:t>
                          </m:r>
                        </m:num>
                        <m:den>
                          <m:r>
                            <a:rPr lang="en-US" sz="2800" i="1">
                              <a:latin typeface="Cambria Math" panose="02040503050406030204" pitchFamily="18" charset="0"/>
                              <a:ea typeface="Cambria Math" panose="02040503050406030204" pitchFamily="18" charset="0"/>
                            </a:rPr>
                            <m:t>19</m:t>
                          </m:r>
                        </m:den>
                      </m:f>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5</m:t>
                          </m:r>
                        </m:num>
                        <m:den>
                          <m:r>
                            <a:rPr lang="en-US" sz="2800" i="1">
                              <a:latin typeface="Cambria Math" panose="02040503050406030204" pitchFamily="18" charset="0"/>
                            </a:rPr>
                            <m:t>38</m:t>
                          </m:r>
                        </m:den>
                      </m:f>
                    </m:oMath>
                  </m:oMathPara>
                </a14:m>
                <a:endParaRPr lang="en-US" sz="2800" dirty="0"/>
              </a:p>
            </p:txBody>
          </p:sp>
        </mc:Choice>
        <mc:Fallback xmlns="">
          <p:sp>
            <p:nvSpPr>
              <p:cNvPr id="71" name="TextBox 70">
                <a:extLst>
                  <a:ext uri="{FF2B5EF4-FFF2-40B4-BE49-F238E27FC236}">
                    <a16:creationId xmlns:a16="http://schemas.microsoft.com/office/drawing/2014/main" id="{E8253DF5-431E-4D35-9F0C-63F3D7AD2E9D}"/>
                  </a:ext>
                </a:extLst>
              </p:cNvPr>
              <p:cNvSpPr txBox="1">
                <a:spLocks noRot="1" noChangeAspect="1" noMove="1" noResize="1" noEditPoints="1" noAdjustHandles="1" noChangeArrowheads="1" noChangeShapeType="1" noTextEdit="1"/>
              </p:cNvSpPr>
              <p:nvPr/>
            </p:nvSpPr>
            <p:spPr>
              <a:xfrm>
                <a:off x="896303" y="4002566"/>
                <a:ext cx="4886324" cy="937436"/>
              </a:xfrm>
              <a:prstGeom prst="rect">
                <a:avLst/>
              </a:prstGeom>
              <a:blipFill>
                <a:blip r:embed="rId9"/>
                <a:stretch>
                  <a:fillRect/>
                </a:stretch>
              </a:blipFill>
            </p:spPr>
            <p:txBody>
              <a:bodyPr/>
              <a:lstStyle/>
              <a:p>
                <a:r>
                  <a:rPr lang="en-US">
                    <a:noFill/>
                  </a:rPr>
                  <a:t> </a:t>
                </a:r>
              </a:p>
            </p:txBody>
          </p:sp>
        </mc:Fallback>
      </mc:AlternateContent>
      <p:pic>
        <p:nvPicPr>
          <p:cNvPr id="72" name="Picture 71">
            <a:extLst>
              <a:ext uri="{FF2B5EF4-FFF2-40B4-BE49-F238E27FC236}">
                <a16:creationId xmlns:a16="http://schemas.microsoft.com/office/drawing/2014/main" id="{BCD0CB5B-DF8C-4C59-B3CF-5F982BBD76DA}"/>
              </a:ext>
            </a:extLst>
          </p:cNvPr>
          <p:cNvPicPr>
            <a:picLocks noChangeAspect="1"/>
          </p:cNvPicPr>
          <p:nvPr/>
        </p:nvPicPr>
        <p:blipFill>
          <a:blip r:embed="rId10"/>
          <a:stretch>
            <a:fillRect/>
          </a:stretch>
        </p:blipFill>
        <p:spPr>
          <a:xfrm>
            <a:off x="1782509" y="2782290"/>
            <a:ext cx="1233598" cy="953280"/>
          </a:xfrm>
          <a:prstGeom prst="rect">
            <a:avLst/>
          </a:prstGeom>
        </p:spPr>
      </p:pic>
      <p:pic>
        <p:nvPicPr>
          <p:cNvPr id="76" name="Picture 75">
            <a:extLst>
              <a:ext uri="{FF2B5EF4-FFF2-40B4-BE49-F238E27FC236}">
                <a16:creationId xmlns:a16="http://schemas.microsoft.com/office/drawing/2014/main" id="{CC13D242-76D5-4427-93C9-E62EFBF3E8DA}"/>
              </a:ext>
            </a:extLst>
          </p:cNvPr>
          <p:cNvPicPr>
            <a:picLocks noChangeAspect="1"/>
          </p:cNvPicPr>
          <p:nvPr/>
        </p:nvPicPr>
        <p:blipFill>
          <a:blip r:embed="rId10"/>
          <a:stretch>
            <a:fillRect/>
          </a:stretch>
        </p:blipFill>
        <p:spPr>
          <a:xfrm>
            <a:off x="3643507" y="4063519"/>
            <a:ext cx="306270" cy="953280"/>
          </a:xfrm>
          <a:prstGeom prst="rect">
            <a:avLst/>
          </a:prstGeom>
        </p:spPr>
      </p:pic>
      <p:pic>
        <p:nvPicPr>
          <p:cNvPr id="2" name="Picture 1" descr="IconExperience » V-Collection » Bullet Ball Glass Green Icon">
            <a:extLst>
              <a:ext uri="{FF2B5EF4-FFF2-40B4-BE49-F238E27FC236}">
                <a16:creationId xmlns:a16="http://schemas.microsoft.com/office/drawing/2014/main" id="{ABA15E66-AAE3-436E-A197-F9665BA5F06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1152" y="2850735"/>
            <a:ext cx="301267" cy="3254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6CC6B65-AF69-404F-9E8A-9F2D78300BA2}"/>
              </a:ext>
            </a:extLst>
          </p:cNvPr>
          <p:cNvSpPr txBox="1"/>
          <p:nvPr/>
        </p:nvSpPr>
        <p:spPr>
          <a:xfrm>
            <a:off x="24674" y="5123324"/>
            <a:ext cx="8340273" cy="369332"/>
          </a:xfrm>
          <a:prstGeom prst="rect">
            <a:avLst/>
          </a:prstGeom>
          <a:noFill/>
        </p:spPr>
        <p:txBody>
          <a:bodyPr wrap="square">
            <a:spAutoFit/>
          </a:bodyPr>
          <a:lstStyle/>
          <a:p>
            <a:pPr algn="l"/>
            <a:r>
              <a:rPr lang="en-US" b="1" i="0" dirty="0">
                <a:solidFill>
                  <a:srgbClr val="000000"/>
                </a:solidFill>
                <a:effectLst/>
                <a:latin typeface="MyriadPro"/>
              </a:rPr>
              <a:t>The probability that you choose a red marble followed by a yellow marble is </a:t>
            </a:r>
          </a:p>
        </p:txBody>
      </p:sp>
      <p:pic>
        <p:nvPicPr>
          <p:cNvPr id="10" name="Picture 9">
            <a:extLst>
              <a:ext uri="{FF2B5EF4-FFF2-40B4-BE49-F238E27FC236}">
                <a16:creationId xmlns:a16="http://schemas.microsoft.com/office/drawing/2014/main" id="{B0511B03-E38C-4B6A-AE9B-23B9658E6230}"/>
              </a:ext>
            </a:extLst>
          </p:cNvPr>
          <p:cNvPicPr>
            <a:picLocks noChangeAspect="1"/>
          </p:cNvPicPr>
          <p:nvPr/>
        </p:nvPicPr>
        <p:blipFill>
          <a:blip r:embed="rId11"/>
          <a:stretch>
            <a:fillRect/>
          </a:stretch>
        </p:blipFill>
        <p:spPr>
          <a:xfrm>
            <a:off x="7425401" y="5044642"/>
            <a:ext cx="819672" cy="449580"/>
          </a:xfrm>
          <a:prstGeom prst="rect">
            <a:avLst/>
          </a:prstGeom>
        </p:spPr>
      </p:pic>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D8E756C-CE79-4929-8703-989A43892FC7}"/>
                  </a:ext>
                </a:extLst>
              </p:cNvPr>
              <p:cNvSpPr txBox="1"/>
              <p:nvPr/>
            </p:nvSpPr>
            <p:spPr>
              <a:xfrm>
                <a:off x="7477101" y="4953567"/>
                <a:ext cx="613883" cy="6183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b="1" i="1">
                              <a:solidFill>
                                <a:srgbClr val="FF0000"/>
                              </a:solidFill>
                              <a:effectLst>
                                <a:outerShdw blurRad="38100" dist="38100" dir="2700000" algn="tl">
                                  <a:srgbClr val="000000">
                                    <a:alpha val="43137"/>
                                  </a:srgbClr>
                                </a:outerShdw>
                              </a:effectLst>
                              <a:latin typeface="Cambria Math" panose="02040503050406030204" pitchFamily="18" charset="0"/>
                            </a:rPr>
                            <m:t>𝟓</m:t>
                          </m:r>
                        </m:num>
                        <m:den>
                          <m:r>
                            <a:rPr lang="en-US" b="1" i="1">
                              <a:solidFill>
                                <a:srgbClr val="FF0000"/>
                              </a:solidFill>
                              <a:effectLst>
                                <a:outerShdw blurRad="38100" dist="38100" dir="2700000" algn="tl">
                                  <a:srgbClr val="000000">
                                    <a:alpha val="43137"/>
                                  </a:srgbClr>
                                </a:outerShdw>
                              </a:effectLst>
                              <a:latin typeface="Cambria Math" panose="02040503050406030204" pitchFamily="18" charset="0"/>
                            </a:rPr>
                            <m:t>𝟑𝟖</m:t>
                          </m:r>
                        </m:den>
                      </m:f>
                    </m:oMath>
                  </m:oMathPara>
                </a14:m>
                <a:endParaRPr lang="en-US" b="1" dirty="0">
                  <a:solidFill>
                    <a:srgbClr val="FF0000"/>
                  </a:solidFill>
                  <a:effectLst>
                    <a:outerShdw blurRad="38100" dist="38100" dir="2700000" algn="tl">
                      <a:srgbClr val="000000">
                        <a:alpha val="43137"/>
                      </a:srgbClr>
                    </a:outerShdw>
                  </a:effectLst>
                </a:endParaRPr>
              </a:p>
            </p:txBody>
          </p:sp>
        </mc:Choice>
        <mc:Fallback xmlns="">
          <p:sp>
            <p:nvSpPr>
              <p:cNvPr id="35" name="TextBox 34">
                <a:extLst>
                  <a:ext uri="{FF2B5EF4-FFF2-40B4-BE49-F238E27FC236}">
                    <a16:creationId xmlns:a16="http://schemas.microsoft.com/office/drawing/2014/main" id="{1D8E756C-CE79-4929-8703-989A43892FC7}"/>
                  </a:ext>
                </a:extLst>
              </p:cNvPr>
              <p:cNvSpPr txBox="1">
                <a:spLocks noRot="1" noChangeAspect="1" noMove="1" noResize="1" noEditPoints="1" noAdjustHandles="1" noChangeArrowheads="1" noChangeShapeType="1" noTextEdit="1"/>
              </p:cNvSpPr>
              <p:nvPr/>
            </p:nvSpPr>
            <p:spPr>
              <a:xfrm>
                <a:off x="7477101" y="4953567"/>
                <a:ext cx="613883" cy="618311"/>
              </a:xfrm>
              <a:prstGeom prst="rect">
                <a:avLst/>
              </a:prstGeom>
              <a:blipFill>
                <a:blip r:embed="rId12"/>
                <a:stretch>
                  <a:fillRect/>
                </a:stretch>
              </a:blipFill>
            </p:spPr>
            <p:txBody>
              <a:bodyPr/>
              <a:lstStyle/>
              <a:p>
                <a:r>
                  <a:rPr lang="en-US">
                    <a:noFill/>
                  </a:rPr>
                  <a:t> </a:t>
                </a:r>
              </a:p>
            </p:txBody>
          </p:sp>
        </mc:Fallback>
      </mc:AlternateContent>
      <p:pic>
        <p:nvPicPr>
          <p:cNvPr id="17" name="Picture 14" descr="Planet Neptune Icon, PNG ClipArt Image | IconBug.com">
            <a:extLst>
              <a:ext uri="{FF2B5EF4-FFF2-40B4-BE49-F238E27FC236}">
                <a16:creationId xmlns:a16="http://schemas.microsoft.com/office/drawing/2014/main" id="{2A462E8B-A835-43C3-AA3F-36941165C2DC}"/>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630034" y="2775636"/>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Planet Neptune Icon, PNG ClipArt Image | IconBug.com">
            <a:extLst>
              <a:ext uri="{FF2B5EF4-FFF2-40B4-BE49-F238E27FC236}">
                <a16:creationId xmlns:a16="http://schemas.microsoft.com/office/drawing/2014/main" id="{8FA862B2-6FD6-4085-AAB8-88E93250D2A9}"/>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795389" y="2828012"/>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Planet Neptune Icon, PNG ClipArt Image | IconBug.com">
            <a:extLst>
              <a:ext uri="{FF2B5EF4-FFF2-40B4-BE49-F238E27FC236}">
                <a16:creationId xmlns:a16="http://schemas.microsoft.com/office/drawing/2014/main" id="{82383286-F826-4E08-9297-8902F358A9C5}"/>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965192" y="2834611"/>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Planet Neptune Icon, PNG ClipArt Image | IconBug.com">
            <a:extLst>
              <a:ext uri="{FF2B5EF4-FFF2-40B4-BE49-F238E27FC236}">
                <a16:creationId xmlns:a16="http://schemas.microsoft.com/office/drawing/2014/main" id="{35D5AAB0-6A8F-4CDF-A26B-F0DF6685DC78}"/>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8125478" y="2743279"/>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Planet Neptune Icon, PNG ClipArt Image | IconBug.com">
            <a:extLst>
              <a:ext uri="{FF2B5EF4-FFF2-40B4-BE49-F238E27FC236}">
                <a16:creationId xmlns:a16="http://schemas.microsoft.com/office/drawing/2014/main" id="{12680440-B46E-4213-8A53-C76225C614BA}"/>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8283784" y="2682459"/>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Planet Neptune Icon, PNG ClipArt Image | IconBug.com">
            <a:extLst>
              <a:ext uri="{FF2B5EF4-FFF2-40B4-BE49-F238E27FC236}">
                <a16:creationId xmlns:a16="http://schemas.microsoft.com/office/drawing/2014/main" id="{F94CF106-F30C-4526-B8A7-09EBA890C9E7}"/>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528098" y="2602557"/>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Planet Neptune Icon, PNG ClipArt Image | IconBug.com">
            <a:extLst>
              <a:ext uri="{FF2B5EF4-FFF2-40B4-BE49-F238E27FC236}">
                <a16:creationId xmlns:a16="http://schemas.microsoft.com/office/drawing/2014/main" id="{90D25A81-289A-4A95-8498-D456C7FD3A37}"/>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760792" y="2645847"/>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Planet Neptune Icon, PNG ClipArt Image | IconBug.com">
            <a:extLst>
              <a:ext uri="{FF2B5EF4-FFF2-40B4-BE49-F238E27FC236}">
                <a16:creationId xmlns:a16="http://schemas.microsoft.com/office/drawing/2014/main" id="{67B141D2-AC88-4D82-AA68-4EB6D35CCD74}"/>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924922" y="2661075"/>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Planet Neptune Icon, PNG ClipArt Image | IconBug.com">
            <a:extLst>
              <a:ext uri="{FF2B5EF4-FFF2-40B4-BE49-F238E27FC236}">
                <a16:creationId xmlns:a16="http://schemas.microsoft.com/office/drawing/2014/main" id="{40B802A1-B59A-4182-8A18-5AEA81125C05}"/>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8095406" y="2572255"/>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Planet Neptune Icon, PNG ClipArt Image | IconBug.com">
            <a:extLst>
              <a:ext uri="{FF2B5EF4-FFF2-40B4-BE49-F238E27FC236}">
                <a16:creationId xmlns:a16="http://schemas.microsoft.com/office/drawing/2014/main" id="{FE364D27-1098-4D12-96C5-CB910456C14E}"/>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56469" y="2473274"/>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Planet Neptune Icon, PNG ClipArt Image | IconBug.com">
            <a:extLst>
              <a:ext uri="{FF2B5EF4-FFF2-40B4-BE49-F238E27FC236}">
                <a16:creationId xmlns:a16="http://schemas.microsoft.com/office/drawing/2014/main" id="{CAB57973-10AD-48EE-AE41-372A0F8A7C1F}"/>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31639" y="2391732"/>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Planet Neptune Icon, PNG ClipArt Image | IconBug.com">
            <a:extLst>
              <a:ext uri="{FF2B5EF4-FFF2-40B4-BE49-F238E27FC236}">
                <a16:creationId xmlns:a16="http://schemas.microsoft.com/office/drawing/2014/main" id="{874D607F-0A1F-447F-AF30-05AC478880A1}"/>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20410" y="2308299"/>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Planet Neptune Icon, PNG ClipArt Image | IconBug.com">
            <a:extLst>
              <a:ext uri="{FF2B5EF4-FFF2-40B4-BE49-F238E27FC236}">
                <a16:creationId xmlns:a16="http://schemas.microsoft.com/office/drawing/2014/main" id="{7A8C4DC9-15FD-4563-A00F-F32482760BD6}"/>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6331" y="2281417"/>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a:extLst>
              <a:ext uri="{FF2B5EF4-FFF2-40B4-BE49-F238E27FC236}">
                <a16:creationId xmlns:a16="http://schemas.microsoft.com/office/drawing/2014/main" id="{13ABAD5B-5D77-4CAF-B9F6-8AB7BC7FAAE9}"/>
              </a:ext>
            </a:extLst>
          </p:cNvPr>
          <p:cNvPicPr>
            <a:picLocks noChangeAspect="1"/>
          </p:cNvPicPr>
          <p:nvPr/>
        </p:nvPicPr>
        <p:blipFill>
          <a:blip r:embed="rId10"/>
          <a:stretch>
            <a:fillRect/>
          </a:stretch>
        </p:blipFill>
        <p:spPr>
          <a:xfrm>
            <a:off x="6033353" y="2748131"/>
            <a:ext cx="631037" cy="953280"/>
          </a:xfrm>
          <a:prstGeom prst="rect">
            <a:avLst/>
          </a:prstGeom>
        </p:spPr>
      </p:pic>
      <p:pic>
        <p:nvPicPr>
          <p:cNvPr id="65" name="Picture 64">
            <a:extLst>
              <a:ext uri="{FF2B5EF4-FFF2-40B4-BE49-F238E27FC236}">
                <a16:creationId xmlns:a16="http://schemas.microsoft.com/office/drawing/2014/main" id="{732F9392-F1BA-4382-BFE5-829552654A84}"/>
              </a:ext>
            </a:extLst>
          </p:cNvPr>
          <p:cNvPicPr>
            <a:picLocks noChangeAspect="1"/>
          </p:cNvPicPr>
          <p:nvPr/>
        </p:nvPicPr>
        <p:blipFill>
          <a:blip r:embed="rId10"/>
          <a:stretch>
            <a:fillRect/>
          </a:stretch>
        </p:blipFill>
        <p:spPr>
          <a:xfrm>
            <a:off x="4194809" y="3986722"/>
            <a:ext cx="444303" cy="953280"/>
          </a:xfrm>
          <a:prstGeom prst="rect">
            <a:avLst/>
          </a:prstGeom>
        </p:spPr>
      </p:pic>
      <p:pic>
        <p:nvPicPr>
          <p:cNvPr id="67" name="Picture 66">
            <a:extLst>
              <a:ext uri="{FF2B5EF4-FFF2-40B4-BE49-F238E27FC236}">
                <a16:creationId xmlns:a16="http://schemas.microsoft.com/office/drawing/2014/main" id="{78B70616-F189-46A0-8C00-D999AE1AFEB1}"/>
              </a:ext>
            </a:extLst>
          </p:cNvPr>
          <p:cNvPicPr>
            <a:picLocks noChangeAspect="1"/>
          </p:cNvPicPr>
          <p:nvPr/>
        </p:nvPicPr>
        <p:blipFill>
          <a:blip r:embed="rId10"/>
          <a:stretch>
            <a:fillRect/>
          </a:stretch>
        </p:blipFill>
        <p:spPr>
          <a:xfrm>
            <a:off x="5134208" y="3910984"/>
            <a:ext cx="444303" cy="953280"/>
          </a:xfrm>
          <a:prstGeom prst="rect">
            <a:avLst/>
          </a:prstGeom>
        </p:spPr>
      </p:pic>
      <p:pic>
        <p:nvPicPr>
          <p:cNvPr id="68" name="Picture 67">
            <a:extLst>
              <a:ext uri="{FF2B5EF4-FFF2-40B4-BE49-F238E27FC236}">
                <a16:creationId xmlns:a16="http://schemas.microsoft.com/office/drawing/2014/main" id="{6EDC9920-3815-47A3-BA74-10E5C1B7E395}"/>
              </a:ext>
            </a:extLst>
          </p:cNvPr>
          <p:cNvPicPr>
            <a:picLocks noChangeAspect="1"/>
          </p:cNvPicPr>
          <p:nvPr/>
        </p:nvPicPr>
        <p:blipFill>
          <a:blip r:embed="rId10"/>
          <a:stretch>
            <a:fillRect/>
          </a:stretch>
        </p:blipFill>
        <p:spPr>
          <a:xfrm>
            <a:off x="3211866" y="2347400"/>
            <a:ext cx="479429" cy="294891"/>
          </a:xfrm>
          <a:prstGeom prst="rect">
            <a:avLst/>
          </a:prstGeom>
        </p:spPr>
      </p:pic>
      <p:pic>
        <p:nvPicPr>
          <p:cNvPr id="69" name="Picture 68">
            <a:extLst>
              <a:ext uri="{FF2B5EF4-FFF2-40B4-BE49-F238E27FC236}">
                <a16:creationId xmlns:a16="http://schemas.microsoft.com/office/drawing/2014/main" id="{9E274B48-E116-4FEF-98BF-254CFC9C4DD3}"/>
              </a:ext>
            </a:extLst>
          </p:cNvPr>
          <p:cNvPicPr>
            <a:picLocks noChangeAspect="1"/>
          </p:cNvPicPr>
          <p:nvPr/>
        </p:nvPicPr>
        <p:blipFill>
          <a:blip r:embed="rId10"/>
          <a:stretch>
            <a:fillRect/>
          </a:stretch>
        </p:blipFill>
        <p:spPr>
          <a:xfrm>
            <a:off x="4334261" y="2343329"/>
            <a:ext cx="1003511" cy="360539"/>
          </a:xfrm>
          <a:prstGeom prst="rect">
            <a:avLst/>
          </a:prstGeom>
        </p:spPr>
      </p:pic>
      <p:pic>
        <p:nvPicPr>
          <p:cNvPr id="70" name="Picture 69">
            <a:extLst>
              <a:ext uri="{FF2B5EF4-FFF2-40B4-BE49-F238E27FC236}">
                <a16:creationId xmlns:a16="http://schemas.microsoft.com/office/drawing/2014/main" id="{79F7187C-FE19-41EE-AADB-1C627E782CA2}"/>
              </a:ext>
            </a:extLst>
          </p:cNvPr>
          <p:cNvPicPr>
            <a:picLocks noChangeAspect="1"/>
          </p:cNvPicPr>
          <p:nvPr/>
        </p:nvPicPr>
        <p:blipFill>
          <a:blip r:embed="rId10"/>
          <a:stretch>
            <a:fillRect/>
          </a:stretch>
        </p:blipFill>
        <p:spPr>
          <a:xfrm>
            <a:off x="5578511" y="2343329"/>
            <a:ext cx="549648" cy="327714"/>
          </a:xfrm>
          <a:prstGeom prst="rect">
            <a:avLst/>
          </a:prstGeom>
        </p:spPr>
      </p:pic>
    </p:spTree>
    <p:extLst>
      <p:ext uri="{BB962C8B-B14F-4D97-AF65-F5344CB8AC3E}">
        <p14:creationId xmlns:p14="http://schemas.microsoft.com/office/powerpoint/2010/main" val="164093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8"/>
                                        </p:tgtEl>
                                      </p:cBhvr>
                                    </p:animEffect>
                                    <p:set>
                                      <p:cBhvr>
                                        <p:cTn id="12" dur="1" fill="hold">
                                          <p:stCondLst>
                                            <p:cond delay="499"/>
                                          </p:stCondLst>
                                        </p:cTn>
                                        <p:tgtEl>
                                          <p:spTgt spid="6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9"/>
                                        </p:tgtEl>
                                      </p:cBhvr>
                                    </p:animEffect>
                                    <p:set>
                                      <p:cBhvr>
                                        <p:cTn id="17" dur="1" fill="hold">
                                          <p:stCondLst>
                                            <p:cond delay="499"/>
                                          </p:stCondLst>
                                        </p:cTn>
                                        <p:tgtEl>
                                          <p:spTgt spid="6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0"/>
                                        </p:tgtEl>
                                      </p:cBhvr>
                                    </p:animEffect>
                                    <p:set>
                                      <p:cBhvr>
                                        <p:cTn id="22" dur="1" fill="hold">
                                          <p:stCondLst>
                                            <p:cond delay="499"/>
                                          </p:stCondLst>
                                        </p:cTn>
                                        <p:tgtEl>
                                          <p:spTgt spid="7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2"/>
                                        </p:tgtEl>
                                      </p:cBhvr>
                                    </p:animEffect>
                                    <p:set>
                                      <p:cBhvr>
                                        <p:cTn id="32" dur="1" fill="hold">
                                          <p:stCondLst>
                                            <p:cond delay="499"/>
                                          </p:stCondLst>
                                        </p:cTn>
                                        <p:tgtEl>
                                          <p:spTgt spid="7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781 0.00432 L 0.00781 0.00432 C 0.00104 -0.0034 0.00417 0.00216 0.00191 -0.00463 C 0.00173 -0.00556 0.00139 -0.00617 0.00104 -0.0071 C -0.00174 -0.02438 0.00191 -0.00309 -0.00122 -0.01698 C -0.00295 -0.02438 -0.00087 -0.02099 -0.00365 -0.02408 C -0.00434 -0.02778 -0.00504 -0.03117 -0.0059 -0.03488 C -0.00608 -0.03611 -0.0066 -0.03735 -0.00677 -0.03889 C -0.00833 -0.04938 -0.00729 -0.04506 -0.00955 -0.05185 C -0.0099 -0.05401 -0.01007 -0.05648 -0.01042 -0.05834 C -0.01077 -0.05988 -0.01146 -0.06111 -0.01181 -0.06266 C -0.01215 -0.06451 -0.01458 -0.0784 -0.01511 -0.08303 C -0.01563 -0.08735 -0.01597 -0.09198 -0.01632 -0.09661 C -0.01615 -0.10957 -0.01597 -0.12222 -0.01545 -0.13519 C -0.01528 -0.14043 -0.01267 -0.17192 -0.01181 -0.175 C -0.01129 -0.17685 -0.01077 -0.17871 -0.01042 -0.18056 C -0.01007 -0.18272 -0.01007 -0.18457 -0.00955 -0.18642 C -0.00868 -0.1892 -0.00712 -0.19167 -0.00625 -0.19445 C -0.00417 -0.20247 -0.00695 -0.19259 -0.00399 -0.20185 C -0.00365 -0.2034 -0.00295 -0.20648 -0.00226 -0.20772 C -0.00052 -0.2105 1.38889E-6 -0.2108 0.00191 -0.21235 C 0.00399 -0.21235 0.00625 -0.21235 0.00833 -0.21173 C 0.00903 -0.21142 0.00955 -0.2105 0.01024 -0.21019 C 0.01094 -0.20957 0.0118 -0.20895 0.0125 -0.20834 C 0.01319 -0.20772 0.01389 -0.20679 0.01476 -0.20587 C 0.01597 -0.20494 0.01771 -0.20401 0.01892 -0.20278 C 0.02257 -0.19784 0.01736 -0.20216 0.02257 -0.19877 C 0.02292 -0.19784 0.02292 -0.19661 0.02344 -0.1963 C 0.02483 -0.19475 0.02812 -0.1929 0.02812 -0.1929 C 0.02882 -0.19167 0.02969 -0.19043 0.03038 -0.18889 C 0.03229 -0.18488 0.03003 -0.18735 0.03316 -0.18303 C 0.03385 -0.1821 0.03472 -0.18148 0.03542 -0.18056 C 0.03594 -0.18025 0.03628 -0.17963 0.0368 -0.17901 C 0.03854 -0.17716 0.04219 -0.17346 0.04219 -0.17346 C 0.04253 -0.17253 0.04271 -0.1713 0.04323 -0.17099 C 0.04462 -0.16945 0.04774 -0.16759 0.04774 -0.16759 C 0.05017 -0.16142 0.0467 -0.16945 0.05104 -0.16358 C 0.05173 -0.16266 0.05208 -0.1608 0.05278 -0.15957 C 0.05312 -0.15895 0.05382 -0.15834 0.05417 -0.15803 C 0.05642 -0.14784 0.0533 -0.15988 0.05746 -0.15062 C 0.05816 -0.14908 0.05816 -0.14537 0.0592 -0.14414 C 0.05989 -0.14321 0.06076 -0.1429 0.06146 -0.14229 C 0.06198 -0.14043 0.06233 -0.13858 0.06285 -0.13673 C 0.06528 -0.12963 0.06562 -0.12932 0.0684 -0.12438 C 0.06875 -0.12253 0.06875 -0.12037 0.06927 -0.11883 C 0.06962 -0.1179 0.07048 -0.1179 0.07066 -0.11698 C 0.07118 -0.11543 0.07118 -0.11327 0.07153 -0.11142 C 0.07187 -0.10988 0.07257 -0.10864 0.07292 -0.10741 C 0.07673 -0.0929 0.07309 -0.10432 0.07621 -0.09506 C 0.07656 -0.09321 0.07673 -0.09136 0.07708 -0.08951 C 0.07743 -0.08827 0.07778 -0.08735 0.07795 -0.08611 C 0.0783 -0.08488 0.07864 -0.08334 0.07899 -0.0821 C 0.08073 -0.07315 0.07951 -0.07716 0.08125 -0.07222 C 0.08177 -0.06759 0.08229 -0.06296 0.08264 -0.05834 C 0.08385 -0.04136 0.08385 -0.03457 0.08316 -0.01605 C 0.08298 -0.01266 0.08264 -0.00957 0.08212 -0.00617 C 0.08177 -0.00371 0.08125 -0.00124 0.08073 0.00123 C 0.07656 0.02129 0.0809 0.00185 0.0776 0.01234 C 0.07726 0.01389 0.07708 0.01543 0.07673 0.01666 C 0.07604 0.0179 0.07517 0.01883 0.0743 0.01975 C 0.07378 0.02284 0.07344 0.02438 0.07257 0.02716 C 0.07205 0.0287 0.07083 0.03148 0.07031 0.03302 C 0.07066 0.03518 0.07135 0.04043 0.07205 0.04259 C 0.07222 0.04321 0.07274 0.04383 0.07292 0.04444 " pathEditMode="relative" ptsTypes="AAAAAAAAAAAAAAAAAAAAAAAAAAAAAAAAAAAAAAAAAAAAAAAAAAAAAAAAAAAAAAAA">
                                      <p:cBhvr>
                                        <p:cTn id="36" dur="2000" fill="hold"/>
                                        <p:tgtEl>
                                          <p:spTgt spid="27"/>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64"/>
                                        </p:tgtEl>
                                      </p:cBhvr>
                                    </p:animEffect>
                                    <p:set>
                                      <p:cBhvr>
                                        <p:cTn id="46" dur="1" fill="hold">
                                          <p:stCondLst>
                                            <p:cond delay="499"/>
                                          </p:stCondLst>
                                        </p:cTn>
                                        <p:tgtEl>
                                          <p:spTgt spid="6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0.00139 0.00834 L 0.00139 0.00834 C 0.00052 0.00587 -0.00069 0.00371 -0.00104 0.00093 C -0.00225 -0.00895 -0.00329 -0.02932 -0.00329 -0.02932 C -0.00295 -0.05586 -0.00729 -0.08024 -0.00104 -0.10247 C -0.00034 -0.10463 0.00035 -0.10648 0.00087 -0.10833 C 0.00122 -0.10956 0.00296 -0.11605 0.00365 -0.11728 C 0.00417 -0.11851 0.00521 -0.11882 0.00591 -0.11975 C 0.00938 -0.13179 0.00469 -0.11728 0.01007 -0.1287 C 0.01077 -0.12993 0.01077 -0.13209 0.01146 -0.13364 C 0.0132 -0.13734 0.01546 -0.14074 0.01736 -0.14413 C 0.0198 -0.14845 0.01841 -0.1466 0.02153 -0.15 C 0.02327 -0.15648 0.02118 -0.1503 0.02605 -0.15555 C 0.02691 -0.15648 0.02726 -0.15802 0.02796 -0.15895 C 0.029 -0.15987 0.03004 -0.16049 0.03108 -0.16111 C 0.03473 -0.16018 0.04011 -0.15864 0.04358 -0.15709 C 0.04427 -0.15679 0.04497 -0.15617 0.04584 -0.15555 C 0.04723 -0.15463 0.04861 -0.15401 0.05 -0.15308 C 0.05087 -0.15154 0.05174 -0.14969 0.05278 -0.14814 C 0.05452 -0.14567 0.05573 -0.14537 0.05782 -0.14413 C 0.06216 -0.13642 0.05868 -0.14166 0.06285 -0.13672 C 0.06441 -0.13487 0.06563 -0.1324 0.06736 -0.13117 C 0.06823 -0.13055 0.06893 -0.13024 0.06962 -0.12963 C 0.07535 -0.12407 0.06754 -0.12993 0.07379 -0.1253 C 0.07414 -0.12438 0.07448 -0.12314 0.07466 -0.12222 C 0.07518 -0.12006 0.07552 -0.11759 0.07605 -0.11574 C 0.07813 -0.10802 0.07796 -0.11203 0.07934 -0.10432 C 0.0823 -0.08827 0.07813 -0.10679 0.0816 -0.09197 C 0.08386 -0.0537 0.08108 -0.0966 0.08386 -0.06419 C 0.08438 -0.05987 0.08438 -0.05493 0.0849 -0.05061 C 0.08525 -0.04598 0.08577 -0.04166 0.08629 -0.03734 C 0.08664 -0.03364 0.08681 -0.02993 0.08716 -0.02592 C 0.0875 -0.00061 0.08785 0.025 0.08855 0.05062 C 0.08855 0.05309 0.08959 0.0571 0.09028 0.05957 C 0.09063 0.0605 0.0908 0.06142 0.09132 0.06204 C 0.09167 0.06266 0.09219 0.06297 0.09271 0.06358 C 0.09497 0.07377 0.09167 0.06142 0.09584 0.07099 C 0.09636 0.07223 0.09636 0.07377 0.09671 0.075 C 0.09705 0.07593 0.10087 0.08179 0.10087 0.08303 C 0.10139 0.09198 0.10087 0.10093 0.10087 0.11019 " pathEditMode="relative" ptsTypes="AAAAAAAAAAAAAAAAAAAAAAAAAAAAAAAAAAAAAAAA">
                                      <p:cBhvr>
                                        <p:cTn id="50" dur="2000" fill="hold"/>
                                        <p:tgtEl>
                                          <p:spTgt spid="34"/>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76"/>
                                        </p:tgtEl>
                                      </p:cBhvr>
                                    </p:animEffect>
                                    <p:set>
                                      <p:cBhvr>
                                        <p:cTn id="60" dur="1" fill="hold">
                                          <p:stCondLst>
                                            <p:cond delay="499"/>
                                          </p:stCondLst>
                                        </p:cTn>
                                        <p:tgtEl>
                                          <p:spTgt spid="7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65"/>
                                        </p:tgtEl>
                                      </p:cBhvr>
                                    </p:animEffect>
                                    <p:set>
                                      <p:cBhvr>
                                        <p:cTn id="65" dur="1" fill="hold">
                                          <p:stCondLst>
                                            <p:cond delay="499"/>
                                          </p:stCondLst>
                                        </p:cTn>
                                        <p:tgtEl>
                                          <p:spTgt spid="6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67"/>
                                        </p:tgtEl>
                                      </p:cBhvr>
                                    </p:animEffect>
                                    <p:set>
                                      <p:cBhvr>
                                        <p:cTn id="70" dur="1" fill="hold">
                                          <p:stCondLst>
                                            <p:cond delay="499"/>
                                          </p:stCondLst>
                                        </p:cTn>
                                        <p:tgtEl>
                                          <p:spTgt spid="6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74"/>
                                        </p:tgtEl>
                                        <p:attrNameLst>
                                          <p:attrName>style.visibility</p:attrName>
                                        </p:attrNameLst>
                                      </p:cBhvr>
                                      <p:to>
                                        <p:strVal val="visible"/>
                                      </p:to>
                                    </p:set>
                                    <p:animEffect transition="in" filter="fade">
                                      <p:cBhvr>
                                        <p:cTn id="8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9" grpId="0"/>
      <p:bldP spid="71"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189DBA-0FB3-40EF-9DE7-57E7A8C29FF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377527" y="1852830"/>
            <a:ext cx="1194701" cy="1437104"/>
          </a:xfrm>
          <a:prstGeom prst="rect">
            <a:avLst/>
          </a:prstGeom>
        </p:spPr>
      </p:pic>
      <p:sp>
        <p:nvSpPr>
          <p:cNvPr id="3" name="Rectangle 2">
            <a:extLst>
              <a:ext uri="{FF2B5EF4-FFF2-40B4-BE49-F238E27FC236}">
                <a16:creationId xmlns:a16="http://schemas.microsoft.com/office/drawing/2014/main" id="{BE1F933E-8E62-4DA7-971C-BDD6AD596A79}"/>
              </a:ext>
            </a:extLst>
          </p:cNvPr>
          <p:cNvSpPr/>
          <p:nvPr/>
        </p:nvSpPr>
        <p:spPr>
          <a:xfrm>
            <a:off x="-138420" y="809490"/>
            <a:ext cx="647574" cy="523220"/>
          </a:xfrm>
          <a:prstGeom prst="rect">
            <a:avLst/>
          </a:prstGeom>
          <a:noFill/>
        </p:spPr>
        <p:txBody>
          <a:bodyPr wrap="square" lIns="91440" tIns="45720" rIns="91440" bIns="45720">
            <a:spAutoFit/>
          </a:bodyPr>
          <a:lstStyle/>
          <a:p>
            <a:pPr algn="ctr"/>
            <a:r>
              <a:rPr lang="en-US" sz="2800" b="1" dirty="0">
                <a:ln w="13462">
                  <a:solidFill>
                    <a:schemeClr val="bg1"/>
                  </a:solidFill>
                  <a:prstDash val="solid"/>
                </a:ln>
                <a:solidFill>
                  <a:schemeClr val="accent4">
                    <a:lumMod val="50000"/>
                  </a:schemeClr>
                </a:solidFill>
                <a:effectLst>
                  <a:outerShdw dist="38100" dir="2700000" algn="bl" rotWithShape="0">
                    <a:schemeClr val="accent5"/>
                  </a:outerShdw>
                </a:effectLst>
              </a:rPr>
              <a:t>7.</a:t>
            </a:r>
          </a:p>
        </p:txBody>
      </p:sp>
      <p:pic>
        <p:nvPicPr>
          <p:cNvPr id="3074" name="Picture 2" descr="Just Do It | Good, Better, Best Love">
            <a:extLst>
              <a:ext uri="{FF2B5EF4-FFF2-40B4-BE49-F238E27FC236}">
                <a16:creationId xmlns:a16="http://schemas.microsoft.com/office/drawing/2014/main" id="{B9C24E93-469B-459D-AAD8-2DC6E95FB673}"/>
              </a:ext>
            </a:extLst>
          </p:cNvPr>
          <p:cNvPicPr>
            <a:picLocks noChangeAspect="1" noChangeArrowheads="1"/>
          </p:cNvPicPr>
          <p:nvPr/>
        </p:nvPicPr>
        <p:blipFill>
          <a:blip r:embed="rId3">
            <a:clrChange>
              <a:clrFrom>
                <a:srgbClr val="00FA91"/>
              </a:clrFrom>
              <a:clrTo>
                <a:srgbClr val="00FA91">
                  <a:alpha val="0"/>
                </a:srgbClr>
              </a:clrTo>
            </a:clrChange>
            <a:extLst>
              <a:ext uri="{28A0092B-C50C-407E-A947-70E740481C1C}">
                <a14:useLocalDpi xmlns:a14="http://schemas.microsoft.com/office/drawing/2010/main" val="0"/>
              </a:ext>
            </a:extLst>
          </a:blip>
          <a:srcRect/>
          <a:stretch>
            <a:fillRect/>
          </a:stretch>
        </p:blipFill>
        <p:spPr bwMode="auto">
          <a:xfrm>
            <a:off x="6629539" y="3563911"/>
            <a:ext cx="2152649" cy="1291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CD53E0D-E8BD-4C2E-AD6D-8586CB0450F8}"/>
              </a:ext>
            </a:extLst>
          </p:cNvPr>
          <p:cNvSpPr txBox="1"/>
          <p:nvPr/>
        </p:nvSpPr>
        <p:spPr>
          <a:xfrm>
            <a:off x="280696" y="929500"/>
            <a:ext cx="8528024" cy="923330"/>
          </a:xfrm>
          <a:prstGeom prst="rect">
            <a:avLst/>
          </a:prstGeom>
          <a:noFill/>
        </p:spPr>
        <p:txBody>
          <a:bodyPr wrap="square">
            <a:spAutoFit/>
          </a:bodyPr>
          <a:lstStyle/>
          <a:p>
            <a:r>
              <a:rPr lang="en-US" b="1" dirty="0">
                <a:solidFill>
                  <a:srgbClr val="000000"/>
                </a:solidFill>
                <a:latin typeface="MyriadPro"/>
              </a:rPr>
              <a:t>There are 4 green, 8 red, and 6 yellow marbles in a bag. Each time you randomly choose a marble, you put it aside before choosing another marble at random. </a:t>
            </a:r>
            <a:r>
              <a:rPr lang="en-US" b="1" i="1" dirty="0">
                <a:latin typeface="Adobe Devanagari" panose="02040503050201020203" pitchFamily="18" charset="0"/>
                <a:cs typeface="Adobe Devanagari" panose="02040503050201020203" pitchFamily="18" charset="0"/>
              </a:rPr>
              <a:t>Use the Multiplication Rule to find the specified probability, entering it as a fraction.</a:t>
            </a:r>
            <a:endParaRPr lang="en-US" b="1" i="1" dirty="0">
              <a:solidFill>
                <a:srgbClr val="000000"/>
              </a:solidFill>
              <a:effectLst/>
              <a:latin typeface="Adobe Devanagari" panose="02040503050201020203" pitchFamily="18" charset="0"/>
              <a:cs typeface="Adobe Devanagari" panose="02040503050201020203" pitchFamily="18" charset="0"/>
            </a:endParaRPr>
          </a:p>
        </p:txBody>
      </p:sp>
      <p:pic>
        <p:nvPicPr>
          <p:cNvPr id="12" name="Picture 11">
            <a:extLst>
              <a:ext uri="{FF2B5EF4-FFF2-40B4-BE49-F238E27FC236}">
                <a16:creationId xmlns:a16="http://schemas.microsoft.com/office/drawing/2014/main" id="{C03A3803-9808-41BF-AE4D-0BFDBCF3AB7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102606" y="1588568"/>
            <a:ext cx="1785768" cy="297628"/>
          </a:xfrm>
          <a:prstGeom prst="rect">
            <a:avLst/>
          </a:prstGeom>
        </p:spPr>
      </p:pic>
      <p:pic>
        <p:nvPicPr>
          <p:cNvPr id="46" name="Picture 8" descr="IconExperience » V-Collection » Bullet Ball Glass Green Icon">
            <a:extLst>
              <a:ext uri="{FF2B5EF4-FFF2-40B4-BE49-F238E27FC236}">
                <a16:creationId xmlns:a16="http://schemas.microsoft.com/office/drawing/2014/main" id="{B4E9F968-7E99-4CDB-A058-759916D7388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8941" y="2893272"/>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IconExperience » V-Collection » Bullet Ball Glass Green Icon">
            <a:extLst>
              <a:ext uri="{FF2B5EF4-FFF2-40B4-BE49-F238E27FC236}">
                <a16:creationId xmlns:a16="http://schemas.microsoft.com/office/drawing/2014/main" id="{2B60C801-4946-41B5-8BE1-685C72984DC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8856" y="2960919"/>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IconExperience » V-Collection » Bullet Ball Glass Green Icon">
            <a:extLst>
              <a:ext uri="{FF2B5EF4-FFF2-40B4-BE49-F238E27FC236}">
                <a16:creationId xmlns:a16="http://schemas.microsoft.com/office/drawing/2014/main" id="{E4D7685B-5791-4D4B-ACB2-3716A898276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3469" y="2962107"/>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IconExperience » V-Collection » Bullet Ball Glass Green Icon">
            <a:extLst>
              <a:ext uri="{FF2B5EF4-FFF2-40B4-BE49-F238E27FC236}">
                <a16:creationId xmlns:a16="http://schemas.microsoft.com/office/drawing/2014/main" id="{59CE1E4E-E7DD-4E14-AB69-40238BCED6E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1639" y="2930417"/>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4" descr="Planet Neptune Icon, PNG ClipArt Image | IconBug.com">
            <a:extLst>
              <a:ext uri="{FF2B5EF4-FFF2-40B4-BE49-F238E27FC236}">
                <a16:creationId xmlns:a16="http://schemas.microsoft.com/office/drawing/2014/main" id="{495943BE-2C34-427C-813F-D2FF1BA19C20}"/>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447691" y="2743279"/>
            <a:ext cx="213435" cy="230595"/>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CEDE5F2A-B856-4C07-811A-2568154E3FB3}"/>
              </a:ext>
            </a:extLst>
          </p:cNvPr>
          <p:cNvSpPr txBox="1"/>
          <p:nvPr/>
        </p:nvSpPr>
        <p:spPr>
          <a:xfrm>
            <a:off x="63656" y="1901710"/>
            <a:ext cx="8424437" cy="369332"/>
          </a:xfrm>
          <a:prstGeom prst="rect">
            <a:avLst/>
          </a:prstGeom>
          <a:noFill/>
        </p:spPr>
        <p:txBody>
          <a:bodyPr wrap="square">
            <a:spAutoFit/>
          </a:bodyPr>
          <a:lstStyle/>
          <a:p>
            <a:r>
              <a:rPr lang="en-US" b="1" dirty="0">
                <a:solidFill>
                  <a:srgbClr val="000000"/>
                </a:solidFill>
                <a:effectLst>
                  <a:outerShdw blurRad="38100" dist="38100" dir="2700000" algn="tl">
                    <a:srgbClr val="000000">
                      <a:alpha val="43137"/>
                    </a:srgbClr>
                  </a:outerShdw>
                </a:effectLst>
                <a:latin typeface="Monotype Corsiva" panose="03010101010201010101" pitchFamily="66" charset="0"/>
              </a:rPr>
              <a:t>Find the probability that you choose </a:t>
            </a:r>
            <a:r>
              <a:rPr lang="en-US" b="1" dirty="0">
                <a:solidFill>
                  <a:srgbClr val="FFC000"/>
                </a:solidFill>
                <a:effectLst>
                  <a:outerShdw blurRad="38100" dist="38100" dir="2700000" algn="tl">
                    <a:srgbClr val="000000">
                      <a:alpha val="43137"/>
                    </a:srgbClr>
                  </a:outerShdw>
                </a:effectLst>
                <a:latin typeface="Monotype Corsiva" panose="03010101010201010101" pitchFamily="66" charset="0"/>
              </a:rPr>
              <a:t>a yellow marble </a:t>
            </a:r>
            <a:r>
              <a:rPr lang="en-US" b="1" dirty="0">
                <a:solidFill>
                  <a:srgbClr val="000000"/>
                </a:solidFill>
                <a:effectLst>
                  <a:outerShdw blurRad="38100" dist="38100" dir="2700000" algn="tl">
                    <a:srgbClr val="000000">
                      <a:alpha val="43137"/>
                    </a:srgbClr>
                  </a:outerShdw>
                </a:effectLst>
                <a:latin typeface="Monotype Corsiva" panose="03010101010201010101" pitchFamily="66" charset="0"/>
              </a:rPr>
              <a:t>followed by </a:t>
            </a:r>
            <a:r>
              <a:rPr lang="en-US" b="1" dirty="0">
                <a:solidFill>
                  <a:srgbClr val="FFC000"/>
                </a:solidFill>
                <a:effectLst>
                  <a:outerShdw blurRad="38100" dist="38100" dir="2700000" algn="tl">
                    <a:srgbClr val="000000">
                      <a:alpha val="43137"/>
                    </a:srgbClr>
                  </a:outerShdw>
                </a:effectLst>
                <a:latin typeface="Monotype Corsiva" panose="03010101010201010101" pitchFamily="66" charset="0"/>
              </a:rPr>
              <a:t>another yellow marble</a:t>
            </a:r>
            <a:r>
              <a:rPr lang="en-US" b="1" dirty="0">
                <a:solidFill>
                  <a:srgbClr val="000000"/>
                </a:solidFill>
                <a:effectLst>
                  <a:outerShdw blurRad="38100" dist="38100" dir="2700000" algn="tl">
                    <a:srgbClr val="000000">
                      <a:alpha val="43137"/>
                    </a:srgbClr>
                  </a:outerShdw>
                </a:effectLst>
                <a:latin typeface="Monotype Corsiva" panose="03010101010201010101" pitchFamily="66" charset="0"/>
              </a:rPr>
              <a:t>.</a:t>
            </a:r>
            <a:endParaRPr lang="en-US" dirty="0">
              <a:effectLst>
                <a:outerShdw blurRad="38100" dist="38100" dir="2700000" algn="tl">
                  <a:srgbClr val="000000">
                    <a:alpha val="43137"/>
                  </a:srgbClr>
                </a:outerShdw>
              </a:effectLst>
              <a:latin typeface="Monotype Corsiva" panose="03010101010201010101" pitchFamily="66" charset="0"/>
            </a:endParaRPr>
          </a:p>
        </p:txBody>
      </p:sp>
      <p:sp>
        <p:nvSpPr>
          <p:cNvPr id="5" name="TextBox 4">
            <a:extLst>
              <a:ext uri="{FF2B5EF4-FFF2-40B4-BE49-F238E27FC236}">
                <a16:creationId xmlns:a16="http://schemas.microsoft.com/office/drawing/2014/main" id="{ACC4CC1A-E34F-4D1F-A368-4F9F1C9F713A}"/>
              </a:ext>
            </a:extLst>
          </p:cNvPr>
          <p:cNvSpPr txBox="1"/>
          <p:nvPr/>
        </p:nvSpPr>
        <p:spPr>
          <a:xfrm>
            <a:off x="113236" y="2397437"/>
            <a:ext cx="7856755" cy="461665"/>
          </a:xfrm>
          <a:prstGeom prst="rect">
            <a:avLst/>
          </a:prstGeom>
          <a:noFill/>
        </p:spPr>
        <p:txBody>
          <a:bodyPr wrap="square">
            <a:spAutoFit/>
          </a:bodyPr>
          <a:lstStyle/>
          <a:p>
            <a:r>
              <a:rPr lang="pl-PL" sz="2400" dirty="0"/>
              <a:t>P(</a:t>
            </a:r>
            <a:r>
              <a:rPr lang="en-US" sz="2400" b="1" dirty="0">
                <a:solidFill>
                  <a:srgbClr val="FFC000"/>
                </a:solidFill>
                <a:effectLst>
                  <a:outerShdw blurRad="38100" dist="38100" dir="2700000" algn="tl">
                    <a:srgbClr val="000000">
                      <a:alpha val="43137"/>
                    </a:srgbClr>
                  </a:outerShdw>
                </a:effectLst>
              </a:rPr>
              <a:t>yellow1</a:t>
            </a:r>
            <a:r>
              <a:rPr lang="pl-PL" sz="2400" dirty="0"/>
              <a:t> ⋂ </a:t>
            </a:r>
            <a:r>
              <a:rPr lang="en-US" sz="2400" b="1" dirty="0">
                <a:solidFill>
                  <a:srgbClr val="FFC000"/>
                </a:solidFill>
                <a:effectLst>
                  <a:outerShdw blurRad="38100" dist="38100" dir="2700000" algn="tl">
                    <a:srgbClr val="000000">
                      <a:alpha val="43137"/>
                    </a:srgbClr>
                  </a:outerShdw>
                </a:effectLst>
              </a:rPr>
              <a:t>yellow2</a:t>
            </a:r>
            <a:r>
              <a:rPr lang="pl-PL" sz="2400" dirty="0"/>
              <a:t>) = P(</a:t>
            </a:r>
            <a:r>
              <a:rPr lang="en-US" sz="2400" b="1" dirty="0">
                <a:solidFill>
                  <a:srgbClr val="FFC000"/>
                </a:solidFill>
                <a:effectLst>
                  <a:outerShdw blurRad="38100" dist="38100" dir="2700000" algn="tl">
                    <a:srgbClr val="000000">
                      <a:alpha val="43137"/>
                    </a:srgbClr>
                  </a:outerShdw>
                </a:effectLst>
              </a:rPr>
              <a:t>yellow1</a:t>
            </a:r>
            <a:r>
              <a:rPr lang="pl-PL" sz="2400" dirty="0"/>
              <a:t>) ∙ P(</a:t>
            </a:r>
            <a:r>
              <a:rPr lang="en-US" sz="2400" b="1" dirty="0">
                <a:solidFill>
                  <a:srgbClr val="FFC000"/>
                </a:solidFill>
                <a:effectLst>
                  <a:outerShdw blurRad="38100" dist="38100" dir="2700000" algn="tl">
                    <a:srgbClr val="000000">
                      <a:alpha val="43137"/>
                    </a:srgbClr>
                  </a:outerShdw>
                </a:effectLst>
              </a:rPr>
              <a:t>yellow2 </a:t>
            </a:r>
            <a:r>
              <a:rPr lang="pl-PL" sz="2400" dirty="0"/>
              <a:t>|</a:t>
            </a:r>
            <a:r>
              <a:rPr lang="en-US" sz="2400" b="1" dirty="0">
                <a:solidFill>
                  <a:srgbClr val="FF0000"/>
                </a:solidFill>
                <a:effectLst>
                  <a:outerShdw blurRad="38100" dist="38100" dir="2700000" algn="tl">
                    <a:srgbClr val="000000">
                      <a:alpha val="43137"/>
                    </a:srgbClr>
                  </a:outerShdw>
                </a:effectLst>
              </a:rPr>
              <a:t> </a:t>
            </a:r>
            <a:r>
              <a:rPr lang="en-US" sz="2400" b="1" dirty="0">
                <a:solidFill>
                  <a:srgbClr val="FFC000"/>
                </a:solidFill>
                <a:effectLst>
                  <a:outerShdw blurRad="38100" dist="38100" dir="2700000" algn="tl">
                    <a:srgbClr val="000000">
                      <a:alpha val="43137"/>
                    </a:srgbClr>
                  </a:outerShdw>
                </a:effectLst>
              </a:rPr>
              <a:t>yellow1</a:t>
            </a:r>
            <a:r>
              <a:rPr lang="pl-PL" sz="2400" dirty="0"/>
              <a:t>) </a:t>
            </a:r>
            <a:endParaRPr lang="en-US" sz="2400" dirty="0"/>
          </a:p>
        </p:txBody>
      </p:sp>
      <p:pic>
        <p:nvPicPr>
          <p:cNvPr id="13" name="Picture 14" descr="Planet Neptune Icon, PNG ClipArt Image | IconBug.com">
            <a:extLst>
              <a:ext uri="{FF2B5EF4-FFF2-40B4-BE49-F238E27FC236}">
                <a16:creationId xmlns:a16="http://schemas.microsoft.com/office/drawing/2014/main" id="{59946863-47AF-4F7F-87CB-339C7AAB474B}"/>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58856" y="2476522"/>
            <a:ext cx="213435" cy="23059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BC5642F-A74D-443A-960D-DE76411AC2C4}"/>
                  </a:ext>
                </a:extLst>
              </p:cNvPr>
              <p:cNvSpPr txBox="1"/>
              <p:nvPr/>
            </p:nvSpPr>
            <p:spPr>
              <a:xfrm>
                <a:off x="286323" y="2960919"/>
                <a:ext cx="2972417"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FFC000"/>
                          </a:solidFill>
                          <a:effectLst>
                            <a:outerShdw blurRad="38100" dist="38100" dir="2700000" algn="tl">
                              <a:srgbClr val="000000">
                                <a:alpha val="43137"/>
                              </a:srgbClr>
                            </a:outerShdw>
                          </a:effectLst>
                        </a:rPr>
                        <m:t>yellow</m:t>
                      </m:r>
                      <m:r>
                        <m:rPr>
                          <m:nor/>
                        </m:rPr>
                        <a:rPr lang="en-US" sz="2400" b="1" dirty="0">
                          <a:solidFill>
                            <a:srgbClr val="FFC000"/>
                          </a:solidFill>
                          <a:effectLst>
                            <a:outerShdw blurRad="38100" dist="38100" dir="2700000" algn="tl">
                              <a:srgbClr val="000000">
                                <a:alpha val="43137"/>
                              </a:srgbClr>
                            </a:outerShdw>
                          </a:effectLst>
                        </a:rPr>
                        <m:t>1</m:t>
                      </m:r>
                      <m:r>
                        <m:rPr>
                          <m:nor/>
                        </m:rPr>
                        <a:rPr lang="pl-PL" sz="2400" dirty="0"/>
                        <m:t>)</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6</m:t>
                          </m:r>
                        </m:num>
                        <m:den>
                          <m:r>
                            <a:rPr lang="en-US" sz="2400" i="1">
                              <a:latin typeface="Cambria Math" panose="02040503050406030204" pitchFamily="18" charset="0"/>
                            </a:rPr>
                            <m:t>18</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3</m:t>
                          </m:r>
                        </m:den>
                      </m:f>
                    </m:oMath>
                  </m:oMathPara>
                </a14:m>
                <a:endParaRPr lang="en-US" sz="2400" dirty="0"/>
              </a:p>
            </p:txBody>
          </p:sp>
        </mc:Choice>
        <mc:Fallback xmlns="">
          <p:sp>
            <p:nvSpPr>
              <p:cNvPr id="14" name="TextBox 13">
                <a:extLst>
                  <a:ext uri="{FF2B5EF4-FFF2-40B4-BE49-F238E27FC236}">
                    <a16:creationId xmlns:a16="http://schemas.microsoft.com/office/drawing/2014/main" id="{8BC5642F-A74D-443A-960D-DE76411AC2C4}"/>
                  </a:ext>
                </a:extLst>
              </p:cNvPr>
              <p:cNvSpPr txBox="1">
                <a:spLocks noRot="1" noChangeAspect="1" noMove="1" noResize="1" noEditPoints="1" noAdjustHandles="1" noChangeArrowheads="1" noChangeShapeType="1" noTextEdit="1"/>
              </p:cNvSpPr>
              <p:nvPr/>
            </p:nvSpPr>
            <p:spPr>
              <a:xfrm>
                <a:off x="286323" y="2960919"/>
                <a:ext cx="2972417" cy="69384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41AAAE1-0689-4000-A434-4C55497230B7}"/>
                  </a:ext>
                </a:extLst>
              </p:cNvPr>
              <p:cNvSpPr txBox="1"/>
              <p:nvPr/>
            </p:nvSpPr>
            <p:spPr>
              <a:xfrm>
                <a:off x="3431715" y="2960920"/>
                <a:ext cx="3365730" cy="7244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FFC000"/>
                          </a:solidFill>
                          <a:effectLst>
                            <a:outerShdw blurRad="38100" dist="38100" dir="2700000" algn="tl">
                              <a:srgbClr val="000000">
                                <a:alpha val="43137"/>
                              </a:srgbClr>
                            </a:outerShdw>
                          </a:effectLst>
                        </a:rPr>
                        <m:t>yellow</m:t>
                      </m:r>
                      <m:r>
                        <m:rPr>
                          <m:nor/>
                        </m:rPr>
                        <a:rPr lang="en-US" sz="2400" b="1" dirty="0">
                          <a:solidFill>
                            <a:srgbClr val="FFC000"/>
                          </a:solidFill>
                          <a:effectLst>
                            <a:outerShdw blurRad="38100" dist="38100" dir="2700000" algn="tl">
                              <a:srgbClr val="000000">
                                <a:alpha val="43137"/>
                              </a:srgbClr>
                            </a:outerShdw>
                          </a:effectLst>
                        </a:rPr>
                        <m:t>2</m:t>
                      </m:r>
                      <m:r>
                        <m:rPr>
                          <m:nor/>
                        </m:rPr>
                        <a:rPr lang="pl-PL" sz="2400" dirty="0"/>
                        <m:t>|</m:t>
                      </m:r>
                      <m:r>
                        <m:rPr>
                          <m:nor/>
                        </m:rPr>
                        <a:rPr lang="en-US" sz="2400" b="1" dirty="0">
                          <a:solidFill>
                            <a:srgbClr val="FFC000"/>
                          </a:solidFill>
                          <a:effectLst>
                            <a:outerShdw blurRad="38100" dist="38100" dir="2700000" algn="tl">
                              <a:srgbClr val="000000">
                                <a:alpha val="43137"/>
                              </a:srgbClr>
                            </a:outerShdw>
                          </a:effectLst>
                        </a:rPr>
                        <m:t>yellow</m:t>
                      </m:r>
                      <m:r>
                        <m:rPr>
                          <m:nor/>
                        </m:rPr>
                        <a:rPr lang="en-US" sz="2400" b="1" dirty="0">
                          <a:solidFill>
                            <a:srgbClr val="FFC000"/>
                          </a:solidFill>
                          <a:effectLst>
                            <a:outerShdw blurRad="38100" dist="38100" dir="2700000" algn="tl">
                              <a:srgbClr val="000000">
                                <a:alpha val="43137"/>
                              </a:srgbClr>
                            </a:outerShdw>
                          </a:effectLst>
                        </a:rPr>
                        <m:t>1</m:t>
                      </m:r>
                      <m:r>
                        <m:rPr>
                          <m:nor/>
                        </m:rPr>
                        <a:rPr lang="pl-PL" sz="2400" dirty="0"/>
                        <m:t>)</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i="1">
                              <a:latin typeface="Cambria Math" panose="02040503050406030204" pitchFamily="18" charset="0"/>
                            </a:rPr>
                            <m:t>17</m:t>
                          </m:r>
                        </m:den>
                      </m:f>
                    </m:oMath>
                  </m:oMathPara>
                </a14:m>
                <a:endParaRPr lang="en-US" sz="2400" dirty="0"/>
              </a:p>
            </p:txBody>
          </p:sp>
        </mc:Choice>
        <mc:Fallback xmlns="">
          <p:sp>
            <p:nvSpPr>
              <p:cNvPr id="19" name="TextBox 18">
                <a:extLst>
                  <a:ext uri="{FF2B5EF4-FFF2-40B4-BE49-F238E27FC236}">
                    <a16:creationId xmlns:a16="http://schemas.microsoft.com/office/drawing/2014/main" id="{E41AAAE1-0689-4000-A434-4C55497230B7}"/>
                  </a:ext>
                </a:extLst>
              </p:cNvPr>
              <p:cNvSpPr txBox="1">
                <a:spLocks noRot="1" noChangeAspect="1" noMove="1" noResize="1" noEditPoints="1" noAdjustHandles="1" noChangeArrowheads="1" noChangeShapeType="1" noTextEdit="1"/>
              </p:cNvSpPr>
              <p:nvPr/>
            </p:nvSpPr>
            <p:spPr>
              <a:xfrm>
                <a:off x="3431715" y="2960920"/>
                <a:ext cx="3365730" cy="72442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E8253DF5-431E-4D35-9F0C-63F3D7AD2E9D}"/>
                  </a:ext>
                </a:extLst>
              </p:cNvPr>
              <p:cNvSpPr txBox="1"/>
              <p:nvPr/>
            </p:nvSpPr>
            <p:spPr>
              <a:xfrm>
                <a:off x="342228" y="3908729"/>
                <a:ext cx="5524075" cy="7936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FFC000"/>
                          </a:solidFill>
                          <a:effectLst>
                            <a:outerShdw blurRad="38100" dist="38100" dir="2700000" algn="tl">
                              <a:srgbClr val="000000">
                                <a:alpha val="43137"/>
                              </a:srgbClr>
                            </a:outerShdw>
                          </a:effectLst>
                        </a:rPr>
                        <m:t>yellow</m:t>
                      </m:r>
                      <m:r>
                        <m:rPr>
                          <m:nor/>
                        </m:rPr>
                        <a:rPr lang="en-US" sz="2400" b="1" dirty="0">
                          <a:solidFill>
                            <a:srgbClr val="FFC000"/>
                          </a:solidFill>
                          <a:effectLst>
                            <a:outerShdw blurRad="38100" dist="38100" dir="2700000" algn="tl">
                              <a:srgbClr val="000000">
                                <a:alpha val="43137"/>
                              </a:srgbClr>
                            </a:outerShdw>
                          </a:effectLst>
                        </a:rPr>
                        <m:t>1</m:t>
                      </m:r>
                      <m:r>
                        <m:rPr>
                          <m:nor/>
                        </m:rPr>
                        <a:rPr lang="pl-PL" sz="2400" dirty="0"/>
                        <m:t>⋂</m:t>
                      </m:r>
                      <m:r>
                        <m:rPr>
                          <m:nor/>
                        </m:rPr>
                        <a:rPr lang="en-US" sz="2400" b="1" dirty="0">
                          <a:solidFill>
                            <a:srgbClr val="FFC000"/>
                          </a:solidFill>
                          <a:effectLst>
                            <a:outerShdw blurRad="38100" dist="38100" dir="2700000" algn="tl">
                              <a:srgbClr val="000000">
                                <a:alpha val="43137"/>
                              </a:srgbClr>
                            </a:outerShdw>
                          </a:effectLst>
                        </a:rPr>
                        <m:t>yellow</m:t>
                      </m:r>
                      <m:r>
                        <m:rPr>
                          <m:nor/>
                        </m:rPr>
                        <a:rPr lang="en-US" sz="2400" dirty="0">
                          <a:solidFill>
                            <a:srgbClr val="FFC000"/>
                          </a:solidFill>
                          <a:effectLst>
                            <a:outerShdw blurRad="38100" dist="38100" dir="2700000" algn="tl">
                              <a:srgbClr val="000000">
                                <a:alpha val="43137"/>
                              </a:srgbClr>
                            </a:outerShdw>
                          </a:effectLst>
                        </a:rPr>
                        <m:t>2</m:t>
                      </m:r>
                      <m:r>
                        <m:rPr>
                          <m:nor/>
                        </m:rPr>
                        <a:rPr lang="pl-PL" sz="2400" dirty="0"/>
                        <m:t>) =</m:t>
                      </m:r>
                      <m:r>
                        <m:rPr>
                          <m:nor/>
                        </m:rPr>
                        <a:rPr lang="en-US" sz="2400" dirty="0"/>
                        <m:t> </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3</m:t>
                          </m:r>
                        </m:den>
                      </m:f>
                      <m:r>
                        <a:rPr lang="en-US" sz="2400" i="1">
                          <a:latin typeface="Cambria Math" panose="02040503050406030204" pitchFamily="18" charset="0"/>
                        </a:rPr>
                        <m:t>𝑥</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5</m:t>
                          </m:r>
                        </m:num>
                        <m:den>
                          <m:r>
                            <a:rPr lang="en-US" sz="2400" i="1">
                              <a:latin typeface="Cambria Math" panose="02040503050406030204" pitchFamily="18" charset="0"/>
                              <a:ea typeface="Cambria Math" panose="02040503050406030204" pitchFamily="18" charset="0"/>
                            </a:rPr>
                            <m:t>17</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i="1">
                              <a:latin typeface="Cambria Math" panose="02040503050406030204" pitchFamily="18" charset="0"/>
                            </a:rPr>
                            <m:t>51</m:t>
                          </m:r>
                        </m:den>
                      </m:f>
                    </m:oMath>
                  </m:oMathPara>
                </a14:m>
                <a:endParaRPr lang="en-US" sz="2400" dirty="0"/>
              </a:p>
            </p:txBody>
          </p:sp>
        </mc:Choice>
        <mc:Fallback xmlns="">
          <p:sp>
            <p:nvSpPr>
              <p:cNvPr id="71" name="TextBox 70">
                <a:extLst>
                  <a:ext uri="{FF2B5EF4-FFF2-40B4-BE49-F238E27FC236}">
                    <a16:creationId xmlns:a16="http://schemas.microsoft.com/office/drawing/2014/main" id="{E8253DF5-431E-4D35-9F0C-63F3D7AD2E9D}"/>
                  </a:ext>
                </a:extLst>
              </p:cNvPr>
              <p:cNvSpPr txBox="1">
                <a:spLocks noRot="1" noChangeAspect="1" noMove="1" noResize="1" noEditPoints="1" noAdjustHandles="1" noChangeArrowheads="1" noChangeShapeType="1" noTextEdit="1"/>
              </p:cNvSpPr>
              <p:nvPr/>
            </p:nvSpPr>
            <p:spPr>
              <a:xfrm>
                <a:off x="342228" y="3908729"/>
                <a:ext cx="5524075" cy="793679"/>
              </a:xfrm>
              <a:prstGeom prst="rect">
                <a:avLst/>
              </a:prstGeom>
              <a:blipFill>
                <a:blip r:embed="rId9"/>
                <a:stretch>
                  <a:fillRect/>
                </a:stretch>
              </a:blipFill>
            </p:spPr>
            <p:txBody>
              <a:bodyPr/>
              <a:lstStyle/>
              <a:p>
                <a:r>
                  <a:rPr lang="en-US">
                    <a:noFill/>
                  </a:rPr>
                  <a:t> </a:t>
                </a:r>
              </a:p>
            </p:txBody>
          </p:sp>
        </mc:Fallback>
      </mc:AlternateContent>
      <p:pic>
        <p:nvPicPr>
          <p:cNvPr id="72" name="Picture 71">
            <a:extLst>
              <a:ext uri="{FF2B5EF4-FFF2-40B4-BE49-F238E27FC236}">
                <a16:creationId xmlns:a16="http://schemas.microsoft.com/office/drawing/2014/main" id="{BCD0CB5B-DF8C-4C59-B3CF-5F982BBD76DA}"/>
              </a:ext>
            </a:extLst>
          </p:cNvPr>
          <p:cNvPicPr>
            <a:picLocks noChangeAspect="1"/>
          </p:cNvPicPr>
          <p:nvPr/>
        </p:nvPicPr>
        <p:blipFill>
          <a:blip r:embed="rId10"/>
          <a:stretch>
            <a:fillRect/>
          </a:stretch>
        </p:blipFill>
        <p:spPr>
          <a:xfrm>
            <a:off x="2095305" y="2880290"/>
            <a:ext cx="1233598" cy="953280"/>
          </a:xfrm>
          <a:prstGeom prst="rect">
            <a:avLst/>
          </a:prstGeom>
        </p:spPr>
      </p:pic>
      <p:sp>
        <p:nvSpPr>
          <p:cNvPr id="7" name="TextBox 6">
            <a:extLst>
              <a:ext uri="{FF2B5EF4-FFF2-40B4-BE49-F238E27FC236}">
                <a16:creationId xmlns:a16="http://schemas.microsoft.com/office/drawing/2014/main" id="{16CC6B65-AF69-404F-9E8A-9F2D78300BA2}"/>
              </a:ext>
            </a:extLst>
          </p:cNvPr>
          <p:cNvSpPr txBox="1"/>
          <p:nvPr/>
        </p:nvSpPr>
        <p:spPr>
          <a:xfrm>
            <a:off x="231955" y="5104551"/>
            <a:ext cx="8340273" cy="353943"/>
          </a:xfrm>
          <a:prstGeom prst="rect">
            <a:avLst/>
          </a:prstGeom>
          <a:noFill/>
        </p:spPr>
        <p:txBody>
          <a:bodyPr wrap="square">
            <a:spAutoFit/>
          </a:bodyPr>
          <a:lstStyle/>
          <a:p>
            <a:pPr algn="l"/>
            <a:r>
              <a:rPr lang="en-US" sz="1700" b="1" dirty="0">
                <a:solidFill>
                  <a:srgbClr val="000000"/>
                </a:solidFill>
                <a:latin typeface="MyriadPro"/>
              </a:rPr>
              <a:t>The probability that you choose a yellow marble followed by another yellow marble is </a:t>
            </a:r>
          </a:p>
        </p:txBody>
      </p:sp>
      <p:pic>
        <p:nvPicPr>
          <p:cNvPr id="10" name="Picture 9">
            <a:extLst>
              <a:ext uri="{FF2B5EF4-FFF2-40B4-BE49-F238E27FC236}">
                <a16:creationId xmlns:a16="http://schemas.microsoft.com/office/drawing/2014/main" id="{B0511B03-E38C-4B6A-AE9B-23B9658E6230}"/>
              </a:ext>
            </a:extLst>
          </p:cNvPr>
          <p:cNvPicPr>
            <a:picLocks noChangeAspect="1"/>
          </p:cNvPicPr>
          <p:nvPr/>
        </p:nvPicPr>
        <p:blipFill>
          <a:blip r:embed="rId11"/>
          <a:stretch>
            <a:fillRect/>
          </a:stretch>
        </p:blipFill>
        <p:spPr>
          <a:xfrm>
            <a:off x="8129452" y="5044642"/>
            <a:ext cx="819672" cy="449580"/>
          </a:xfrm>
          <a:prstGeom prst="rect">
            <a:avLst/>
          </a:prstGeom>
        </p:spPr>
      </p:pic>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D8E756C-CE79-4929-8703-989A43892FC7}"/>
                  </a:ext>
                </a:extLst>
              </p:cNvPr>
              <p:cNvSpPr txBox="1"/>
              <p:nvPr/>
            </p:nvSpPr>
            <p:spPr>
              <a:xfrm>
                <a:off x="8181152" y="4953567"/>
                <a:ext cx="613883" cy="6183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b="1" i="1">
                              <a:solidFill>
                                <a:srgbClr val="FF0000"/>
                              </a:solidFill>
                              <a:effectLst>
                                <a:outerShdw blurRad="38100" dist="38100" dir="2700000" algn="tl">
                                  <a:srgbClr val="000000">
                                    <a:alpha val="43137"/>
                                  </a:srgbClr>
                                </a:outerShdw>
                              </a:effectLst>
                              <a:latin typeface="Cambria Math" panose="02040503050406030204" pitchFamily="18" charset="0"/>
                            </a:rPr>
                            <m:t>𝟓</m:t>
                          </m:r>
                        </m:num>
                        <m:den>
                          <m:r>
                            <a:rPr lang="en-US" b="1" i="1">
                              <a:solidFill>
                                <a:srgbClr val="FF0000"/>
                              </a:solidFill>
                              <a:effectLst>
                                <a:outerShdw blurRad="38100" dist="38100" dir="2700000" algn="tl">
                                  <a:srgbClr val="000000">
                                    <a:alpha val="43137"/>
                                  </a:srgbClr>
                                </a:outerShdw>
                              </a:effectLst>
                              <a:latin typeface="Cambria Math" panose="02040503050406030204" pitchFamily="18" charset="0"/>
                            </a:rPr>
                            <m:t>𝟓𝟏</m:t>
                          </m:r>
                        </m:den>
                      </m:f>
                    </m:oMath>
                  </m:oMathPara>
                </a14:m>
                <a:endParaRPr lang="en-US" b="1" dirty="0">
                  <a:solidFill>
                    <a:srgbClr val="FF0000"/>
                  </a:solidFill>
                  <a:effectLst>
                    <a:outerShdw blurRad="38100" dist="38100" dir="2700000" algn="tl">
                      <a:srgbClr val="000000">
                        <a:alpha val="43137"/>
                      </a:srgbClr>
                    </a:outerShdw>
                  </a:effectLst>
                </a:endParaRPr>
              </a:p>
            </p:txBody>
          </p:sp>
        </mc:Choice>
        <mc:Fallback xmlns="">
          <p:sp>
            <p:nvSpPr>
              <p:cNvPr id="35" name="TextBox 34">
                <a:extLst>
                  <a:ext uri="{FF2B5EF4-FFF2-40B4-BE49-F238E27FC236}">
                    <a16:creationId xmlns:a16="http://schemas.microsoft.com/office/drawing/2014/main" id="{1D8E756C-CE79-4929-8703-989A43892FC7}"/>
                  </a:ext>
                </a:extLst>
              </p:cNvPr>
              <p:cNvSpPr txBox="1">
                <a:spLocks noRot="1" noChangeAspect="1" noMove="1" noResize="1" noEditPoints="1" noAdjustHandles="1" noChangeArrowheads="1" noChangeShapeType="1" noTextEdit="1"/>
              </p:cNvSpPr>
              <p:nvPr/>
            </p:nvSpPr>
            <p:spPr>
              <a:xfrm>
                <a:off x="8181152" y="4953567"/>
                <a:ext cx="613883" cy="618311"/>
              </a:xfrm>
              <a:prstGeom prst="rect">
                <a:avLst/>
              </a:prstGeom>
              <a:blipFill>
                <a:blip r:embed="rId12"/>
                <a:stretch>
                  <a:fillRect/>
                </a:stretch>
              </a:blipFill>
            </p:spPr>
            <p:txBody>
              <a:bodyPr/>
              <a:lstStyle/>
              <a:p>
                <a:r>
                  <a:rPr lang="en-US">
                    <a:noFill/>
                  </a:rPr>
                  <a:t> </a:t>
                </a:r>
              </a:p>
            </p:txBody>
          </p:sp>
        </mc:Fallback>
      </mc:AlternateContent>
      <p:pic>
        <p:nvPicPr>
          <p:cNvPr id="17" name="Picture 14" descr="Planet Neptune Icon, PNG ClipArt Image | IconBug.com">
            <a:extLst>
              <a:ext uri="{FF2B5EF4-FFF2-40B4-BE49-F238E27FC236}">
                <a16:creationId xmlns:a16="http://schemas.microsoft.com/office/drawing/2014/main" id="{2A462E8B-A835-43C3-AA3F-36941165C2DC}"/>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630034" y="2775636"/>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Planet Neptune Icon, PNG ClipArt Image | IconBug.com">
            <a:extLst>
              <a:ext uri="{FF2B5EF4-FFF2-40B4-BE49-F238E27FC236}">
                <a16:creationId xmlns:a16="http://schemas.microsoft.com/office/drawing/2014/main" id="{8FA862B2-6FD6-4085-AAB8-88E93250D2A9}"/>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795389" y="2828012"/>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Planet Neptune Icon, PNG ClipArt Image | IconBug.com">
            <a:extLst>
              <a:ext uri="{FF2B5EF4-FFF2-40B4-BE49-F238E27FC236}">
                <a16:creationId xmlns:a16="http://schemas.microsoft.com/office/drawing/2014/main" id="{82383286-F826-4E08-9297-8902F358A9C5}"/>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965192" y="2834611"/>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Planet Neptune Icon, PNG ClipArt Image | IconBug.com">
            <a:extLst>
              <a:ext uri="{FF2B5EF4-FFF2-40B4-BE49-F238E27FC236}">
                <a16:creationId xmlns:a16="http://schemas.microsoft.com/office/drawing/2014/main" id="{35D5AAB0-6A8F-4CDF-A26B-F0DF6685DC78}"/>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8125478" y="2743279"/>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Planet Neptune Icon, PNG ClipArt Image | IconBug.com">
            <a:extLst>
              <a:ext uri="{FF2B5EF4-FFF2-40B4-BE49-F238E27FC236}">
                <a16:creationId xmlns:a16="http://schemas.microsoft.com/office/drawing/2014/main" id="{F94CF106-F30C-4526-B8A7-09EBA890C9E7}"/>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528098" y="2602557"/>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Planet Neptune Icon, PNG ClipArt Image | IconBug.com">
            <a:extLst>
              <a:ext uri="{FF2B5EF4-FFF2-40B4-BE49-F238E27FC236}">
                <a16:creationId xmlns:a16="http://schemas.microsoft.com/office/drawing/2014/main" id="{90D25A81-289A-4A95-8498-D456C7FD3A37}"/>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760792" y="2645847"/>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Planet Neptune Icon, PNG ClipArt Image | IconBug.com">
            <a:extLst>
              <a:ext uri="{FF2B5EF4-FFF2-40B4-BE49-F238E27FC236}">
                <a16:creationId xmlns:a16="http://schemas.microsoft.com/office/drawing/2014/main" id="{67B141D2-AC88-4D82-AA68-4EB6D35CCD74}"/>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924922" y="2661075"/>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Planet Neptune Icon, PNG ClipArt Image | IconBug.com">
            <a:extLst>
              <a:ext uri="{FF2B5EF4-FFF2-40B4-BE49-F238E27FC236}">
                <a16:creationId xmlns:a16="http://schemas.microsoft.com/office/drawing/2014/main" id="{FE364D27-1098-4D12-96C5-CB910456C14E}"/>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56469" y="2473274"/>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Planet Neptune Icon, PNG ClipArt Image | IconBug.com">
            <a:extLst>
              <a:ext uri="{FF2B5EF4-FFF2-40B4-BE49-F238E27FC236}">
                <a16:creationId xmlns:a16="http://schemas.microsoft.com/office/drawing/2014/main" id="{CAB57973-10AD-48EE-AE41-372A0F8A7C1F}"/>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31639" y="2391732"/>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Planet Neptune Icon, PNG ClipArt Image | IconBug.com">
            <a:extLst>
              <a:ext uri="{FF2B5EF4-FFF2-40B4-BE49-F238E27FC236}">
                <a16:creationId xmlns:a16="http://schemas.microsoft.com/office/drawing/2014/main" id="{874D607F-0A1F-447F-AF30-05AC478880A1}"/>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71074" y="2300777"/>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Planet Neptune Icon, PNG ClipArt Image | IconBug.com">
            <a:extLst>
              <a:ext uri="{FF2B5EF4-FFF2-40B4-BE49-F238E27FC236}">
                <a16:creationId xmlns:a16="http://schemas.microsoft.com/office/drawing/2014/main" id="{7A8C4DC9-15FD-4563-A00F-F32482760BD6}"/>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27692" y="2890933"/>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Planet Neptune Icon, PNG ClipArt Image | IconBug.com">
            <a:extLst>
              <a:ext uri="{FF2B5EF4-FFF2-40B4-BE49-F238E27FC236}">
                <a16:creationId xmlns:a16="http://schemas.microsoft.com/office/drawing/2014/main" id="{8CBDD4C3-4282-47E5-8AAF-13985EF5612D}"/>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84270" y="2557472"/>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2E53A272-DC08-4DED-BA6F-C73A63CE9BC6}"/>
              </a:ext>
            </a:extLst>
          </p:cNvPr>
          <p:cNvPicPr>
            <a:picLocks noChangeAspect="1"/>
          </p:cNvPicPr>
          <p:nvPr/>
        </p:nvPicPr>
        <p:blipFill>
          <a:blip r:embed="rId10"/>
          <a:stretch>
            <a:fillRect/>
          </a:stretch>
        </p:blipFill>
        <p:spPr>
          <a:xfrm>
            <a:off x="6320426" y="2863410"/>
            <a:ext cx="707370" cy="953280"/>
          </a:xfrm>
          <a:prstGeom prst="rect">
            <a:avLst/>
          </a:prstGeom>
        </p:spPr>
      </p:pic>
      <p:pic>
        <p:nvPicPr>
          <p:cNvPr id="44" name="Picture 43">
            <a:extLst>
              <a:ext uri="{FF2B5EF4-FFF2-40B4-BE49-F238E27FC236}">
                <a16:creationId xmlns:a16="http://schemas.microsoft.com/office/drawing/2014/main" id="{6F9BA560-AC91-4964-9C21-3DB4A194591C}"/>
              </a:ext>
            </a:extLst>
          </p:cNvPr>
          <p:cNvPicPr>
            <a:picLocks noChangeAspect="1"/>
          </p:cNvPicPr>
          <p:nvPr/>
        </p:nvPicPr>
        <p:blipFill>
          <a:blip r:embed="rId10"/>
          <a:stretch>
            <a:fillRect/>
          </a:stretch>
        </p:blipFill>
        <p:spPr>
          <a:xfrm>
            <a:off x="3700266" y="3925609"/>
            <a:ext cx="302670" cy="793679"/>
          </a:xfrm>
          <a:prstGeom prst="rect">
            <a:avLst/>
          </a:prstGeom>
        </p:spPr>
      </p:pic>
      <p:pic>
        <p:nvPicPr>
          <p:cNvPr id="45" name="Picture 44">
            <a:extLst>
              <a:ext uri="{FF2B5EF4-FFF2-40B4-BE49-F238E27FC236}">
                <a16:creationId xmlns:a16="http://schemas.microsoft.com/office/drawing/2014/main" id="{CD918470-4D3A-4AC7-8CDE-28B628A586B7}"/>
              </a:ext>
            </a:extLst>
          </p:cNvPr>
          <p:cNvPicPr>
            <a:picLocks noChangeAspect="1"/>
          </p:cNvPicPr>
          <p:nvPr/>
        </p:nvPicPr>
        <p:blipFill>
          <a:blip r:embed="rId10"/>
          <a:stretch>
            <a:fillRect/>
          </a:stretch>
        </p:blipFill>
        <p:spPr>
          <a:xfrm>
            <a:off x="4183613" y="3899266"/>
            <a:ext cx="402357" cy="793679"/>
          </a:xfrm>
          <a:prstGeom prst="rect">
            <a:avLst/>
          </a:prstGeom>
        </p:spPr>
      </p:pic>
      <p:pic>
        <p:nvPicPr>
          <p:cNvPr id="47" name="Picture 46">
            <a:extLst>
              <a:ext uri="{FF2B5EF4-FFF2-40B4-BE49-F238E27FC236}">
                <a16:creationId xmlns:a16="http://schemas.microsoft.com/office/drawing/2014/main" id="{1791D674-4A81-4C00-8FA9-DA721EEEF7B5}"/>
              </a:ext>
            </a:extLst>
          </p:cNvPr>
          <p:cNvPicPr>
            <a:picLocks noChangeAspect="1"/>
          </p:cNvPicPr>
          <p:nvPr/>
        </p:nvPicPr>
        <p:blipFill>
          <a:blip r:embed="rId10"/>
          <a:stretch>
            <a:fillRect/>
          </a:stretch>
        </p:blipFill>
        <p:spPr>
          <a:xfrm>
            <a:off x="4994426" y="3941297"/>
            <a:ext cx="402357" cy="793679"/>
          </a:xfrm>
          <a:prstGeom prst="rect">
            <a:avLst/>
          </a:prstGeom>
        </p:spPr>
      </p:pic>
      <p:pic>
        <p:nvPicPr>
          <p:cNvPr id="51" name="Picture 50">
            <a:extLst>
              <a:ext uri="{FF2B5EF4-FFF2-40B4-BE49-F238E27FC236}">
                <a16:creationId xmlns:a16="http://schemas.microsoft.com/office/drawing/2014/main" id="{FE10F9E7-690C-4D5D-8385-2C2A0EF8C1BB}"/>
              </a:ext>
            </a:extLst>
          </p:cNvPr>
          <p:cNvPicPr>
            <a:picLocks noChangeAspect="1"/>
          </p:cNvPicPr>
          <p:nvPr/>
        </p:nvPicPr>
        <p:blipFill>
          <a:blip r:embed="rId10"/>
          <a:stretch>
            <a:fillRect/>
          </a:stretch>
        </p:blipFill>
        <p:spPr>
          <a:xfrm>
            <a:off x="3418946" y="2494422"/>
            <a:ext cx="1027219" cy="350890"/>
          </a:xfrm>
          <a:prstGeom prst="rect">
            <a:avLst/>
          </a:prstGeom>
        </p:spPr>
      </p:pic>
      <p:pic>
        <p:nvPicPr>
          <p:cNvPr id="52" name="Picture 51">
            <a:extLst>
              <a:ext uri="{FF2B5EF4-FFF2-40B4-BE49-F238E27FC236}">
                <a16:creationId xmlns:a16="http://schemas.microsoft.com/office/drawing/2014/main" id="{CD88F6CC-7342-443B-BF2C-5C2B3A6C2C42}"/>
              </a:ext>
            </a:extLst>
          </p:cNvPr>
          <p:cNvPicPr>
            <a:picLocks noChangeAspect="1"/>
          </p:cNvPicPr>
          <p:nvPr/>
        </p:nvPicPr>
        <p:blipFill>
          <a:blip r:embed="rId10"/>
          <a:stretch>
            <a:fillRect/>
          </a:stretch>
        </p:blipFill>
        <p:spPr>
          <a:xfrm>
            <a:off x="4957567" y="2484076"/>
            <a:ext cx="1036286" cy="318270"/>
          </a:xfrm>
          <a:prstGeom prst="rect">
            <a:avLst/>
          </a:prstGeom>
        </p:spPr>
      </p:pic>
      <p:pic>
        <p:nvPicPr>
          <p:cNvPr id="53" name="Picture 52">
            <a:extLst>
              <a:ext uri="{FF2B5EF4-FFF2-40B4-BE49-F238E27FC236}">
                <a16:creationId xmlns:a16="http://schemas.microsoft.com/office/drawing/2014/main" id="{4577F1FD-7D04-45C4-A0BD-EADC379E0403}"/>
              </a:ext>
            </a:extLst>
          </p:cNvPr>
          <p:cNvPicPr>
            <a:picLocks noChangeAspect="1"/>
          </p:cNvPicPr>
          <p:nvPr/>
        </p:nvPicPr>
        <p:blipFill>
          <a:blip r:embed="rId10"/>
          <a:stretch>
            <a:fillRect/>
          </a:stretch>
        </p:blipFill>
        <p:spPr>
          <a:xfrm>
            <a:off x="6194409" y="2471853"/>
            <a:ext cx="1031866" cy="387248"/>
          </a:xfrm>
          <a:prstGeom prst="rect">
            <a:avLst/>
          </a:prstGeom>
        </p:spPr>
      </p:pic>
    </p:spTree>
    <p:extLst>
      <p:ext uri="{BB962C8B-B14F-4D97-AF65-F5344CB8AC3E}">
        <p14:creationId xmlns:p14="http://schemas.microsoft.com/office/powerpoint/2010/main" val="423801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1"/>
                                        </p:tgtEl>
                                      </p:cBhvr>
                                    </p:animEffect>
                                    <p:set>
                                      <p:cBhvr>
                                        <p:cTn id="12" dur="1" fill="hold">
                                          <p:stCondLst>
                                            <p:cond delay="499"/>
                                          </p:stCondLst>
                                        </p:cTn>
                                        <p:tgtEl>
                                          <p:spTgt spid="5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2"/>
                                        </p:tgtEl>
                                      </p:cBhvr>
                                    </p:animEffect>
                                    <p:set>
                                      <p:cBhvr>
                                        <p:cTn id="17" dur="1" fill="hold">
                                          <p:stCondLst>
                                            <p:cond delay="499"/>
                                          </p:stCondLst>
                                        </p:cTn>
                                        <p:tgtEl>
                                          <p:spTgt spid="5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3"/>
                                        </p:tgtEl>
                                      </p:cBhvr>
                                    </p:animEffect>
                                    <p:set>
                                      <p:cBhvr>
                                        <p:cTn id="22" dur="1" fill="hold">
                                          <p:stCondLst>
                                            <p:cond delay="499"/>
                                          </p:stCondLst>
                                        </p:cTn>
                                        <p:tgtEl>
                                          <p:spTgt spid="5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2"/>
                                        </p:tgtEl>
                                      </p:cBhvr>
                                    </p:animEffect>
                                    <p:set>
                                      <p:cBhvr>
                                        <p:cTn id="32" dur="1" fill="hold">
                                          <p:stCondLst>
                                            <p:cond delay="499"/>
                                          </p:stCondLst>
                                        </p:cTn>
                                        <p:tgtEl>
                                          <p:spTgt spid="7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59 0.00679 L -0.0059 0.00679 C -0.0059 0.00308 -0.00556 -0.00031 -0.00556 -0.00402 C -0.00521 -0.01574 -0.00521 -0.02778 -0.00469 -0.03982 C -0.00452 -0.04229 -0.00365 -0.04476 -0.0033 -0.04723 C -0.00295 -0.04908 -0.00243 -0.05618 -0.00139 -0.05865 C -0.00104 -0.05926 -0.00052 -0.05957 1.66667E-6 -0.06019 C 0.0033 -0.075 -0.00226 -0.05155 0.00312 -0.06821 C 0.00382 -0.07007 0.0033 -0.07284 0.00417 -0.07408 C 0.00503 -0.07562 0.0066 -0.075 0.00781 -0.07562 C 0.01337 -0.08149 0.00625 -0.07469 0.01319 -0.07963 C 0.01406 -0.08025 0.01476 -0.08149 0.01562 -0.0821 C 0.01649 -0.08303 0.01736 -0.08334 0.01823 -0.08395 C 0.02465 -0.08797 0.01944 -0.08519 0.02847 -0.08858 C 0.02934 -0.08951 0.03021 -0.09044 0.03107 -0.09105 C 0.03194 -0.09198 0.03264 -0.09321 0.03351 -0.09352 C 0.03507 -0.09445 0.0368 -0.09445 0.03854 -0.09537 C 0.0401 -0.09599 0.04149 -0.09692 0.04305 -0.09753 C 0.05069 -0.09723 0.05833 -0.09692 0.06597 -0.09599 C 0.06892 -0.09568 0.07326 -0.09321 0.07604 -0.09198 C 0.07847 -0.08889 0.0809 -0.08581 0.08333 -0.08303 C 0.08611 -0.07994 0.08489 -0.08149 0.08715 -0.07902 C 0.08906 -0.07037 0.0875 -0.07655 0.09253 -0.06358 C 0.09288 -0.06266 0.09357 -0.06111 0.09357 -0.06111 C 0.09392 -0.05834 0.09479 -0.05556 0.09479 -0.05278 C 0.09496 -0.04445 0.09392 -0.03087 0.09253 -0.02192 C 0.09184 -0.01698 0.0908 -0.01204 0.08976 -0.0071 C 0.08941 -0.00463 0.08871 -0.00247 0.08837 3.58025E-6 L 0.0875 0.00679 C 0.08715 0.01851 0.0868 0.03055 0.08611 0.04259 C 0.08611 0.04475 0.08576 0.04691 0.08524 0.04907 C 0.08489 0.05031 0.08437 0.05123 0.08385 0.05247 C 0.08351 0.05555 0.08333 0.05895 0.08298 0.06203 C 0.0816 0.07438 0.08055 0.06944 0.08246 0.07592 C 0.08281 0.08024 0.08316 0.08456 0.08333 0.08889 C 0.08385 0.09876 0.08437 0.11851 0.08437 0.11851 " pathEditMode="relative" ptsTypes="AAAAAAAAAAAAAAAAAAAAAAAAAAAAAAAAAAAA">
                                      <p:cBhvr>
                                        <p:cTn id="36" dur="2000" fill="hold"/>
                                        <p:tgtEl>
                                          <p:spTgt spid="33"/>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3"/>
                                        </p:tgtEl>
                                      </p:cBhvr>
                                    </p:animEffect>
                                    <p:set>
                                      <p:cBhvr>
                                        <p:cTn id="46" dur="1" fill="hold">
                                          <p:stCondLst>
                                            <p:cond delay="499"/>
                                          </p:stCondLst>
                                        </p:cTn>
                                        <p:tgtEl>
                                          <p:spTgt spid="4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5.55556E-7 -0.0071 L -5.55556E-7 -0.0071 C -0.00139 -0.00741 -0.00295 -0.00741 -0.00417 -0.00864 C -0.00469 -0.00895 -0.00469 -0.01049 -0.00503 -0.01111 C -0.00573 -0.01204 -0.0066 -0.01204 -0.00746 -0.01266 C -0.00833 -0.01327 -0.0092 -0.0142 -0.01007 -0.01512 C -0.01128 -0.01636 -0.01215 -0.0179 -0.01337 -0.01914 C -0.01441 -0.02037 -0.01562 -0.02099 -0.01649 -0.02253 C -0.01771 -0.02408 -0.01875 -0.02624 -0.01979 -0.02809 L -0.02535 -0.03796 L -0.02708 -0.04105 C -0.02691 -0.05587 -0.0276 -0.07068 -0.02656 -0.08519 C -0.02656 -0.08796 -0.02448 -0.0892 -0.02396 -0.09167 C -0.02101 -0.10401 -0.025 -0.09815 -0.02153 -0.10247 C -0.01979 -0.11019 -0.02118 -0.10525 -0.01701 -0.11698 L -0.01701 -0.11698 C -0.01615 -0.12037 -0.0158 -0.12222 -0.01389 -0.12438 C -0.01267 -0.12562 -0.01128 -0.12593 -0.01007 -0.12685 C -0.00937 -0.12747 -0.00868 -0.1287 -0.00781 -0.12932 C -0.00694 -0.12994 -0.0059 -0.13025 -0.00503 -0.13087 C -0.00434 -0.13148 -0.00347 -0.13241 -0.00278 -0.13333 C -0.00139 -0.13488 -0.00017 -0.13704 0.00139 -0.13827 C 0.00278 -0.1392 0.00434 -0.1392 0.0059 -0.13982 C 0.00625 -0.14074 0.00642 -0.14167 0.00677 -0.14228 C 0.00781 -0.14352 0.01163 -0.14506 0.01233 -0.14537 C 0.01563 -0.14475 0.01892 -0.14445 0.02205 -0.14321 L 0.02708 -0.14074 C 0.02865 -0.13982 0.03004 -0.13889 0.0316 -0.13827 C 0.03333 -0.13735 0.0349 -0.13704 0.03663 -0.13642 C 0.04167 -0.13303 0.03611 -0.13704 0.04167 -0.13241 C 0.0474 -0.12778 0.04254 -0.13241 0.04809 -0.12685 C 0.04844 -0.12593 0.04861 -0.125 0.04913 -0.12438 C 0.04965 -0.12346 0.05052 -0.12346 0.05139 -0.12284 C 0.05191 -0.12222 0.05226 -0.12161 0.05278 -0.12099 C 0.05451 -0.11945 0.05642 -0.11852 0.05816 -0.11698 C 0.05938 -0.11605 0.06129 -0.11451 0.06233 -0.11296 C 0.06302 -0.11204 0.06354 -0.11049 0.06424 -0.10957 C 0.06493 -0.10864 0.0658 -0.10803 0.06649 -0.1071 C 0.06701 -0.10679 0.06754 -0.10617 0.06788 -0.10556 C 0.06875 -0.10401 0.07153 -0.09691 0.07205 -0.09568 C 0.0724 -0.09475 0.07257 -0.09352 0.07292 -0.09259 C 0.07361 -0.09043 0.07517 -0.08611 0.07517 -0.08611 C 0.0757 -0.08272 0.07604 -0.07932 0.07656 -0.07624 C 0.07674 -0.07531 0.07726 -0.07469 0.07743 -0.07377 C 0.08056 -0.06266 0.07604 -0.07685 0.07986 -0.06574 C 0.08021 -0.06173 0.08056 -0.05803 0.08125 -0.05432 C 0.08142 -0.05278 0.08229 -0.05185 0.08247 -0.05031 C 0.08333 -0.04506 0.08351 -0.03982 0.08385 -0.03457 C 0.08368 -0.02469 0.08351 -0.01451 0.08299 -0.00463 C 0.08281 0.00062 0.08177 0.00586 0.0816 0.01111 C 0.08142 0.02315 0.0816 0.03549 0.08212 0.04753 C 0.08264 0.06111 0.08264 0.05679 0.08438 0.06389 C 0.08472 0.06512 0.08559 0.07006 0.08629 0.0713 C 0.08663 0.07191 0.08715 0.07222 0.08767 0.07284 C 0.08542 0.07901 0.08767 0.0713 0.08767 0.0787 C 0.08767 0.07994 0.08681 0.08117 0.08663 0.08272 C 0.08646 0.08364 0.08663 0.08488 0.08663 0.08611 " pathEditMode="relative" ptsTypes="AAAAAAAAAAAAAAAAAAAAAAAAAAAAAAAAAAAAAAAAAAAAAAAAAAAAAAAAA">
                                      <p:cBhvr>
                                        <p:cTn id="50" dur="2000" fill="hold"/>
                                        <p:tgtEl>
                                          <p:spTgt spid="32"/>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44"/>
                                        </p:tgtEl>
                                      </p:cBhvr>
                                    </p:animEffect>
                                    <p:set>
                                      <p:cBhvr>
                                        <p:cTn id="60" dur="1" fill="hold">
                                          <p:stCondLst>
                                            <p:cond delay="499"/>
                                          </p:stCondLst>
                                        </p:cTn>
                                        <p:tgtEl>
                                          <p:spTgt spid="4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45"/>
                                        </p:tgtEl>
                                      </p:cBhvr>
                                    </p:animEffect>
                                    <p:set>
                                      <p:cBhvr>
                                        <p:cTn id="65" dur="1" fill="hold">
                                          <p:stCondLst>
                                            <p:cond delay="499"/>
                                          </p:stCondLst>
                                        </p:cTn>
                                        <p:tgtEl>
                                          <p:spTgt spid="4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47"/>
                                        </p:tgtEl>
                                      </p:cBhvr>
                                    </p:animEffect>
                                    <p:set>
                                      <p:cBhvr>
                                        <p:cTn id="70" dur="1" fill="hold">
                                          <p:stCondLst>
                                            <p:cond delay="499"/>
                                          </p:stCondLst>
                                        </p:cTn>
                                        <p:tgtEl>
                                          <p:spTgt spid="4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74"/>
                                        </p:tgtEl>
                                        <p:attrNameLst>
                                          <p:attrName>style.visibility</p:attrName>
                                        </p:attrNameLst>
                                      </p:cBhvr>
                                      <p:to>
                                        <p:strVal val="visible"/>
                                      </p:to>
                                    </p:set>
                                    <p:animEffect transition="in" filter="fade">
                                      <p:cBhvr>
                                        <p:cTn id="8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9" grpId="0"/>
      <p:bldP spid="71"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189DBA-0FB3-40EF-9DE7-57E7A8C29FF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994832" y="3782479"/>
            <a:ext cx="1194701" cy="1437104"/>
          </a:xfrm>
          <a:prstGeom prst="rect">
            <a:avLst/>
          </a:prstGeom>
        </p:spPr>
      </p:pic>
      <p:sp>
        <p:nvSpPr>
          <p:cNvPr id="3" name="Rectangle 2">
            <a:extLst>
              <a:ext uri="{FF2B5EF4-FFF2-40B4-BE49-F238E27FC236}">
                <a16:creationId xmlns:a16="http://schemas.microsoft.com/office/drawing/2014/main" id="{BE1F933E-8E62-4DA7-971C-BDD6AD596A79}"/>
              </a:ext>
            </a:extLst>
          </p:cNvPr>
          <p:cNvSpPr/>
          <p:nvPr/>
        </p:nvSpPr>
        <p:spPr>
          <a:xfrm>
            <a:off x="-138420" y="809490"/>
            <a:ext cx="647574" cy="523220"/>
          </a:xfrm>
          <a:prstGeom prst="rect">
            <a:avLst/>
          </a:prstGeom>
          <a:noFill/>
        </p:spPr>
        <p:txBody>
          <a:bodyPr wrap="square" lIns="91440" tIns="45720" rIns="91440" bIns="45720">
            <a:spAutoFit/>
          </a:bodyPr>
          <a:lstStyle/>
          <a:p>
            <a:pPr algn="ctr"/>
            <a:r>
              <a:rPr lang="en-US" sz="2800" b="1" dirty="0">
                <a:ln w="13462">
                  <a:solidFill>
                    <a:schemeClr val="bg1"/>
                  </a:solidFill>
                  <a:prstDash val="solid"/>
                </a:ln>
                <a:solidFill>
                  <a:schemeClr val="accent4">
                    <a:lumMod val="50000"/>
                  </a:schemeClr>
                </a:solidFill>
                <a:effectLst>
                  <a:outerShdw dist="38100" dir="2700000" algn="bl" rotWithShape="0">
                    <a:schemeClr val="accent5"/>
                  </a:outerShdw>
                </a:effectLst>
              </a:rPr>
              <a:t>8.</a:t>
            </a:r>
          </a:p>
        </p:txBody>
      </p:sp>
      <p:sp>
        <p:nvSpPr>
          <p:cNvPr id="18" name="TextBox 17">
            <a:extLst>
              <a:ext uri="{FF2B5EF4-FFF2-40B4-BE49-F238E27FC236}">
                <a16:creationId xmlns:a16="http://schemas.microsoft.com/office/drawing/2014/main" id="{4CD53E0D-E8BD-4C2E-AD6D-8586CB0450F8}"/>
              </a:ext>
            </a:extLst>
          </p:cNvPr>
          <p:cNvSpPr txBox="1"/>
          <p:nvPr/>
        </p:nvSpPr>
        <p:spPr>
          <a:xfrm>
            <a:off x="280696" y="929500"/>
            <a:ext cx="8528024" cy="923330"/>
          </a:xfrm>
          <a:prstGeom prst="rect">
            <a:avLst/>
          </a:prstGeom>
          <a:noFill/>
        </p:spPr>
        <p:txBody>
          <a:bodyPr wrap="square">
            <a:spAutoFit/>
          </a:bodyPr>
          <a:lstStyle/>
          <a:p>
            <a:r>
              <a:rPr lang="en-US" b="1" dirty="0">
                <a:solidFill>
                  <a:srgbClr val="000000"/>
                </a:solidFill>
                <a:latin typeface="MyriadPro"/>
              </a:rPr>
              <a:t>There are 4 green, 8 red, and 4 yellow marbles in a bag. You choose a marble without looking, put it aside, and then choose another marble without looking. </a:t>
            </a:r>
            <a:r>
              <a:rPr lang="en-US" b="1" i="1" dirty="0">
                <a:latin typeface="Adobe Devanagari" panose="02040503050201020203" pitchFamily="18" charset="0"/>
                <a:cs typeface="Adobe Devanagari" panose="02040503050201020203" pitchFamily="18" charset="0"/>
              </a:rPr>
              <a:t>Use the Multiplication Rule to find the specified probability, entering it as a fraction.</a:t>
            </a:r>
            <a:endParaRPr lang="en-US" b="1" i="1" dirty="0">
              <a:solidFill>
                <a:srgbClr val="000000"/>
              </a:solidFill>
              <a:effectLst/>
              <a:latin typeface="Adobe Devanagari" panose="02040503050201020203" pitchFamily="18" charset="0"/>
              <a:cs typeface="Adobe Devanagari" panose="02040503050201020203" pitchFamily="18" charset="0"/>
            </a:endParaRPr>
          </a:p>
        </p:txBody>
      </p:sp>
      <p:pic>
        <p:nvPicPr>
          <p:cNvPr id="12" name="Picture 11">
            <a:extLst>
              <a:ext uri="{FF2B5EF4-FFF2-40B4-BE49-F238E27FC236}">
                <a16:creationId xmlns:a16="http://schemas.microsoft.com/office/drawing/2014/main" id="{C03A3803-9808-41BF-AE4D-0BFDBCF3AB7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19911" y="3518217"/>
            <a:ext cx="1785768" cy="297628"/>
          </a:xfrm>
          <a:prstGeom prst="rect">
            <a:avLst/>
          </a:prstGeom>
        </p:spPr>
      </p:pic>
      <p:pic>
        <p:nvPicPr>
          <p:cNvPr id="46" name="Picture 8" descr="IconExperience » V-Collection » Bullet Ball Glass Green Icon">
            <a:extLst>
              <a:ext uri="{FF2B5EF4-FFF2-40B4-BE49-F238E27FC236}">
                <a16:creationId xmlns:a16="http://schemas.microsoft.com/office/drawing/2014/main" id="{B4E9F968-7E99-4CDB-A058-759916D7388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6246" y="4822921"/>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IconExperience » V-Collection » Bullet Ball Glass Green Icon">
            <a:extLst>
              <a:ext uri="{FF2B5EF4-FFF2-40B4-BE49-F238E27FC236}">
                <a16:creationId xmlns:a16="http://schemas.microsoft.com/office/drawing/2014/main" id="{2B60C801-4946-41B5-8BE1-685C72984DC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76161" y="4890568"/>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IconExperience » V-Collection » Bullet Ball Glass Green Icon">
            <a:extLst>
              <a:ext uri="{FF2B5EF4-FFF2-40B4-BE49-F238E27FC236}">
                <a16:creationId xmlns:a16="http://schemas.microsoft.com/office/drawing/2014/main" id="{E4D7685B-5791-4D4B-ACB2-3716A898276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774" y="4891756"/>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IconExperience » V-Collection » Bullet Ball Glass Green Icon">
            <a:extLst>
              <a:ext uri="{FF2B5EF4-FFF2-40B4-BE49-F238E27FC236}">
                <a16:creationId xmlns:a16="http://schemas.microsoft.com/office/drawing/2014/main" id="{59CE1E4E-E7DD-4E14-AB69-40238BCED6E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8944" y="4860066"/>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4" descr="Planet Neptune Icon, PNG ClipArt Image | IconBug.com">
            <a:extLst>
              <a:ext uri="{FF2B5EF4-FFF2-40B4-BE49-F238E27FC236}">
                <a16:creationId xmlns:a16="http://schemas.microsoft.com/office/drawing/2014/main" id="{495943BE-2C34-427C-813F-D2FF1BA19C20}"/>
              </a:ext>
            </a:extLst>
          </p:cNvPr>
          <p:cNvPicPr>
            <a:picLocks noChangeAspect="1" noChangeArrowheads="1"/>
          </p:cNvPicPr>
          <p:nvPr/>
        </p:nvPicPr>
        <p:blipFill>
          <a:blip r:embed="rId5">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064996" y="4672928"/>
            <a:ext cx="213435" cy="230595"/>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CEDE5F2A-B856-4C07-811A-2568154E3FB3}"/>
              </a:ext>
            </a:extLst>
          </p:cNvPr>
          <p:cNvSpPr txBox="1"/>
          <p:nvPr/>
        </p:nvSpPr>
        <p:spPr>
          <a:xfrm>
            <a:off x="63655" y="1901710"/>
            <a:ext cx="9011072" cy="369332"/>
          </a:xfrm>
          <a:prstGeom prst="rect">
            <a:avLst/>
          </a:prstGeom>
          <a:noFill/>
        </p:spPr>
        <p:txBody>
          <a:bodyPr wrap="square">
            <a:spAutoFit/>
          </a:bodyPr>
          <a:lstStyle/>
          <a:p>
            <a:r>
              <a:rPr lang="en-US" b="1" dirty="0">
                <a:solidFill>
                  <a:srgbClr val="000000"/>
                </a:solidFill>
                <a:effectLst>
                  <a:outerShdw blurRad="38100" dist="38100" dir="2700000" algn="tl">
                    <a:srgbClr val="000000">
                      <a:alpha val="43137"/>
                    </a:srgbClr>
                  </a:outerShdw>
                </a:effectLst>
                <a:latin typeface="Monotype Corsiva" panose="03010101010201010101" pitchFamily="66" charset="0"/>
              </a:rPr>
              <a:t>Find the probability that you choose </a:t>
            </a:r>
            <a:r>
              <a:rPr lang="en-US" b="1" dirty="0">
                <a:solidFill>
                  <a:srgbClr val="FF0000"/>
                </a:solidFill>
                <a:effectLst>
                  <a:outerShdw blurRad="38100" dist="38100" dir="2700000" algn="tl">
                    <a:srgbClr val="000000">
                      <a:alpha val="43137"/>
                    </a:srgbClr>
                  </a:outerShdw>
                </a:effectLst>
                <a:latin typeface="Monotype Corsiva" panose="03010101010201010101" pitchFamily="66" charset="0"/>
              </a:rPr>
              <a:t>a red marble</a:t>
            </a:r>
            <a:r>
              <a:rPr lang="en-US" b="1" dirty="0">
                <a:solidFill>
                  <a:srgbClr val="000000"/>
                </a:solidFill>
                <a:effectLst>
                  <a:outerShdw blurRad="38100" dist="38100" dir="2700000" algn="tl">
                    <a:srgbClr val="000000">
                      <a:alpha val="43137"/>
                    </a:srgbClr>
                  </a:outerShdw>
                </a:effectLst>
                <a:latin typeface="Monotype Corsiva" panose="03010101010201010101" pitchFamily="66" charset="0"/>
              </a:rPr>
              <a:t>, followed by </a:t>
            </a:r>
            <a:r>
              <a:rPr lang="en-US" b="1" dirty="0">
                <a:solidFill>
                  <a:srgbClr val="FFC000"/>
                </a:solidFill>
                <a:effectLst>
                  <a:outerShdw blurRad="38100" dist="38100" dir="2700000" algn="tl">
                    <a:srgbClr val="000000">
                      <a:alpha val="43137"/>
                    </a:srgbClr>
                  </a:outerShdw>
                </a:effectLst>
                <a:latin typeface="Monotype Corsiva" panose="03010101010201010101" pitchFamily="66" charset="0"/>
              </a:rPr>
              <a:t>a yellow marble</a:t>
            </a:r>
            <a:r>
              <a:rPr lang="en-US" b="1" dirty="0">
                <a:solidFill>
                  <a:srgbClr val="000000"/>
                </a:solidFill>
                <a:effectLst>
                  <a:outerShdw blurRad="38100" dist="38100" dir="2700000" algn="tl">
                    <a:srgbClr val="000000">
                      <a:alpha val="43137"/>
                    </a:srgbClr>
                  </a:outerShdw>
                </a:effectLst>
                <a:latin typeface="Monotype Corsiva" panose="03010101010201010101" pitchFamily="66" charset="0"/>
              </a:rPr>
              <a:t>, followed by </a:t>
            </a:r>
            <a:r>
              <a:rPr lang="en-US" b="1" dirty="0">
                <a:solidFill>
                  <a:srgbClr val="00B050"/>
                </a:solidFill>
                <a:effectLst>
                  <a:outerShdw blurRad="38100" dist="38100" dir="2700000" algn="tl">
                    <a:srgbClr val="000000">
                      <a:alpha val="43137"/>
                    </a:srgbClr>
                  </a:outerShdw>
                </a:effectLst>
                <a:latin typeface="Monotype Corsiva" panose="03010101010201010101" pitchFamily="66" charset="0"/>
              </a:rPr>
              <a:t>a green marble</a:t>
            </a:r>
            <a:r>
              <a:rPr lang="en-US" b="1" dirty="0">
                <a:solidFill>
                  <a:srgbClr val="000000"/>
                </a:solidFill>
                <a:effectLst>
                  <a:outerShdw blurRad="38100" dist="38100" dir="2700000" algn="tl">
                    <a:srgbClr val="000000">
                      <a:alpha val="43137"/>
                    </a:srgbClr>
                  </a:outerShdw>
                </a:effectLst>
                <a:latin typeface="Monotype Corsiva" panose="03010101010201010101" pitchFamily="66" charset="0"/>
              </a:rPr>
              <a:t>.</a:t>
            </a:r>
            <a:endParaRPr lang="en-US" dirty="0">
              <a:effectLst>
                <a:outerShdw blurRad="38100" dist="38100" dir="2700000" algn="tl">
                  <a:srgbClr val="000000">
                    <a:alpha val="43137"/>
                  </a:srgbClr>
                </a:outerShdw>
              </a:effectLst>
              <a:latin typeface="Monotype Corsiva" panose="03010101010201010101" pitchFamily="66" charset="0"/>
            </a:endParaRPr>
          </a:p>
        </p:txBody>
      </p:sp>
      <p:sp>
        <p:nvSpPr>
          <p:cNvPr id="5" name="TextBox 4">
            <a:extLst>
              <a:ext uri="{FF2B5EF4-FFF2-40B4-BE49-F238E27FC236}">
                <a16:creationId xmlns:a16="http://schemas.microsoft.com/office/drawing/2014/main" id="{ACC4CC1A-E34F-4D1F-A368-4F9F1C9F713A}"/>
              </a:ext>
            </a:extLst>
          </p:cNvPr>
          <p:cNvSpPr txBox="1"/>
          <p:nvPr/>
        </p:nvSpPr>
        <p:spPr>
          <a:xfrm>
            <a:off x="136157" y="2305875"/>
            <a:ext cx="9523684" cy="461665"/>
          </a:xfrm>
          <a:prstGeom prst="rect">
            <a:avLst/>
          </a:prstGeom>
          <a:noFill/>
        </p:spPr>
        <p:txBody>
          <a:bodyPr wrap="square">
            <a:spAutoFit/>
          </a:bodyPr>
          <a:lstStyle/>
          <a:p>
            <a:r>
              <a:rPr lang="pl-PL" sz="2400" dirty="0"/>
              <a:t>P(</a:t>
            </a:r>
            <a:r>
              <a:rPr lang="en-US" sz="2400" b="1" dirty="0">
                <a:solidFill>
                  <a:srgbClr val="FF0000"/>
                </a:solidFill>
                <a:effectLst>
                  <a:outerShdw blurRad="38100" dist="38100" dir="2700000" algn="tl">
                    <a:srgbClr val="000000">
                      <a:alpha val="43137"/>
                    </a:srgbClr>
                  </a:outerShdw>
                </a:effectLst>
              </a:rPr>
              <a:t>red</a:t>
            </a:r>
            <a:r>
              <a:rPr lang="pl-PL" sz="2400" dirty="0"/>
              <a:t>⋂</a:t>
            </a:r>
            <a:r>
              <a:rPr lang="en-US" sz="2400" b="1" dirty="0">
                <a:solidFill>
                  <a:srgbClr val="FFC000"/>
                </a:solidFill>
                <a:effectLst>
                  <a:outerShdw blurRad="38100" dist="38100" dir="2700000" algn="tl">
                    <a:srgbClr val="000000">
                      <a:alpha val="43137"/>
                    </a:srgbClr>
                  </a:outerShdw>
                </a:effectLst>
              </a:rPr>
              <a:t>yellow</a:t>
            </a:r>
            <a:r>
              <a:rPr lang="pl-PL" sz="2400" dirty="0"/>
              <a:t>⋂</a:t>
            </a:r>
            <a:r>
              <a:rPr lang="en-US" sz="2400" b="1" dirty="0">
                <a:solidFill>
                  <a:srgbClr val="00B050"/>
                </a:solidFill>
                <a:effectLst>
                  <a:outerShdw blurRad="38100" dist="38100" dir="2700000" algn="tl">
                    <a:srgbClr val="000000">
                      <a:alpha val="43137"/>
                    </a:srgbClr>
                  </a:outerShdw>
                </a:effectLst>
              </a:rPr>
              <a:t>green</a:t>
            </a:r>
            <a:r>
              <a:rPr lang="pl-PL" sz="2400" dirty="0"/>
              <a:t>) = P(</a:t>
            </a:r>
            <a:r>
              <a:rPr lang="en-US" sz="2400" b="1" dirty="0">
                <a:solidFill>
                  <a:srgbClr val="FF0000"/>
                </a:solidFill>
                <a:effectLst>
                  <a:outerShdw blurRad="38100" dist="38100" dir="2700000" algn="tl">
                    <a:srgbClr val="000000">
                      <a:alpha val="43137"/>
                    </a:srgbClr>
                  </a:outerShdw>
                </a:effectLst>
              </a:rPr>
              <a:t>red</a:t>
            </a:r>
            <a:r>
              <a:rPr lang="pl-PL" sz="2400" dirty="0"/>
              <a:t>) ∙ P(</a:t>
            </a:r>
            <a:r>
              <a:rPr lang="en-US" sz="2400" b="1" dirty="0">
                <a:solidFill>
                  <a:srgbClr val="FFC000"/>
                </a:solidFill>
                <a:effectLst>
                  <a:outerShdw blurRad="38100" dist="38100" dir="2700000" algn="tl">
                    <a:srgbClr val="000000">
                      <a:alpha val="43137"/>
                    </a:srgbClr>
                  </a:outerShdw>
                </a:effectLst>
              </a:rPr>
              <a:t>yellow</a:t>
            </a:r>
            <a:r>
              <a:rPr lang="pl-PL" sz="2400" dirty="0"/>
              <a:t>|</a:t>
            </a:r>
            <a:r>
              <a:rPr lang="en-US" sz="2400" b="1" dirty="0">
                <a:solidFill>
                  <a:srgbClr val="FF0000"/>
                </a:solidFill>
                <a:effectLst>
                  <a:outerShdw blurRad="38100" dist="38100" dir="2700000" algn="tl">
                    <a:srgbClr val="000000">
                      <a:alpha val="43137"/>
                    </a:srgbClr>
                  </a:outerShdw>
                </a:effectLst>
              </a:rPr>
              <a:t>red</a:t>
            </a:r>
            <a:r>
              <a:rPr lang="pl-PL" sz="2400" dirty="0"/>
              <a:t>)</a:t>
            </a:r>
            <a:r>
              <a:rPr lang="en-US" sz="2400" dirty="0"/>
              <a:t> </a:t>
            </a:r>
            <a:r>
              <a:rPr lang="pl-PL" sz="2400" dirty="0"/>
              <a:t>∙ P(</a:t>
            </a:r>
            <a:r>
              <a:rPr lang="en-US" sz="2400" b="1" dirty="0">
                <a:solidFill>
                  <a:srgbClr val="00B050"/>
                </a:solidFill>
                <a:effectLst>
                  <a:outerShdw blurRad="38100" dist="38100" dir="2700000" algn="tl">
                    <a:srgbClr val="000000">
                      <a:alpha val="43137"/>
                    </a:srgbClr>
                  </a:outerShdw>
                </a:effectLst>
              </a:rPr>
              <a:t>green</a:t>
            </a:r>
            <a:r>
              <a:rPr lang="pl-PL" sz="2400" dirty="0"/>
              <a:t>|</a:t>
            </a:r>
            <a:r>
              <a:rPr lang="en-US" sz="2400" b="1" dirty="0">
                <a:solidFill>
                  <a:srgbClr val="FFC000"/>
                </a:solidFill>
                <a:effectLst>
                  <a:outerShdw blurRad="38100" dist="38100" dir="2700000" algn="tl">
                    <a:srgbClr val="000000">
                      <a:alpha val="43137"/>
                    </a:srgbClr>
                  </a:outerShdw>
                </a:effectLst>
              </a:rPr>
              <a:t>yellow</a:t>
            </a:r>
            <a:r>
              <a:rPr lang="pl-PL" sz="2400" dirty="0"/>
              <a:t>⋂</a:t>
            </a:r>
            <a:r>
              <a:rPr lang="en-US" sz="2400" b="1" dirty="0">
                <a:solidFill>
                  <a:srgbClr val="FF0000"/>
                </a:solidFill>
                <a:effectLst>
                  <a:outerShdw blurRad="38100" dist="38100" dir="2700000" algn="tl">
                    <a:srgbClr val="000000">
                      <a:alpha val="43137"/>
                    </a:srgbClr>
                  </a:outerShdw>
                </a:effectLst>
              </a:rPr>
              <a:t>red</a:t>
            </a:r>
            <a:r>
              <a:rPr lang="pl-PL" sz="2400" dirty="0"/>
              <a:t>) </a:t>
            </a:r>
            <a:endParaRPr lang="en-US" sz="2400" dirty="0"/>
          </a:p>
        </p:txBody>
      </p:sp>
      <p:pic>
        <p:nvPicPr>
          <p:cNvPr id="13" name="Picture 14" descr="Planet Neptune Icon, PNG ClipArt Image | IconBug.com">
            <a:extLst>
              <a:ext uri="{FF2B5EF4-FFF2-40B4-BE49-F238E27FC236}">
                <a16:creationId xmlns:a16="http://schemas.microsoft.com/office/drawing/2014/main" id="{59946863-47AF-4F7F-87CB-339C7AAB474B}"/>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76161" y="4406171"/>
            <a:ext cx="213435" cy="23059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BC5642F-A74D-443A-960D-DE76411AC2C4}"/>
                  </a:ext>
                </a:extLst>
              </p:cNvPr>
              <p:cNvSpPr txBox="1"/>
              <p:nvPr/>
            </p:nvSpPr>
            <p:spPr>
              <a:xfrm>
                <a:off x="136157" y="2860282"/>
                <a:ext cx="2287934"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FF0000"/>
                          </a:solidFill>
                          <a:effectLst>
                            <a:outerShdw blurRad="38100" dist="38100" dir="2700000" algn="tl">
                              <a:srgbClr val="000000">
                                <a:alpha val="43137"/>
                              </a:srgbClr>
                            </a:outerShdw>
                          </a:effectLst>
                        </a:rPr>
                        <m:t>red</m:t>
                      </m:r>
                      <m:r>
                        <m:rPr>
                          <m:nor/>
                        </m:rPr>
                        <a:rPr lang="pl-PL" sz="2400" dirty="0"/>
                        <m:t>)</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8</m:t>
                          </m:r>
                        </m:num>
                        <m:den>
                          <m:r>
                            <a:rPr lang="en-US" sz="2400" i="1">
                              <a:latin typeface="Cambria Math" panose="02040503050406030204" pitchFamily="18" charset="0"/>
                            </a:rPr>
                            <m:t>16</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oMath>
                  </m:oMathPara>
                </a14:m>
                <a:endParaRPr lang="en-US" sz="2400" dirty="0"/>
              </a:p>
            </p:txBody>
          </p:sp>
        </mc:Choice>
        <mc:Fallback xmlns="">
          <p:sp>
            <p:nvSpPr>
              <p:cNvPr id="14" name="TextBox 13">
                <a:extLst>
                  <a:ext uri="{FF2B5EF4-FFF2-40B4-BE49-F238E27FC236}">
                    <a16:creationId xmlns:a16="http://schemas.microsoft.com/office/drawing/2014/main" id="{8BC5642F-A74D-443A-960D-DE76411AC2C4}"/>
                  </a:ext>
                </a:extLst>
              </p:cNvPr>
              <p:cNvSpPr txBox="1">
                <a:spLocks noRot="1" noChangeAspect="1" noMove="1" noResize="1" noEditPoints="1" noAdjustHandles="1" noChangeArrowheads="1" noChangeShapeType="1" noTextEdit="1"/>
              </p:cNvSpPr>
              <p:nvPr/>
            </p:nvSpPr>
            <p:spPr>
              <a:xfrm>
                <a:off x="136157" y="2860282"/>
                <a:ext cx="2287934" cy="69384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41AAAE1-0689-4000-A434-4C55497230B7}"/>
                  </a:ext>
                </a:extLst>
              </p:cNvPr>
              <p:cNvSpPr txBox="1"/>
              <p:nvPr/>
            </p:nvSpPr>
            <p:spPr>
              <a:xfrm>
                <a:off x="2574343" y="2860283"/>
                <a:ext cx="2637965" cy="692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FFC000"/>
                          </a:solidFill>
                          <a:effectLst>
                            <a:outerShdw blurRad="38100" dist="38100" dir="2700000" algn="tl">
                              <a:srgbClr val="000000">
                                <a:alpha val="43137"/>
                              </a:srgbClr>
                            </a:outerShdw>
                          </a:effectLst>
                        </a:rPr>
                        <m:t>yellow</m:t>
                      </m:r>
                      <m:r>
                        <m:rPr>
                          <m:nor/>
                        </m:rPr>
                        <a:rPr lang="pl-PL" sz="2400" dirty="0"/>
                        <m:t>|</m:t>
                      </m:r>
                      <m:r>
                        <m:rPr>
                          <m:nor/>
                        </m:rPr>
                        <a:rPr lang="en-US" sz="2400" b="1" dirty="0">
                          <a:solidFill>
                            <a:srgbClr val="FF0000"/>
                          </a:solidFill>
                          <a:effectLst>
                            <a:outerShdw blurRad="38100" dist="38100" dir="2700000" algn="tl">
                              <a:srgbClr val="000000">
                                <a:alpha val="43137"/>
                              </a:srgbClr>
                            </a:outerShdw>
                          </a:effectLst>
                        </a:rPr>
                        <m:t>red</m:t>
                      </m:r>
                      <m:r>
                        <m:rPr>
                          <m:nor/>
                        </m:rPr>
                        <a:rPr lang="pl-PL" sz="2400" dirty="0"/>
                        <m:t>)</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4</m:t>
                          </m:r>
                        </m:num>
                        <m:den>
                          <m:r>
                            <a:rPr lang="en-US" sz="2400" i="1">
                              <a:latin typeface="Cambria Math" panose="02040503050406030204" pitchFamily="18" charset="0"/>
                            </a:rPr>
                            <m:t>15</m:t>
                          </m:r>
                        </m:den>
                      </m:f>
                    </m:oMath>
                  </m:oMathPara>
                </a14:m>
                <a:endParaRPr lang="en-US" sz="2400" dirty="0"/>
              </a:p>
            </p:txBody>
          </p:sp>
        </mc:Choice>
        <mc:Fallback xmlns="">
          <p:sp>
            <p:nvSpPr>
              <p:cNvPr id="19" name="TextBox 18">
                <a:extLst>
                  <a:ext uri="{FF2B5EF4-FFF2-40B4-BE49-F238E27FC236}">
                    <a16:creationId xmlns:a16="http://schemas.microsoft.com/office/drawing/2014/main" id="{E41AAAE1-0689-4000-A434-4C55497230B7}"/>
                  </a:ext>
                </a:extLst>
              </p:cNvPr>
              <p:cNvSpPr txBox="1">
                <a:spLocks noRot="1" noChangeAspect="1" noMove="1" noResize="1" noEditPoints="1" noAdjustHandles="1" noChangeArrowheads="1" noChangeShapeType="1" noTextEdit="1"/>
              </p:cNvSpPr>
              <p:nvPr/>
            </p:nvSpPr>
            <p:spPr>
              <a:xfrm>
                <a:off x="2574343" y="2860283"/>
                <a:ext cx="2637965" cy="69249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E8253DF5-431E-4D35-9F0C-63F3D7AD2E9D}"/>
                  </a:ext>
                </a:extLst>
              </p:cNvPr>
              <p:cNvSpPr txBox="1"/>
              <p:nvPr/>
            </p:nvSpPr>
            <p:spPr>
              <a:xfrm>
                <a:off x="136158" y="3823232"/>
                <a:ext cx="5524075"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FF0000"/>
                          </a:solidFill>
                          <a:effectLst>
                            <a:outerShdw blurRad="38100" dist="38100" dir="2700000" algn="tl">
                              <a:srgbClr val="000000">
                                <a:alpha val="43137"/>
                              </a:srgbClr>
                            </a:outerShdw>
                          </a:effectLst>
                        </a:rPr>
                        <m:t>red</m:t>
                      </m:r>
                      <m:r>
                        <m:rPr>
                          <m:nor/>
                        </m:rPr>
                        <a:rPr lang="pl-PL" sz="2400" dirty="0"/>
                        <m:t>⋂</m:t>
                      </m:r>
                      <m:r>
                        <m:rPr>
                          <m:nor/>
                        </m:rPr>
                        <a:rPr lang="en-US" sz="2400" b="1" dirty="0">
                          <a:solidFill>
                            <a:srgbClr val="FFC000"/>
                          </a:solidFill>
                          <a:effectLst>
                            <a:outerShdw blurRad="38100" dist="38100" dir="2700000" algn="tl">
                              <a:srgbClr val="000000">
                                <a:alpha val="43137"/>
                              </a:srgbClr>
                            </a:outerShdw>
                          </a:effectLst>
                        </a:rPr>
                        <m:t>yellow</m:t>
                      </m:r>
                      <m:r>
                        <m:rPr>
                          <m:nor/>
                        </m:rPr>
                        <a:rPr lang="pl-PL" sz="2400" dirty="0"/>
                        <m:t>⋂</m:t>
                      </m:r>
                      <m:r>
                        <m:rPr>
                          <m:nor/>
                        </m:rPr>
                        <a:rPr lang="en-US" sz="2400" b="1" dirty="0">
                          <a:solidFill>
                            <a:srgbClr val="00B050"/>
                          </a:solidFill>
                          <a:effectLst>
                            <a:outerShdw blurRad="38100" dist="38100" dir="2700000" algn="tl">
                              <a:srgbClr val="000000">
                                <a:alpha val="43137"/>
                              </a:srgbClr>
                            </a:outerShdw>
                          </a:effectLst>
                        </a:rPr>
                        <m:t>green</m:t>
                      </m:r>
                      <m:r>
                        <m:rPr>
                          <m:nor/>
                        </m:rPr>
                        <a:rPr lang="pl-PL" sz="2400" dirty="0"/>
                        <m:t>) =</m:t>
                      </m:r>
                      <m:r>
                        <m:rPr>
                          <m:nor/>
                        </m:rPr>
                        <a:rPr lang="en-US" sz="2400" dirty="0"/>
                        <m:t> </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𝑥</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4</m:t>
                          </m:r>
                        </m:num>
                        <m:den>
                          <m:r>
                            <a:rPr lang="en-US" sz="2400" i="1">
                              <a:latin typeface="Cambria Math" panose="02040503050406030204" pitchFamily="18" charset="0"/>
                              <a:ea typeface="Cambria Math" panose="02040503050406030204" pitchFamily="18" charset="0"/>
                            </a:rPr>
                            <m:t>15</m:t>
                          </m:r>
                        </m:den>
                      </m:f>
                      <m:r>
                        <a:rPr lang="en-US" sz="2400" i="1">
                          <a:latin typeface="Cambria Math" panose="02040503050406030204" pitchFamily="18" charset="0"/>
                        </a:rPr>
                        <m:t>𝑥</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2</m:t>
                          </m:r>
                        </m:num>
                        <m:den>
                          <m:r>
                            <a:rPr lang="en-US" sz="2400" i="1">
                              <a:latin typeface="Cambria Math" panose="02040503050406030204" pitchFamily="18" charset="0"/>
                              <a:ea typeface="Cambria Math" panose="02040503050406030204" pitchFamily="18" charset="0"/>
                            </a:rPr>
                            <m:t>7</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4</m:t>
                          </m:r>
                        </m:num>
                        <m:den>
                          <m:r>
                            <a:rPr lang="en-US" sz="2400" i="1">
                              <a:latin typeface="Cambria Math" panose="02040503050406030204" pitchFamily="18" charset="0"/>
                            </a:rPr>
                            <m:t>105</m:t>
                          </m:r>
                        </m:den>
                      </m:f>
                    </m:oMath>
                  </m:oMathPara>
                </a14:m>
                <a:endParaRPr lang="en-US" sz="2400" dirty="0"/>
              </a:p>
            </p:txBody>
          </p:sp>
        </mc:Choice>
        <mc:Fallback xmlns="">
          <p:sp>
            <p:nvSpPr>
              <p:cNvPr id="71" name="TextBox 70">
                <a:extLst>
                  <a:ext uri="{FF2B5EF4-FFF2-40B4-BE49-F238E27FC236}">
                    <a16:creationId xmlns:a16="http://schemas.microsoft.com/office/drawing/2014/main" id="{E8253DF5-431E-4D35-9F0C-63F3D7AD2E9D}"/>
                  </a:ext>
                </a:extLst>
              </p:cNvPr>
              <p:cNvSpPr txBox="1">
                <a:spLocks noRot="1" noChangeAspect="1" noMove="1" noResize="1" noEditPoints="1" noAdjustHandles="1" noChangeArrowheads="1" noChangeShapeType="1" noTextEdit="1"/>
              </p:cNvSpPr>
              <p:nvPr/>
            </p:nvSpPr>
            <p:spPr>
              <a:xfrm>
                <a:off x="136158" y="3823232"/>
                <a:ext cx="5524075" cy="786177"/>
              </a:xfrm>
              <a:prstGeom prst="rect">
                <a:avLst/>
              </a:prstGeom>
              <a:blipFill>
                <a:blip r:embed="rId8"/>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6CC6B65-AF69-404F-9E8A-9F2D78300BA2}"/>
              </a:ext>
            </a:extLst>
          </p:cNvPr>
          <p:cNvSpPr txBox="1"/>
          <p:nvPr/>
        </p:nvSpPr>
        <p:spPr>
          <a:xfrm>
            <a:off x="63656" y="5341038"/>
            <a:ext cx="8340273" cy="330860"/>
          </a:xfrm>
          <a:prstGeom prst="rect">
            <a:avLst/>
          </a:prstGeom>
          <a:noFill/>
        </p:spPr>
        <p:txBody>
          <a:bodyPr wrap="square">
            <a:spAutoFit/>
          </a:bodyPr>
          <a:lstStyle/>
          <a:p>
            <a:pPr algn="l"/>
            <a:r>
              <a:rPr lang="en-US" sz="1550" b="1" dirty="0">
                <a:solidFill>
                  <a:srgbClr val="000000"/>
                </a:solidFill>
                <a:latin typeface="MyriadPro"/>
              </a:rPr>
              <a:t>The probability that you choose a red, followed by a yellow marble, followed by a green marble is </a:t>
            </a:r>
          </a:p>
        </p:txBody>
      </p:sp>
      <p:pic>
        <p:nvPicPr>
          <p:cNvPr id="10" name="Picture 9">
            <a:extLst>
              <a:ext uri="{FF2B5EF4-FFF2-40B4-BE49-F238E27FC236}">
                <a16:creationId xmlns:a16="http://schemas.microsoft.com/office/drawing/2014/main" id="{B0511B03-E38C-4B6A-AE9B-23B9658E6230}"/>
              </a:ext>
            </a:extLst>
          </p:cNvPr>
          <p:cNvPicPr>
            <a:picLocks noChangeAspect="1"/>
          </p:cNvPicPr>
          <p:nvPr/>
        </p:nvPicPr>
        <p:blipFill>
          <a:blip r:embed="rId9"/>
          <a:stretch>
            <a:fillRect/>
          </a:stretch>
        </p:blipFill>
        <p:spPr>
          <a:xfrm>
            <a:off x="8168434" y="5262356"/>
            <a:ext cx="819672" cy="449580"/>
          </a:xfrm>
          <a:prstGeom prst="rect">
            <a:avLst/>
          </a:prstGeom>
        </p:spPr>
      </p:pic>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D8E756C-CE79-4929-8703-989A43892FC7}"/>
                  </a:ext>
                </a:extLst>
              </p:cNvPr>
              <p:cNvSpPr txBox="1"/>
              <p:nvPr/>
            </p:nvSpPr>
            <p:spPr>
              <a:xfrm>
                <a:off x="8208401" y="5091169"/>
                <a:ext cx="613883" cy="6694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000" b="1" i="1">
                              <a:solidFill>
                                <a:srgbClr val="FF0000"/>
                              </a:solidFill>
                              <a:effectLst>
                                <a:outerShdw blurRad="38100" dist="38100" dir="2700000" algn="tl">
                                  <a:srgbClr val="000000">
                                    <a:alpha val="43137"/>
                                  </a:srgbClr>
                                </a:outerShdw>
                              </a:effectLst>
                              <a:latin typeface="Cambria Math" panose="02040503050406030204" pitchFamily="18" charset="0"/>
                            </a:rPr>
                            <m:t>𝟒</m:t>
                          </m:r>
                        </m:num>
                        <m:den>
                          <m:r>
                            <a:rPr lang="en-US" sz="2000" b="1" i="1">
                              <a:solidFill>
                                <a:srgbClr val="FF0000"/>
                              </a:solidFill>
                              <a:effectLst>
                                <a:outerShdw blurRad="38100" dist="38100" dir="2700000" algn="tl">
                                  <a:srgbClr val="000000">
                                    <a:alpha val="43137"/>
                                  </a:srgbClr>
                                </a:outerShdw>
                              </a:effectLst>
                              <a:latin typeface="Cambria Math" panose="02040503050406030204" pitchFamily="18" charset="0"/>
                            </a:rPr>
                            <m:t>𝟏𝟎𝟓</m:t>
                          </m:r>
                        </m:den>
                      </m:f>
                    </m:oMath>
                  </m:oMathPara>
                </a14:m>
                <a:endParaRPr lang="en-US" sz="2000" b="1" dirty="0">
                  <a:solidFill>
                    <a:srgbClr val="FF0000"/>
                  </a:solidFill>
                  <a:effectLst>
                    <a:outerShdw blurRad="38100" dist="38100" dir="2700000" algn="tl">
                      <a:srgbClr val="000000">
                        <a:alpha val="43137"/>
                      </a:srgbClr>
                    </a:outerShdw>
                  </a:effectLst>
                </a:endParaRPr>
              </a:p>
            </p:txBody>
          </p:sp>
        </mc:Choice>
        <mc:Fallback xmlns="">
          <p:sp>
            <p:nvSpPr>
              <p:cNvPr id="35" name="TextBox 34">
                <a:extLst>
                  <a:ext uri="{FF2B5EF4-FFF2-40B4-BE49-F238E27FC236}">
                    <a16:creationId xmlns:a16="http://schemas.microsoft.com/office/drawing/2014/main" id="{1D8E756C-CE79-4929-8703-989A43892FC7}"/>
                  </a:ext>
                </a:extLst>
              </p:cNvPr>
              <p:cNvSpPr txBox="1">
                <a:spLocks noRot="1" noChangeAspect="1" noMove="1" noResize="1" noEditPoints="1" noAdjustHandles="1" noChangeArrowheads="1" noChangeShapeType="1" noTextEdit="1"/>
              </p:cNvSpPr>
              <p:nvPr/>
            </p:nvSpPr>
            <p:spPr>
              <a:xfrm>
                <a:off x="8208401" y="5091169"/>
                <a:ext cx="613883" cy="669479"/>
              </a:xfrm>
              <a:prstGeom prst="rect">
                <a:avLst/>
              </a:prstGeom>
              <a:blipFill>
                <a:blip r:embed="rId10"/>
                <a:stretch>
                  <a:fillRect/>
                </a:stretch>
              </a:blipFill>
            </p:spPr>
            <p:txBody>
              <a:bodyPr/>
              <a:lstStyle/>
              <a:p>
                <a:r>
                  <a:rPr lang="en-US">
                    <a:noFill/>
                  </a:rPr>
                  <a:t> </a:t>
                </a:r>
              </a:p>
            </p:txBody>
          </p:sp>
        </mc:Fallback>
      </mc:AlternateContent>
      <p:pic>
        <p:nvPicPr>
          <p:cNvPr id="17" name="Picture 14" descr="Planet Neptune Icon, PNG ClipArt Image | IconBug.com">
            <a:extLst>
              <a:ext uri="{FF2B5EF4-FFF2-40B4-BE49-F238E27FC236}">
                <a16:creationId xmlns:a16="http://schemas.microsoft.com/office/drawing/2014/main" id="{2A462E8B-A835-43C3-AA3F-36941165C2DC}"/>
              </a:ext>
            </a:extLst>
          </p:cNvPr>
          <p:cNvPicPr>
            <a:picLocks noChangeAspect="1" noChangeArrowheads="1"/>
          </p:cNvPicPr>
          <p:nvPr/>
        </p:nvPicPr>
        <p:blipFill>
          <a:blip r:embed="rId5">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247339" y="4705285"/>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Planet Neptune Icon, PNG ClipArt Image | IconBug.com">
            <a:extLst>
              <a:ext uri="{FF2B5EF4-FFF2-40B4-BE49-F238E27FC236}">
                <a16:creationId xmlns:a16="http://schemas.microsoft.com/office/drawing/2014/main" id="{8FA862B2-6FD6-4085-AAB8-88E93250D2A9}"/>
              </a:ext>
            </a:extLst>
          </p:cNvPr>
          <p:cNvPicPr>
            <a:picLocks noChangeAspect="1" noChangeArrowheads="1"/>
          </p:cNvPicPr>
          <p:nvPr/>
        </p:nvPicPr>
        <p:blipFill>
          <a:blip r:embed="rId5">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412694" y="4757661"/>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Planet Neptune Icon, PNG ClipArt Image | IconBug.com">
            <a:extLst>
              <a:ext uri="{FF2B5EF4-FFF2-40B4-BE49-F238E27FC236}">
                <a16:creationId xmlns:a16="http://schemas.microsoft.com/office/drawing/2014/main" id="{82383286-F826-4E08-9297-8902F358A9C5}"/>
              </a:ext>
            </a:extLst>
          </p:cNvPr>
          <p:cNvPicPr>
            <a:picLocks noChangeAspect="1" noChangeArrowheads="1"/>
          </p:cNvPicPr>
          <p:nvPr/>
        </p:nvPicPr>
        <p:blipFill>
          <a:blip r:embed="rId5">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582497" y="4764260"/>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Planet Neptune Icon, PNG ClipArt Image | IconBug.com">
            <a:extLst>
              <a:ext uri="{FF2B5EF4-FFF2-40B4-BE49-F238E27FC236}">
                <a16:creationId xmlns:a16="http://schemas.microsoft.com/office/drawing/2014/main" id="{35D5AAB0-6A8F-4CDF-A26B-F0DF6685DC78}"/>
              </a:ext>
            </a:extLst>
          </p:cNvPr>
          <p:cNvPicPr>
            <a:picLocks noChangeAspect="1" noChangeArrowheads="1"/>
          </p:cNvPicPr>
          <p:nvPr/>
        </p:nvPicPr>
        <p:blipFill>
          <a:blip r:embed="rId5">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742783" y="4672928"/>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Planet Neptune Icon, PNG ClipArt Image | IconBug.com">
            <a:extLst>
              <a:ext uri="{FF2B5EF4-FFF2-40B4-BE49-F238E27FC236}">
                <a16:creationId xmlns:a16="http://schemas.microsoft.com/office/drawing/2014/main" id="{F94CF106-F30C-4526-B8A7-09EBA890C9E7}"/>
              </a:ext>
            </a:extLst>
          </p:cNvPr>
          <p:cNvPicPr>
            <a:picLocks noChangeAspect="1" noChangeArrowheads="1"/>
          </p:cNvPicPr>
          <p:nvPr/>
        </p:nvPicPr>
        <p:blipFill>
          <a:blip r:embed="rId5">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145403" y="4532206"/>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Planet Neptune Icon, PNG ClipArt Image | IconBug.com">
            <a:extLst>
              <a:ext uri="{FF2B5EF4-FFF2-40B4-BE49-F238E27FC236}">
                <a16:creationId xmlns:a16="http://schemas.microsoft.com/office/drawing/2014/main" id="{90D25A81-289A-4A95-8498-D456C7FD3A37}"/>
              </a:ext>
            </a:extLst>
          </p:cNvPr>
          <p:cNvPicPr>
            <a:picLocks noChangeAspect="1" noChangeArrowheads="1"/>
          </p:cNvPicPr>
          <p:nvPr/>
        </p:nvPicPr>
        <p:blipFill>
          <a:blip r:embed="rId5">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378097" y="4575496"/>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Planet Neptune Icon, PNG ClipArt Image | IconBug.com">
            <a:extLst>
              <a:ext uri="{FF2B5EF4-FFF2-40B4-BE49-F238E27FC236}">
                <a16:creationId xmlns:a16="http://schemas.microsoft.com/office/drawing/2014/main" id="{67B141D2-AC88-4D82-AA68-4EB6D35CCD74}"/>
              </a:ext>
            </a:extLst>
          </p:cNvPr>
          <p:cNvPicPr>
            <a:picLocks noChangeAspect="1" noChangeArrowheads="1"/>
          </p:cNvPicPr>
          <p:nvPr/>
        </p:nvPicPr>
        <p:blipFill>
          <a:blip r:embed="rId5">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623623" y="4564101"/>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Planet Neptune Icon, PNG ClipArt Image | IconBug.com">
            <a:extLst>
              <a:ext uri="{FF2B5EF4-FFF2-40B4-BE49-F238E27FC236}">
                <a16:creationId xmlns:a16="http://schemas.microsoft.com/office/drawing/2014/main" id="{FE364D27-1098-4D12-96C5-CB910456C14E}"/>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73774" y="4402923"/>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Planet Neptune Icon, PNG ClipArt Image | IconBug.com">
            <a:extLst>
              <a:ext uri="{FF2B5EF4-FFF2-40B4-BE49-F238E27FC236}">
                <a16:creationId xmlns:a16="http://schemas.microsoft.com/office/drawing/2014/main" id="{CAB57973-10AD-48EE-AE41-372A0F8A7C1F}"/>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48944" y="4321381"/>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Planet Neptune Icon, PNG ClipArt Image | IconBug.com">
            <a:extLst>
              <a:ext uri="{FF2B5EF4-FFF2-40B4-BE49-F238E27FC236}">
                <a16:creationId xmlns:a16="http://schemas.microsoft.com/office/drawing/2014/main" id="{874D607F-0A1F-447F-AF30-05AC478880A1}"/>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8379" y="4230426"/>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FE10F9E7-690C-4D5D-8385-2C2A0EF8C1BB}"/>
              </a:ext>
            </a:extLst>
          </p:cNvPr>
          <p:cNvPicPr>
            <a:picLocks noChangeAspect="1"/>
          </p:cNvPicPr>
          <p:nvPr/>
        </p:nvPicPr>
        <p:blipFill>
          <a:blip r:embed="rId11"/>
          <a:stretch>
            <a:fillRect/>
          </a:stretch>
        </p:blipFill>
        <p:spPr>
          <a:xfrm>
            <a:off x="3551904" y="2431452"/>
            <a:ext cx="427703" cy="230017"/>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47D4C99-C3D9-41E0-855B-C66A74930898}"/>
                  </a:ext>
                </a:extLst>
              </p:cNvPr>
              <p:cNvSpPr txBox="1"/>
              <p:nvPr/>
            </p:nvSpPr>
            <p:spPr>
              <a:xfrm>
                <a:off x="5362559" y="2868409"/>
                <a:ext cx="3548472"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00B050"/>
                          </a:solidFill>
                          <a:effectLst>
                            <a:outerShdw blurRad="38100" dist="38100" dir="2700000" algn="tl">
                              <a:srgbClr val="000000">
                                <a:alpha val="43137"/>
                              </a:srgbClr>
                            </a:outerShdw>
                          </a:effectLst>
                        </a:rPr>
                        <m:t>green</m:t>
                      </m:r>
                      <m:r>
                        <m:rPr>
                          <m:nor/>
                        </m:rPr>
                        <a:rPr lang="pl-PL" sz="2400" dirty="0"/>
                        <m:t>|</m:t>
                      </m:r>
                      <m:r>
                        <m:rPr>
                          <m:nor/>
                        </m:rPr>
                        <a:rPr lang="en-US" sz="2400" b="1" dirty="0">
                          <a:solidFill>
                            <a:srgbClr val="FFC000"/>
                          </a:solidFill>
                          <a:effectLst>
                            <a:outerShdw blurRad="38100" dist="38100" dir="2700000" algn="tl">
                              <a:srgbClr val="000000">
                                <a:alpha val="43137"/>
                              </a:srgbClr>
                            </a:outerShdw>
                          </a:effectLst>
                        </a:rPr>
                        <m:t>yellow</m:t>
                      </m:r>
                      <m:r>
                        <m:rPr>
                          <m:nor/>
                        </m:rPr>
                        <a:rPr lang="pl-PL" sz="2400" dirty="0"/>
                        <m:t>⋂</m:t>
                      </m:r>
                      <m:r>
                        <m:rPr>
                          <m:nor/>
                        </m:rPr>
                        <a:rPr lang="en-US" sz="2400" b="1" dirty="0">
                          <a:solidFill>
                            <a:srgbClr val="FF0000"/>
                          </a:solidFill>
                          <a:effectLst>
                            <a:outerShdw blurRad="38100" dist="38100" dir="2700000" algn="tl">
                              <a:srgbClr val="000000">
                                <a:alpha val="43137"/>
                              </a:srgbClr>
                            </a:outerShdw>
                          </a:effectLst>
                        </a:rPr>
                        <m:t>red</m:t>
                      </m:r>
                      <m:r>
                        <m:rPr>
                          <m:nor/>
                        </m:rPr>
                        <a:rPr lang="pl-PL" sz="2400" dirty="0"/>
                        <m:t>)</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7</m:t>
                          </m:r>
                        </m:den>
                      </m:f>
                    </m:oMath>
                  </m:oMathPara>
                </a14:m>
                <a:endParaRPr lang="en-US" sz="2400" dirty="0"/>
              </a:p>
            </p:txBody>
          </p:sp>
        </mc:Choice>
        <mc:Fallback xmlns="">
          <p:sp>
            <p:nvSpPr>
              <p:cNvPr id="2" name="TextBox 1">
                <a:extLst>
                  <a:ext uri="{FF2B5EF4-FFF2-40B4-BE49-F238E27FC236}">
                    <a16:creationId xmlns:a16="http://schemas.microsoft.com/office/drawing/2014/main" id="{747D4C99-C3D9-41E0-855B-C66A74930898}"/>
                  </a:ext>
                </a:extLst>
              </p:cNvPr>
              <p:cNvSpPr txBox="1">
                <a:spLocks noRot="1" noChangeAspect="1" noMove="1" noResize="1" noEditPoints="1" noAdjustHandles="1" noChangeArrowheads="1" noChangeShapeType="1" noTextEdit="1"/>
              </p:cNvSpPr>
              <p:nvPr/>
            </p:nvSpPr>
            <p:spPr>
              <a:xfrm>
                <a:off x="5362559" y="2868409"/>
                <a:ext cx="3548472" cy="691471"/>
              </a:xfrm>
              <a:prstGeom prst="rect">
                <a:avLst/>
              </a:prstGeom>
              <a:blipFill>
                <a:blip r:embed="rId12"/>
                <a:stretch>
                  <a:fillRect/>
                </a:stretch>
              </a:blipFill>
            </p:spPr>
            <p:txBody>
              <a:bodyPr/>
              <a:lstStyle/>
              <a:p>
                <a:r>
                  <a:rPr lang="en-US">
                    <a:noFill/>
                  </a:rPr>
                  <a:t> </a:t>
                </a:r>
              </a:p>
            </p:txBody>
          </p:sp>
        </mc:Fallback>
      </mc:AlternateContent>
      <p:pic>
        <p:nvPicPr>
          <p:cNvPr id="54" name="Picture 53">
            <a:extLst>
              <a:ext uri="{FF2B5EF4-FFF2-40B4-BE49-F238E27FC236}">
                <a16:creationId xmlns:a16="http://schemas.microsoft.com/office/drawing/2014/main" id="{C8DB741A-88FF-4A4C-921F-60BA05B54E42}"/>
              </a:ext>
            </a:extLst>
          </p:cNvPr>
          <p:cNvPicPr>
            <a:picLocks noChangeAspect="1"/>
          </p:cNvPicPr>
          <p:nvPr/>
        </p:nvPicPr>
        <p:blipFill>
          <a:blip r:embed="rId11"/>
          <a:stretch>
            <a:fillRect/>
          </a:stretch>
        </p:blipFill>
        <p:spPr>
          <a:xfrm>
            <a:off x="4527755" y="2419385"/>
            <a:ext cx="857864" cy="291246"/>
          </a:xfrm>
          <a:prstGeom prst="rect">
            <a:avLst/>
          </a:prstGeom>
        </p:spPr>
      </p:pic>
      <p:pic>
        <p:nvPicPr>
          <p:cNvPr id="55" name="Picture 54">
            <a:extLst>
              <a:ext uri="{FF2B5EF4-FFF2-40B4-BE49-F238E27FC236}">
                <a16:creationId xmlns:a16="http://schemas.microsoft.com/office/drawing/2014/main" id="{D5BFA8F5-2C42-4226-92F2-9F81AACD0F0F}"/>
              </a:ext>
            </a:extLst>
          </p:cNvPr>
          <p:cNvPicPr>
            <a:picLocks noChangeAspect="1"/>
          </p:cNvPicPr>
          <p:nvPr/>
        </p:nvPicPr>
        <p:blipFill>
          <a:blip r:embed="rId11"/>
          <a:stretch>
            <a:fillRect/>
          </a:stretch>
        </p:blipFill>
        <p:spPr>
          <a:xfrm>
            <a:off x="5518356" y="2423298"/>
            <a:ext cx="427703" cy="238171"/>
          </a:xfrm>
          <a:prstGeom prst="rect">
            <a:avLst/>
          </a:prstGeom>
        </p:spPr>
      </p:pic>
      <p:pic>
        <p:nvPicPr>
          <p:cNvPr id="57" name="Picture 56">
            <a:extLst>
              <a:ext uri="{FF2B5EF4-FFF2-40B4-BE49-F238E27FC236}">
                <a16:creationId xmlns:a16="http://schemas.microsoft.com/office/drawing/2014/main" id="{9628A3FC-515F-488A-B930-6CA115400F36}"/>
              </a:ext>
            </a:extLst>
          </p:cNvPr>
          <p:cNvPicPr>
            <a:picLocks noChangeAspect="1"/>
          </p:cNvPicPr>
          <p:nvPr/>
        </p:nvPicPr>
        <p:blipFill>
          <a:blip r:embed="rId11"/>
          <a:stretch>
            <a:fillRect/>
          </a:stretch>
        </p:blipFill>
        <p:spPr>
          <a:xfrm>
            <a:off x="6418296" y="2416499"/>
            <a:ext cx="803498" cy="291246"/>
          </a:xfrm>
          <a:prstGeom prst="rect">
            <a:avLst/>
          </a:prstGeom>
        </p:spPr>
      </p:pic>
      <p:pic>
        <p:nvPicPr>
          <p:cNvPr id="58" name="Picture 57">
            <a:extLst>
              <a:ext uri="{FF2B5EF4-FFF2-40B4-BE49-F238E27FC236}">
                <a16:creationId xmlns:a16="http://schemas.microsoft.com/office/drawing/2014/main" id="{02CB21CF-7A44-4B28-B8E0-E46F9558A0E4}"/>
              </a:ext>
            </a:extLst>
          </p:cNvPr>
          <p:cNvPicPr>
            <a:picLocks noChangeAspect="1"/>
          </p:cNvPicPr>
          <p:nvPr/>
        </p:nvPicPr>
        <p:blipFill>
          <a:blip r:embed="rId11"/>
          <a:stretch>
            <a:fillRect/>
          </a:stretch>
        </p:blipFill>
        <p:spPr>
          <a:xfrm>
            <a:off x="7328590" y="2418666"/>
            <a:ext cx="857864" cy="291246"/>
          </a:xfrm>
          <a:prstGeom prst="rect">
            <a:avLst/>
          </a:prstGeom>
        </p:spPr>
      </p:pic>
      <p:pic>
        <p:nvPicPr>
          <p:cNvPr id="59" name="Picture 58">
            <a:extLst>
              <a:ext uri="{FF2B5EF4-FFF2-40B4-BE49-F238E27FC236}">
                <a16:creationId xmlns:a16="http://schemas.microsoft.com/office/drawing/2014/main" id="{B421CECD-FD70-41D6-8FDE-6FB0B6B0E91C}"/>
              </a:ext>
            </a:extLst>
          </p:cNvPr>
          <p:cNvPicPr>
            <a:picLocks noChangeAspect="1"/>
          </p:cNvPicPr>
          <p:nvPr/>
        </p:nvPicPr>
        <p:blipFill>
          <a:blip r:embed="rId11"/>
          <a:stretch>
            <a:fillRect/>
          </a:stretch>
        </p:blipFill>
        <p:spPr>
          <a:xfrm>
            <a:off x="8403929" y="2423298"/>
            <a:ext cx="427703" cy="238171"/>
          </a:xfrm>
          <a:prstGeom prst="rect">
            <a:avLst/>
          </a:prstGeom>
        </p:spPr>
      </p:pic>
      <p:pic>
        <p:nvPicPr>
          <p:cNvPr id="60" name="Picture 59">
            <a:extLst>
              <a:ext uri="{FF2B5EF4-FFF2-40B4-BE49-F238E27FC236}">
                <a16:creationId xmlns:a16="http://schemas.microsoft.com/office/drawing/2014/main" id="{79319B01-5F6B-4386-B613-787A23CE4598}"/>
              </a:ext>
            </a:extLst>
          </p:cNvPr>
          <p:cNvPicPr>
            <a:picLocks noChangeAspect="1"/>
          </p:cNvPicPr>
          <p:nvPr/>
        </p:nvPicPr>
        <p:blipFill>
          <a:blip r:embed="rId11"/>
          <a:stretch>
            <a:fillRect/>
          </a:stretch>
        </p:blipFill>
        <p:spPr>
          <a:xfrm>
            <a:off x="1380406" y="2853431"/>
            <a:ext cx="1043685" cy="780559"/>
          </a:xfrm>
          <a:prstGeom prst="rect">
            <a:avLst/>
          </a:prstGeom>
        </p:spPr>
      </p:pic>
      <p:pic>
        <p:nvPicPr>
          <p:cNvPr id="61" name="Picture 60">
            <a:extLst>
              <a:ext uri="{FF2B5EF4-FFF2-40B4-BE49-F238E27FC236}">
                <a16:creationId xmlns:a16="http://schemas.microsoft.com/office/drawing/2014/main" id="{D3FF11F4-C651-4106-9D94-83DF6242BAD7}"/>
              </a:ext>
            </a:extLst>
          </p:cNvPr>
          <p:cNvPicPr>
            <a:picLocks noChangeAspect="1"/>
          </p:cNvPicPr>
          <p:nvPr/>
        </p:nvPicPr>
        <p:blipFill>
          <a:blip r:embed="rId11"/>
          <a:stretch>
            <a:fillRect/>
          </a:stretch>
        </p:blipFill>
        <p:spPr>
          <a:xfrm>
            <a:off x="4765592" y="2816251"/>
            <a:ext cx="446716" cy="780559"/>
          </a:xfrm>
          <a:prstGeom prst="rect">
            <a:avLst/>
          </a:prstGeom>
        </p:spPr>
      </p:pic>
      <p:pic>
        <p:nvPicPr>
          <p:cNvPr id="62" name="Picture 61">
            <a:extLst>
              <a:ext uri="{FF2B5EF4-FFF2-40B4-BE49-F238E27FC236}">
                <a16:creationId xmlns:a16="http://schemas.microsoft.com/office/drawing/2014/main" id="{423355ED-1B32-4C87-952D-F8822A628BEA}"/>
              </a:ext>
            </a:extLst>
          </p:cNvPr>
          <p:cNvPicPr>
            <a:picLocks noChangeAspect="1"/>
          </p:cNvPicPr>
          <p:nvPr/>
        </p:nvPicPr>
        <p:blipFill>
          <a:blip r:embed="rId11"/>
          <a:stretch>
            <a:fillRect/>
          </a:stretch>
        </p:blipFill>
        <p:spPr>
          <a:xfrm>
            <a:off x="8541390" y="2823864"/>
            <a:ext cx="446716" cy="780559"/>
          </a:xfrm>
          <a:prstGeom prst="rect">
            <a:avLst/>
          </a:prstGeom>
        </p:spPr>
      </p:pic>
      <p:pic>
        <p:nvPicPr>
          <p:cNvPr id="63" name="Picture 62">
            <a:extLst>
              <a:ext uri="{FF2B5EF4-FFF2-40B4-BE49-F238E27FC236}">
                <a16:creationId xmlns:a16="http://schemas.microsoft.com/office/drawing/2014/main" id="{78FAE06B-59CC-4E51-BCED-9DC80B658E65}"/>
              </a:ext>
            </a:extLst>
          </p:cNvPr>
          <p:cNvPicPr>
            <a:picLocks noChangeAspect="1"/>
          </p:cNvPicPr>
          <p:nvPr/>
        </p:nvPicPr>
        <p:blipFill>
          <a:blip r:embed="rId11"/>
          <a:stretch>
            <a:fillRect/>
          </a:stretch>
        </p:blipFill>
        <p:spPr>
          <a:xfrm>
            <a:off x="3328545" y="3869493"/>
            <a:ext cx="223358" cy="780559"/>
          </a:xfrm>
          <a:prstGeom prst="rect">
            <a:avLst/>
          </a:prstGeom>
        </p:spPr>
      </p:pic>
      <p:pic>
        <p:nvPicPr>
          <p:cNvPr id="64" name="Picture 63">
            <a:extLst>
              <a:ext uri="{FF2B5EF4-FFF2-40B4-BE49-F238E27FC236}">
                <a16:creationId xmlns:a16="http://schemas.microsoft.com/office/drawing/2014/main" id="{4AD5F546-464D-4D1F-8B60-3E24A81BA19E}"/>
              </a:ext>
            </a:extLst>
          </p:cNvPr>
          <p:cNvPicPr>
            <a:picLocks noChangeAspect="1"/>
          </p:cNvPicPr>
          <p:nvPr/>
        </p:nvPicPr>
        <p:blipFill>
          <a:blip r:embed="rId11"/>
          <a:stretch>
            <a:fillRect/>
          </a:stretch>
        </p:blipFill>
        <p:spPr>
          <a:xfrm>
            <a:off x="3781645" y="3840146"/>
            <a:ext cx="392958" cy="780559"/>
          </a:xfrm>
          <a:prstGeom prst="rect">
            <a:avLst/>
          </a:prstGeom>
        </p:spPr>
      </p:pic>
      <p:pic>
        <p:nvPicPr>
          <p:cNvPr id="65" name="Picture 64">
            <a:extLst>
              <a:ext uri="{FF2B5EF4-FFF2-40B4-BE49-F238E27FC236}">
                <a16:creationId xmlns:a16="http://schemas.microsoft.com/office/drawing/2014/main" id="{C45E0F61-32CE-4E1B-971A-F2E1B37B5555}"/>
              </a:ext>
            </a:extLst>
          </p:cNvPr>
          <p:cNvPicPr>
            <a:picLocks noChangeAspect="1"/>
          </p:cNvPicPr>
          <p:nvPr/>
        </p:nvPicPr>
        <p:blipFill>
          <a:blip r:embed="rId11"/>
          <a:stretch>
            <a:fillRect/>
          </a:stretch>
        </p:blipFill>
        <p:spPr>
          <a:xfrm>
            <a:off x="4407235" y="3907532"/>
            <a:ext cx="223358" cy="780559"/>
          </a:xfrm>
          <a:prstGeom prst="rect">
            <a:avLst/>
          </a:prstGeom>
        </p:spPr>
      </p:pic>
      <p:pic>
        <p:nvPicPr>
          <p:cNvPr id="67" name="Picture 66">
            <a:extLst>
              <a:ext uri="{FF2B5EF4-FFF2-40B4-BE49-F238E27FC236}">
                <a16:creationId xmlns:a16="http://schemas.microsoft.com/office/drawing/2014/main" id="{E10FB995-834C-4D67-981C-3AE4353805D0}"/>
              </a:ext>
            </a:extLst>
          </p:cNvPr>
          <p:cNvPicPr>
            <a:picLocks noChangeAspect="1"/>
          </p:cNvPicPr>
          <p:nvPr/>
        </p:nvPicPr>
        <p:blipFill>
          <a:blip r:embed="rId11"/>
          <a:stretch>
            <a:fillRect/>
          </a:stretch>
        </p:blipFill>
        <p:spPr>
          <a:xfrm>
            <a:off x="5021665" y="3826040"/>
            <a:ext cx="588198" cy="780559"/>
          </a:xfrm>
          <a:prstGeom prst="rect">
            <a:avLst/>
          </a:prstGeom>
        </p:spPr>
      </p:pic>
    </p:spTree>
    <p:extLst>
      <p:ext uri="{BB962C8B-B14F-4D97-AF65-F5344CB8AC3E}">
        <p14:creationId xmlns:p14="http://schemas.microsoft.com/office/powerpoint/2010/main" val="41729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1"/>
                                        </p:tgtEl>
                                      </p:cBhvr>
                                    </p:animEffect>
                                    <p:set>
                                      <p:cBhvr>
                                        <p:cTn id="12" dur="1" fill="hold">
                                          <p:stCondLst>
                                            <p:cond delay="499"/>
                                          </p:stCondLst>
                                        </p:cTn>
                                        <p:tgtEl>
                                          <p:spTgt spid="5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4"/>
                                        </p:tgtEl>
                                      </p:cBhvr>
                                    </p:animEffect>
                                    <p:set>
                                      <p:cBhvr>
                                        <p:cTn id="17" dur="1" fill="hold">
                                          <p:stCondLst>
                                            <p:cond delay="499"/>
                                          </p:stCondLst>
                                        </p:cTn>
                                        <p:tgtEl>
                                          <p:spTgt spid="5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5"/>
                                        </p:tgtEl>
                                      </p:cBhvr>
                                    </p:animEffect>
                                    <p:set>
                                      <p:cBhvr>
                                        <p:cTn id="22" dur="1" fill="hold">
                                          <p:stCondLst>
                                            <p:cond delay="499"/>
                                          </p:stCondLst>
                                        </p:cTn>
                                        <p:tgtEl>
                                          <p:spTgt spid="5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7"/>
                                        </p:tgtEl>
                                      </p:cBhvr>
                                    </p:animEffect>
                                    <p:set>
                                      <p:cBhvr>
                                        <p:cTn id="27" dur="1" fill="hold">
                                          <p:stCondLst>
                                            <p:cond delay="499"/>
                                          </p:stCondLst>
                                        </p:cTn>
                                        <p:tgtEl>
                                          <p:spTgt spid="5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8"/>
                                        </p:tgtEl>
                                      </p:cBhvr>
                                    </p:animEffect>
                                    <p:set>
                                      <p:cBhvr>
                                        <p:cTn id="32" dur="1" fill="hold">
                                          <p:stCondLst>
                                            <p:cond delay="499"/>
                                          </p:stCondLst>
                                        </p:cTn>
                                        <p:tgtEl>
                                          <p:spTgt spid="5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9"/>
                                        </p:tgtEl>
                                      </p:cBhvr>
                                    </p:animEffect>
                                    <p:set>
                                      <p:cBhvr>
                                        <p:cTn id="37" dur="1" fill="hold">
                                          <p:stCondLst>
                                            <p:cond delay="499"/>
                                          </p:stCondLst>
                                        </p:cTn>
                                        <p:tgtEl>
                                          <p:spTgt spid="5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60"/>
                                        </p:tgtEl>
                                      </p:cBhvr>
                                    </p:animEffect>
                                    <p:set>
                                      <p:cBhvr>
                                        <p:cTn id="47" dur="1" fill="hold">
                                          <p:stCondLst>
                                            <p:cond delay="499"/>
                                          </p:stCondLst>
                                        </p:cTn>
                                        <p:tgtEl>
                                          <p:spTgt spid="6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00226 0.00092 L 0.00226 0.00092 C -0.00034 -0.02809 0.00226 0.00925 0.00261 -0.01791 C 0.00295 -0.03334 0.00243 -0.04846 0.00226 -0.06358 C 0.00243 -0.07377 0.00226 -0.08365 0.00261 -0.09352 C 0.00278 -0.09877 0.00295 -0.09846 0.00469 -0.10031 C 0.00504 -0.10278 0.00538 -0.10494 0.00556 -0.1071 C 0.00591 -0.1105 0.00608 -0.11358 0.00643 -0.11698 C 0.00677 -0.11945 0.00729 -0.12192 0.00764 -0.12439 C 0.00851 -0.13488 0.0092 -0.14537 0.01025 -0.15587 C 0.01059 -0.15865 0.01059 -0.16142 0.01111 -0.1642 C 0.01129 -0.16544 0.01198 -0.16667 0.01233 -0.16791 C 0.01528 -0.18735 0.01198 -0.16883 0.01493 -0.17994 C 0.01528 -0.18118 0.01528 -0.18303 0.01563 -0.18426 C 0.0165 -0.18766 0.01667 -0.18766 0.01788 -0.18951 C 0.01858 -0.1926 0.01893 -0.19599 0.01997 -0.19846 C 0.02014 -0.19939 0.02049 -0.2 0.02084 -0.20093 C 0.02118 -0.20247 0.02153 -0.20463 0.02205 -0.20618 L 0.025 -0.21142 L 0.02587 -0.21297 C 0.02604 -0.2142 0.02622 -0.21575 0.02674 -0.21667 C 0.02726 -0.2176 0.02813 -0.21729 0.02882 -0.21821 C 0.02917 -0.21852 0.02934 -0.21914 0.02969 -0.21945 C 0.03212 -0.21945 0.03472 -0.21945 0.03716 -0.21883 C 0.03993 -0.21821 0.04445 -0.21544 0.0474 -0.2142 C 0.04931 -0.21358 0.05122 -0.21297 0.0533 -0.21204 C 0.05591 -0.21112 0.05695 -0.21019 0.05955 -0.20834 C 0.06163 -0.20186 0.05972 -0.20618 0.06459 -0.20247 C 0.06563 -0.20155 0.06702 -0.1997 0.06806 -0.19846 C 0.07344 -0.1926 0.0717 -0.19414 0.07518 -0.19105 C 0.07552 -0.18982 0.07604 -0.18858 0.07639 -0.18735 C 0.07674 -0.18673 0.07709 -0.18581 0.07726 -0.18519 C 0.07761 -0.18396 0.07743 -0.18241 0.07813 -0.18149 C 0.07882 -0.18025 0.07969 -0.18025 0.08056 -0.17994 C 0.08108 -0.1784 0.08143 -0.17686 0.08195 -0.17531 C 0.08212 -0.1747 0.08247 -0.17439 0.08264 -0.17377 C 0.08316 -0.17284 0.08334 -0.1713 0.08351 -0.17007 C 0.08403 -0.16852 0.08438 -0.16698 0.0849 -0.16575 C 0.08525 -0.1642 0.08577 -0.16328 0.08611 -0.16173 C 0.08872 -0.15124 0.08577 -0.15865 0.08941 -0.15062 C 0.08993 -0.14877 0.09045 -0.14661 0.0908 -0.14476 C 0.09358 -0.11945 0.09202 -0.0892 0.0915 -0.06605 C 0.0915 -0.05834 0.0908 -0.04939 0.08906 -0.04198 C 0.08872 -0.04075 0.0882 -0.03951 0.08785 -0.03828 C 0.08768 -0.03704 0.08577 -0.02192 0.08559 -0.01945 C 0.08559 -0.0176 0.08594 -0.01605 0.08611 -0.0142 C 0.08594 -0.01235 0.08594 -0.01081 0.08559 -0.00896 C 0.0842 0.00061 0.08438 -0.00772 0.08438 4.44444E-6 " pathEditMode="relative" ptsTypes="AAAAAAAAAAAAAAAAAAAAAAAAAAAAAAAAAAAAAAAAAAAAAAAA">
                                      <p:cBhvr>
                                        <p:cTn id="51" dur="2000" fill="hold"/>
                                        <p:tgtEl>
                                          <p:spTgt spid="20"/>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61"/>
                                        </p:tgtEl>
                                      </p:cBhvr>
                                    </p:animEffect>
                                    <p:set>
                                      <p:cBhvr>
                                        <p:cTn id="61" dur="1" fill="hold">
                                          <p:stCondLst>
                                            <p:cond delay="499"/>
                                          </p:stCondLst>
                                        </p:cTn>
                                        <p:tgtEl>
                                          <p:spTgt spid="6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00104 -0.00772 L 0.00104 -0.00772 C 0.00503 -0.04414 0.00035 0.00061 0.0026 -0.1 C 0.0026 -0.10186 0.00347 -0.1034 0.00399 -0.10525 C 0.00416 -0.10618 0.00434 -0.10741 0.00469 -0.10834 C 0.00538 -0.10926 0.00607 -0.10957 0.00694 -0.1105 C 0.00764 -0.11235 0.00816 -0.1142 0.00903 -0.11574 C 0.00989 -0.1176 0.01111 -0.11883 0.01198 -0.12099 C 0.01215 -0.12161 0.01232 -0.12253 0.01285 -0.12315 C 0.01354 -0.12469 0.0151 -0.12562 0.01614 -0.12624 C 0.01771 -0.13056 0.01614 -0.12686 0.0191 -0.13149 C 0.01979 -0.13272 0.02048 -0.13395 0.02118 -0.13519 C 0.02153 -0.13581 0.0217 -0.13704 0.02205 -0.13735 C 0.02274 -0.13828 0.02344 -0.13828 0.02413 -0.13889 C 0.02482 -0.13951 0.02552 -0.14074 0.02621 -0.14105 C 0.02882 -0.1429 0.03125 -0.14414 0.03385 -0.14568 L 0.03767 -0.14784 C 0.03889 -0.14877 0.0401 -0.15 0.04149 -0.15031 L 0.05069 -0.15155 C 0.06094 -0.15093 0.06753 -0.15124 0.07691 -0.14784 C 0.08038 -0.14661 0.08385 -0.14507 0.0875 -0.14352 C 0.09184 -0.14136 0.09219 -0.14136 0.09635 -0.13889 C 0.10226 -0.13519 0.09392 -0.14013 0.10087 -0.13519 C 0.10208 -0.13426 0.10347 -0.13365 0.10469 -0.13303 C 0.1125 -0.11636 0.10139 -0.13858 0.10937 -0.12624 C 0.10989 -0.12531 0.11007 -0.12377 0.11059 -0.12253 C 0.11736 -0.10618 0.1092 -0.12778 0.11406 -0.1142 C 0.11476 -0.11204 0.1158 -0.10988 0.11649 -0.10741 C 0.11753 -0.10402 0.11823 -0.10031 0.1191 -0.09692 C 0.11944 -0.09537 0.11996 -0.09414 0.12031 -0.0926 C 0.12083 -0.09044 0.12205 -0.08426 0.12239 -0.0821 C 0.12291 -0.07932 0.12326 -0.07655 0.12361 -0.07377 C 0.12413 -0.06729 0.12482 -0.06081 0.125 -0.05432 C 0.125 -0.0463 0.12413 -0.03858 0.12413 -0.03087 C 0.12413 0.00956 0.12274 -0.00031 0.12587 0.01851 C 0.12569 0.02654 0.12535 0.03456 0.12535 0.04259 C 0.12535 0.05833 0.12482 0.05432 0.12673 0.06265 C 0.12656 0.06728 0.12656 0.07191 0.12621 0.07623 C 0.12604 0.07808 0.1243 0.08148 0.12413 0.08302 C 0.12378 0.08487 0.12413 0.08703 0.12413 0.08919 L 0.12413 0.08919 " pathEditMode="relative" ptsTypes="AAAAAAAAAAAAAAAAAAAAAAAAAAAAAAAAAAAAAAAAA">
                                      <p:cBhvr>
                                        <p:cTn id="65" dur="2000" fill="hold"/>
                                        <p:tgtEl>
                                          <p:spTgt spid="33"/>
                                        </p:tgtEl>
                                        <p:attrNameLst>
                                          <p:attrName>ppt_x</p:attrName>
                                          <p:attrName>ppt_y</p:attrName>
                                        </p:attrNameLst>
                                      </p:cBhvr>
                                    </p:animMotion>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500"/>
                                        <p:tgtEl>
                                          <p:spTgt spid="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62"/>
                                        </p:tgtEl>
                                      </p:cBhvr>
                                    </p:animEffect>
                                    <p:set>
                                      <p:cBhvr>
                                        <p:cTn id="75" dur="1" fill="hold">
                                          <p:stCondLst>
                                            <p:cond delay="499"/>
                                          </p:stCondLst>
                                        </p:cTn>
                                        <p:tgtEl>
                                          <p:spTgt spid="6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0" presetClass="path" presetSubtype="0" accel="50000" decel="50000" fill="hold" nodeType="clickEffect">
                                  <p:stCondLst>
                                    <p:cond delay="0"/>
                                  </p:stCondLst>
                                  <p:childTnLst>
                                    <p:animMotion origin="layout" path="M 0.00347 -0.00155 L 0.00347 -0.00155 C 0.00278 -0.00463 0.00191 -0.00772 0.00139 -0.0108 C 0.00035 -0.01636 0.00035 -0.02253 -0.00121 -0.02809 C -0.00191 -0.03025 -0.00295 -0.03241 -0.00382 -0.03457 C -0.00434 -0.03673 -0.00451 -0.03889 -0.00503 -0.04074 C -0.0059 -0.04414 -0.00694 -0.04722 -0.00798 -0.05031 C -0.01146 -0.07685 -0.00677 -0.04599 -0.0118 -0.06698 C -0.0125 -0.06976 -0.0125 -0.07315 -0.01302 -0.07593 C -0.01371 -0.07932 -0.01476 -0.08241 -0.01562 -0.0858 C -0.01614 -0.08797 -0.01614 -0.09043 -0.01684 -0.09259 C -0.01788 -0.0963 -0.01979 -0.09908 -0.02066 -0.10309 C -0.02101 -0.10556 -0.02187 -0.11111 -0.02309 -0.11358 C -0.02378 -0.11451 -0.02448 -0.11482 -0.02517 -0.11574 C -0.02552 -0.11759 -0.02587 -0.11976 -0.02604 -0.12161 C -0.0276 -0.13704 -0.0276 -0.14167 -0.02812 -0.15772 C -0.02812 -0.17037 -0.02812 -0.18334 -0.02778 -0.19599 C -0.02778 -0.19722 -0.02708 -0.19784 -0.02691 -0.19908 C -0.02639 -0.20155 -0.02604 -0.20401 -0.02569 -0.20648 C -0.02535 -0.20864 -0.02517 -0.21111 -0.02482 -0.21327 C -0.02448 -0.21574 -0.02396 -0.21821 -0.02361 -0.22068 C -0.02326 -0.22346 -0.02309 -0.22624 -0.02274 -0.22901 C -0.02083 -0.24259 -0.02222 -0.23117 -0.02014 -0.24105 C -0.01979 -0.24259 -0.01979 -0.24445 -0.01927 -0.2463 C -0.0191 -0.24722 -0.01875 -0.24753 -0.01857 -0.24846 C -0.01771 -0.25155 -0.01771 -0.25525 -0.01632 -0.25741 C -0.01545 -0.25926 -0.01406 -0.2605 -0.01337 -0.26266 C -0.01302 -0.2642 -0.01285 -0.26605 -0.01215 -0.26729 C -0.01146 -0.26883 -0.01042 -0.26976 -0.00972 -0.27099 C -0.00208 -0.28334 -0.0118 -0.2679 -0.00503 -0.27994 C -0.00278 -0.28395 -0.00278 -0.28334 -0.00035 -0.28611 C 0.00139 -0.28797 0.00295 -0.29013 0.00469 -0.29198 C 0.00538 -0.29259 0.00608 -0.29383 0.00677 -0.29414 C 0.0092 -0.29568 0.01441 -0.29784 0.01441 -0.29784 C 0.02205 -0.29753 0.02986 -0.29784 0.03768 -0.29661 C 0.04184 -0.29568 0.04583 -0.2929 0.04983 -0.29136 C 0.05174 -0.29043 0.05365 -0.29013 0.05538 -0.28889 C 0.06458 -0.28272 0.06024 -0.28488 0.06806 -0.28148 C 0.06979 -0.27963 0.07153 -0.27778 0.07344 -0.27624 C 0.07587 -0.27438 0.07847 -0.27346 0.08108 -0.27253 C 0.08281 -0.27068 0.08472 -0.26914 0.08663 -0.26729 C 0.08785 -0.26574 0.08906 -0.2642 0.09028 -0.26266 C 0.09097 -0.26204 0.09184 -0.26142 0.09254 -0.2605 C 0.0934 -0.25926 0.0941 -0.25772 0.09497 -0.25679 C 0.09618 -0.25556 0.09757 -0.25525 0.09879 -0.25463 C 0.10104 -0.24259 0.09757 -0.25648 0.10208 -0.24846 C 0.10278 -0.24722 0.10243 -0.24506 0.10295 -0.24414 C 0.10365 -0.24259 0.10469 -0.24259 0.10556 -0.24167 C 0.10851 -0.23272 0.10469 -0.24383 0.10886 -0.23334 C 0.10938 -0.23241 0.10972 -0.23087 0.11024 -0.22963 C 0.11042 -0.22901 0.11077 -0.22871 0.11094 -0.22809 C 0.11146 -0.22716 0.11181 -0.22562 0.11233 -0.22438 C 0.1132 -0.22222 0.11354 -0.2213 0.11441 -0.21852 C 0.11545 -0.21482 0.1158 -0.2105 0.11649 -0.20648 C 0.11684 -0.20432 0.11736 -0.20185 0.11771 -0.19969 C 0.11893 -0.19414 0.12118 -0.18488 0.12153 -0.18025 L 0.12292 -0.16759 C 0.12274 -0.15988 0.12309 -0.12624 0.12118 -0.10957 C 0.12083 -0.1071 0.12031 -0.10463 0.11979 -0.10216 C 0.11962 -0.09506 0.11962 -0.08827 0.1191 -0.08117 C 0.11684 -0.05124 0.11684 -0.06945 0.11684 -0.05957 " pathEditMode="relative" ptsTypes="AAAAAAAAAAAAAAAAAAAAAAAAAAAAAAAAAAAAAAAAAAAAAAAAAAAAAAAAAAAAA">
                                      <p:cBhvr>
                                        <p:cTn id="79" dur="2000" fill="hold"/>
                                        <p:tgtEl>
                                          <p:spTgt spid="50"/>
                                        </p:tgtEl>
                                        <p:attrNameLst>
                                          <p:attrName>ppt_x</p:attrName>
                                          <p:attrName>ppt_y</p:attrName>
                                        </p:attrNameLst>
                                      </p:cBhvr>
                                    </p:animMotion>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fade">
                                      <p:cBhvr>
                                        <p:cTn id="84" dur="500"/>
                                        <p:tgtEl>
                                          <p:spTgt spid="7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63"/>
                                        </p:tgtEl>
                                      </p:cBhvr>
                                    </p:animEffect>
                                    <p:set>
                                      <p:cBhvr>
                                        <p:cTn id="89" dur="1" fill="hold">
                                          <p:stCondLst>
                                            <p:cond delay="499"/>
                                          </p:stCondLst>
                                        </p:cTn>
                                        <p:tgtEl>
                                          <p:spTgt spid="63"/>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64"/>
                                        </p:tgtEl>
                                      </p:cBhvr>
                                    </p:animEffect>
                                    <p:set>
                                      <p:cBhvr>
                                        <p:cTn id="94" dur="1" fill="hold">
                                          <p:stCondLst>
                                            <p:cond delay="499"/>
                                          </p:stCondLst>
                                        </p:cTn>
                                        <p:tgtEl>
                                          <p:spTgt spid="6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65"/>
                                        </p:tgtEl>
                                      </p:cBhvr>
                                    </p:animEffect>
                                    <p:set>
                                      <p:cBhvr>
                                        <p:cTn id="99" dur="1" fill="hold">
                                          <p:stCondLst>
                                            <p:cond delay="499"/>
                                          </p:stCondLst>
                                        </p:cTn>
                                        <p:tgtEl>
                                          <p:spTgt spid="65"/>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67"/>
                                        </p:tgtEl>
                                      </p:cBhvr>
                                    </p:animEffect>
                                    <p:set>
                                      <p:cBhvr>
                                        <p:cTn id="104" dur="1" fill="hold">
                                          <p:stCondLst>
                                            <p:cond delay="499"/>
                                          </p:stCondLst>
                                        </p:cTn>
                                        <p:tgtEl>
                                          <p:spTgt spid="67"/>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9" grpId="0"/>
      <p:bldP spid="71" grpId="0"/>
      <p:bldP spid="3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189DBA-0FB3-40EF-9DE7-57E7A8C29F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94832" y="3782479"/>
            <a:ext cx="1194701" cy="1437104"/>
          </a:xfrm>
          <a:prstGeom prst="rect">
            <a:avLst/>
          </a:prstGeom>
        </p:spPr>
      </p:pic>
      <p:sp>
        <p:nvSpPr>
          <p:cNvPr id="3" name="Rectangle 2">
            <a:extLst>
              <a:ext uri="{FF2B5EF4-FFF2-40B4-BE49-F238E27FC236}">
                <a16:creationId xmlns:a16="http://schemas.microsoft.com/office/drawing/2014/main" id="{BE1F933E-8E62-4DA7-971C-BDD6AD596A79}"/>
              </a:ext>
            </a:extLst>
          </p:cNvPr>
          <p:cNvSpPr/>
          <p:nvPr/>
        </p:nvSpPr>
        <p:spPr>
          <a:xfrm>
            <a:off x="-138420" y="809490"/>
            <a:ext cx="647574" cy="523220"/>
          </a:xfrm>
          <a:prstGeom prst="rect">
            <a:avLst/>
          </a:prstGeom>
          <a:noFill/>
        </p:spPr>
        <p:txBody>
          <a:bodyPr wrap="square" lIns="91440" tIns="45720" rIns="91440" bIns="45720">
            <a:spAutoFit/>
          </a:bodyPr>
          <a:lstStyle/>
          <a:p>
            <a:pPr algn="ctr"/>
            <a:r>
              <a:rPr lang="en-US" sz="2800" b="1" dirty="0">
                <a:ln w="13462">
                  <a:solidFill>
                    <a:schemeClr val="bg1"/>
                  </a:solidFill>
                  <a:prstDash val="solid"/>
                </a:ln>
                <a:solidFill>
                  <a:schemeClr val="accent4">
                    <a:lumMod val="50000"/>
                  </a:schemeClr>
                </a:solidFill>
                <a:effectLst>
                  <a:outerShdw dist="38100" dir="2700000" algn="bl" rotWithShape="0">
                    <a:schemeClr val="accent5"/>
                  </a:outerShdw>
                </a:effectLst>
              </a:rPr>
              <a:t>9.</a:t>
            </a:r>
          </a:p>
        </p:txBody>
      </p:sp>
      <p:sp>
        <p:nvSpPr>
          <p:cNvPr id="18" name="TextBox 17">
            <a:extLst>
              <a:ext uri="{FF2B5EF4-FFF2-40B4-BE49-F238E27FC236}">
                <a16:creationId xmlns:a16="http://schemas.microsoft.com/office/drawing/2014/main" id="{4CD53E0D-E8BD-4C2E-AD6D-8586CB0450F8}"/>
              </a:ext>
            </a:extLst>
          </p:cNvPr>
          <p:cNvSpPr txBox="1"/>
          <p:nvPr/>
        </p:nvSpPr>
        <p:spPr>
          <a:xfrm>
            <a:off x="280696" y="929500"/>
            <a:ext cx="8528024" cy="923330"/>
          </a:xfrm>
          <a:prstGeom prst="rect">
            <a:avLst/>
          </a:prstGeom>
          <a:noFill/>
        </p:spPr>
        <p:txBody>
          <a:bodyPr wrap="square">
            <a:spAutoFit/>
          </a:bodyPr>
          <a:lstStyle/>
          <a:p>
            <a:r>
              <a:rPr lang="en-US" b="1" dirty="0">
                <a:solidFill>
                  <a:srgbClr val="000000"/>
                </a:solidFill>
                <a:latin typeface="MyriadPro"/>
              </a:rPr>
              <a:t>There are 6 green, 8 red, and 4 yellow marbles in a bag. Each time you randomly choose a marble, you put it aside before choosing another marble at </a:t>
            </a:r>
            <a:r>
              <a:rPr lang="en-US" b="1" dirty="0" err="1">
                <a:solidFill>
                  <a:srgbClr val="000000"/>
                </a:solidFill>
                <a:latin typeface="MyriadPro"/>
              </a:rPr>
              <a:t>random.</a:t>
            </a:r>
            <a:r>
              <a:rPr lang="en-US" b="1" i="1" dirty="0" err="1">
                <a:latin typeface="Adobe Devanagari" panose="02040503050201020203" pitchFamily="18" charset="0"/>
                <a:cs typeface="Adobe Devanagari" panose="02040503050201020203" pitchFamily="18" charset="0"/>
              </a:rPr>
              <a:t>Use</a:t>
            </a:r>
            <a:r>
              <a:rPr lang="en-US" b="1" i="1" dirty="0">
                <a:latin typeface="Adobe Devanagari" panose="02040503050201020203" pitchFamily="18" charset="0"/>
                <a:cs typeface="Adobe Devanagari" panose="02040503050201020203" pitchFamily="18" charset="0"/>
              </a:rPr>
              <a:t> the Multiplication Rule to find the specified probability, entering it as a fraction.</a:t>
            </a:r>
            <a:endParaRPr lang="en-US" b="1" i="1" dirty="0">
              <a:solidFill>
                <a:srgbClr val="000000"/>
              </a:solidFill>
              <a:effectLst/>
              <a:latin typeface="Adobe Devanagari" panose="02040503050201020203" pitchFamily="18" charset="0"/>
              <a:cs typeface="Adobe Devanagari" panose="02040503050201020203" pitchFamily="18" charset="0"/>
            </a:endParaRPr>
          </a:p>
        </p:txBody>
      </p:sp>
      <p:pic>
        <p:nvPicPr>
          <p:cNvPr id="12" name="Picture 11">
            <a:extLst>
              <a:ext uri="{FF2B5EF4-FFF2-40B4-BE49-F238E27FC236}">
                <a16:creationId xmlns:a16="http://schemas.microsoft.com/office/drawing/2014/main" id="{C03A3803-9808-41BF-AE4D-0BFDBCF3AB7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19911" y="3518217"/>
            <a:ext cx="1785768" cy="297628"/>
          </a:xfrm>
          <a:prstGeom prst="rect">
            <a:avLst/>
          </a:prstGeom>
        </p:spPr>
      </p:pic>
      <p:pic>
        <p:nvPicPr>
          <p:cNvPr id="46" name="Picture 8" descr="IconExperience » V-Collection » Bullet Ball Glass Green Icon">
            <a:extLst>
              <a:ext uri="{FF2B5EF4-FFF2-40B4-BE49-F238E27FC236}">
                <a16:creationId xmlns:a16="http://schemas.microsoft.com/office/drawing/2014/main" id="{B4E9F968-7E99-4CDB-A058-759916D7388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6246" y="4822921"/>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IconExperience » V-Collection » Bullet Ball Glass Green Icon">
            <a:extLst>
              <a:ext uri="{FF2B5EF4-FFF2-40B4-BE49-F238E27FC236}">
                <a16:creationId xmlns:a16="http://schemas.microsoft.com/office/drawing/2014/main" id="{2B60C801-4946-41B5-8BE1-685C72984DC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76161" y="4890568"/>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IconExperience » V-Collection » Bullet Ball Glass Green Icon">
            <a:extLst>
              <a:ext uri="{FF2B5EF4-FFF2-40B4-BE49-F238E27FC236}">
                <a16:creationId xmlns:a16="http://schemas.microsoft.com/office/drawing/2014/main" id="{E4D7685B-5791-4D4B-ACB2-3716A898276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774" y="4891756"/>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IconExperience » V-Collection » Bullet Ball Glass Green Icon">
            <a:extLst>
              <a:ext uri="{FF2B5EF4-FFF2-40B4-BE49-F238E27FC236}">
                <a16:creationId xmlns:a16="http://schemas.microsoft.com/office/drawing/2014/main" id="{59CE1E4E-E7DD-4E14-AB69-40238BCED6E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8944" y="4860066"/>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4" descr="Planet Neptune Icon, PNG ClipArt Image | IconBug.com">
            <a:extLst>
              <a:ext uri="{FF2B5EF4-FFF2-40B4-BE49-F238E27FC236}">
                <a16:creationId xmlns:a16="http://schemas.microsoft.com/office/drawing/2014/main" id="{495943BE-2C34-427C-813F-D2FF1BA19C20}"/>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064996" y="4672928"/>
            <a:ext cx="213435" cy="230595"/>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CEDE5F2A-B856-4C07-811A-2568154E3FB3}"/>
              </a:ext>
            </a:extLst>
          </p:cNvPr>
          <p:cNvSpPr txBox="1"/>
          <p:nvPr/>
        </p:nvSpPr>
        <p:spPr>
          <a:xfrm>
            <a:off x="310582" y="1871071"/>
            <a:ext cx="5454700" cy="369332"/>
          </a:xfrm>
          <a:prstGeom prst="rect">
            <a:avLst/>
          </a:prstGeom>
          <a:noFill/>
        </p:spPr>
        <p:txBody>
          <a:bodyPr wrap="square">
            <a:spAutoFit/>
          </a:bodyPr>
          <a:lstStyle/>
          <a:p>
            <a:r>
              <a:rPr lang="en-US" b="1" dirty="0">
                <a:solidFill>
                  <a:srgbClr val="000000"/>
                </a:solidFill>
                <a:effectLst>
                  <a:outerShdw blurRad="38100" dist="38100" dir="2700000" algn="tl">
                    <a:srgbClr val="000000">
                      <a:alpha val="43137"/>
                    </a:srgbClr>
                  </a:outerShdw>
                </a:effectLst>
                <a:latin typeface="Monotype Corsiva" panose="03010101010201010101" pitchFamily="66" charset="0"/>
              </a:rPr>
              <a:t>Find the probability that you choose </a:t>
            </a:r>
            <a:r>
              <a:rPr lang="en-US" b="1" dirty="0">
                <a:solidFill>
                  <a:srgbClr val="FF0000"/>
                </a:solidFill>
                <a:effectLst>
                  <a:outerShdw blurRad="38100" dist="38100" dir="2700000" algn="tl">
                    <a:srgbClr val="000000">
                      <a:alpha val="43137"/>
                    </a:srgbClr>
                  </a:outerShdw>
                </a:effectLst>
                <a:latin typeface="Monotype Corsiva" panose="03010101010201010101" pitchFamily="66" charset="0"/>
              </a:rPr>
              <a:t>three red marbles</a:t>
            </a:r>
            <a:r>
              <a:rPr lang="en-US" b="1" dirty="0">
                <a:solidFill>
                  <a:srgbClr val="000000"/>
                </a:solidFill>
                <a:effectLst>
                  <a:outerShdw blurRad="38100" dist="38100" dir="2700000" algn="tl">
                    <a:srgbClr val="000000">
                      <a:alpha val="43137"/>
                    </a:srgbClr>
                  </a:outerShdw>
                </a:effectLst>
                <a:latin typeface="Monotype Corsiva" panose="03010101010201010101" pitchFamily="66" charset="0"/>
              </a:rPr>
              <a:t>.</a:t>
            </a:r>
            <a:endParaRPr lang="en-US" dirty="0">
              <a:effectLst>
                <a:outerShdw blurRad="38100" dist="38100" dir="2700000" algn="tl">
                  <a:srgbClr val="000000">
                    <a:alpha val="43137"/>
                  </a:srgbClr>
                </a:outerShdw>
              </a:effectLst>
              <a:latin typeface="Monotype Corsiva" panose="03010101010201010101" pitchFamily="66" charset="0"/>
            </a:endParaRPr>
          </a:p>
        </p:txBody>
      </p:sp>
      <p:sp>
        <p:nvSpPr>
          <p:cNvPr id="5" name="TextBox 4">
            <a:extLst>
              <a:ext uri="{FF2B5EF4-FFF2-40B4-BE49-F238E27FC236}">
                <a16:creationId xmlns:a16="http://schemas.microsoft.com/office/drawing/2014/main" id="{ACC4CC1A-E34F-4D1F-A368-4F9F1C9F713A}"/>
              </a:ext>
            </a:extLst>
          </p:cNvPr>
          <p:cNvSpPr txBox="1"/>
          <p:nvPr/>
        </p:nvSpPr>
        <p:spPr>
          <a:xfrm>
            <a:off x="136157" y="2305875"/>
            <a:ext cx="9523684" cy="461665"/>
          </a:xfrm>
          <a:prstGeom prst="rect">
            <a:avLst/>
          </a:prstGeom>
          <a:noFill/>
        </p:spPr>
        <p:txBody>
          <a:bodyPr wrap="square">
            <a:spAutoFit/>
          </a:bodyPr>
          <a:lstStyle/>
          <a:p>
            <a:r>
              <a:rPr lang="pl-PL" sz="2400" dirty="0"/>
              <a:t>P(</a:t>
            </a:r>
            <a:r>
              <a:rPr lang="en-US" sz="2400" b="1" dirty="0">
                <a:solidFill>
                  <a:srgbClr val="FF0000"/>
                </a:solidFill>
                <a:effectLst>
                  <a:outerShdw blurRad="38100" dist="38100" dir="2700000" algn="tl">
                    <a:srgbClr val="000000">
                      <a:alpha val="43137"/>
                    </a:srgbClr>
                  </a:outerShdw>
                </a:effectLst>
              </a:rPr>
              <a:t>red1</a:t>
            </a:r>
            <a:r>
              <a:rPr lang="pl-PL" sz="2400" dirty="0"/>
              <a:t>⋂</a:t>
            </a:r>
            <a:r>
              <a:rPr lang="en-US" sz="2400" b="1" dirty="0">
                <a:solidFill>
                  <a:srgbClr val="FF0000"/>
                </a:solidFill>
                <a:effectLst>
                  <a:outerShdw blurRad="38100" dist="38100" dir="2700000" algn="tl">
                    <a:srgbClr val="000000">
                      <a:alpha val="43137"/>
                    </a:srgbClr>
                  </a:outerShdw>
                </a:effectLst>
              </a:rPr>
              <a:t>red2</a:t>
            </a:r>
            <a:r>
              <a:rPr lang="pl-PL" sz="2400" dirty="0"/>
              <a:t>⋂</a:t>
            </a:r>
            <a:r>
              <a:rPr lang="en-US" sz="2400" b="1" dirty="0">
                <a:solidFill>
                  <a:srgbClr val="FF0000"/>
                </a:solidFill>
                <a:effectLst>
                  <a:outerShdw blurRad="38100" dist="38100" dir="2700000" algn="tl">
                    <a:srgbClr val="000000">
                      <a:alpha val="43137"/>
                    </a:srgbClr>
                  </a:outerShdw>
                </a:effectLst>
              </a:rPr>
              <a:t>red3</a:t>
            </a:r>
            <a:r>
              <a:rPr lang="pl-PL" sz="2400" dirty="0"/>
              <a:t>) = P(</a:t>
            </a:r>
            <a:r>
              <a:rPr lang="en-US" sz="2400" b="1" dirty="0">
                <a:solidFill>
                  <a:srgbClr val="FF0000"/>
                </a:solidFill>
                <a:effectLst>
                  <a:outerShdw blurRad="38100" dist="38100" dir="2700000" algn="tl">
                    <a:srgbClr val="000000">
                      <a:alpha val="43137"/>
                    </a:srgbClr>
                  </a:outerShdw>
                </a:effectLst>
              </a:rPr>
              <a:t>red1</a:t>
            </a:r>
            <a:r>
              <a:rPr lang="pl-PL" sz="2400" dirty="0"/>
              <a:t>) ∙ P(</a:t>
            </a:r>
            <a:r>
              <a:rPr lang="en-US" sz="2400" b="1" dirty="0">
                <a:solidFill>
                  <a:srgbClr val="FF0000"/>
                </a:solidFill>
                <a:effectLst>
                  <a:outerShdw blurRad="38100" dist="38100" dir="2700000" algn="tl">
                    <a:srgbClr val="000000">
                      <a:alpha val="43137"/>
                    </a:srgbClr>
                  </a:outerShdw>
                </a:effectLst>
              </a:rPr>
              <a:t>red2</a:t>
            </a:r>
            <a:r>
              <a:rPr lang="pl-PL" sz="2400" dirty="0"/>
              <a:t>|</a:t>
            </a:r>
            <a:r>
              <a:rPr lang="en-US" sz="2400" b="1" dirty="0">
                <a:solidFill>
                  <a:srgbClr val="FF0000"/>
                </a:solidFill>
                <a:effectLst>
                  <a:outerShdw blurRad="38100" dist="38100" dir="2700000" algn="tl">
                    <a:srgbClr val="000000">
                      <a:alpha val="43137"/>
                    </a:srgbClr>
                  </a:outerShdw>
                </a:effectLst>
              </a:rPr>
              <a:t>red1</a:t>
            </a:r>
            <a:r>
              <a:rPr lang="pl-PL" sz="2400" dirty="0"/>
              <a:t>)</a:t>
            </a:r>
            <a:r>
              <a:rPr lang="en-US" sz="2400" dirty="0"/>
              <a:t> </a:t>
            </a:r>
            <a:r>
              <a:rPr lang="pl-PL" sz="2400" dirty="0"/>
              <a:t>∙ P(</a:t>
            </a:r>
            <a:r>
              <a:rPr lang="en-US" sz="2400" b="1" dirty="0">
                <a:solidFill>
                  <a:srgbClr val="FF0000"/>
                </a:solidFill>
                <a:effectLst>
                  <a:outerShdw blurRad="38100" dist="38100" dir="2700000" algn="tl">
                    <a:srgbClr val="000000">
                      <a:alpha val="43137"/>
                    </a:srgbClr>
                  </a:outerShdw>
                </a:effectLst>
              </a:rPr>
              <a:t>red3 </a:t>
            </a:r>
            <a:r>
              <a:rPr lang="pl-PL" sz="2400" dirty="0"/>
              <a:t>|</a:t>
            </a:r>
            <a:r>
              <a:rPr lang="en-US" sz="2400" b="1" dirty="0">
                <a:solidFill>
                  <a:srgbClr val="FF0000"/>
                </a:solidFill>
                <a:effectLst>
                  <a:outerShdw blurRad="38100" dist="38100" dir="2700000" algn="tl">
                    <a:srgbClr val="000000">
                      <a:alpha val="43137"/>
                    </a:srgbClr>
                  </a:outerShdw>
                </a:effectLst>
              </a:rPr>
              <a:t>red2</a:t>
            </a:r>
            <a:r>
              <a:rPr lang="pl-PL" sz="2400" dirty="0"/>
              <a:t>⋂</a:t>
            </a:r>
            <a:r>
              <a:rPr lang="en-US" sz="2400" b="1" dirty="0">
                <a:solidFill>
                  <a:srgbClr val="FF0000"/>
                </a:solidFill>
                <a:effectLst>
                  <a:outerShdw blurRad="38100" dist="38100" dir="2700000" algn="tl">
                    <a:srgbClr val="000000">
                      <a:alpha val="43137"/>
                    </a:srgbClr>
                  </a:outerShdw>
                </a:effectLst>
              </a:rPr>
              <a:t>red1</a:t>
            </a:r>
            <a:r>
              <a:rPr lang="pl-PL" sz="2400" dirty="0"/>
              <a:t>) </a:t>
            </a:r>
            <a:endParaRPr lang="en-US" sz="2400" dirty="0"/>
          </a:p>
        </p:txBody>
      </p:sp>
      <p:pic>
        <p:nvPicPr>
          <p:cNvPr id="13" name="Picture 14" descr="Planet Neptune Icon, PNG ClipArt Image | IconBug.com">
            <a:extLst>
              <a:ext uri="{FF2B5EF4-FFF2-40B4-BE49-F238E27FC236}">
                <a16:creationId xmlns:a16="http://schemas.microsoft.com/office/drawing/2014/main" id="{59946863-47AF-4F7F-87CB-339C7AAB474B}"/>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90425" y="4406222"/>
            <a:ext cx="213435" cy="23059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BC5642F-A74D-443A-960D-DE76411AC2C4}"/>
                  </a:ext>
                </a:extLst>
              </p:cNvPr>
              <p:cNvSpPr txBox="1"/>
              <p:nvPr/>
            </p:nvSpPr>
            <p:spPr>
              <a:xfrm>
                <a:off x="63655" y="2846568"/>
                <a:ext cx="2443426"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FF0000"/>
                          </a:solidFill>
                          <a:effectLst>
                            <a:outerShdw blurRad="38100" dist="38100" dir="2700000" algn="tl">
                              <a:srgbClr val="000000">
                                <a:alpha val="43137"/>
                              </a:srgbClr>
                            </a:outerShdw>
                          </a:effectLst>
                        </a:rPr>
                        <m:t>red</m:t>
                      </m:r>
                      <m:r>
                        <m:rPr>
                          <m:nor/>
                        </m:rPr>
                        <a:rPr lang="en-US" sz="2400" b="1" dirty="0">
                          <a:solidFill>
                            <a:srgbClr val="FF0000"/>
                          </a:solidFill>
                          <a:effectLst>
                            <a:outerShdw blurRad="38100" dist="38100" dir="2700000" algn="tl">
                              <a:srgbClr val="000000">
                                <a:alpha val="43137"/>
                              </a:srgbClr>
                            </a:outerShdw>
                          </a:effectLst>
                        </a:rPr>
                        <m:t>1</m:t>
                      </m:r>
                      <m:r>
                        <m:rPr>
                          <m:nor/>
                        </m:rPr>
                        <a:rPr lang="pl-PL" sz="2400" dirty="0"/>
                        <m:t>)</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8</m:t>
                          </m:r>
                        </m:num>
                        <m:den>
                          <m:r>
                            <a:rPr lang="en-US" sz="2400" i="1">
                              <a:latin typeface="Cambria Math" panose="02040503050406030204" pitchFamily="18" charset="0"/>
                            </a:rPr>
                            <m:t>18</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4</m:t>
                          </m:r>
                        </m:num>
                        <m:den>
                          <m:r>
                            <a:rPr lang="en-US" sz="2400" i="1">
                              <a:latin typeface="Cambria Math" panose="02040503050406030204" pitchFamily="18" charset="0"/>
                            </a:rPr>
                            <m:t>9</m:t>
                          </m:r>
                        </m:den>
                      </m:f>
                    </m:oMath>
                  </m:oMathPara>
                </a14:m>
                <a:endParaRPr lang="en-US" sz="2400" dirty="0"/>
              </a:p>
            </p:txBody>
          </p:sp>
        </mc:Choice>
        <mc:Fallback xmlns="">
          <p:sp>
            <p:nvSpPr>
              <p:cNvPr id="14" name="TextBox 13">
                <a:extLst>
                  <a:ext uri="{FF2B5EF4-FFF2-40B4-BE49-F238E27FC236}">
                    <a16:creationId xmlns:a16="http://schemas.microsoft.com/office/drawing/2014/main" id="{8BC5642F-A74D-443A-960D-DE76411AC2C4}"/>
                  </a:ext>
                </a:extLst>
              </p:cNvPr>
              <p:cNvSpPr txBox="1">
                <a:spLocks noRot="1" noChangeAspect="1" noMove="1" noResize="1" noEditPoints="1" noAdjustHandles="1" noChangeArrowheads="1" noChangeShapeType="1" noTextEdit="1"/>
              </p:cNvSpPr>
              <p:nvPr/>
            </p:nvSpPr>
            <p:spPr>
              <a:xfrm>
                <a:off x="63655" y="2846568"/>
                <a:ext cx="2443426" cy="69384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41AAAE1-0689-4000-A434-4C55497230B7}"/>
                  </a:ext>
                </a:extLst>
              </p:cNvPr>
              <p:cNvSpPr txBox="1"/>
              <p:nvPr/>
            </p:nvSpPr>
            <p:spPr>
              <a:xfrm>
                <a:off x="2709381" y="2855583"/>
                <a:ext cx="2532167" cy="6901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FF0000"/>
                          </a:solidFill>
                          <a:effectLst>
                            <a:outerShdw blurRad="38100" dist="38100" dir="2700000" algn="tl">
                              <a:srgbClr val="000000">
                                <a:alpha val="43137"/>
                              </a:srgbClr>
                            </a:outerShdw>
                          </a:effectLst>
                        </a:rPr>
                        <m:t>red</m:t>
                      </m:r>
                      <m:r>
                        <m:rPr>
                          <m:nor/>
                        </m:rPr>
                        <a:rPr lang="en-US" sz="2400" b="1" dirty="0">
                          <a:solidFill>
                            <a:srgbClr val="FF0000"/>
                          </a:solidFill>
                          <a:effectLst>
                            <a:outerShdw blurRad="38100" dist="38100" dir="2700000" algn="tl">
                              <a:srgbClr val="000000">
                                <a:alpha val="43137"/>
                              </a:srgbClr>
                            </a:outerShdw>
                          </a:effectLst>
                        </a:rPr>
                        <m:t>2</m:t>
                      </m:r>
                      <m:r>
                        <m:rPr>
                          <m:nor/>
                        </m:rPr>
                        <a:rPr lang="pl-PL" sz="2400" dirty="0"/>
                        <m:t>|</m:t>
                      </m:r>
                      <m:r>
                        <m:rPr>
                          <m:nor/>
                        </m:rPr>
                        <a:rPr lang="en-US" sz="2400" b="1" dirty="0">
                          <a:solidFill>
                            <a:srgbClr val="FF0000"/>
                          </a:solidFill>
                          <a:effectLst>
                            <a:outerShdw blurRad="38100" dist="38100" dir="2700000" algn="tl">
                              <a:srgbClr val="000000">
                                <a:alpha val="43137"/>
                              </a:srgbClr>
                            </a:outerShdw>
                          </a:effectLst>
                        </a:rPr>
                        <m:t>red</m:t>
                      </m:r>
                      <m:r>
                        <m:rPr>
                          <m:nor/>
                        </m:rPr>
                        <a:rPr lang="en-US" sz="2400" dirty="0">
                          <a:solidFill>
                            <a:srgbClr val="FF0000"/>
                          </a:solidFill>
                          <a:effectLst>
                            <a:outerShdw blurRad="38100" dist="38100" dir="2700000" algn="tl">
                              <a:srgbClr val="000000">
                                <a:alpha val="43137"/>
                              </a:srgbClr>
                            </a:outerShdw>
                          </a:effectLst>
                        </a:rPr>
                        <m:t>1</m:t>
                      </m:r>
                      <m:r>
                        <m:rPr>
                          <m:nor/>
                        </m:rPr>
                        <a:rPr lang="pl-PL" sz="2400" dirty="0"/>
                        <m:t>)</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7</m:t>
                          </m:r>
                        </m:num>
                        <m:den>
                          <m:r>
                            <a:rPr lang="en-US" sz="2400" i="1">
                              <a:latin typeface="Cambria Math" panose="02040503050406030204" pitchFamily="18" charset="0"/>
                            </a:rPr>
                            <m:t>17</m:t>
                          </m:r>
                        </m:den>
                      </m:f>
                    </m:oMath>
                  </m:oMathPara>
                </a14:m>
                <a:endParaRPr lang="en-US" sz="2400" dirty="0"/>
              </a:p>
            </p:txBody>
          </p:sp>
        </mc:Choice>
        <mc:Fallback xmlns="">
          <p:sp>
            <p:nvSpPr>
              <p:cNvPr id="19" name="TextBox 18">
                <a:extLst>
                  <a:ext uri="{FF2B5EF4-FFF2-40B4-BE49-F238E27FC236}">
                    <a16:creationId xmlns:a16="http://schemas.microsoft.com/office/drawing/2014/main" id="{E41AAAE1-0689-4000-A434-4C55497230B7}"/>
                  </a:ext>
                </a:extLst>
              </p:cNvPr>
              <p:cNvSpPr txBox="1">
                <a:spLocks noRot="1" noChangeAspect="1" noMove="1" noResize="1" noEditPoints="1" noAdjustHandles="1" noChangeArrowheads="1" noChangeShapeType="1" noTextEdit="1"/>
              </p:cNvSpPr>
              <p:nvPr/>
            </p:nvSpPr>
            <p:spPr>
              <a:xfrm>
                <a:off x="2709381" y="2855583"/>
                <a:ext cx="2532167" cy="69012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E8253DF5-431E-4D35-9F0C-63F3D7AD2E9D}"/>
                  </a:ext>
                </a:extLst>
              </p:cNvPr>
              <p:cNvSpPr txBox="1"/>
              <p:nvPr/>
            </p:nvSpPr>
            <p:spPr>
              <a:xfrm>
                <a:off x="136158" y="3823232"/>
                <a:ext cx="5524075"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FF0000"/>
                          </a:solidFill>
                          <a:effectLst>
                            <a:outerShdw blurRad="38100" dist="38100" dir="2700000" algn="tl">
                              <a:srgbClr val="000000">
                                <a:alpha val="43137"/>
                              </a:srgbClr>
                            </a:outerShdw>
                          </a:effectLst>
                        </a:rPr>
                        <m:t>red</m:t>
                      </m:r>
                      <m:r>
                        <m:rPr>
                          <m:nor/>
                        </m:rPr>
                        <a:rPr lang="en-US" sz="2400" b="1" dirty="0">
                          <a:solidFill>
                            <a:srgbClr val="FF0000"/>
                          </a:solidFill>
                          <a:effectLst>
                            <a:outerShdw blurRad="38100" dist="38100" dir="2700000" algn="tl">
                              <a:srgbClr val="000000">
                                <a:alpha val="43137"/>
                              </a:srgbClr>
                            </a:outerShdw>
                          </a:effectLst>
                        </a:rPr>
                        <m:t>1</m:t>
                      </m:r>
                      <m:r>
                        <m:rPr>
                          <m:nor/>
                        </m:rPr>
                        <a:rPr lang="pl-PL" sz="2400" dirty="0"/>
                        <m:t>⋂</m:t>
                      </m:r>
                      <m:r>
                        <m:rPr>
                          <m:nor/>
                        </m:rPr>
                        <a:rPr lang="en-US" sz="2400" b="1" dirty="0">
                          <a:solidFill>
                            <a:srgbClr val="FF0000"/>
                          </a:solidFill>
                          <a:effectLst>
                            <a:outerShdw blurRad="38100" dist="38100" dir="2700000" algn="tl">
                              <a:srgbClr val="000000">
                                <a:alpha val="43137"/>
                              </a:srgbClr>
                            </a:outerShdw>
                          </a:effectLst>
                        </a:rPr>
                        <m:t>red</m:t>
                      </m:r>
                      <m:r>
                        <m:rPr>
                          <m:nor/>
                        </m:rPr>
                        <a:rPr lang="en-US" sz="2400" b="1" dirty="0">
                          <a:solidFill>
                            <a:srgbClr val="FF0000"/>
                          </a:solidFill>
                          <a:effectLst>
                            <a:outerShdw blurRad="38100" dist="38100" dir="2700000" algn="tl">
                              <a:srgbClr val="000000">
                                <a:alpha val="43137"/>
                              </a:srgbClr>
                            </a:outerShdw>
                          </a:effectLst>
                        </a:rPr>
                        <m:t>2</m:t>
                      </m:r>
                      <m:r>
                        <m:rPr>
                          <m:nor/>
                        </m:rPr>
                        <a:rPr lang="pl-PL" sz="2400" dirty="0"/>
                        <m:t>⋂</m:t>
                      </m:r>
                      <m:r>
                        <m:rPr>
                          <m:nor/>
                        </m:rPr>
                        <a:rPr lang="en-US" sz="2400" b="1" dirty="0">
                          <a:solidFill>
                            <a:srgbClr val="FF0000"/>
                          </a:solidFill>
                          <a:effectLst>
                            <a:outerShdw blurRad="38100" dist="38100" dir="2700000" algn="tl">
                              <a:srgbClr val="000000">
                                <a:alpha val="43137"/>
                              </a:srgbClr>
                            </a:outerShdw>
                          </a:effectLst>
                        </a:rPr>
                        <m:t>red</m:t>
                      </m:r>
                      <m:r>
                        <m:rPr>
                          <m:nor/>
                        </m:rPr>
                        <a:rPr lang="en-US" sz="2400" b="1" dirty="0">
                          <a:solidFill>
                            <a:srgbClr val="FF0000"/>
                          </a:solidFill>
                          <a:effectLst>
                            <a:outerShdw blurRad="38100" dist="38100" dir="2700000" algn="tl">
                              <a:srgbClr val="000000">
                                <a:alpha val="43137"/>
                              </a:srgbClr>
                            </a:outerShdw>
                          </a:effectLst>
                        </a:rPr>
                        <m:t>3</m:t>
                      </m:r>
                      <m:r>
                        <m:rPr>
                          <m:nor/>
                        </m:rPr>
                        <a:rPr lang="pl-PL" sz="2400" dirty="0"/>
                        <m:t>) =</m:t>
                      </m:r>
                      <m:r>
                        <m:rPr>
                          <m:nor/>
                        </m:rPr>
                        <a:rPr lang="en-US" sz="2400" dirty="0"/>
                        <m:t> </m:t>
                      </m:r>
                      <m:f>
                        <m:fPr>
                          <m:ctrlPr>
                            <a:rPr lang="en-US" sz="2400" i="1">
                              <a:latin typeface="Cambria Math" panose="02040503050406030204" pitchFamily="18" charset="0"/>
                            </a:rPr>
                          </m:ctrlPr>
                        </m:fPr>
                        <m:num>
                          <m:r>
                            <a:rPr lang="en-US" sz="2400" i="1">
                              <a:latin typeface="Cambria Math" panose="02040503050406030204" pitchFamily="18" charset="0"/>
                            </a:rPr>
                            <m:t>4</m:t>
                          </m:r>
                        </m:num>
                        <m:den>
                          <m:r>
                            <a:rPr lang="en-US" sz="2400" i="1">
                              <a:latin typeface="Cambria Math" panose="02040503050406030204" pitchFamily="18" charset="0"/>
                            </a:rPr>
                            <m:t>9</m:t>
                          </m:r>
                        </m:den>
                      </m:f>
                      <m:r>
                        <a:rPr lang="en-US" sz="2400" i="1">
                          <a:latin typeface="Cambria Math" panose="02040503050406030204" pitchFamily="18" charset="0"/>
                        </a:rPr>
                        <m:t>𝑥</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7</m:t>
                          </m:r>
                        </m:num>
                        <m:den>
                          <m:r>
                            <a:rPr lang="en-US" sz="2400" i="1">
                              <a:latin typeface="Cambria Math" panose="02040503050406030204" pitchFamily="18" charset="0"/>
                              <a:ea typeface="Cambria Math" panose="02040503050406030204" pitchFamily="18" charset="0"/>
                            </a:rPr>
                            <m:t>17</m:t>
                          </m:r>
                        </m:den>
                      </m:f>
                      <m:r>
                        <a:rPr lang="en-US" sz="2400" i="1">
                          <a:latin typeface="Cambria Math" panose="02040503050406030204" pitchFamily="18" charset="0"/>
                        </a:rPr>
                        <m:t>𝑥</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3</m:t>
                          </m:r>
                        </m:num>
                        <m:den>
                          <m:r>
                            <a:rPr lang="en-US" sz="2400" i="1">
                              <a:latin typeface="Cambria Math" panose="02040503050406030204" pitchFamily="18" charset="0"/>
                              <a:ea typeface="Cambria Math" panose="02040503050406030204" pitchFamily="18" charset="0"/>
                            </a:rPr>
                            <m:t>8</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7</m:t>
                          </m:r>
                        </m:num>
                        <m:den>
                          <m:r>
                            <a:rPr lang="en-US" sz="2400" i="1">
                              <a:latin typeface="Cambria Math" panose="02040503050406030204" pitchFamily="18" charset="0"/>
                            </a:rPr>
                            <m:t>102</m:t>
                          </m:r>
                        </m:den>
                      </m:f>
                    </m:oMath>
                  </m:oMathPara>
                </a14:m>
                <a:endParaRPr lang="en-US" sz="2400" dirty="0"/>
              </a:p>
            </p:txBody>
          </p:sp>
        </mc:Choice>
        <mc:Fallback xmlns="">
          <p:sp>
            <p:nvSpPr>
              <p:cNvPr id="71" name="TextBox 70">
                <a:extLst>
                  <a:ext uri="{FF2B5EF4-FFF2-40B4-BE49-F238E27FC236}">
                    <a16:creationId xmlns:a16="http://schemas.microsoft.com/office/drawing/2014/main" id="{E8253DF5-431E-4D35-9F0C-63F3D7AD2E9D}"/>
                  </a:ext>
                </a:extLst>
              </p:cNvPr>
              <p:cNvSpPr txBox="1">
                <a:spLocks noRot="1" noChangeAspect="1" noMove="1" noResize="1" noEditPoints="1" noAdjustHandles="1" noChangeArrowheads="1" noChangeShapeType="1" noTextEdit="1"/>
              </p:cNvSpPr>
              <p:nvPr/>
            </p:nvSpPr>
            <p:spPr>
              <a:xfrm>
                <a:off x="136158" y="3823232"/>
                <a:ext cx="5524075" cy="786177"/>
              </a:xfrm>
              <a:prstGeom prst="rect">
                <a:avLst/>
              </a:prstGeom>
              <a:blipFill>
                <a:blip r:embed="rId9"/>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6CC6B65-AF69-404F-9E8A-9F2D78300BA2}"/>
              </a:ext>
            </a:extLst>
          </p:cNvPr>
          <p:cNvSpPr txBox="1"/>
          <p:nvPr/>
        </p:nvSpPr>
        <p:spPr>
          <a:xfrm>
            <a:off x="63656" y="4901207"/>
            <a:ext cx="8340273" cy="369332"/>
          </a:xfrm>
          <a:prstGeom prst="rect">
            <a:avLst/>
          </a:prstGeom>
          <a:noFill/>
        </p:spPr>
        <p:txBody>
          <a:bodyPr wrap="square">
            <a:spAutoFit/>
          </a:bodyPr>
          <a:lstStyle/>
          <a:p>
            <a:pPr algn="l"/>
            <a:r>
              <a:rPr lang="en-US" b="1" i="0" dirty="0">
                <a:solidFill>
                  <a:srgbClr val="000000"/>
                </a:solidFill>
                <a:effectLst/>
                <a:latin typeface="MyriadPro"/>
              </a:rPr>
              <a:t>The probability that you choose </a:t>
            </a:r>
            <a:r>
              <a:rPr lang="en-US" b="1" dirty="0">
                <a:solidFill>
                  <a:srgbClr val="000000"/>
                </a:solidFill>
                <a:latin typeface="MyriadPro"/>
              </a:rPr>
              <a:t>three red marbles </a:t>
            </a:r>
            <a:r>
              <a:rPr lang="en-US" b="1" i="0" dirty="0">
                <a:solidFill>
                  <a:srgbClr val="000000"/>
                </a:solidFill>
                <a:effectLst/>
                <a:latin typeface="MyriadPro"/>
              </a:rPr>
              <a:t>is </a:t>
            </a:r>
          </a:p>
        </p:txBody>
      </p:sp>
      <p:pic>
        <p:nvPicPr>
          <p:cNvPr id="10" name="Picture 9">
            <a:extLst>
              <a:ext uri="{FF2B5EF4-FFF2-40B4-BE49-F238E27FC236}">
                <a16:creationId xmlns:a16="http://schemas.microsoft.com/office/drawing/2014/main" id="{B0511B03-E38C-4B6A-AE9B-23B9658E6230}"/>
              </a:ext>
            </a:extLst>
          </p:cNvPr>
          <p:cNvPicPr>
            <a:picLocks noChangeAspect="1"/>
          </p:cNvPicPr>
          <p:nvPr/>
        </p:nvPicPr>
        <p:blipFill>
          <a:blip r:embed="rId10"/>
          <a:stretch>
            <a:fillRect/>
          </a:stretch>
        </p:blipFill>
        <p:spPr>
          <a:xfrm>
            <a:off x="5148629" y="4867688"/>
            <a:ext cx="819672" cy="449580"/>
          </a:xfrm>
          <a:prstGeom prst="rect">
            <a:avLst/>
          </a:prstGeom>
        </p:spPr>
      </p:pic>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D8E756C-CE79-4929-8703-989A43892FC7}"/>
                  </a:ext>
                </a:extLst>
              </p:cNvPr>
              <p:cNvSpPr txBox="1"/>
              <p:nvPr/>
            </p:nvSpPr>
            <p:spPr>
              <a:xfrm>
                <a:off x="5188596" y="4696501"/>
                <a:ext cx="613883" cy="66858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000" b="1" i="1">
                              <a:solidFill>
                                <a:srgbClr val="FF0000"/>
                              </a:solidFill>
                              <a:effectLst>
                                <a:outerShdw blurRad="38100" dist="38100" dir="2700000" algn="tl">
                                  <a:srgbClr val="000000">
                                    <a:alpha val="43137"/>
                                  </a:srgbClr>
                                </a:outerShdw>
                              </a:effectLst>
                              <a:latin typeface="Cambria Math" panose="02040503050406030204" pitchFamily="18" charset="0"/>
                            </a:rPr>
                            <m:t>𝟕</m:t>
                          </m:r>
                        </m:num>
                        <m:den>
                          <m:r>
                            <a:rPr lang="en-US" sz="2000" b="1" i="1">
                              <a:solidFill>
                                <a:srgbClr val="FF0000"/>
                              </a:solidFill>
                              <a:effectLst>
                                <a:outerShdw blurRad="38100" dist="38100" dir="2700000" algn="tl">
                                  <a:srgbClr val="000000">
                                    <a:alpha val="43137"/>
                                  </a:srgbClr>
                                </a:outerShdw>
                              </a:effectLst>
                              <a:latin typeface="Cambria Math" panose="02040503050406030204" pitchFamily="18" charset="0"/>
                            </a:rPr>
                            <m:t>𝟏𝟎𝟐</m:t>
                          </m:r>
                        </m:den>
                      </m:f>
                    </m:oMath>
                  </m:oMathPara>
                </a14:m>
                <a:endParaRPr lang="en-US" sz="2000" b="1" dirty="0">
                  <a:solidFill>
                    <a:srgbClr val="FF0000"/>
                  </a:solidFill>
                  <a:effectLst>
                    <a:outerShdw blurRad="38100" dist="38100" dir="2700000" algn="tl">
                      <a:srgbClr val="000000">
                        <a:alpha val="43137"/>
                      </a:srgbClr>
                    </a:outerShdw>
                  </a:effectLst>
                </a:endParaRPr>
              </a:p>
            </p:txBody>
          </p:sp>
        </mc:Choice>
        <mc:Fallback xmlns="">
          <p:sp>
            <p:nvSpPr>
              <p:cNvPr id="35" name="TextBox 34">
                <a:extLst>
                  <a:ext uri="{FF2B5EF4-FFF2-40B4-BE49-F238E27FC236}">
                    <a16:creationId xmlns:a16="http://schemas.microsoft.com/office/drawing/2014/main" id="{1D8E756C-CE79-4929-8703-989A43892FC7}"/>
                  </a:ext>
                </a:extLst>
              </p:cNvPr>
              <p:cNvSpPr txBox="1">
                <a:spLocks noRot="1" noChangeAspect="1" noMove="1" noResize="1" noEditPoints="1" noAdjustHandles="1" noChangeArrowheads="1" noChangeShapeType="1" noTextEdit="1"/>
              </p:cNvSpPr>
              <p:nvPr/>
            </p:nvSpPr>
            <p:spPr>
              <a:xfrm>
                <a:off x="5188596" y="4696501"/>
                <a:ext cx="613883" cy="668581"/>
              </a:xfrm>
              <a:prstGeom prst="rect">
                <a:avLst/>
              </a:prstGeom>
              <a:blipFill>
                <a:blip r:embed="rId11"/>
                <a:stretch>
                  <a:fillRect/>
                </a:stretch>
              </a:blipFill>
            </p:spPr>
            <p:txBody>
              <a:bodyPr/>
              <a:lstStyle/>
              <a:p>
                <a:r>
                  <a:rPr lang="en-US">
                    <a:noFill/>
                  </a:rPr>
                  <a:t> </a:t>
                </a:r>
              </a:p>
            </p:txBody>
          </p:sp>
        </mc:Fallback>
      </mc:AlternateContent>
      <p:pic>
        <p:nvPicPr>
          <p:cNvPr id="17" name="Picture 14" descr="Planet Neptune Icon, PNG ClipArt Image | IconBug.com">
            <a:extLst>
              <a:ext uri="{FF2B5EF4-FFF2-40B4-BE49-F238E27FC236}">
                <a16:creationId xmlns:a16="http://schemas.microsoft.com/office/drawing/2014/main" id="{2A462E8B-A835-43C3-AA3F-36941165C2DC}"/>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247339" y="4705285"/>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Planet Neptune Icon, PNG ClipArt Image | IconBug.com">
            <a:extLst>
              <a:ext uri="{FF2B5EF4-FFF2-40B4-BE49-F238E27FC236}">
                <a16:creationId xmlns:a16="http://schemas.microsoft.com/office/drawing/2014/main" id="{8FA862B2-6FD6-4085-AAB8-88E93250D2A9}"/>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412694" y="4757661"/>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Planet Neptune Icon, PNG ClipArt Image | IconBug.com">
            <a:extLst>
              <a:ext uri="{FF2B5EF4-FFF2-40B4-BE49-F238E27FC236}">
                <a16:creationId xmlns:a16="http://schemas.microsoft.com/office/drawing/2014/main" id="{82383286-F826-4E08-9297-8902F358A9C5}"/>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582497" y="4764260"/>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Planet Neptune Icon, PNG ClipArt Image | IconBug.com">
            <a:extLst>
              <a:ext uri="{FF2B5EF4-FFF2-40B4-BE49-F238E27FC236}">
                <a16:creationId xmlns:a16="http://schemas.microsoft.com/office/drawing/2014/main" id="{35D5AAB0-6A8F-4CDF-A26B-F0DF6685DC78}"/>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742783" y="4672928"/>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Planet Neptune Icon, PNG ClipArt Image | IconBug.com">
            <a:extLst>
              <a:ext uri="{FF2B5EF4-FFF2-40B4-BE49-F238E27FC236}">
                <a16:creationId xmlns:a16="http://schemas.microsoft.com/office/drawing/2014/main" id="{F94CF106-F30C-4526-B8A7-09EBA890C9E7}"/>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145403" y="4532206"/>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Planet Neptune Icon, PNG ClipArt Image | IconBug.com">
            <a:extLst>
              <a:ext uri="{FF2B5EF4-FFF2-40B4-BE49-F238E27FC236}">
                <a16:creationId xmlns:a16="http://schemas.microsoft.com/office/drawing/2014/main" id="{90D25A81-289A-4A95-8498-D456C7FD3A37}"/>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378097" y="4575496"/>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Planet Neptune Icon, PNG ClipArt Image | IconBug.com">
            <a:extLst>
              <a:ext uri="{FF2B5EF4-FFF2-40B4-BE49-F238E27FC236}">
                <a16:creationId xmlns:a16="http://schemas.microsoft.com/office/drawing/2014/main" id="{67B141D2-AC88-4D82-AA68-4EB6D35CCD74}"/>
              </a:ext>
            </a:extLst>
          </p:cNvPr>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554225" y="4563363"/>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Planet Neptune Icon, PNG ClipArt Image | IconBug.com">
            <a:extLst>
              <a:ext uri="{FF2B5EF4-FFF2-40B4-BE49-F238E27FC236}">
                <a16:creationId xmlns:a16="http://schemas.microsoft.com/office/drawing/2014/main" id="{FE364D27-1098-4D12-96C5-CB910456C14E}"/>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73774" y="4402923"/>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Planet Neptune Icon, PNG ClipArt Image | IconBug.com">
            <a:extLst>
              <a:ext uri="{FF2B5EF4-FFF2-40B4-BE49-F238E27FC236}">
                <a16:creationId xmlns:a16="http://schemas.microsoft.com/office/drawing/2014/main" id="{CAB57973-10AD-48EE-AE41-372A0F8A7C1F}"/>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6491" y="4206036"/>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Planet Neptune Icon, PNG ClipArt Image | IconBug.com">
            <a:extLst>
              <a:ext uri="{FF2B5EF4-FFF2-40B4-BE49-F238E27FC236}">
                <a16:creationId xmlns:a16="http://schemas.microsoft.com/office/drawing/2014/main" id="{874D607F-0A1F-447F-AF30-05AC478880A1}"/>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47676" y="4387338"/>
            <a:ext cx="213435" cy="23059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47D4C99-C3D9-41E0-855B-C66A74930898}"/>
                  </a:ext>
                </a:extLst>
              </p:cNvPr>
              <p:cNvSpPr txBox="1"/>
              <p:nvPr/>
            </p:nvSpPr>
            <p:spPr>
              <a:xfrm>
                <a:off x="5443846" y="2871107"/>
                <a:ext cx="3184590"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FF0000"/>
                          </a:solidFill>
                          <a:effectLst>
                            <a:outerShdw blurRad="38100" dist="38100" dir="2700000" algn="tl">
                              <a:srgbClr val="000000">
                                <a:alpha val="43137"/>
                              </a:srgbClr>
                            </a:outerShdw>
                          </a:effectLst>
                        </a:rPr>
                        <m:t>red</m:t>
                      </m:r>
                      <m:r>
                        <m:rPr>
                          <m:nor/>
                        </m:rPr>
                        <a:rPr lang="en-US" sz="2400" b="1" dirty="0">
                          <a:solidFill>
                            <a:srgbClr val="FF0000"/>
                          </a:solidFill>
                          <a:effectLst>
                            <a:outerShdw blurRad="38100" dist="38100" dir="2700000" algn="tl">
                              <a:srgbClr val="000000">
                                <a:alpha val="43137"/>
                              </a:srgbClr>
                            </a:outerShdw>
                          </a:effectLst>
                        </a:rPr>
                        <m:t>3</m:t>
                      </m:r>
                      <m:r>
                        <m:rPr>
                          <m:nor/>
                        </m:rPr>
                        <a:rPr lang="pl-PL" sz="2400" dirty="0"/>
                        <m:t>|</m:t>
                      </m:r>
                      <m:r>
                        <m:rPr>
                          <m:nor/>
                        </m:rPr>
                        <a:rPr lang="en-US" sz="2400" b="1" dirty="0">
                          <a:solidFill>
                            <a:srgbClr val="FF0000"/>
                          </a:solidFill>
                          <a:effectLst>
                            <a:outerShdw blurRad="38100" dist="38100" dir="2700000" algn="tl">
                              <a:srgbClr val="000000">
                                <a:alpha val="43137"/>
                              </a:srgbClr>
                            </a:outerShdw>
                          </a:effectLst>
                        </a:rPr>
                        <m:t>red</m:t>
                      </m:r>
                      <m:r>
                        <m:rPr>
                          <m:nor/>
                        </m:rPr>
                        <a:rPr lang="en-US" sz="2400" b="1" dirty="0">
                          <a:solidFill>
                            <a:srgbClr val="FF0000"/>
                          </a:solidFill>
                          <a:effectLst>
                            <a:outerShdw blurRad="38100" dist="38100" dir="2700000" algn="tl">
                              <a:srgbClr val="000000">
                                <a:alpha val="43137"/>
                              </a:srgbClr>
                            </a:outerShdw>
                          </a:effectLst>
                        </a:rPr>
                        <m:t>2</m:t>
                      </m:r>
                      <m:r>
                        <m:rPr>
                          <m:nor/>
                        </m:rPr>
                        <a:rPr lang="pl-PL" sz="2400" dirty="0"/>
                        <m:t>⋂</m:t>
                      </m:r>
                      <m:r>
                        <m:rPr>
                          <m:nor/>
                        </m:rPr>
                        <a:rPr lang="en-US" sz="2400" b="1" dirty="0">
                          <a:solidFill>
                            <a:srgbClr val="FF0000"/>
                          </a:solidFill>
                          <a:effectLst>
                            <a:outerShdw blurRad="38100" dist="38100" dir="2700000" algn="tl">
                              <a:srgbClr val="000000">
                                <a:alpha val="43137"/>
                              </a:srgbClr>
                            </a:outerShdw>
                          </a:effectLst>
                        </a:rPr>
                        <m:t>red</m:t>
                      </m:r>
                      <m:r>
                        <m:rPr>
                          <m:nor/>
                        </m:rPr>
                        <a:rPr lang="en-US" sz="2400" b="1" dirty="0">
                          <a:solidFill>
                            <a:srgbClr val="FF0000"/>
                          </a:solidFill>
                          <a:effectLst>
                            <a:outerShdw blurRad="38100" dist="38100" dir="2700000" algn="tl">
                              <a:srgbClr val="000000">
                                <a:alpha val="43137"/>
                              </a:srgbClr>
                            </a:outerShdw>
                          </a:effectLst>
                        </a:rPr>
                        <m:t>1</m:t>
                      </m:r>
                      <m:r>
                        <m:rPr>
                          <m:nor/>
                        </m:rPr>
                        <a:rPr lang="pl-PL" sz="2400" dirty="0"/>
                        <m:t>)</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3</m:t>
                          </m:r>
                        </m:num>
                        <m:den>
                          <m:r>
                            <a:rPr lang="en-US" sz="2400" i="1">
                              <a:latin typeface="Cambria Math" panose="02040503050406030204" pitchFamily="18" charset="0"/>
                            </a:rPr>
                            <m:t>8</m:t>
                          </m:r>
                        </m:den>
                      </m:f>
                    </m:oMath>
                  </m:oMathPara>
                </a14:m>
                <a:endParaRPr lang="en-US" sz="2400" dirty="0"/>
              </a:p>
            </p:txBody>
          </p:sp>
        </mc:Choice>
        <mc:Fallback xmlns="">
          <p:sp>
            <p:nvSpPr>
              <p:cNvPr id="2" name="TextBox 1">
                <a:extLst>
                  <a:ext uri="{FF2B5EF4-FFF2-40B4-BE49-F238E27FC236}">
                    <a16:creationId xmlns:a16="http://schemas.microsoft.com/office/drawing/2014/main" id="{747D4C99-C3D9-41E0-855B-C66A74930898}"/>
                  </a:ext>
                </a:extLst>
              </p:cNvPr>
              <p:cNvSpPr txBox="1">
                <a:spLocks noRot="1" noChangeAspect="1" noMove="1" noResize="1" noEditPoints="1" noAdjustHandles="1" noChangeArrowheads="1" noChangeShapeType="1" noTextEdit="1"/>
              </p:cNvSpPr>
              <p:nvPr/>
            </p:nvSpPr>
            <p:spPr>
              <a:xfrm>
                <a:off x="5443846" y="2871107"/>
                <a:ext cx="3184590" cy="693844"/>
              </a:xfrm>
              <a:prstGeom prst="rect">
                <a:avLst/>
              </a:prstGeom>
              <a:blipFill>
                <a:blip r:embed="rId12"/>
                <a:stretch>
                  <a:fillRect/>
                </a:stretch>
              </a:blipFill>
            </p:spPr>
            <p:txBody>
              <a:bodyPr/>
              <a:lstStyle/>
              <a:p>
                <a:r>
                  <a:rPr lang="en-US">
                    <a:noFill/>
                  </a:rPr>
                  <a:t> </a:t>
                </a:r>
              </a:p>
            </p:txBody>
          </p:sp>
        </mc:Fallback>
      </mc:AlternateContent>
      <p:pic>
        <p:nvPicPr>
          <p:cNvPr id="44" name="Picture 43" descr="IconExperience » V-Collection » Bullet Ball Glass Green Icon">
            <a:extLst>
              <a:ext uri="{FF2B5EF4-FFF2-40B4-BE49-F238E27FC236}">
                <a16:creationId xmlns:a16="http://schemas.microsoft.com/office/drawing/2014/main" id="{F51A6F23-4821-4350-BFA2-F997362E7965}"/>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8541" y="4779967"/>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IconExperience » V-Collection » Bullet Ball Glass Green Icon">
            <a:extLst>
              <a:ext uri="{FF2B5EF4-FFF2-40B4-BE49-F238E27FC236}">
                <a16:creationId xmlns:a16="http://schemas.microsoft.com/office/drawing/2014/main" id="{880691C2-913C-41E7-B2E6-45BC719E75E5}"/>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1104" y="4441009"/>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B8CA7611-76B4-4910-B737-4FF7BB6D541B}"/>
              </a:ext>
            </a:extLst>
          </p:cNvPr>
          <p:cNvPicPr>
            <a:picLocks noChangeAspect="1"/>
          </p:cNvPicPr>
          <p:nvPr/>
        </p:nvPicPr>
        <p:blipFill>
          <a:blip r:embed="rId13"/>
          <a:stretch>
            <a:fillRect/>
          </a:stretch>
        </p:blipFill>
        <p:spPr>
          <a:xfrm>
            <a:off x="3297260" y="2423223"/>
            <a:ext cx="593956" cy="257094"/>
          </a:xfrm>
          <a:prstGeom prst="rect">
            <a:avLst/>
          </a:prstGeom>
        </p:spPr>
      </p:pic>
      <p:pic>
        <p:nvPicPr>
          <p:cNvPr id="52" name="Picture 51">
            <a:extLst>
              <a:ext uri="{FF2B5EF4-FFF2-40B4-BE49-F238E27FC236}">
                <a16:creationId xmlns:a16="http://schemas.microsoft.com/office/drawing/2014/main" id="{FE78FB81-ECB4-41FE-B3D8-FA8927276212}"/>
              </a:ext>
            </a:extLst>
          </p:cNvPr>
          <p:cNvPicPr>
            <a:picLocks noChangeAspect="1"/>
          </p:cNvPicPr>
          <p:nvPr/>
        </p:nvPicPr>
        <p:blipFill>
          <a:blip r:embed="rId13"/>
          <a:stretch>
            <a:fillRect/>
          </a:stretch>
        </p:blipFill>
        <p:spPr>
          <a:xfrm>
            <a:off x="4447187" y="2421413"/>
            <a:ext cx="593956" cy="257094"/>
          </a:xfrm>
          <a:prstGeom prst="rect">
            <a:avLst/>
          </a:prstGeom>
        </p:spPr>
      </p:pic>
      <p:pic>
        <p:nvPicPr>
          <p:cNvPr id="53" name="Picture 52">
            <a:extLst>
              <a:ext uri="{FF2B5EF4-FFF2-40B4-BE49-F238E27FC236}">
                <a16:creationId xmlns:a16="http://schemas.microsoft.com/office/drawing/2014/main" id="{7190700B-2050-46D6-A9CF-4629AA1355F4}"/>
              </a:ext>
            </a:extLst>
          </p:cNvPr>
          <p:cNvPicPr>
            <a:picLocks noChangeAspect="1"/>
          </p:cNvPicPr>
          <p:nvPr/>
        </p:nvPicPr>
        <p:blipFill>
          <a:blip r:embed="rId13"/>
          <a:stretch>
            <a:fillRect/>
          </a:stretch>
        </p:blipFill>
        <p:spPr>
          <a:xfrm>
            <a:off x="5146868" y="2424739"/>
            <a:ext cx="593956" cy="257094"/>
          </a:xfrm>
          <a:prstGeom prst="rect">
            <a:avLst/>
          </a:prstGeom>
        </p:spPr>
      </p:pic>
      <p:pic>
        <p:nvPicPr>
          <p:cNvPr id="69" name="Picture 68">
            <a:extLst>
              <a:ext uri="{FF2B5EF4-FFF2-40B4-BE49-F238E27FC236}">
                <a16:creationId xmlns:a16="http://schemas.microsoft.com/office/drawing/2014/main" id="{0ABB8F02-13D6-4D69-915F-1FCAC7464DC1}"/>
              </a:ext>
            </a:extLst>
          </p:cNvPr>
          <p:cNvPicPr>
            <a:picLocks noChangeAspect="1"/>
          </p:cNvPicPr>
          <p:nvPr/>
        </p:nvPicPr>
        <p:blipFill>
          <a:blip r:embed="rId13"/>
          <a:stretch>
            <a:fillRect/>
          </a:stretch>
        </p:blipFill>
        <p:spPr>
          <a:xfrm>
            <a:off x="6296795" y="2416565"/>
            <a:ext cx="593956" cy="257094"/>
          </a:xfrm>
          <a:prstGeom prst="rect">
            <a:avLst/>
          </a:prstGeom>
        </p:spPr>
      </p:pic>
      <p:pic>
        <p:nvPicPr>
          <p:cNvPr id="70" name="Picture 69">
            <a:extLst>
              <a:ext uri="{FF2B5EF4-FFF2-40B4-BE49-F238E27FC236}">
                <a16:creationId xmlns:a16="http://schemas.microsoft.com/office/drawing/2014/main" id="{23626D57-F1C0-40C5-8476-BC4F649E2CEE}"/>
              </a:ext>
            </a:extLst>
          </p:cNvPr>
          <p:cNvPicPr>
            <a:picLocks noChangeAspect="1"/>
          </p:cNvPicPr>
          <p:nvPr/>
        </p:nvPicPr>
        <p:blipFill>
          <a:blip r:embed="rId13"/>
          <a:stretch>
            <a:fillRect/>
          </a:stretch>
        </p:blipFill>
        <p:spPr>
          <a:xfrm>
            <a:off x="7057077" y="2418256"/>
            <a:ext cx="593956" cy="257094"/>
          </a:xfrm>
          <a:prstGeom prst="rect">
            <a:avLst/>
          </a:prstGeom>
        </p:spPr>
      </p:pic>
      <p:pic>
        <p:nvPicPr>
          <p:cNvPr id="72" name="Picture 71">
            <a:extLst>
              <a:ext uri="{FF2B5EF4-FFF2-40B4-BE49-F238E27FC236}">
                <a16:creationId xmlns:a16="http://schemas.microsoft.com/office/drawing/2014/main" id="{84AD6AAD-4D5E-4B95-807E-45FE5F554F59}"/>
              </a:ext>
            </a:extLst>
          </p:cNvPr>
          <p:cNvPicPr>
            <a:picLocks noChangeAspect="1"/>
          </p:cNvPicPr>
          <p:nvPr/>
        </p:nvPicPr>
        <p:blipFill>
          <a:blip r:embed="rId13"/>
          <a:stretch>
            <a:fillRect/>
          </a:stretch>
        </p:blipFill>
        <p:spPr>
          <a:xfrm>
            <a:off x="7871456" y="2412080"/>
            <a:ext cx="593956" cy="257094"/>
          </a:xfrm>
          <a:prstGeom prst="rect">
            <a:avLst/>
          </a:prstGeom>
        </p:spPr>
      </p:pic>
      <p:pic>
        <p:nvPicPr>
          <p:cNvPr id="73" name="Picture 72">
            <a:extLst>
              <a:ext uri="{FF2B5EF4-FFF2-40B4-BE49-F238E27FC236}">
                <a16:creationId xmlns:a16="http://schemas.microsoft.com/office/drawing/2014/main" id="{CA326C76-7952-4927-8BE6-C4C59F3A9CF4}"/>
              </a:ext>
            </a:extLst>
          </p:cNvPr>
          <p:cNvPicPr>
            <a:picLocks noChangeAspect="1"/>
          </p:cNvPicPr>
          <p:nvPr/>
        </p:nvPicPr>
        <p:blipFill>
          <a:blip r:embed="rId13"/>
          <a:stretch>
            <a:fillRect/>
          </a:stretch>
        </p:blipFill>
        <p:spPr>
          <a:xfrm>
            <a:off x="1467182" y="2831454"/>
            <a:ext cx="1039899" cy="733497"/>
          </a:xfrm>
          <a:prstGeom prst="rect">
            <a:avLst/>
          </a:prstGeom>
        </p:spPr>
      </p:pic>
      <p:pic>
        <p:nvPicPr>
          <p:cNvPr id="74" name="Picture 73">
            <a:extLst>
              <a:ext uri="{FF2B5EF4-FFF2-40B4-BE49-F238E27FC236}">
                <a16:creationId xmlns:a16="http://schemas.microsoft.com/office/drawing/2014/main" id="{17B2CA3E-AB55-4355-9171-34EEAA7ABFC0}"/>
              </a:ext>
            </a:extLst>
          </p:cNvPr>
          <p:cNvPicPr>
            <a:picLocks noChangeAspect="1"/>
          </p:cNvPicPr>
          <p:nvPr/>
        </p:nvPicPr>
        <p:blipFill>
          <a:blip r:embed="rId13"/>
          <a:stretch>
            <a:fillRect/>
          </a:stretch>
        </p:blipFill>
        <p:spPr>
          <a:xfrm>
            <a:off x="4620334" y="2854017"/>
            <a:ext cx="700756" cy="733497"/>
          </a:xfrm>
          <a:prstGeom prst="rect">
            <a:avLst/>
          </a:prstGeom>
        </p:spPr>
      </p:pic>
      <p:pic>
        <p:nvPicPr>
          <p:cNvPr id="76" name="Picture 75">
            <a:extLst>
              <a:ext uri="{FF2B5EF4-FFF2-40B4-BE49-F238E27FC236}">
                <a16:creationId xmlns:a16="http://schemas.microsoft.com/office/drawing/2014/main" id="{506122CA-7213-4DF3-ACC1-55CBCD62BC0F}"/>
              </a:ext>
            </a:extLst>
          </p:cNvPr>
          <p:cNvPicPr>
            <a:picLocks noChangeAspect="1"/>
          </p:cNvPicPr>
          <p:nvPr/>
        </p:nvPicPr>
        <p:blipFill>
          <a:blip r:embed="rId13"/>
          <a:stretch>
            <a:fillRect/>
          </a:stretch>
        </p:blipFill>
        <p:spPr>
          <a:xfrm>
            <a:off x="8287350" y="2851281"/>
            <a:ext cx="700756" cy="733497"/>
          </a:xfrm>
          <a:prstGeom prst="rect">
            <a:avLst/>
          </a:prstGeom>
        </p:spPr>
      </p:pic>
      <p:pic>
        <p:nvPicPr>
          <p:cNvPr id="77" name="Picture 76">
            <a:extLst>
              <a:ext uri="{FF2B5EF4-FFF2-40B4-BE49-F238E27FC236}">
                <a16:creationId xmlns:a16="http://schemas.microsoft.com/office/drawing/2014/main" id="{5F28D07D-823A-4EDD-BDE7-F6872FBB01DA}"/>
              </a:ext>
            </a:extLst>
          </p:cNvPr>
          <p:cNvPicPr>
            <a:picLocks noChangeAspect="1"/>
          </p:cNvPicPr>
          <p:nvPr/>
        </p:nvPicPr>
        <p:blipFill>
          <a:blip r:embed="rId13"/>
          <a:stretch>
            <a:fillRect/>
          </a:stretch>
        </p:blipFill>
        <p:spPr>
          <a:xfrm>
            <a:off x="3179892" y="3898023"/>
            <a:ext cx="262757" cy="733497"/>
          </a:xfrm>
          <a:prstGeom prst="rect">
            <a:avLst/>
          </a:prstGeom>
        </p:spPr>
      </p:pic>
      <p:pic>
        <p:nvPicPr>
          <p:cNvPr id="78" name="Picture 77">
            <a:extLst>
              <a:ext uri="{FF2B5EF4-FFF2-40B4-BE49-F238E27FC236}">
                <a16:creationId xmlns:a16="http://schemas.microsoft.com/office/drawing/2014/main" id="{AACD982A-8B32-4C46-BE14-87C47ABF5605}"/>
              </a:ext>
            </a:extLst>
          </p:cNvPr>
          <p:cNvPicPr>
            <a:picLocks noChangeAspect="1"/>
          </p:cNvPicPr>
          <p:nvPr/>
        </p:nvPicPr>
        <p:blipFill>
          <a:blip r:embed="rId13"/>
          <a:stretch>
            <a:fillRect/>
          </a:stretch>
        </p:blipFill>
        <p:spPr>
          <a:xfrm>
            <a:off x="3631449" y="3867903"/>
            <a:ext cx="435584" cy="733497"/>
          </a:xfrm>
          <a:prstGeom prst="rect">
            <a:avLst/>
          </a:prstGeom>
        </p:spPr>
      </p:pic>
      <p:pic>
        <p:nvPicPr>
          <p:cNvPr id="79" name="Picture 78">
            <a:extLst>
              <a:ext uri="{FF2B5EF4-FFF2-40B4-BE49-F238E27FC236}">
                <a16:creationId xmlns:a16="http://schemas.microsoft.com/office/drawing/2014/main" id="{1A8A2A9D-8941-4E42-AD0D-1A2E32B464BB}"/>
              </a:ext>
            </a:extLst>
          </p:cNvPr>
          <p:cNvPicPr>
            <a:picLocks noChangeAspect="1"/>
          </p:cNvPicPr>
          <p:nvPr/>
        </p:nvPicPr>
        <p:blipFill>
          <a:blip r:embed="rId13"/>
          <a:stretch>
            <a:fillRect/>
          </a:stretch>
        </p:blipFill>
        <p:spPr>
          <a:xfrm>
            <a:off x="4276380" y="3867902"/>
            <a:ext cx="262757" cy="733497"/>
          </a:xfrm>
          <a:prstGeom prst="rect">
            <a:avLst/>
          </a:prstGeom>
        </p:spPr>
      </p:pic>
      <p:pic>
        <p:nvPicPr>
          <p:cNvPr id="80" name="Picture 79">
            <a:extLst>
              <a:ext uri="{FF2B5EF4-FFF2-40B4-BE49-F238E27FC236}">
                <a16:creationId xmlns:a16="http://schemas.microsoft.com/office/drawing/2014/main" id="{4C91E9A0-5098-446F-9D46-0537F76EAAF9}"/>
              </a:ext>
            </a:extLst>
          </p:cNvPr>
          <p:cNvPicPr>
            <a:picLocks noChangeAspect="1"/>
          </p:cNvPicPr>
          <p:nvPr/>
        </p:nvPicPr>
        <p:blipFill>
          <a:blip r:embed="rId13"/>
          <a:stretch>
            <a:fillRect/>
          </a:stretch>
        </p:blipFill>
        <p:spPr>
          <a:xfrm>
            <a:off x="4898000" y="3849461"/>
            <a:ext cx="545847" cy="733497"/>
          </a:xfrm>
          <a:prstGeom prst="rect">
            <a:avLst/>
          </a:prstGeom>
        </p:spPr>
      </p:pic>
    </p:spTree>
    <p:extLst>
      <p:ext uri="{BB962C8B-B14F-4D97-AF65-F5344CB8AC3E}">
        <p14:creationId xmlns:p14="http://schemas.microsoft.com/office/powerpoint/2010/main" val="38372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7"/>
                                        </p:tgtEl>
                                      </p:cBhvr>
                                    </p:animEffect>
                                    <p:set>
                                      <p:cBhvr>
                                        <p:cTn id="12" dur="1" fill="hold">
                                          <p:stCondLst>
                                            <p:cond delay="499"/>
                                          </p:stCondLst>
                                        </p:cTn>
                                        <p:tgtEl>
                                          <p:spTgt spid="4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2"/>
                                        </p:tgtEl>
                                      </p:cBhvr>
                                    </p:animEffect>
                                    <p:set>
                                      <p:cBhvr>
                                        <p:cTn id="17" dur="1" fill="hold">
                                          <p:stCondLst>
                                            <p:cond delay="499"/>
                                          </p:stCondLst>
                                        </p:cTn>
                                        <p:tgtEl>
                                          <p:spTgt spid="5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3"/>
                                        </p:tgtEl>
                                      </p:cBhvr>
                                    </p:animEffect>
                                    <p:set>
                                      <p:cBhvr>
                                        <p:cTn id="22" dur="1" fill="hold">
                                          <p:stCondLst>
                                            <p:cond delay="499"/>
                                          </p:stCondLst>
                                        </p:cTn>
                                        <p:tgtEl>
                                          <p:spTgt spid="5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9"/>
                                        </p:tgtEl>
                                      </p:cBhvr>
                                    </p:animEffect>
                                    <p:set>
                                      <p:cBhvr>
                                        <p:cTn id="27" dur="1" fill="hold">
                                          <p:stCondLst>
                                            <p:cond delay="499"/>
                                          </p:stCondLst>
                                        </p:cTn>
                                        <p:tgtEl>
                                          <p:spTgt spid="6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0"/>
                                        </p:tgtEl>
                                      </p:cBhvr>
                                    </p:animEffect>
                                    <p:set>
                                      <p:cBhvr>
                                        <p:cTn id="32" dur="1" fill="hold">
                                          <p:stCondLst>
                                            <p:cond delay="499"/>
                                          </p:stCondLst>
                                        </p:cTn>
                                        <p:tgtEl>
                                          <p:spTgt spid="7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72"/>
                                        </p:tgtEl>
                                      </p:cBhvr>
                                    </p:animEffect>
                                    <p:set>
                                      <p:cBhvr>
                                        <p:cTn id="37" dur="1" fill="hold">
                                          <p:stCondLst>
                                            <p:cond delay="499"/>
                                          </p:stCondLst>
                                        </p:cTn>
                                        <p:tgtEl>
                                          <p:spTgt spid="7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73"/>
                                        </p:tgtEl>
                                      </p:cBhvr>
                                    </p:animEffect>
                                    <p:set>
                                      <p:cBhvr>
                                        <p:cTn id="47" dur="1" fill="hold">
                                          <p:stCondLst>
                                            <p:cond delay="499"/>
                                          </p:stCondLst>
                                        </p:cTn>
                                        <p:tgtEl>
                                          <p:spTgt spid="7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00226 -0.00741 L -0.00226 -0.00741 C 0.00208 -0.02469 3.61111E-6 -0.0145 -0.00157 -0.05185 C -0.00157 -0.05401 -0.00226 -0.05555 -0.00261 -0.05741 C -0.00295 -0.05926 -0.00348 -0.06111 -0.00382 -0.06327 C -0.00504 -0.0716 -0.00504 -0.07376 -0.00591 -0.08333 C -0.00434 -0.10278 -0.00625 -0.08395 -0.00417 -0.09846 C -0.00243 -0.11049 -0.00417 -0.10432 -0.00191 -0.11111 C -0.00157 -0.11296 -0.00157 -0.11512 -0.00122 -0.11697 C -0.0007 -0.11883 0.00017 -0.12068 0.00069 -0.12222 C 0.00139 -0.12469 0.00173 -0.12747 0.00295 -0.12901 L 0.00555 -0.13241 C 0.0059 -0.13333 0.00625 -0.13457 0.00677 -0.13549 C 0.00694 -0.13642 0.00711 -0.13704 0.00746 -0.13765 C 0.00816 -0.13858 0.0092 -0.1392 0.01007 -0.14043 C 0.01041 -0.14074 0.01059 -0.14197 0.01111 -0.14228 C 0.01267 -0.14321 0.01441 -0.14321 0.01597 -0.14352 C 0.01718 -0.14506 0.01823 -0.1466 0.01944 -0.14753 C 0.02517 -0.15247 0.02708 -0.15185 0.0335 -0.1537 C 0.03593 -0.15494 0.03975 -0.15741 0.04218 -0.15741 C 0.0467 -0.15771 0.05139 -0.15679 0.0559 -0.15617 C 0.06198 -0.14722 0.05312 -0.15926 0.06267 -0.15092 C 0.0651 -0.14876 0.06718 -0.14568 0.06944 -0.1429 C 0.07205 -0.13981 0.08281 -0.12778 0.08437 -0.125 C 0.08889 -0.11697 0.08663 -0.12099 0.09097 -0.11234 C 0.09132 -0.10987 0.09149 -0.10679 0.09218 -0.10432 C 0.0934 -0.1 0.0967 -0.09259 0.0967 -0.09259 C 0.09705 -0.09043 0.09739 -0.08858 0.09774 -0.08642 C 0.09809 -0.08487 0.09878 -0.08302 0.09878 -0.08117 C 0.09895 -0.07531 0.09843 -0.06975 0.09809 -0.06389 C 0.09791 -0.05987 0.09739 -0.05586 0.09705 -0.05185 C 0.09461 -0.03055 0.0967 -0.04166 0.09392 -0.03271 C 0.09357 -0.03148 0.09323 -0.03025 0.09288 -0.0287 C 0.09253 -0.02778 0.09253 -0.02654 0.09218 -0.02531 C 0.09184 -0.02469 0.09132 -0.02469 0.09097 -0.02407 C 0.09062 -0.02253 0.08975 -0.0179 0.08923 -0.01666 C 0.08854 -0.01543 0.08767 -0.0145 0.08698 -0.01358 C 0.08524 -0.00432 0.08767 -0.0142 0.08385 -0.00741 C 0.07899 0.00154 0.08645 -0.00802 0.08211 -0.00278 C 0.08177 -0.00185 0.08159 -0.00062 0.08125 0.00031 C 0.08107 0.00124 0.08038 0.00154 0.0802 0.00247 C 0.07951 0.00525 0.0783 0.01111 0.0783 0.01111 C 0.07847 0.01914 0.07864 0.0358 0.07864 0.0358 " pathEditMode="relative" ptsTypes="AAAAAAAAAAAAAAAAAAAAAAAAAAAAAAAAAAAAAAAAAAA">
                                      <p:cBhvr>
                                        <p:cTn id="51" dur="2000" fill="hold"/>
                                        <p:tgtEl>
                                          <p:spTgt spid="25"/>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74"/>
                                        </p:tgtEl>
                                      </p:cBhvr>
                                    </p:animEffect>
                                    <p:set>
                                      <p:cBhvr>
                                        <p:cTn id="61" dur="1" fill="hold">
                                          <p:stCondLst>
                                            <p:cond delay="499"/>
                                          </p:stCondLst>
                                        </p:cTn>
                                        <p:tgtEl>
                                          <p:spTgt spid="7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00018 -0.00278 L -0.00018 -0.00278 C 0.00034 -0.00555 0.00104 -0.00802 0.00156 -0.0108 C 0.0026 -0.01605 0.0033 -0.03025 0.00347 -0.03271 C 0.00382 -0.05617 0.00399 -0.07963 0.00451 -0.10309 C 0.00468 -0.10617 0.00503 -0.10926 0.00573 -0.11234 C 0.00607 -0.11389 0.00729 -0.11481 0.00798 -0.11636 C 0.00833 -0.11728 0.00868 -0.11852 0.00903 -0.11944 C 0.01007 -0.12222 0.0118 -0.12531 0.01319 -0.12747 C 0.01389 -0.1287 0.01458 -0.12994 0.01545 -0.13086 C 0.01632 -0.13179 0.01736 -0.1321 0.0184 -0.13271 C 0.01909 -0.13426 0.01979 -0.13549 0.02066 -0.13673 C 0.02135 -0.13796 0.02239 -0.13889 0.02326 -0.14012 C 0.02378 -0.14105 0.02378 -0.14259 0.0243 -0.14352 C 0.02517 -0.14444 0.02604 -0.14475 0.02691 -0.14537 C 0.02743 -0.14568 0.0276 -0.1463 0.02812 -0.1466 C 0.02864 -0.14722 0.02934 -0.14753 0.02986 -0.14815 C 0.03055 -0.14846 0.0309 -0.14969 0.03142 -0.15 C 0.03333 -0.15092 0.03524 -0.15092 0.03698 -0.15123 C 0.04253 -0.15092 0.04514 -0.15092 0.05087 -0.14876 C 0.05451 -0.14753 0.05798 -0.14568 0.06163 -0.14413 C 0.06319 -0.14352 0.06493 -0.14259 0.06649 -0.14197 C 0.06857 -0.14136 0.07066 -0.14105 0.07274 -0.14012 C 0.0743 -0.1395 0.07587 -0.13827 0.07725 -0.13734 C 0.08281 -0.13457 0.08229 -0.1358 0.08854 -0.13333 C 0.08923 -0.13333 0.08993 -0.13271 0.0908 -0.1321 C 0.09114 -0.13148 0.09166 -0.13055 0.09218 -0.13025 C 0.09392 -0.1287 0.09479 -0.12963 0.096 -0.12747 C 0.09757 -0.12469 0.09722 -0.12469 0.09826 -0.1216 C 0.10017 -0.11543 0.09878 -0.12099 0.10034 -0.11234 C 0.10087 -0.10802 0.10104 -0.1037 0.10156 -0.09969 C 0.10173 -0.09753 0.10243 -0.09568 0.1026 -0.09383 C 0.10486 -0.07068 0.10191 -0.08734 0.10451 -0.07376 C 0.10486 -0.06883 0.10555 -0.0642 0.10555 -0.05926 C 0.10573 -0.05617 0.10521 -0.05309 0.10486 -0.05 C 0.10451 -0.04599 0.10434 -0.04197 0.10382 -0.03796 C 0.10347 -0.03611 0.10295 -0.03457 0.1026 -0.03271 C 0.10191 -0.0287 0.10104 -0.02469 0.10034 -0.02068 C 0.09705 0.00309 0.10104 -0.01728 0.09826 -0.00555 C 0.09757 -0.00278 0.09635 0.00247 0.09635 0.00247 C 0.096 0.0071 0.096 0.01173 0.09548 0.01636 C 0.09548 0.01759 0.09496 0.01852 0.09479 0.01975 C 0.09462 0.02222 0.09479 0.02469 0.09479 0.02716 " pathEditMode="relative" ptsTypes="AAAAAAAAAAAAAAAAAAAAAAAAAAAAAAAAAAAAAAAAAAA">
                                      <p:cBhvr>
                                        <p:cTn id="65" dur="2000" fill="hold"/>
                                        <p:tgtEl>
                                          <p:spTgt spid="27"/>
                                        </p:tgtEl>
                                        <p:attrNameLst>
                                          <p:attrName>ppt_x</p:attrName>
                                          <p:attrName>ppt_y</p:attrName>
                                        </p:attrNameLst>
                                      </p:cBhvr>
                                    </p:animMotion>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500"/>
                                        <p:tgtEl>
                                          <p:spTgt spid="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76"/>
                                        </p:tgtEl>
                                      </p:cBhvr>
                                    </p:animEffect>
                                    <p:set>
                                      <p:cBhvr>
                                        <p:cTn id="75" dur="1" fill="hold">
                                          <p:stCondLst>
                                            <p:cond delay="499"/>
                                          </p:stCondLst>
                                        </p:cTn>
                                        <p:tgtEl>
                                          <p:spTgt spid="76"/>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0" presetClass="path" presetSubtype="0" accel="50000" decel="50000" fill="hold" nodeType="clickEffect">
                                  <p:stCondLst>
                                    <p:cond delay="0"/>
                                  </p:stCondLst>
                                  <p:childTnLst>
                                    <p:animMotion origin="layout" path="M 0.00243 0.0074 L 0.00243 0.0074 C 0.0033 0.00617 0.00399 0.00494 0.00504 0.00401 C 0.0059 0.00278 0.00712 0.00185 0.00799 0.00061 C 0.01198 -0.00556 0.00764 -0.00216 0.01198 -0.00463 C 0.01285 -0.00679 0.01337 -0.00895 0.01424 -0.0108 C 0.02049 -0.02192 0.01528 -0.00834 0.01945 -0.01852 C 0.02031 -0.02068 0.02118 -0.02253 0.0217 -0.02469 C 0.02327 -0.02994 0.02222 -0.02994 0.02396 -0.03395 C 0.02465 -0.0355 0.02552 -0.03673 0.02622 -0.03797 C 0.02778 -0.04815 0.02587 -0.03766 0.02813 -0.04599 C 0.02865 -0.04815 0.02917 -0.05031 0.02952 -0.05247 C 0.02986 -0.05401 0.02986 -0.05525 0.03038 -0.05648 C 0.03056 -0.05741 0.03108 -0.05772 0.03143 -0.05864 C 0.03177 -0.05926 0.03281 -0.06358 0.03299 -0.06451 C 0.03299 -0.06451 0.0342 -0.07747 0.03472 -0.07963 C 0.03507 -0.08087 0.03559 -0.0821 0.03594 -0.08303 C 0.03629 -0.0926 0.03611 -0.09877 0.03785 -0.1071 C 0.03802 -0.10834 0.03924 -0.11111 0.03958 -0.11235 C 0.04011 -0.11327 0.04028 -0.11451 0.0408 -0.11574 C 0.04167 -0.1176 0.04375 -0.12099 0.04375 -0.12099 C 0.04531 -0.12809 0.04323 -0.12037 0.0467 -0.12747 C 0.05052 -0.1355 0.04705 -0.13087 0.04965 -0.13426 C 0.05087 -0.1392 0.05 -0.13611 0.05122 -0.13951 C 0.05156 -0.14074 0.05191 -0.14198 0.05226 -0.1429 C 0.05295 -0.14414 0.05382 -0.14506 0.05452 -0.1463 C 0.05573 -0.15278 0.05469 -0.14784 0.05643 -0.1534 C 0.05677 -0.15494 0.05712 -0.15618 0.05747 -0.15741 C 0.05833 -0.15988 0.05938 -0.16297 0.06059 -0.16482 C 0.06146 -0.16605 0.06268 -0.16667 0.06354 -0.16821 C 0.06441 -0.16976 0.06563 -0.17222 0.06684 -0.17284 C 0.06962 -0.17408 0.07552 -0.17531 0.07552 -0.17531 C 0.08195 -0.18025 0.07309 -0.17408 0.08333 -0.17932 C 0.08403 -0.17994 0.08472 -0.18118 0.08559 -0.18148 C 0.08785 -0.1821 0.09028 -0.1821 0.09254 -0.18272 C 0.09549 -0.18334 0.09827 -0.18395 0.10122 -0.18457 L 0.15903 -0.18334 C 0.16077 -0.18334 0.1625 -0.1821 0.16424 -0.18148 C 0.1691 -0.17963 0.17083 -0.17963 0.17535 -0.17747 C 0.17656 -0.17685 0.17761 -0.17593 0.17882 -0.17531 C 0.1809 -0.17469 0.18299 -0.17408 0.18507 -0.17346 C 0.18698 -0.17284 0.18785 -0.17192 0.18958 -0.17068 C 0.19722 -0.15062 0.19184 -0.16574 0.18958 -0.10247 C 0.18941 -0.09568 0.18733 -0.08303 0.18733 -0.08303 C 0.18715 -0.07531 0.18698 -0.0676 0.18663 -0.05988 C 0.18646 -0.05834 0.18611 -0.05679 0.18577 -0.05525 C 0.18542 -0.05247 0.18507 -0.04939 0.18472 -0.04661 C 0.1849 -0.0429 0.1849 -0.03951 0.18507 -0.0358 C 0.18524 -0.03334 0.18577 -0.03118 0.18577 -0.02871 C 0.18594 -0.025 0.18577 -0.02099 0.18542 -0.01729 C 0.18472 -0.00463 0.18472 -0.01297 0.18472 -0.00926 " pathEditMode="relative" ptsTypes="AAAAAAAAAAAAAAAAAAAAAAAAAAAAAAAAAAAAAAAAAAAAAAAAAAA">
                                      <p:cBhvr>
                                        <p:cTn id="79" dur="2000" fill="hold"/>
                                        <p:tgtEl>
                                          <p:spTgt spid="56"/>
                                        </p:tgtEl>
                                        <p:attrNameLst>
                                          <p:attrName>ppt_x</p:attrName>
                                          <p:attrName>ppt_y</p:attrName>
                                        </p:attrNameLst>
                                      </p:cBhvr>
                                    </p:animMotion>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fade">
                                      <p:cBhvr>
                                        <p:cTn id="84" dur="500"/>
                                        <p:tgtEl>
                                          <p:spTgt spid="7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77"/>
                                        </p:tgtEl>
                                      </p:cBhvr>
                                    </p:animEffect>
                                    <p:set>
                                      <p:cBhvr>
                                        <p:cTn id="89" dur="1" fill="hold">
                                          <p:stCondLst>
                                            <p:cond delay="499"/>
                                          </p:stCondLst>
                                        </p:cTn>
                                        <p:tgtEl>
                                          <p:spTgt spid="77"/>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78"/>
                                        </p:tgtEl>
                                      </p:cBhvr>
                                    </p:animEffect>
                                    <p:set>
                                      <p:cBhvr>
                                        <p:cTn id="94" dur="1" fill="hold">
                                          <p:stCondLst>
                                            <p:cond delay="499"/>
                                          </p:stCondLst>
                                        </p:cTn>
                                        <p:tgtEl>
                                          <p:spTgt spid="78"/>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79"/>
                                        </p:tgtEl>
                                      </p:cBhvr>
                                    </p:animEffect>
                                    <p:set>
                                      <p:cBhvr>
                                        <p:cTn id="99" dur="1" fill="hold">
                                          <p:stCondLst>
                                            <p:cond delay="499"/>
                                          </p:stCondLst>
                                        </p:cTn>
                                        <p:tgtEl>
                                          <p:spTgt spid="79"/>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80"/>
                                        </p:tgtEl>
                                      </p:cBhvr>
                                    </p:animEffect>
                                    <p:set>
                                      <p:cBhvr>
                                        <p:cTn id="104" dur="1" fill="hold">
                                          <p:stCondLst>
                                            <p:cond delay="499"/>
                                          </p:stCondLst>
                                        </p:cTn>
                                        <p:tgtEl>
                                          <p:spTgt spid="80"/>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9" grpId="0"/>
      <p:bldP spid="71" grpId="0"/>
      <p:bldP spid="3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6FE680DA-9ED5-4304-A1DD-2A0E7952B110}"/>
              </a:ext>
            </a:extLst>
          </p:cNvPr>
          <p:cNvPicPr>
            <a:picLocks noChangeAspect="1"/>
          </p:cNvPicPr>
          <p:nvPr/>
        </p:nvPicPr>
        <p:blipFill>
          <a:blip r:embed="rId2"/>
          <a:stretch>
            <a:fillRect/>
          </a:stretch>
        </p:blipFill>
        <p:spPr>
          <a:xfrm>
            <a:off x="227269" y="1591492"/>
            <a:ext cx="5114925" cy="1266825"/>
          </a:xfrm>
          <a:prstGeom prst="rect">
            <a:avLst/>
          </a:prstGeom>
        </p:spPr>
      </p:pic>
      <p:sp>
        <p:nvSpPr>
          <p:cNvPr id="3" name="Rectangle 2">
            <a:extLst>
              <a:ext uri="{FF2B5EF4-FFF2-40B4-BE49-F238E27FC236}">
                <a16:creationId xmlns:a16="http://schemas.microsoft.com/office/drawing/2014/main" id="{BE1F933E-8E62-4DA7-971C-BDD6AD596A79}"/>
              </a:ext>
            </a:extLst>
          </p:cNvPr>
          <p:cNvSpPr/>
          <p:nvPr/>
        </p:nvSpPr>
        <p:spPr>
          <a:xfrm>
            <a:off x="-138420" y="809490"/>
            <a:ext cx="647574" cy="523220"/>
          </a:xfrm>
          <a:prstGeom prst="rect">
            <a:avLst/>
          </a:prstGeom>
          <a:noFill/>
        </p:spPr>
        <p:txBody>
          <a:bodyPr wrap="square" lIns="91440" tIns="45720" rIns="91440" bIns="45720">
            <a:spAutoFit/>
          </a:bodyPr>
          <a:lstStyle/>
          <a:p>
            <a:pPr algn="ctr"/>
            <a:r>
              <a:rPr lang="en-US" sz="2800" b="1" dirty="0">
                <a:ln w="13462">
                  <a:solidFill>
                    <a:schemeClr val="bg1"/>
                  </a:solidFill>
                  <a:prstDash val="solid"/>
                </a:ln>
                <a:solidFill>
                  <a:schemeClr val="accent4">
                    <a:lumMod val="50000"/>
                  </a:schemeClr>
                </a:solidFill>
                <a:effectLst>
                  <a:outerShdw dist="38100" dir="2700000" algn="bl" rotWithShape="0">
                    <a:schemeClr val="accent5"/>
                  </a:outerShdw>
                </a:effectLst>
              </a:rPr>
              <a:t>10.</a:t>
            </a:r>
          </a:p>
        </p:txBody>
      </p:sp>
      <p:sp>
        <p:nvSpPr>
          <p:cNvPr id="51" name="TextBox 50">
            <a:extLst>
              <a:ext uri="{FF2B5EF4-FFF2-40B4-BE49-F238E27FC236}">
                <a16:creationId xmlns:a16="http://schemas.microsoft.com/office/drawing/2014/main" id="{B7FDD65D-4C89-42C6-A107-D32E9E2C044A}"/>
              </a:ext>
            </a:extLst>
          </p:cNvPr>
          <p:cNvSpPr txBox="1"/>
          <p:nvPr/>
        </p:nvSpPr>
        <p:spPr>
          <a:xfrm>
            <a:off x="279269" y="906817"/>
            <a:ext cx="8827024" cy="1077218"/>
          </a:xfrm>
          <a:prstGeom prst="rect">
            <a:avLst/>
          </a:prstGeom>
          <a:noFill/>
        </p:spPr>
        <p:txBody>
          <a:bodyPr wrap="square">
            <a:spAutoFit/>
          </a:bodyPr>
          <a:lstStyle/>
          <a:p>
            <a:r>
              <a:rPr lang="en-US" sz="1600" b="1" dirty="0">
                <a:solidFill>
                  <a:srgbClr val="000000"/>
                </a:solidFill>
                <a:latin typeface="MyriadPro"/>
              </a:rPr>
              <a:t>A cooler contains 4 bottles of apple juice and 8 bottles of grape juice. You choose a bottle without looking, put it aside, and then choose another bottle without looking. Drag and drop each probability into the boxes to show the probability for the corresponding situation. More than one situation can have the same probability.</a:t>
            </a:r>
            <a:endParaRPr lang="en-US" sz="1600" dirty="0"/>
          </a:p>
        </p:txBody>
      </p:sp>
      <p:pic>
        <p:nvPicPr>
          <p:cNvPr id="8" name="Picture 7">
            <a:extLst>
              <a:ext uri="{FF2B5EF4-FFF2-40B4-BE49-F238E27FC236}">
                <a16:creationId xmlns:a16="http://schemas.microsoft.com/office/drawing/2014/main" id="{DDB75690-7D6C-4D1A-A0A9-5BFE18A0787E}"/>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104746" y="1746868"/>
            <a:ext cx="789568" cy="95607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A17CFBA-CA3A-4627-8841-2FDAE0A60FB3}"/>
              </a:ext>
            </a:extLst>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033277" y="1730754"/>
            <a:ext cx="827166" cy="972189"/>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10113864-6085-42BA-AEF8-AC0392B2F29E}"/>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176110" y="1808924"/>
            <a:ext cx="789568" cy="918477"/>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FACE5905-424C-41BA-9B31-93744787564F}"/>
              </a:ext>
            </a:extLst>
          </p:cNvPr>
          <p:cNvPicPr>
            <a:picLocks noChangeAspect="1"/>
          </p:cNvPicPr>
          <p:nvPr/>
        </p:nvPicPr>
        <p:blipFill>
          <a:blip r:embed="rId6"/>
          <a:stretch>
            <a:fillRect/>
          </a:stretch>
        </p:blipFill>
        <p:spPr>
          <a:xfrm>
            <a:off x="-4466908" y="2662161"/>
            <a:ext cx="3618201" cy="2832755"/>
          </a:xfrm>
          <a:prstGeom prst="rect">
            <a:avLst/>
          </a:prstGeom>
        </p:spPr>
      </p:pic>
      <p:pic>
        <p:nvPicPr>
          <p:cNvPr id="23" name="Picture 22">
            <a:extLst>
              <a:ext uri="{FF2B5EF4-FFF2-40B4-BE49-F238E27FC236}">
                <a16:creationId xmlns:a16="http://schemas.microsoft.com/office/drawing/2014/main" id="{B67174D9-CB10-4485-A404-5E830B96AEA7}"/>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104746" y="1746868"/>
            <a:ext cx="789568" cy="956075"/>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11DD1975-07F6-4D8C-8EE3-0059B123EA43}"/>
              </a:ext>
            </a:extLst>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033277" y="1730754"/>
            <a:ext cx="827166" cy="972189"/>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4F5DC1B1-DCA7-418B-8D9F-1A6DDD98E13C}"/>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176110" y="1808924"/>
            <a:ext cx="789568" cy="918477"/>
          </a:xfrm>
          <a:prstGeom prst="rect">
            <a:avLst/>
          </a:prstGeom>
          <a:ln>
            <a:noFill/>
          </a:ln>
          <a:effectLst>
            <a:outerShdw blurRad="292100" dist="139700" dir="2700000" algn="tl" rotWithShape="0">
              <a:srgbClr val="333333">
                <a:alpha val="65000"/>
              </a:srgbClr>
            </a:outerShdw>
          </a:effectLst>
        </p:spPr>
      </p:pic>
      <p:pic>
        <p:nvPicPr>
          <p:cNvPr id="1028" name="Picture 4" descr="48 Quart Cooler PNG Images &amp; PSDs for Download | PixelSquid - S105551419">
            <a:extLst>
              <a:ext uri="{FF2B5EF4-FFF2-40B4-BE49-F238E27FC236}">
                <a16:creationId xmlns:a16="http://schemas.microsoft.com/office/drawing/2014/main" id="{BD127F9B-A923-4D98-BB35-C907A592A34D}"/>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51039" y="1844121"/>
            <a:ext cx="4242783" cy="42427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nute Maid® Orchard's Best">
            <a:extLst>
              <a:ext uri="{FF2B5EF4-FFF2-40B4-BE49-F238E27FC236}">
                <a16:creationId xmlns:a16="http://schemas.microsoft.com/office/drawing/2014/main" id="{D972C82F-66B3-4A9E-9506-E2F41C1054B1}"/>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7900" y="2933264"/>
            <a:ext cx="676103" cy="9852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Minute Maid® Orchard's Best">
            <a:extLst>
              <a:ext uri="{FF2B5EF4-FFF2-40B4-BE49-F238E27FC236}">
                <a16:creationId xmlns:a16="http://schemas.microsoft.com/office/drawing/2014/main" id="{4A91E949-4F79-414A-9778-F85F96AE11B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2998" y="3061134"/>
            <a:ext cx="676103" cy="97219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Minute Maid® Orchard's Best">
            <a:extLst>
              <a:ext uri="{FF2B5EF4-FFF2-40B4-BE49-F238E27FC236}">
                <a16:creationId xmlns:a16="http://schemas.microsoft.com/office/drawing/2014/main" id="{F2513DF6-B61D-4073-B2A5-900319F823B1}"/>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2730" y="3091667"/>
            <a:ext cx="676103" cy="97219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Minute Maid® Orchard's Best">
            <a:extLst>
              <a:ext uri="{FF2B5EF4-FFF2-40B4-BE49-F238E27FC236}">
                <a16:creationId xmlns:a16="http://schemas.microsoft.com/office/drawing/2014/main" id="{BDBB19B0-2885-4EC1-878B-99C4CEADC411}"/>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9625" y="3221835"/>
            <a:ext cx="676103" cy="97219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Grape Juice Drink | Tropicana Drinks">
            <a:extLst>
              <a:ext uri="{FF2B5EF4-FFF2-40B4-BE49-F238E27FC236}">
                <a16:creationId xmlns:a16="http://schemas.microsoft.com/office/drawing/2014/main" id="{BA9F3158-ECEA-4809-80F7-EE419328FA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8388" y="2704995"/>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Grape Juice Drink | Tropicana Drinks">
            <a:extLst>
              <a:ext uri="{FF2B5EF4-FFF2-40B4-BE49-F238E27FC236}">
                <a16:creationId xmlns:a16="http://schemas.microsoft.com/office/drawing/2014/main" id="{49602E89-60CB-4BA7-9D16-B3EC1E3890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59945" y="2874423"/>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Grape Juice Drink | Tropicana Drinks">
            <a:extLst>
              <a:ext uri="{FF2B5EF4-FFF2-40B4-BE49-F238E27FC236}">
                <a16:creationId xmlns:a16="http://schemas.microsoft.com/office/drawing/2014/main" id="{FBA2B0B3-B37F-4103-915D-F0E7CAC485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36429" y="2778902"/>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Grape Juice Drink | Tropicana Drinks">
            <a:extLst>
              <a:ext uri="{FF2B5EF4-FFF2-40B4-BE49-F238E27FC236}">
                <a16:creationId xmlns:a16="http://schemas.microsoft.com/office/drawing/2014/main" id="{B3AE3E57-052D-4875-A28F-F72CDCB944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6610" y="2989339"/>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Grape Juice Drink | Tropicana Drinks">
            <a:extLst>
              <a:ext uri="{FF2B5EF4-FFF2-40B4-BE49-F238E27FC236}">
                <a16:creationId xmlns:a16="http://schemas.microsoft.com/office/drawing/2014/main" id="{6FBAA77E-94AA-45F0-8B77-5122C72972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0113" y="2897182"/>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Grape Juice Drink | Tropicana Drinks">
            <a:extLst>
              <a:ext uri="{FF2B5EF4-FFF2-40B4-BE49-F238E27FC236}">
                <a16:creationId xmlns:a16="http://schemas.microsoft.com/office/drawing/2014/main" id="{D37A5CC8-1760-44B5-9F7D-59CAD552D8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3694" y="3081496"/>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Grape Juice Drink | Tropicana Drinks">
            <a:extLst>
              <a:ext uri="{FF2B5EF4-FFF2-40B4-BE49-F238E27FC236}">
                <a16:creationId xmlns:a16="http://schemas.microsoft.com/office/drawing/2014/main" id="{DBEC9D91-C5A9-49CF-B10E-793BF041CB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0216" y="3045529"/>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Grape Juice Drink | Tropicana Drinks">
            <a:extLst>
              <a:ext uri="{FF2B5EF4-FFF2-40B4-BE49-F238E27FC236}">
                <a16:creationId xmlns:a16="http://schemas.microsoft.com/office/drawing/2014/main" id="{91B81CA6-D0E2-47FF-A215-E16404AE3C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91831" y="2966580"/>
            <a:ext cx="805877" cy="1361160"/>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127D6D77-785B-49B3-B728-5047A25DBBDA}"/>
              </a:ext>
            </a:extLst>
          </p:cNvPr>
          <p:cNvSpPr txBox="1"/>
          <p:nvPr/>
        </p:nvSpPr>
        <p:spPr>
          <a:xfrm>
            <a:off x="369338" y="2976882"/>
            <a:ext cx="5962607" cy="461665"/>
          </a:xfrm>
          <a:prstGeom prst="rect">
            <a:avLst/>
          </a:prstGeom>
          <a:noFill/>
        </p:spPr>
        <p:txBody>
          <a:bodyPr wrap="square">
            <a:spAutoFit/>
          </a:bodyPr>
          <a:lstStyle/>
          <a:p>
            <a:r>
              <a:rPr lang="pl-PL" sz="2400" dirty="0"/>
              <a:t>P(</a:t>
            </a:r>
            <a:r>
              <a:rPr lang="en-US" sz="2400" b="1" dirty="0">
                <a:solidFill>
                  <a:srgbClr val="C00000"/>
                </a:solidFill>
                <a:effectLst>
                  <a:outerShdw blurRad="38100" dist="38100" dir="2700000" algn="tl">
                    <a:srgbClr val="000000">
                      <a:alpha val="43137"/>
                    </a:srgbClr>
                  </a:outerShdw>
                </a:effectLst>
              </a:rPr>
              <a:t>apple</a:t>
            </a:r>
            <a:r>
              <a:rPr lang="pl-PL" sz="2400" dirty="0"/>
              <a:t> ⋂ </a:t>
            </a:r>
            <a:r>
              <a:rPr lang="en-US" sz="2400" b="1" dirty="0">
                <a:solidFill>
                  <a:srgbClr val="7030A0"/>
                </a:solidFill>
                <a:effectLst>
                  <a:outerShdw blurRad="38100" dist="38100" dir="2700000" algn="tl">
                    <a:srgbClr val="000000">
                      <a:alpha val="43137"/>
                    </a:srgbClr>
                  </a:outerShdw>
                </a:effectLst>
              </a:rPr>
              <a:t>graph</a:t>
            </a:r>
            <a:r>
              <a:rPr lang="pl-PL" sz="2400" dirty="0"/>
              <a:t>) = P(</a:t>
            </a:r>
            <a:r>
              <a:rPr lang="en-US" sz="2400" b="1" dirty="0">
                <a:solidFill>
                  <a:srgbClr val="C00000"/>
                </a:solidFill>
                <a:effectLst>
                  <a:outerShdw blurRad="38100" dist="38100" dir="2700000" algn="tl">
                    <a:srgbClr val="000000">
                      <a:alpha val="43137"/>
                    </a:srgbClr>
                  </a:outerShdw>
                </a:effectLst>
              </a:rPr>
              <a:t>apple</a:t>
            </a:r>
            <a:r>
              <a:rPr lang="pl-PL" sz="2400" dirty="0"/>
              <a:t>) ∙ P(</a:t>
            </a:r>
            <a:r>
              <a:rPr lang="en-US" sz="2400" b="1" dirty="0">
                <a:solidFill>
                  <a:srgbClr val="7030A0"/>
                </a:solidFill>
                <a:effectLst>
                  <a:outerShdw blurRad="38100" dist="38100" dir="2700000" algn="tl">
                    <a:srgbClr val="000000">
                      <a:alpha val="43137"/>
                    </a:srgbClr>
                  </a:outerShdw>
                </a:effectLst>
              </a:rPr>
              <a:t>graph</a:t>
            </a:r>
            <a:r>
              <a:rPr lang="pl-PL" sz="2400" dirty="0"/>
              <a:t>|</a:t>
            </a:r>
            <a:r>
              <a:rPr lang="en-US" sz="2400" b="1" dirty="0">
                <a:solidFill>
                  <a:srgbClr val="C00000"/>
                </a:solidFill>
                <a:effectLst>
                  <a:outerShdw blurRad="38100" dist="38100" dir="2700000" algn="tl">
                    <a:srgbClr val="000000">
                      <a:alpha val="43137"/>
                    </a:srgbClr>
                  </a:outerShdw>
                </a:effectLst>
              </a:rPr>
              <a:t>apple</a:t>
            </a:r>
            <a:r>
              <a:rPr lang="pl-PL" sz="2400" dirty="0"/>
              <a:t>) </a:t>
            </a:r>
            <a:endParaRPr lang="en-US" sz="2400" dirty="0"/>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35CBEF67-835D-440A-AE20-F998401A538B}"/>
                  </a:ext>
                </a:extLst>
              </p:cNvPr>
              <p:cNvSpPr txBox="1"/>
              <p:nvPr/>
            </p:nvSpPr>
            <p:spPr>
              <a:xfrm>
                <a:off x="403841" y="3793140"/>
                <a:ext cx="2571666"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C00000"/>
                          </a:solidFill>
                          <a:effectLst>
                            <a:outerShdw blurRad="38100" dist="38100" dir="2700000" algn="tl">
                              <a:srgbClr val="000000">
                                <a:alpha val="43137"/>
                              </a:srgbClr>
                            </a:outerShdw>
                          </a:effectLst>
                        </a:rPr>
                        <m:t>apple</m:t>
                      </m:r>
                      <m:r>
                        <m:rPr>
                          <m:nor/>
                        </m:rPr>
                        <a:rPr lang="pl-PL" sz="2400" dirty="0"/>
                        <m:t>)</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4</m:t>
                          </m:r>
                        </m:num>
                        <m:den>
                          <m:r>
                            <a:rPr lang="en-US" sz="2400" i="1">
                              <a:latin typeface="Cambria Math" panose="02040503050406030204" pitchFamily="18" charset="0"/>
                            </a:rPr>
                            <m:t>12</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3</m:t>
                          </m:r>
                        </m:den>
                      </m:f>
                    </m:oMath>
                  </m:oMathPara>
                </a14:m>
                <a:endParaRPr lang="en-US" sz="2400" dirty="0"/>
              </a:p>
            </p:txBody>
          </p:sp>
        </mc:Choice>
        <mc:Fallback xmlns="">
          <p:sp>
            <p:nvSpPr>
              <p:cNvPr id="99" name="TextBox 98">
                <a:extLst>
                  <a:ext uri="{FF2B5EF4-FFF2-40B4-BE49-F238E27FC236}">
                    <a16:creationId xmlns:a16="http://schemas.microsoft.com/office/drawing/2014/main" id="{35CBEF67-835D-440A-AE20-F998401A538B}"/>
                  </a:ext>
                </a:extLst>
              </p:cNvPr>
              <p:cNvSpPr txBox="1">
                <a:spLocks noRot="1" noChangeAspect="1" noMove="1" noResize="1" noEditPoints="1" noAdjustHandles="1" noChangeArrowheads="1" noChangeShapeType="1" noTextEdit="1"/>
              </p:cNvSpPr>
              <p:nvPr/>
            </p:nvSpPr>
            <p:spPr>
              <a:xfrm>
                <a:off x="403841" y="3793140"/>
                <a:ext cx="2571666" cy="69384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17BEDABE-6DC6-440D-AD3E-A9ECC2CDA287}"/>
                  </a:ext>
                </a:extLst>
              </p:cNvPr>
              <p:cNvSpPr txBox="1"/>
              <p:nvPr/>
            </p:nvSpPr>
            <p:spPr>
              <a:xfrm>
                <a:off x="3255489" y="3762077"/>
                <a:ext cx="2812693"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7030A0"/>
                          </a:solidFill>
                          <a:effectLst>
                            <a:outerShdw blurRad="38100" dist="38100" dir="2700000" algn="tl">
                              <a:srgbClr val="000000">
                                <a:alpha val="43137"/>
                              </a:srgbClr>
                            </a:outerShdw>
                          </a:effectLst>
                        </a:rPr>
                        <m:t>graph</m:t>
                      </m:r>
                      <m:r>
                        <m:rPr>
                          <m:nor/>
                        </m:rPr>
                        <a:rPr lang="pl-PL" sz="2400" dirty="0"/>
                        <m:t>|</m:t>
                      </m:r>
                      <m:r>
                        <m:rPr>
                          <m:nor/>
                        </m:rPr>
                        <a:rPr lang="en-US" sz="2400" b="1" dirty="0">
                          <a:solidFill>
                            <a:srgbClr val="C00000"/>
                          </a:solidFill>
                          <a:effectLst>
                            <a:outerShdw blurRad="38100" dist="38100" dir="2700000" algn="tl">
                              <a:srgbClr val="000000">
                                <a:alpha val="43137"/>
                              </a:srgbClr>
                            </a:outerShdw>
                          </a:effectLst>
                        </a:rPr>
                        <m:t>apple</m:t>
                      </m:r>
                      <m:r>
                        <m:rPr>
                          <m:nor/>
                        </m:rPr>
                        <a:rPr lang="pl-PL" sz="2400" dirty="0"/>
                        <m:t>)</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8</m:t>
                          </m:r>
                        </m:num>
                        <m:den>
                          <m:r>
                            <a:rPr lang="en-US" sz="2400" i="1">
                              <a:latin typeface="Cambria Math" panose="02040503050406030204" pitchFamily="18" charset="0"/>
                            </a:rPr>
                            <m:t>11</m:t>
                          </m:r>
                        </m:den>
                      </m:f>
                    </m:oMath>
                  </m:oMathPara>
                </a14:m>
                <a:endParaRPr lang="en-US" sz="2400" dirty="0"/>
              </a:p>
            </p:txBody>
          </p:sp>
        </mc:Choice>
        <mc:Fallback xmlns="">
          <p:sp>
            <p:nvSpPr>
              <p:cNvPr id="100" name="TextBox 99">
                <a:extLst>
                  <a:ext uri="{FF2B5EF4-FFF2-40B4-BE49-F238E27FC236}">
                    <a16:creationId xmlns:a16="http://schemas.microsoft.com/office/drawing/2014/main" id="{17BEDABE-6DC6-440D-AD3E-A9ECC2CDA287}"/>
                  </a:ext>
                </a:extLst>
              </p:cNvPr>
              <p:cNvSpPr txBox="1">
                <a:spLocks noRot="1" noChangeAspect="1" noMove="1" noResize="1" noEditPoints="1" noAdjustHandles="1" noChangeArrowheads="1" noChangeShapeType="1" noTextEdit="1"/>
              </p:cNvSpPr>
              <p:nvPr/>
            </p:nvSpPr>
            <p:spPr>
              <a:xfrm>
                <a:off x="3255489" y="3762077"/>
                <a:ext cx="2812693" cy="69147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CF2F41F6-011A-4B9F-BB65-E505776D0EA7}"/>
                  </a:ext>
                </a:extLst>
              </p:cNvPr>
              <p:cNvSpPr txBox="1"/>
              <p:nvPr/>
            </p:nvSpPr>
            <p:spPr>
              <a:xfrm>
                <a:off x="760986" y="4785670"/>
                <a:ext cx="4545037"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C00000"/>
                          </a:solidFill>
                          <a:effectLst>
                            <a:outerShdw blurRad="38100" dist="38100" dir="2700000" algn="tl">
                              <a:srgbClr val="000000">
                                <a:alpha val="43137"/>
                              </a:srgbClr>
                            </a:outerShdw>
                          </a:effectLst>
                        </a:rPr>
                        <m:t>apple</m:t>
                      </m:r>
                      <m:r>
                        <m:rPr>
                          <m:nor/>
                        </m:rPr>
                        <a:rPr lang="pl-PL" sz="2400" dirty="0"/>
                        <m:t> ⋂ </m:t>
                      </m:r>
                      <m:r>
                        <m:rPr>
                          <m:nor/>
                        </m:rPr>
                        <a:rPr lang="en-US" sz="2400" b="1" dirty="0">
                          <a:solidFill>
                            <a:srgbClr val="7030A0"/>
                          </a:solidFill>
                          <a:effectLst>
                            <a:outerShdw blurRad="38100" dist="38100" dir="2700000" algn="tl">
                              <a:srgbClr val="000000">
                                <a:alpha val="43137"/>
                              </a:srgbClr>
                            </a:outerShdw>
                          </a:effectLst>
                        </a:rPr>
                        <m:t>graph</m:t>
                      </m:r>
                      <m:r>
                        <m:rPr>
                          <m:nor/>
                        </m:rPr>
                        <a:rPr lang="pl-PL" sz="2400" dirty="0"/>
                        <m:t>) =</m:t>
                      </m:r>
                      <m:r>
                        <m:rPr>
                          <m:nor/>
                        </m:rPr>
                        <a:rPr lang="en-US" sz="2400" dirty="0"/>
                        <m:t> </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3</m:t>
                          </m:r>
                        </m:den>
                      </m:f>
                      <m:r>
                        <a:rPr lang="en-US" sz="2400" i="1">
                          <a:latin typeface="Cambria Math" panose="02040503050406030204" pitchFamily="18" charset="0"/>
                        </a:rPr>
                        <m:t>𝑥</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8</m:t>
                          </m:r>
                        </m:num>
                        <m:den>
                          <m:r>
                            <a:rPr lang="en-US" sz="2400" i="1">
                              <a:latin typeface="Cambria Math" panose="02040503050406030204" pitchFamily="18" charset="0"/>
                              <a:ea typeface="Cambria Math" panose="02040503050406030204" pitchFamily="18" charset="0"/>
                            </a:rPr>
                            <m:t>11</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8</m:t>
                          </m:r>
                        </m:num>
                        <m:den>
                          <m:r>
                            <a:rPr lang="en-US" sz="2400" i="1">
                              <a:latin typeface="Cambria Math" panose="02040503050406030204" pitchFamily="18" charset="0"/>
                            </a:rPr>
                            <m:t>33</m:t>
                          </m:r>
                        </m:den>
                      </m:f>
                    </m:oMath>
                  </m:oMathPara>
                </a14:m>
                <a:endParaRPr lang="en-US" sz="2400" dirty="0"/>
              </a:p>
            </p:txBody>
          </p:sp>
        </mc:Choice>
        <mc:Fallback xmlns="">
          <p:sp>
            <p:nvSpPr>
              <p:cNvPr id="101" name="TextBox 100">
                <a:extLst>
                  <a:ext uri="{FF2B5EF4-FFF2-40B4-BE49-F238E27FC236}">
                    <a16:creationId xmlns:a16="http://schemas.microsoft.com/office/drawing/2014/main" id="{CF2F41F6-011A-4B9F-BB65-E505776D0EA7}"/>
                  </a:ext>
                </a:extLst>
              </p:cNvPr>
              <p:cNvSpPr txBox="1">
                <a:spLocks noRot="1" noChangeAspect="1" noMove="1" noResize="1" noEditPoints="1" noAdjustHandles="1" noChangeArrowheads="1" noChangeShapeType="1" noTextEdit="1"/>
              </p:cNvSpPr>
              <p:nvPr/>
            </p:nvSpPr>
            <p:spPr>
              <a:xfrm>
                <a:off x="760986" y="4785670"/>
                <a:ext cx="4545037" cy="786177"/>
              </a:xfrm>
              <a:prstGeom prst="rect">
                <a:avLst/>
              </a:prstGeom>
              <a:blipFill>
                <a:blip r:embed="rId12"/>
                <a:stretch>
                  <a:fillRect/>
                </a:stretch>
              </a:blipFill>
            </p:spPr>
            <p:txBody>
              <a:bodyPr/>
              <a:lstStyle/>
              <a:p>
                <a:r>
                  <a:rPr lang="en-US">
                    <a:noFill/>
                  </a:rPr>
                  <a:t> </a:t>
                </a:r>
              </a:p>
            </p:txBody>
          </p:sp>
        </mc:Fallback>
      </mc:AlternateContent>
      <p:pic>
        <p:nvPicPr>
          <p:cNvPr id="102" name="Picture 101">
            <a:extLst>
              <a:ext uri="{FF2B5EF4-FFF2-40B4-BE49-F238E27FC236}">
                <a16:creationId xmlns:a16="http://schemas.microsoft.com/office/drawing/2014/main" id="{BB6C937E-F23D-41BE-B304-B7D24316127E}"/>
              </a:ext>
            </a:extLst>
          </p:cNvPr>
          <p:cNvPicPr>
            <a:picLocks noChangeAspect="1"/>
          </p:cNvPicPr>
          <p:nvPr/>
        </p:nvPicPr>
        <p:blipFill>
          <a:blip r:embed="rId13"/>
          <a:stretch>
            <a:fillRect/>
          </a:stretch>
        </p:blipFill>
        <p:spPr>
          <a:xfrm>
            <a:off x="3142173" y="3091667"/>
            <a:ext cx="706259" cy="306025"/>
          </a:xfrm>
          <a:prstGeom prst="rect">
            <a:avLst/>
          </a:prstGeom>
        </p:spPr>
      </p:pic>
      <p:pic>
        <p:nvPicPr>
          <p:cNvPr id="103" name="Picture 102">
            <a:extLst>
              <a:ext uri="{FF2B5EF4-FFF2-40B4-BE49-F238E27FC236}">
                <a16:creationId xmlns:a16="http://schemas.microsoft.com/office/drawing/2014/main" id="{4BB2792F-B69B-400E-8836-762CE5907A39}"/>
              </a:ext>
            </a:extLst>
          </p:cNvPr>
          <p:cNvPicPr>
            <a:picLocks noChangeAspect="1"/>
          </p:cNvPicPr>
          <p:nvPr/>
        </p:nvPicPr>
        <p:blipFill>
          <a:blip r:embed="rId13"/>
          <a:stretch>
            <a:fillRect/>
          </a:stretch>
        </p:blipFill>
        <p:spPr>
          <a:xfrm>
            <a:off x="4376407" y="3091667"/>
            <a:ext cx="763661" cy="331456"/>
          </a:xfrm>
          <a:prstGeom prst="rect">
            <a:avLst/>
          </a:prstGeom>
        </p:spPr>
      </p:pic>
      <p:pic>
        <p:nvPicPr>
          <p:cNvPr id="104" name="Picture 103">
            <a:extLst>
              <a:ext uri="{FF2B5EF4-FFF2-40B4-BE49-F238E27FC236}">
                <a16:creationId xmlns:a16="http://schemas.microsoft.com/office/drawing/2014/main" id="{060B12C1-4C32-4BB5-8862-E5E3B056CC3B}"/>
              </a:ext>
            </a:extLst>
          </p:cNvPr>
          <p:cNvPicPr>
            <a:picLocks noChangeAspect="1"/>
          </p:cNvPicPr>
          <p:nvPr/>
        </p:nvPicPr>
        <p:blipFill>
          <a:blip r:embed="rId13"/>
          <a:stretch>
            <a:fillRect/>
          </a:stretch>
        </p:blipFill>
        <p:spPr>
          <a:xfrm>
            <a:off x="5279137" y="3104383"/>
            <a:ext cx="706259" cy="306025"/>
          </a:xfrm>
          <a:prstGeom prst="rect">
            <a:avLst/>
          </a:prstGeom>
        </p:spPr>
      </p:pic>
      <p:pic>
        <p:nvPicPr>
          <p:cNvPr id="105" name="Picture 104">
            <a:extLst>
              <a:ext uri="{FF2B5EF4-FFF2-40B4-BE49-F238E27FC236}">
                <a16:creationId xmlns:a16="http://schemas.microsoft.com/office/drawing/2014/main" id="{23AAC520-5F1B-4D08-B81A-452E323C837B}"/>
              </a:ext>
            </a:extLst>
          </p:cNvPr>
          <p:cNvPicPr>
            <a:picLocks noChangeAspect="1"/>
          </p:cNvPicPr>
          <p:nvPr/>
        </p:nvPicPr>
        <p:blipFill>
          <a:blip r:embed="rId13"/>
          <a:stretch>
            <a:fillRect/>
          </a:stretch>
        </p:blipFill>
        <p:spPr>
          <a:xfrm>
            <a:off x="1927489" y="3773565"/>
            <a:ext cx="1048019" cy="824775"/>
          </a:xfrm>
          <a:prstGeom prst="rect">
            <a:avLst/>
          </a:prstGeom>
        </p:spPr>
      </p:pic>
      <p:pic>
        <p:nvPicPr>
          <p:cNvPr id="106" name="Picture 105">
            <a:extLst>
              <a:ext uri="{FF2B5EF4-FFF2-40B4-BE49-F238E27FC236}">
                <a16:creationId xmlns:a16="http://schemas.microsoft.com/office/drawing/2014/main" id="{B1D80A46-0A89-44DD-A0D2-CC2B3B2220FA}"/>
              </a:ext>
            </a:extLst>
          </p:cNvPr>
          <p:cNvPicPr>
            <a:picLocks noChangeAspect="1"/>
          </p:cNvPicPr>
          <p:nvPr/>
        </p:nvPicPr>
        <p:blipFill>
          <a:blip r:embed="rId13"/>
          <a:stretch>
            <a:fillRect/>
          </a:stretch>
        </p:blipFill>
        <p:spPr>
          <a:xfrm>
            <a:off x="5621002" y="3727675"/>
            <a:ext cx="444962" cy="824775"/>
          </a:xfrm>
          <a:prstGeom prst="rect">
            <a:avLst/>
          </a:prstGeom>
        </p:spPr>
      </p:pic>
      <p:pic>
        <p:nvPicPr>
          <p:cNvPr id="107" name="Picture 106">
            <a:extLst>
              <a:ext uri="{FF2B5EF4-FFF2-40B4-BE49-F238E27FC236}">
                <a16:creationId xmlns:a16="http://schemas.microsoft.com/office/drawing/2014/main" id="{09053EBC-9378-48D1-9330-973237C5AA00}"/>
              </a:ext>
            </a:extLst>
          </p:cNvPr>
          <p:cNvPicPr>
            <a:picLocks noChangeAspect="1"/>
          </p:cNvPicPr>
          <p:nvPr/>
        </p:nvPicPr>
        <p:blipFill>
          <a:blip r:embed="rId13"/>
          <a:stretch>
            <a:fillRect/>
          </a:stretch>
        </p:blipFill>
        <p:spPr>
          <a:xfrm>
            <a:off x="3435587" y="4787579"/>
            <a:ext cx="233941" cy="824775"/>
          </a:xfrm>
          <a:prstGeom prst="rect">
            <a:avLst/>
          </a:prstGeom>
        </p:spPr>
      </p:pic>
      <p:pic>
        <p:nvPicPr>
          <p:cNvPr id="108" name="Picture 107">
            <a:extLst>
              <a:ext uri="{FF2B5EF4-FFF2-40B4-BE49-F238E27FC236}">
                <a16:creationId xmlns:a16="http://schemas.microsoft.com/office/drawing/2014/main" id="{CD9E6B06-CCDB-4F22-9C40-ED554490E7C2}"/>
              </a:ext>
            </a:extLst>
          </p:cNvPr>
          <p:cNvPicPr>
            <a:picLocks noChangeAspect="1"/>
          </p:cNvPicPr>
          <p:nvPr/>
        </p:nvPicPr>
        <p:blipFill>
          <a:blip r:embed="rId13"/>
          <a:stretch>
            <a:fillRect/>
          </a:stretch>
        </p:blipFill>
        <p:spPr>
          <a:xfrm>
            <a:off x="3914543" y="4854122"/>
            <a:ext cx="351332" cy="824775"/>
          </a:xfrm>
          <a:prstGeom prst="rect">
            <a:avLst/>
          </a:prstGeom>
        </p:spPr>
      </p:pic>
      <p:pic>
        <p:nvPicPr>
          <p:cNvPr id="109" name="Picture 108">
            <a:extLst>
              <a:ext uri="{FF2B5EF4-FFF2-40B4-BE49-F238E27FC236}">
                <a16:creationId xmlns:a16="http://schemas.microsoft.com/office/drawing/2014/main" id="{08E48BBF-99C7-4648-8B2D-A0F1A6DB3A0F}"/>
              </a:ext>
            </a:extLst>
          </p:cNvPr>
          <p:cNvPicPr>
            <a:picLocks noChangeAspect="1"/>
          </p:cNvPicPr>
          <p:nvPr/>
        </p:nvPicPr>
        <p:blipFill>
          <a:blip r:embed="rId13"/>
          <a:stretch>
            <a:fillRect/>
          </a:stretch>
        </p:blipFill>
        <p:spPr>
          <a:xfrm>
            <a:off x="4625718" y="4766370"/>
            <a:ext cx="479019" cy="824775"/>
          </a:xfrm>
          <a:prstGeom prst="rect">
            <a:avLst/>
          </a:prstGeom>
        </p:spPr>
      </p:pic>
    </p:spTree>
    <p:extLst>
      <p:ext uri="{BB962C8B-B14F-4D97-AF65-F5344CB8AC3E}">
        <p14:creationId xmlns:p14="http://schemas.microsoft.com/office/powerpoint/2010/main" val="309295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
                                        </p:tgtEl>
                                      </p:cBhvr>
                                    </p:animEffect>
                                    <p:set>
                                      <p:cBhvr>
                                        <p:cTn id="12" dur="1" fill="hold">
                                          <p:stCondLst>
                                            <p:cond delay="499"/>
                                          </p:stCondLst>
                                        </p:cTn>
                                        <p:tgtEl>
                                          <p:spTgt spid="10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3"/>
                                        </p:tgtEl>
                                      </p:cBhvr>
                                    </p:animEffect>
                                    <p:set>
                                      <p:cBhvr>
                                        <p:cTn id="17" dur="1" fill="hold">
                                          <p:stCondLst>
                                            <p:cond delay="499"/>
                                          </p:stCondLst>
                                        </p:cTn>
                                        <p:tgtEl>
                                          <p:spTgt spid="10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4"/>
                                        </p:tgtEl>
                                      </p:cBhvr>
                                    </p:animEffect>
                                    <p:set>
                                      <p:cBhvr>
                                        <p:cTn id="22" dur="1" fill="hold">
                                          <p:stCondLst>
                                            <p:cond delay="499"/>
                                          </p:stCondLst>
                                        </p:cTn>
                                        <p:tgtEl>
                                          <p:spTgt spid="10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5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5"/>
                                        </p:tgtEl>
                                      </p:cBhvr>
                                    </p:animEffect>
                                    <p:set>
                                      <p:cBhvr>
                                        <p:cTn id="32" dur="1" fill="hold">
                                          <p:stCondLst>
                                            <p:cond delay="499"/>
                                          </p:stCondLst>
                                        </p:cTn>
                                        <p:tgtEl>
                                          <p:spTgt spid="10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122 -0.02809 L 0.00122 -0.02809 C 0.00087 -0.03055 0.00087 -0.03302 0.00018 -0.03518 C -0.00017 -0.03642 -0.00121 -0.03704 -0.00191 -0.03827 C -0.0026 -0.03951 -0.0033 -0.04074 -0.00417 -0.04197 C -0.00434 -0.04352 -0.00434 -0.04537 -0.00503 -0.0466 C -0.00607 -0.04907 -0.01042 -0.0537 -0.01146 -0.05525 C -0.0125 -0.05648 -0.01319 -0.05833 -0.01406 -0.05988 C -0.01493 -0.06142 -0.01528 -0.06327 -0.01632 -0.06451 C -0.01805 -0.06636 -0.02014 -0.06728 -0.02187 -0.06913 C -0.02378 -0.07068 -0.02569 -0.07253 -0.0276 -0.07438 C -0.02899 -0.07592 -0.03003 -0.07809 -0.03142 -0.07901 C -0.03316 -0.08025 -0.03489 -0.08055 -0.03663 -0.08148 C -0.04427 -0.09043 -0.03646 -0.08241 -0.04618 -0.08827 C -0.04826 -0.08951 -0.05 -0.09167 -0.05191 -0.0929 C -0.05451 -0.09475 -0.05972 -0.09753 -0.05972 -0.09753 L -0.09062 -0.09691 C -0.09184 -0.0966 -0.09253 -0.09413 -0.09357 -0.0929 C -0.09444 -0.09228 -0.09548 -0.09167 -0.09618 -0.09074 C -0.09774 -0.0892 -0.09844 -0.08827 -0.09965 -0.08673 C -0.10139 -0.08241 -0.10364 -0.0787 -0.10451 -0.07376 C -0.10503 -0.0713 -0.10503 -0.06883 -0.1059 -0.06667 C -0.10677 -0.06389 -0.10851 -0.06204 -0.10972 -0.05988 C -0.11215 -0.0466 -0.10972 -0.05926 -0.11371 -0.0429 C -0.11406 -0.04074 -0.11441 -0.03858 -0.11493 -0.03673 C -0.11562 -0.03426 -0.11684 -0.0321 -0.11753 -0.02963 C -0.11875 -0.02531 -0.11927 -0.02037 -0.12014 -0.01574 C -0.12378 0.00401 -0.11927 -0.02068 -0.12274 -0.00247 C -0.12326 -0.00031 -0.12361 0.00216 -0.12413 0.00432 C -0.12448 0.01296 -0.12587 0.04445 -0.12673 0.05463 C -0.12691 0.05772 -0.1276 0.0608 -0.12795 0.06389 C -0.12864 0.06852 -0.12917 0.07315 -0.12969 0.07778 C -0.13021 0.08087 -0.13073 0.08395 -0.13107 0.08704 C -0.1316 0.09136 -0.13177 0.09599 -0.13229 0.10031 C -0.13264 0.10247 -0.13333 0.10494 -0.13368 0.1071 C -0.13455 0.11358 -0.13559 0.12006 -0.13628 0.12654 C -0.1368 0.13179 -0.1375 0.13735 -0.13802 0.14259 C -0.13976 0.16173 -0.13767 0.14969 -0.1401 0.16296 C -0.14271 0.19599 -0.14167 0.17562 -0.14062 0.22994 C -0.14028 0.24259 -0.14028 0.25494 -0.13976 0.26728 C -0.13958 0.26975 -0.13889 0.27191 -0.13837 0.27408 C -0.13785 0.27685 -0.13663 0.28179 -0.13663 0.28179 C -0.1368 0.28889 -0.1368 0.29568 -0.13715 0.30278 C -0.13802 0.32624 -0.13802 0.30895 -0.13802 0.31759 " pathEditMode="relative" ptsTypes="AAAAAAAAAAAAAAAAAAAAAAAAAAAAAAAAAAAAAAAAAAAA">
                                      <p:cBhvr>
                                        <p:cTn id="36" dur="2000" fill="hold"/>
                                        <p:tgtEl>
                                          <p:spTgt spid="34"/>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fade">
                                      <p:cBhvr>
                                        <p:cTn id="41" dur="500"/>
                                        <p:tgtEl>
                                          <p:spTgt spid="10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06"/>
                                        </p:tgtEl>
                                      </p:cBhvr>
                                    </p:animEffect>
                                    <p:set>
                                      <p:cBhvr>
                                        <p:cTn id="46" dur="1" fill="hold">
                                          <p:stCondLst>
                                            <p:cond delay="499"/>
                                          </p:stCondLst>
                                        </p:cTn>
                                        <p:tgtEl>
                                          <p:spTgt spid="10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0.02864 0.03797 L 0.02864 0.03797 C 0.02812 0.03519 0.02777 0.03241 0.02725 0.02963 C 0.02708 0.02871 0.02656 0.02871 0.02638 0.02809 C 0.02586 0.02686 0.02552 0.02531 0.025 0.02408 C 0.01996 0.0105 0.02586 0.02655 0.02066 0.0142 C 0.02031 0.01297 0.01996 0.01112 0.01944 0.01019 C 0.01875 0.00895 0.0177 0.00865 0.01684 0.00772 C 0.01475 0.0034 0.01336 -3.95062E-6 0.01076 -0.0037 C 0.00954 -0.00555 0.00798 -0.00679 0.00677 -0.00833 C 0.0052 -0.01049 0.00399 -0.01327 0.00243 -0.01543 C -0.00278 -0.0216 -0.00834 -0.02716 -0.01372 -0.03302 C -0.01632 -0.03611 -0.01893 -0.0395 -0.02188 -0.04166 C -0.03924 -0.0537 -0.03212 -0.05 -0.04289 -0.05463 C -0.04462 -0.05648 -0.04653 -0.05895 -0.04844 -0.06018 C -0.05209 -0.06234 -0.05573 -0.06265 -0.05938 -0.06481 C -0.06059 -0.06543 -0.06198 -0.06635 -0.0632 -0.06697 C -0.07553 -0.07284 -0.06424 -0.06635 -0.07327 -0.0716 C -0.0757 -0.07129 -0.0783 -0.07098 -0.08073 -0.07006 C -0.08438 -0.06913 -0.09358 -0.06296 -0.09549 -0.06172 C -0.09671 -0.0608 -0.09809 -0.06018 -0.09931 -0.05926 L -0.1033 -0.05709 C -0.10764 -0.04784 -0.10296 -0.05709 -0.10938 -0.04784 C -0.11042 -0.04629 -0.11112 -0.04475 -0.11198 -0.04321 C -0.11285 -0.04166 -0.11389 -0.04074 -0.11459 -0.03919 C -0.11563 -0.03703 -0.11632 -0.03456 -0.11719 -0.0324 C -0.11806 -0.02592 -0.12014 -0.01975 -0.1198 -0.01296 C -0.1158 0.07346 -0.12327 0.04537 -0.11285 0.07963 C -0.10799 0.11852 -0.11441 0.07284 -0.10851 0.10371 C -0.10782 0.10803 -0.10764 0.11266 -0.10678 0.11698 C -0.10608 0.12037 -0.10504 0.12346 -0.10417 0.12686 C -0.10087 0.14105 -0.10539 0.12624 -0.10035 0.14383 C -0.09827 0.15062 -0.09653 0.15772 -0.0941 0.16389 C -0.09323 0.16636 -0.09219 0.16852 -0.0915 0.17099 C -0.09098 0.17315 -0.0908 0.17562 -0.09028 0.17809 C -0.08959 0.18056 -0.08837 0.18241 -0.08768 0.18488 C -0.08698 0.18704 -0.08681 0.18951 -0.08629 0.19198 C -0.08612 0.19321 -0.08559 0.19445 -0.08542 0.19568 C -0.0849 0.19939 -0.08455 0.20278 -0.08421 0.20649 C -0.08351 0.21358 -0.08264 0.2247 -0.08195 0.2321 C -0.08212 0.23519 -0.08212 0.24013 -0.08334 0.24291 C -0.08351 0.24352 -0.08421 0.24383 -0.08455 0.24445 C -0.0849 0.24507 -0.08507 0.2463 -0.08542 0.24661 C -0.08664 0.24846 -0.08907 0.24908 -0.09028 0.25 C -0.09289 0.25124 -0.09219 0.25124 -0.09462 0.25371 C -0.09514 0.25432 -0.09584 0.25463 -0.09636 0.25525 C -0.10035 0.26729 -0.09497 0.25278 -0.09931 0.26081 C -0.1 0.26173 -0.10035 0.26328 -0.1007 0.26451 C -0.10122 0.26605 -0.10157 0.2676 -0.10209 0.26914 C -0.10226 0.27037 -0.10243 0.27192 -0.10296 0.27315 C -0.10487 0.27932 -0.10556 0.27871 -0.10678 0.28457 C -0.10834 0.29167 -0.10868 0.29661 -0.10938 0.30463 C -0.10973 0.30926 -0.10973 0.3142 -0.11025 0.31852 C -0.11181 0.33272 -0.11164 0.31729 -0.11164 0.32809 " pathEditMode="relative" ptsTypes="AAAAAAAAAAAAAAAAAAAAAAAAAAAAAAAAAAAAAAAAAAAAAAAAAAAAAA">
                                      <p:cBhvr>
                                        <p:cTn id="50" dur="2000" fill="hold"/>
                                        <p:tgtEl>
                                          <p:spTgt spid="65"/>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07"/>
                                        </p:tgtEl>
                                      </p:cBhvr>
                                    </p:animEffect>
                                    <p:set>
                                      <p:cBhvr>
                                        <p:cTn id="60" dur="1" fill="hold">
                                          <p:stCondLst>
                                            <p:cond delay="499"/>
                                          </p:stCondLst>
                                        </p:cTn>
                                        <p:tgtEl>
                                          <p:spTgt spid="10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108"/>
                                        </p:tgtEl>
                                      </p:cBhvr>
                                    </p:animEffect>
                                    <p:set>
                                      <p:cBhvr>
                                        <p:cTn id="65" dur="1" fill="hold">
                                          <p:stCondLst>
                                            <p:cond delay="499"/>
                                          </p:stCondLst>
                                        </p:cTn>
                                        <p:tgtEl>
                                          <p:spTgt spid="10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109"/>
                                        </p:tgtEl>
                                      </p:cBhvr>
                                    </p:animEffect>
                                    <p:set>
                                      <p:cBhvr>
                                        <p:cTn id="70" dur="1" fill="hold">
                                          <p:stCondLst>
                                            <p:cond delay="499"/>
                                          </p:stCondLst>
                                        </p:cTn>
                                        <p:tgtEl>
                                          <p:spTgt spid="10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2.22222E-6 -2.83951E-6 L 2.22222E-6 0.00031 C -0.00052 -0.0074 -0.00052 -0.01759 -0.00226 -0.025 C -0.00278 -0.02747 -0.004 -0.02994 -0.00469 -0.0324 C -0.00799 -0.04537 -0.00347 -0.03518 -0.00834 -0.04475 C -0.01007 -0.05308 -0.00816 -0.04506 -0.01163 -0.05401 C -0.01806 -0.07037 -0.01007 -0.05339 -0.01684 -0.06728 L -0.02396 -0.08148 C -0.02465 -0.08302 -0.02535 -0.08518 -0.02639 -0.08642 C -0.02882 -0.08981 -0.0309 -0.09444 -0.03368 -0.09629 L -0.03733 -0.09876 C -0.03854 -0.10031 -0.03976 -0.10277 -0.04097 -0.1037 C -0.04445 -0.10679 -0.04809 -0.10864 -0.05156 -0.11142 C -0.0533 -0.11234 -0.05504 -0.11296 -0.05643 -0.1145 C -0.05834 -0.11636 -0.06007 -0.11759 -0.06181 -0.11944 C -0.06372 -0.12129 -0.06528 -0.12376 -0.06702 -0.12531 C -0.07049 -0.12747 -0.07413 -0.12777 -0.07743 -0.13024 C -0.08351 -0.13518 -0.09427 -0.14413 -0.10156 -0.14845 C -0.10313 -0.14969 -0.10504 -0.15 -0.10677 -0.15092 C -0.11337 -0.15524 -0.11302 -0.1571 -0.11893 -0.15987 C -0.1224 -0.16203 -0.12917 -0.16481 -0.12917 -0.1645 C -0.13959 -0.1645 -0.15018 -0.16481 -0.16077 -0.16327 C -0.16545 -0.16265 -0.17483 -0.15833 -0.17483 -0.15802 C -0.17813 -0.15617 -0.18247 -0.15277 -0.18559 -0.15092 C -0.18785 -0.14969 -0.19011 -0.14938 -0.19254 -0.14845 C -0.19375 -0.1466 -0.19479 -0.14475 -0.19618 -0.14352 C -0.19844 -0.14136 -0.20122 -0.14136 -0.20365 -0.13858 C -0.20886 -0.1321 -0.20209 -0.13981 -0.20799 -0.13457 C -0.21493 -0.12808 -0.2033 -0.13642 -0.21372 -0.12963 C -0.21441 -0.12777 -0.21528 -0.12592 -0.21615 -0.12469 L -0.22726 -0.10957 C -0.22847 -0.10802 -0.22969 -0.10648 -0.2309 -0.10463 C -0.23264 -0.10185 -0.23438 -0.09907 -0.23611 -0.09629 C -0.24236 -0.08734 -0.24202 -0.08827 -0.24722 -0.0821 C -0.24931 -0.07685 -0.24948 -0.07592 -0.25295 -0.07222 C -0.25417 -0.07098 -0.25538 -0.07098 -0.2566 -0.06975 C -0.25781 -0.06821 -0.25903 -0.06636 -0.26025 -0.0645 C -0.26111 -0.06389 -0.26198 -0.06327 -0.26268 -0.06234 C -0.26441 -0.06018 -0.26771 -0.05617 -0.26771 -0.05586 C -0.27084 -0.04321 -0.26632 -0.05895 -0.27136 -0.04907 C -0.27188 -0.04815 -0.2717 -0.04598 -0.27222 -0.04475 C -0.27292 -0.04321 -0.27379 -0.04136 -0.27465 -0.03981 C -0.275 -0.03765 -0.27518 -0.03518 -0.27587 -0.03302 C -0.27639 -0.03117 -0.27778 -0.03055 -0.2783 -0.02808 C -0.27882 -0.02623 -0.27847 -0.02315 -0.279 -0.02098 C -0.28004 -0.01666 -0.28177 -0.01327 -0.28281 -0.00926 C -0.28334 -0.00679 -0.28351 -0.00432 -0.28386 -0.00154 C -0.28646 0.0105 -0.28386 -0.00339 -0.28646 0.00741 C -0.28663 0.00895 -0.28681 0.01081 -0.28715 0.01235 C -0.28924 0.02099 -0.28785 0.01204 -0.28959 0.02161 C -0.28993 0.02346 -0.28993 0.02562 -0.29045 0.02716 C -0.29236 0.03426 -0.29184 0.02037 -0.29184 0.03426 " pathEditMode="relative" rAng="0" ptsTypes="AAAAAAAAAAAAAAAAAAAAAAAAAAAAAAAAAAAAAAAAAAAAAAAAAAAA">
                                      <p:cBhvr>
                                        <p:cTn id="74" dur="2000" fill="hold"/>
                                        <p:tgtEl>
                                          <p:spTgt spid="23"/>
                                        </p:tgtEl>
                                        <p:attrNameLst>
                                          <p:attrName>ppt_x</p:attrName>
                                          <p:attrName>ppt_y</p:attrName>
                                        </p:attrNameLst>
                                      </p:cBhvr>
                                      <p:rCtr x="-14601" y="-65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609A3D-FFDF-484B-9C29-F460230BA961}"/>
              </a:ext>
            </a:extLst>
          </p:cNvPr>
          <p:cNvPicPr>
            <a:picLocks noChangeAspect="1"/>
          </p:cNvPicPr>
          <p:nvPr/>
        </p:nvPicPr>
        <p:blipFill>
          <a:blip r:embed="rId2"/>
          <a:stretch>
            <a:fillRect/>
          </a:stretch>
        </p:blipFill>
        <p:spPr>
          <a:xfrm>
            <a:off x="480744" y="1844121"/>
            <a:ext cx="4829175" cy="1038225"/>
          </a:xfrm>
          <a:prstGeom prst="rect">
            <a:avLst/>
          </a:prstGeom>
        </p:spPr>
      </p:pic>
      <p:sp>
        <p:nvSpPr>
          <p:cNvPr id="3" name="Rectangle 2">
            <a:extLst>
              <a:ext uri="{FF2B5EF4-FFF2-40B4-BE49-F238E27FC236}">
                <a16:creationId xmlns:a16="http://schemas.microsoft.com/office/drawing/2014/main" id="{BE1F933E-8E62-4DA7-971C-BDD6AD596A79}"/>
              </a:ext>
            </a:extLst>
          </p:cNvPr>
          <p:cNvSpPr/>
          <p:nvPr/>
        </p:nvSpPr>
        <p:spPr>
          <a:xfrm>
            <a:off x="-138420" y="809490"/>
            <a:ext cx="647574" cy="523220"/>
          </a:xfrm>
          <a:prstGeom prst="rect">
            <a:avLst/>
          </a:prstGeom>
          <a:noFill/>
        </p:spPr>
        <p:txBody>
          <a:bodyPr wrap="square" lIns="91440" tIns="45720" rIns="91440" bIns="45720">
            <a:spAutoFit/>
          </a:bodyPr>
          <a:lstStyle/>
          <a:p>
            <a:pPr algn="ctr"/>
            <a:r>
              <a:rPr lang="en-US" sz="2800" b="1" dirty="0">
                <a:ln w="13462">
                  <a:solidFill>
                    <a:schemeClr val="bg1"/>
                  </a:solidFill>
                  <a:prstDash val="solid"/>
                </a:ln>
                <a:solidFill>
                  <a:schemeClr val="accent4">
                    <a:lumMod val="50000"/>
                  </a:schemeClr>
                </a:solidFill>
                <a:effectLst>
                  <a:outerShdw dist="38100" dir="2700000" algn="bl" rotWithShape="0">
                    <a:schemeClr val="accent5"/>
                  </a:outerShdw>
                </a:effectLst>
              </a:rPr>
              <a:t>10.</a:t>
            </a:r>
          </a:p>
        </p:txBody>
      </p:sp>
      <p:sp>
        <p:nvSpPr>
          <p:cNvPr id="51" name="TextBox 50">
            <a:extLst>
              <a:ext uri="{FF2B5EF4-FFF2-40B4-BE49-F238E27FC236}">
                <a16:creationId xmlns:a16="http://schemas.microsoft.com/office/drawing/2014/main" id="{B7FDD65D-4C89-42C6-A107-D32E9E2C044A}"/>
              </a:ext>
            </a:extLst>
          </p:cNvPr>
          <p:cNvSpPr txBox="1"/>
          <p:nvPr/>
        </p:nvSpPr>
        <p:spPr>
          <a:xfrm>
            <a:off x="279269" y="906817"/>
            <a:ext cx="8827024" cy="1077218"/>
          </a:xfrm>
          <a:prstGeom prst="rect">
            <a:avLst/>
          </a:prstGeom>
          <a:noFill/>
        </p:spPr>
        <p:txBody>
          <a:bodyPr wrap="square">
            <a:spAutoFit/>
          </a:bodyPr>
          <a:lstStyle/>
          <a:p>
            <a:r>
              <a:rPr lang="en-US" sz="1600" b="1" dirty="0">
                <a:solidFill>
                  <a:srgbClr val="000000"/>
                </a:solidFill>
                <a:latin typeface="MyriadPro"/>
              </a:rPr>
              <a:t>A cooler contains 4 bottles of apple juice and 8 bottles of grape juice. You choose a bottle without looking, put it aside, and then choose another bottle without looking. Drag and drop each probability into the boxes to show the probability for the corresponding situation. More than one situation can have the same probability.</a:t>
            </a:r>
            <a:endParaRPr lang="en-US" sz="1600" dirty="0"/>
          </a:p>
        </p:txBody>
      </p:sp>
      <p:pic>
        <p:nvPicPr>
          <p:cNvPr id="8" name="Picture 7">
            <a:extLst>
              <a:ext uri="{FF2B5EF4-FFF2-40B4-BE49-F238E27FC236}">
                <a16:creationId xmlns:a16="http://schemas.microsoft.com/office/drawing/2014/main" id="{DDB75690-7D6C-4D1A-A0A9-5BFE18A0787E}"/>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104746" y="1746868"/>
            <a:ext cx="789568" cy="95607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A17CFBA-CA3A-4627-8841-2FDAE0A60FB3}"/>
              </a:ext>
            </a:extLst>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033277" y="1730754"/>
            <a:ext cx="827166" cy="972189"/>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10113864-6085-42BA-AEF8-AC0392B2F29E}"/>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176110" y="1808924"/>
            <a:ext cx="789568" cy="918477"/>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B67174D9-CB10-4485-A404-5E830B96AEA7}"/>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104746" y="1746868"/>
            <a:ext cx="789568" cy="956075"/>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11DD1975-07F6-4D8C-8EE3-0059B123EA43}"/>
              </a:ext>
            </a:extLst>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033277" y="1730754"/>
            <a:ext cx="827166" cy="972189"/>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4F5DC1B1-DCA7-418B-8D9F-1A6DDD98E13C}"/>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176110" y="1808924"/>
            <a:ext cx="789568" cy="918477"/>
          </a:xfrm>
          <a:prstGeom prst="rect">
            <a:avLst/>
          </a:prstGeom>
          <a:ln>
            <a:noFill/>
          </a:ln>
          <a:effectLst>
            <a:outerShdw blurRad="292100" dist="139700" dir="2700000" algn="tl" rotWithShape="0">
              <a:srgbClr val="333333">
                <a:alpha val="65000"/>
              </a:srgbClr>
            </a:outerShdw>
          </a:effectLst>
        </p:spPr>
      </p:pic>
      <p:pic>
        <p:nvPicPr>
          <p:cNvPr id="1028" name="Picture 4" descr="48 Quart Cooler PNG Images &amp; PSDs for Download | PixelSquid - S105551419">
            <a:extLst>
              <a:ext uri="{FF2B5EF4-FFF2-40B4-BE49-F238E27FC236}">
                <a16:creationId xmlns:a16="http://schemas.microsoft.com/office/drawing/2014/main" id="{BD127F9B-A923-4D98-BB35-C907A592A34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51039" y="1844121"/>
            <a:ext cx="4242783" cy="42427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nute Maid® Orchard's Best">
            <a:extLst>
              <a:ext uri="{FF2B5EF4-FFF2-40B4-BE49-F238E27FC236}">
                <a16:creationId xmlns:a16="http://schemas.microsoft.com/office/drawing/2014/main" id="{D972C82F-66B3-4A9E-9506-E2F41C1054B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7900" y="2933264"/>
            <a:ext cx="676103" cy="9852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Minute Maid® Orchard's Best">
            <a:extLst>
              <a:ext uri="{FF2B5EF4-FFF2-40B4-BE49-F238E27FC236}">
                <a16:creationId xmlns:a16="http://schemas.microsoft.com/office/drawing/2014/main" id="{4A91E949-4F79-414A-9778-F85F96AE11B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2998" y="3061134"/>
            <a:ext cx="676103" cy="97219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Minute Maid® Orchard's Best">
            <a:extLst>
              <a:ext uri="{FF2B5EF4-FFF2-40B4-BE49-F238E27FC236}">
                <a16:creationId xmlns:a16="http://schemas.microsoft.com/office/drawing/2014/main" id="{F2513DF6-B61D-4073-B2A5-900319F823B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2730" y="3137387"/>
            <a:ext cx="676103" cy="97219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Minute Maid® Orchard's Best">
            <a:extLst>
              <a:ext uri="{FF2B5EF4-FFF2-40B4-BE49-F238E27FC236}">
                <a16:creationId xmlns:a16="http://schemas.microsoft.com/office/drawing/2014/main" id="{BDBB19B0-2885-4EC1-878B-99C4CEADC41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9625" y="3221835"/>
            <a:ext cx="676103" cy="97219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Grape Juice Drink | Tropicana Drinks">
            <a:extLst>
              <a:ext uri="{FF2B5EF4-FFF2-40B4-BE49-F238E27FC236}">
                <a16:creationId xmlns:a16="http://schemas.microsoft.com/office/drawing/2014/main" id="{BA9F3158-ECEA-4809-80F7-EE419328FA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8388" y="2704995"/>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Grape Juice Drink | Tropicana Drinks">
            <a:extLst>
              <a:ext uri="{FF2B5EF4-FFF2-40B4-BE49-F238E27FC236}">
                <a16:creationId xmlns:a16="http://schemas.microsoft.com/office/drawing/2014/main" id="{49602E89-60CB-4BA7-9D16-B3EC1E3890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9945" y="2874423"/>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Grape Juice Drink | Tropicana Drinks">
            <a:extLst>
              <a:ext uri="{FF2B5EF4-FFF2-40B4-BE49-F238E27FC236}">
                <a16:creationId xmlns:a16="http://schemas.microsoft.com/office/drawing/2014/main" id="{FBA2B0B3-B37F-4103-915D-F0E7CAC485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6429" y="2778902"/>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Grape Juice Drink | Tropicana Drinks">
            <a:extLst>
              <a:ext uri="{FF2B5EF4-FFF2-40B4-BE49-F238E27FC236}">
                <a16:creationId xmlns:a16="http://schemas.microsoft.com/office/drawing/2014/main" id="{B3AE3E57-052D-4875-A28F-F72CDCB944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6610" y="2989339"/>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Grape Juice Drink | Tropicana Drinks">
            <a:extLst>
              <a:ext uri="{FF2B5EF4-FFF2-40B4-BE49-F238E27FC236}">
                <a16:creationId xmlns:a16="http://schemas.microsoft.com/office/drawing/2014/main" id="{6FBAA77E-94AA-45F0-8B77-5122C72972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8833" y="2800662"/>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Grape Juice Drink | Tropicana Drinks">
            <a:extLst>
              <a:ext uri="{FF2B5EF4-FFF2-40B4-BE49-F238E27FC236}">
                <a16:creationId xmlns:a16="http://schemas.microsoft.com/office/drawing/2014/main" id="{D37A5CC8-1760-44B5-9F7D-59CAD552D8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3694" y="3081496"/>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Grape Juice Drink | Tropicana Drinks">
            <a:extLst>
              <a:ext uri="{FF2B5EF4-FFF2-40B4-BE49-F238E27FC236}">
                <a16:creationId xmlns:a16="http://schemas.microsoft.com/office/drawing/2014/main" id="{DBEC9D91-C5A9-49CF-B10E-793BF041CB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0216" y="3045529"/>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Grape Juice Drink | Tropicana Drinks">
            <a:extLst>
              <a:ext uri="{FF2B5EF4-FFF2-40B4-BE49-F238E27FC236}">
                <a16:creationId xmlns:a16="http://schemas.microsoft.com/office/drawing/2014/main" id="{91B81CA6-D0E2-47FF-A215-E16404AE3C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1831" y="2966580"/>
            <a:ext cx="805877" cy="1361160"/>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127D6D77-785B-49B3-B728-5047A25DBBDA}"/>
              </a:ext>
            </a:extLst>
          </p:cNvPr>
          <p:cNvSpPr txBox="1"/>
          <p:nvPr/>
        </p:nvSpPr>
        <p:spPr>
          <a:xfrm>
            <a:off x="346158" y="3093339"/>
            <a:ext cx="5962607" cy="461665"/>
          </a:xfrm>
          <a:prstGeom prst="rect">
            <a:avLst/>
          </a:prstGeom>
          <a:noFill/>
        </p:spPr>
        <p:txBody>
          <a:bodyPr wrap="square">
            <a:spAutoFit/>
          </a:bodyPr>
          <a:lstStyle/>
          <a:p>
            <a:r>
              <a:rPr lang="pl-PL" sz="2400" dirty="0"/>
              <a:t>P(</a:t>
            </a:r>
            <a:r>
              <a:rPr lang="en-US" sz="2400" b="1" dirty="0">
                <a:solidFill>
                  <a:srgbClr val="C00000"/>
                </a:solidFill>
                <a:effectLst>
                  <a:outerShdw blurRad="38100" dist="38100" dir="2700000" algn="tl">
                    <a:srgbClr val="000000">
                      <a:alpha val="43137"/>
                    </a:srgbClr>
                  </a:outerShdw>
                </a:effectLst>
              </a:rPr>
              <a:t>apple</a:t>
            </a:r>
            <a:r>
              <a:rPr lang="pl-PL" sz="2400" dirty="0"/>
              <a:t> ⋂ </a:t>
            </a:r>
            <a:r>
              <a:rPr lang="en-US" sz="2400" b="1" dirty="0">
                <a:solidFill>
                  <a:srgbClr val="C00000"/>
                </a:solidFill>
                <a:effectLst>
                  <a:outerShdw blurRad="38100" dist="38100" dir="2700000" algn="tl">
                    <a:srgbClr val="000000">
                      <a:alpha val="43137"/>
                    </a:srgbClr>
                  </a:outerShdw>
                </a:effectLst>
              </a:rPr>
              <a:t>apple</a:t>
            </a:r>
            <a:r>
              <a:rPr lang="pl-PL" sz="2400" dirty="0"/>
              <a:t>) = P(</a:t>
            </a:r>
            <a:r>
              <a:rPr lang="en-US" sz="2400" b="1" dirty="0">
                <a:solidFill>
                  <a:srgbClr val="C00000"/>
                </a:solidFill>
                <a:effectLst>
                  <a:outerShdw blurRad="38100" dist="38100" dir="2700000" algn="tl">
                    <a:srgbClr val="000000">
                      <a:alpha val="43137"/>
                    </a:srgbClr>
                  </a:outerShdw>
                </a:effectLst>
              </a:rPr>
              <a:t>apple</a:t>
            </a:r>
            <a:r>
              <a:rPr lang="pl-PL" sz="2400" dirty="0"/>
              <a:t>) ∙ P(</a:t>
            </a:r>
            <a:r>
              <a:rPr lang="en-US" sz="2400" b="1" dirty="0">
                <a:solidFill>
                  <a:srgbClr val="C00000"/>
                </a:solidFill>
                <a:effectLst>
                  <a:outerShdw blurRad="38100" dist="38100" dir="2700000" algn="tl">
                    <a:srgbClr val="000000">
                      <a:alpha val="43137"/>
                    </a:srgbClr>
                  </a:outerShdw>
                </a:effectLst>
              </a:rPr>
              <a:t>apple </a:t>
            </a:r>
            <a:r>
              <a:rPr lang="pl-PL" sz="2400" dirty="0"/>
              <a:t>|</a:t>
            </a:r>
            <a:r>
              <a:rPr lang="en-US" sz="2400" b="1" dirty="0">
                <a:solidFill>
                  <a:srgbClr val="C00000"/>
                </a:solidFill>
                <a:effectLst>
                  <a:outerShdw blurRad="38100" dist="38100" dir="2700000" algn="tl">
                    <a:srgbClr val="000000">
                      <a:alpha val="43137"/>
                    </a:srgbClr>
                  </a:outerShdw>
                </a:effectLst>
              </a:rPr>
              <a:t>apple</a:t>
            </a:r>
            <a:r>
              <a:rPr lang="pl-PL" sz="2400" dirty="0"/>
              <a:t>) </a:t>
            </a:r>
            <a:endParaRPr lang="en-US" sz="2400" dirty="0"/>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35CBEF67-835D-440A-AE20-F998401A538B}"/>
                  </a:ext>
                </a:extLst>
              </p:cNvPr>
              <p:cNvSpPr txBox="1"/>
              <p:nvPr/>
            </p:nvSpPr>
            <p:spPr>
              <a:xfrm>
                <a:off x="403841" y="3793140"/>
                <a:ext cx="2571666"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C00000"/>
                          </a:solidFill>
                          <a:effectLst>
                            <a:outerShdw blurRad="38100" dist="38100" dir="2700000" algn="tl">
                              <a:srgbClr val="000000">
                                <a:alpha val="43137"/>
                              </a:srgbClr>
                            </a:outerShdw>
                          </a:effectLst>
                        </a:rPr>
                        <m:t>apple</m:t>
                      </m:r>
                      <m:r>
                        <m:rPr>
                          <m:nor/>
                        </m:rPr>
                        <a:rPr lang="pl-PL" sz="2400" dirty="0"/>
                        <m:t>)</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4</m:t>
                          </m:r>
                        </m:num>
                        <m:den>
                          <m:r>
                            <a:rPr lang="en-US" sz="2400" i="1">
                              <a:latin typeface="Cambria Math" panose="02040503050406030204" pitchFamily="18" charset="0"/>
                            </a:rPr>
                            <m:t>12</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3</m:t>
                          </m:r>
                        </m:den>
                      </m:f>
                    </m:oMath>
                  </m:oMathPara>
                </a14:m>
                <a:endParaRPr lang="en-US" sz="2400" dirty="0"/>
              </a:p>
            </p:txBody>
          </p:sp>
        </mc:Choice>
        <mc:Fallback xmlns="">
          <p:sp>
            <p:nvSpPr>
              <p:cNvPr id="99" name="TextBox 98">
                <a:extLst>
                  <a:ext uri="{FF2B5EF4-FFF2-40B4-BE49-F238E27FC236}">
                    <a16:creationId xmlns:a16="http://schemas.microsoft.com/office/drawing/2014/main" id="{35CBEF67-835D-440A-AE20-F998401A538B}"/>
                  </a:ext>
                </a:extLst>
              </p:cNvPr>
              <p:cNvSpPr txBox="1">
                <a:spLocks noRot="1" noChangeAspect="1" noMove="1" noResize="1" noEditPoints="1" noAdjustHandles="1" noChangeArrowheads="1" noChangeShapeType="1" noTextEdit="1"/>
              </p:cNvSpPr>
              <p:nvPr/>
            </p:nvSpPr>
            <p:spPr>
              <a:xfrm>
                <a:off x="403841" y="3793140"/>
                <a:ext cx="2571666" cy="69384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17BEDABE-6DC6-440D-AD3E-A9ECC2CDA287}"/>
                  </a:ext>
                </a:extLst>
              </p:cNvPr>
              <p:cNvSpPr txBox="1"/>
              <p:nvPr/>
            </p:nvSpPr>
            <p:spPr>
              <a:xfrm>
                <a:off x="3255489" y="3762077"/>
                <a:ext cx="2788649"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C00000"/>
                          </a:solidFill>
                          <a:effectLst>
                            <a:outerShdw blurRad="38100" dist="38100" dir="2700000" algn="tl">
                              <a:srgbClr val="000000">
                                <a:alpha val="43137"/>
                              </a:srgbClr>
                            </a:outerShdw>
                          </a:effectLst>
                        </a:rPr>
                        <m:t>apple</m:t>
                      </m:r>
                      <m:r>
                        <m:rPr>
                          <m:nor/>
                        </m:rPr>
                        <a:rPr lang="pl-PL" sz="2400" dirty="0"/>
                        <m:t>|</m:t>
                      </m:r>
                      <m:r>
                        <m:rPr>
                          <m:nor/>
                        </m:rPr>
                        <a:rPr lang="en-US" sz="2400" b="1" dirty="0">
                          <a:solidFill>
                            <a:srgbClr val="C00000"/>
                          </a:solidFill>
                          <a:effectLst>
                            <a:outerShdw blurRad="38100" dist="38100" dir="2700000" algn="tl">
                              <a:srgbClr val="000000">
                                <a:alpha val="43137"/>
                              </a:srgbClr>
                            </a:outerShdw>
                          </a:effectLst>
                        </a:rPr>
                        <m:t>apple</m:t>
                      </m:r>
                      <m:r>
                        <m:rPr>
                          <m:nor/>
                        </m:rPr>
                        <a:rPr lang="pl-PL" sz="2400" dirty="0"/>
                        <m:t>)</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3</m:t>
                          </m:r>
                        </m:num>
                        <m:den>
                          <m:r>
                            <a:rPr lang="en-US" sz="2400" i="1">
                              <a:latin typeface="Cambria Math" panose="02040503050406030204" pitchFamily="18" charset="0"/>
                            </a:rPr>
                            <m:t>11</m:t>
                          </m:r>
                        </m:den>
                      </m:f>
                    </m:oMath>
                  </m:oMathPara>
                </a14:m>
                <a:endParaRPr lang="en-US" sz="2400" dirty="0"/>
              </a:p>
            </p:txBody>
          </p:sp>
        </mc:Choice>
        <mc:Fallback xmlns="">
          <p:sp>
            <p:nvSpPr>
              <p:cNvPr id="100" name="TextBox 99">
                <a:extLst>
                  <a:ext uri="{FF2B5EF4-FFF2-40B4-BE49-F238E27FC236}">
                    <a16:creationId xmlns:a16="http://schemas.microsoft.com/office/drawing/2014/main" id="{17BEDABE-6DC6-440D-AD3E-A9ECC2CDA287}"/>
                  </a:ext>
                </a:extLst>
              </p:cNvPr>
              <p:cNvSpPr txBox="1">
                <a:spLocks noRot="1" noChangeAspect="1" noMove="1" noResize="1" noEditPoints="1" noAdjustHandles="1" noChangeArrowheads="1" noChangeShapeType="1" noTextEdit="1"/>
              </p:cNvSpPr>
              <p:nvPr/>
            </p:nvSpPr>
            <p:spPr>
              <a:xfrm>
                <a:off x="3255489" y="3762077"/>
                <a:ext cx="2788649" cy="69147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CF2F41F6-011A-4B9F-BB65-E505776D0EA7}"/>
                  </a:ext>
                </a:extLst>
              </p:cNvPr>
              <p:cNvSpPr txBox="1"/>
              <p:nvPr/>
            </p:nvSpPr>
            <p:spPr>
              <a:xfrm>
                <a:off x="760986" y="4785670"/>
                <a:ext cx="4545037"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C00000"/>
                          </a:solidFill>
                          <a:effectLst>
                            <a:outerShdw blurRad="38100" dist="38100" dir="2700000" algn="tl">
                              <a:srgbClr val="000000">
                                <a:alpha val="43137"/>
                              </a:srgbClr>
                            </a:outerShdw>
                          </a:effectLst>
                        </a:rPr>
                        <m:t>apple</m:t>
                      </m:r>
                      <m:r>
                        <m:rPr>
                          <m:nor/>
                        </m:rPr>
                        <a:rPr lang="pl-PL" sz="2400" dirty="0"/>
                        <m:t> ⋂</m:t>
                      </m:r>
                      <m:r>
                        <m:rPr>
                          <m:nor/>
                        </m:rPr>
                        <a:rPr lang="en-US" sz="2400" b="1" dirty="0">
                          <a:solidFill>
                            <a:srgbClr val="C00000"/>
                          </a:solidFill>
                          <a:effectLst>
                            <a:outerShdw blurRad="38100" dist="38100" dir="2700000" algn="tl">
                              <a:srgbClr val="000000">
                                <a:alpha val="43137"/>
                              </a:srgbClr>
                            </a:outerShdw>
                          </a:effectLst>
                        </a:rPr>
                        <m:t>apple</m:t>
                      </m:r>
                      <m:r>
                        <m:rPr>
                          <m:nor/>
                        </m:rPr>
                        <a:rPr lang="pl-PL" sz="2400" dirty="0"/>
                        <m:t>) =</m:t>
                      </m:r>
                      <m:r>
                        <m:rPr>
                          <m:nor/>
                        </m:rPr>
                        <a:rPr lang="en-US" sz="2400" dirty="0"/>
                        <m:t> </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3</m:t>
                          </m:r>
                        </m:den>
                      </m:f>
                      <m:r>
                        <a:rPr lang="en-US" sz="2400" i="1">
                          <a:latin typeface="Cambria Math" panose="02040503050406030204" pitchFamily="18" charset="0"/>
                        </a:rPr>
                        <m:t>𝑥</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3</m:t>
                          </m:r>
                        </m:num>
                        <m:den>
                          <m:r>
                            <a:rPr lang="en-US" sz="2400" i="1">
                              <a:latin typeface="Cambria Math" panose="02040503050406030204" pitchFamily="18" charset="0"/>
                              <a:ea typeface="Cambria Math" panose="02040503050406030204" pitchFamily="18" charset="0"/>
                            </a:rPr>
                            <m:t>11</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11</m:t>
                          </m:r>
                        </m:den>
                      </m:f>
                    </m:oMath>
                  </m:oMathPara>
                </a14:m>
                <a:endParaRPr lang="en-US" sz="2400" dirty="0"/>
              </a:p>
            </p:txBody>
          </p:sp>
        </mc:Choice>
        <mc:Fallback xmlns="">
          <p:sp>
            <p:nvSpPr>
              <p:cNvPr id="101" name="TextBox 100">
                <a:extLst>
                  <a:ext uri="{FF2B5EF4-FFF2-40B4-BE49-F238E27FC236}">
                    <a16:creationId xmlns:a16="http://schemas.microsoft.com/office/drawing/2014/main" id="{CF2F41F6-011A-4B9F-BB65-E505776D0EA7}"/>
                  </a:ext>
                </a:extLst>
              </p:cNvPr>
              <p:cNvSpPr txBox="1">
                <a:spLocks noRot="1" noChangeAspect="1" noMove="1" noResize="1" noEditPoints="1" noAdjustHandles="1" noChangeArrowheads="1" noChangeShapeType="1" noTextEdit="1"/>
              </p:cNvSpPr>
              <p:nvPr/>
            </p:nvSpPr>
            <p:spPr>
              <a:xfrm>
                <a:off x="760986" y="4785670"/>
                <a:ext cx="4545037" cy="786177"/>
              </a:xfrm>
              <a:prstGeom prst="rect">
                <a:avLst/>
              </a:prstGeom>
              <a:blipFill>
                <a:blip r:embed="rId11"/>
                <a:stretch>
                  <a:fillRect/>
                </a:stretch>
              </a:blipFill>
            </p:spPr>
            <p:txBody>
              <a:bodyPr/>
              <a:lstStyle/>
              <a:p>
                <a:r>
                  <a:rPr lang="en-US">
                    <a:noFill/>
                  </a:rPr>
                  <a:t> </a:t>
                </a:r>
              </a:p>
            </p:txBody>
          </p:sp>
        </mc:Fallback>
      </mc:AlternateContent>
      <p:pic>
        <p:nvPicPr>
          <p:cNvPr id="102" name="Picture 101">
            <a:extLst>
              <a:ext uri="{FF2B5EF4-FFF2-40B4-BE49-F238E27FC236}">
                <a16:creationId xmlns:a16="http://schemas.microsoft.com/office/drawing/2014/main" id="{BB6C937E-F23D-41BE-B304-B7D24316127E}"/>
              </a:ext>
            </a:extLst>
          </p:cNvPr>
          <p:cNvPicPr>
            <a:picLocks noChangeAspect="1"/>
          </p:cNvPicPr>
          <p:nvPr/>
        </p:nvPicPr>
        <p:blipFill>
          <a:blip r:embed="rId12"/>
          <a:stretch>
            <a:fillRect/>
          </a:stretch>
        </p:blipFill>
        <p:spPr>
          <a:xfrm>
            <a:off x="3095223" y="3215035"/>
            <a:ext cx="706259" cy="306025"/>
          </a:xfrm>
          <a:prstGeom prst="rect">
            <a:avLst/>
          </a:prstGeom>
        </p:spPr>
      </p:pic>
      <p:pic>
        <p:nvPicPr>
          <p:cNvPr id="38" name="Picture 37">
            <a:extLst>
              <a:ext uri="{FF2B5EF4-FFF2-40B4-BE49-F238E27FC236}">
                <a16:creationId xmlns:a16="http://schemas.microsoft.com/office/drawing/2014/main" id="{F443492F-C8AC-4AE0-9EDB-6202E4ECDAAA}"/>
              </a:ext>
            </a:extLst>
          </p:cNvPr>
          <p:cNvPicPr>
            <a:picLocks noChangeAspect="1"/>
          </p:cNvPicPr>
          <p:nvPr/>
        </p:nvPicPr>
        <p:blipFill>
          <a:blip r:embed="rId12"/>
          <a:stretch>
            <a:fillRect/>
          </a:stretch>
        </p:blipFill>
        <p:spPr>
          <a:xfrm>
            <a:off x="4354234" y="3181031"/>
            <a:ext cx="804116" cy="348427"/>
          </a:xfrm>
          <a:prstGeom prst="rect">
            <a:avLst/>
          </a:prstGeom>
        </p:spPr>
      </p:pic>
      <p:pic>
        <p:nvPicPr>
          <p:cNvPr id="39" name="Picture 38">
            <a:extLst>
              <a:ext uri="{FF2B5EF4-FFF2-40B4-BE49-F238E27FC236}">
                <a16:creationId xmlns:a16="http://schemas.microsoft.com/office/drawing/2014/main" id="{CF3B5454-13F5-4D9F-8DF2-D0CB6951A2F2}"/>
              </a:ext>
            </a:extLst>
          </p:cNvPr>
          <p:cNvPicPr>
            <a:picLocks noChangeAspect="1"/>
          </p:cNvPicPr>
          <p:nvPr/>
        </p:nvPicPr>
        <p:blipFill>
          <a:blip r:embed="rId12"/>
          <a:stretch>
            <a:fillRect/>
          </a:stretch>
        </p:blipFill>
        <p:spPr>
          <a:xfrm>
            <a:off x="5258343" y="3215035"/>
            <a:ext cx="772153" cy="306025"/>
          </a:xfrm>
          <a:prstGeom prst="rect">
            <a:avLst/>
          </a:prstGeom>
        </p:spPr>
      </p:pic>
      <p:pic>
        <p:nvPicPr>
          <p:cNvPr id="40" name="Picture 39">
            <a:extLst>
              <a:ext uri="{FF2B5EF4-FFF2-40B4-BE49-F238E27FC236}">
                <a16:creationId xmlns:a16="http://schemas.microsoft.com/office/drawing/2014/main" id="{2E7466DC-5C30-4CB0-8136-B8D5A7E23105}"/>
              </a:ext>
            </a:extLst>
          </p:cNvPr>
          <p:cNvPicPr>
            <a:picLocks noChangeAspect="1"/>
          </p:cNvPicPr>
          <p:nvPr/>
        </p:nvPicPr>
        <p:blipFill>
          <a:blip r:embed="rId12"/>
          <a:stretch>
            <a:fillRect/>
          </a:stretch>
        </p:blipFill>
        <p:spPr>
          <a:xfrm>
            <a:off x="1978384" y="3757832"/>
            <a:ext cx="1053589" cy="843378"/>
          </a:xfrm>
          <a:prstGeom prst="rect">
            <a:avLst/>
          </a:prstGeom>
        </p:spPr>
      </p:pic>
      <p:pic>
        <p:nvPicPr>
          <p:cNvPr id="41" name="Picture 40">
            <a:extLst>
              <a:ext uri="{FF2B5EF4-FFF2-40B4-BE49-F238E27FC236}">
                <a16:creationId xmlns:a16="http://schemas.microsoft.com/office/drawing/2014/main" id="{4D80DC38-09A0-4CBE-A13A-47FDE9A63968}"/>
              </a:ext>
            </a:extLst>
          </p:cNvPr>
          <p:cNvPicPr>
            <a:picLocks noChangeAspect="1"/>
          </p:cNvPicPr>
          <p:nvPr/>
        </p:nvPicPr>
        <p:blipFill>
          <a:blip r:embed="rId12"/>
          <a:stretch>
            <a:fillRect/>
          </a:stretch>
        </p:blipFill>
        <p:spPr>
          <a:xfrm>
            <a:off x="5561625" y="3722492"/>
            <a:ext cx="625331" cy="764492"/>
          </a:xfrm>
          <a:prstGeom prst="rect">
            <a:avLst/>
          </a:prstGeom>
        </p:spPr>
      </p:pic>
      <p:pic>
        <p:nvPicPr>
          <p:cNvPr id="44" name="Picture 43">
            <a:extLst>
              <a:ext uri="{FF2B5EF4-FFF2-40B4-BE49-F238E27FC236}">
                <a16:creationId xmlns:a16="http://schemas.microsoft.com/office/drawing/2014/main" id="{D2DC101D-3BAB-4833-A21D-74E1C1BF37C8}"/>
              </a:ext>
            </a:extLst>
          </p:cNvPr>
          <p:cNvPicPr>
            <a:picLocks noChangeAspect="1"/>
          </p:cNvPicPr>
          <p:nvPr/>
        </p:nvPicPr>
        <p:blipFill>
          <a:blip r:embed="rId12"/>
          <a:stretch>
            <a:fillRect/>
          </a:stretch>
        </p:blipFill>
        <p:spPr>
          <a:xfrm>
            <a:off x="3407705" y="4775298"/>
            <a:ext cx="229576" cy="764492"/>
          </a:xfrm>
          <a:prstGeom prst="rect">
            <a:avLst/>
          </a:prstGeom>
        </p:spPr>
      </p:pic>
      <p:pic>
        <p:nvPicPr>
          <p:cNvPr id="45" name="Picture 44">
            <a:extLst>
              <a:ext uri="{FF2B5EF4-FFF2-40B4-BE49-F238E27FC236}">
                <a16:creationId xmlns:a16="http://schemas.microsoft.com/office/drawing/2014/main" id="{1EB81A7B-C9E0-4858-9A87-75189A109CBA}"/>
              </a:ext>
            </a:extLst>
          </p:cNvPr>
          <p:cNvPicPr>
            <a:picLocks noChangeAspect="1"/>
          </p:cNvPicPr>
          <p:nvPr/>
        </p:nvPicPr>
        <p:blipFill>
          <a:blip r:embed="rId12"/>
          <a:stretch>
            <a:fillRect/>
          </a:stretch>
        </p:blipFill>
        <p:spPr>
          <a:xfrm>
            <a:off x="3878401" y="4796511"/>
            <a:ext cx="322759" cy="764492"/>
          </a:xfrm>
          <a:prstGeom prst="rect">
            <a:avLst/>
          </a:prstGeom>
        </p:spPr>
      </p:pic>
      <p:pic>
        <p:nvPicPr>
          <p:cNvPr id="46" name="Picture 45">
            <a:extLst>
              <a:ext uri="{FF2B5EF4-FFF2-40B4-BE49-F238E27FC236}">
                <a16:creationId xmlns:a16="http://schemas.microsoft.com/office/drawing/2014/main" id="{FFFA3BC0-B3C3-4885-9336-34C483251D6E}"/>
              </a:ext>
            </a:extLst>
          </p:cNvPr>
          <p:cNvPicPr>
            <a:picLocks noChangeAspect="1"/>
          </p:cNvPicPr>
          <p:nvPr/>
        </p:nvPicPr>
        <p:blipFill>
          <a:blip r:embed="rId12"/>
          <a:stretch>
            <a:fillRect/>
          </a:stretch>
        </p:blipFill>
        <p:spPr>
          <a:xfrm>
            <a:off x="4649812" y="4807354"/>
            <a:ext cx="430188" cy="764492"/>
          </a:xfrm>
          <a:prstGeom prst="rect">
            <a:avLst/>
          </a:prstGeom>
        </p:spPr>
      </p:pic>
    </p:spTree>
    <p:extLst>
      <p:ext uri="{BB962C8B-B14F-4D97-AF65-F5344CB8AC3E}">
        <p14:creationId xmlns:p14="http://schemas.microsoft.com/office/powerpoint/2010/main" val="202185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
                                        </p:tgtEl>
                                      </p:cBhvr>
                                    </p:animEffect>
                                    <p:set>
                                      <p:cBhvr>
                                        <p:cTn id="12" dur="1" fill="hold">
                                          <p:stCondLst>
                                            <p:cond delay="499"/>
                                          </p:stCondLst>
                                        </p:cTn>
                                        <p:tgtEl>
                                          <p:spTgt spid="10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8"/>
                                        </p:tgtEl>
                                      </p:cBhvr>
                                    </p:animEffect>
                                    <p:set>
                                      <p:cBhvr>
                                        <p:cTn id="17" dur="1" fill="hold">
                                          <p:stCondLst>
                                            <p:cond delay="499"/>
                                          </p:stCondLst>
                                        </p:cTn>
                                        <p:tgtEl>
                                          <p:spTgt spid="3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9"/>
                                        </p:tgtEl>
                                      </p:cBhvr>
                                    </p:animEffect>
                                    <p:set>
                                      <p:cBhvr>
                                        <p:cTn id="22" dur="1" fill="hold">
                                          <p:stCondLst>
                                            <p:cond delay="499"/>
                                          </p:stCondLst>
                                        </p:cTn>
                                        <p:tgtEl>
                                          <p:spTgt spid="3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5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0"/>
                                        </p:tgtEl>
                                      </p:cBhvr>
                                    </p:animEffect>
                                    <p:set>
                                      <p:cBhvr>
                                        <p:cTn id="32" dur="1" fill="hold">
                                          <p:stCondLst>
                                            <p:cond delay="499"/>
                                          </p:stCondLst>
                                        </p:cTn>
                                        <p:tgtEl>
                                          <p:spTgt spid="4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208 -0.02685 L -0.00208 -0.02685 C -0.0033 -0.02994 -0.00417 -0.03333 -0.00555 -0.0358 C -0.00625 -0.03704 -0.00746 -0.03704 -0.00833 -0.03796 C -0.0092 -0.03858 -0.01163 -0.04197 -0.01215 -0.0429 C -0.01267 -0.04352 -0.01319 -0.04413 -0.01389 -0.04475 C -0.01476 -0.04537 -0.01562 -0.0463 -0.01667 -0.0466 C -0.02309 -0.05062 -0.02326 -0.05 -0.03107 -0.05247 C -0.03524 -0.05216 -0.05417 -0.05062 -0.05989 -0.04784 C -0.0618 -0.0466 -0.06319 -0.04321 -0.06493 -0.04167 C -0.06649 -0.04043 -0.06823 -0.03981 -0.06996 -0.03889 C -0.0717 -0.03765 -0.07361 -0.03611 -0.07552 -0.03488 C -0.07673 -0.03241 -0.0783 -0.03055 -0.07934 -0.02809 C -0.0809 -0.02407 -0.07986 -0.02562 -0.08212 -0.02315 C -0.08246 -0.0216 -0.08281 -0.02037 -0.08316 -0.01913 C -0.08351 -0.0179 -0.08403 -0.01697 -0.08437 -0.01605 C -0.08489 -0.01451 -0.08542 -0.01296 -0.08594 -0.01111 C -0.09097 0.01852 -0.08923 0.0034 -0.09045 0.05 C -0.09114 0.07531 -0.09167 0.10062 -0.09219 0.12593 C -0.09271 0.15833 -0.10555 0.2 -0.09271 0.22284 " pathEditMode="relative" ptsTypes="AAAAAAAAAAAAAAAAAAAA">
                                      <p:cBhvr>
                                        <p:cTn id="36" dur="2000" fill="hold"/>
                                        <p:tgtEl>
                                          <p:spTgt spid="34"/>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fade">
                                      <p:cBhvr>
                                        <p:cTn id="41" dur="500"/>
                                        <p:tgtEl>
                                          <p:spTgt spid="10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1"/>
                                        </p:tgtEl>
                                      </p:cBhvr>
                                    </p:animEffect>
                                    <p:set>
                                      <p:cBhvr>
                                        <p:cTn id="46" dur="1" fill="hold">
                                          <p:stCondLst>
                                            <p:cond delay="499"/>
                                          </p:stCondLst>
                                        </p:cTn>
                                        <p:tgtEl>
                                          <p:spTgt spid="4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0.00105 -0.03611 L 0.00105 -0.03611 C 0.00052 -0.03981 -3.61111E-6 -0.04598 -0.00121 -0.04969 C -0.00208 -0.05216 -0.00312 -0.05432 -0.00399 -0.05679 C -0.0052 -0.06018 -0.00607 -0.06388 -0.00729 -0.06759 C -0.00781 -0.06882 -0.01128 -0.07777 -0.01232 -0.07932 C -0.01284 -0.08024 -0.01354 -0.08086 -0.01406 -0.08148 C -0.01441 -0.08302 -0.01458 -0.08487 -0.0151 -0.08642 C -0.01579 -0.08827 -0.01701 -0.08981 -0.01788 -0.09135 C -0.01979 -0.09444 -0.02118 -0.09598 -0.02343 -0.09814 C -0.02448 -0.09907 -0.02569 -0.1 -0.02673 -0.10123 C -0.03368 -0.10864 -0.02777 -0.10401 -0.0335 -0.10802 C -0.03524 -0.11111 -0.03611 -0.11327 -0.03836 -0.11481 C -0.03993 -0.11605 -0.04132 -0.11635 -0.04288 -0.11697 C -0.04357 -0.1179 -0.04409 -0.11975 -0.04514 -0.11975 C -0.04635 -0.12006 -0.04774 -0.11851 -0.04895 -0.1179 C -0.05329 -0.11543 -0.05086 -0.11605 -0.05555 -0.11111 C -0.05677 -0.10987 -0.05781 -0.10895 -0.05902 -0.10802 C -0.07066 -0.07654 -0.0559 -0.11512 -0.0651 -0.09413 C -0.06632 -0.09135 -0.06718 -0.08827 -0.0684 -0.08518 C -0.07916 -0.05895 -0.06961 -0.08425 -0.07725 -0.06358 C -0.07795 -0.05524 -0.07864 -0.04722 -0.07951 -0.03888 C -0.07986 -0.03456 -0.08107 -0.03055 -0.08107 -0.02623 C -0.08125 -0.01543 -0.0802 0.01729 -0.07829 0.03118 C -0.07812 0.03303 -0.07725 0.03457 -0.07673 0.03612 C -0.07569 0.0392 -0.0743 0.04167 -0.07343 0.04507 C -0.07257 0.04784 -0.07239 0.05093 -0.0717 0.05402 C -0.07135 0.05556 -0.07048 0.0571 -0.07014 0.05895 C -0.06961 0.06081 -0.06944 0.06297 -0.06892 0.06482 C -0.06562 0.07747 -0.06892 0.06112 -0.06562 0.07562 C -0.06493 0.0784 -0.06493 0.0821 -0.06389 0.08457 C -0.06336 0.08581 -0.06215 0.08581 -0.06111 0.08642 C -0.06059 0.08951 -0.06041 0.0926 -0.05954 0.09537 C -0.05868 0.09784 -0.05711 0.09908 -0.05625 0.10124 C -0.05555 0.10278 -0.05573 0.10463 -0.05503 0.10618 C -0.05416 0.10834 -0.05277 0.10988 -0.05173 0.11204 C -0.05104 0.11358 -0.05069 0.11544 -0.05 0.11698 C -0.04861 0.12099 -0.04566 0.12902 -0.04566 0.12902 C -0.04531 0.13118 -0.04514 0.13365 -0.04461 0.13581 C -0.04427 0.13673 -0.04305 0.13673 -0.04288 0.13766 C -0.03576 0.16945 -0.04305 0.14661 -0.03836 0.1605 C -0.03802 0.1642 -0.03784 0.16791 -0.03732 0.1713 C -0.0368 0.175 -0.03576 0.1784 -0.03559 0.1821 C -0.03472 0.20155 -0.03472 0.22099 -0.03402 0.24044 C -0.03316 0.2605 -0.03246 0.2463 -0.03125 0.26821 C -0.0309 0.27284 -0.03125 0.27747 -0.03125 0.2821 " pathEditMode="relative" ptsTypes="AAAAAAAAAAAAAAAAAAAAAAAAAAAAAAAAAAAAAAAAAAAAAA">
                                      <p:cBhvr>
                                        <p:cTn id="50" dur="2000" fill="hold"/>
                                        <p:tgtEl>
                                          <p:spTgt spid="30"/>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44"/>
                                        </p:tgtEl>
                                      </p:cBhvr>
                                    </p:animEffect>
                                    <p:set>
                                      <p:cBhvr>
                                        <p:cTn id="60" dur="1" fill="hold">
                                          <p:stCondLst>
                                            <p:cond delay="499"/>
                                          </p:stCondLst>
                                        </p:cTn>
                                        <p:tgtEl>
                                          <p:spTgt spid="4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45"/>
                                        </p:tgtEl>
                                      </p:cBhvr>
                                    </p:animEffect>
                                    <p:set>
                                      <p:cBhvr>
                                        <p:cTn id="65" dur="1" fill="hold">
                                          <p:stCondLst>
                                            <p:cond delay="499"/>
                                          </p:stCondLst>
                                        </p:cTn>
                                        <p:tgtEl>
                                          <p:spTgt spid="4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46"/>
                                        </p:tgtEl>
                                      </p:cBhvr>
                                    </p:animEffect>
                                    <p:set>
                                      <p:cBhvr>
                                        <p:cTn id="70" dur="1" fill="hold">
                                          <p:stCondLst>
                                            <p:cond delay="499"/>
                                          </p:stCondLst>
                                        </p:cTn>
                                        <p:tgtEl>
                                          <p:spTgt spid="4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0.00226 -0.03735 L 0.00226 -0.03704 C 0.00174 -0.04537 0.00174 -0.04908 -4.72222E-6 -0.0571 C -0.00069 -0.05988 -0.00486 -0.0713 -0.00555 -0.07284 C -0.00885 -0.08025 -0.00868 -0.07747 -0.01232 -0.08364 C -0.01336 -0.0855 -0.01388 -0.08797 -0.0151 -0.08951 C -0.01701 -0.0926 -0.02135 -0.09414 -0.02343 -0.09568 C -0.03107 -0.10155 -0.01961 -0.09599 -0.03125 -0.10062 C -0.04357 -0.11513 -0.02916 -0.09908 -0.04114 -0.10926 C -0.04357 -0.11142 -0.04548 -0.1142 -0.04791 -0.11636 C -0.04947 -0.1176 -0.05121 -0.11821 -0.05277 -0.11914 C -0.05538 -0.12099 -0.05746 -0.12377 -0.06006 -0.12531 C -0.06319 -0.12685 -0.06649 -0.12747 -0.06944 -0.12901 C -0.07291 -0.13118 -0.07604 -0.13426 -0.07951 -0.13611 C -0.08368 -0.13797 -0.08802 -0.13827 -0.09236 -0.14013 C -0.0967 -0.14167 -0.10069 -0.14506 -0.10503 -0.14692 C -0.11371 -0.15031 -0.13159 -0.15556 -0.14236 -0.15772 C -0.14947 -0.15926 -0.15677 -0.16019 -0.16406 -0.16173 C -0.1684 -0.16266 -0.17291 -0.16358 -0.17725 -0.16451 C -0.18246 -0.1642 -0.18767 -0.16482 -0.19288 -0.16358 C -0.19565 -0.16297 -0.19913 -0.15895 -0.20121 -0.15587 C -0.2026 -0.15371 -0.20381 -0.15093 -0.20503 -0.14877 C -0.20555 -0.14815 -0.20625 -0.14753 -0.20677 -0.14692 C -0.21388 -0.12747 -0.21163 -0.13642 -0.21458 -0.1213 C -0.2151 -0.1142 -0.21631 -0.10741 -0.21614 -0.10062 C -0.21562 -0.075 -0.2151 -0.08457 -0.2118 -0.07284 C -0.20711 -0.05648 -0.21493 -0.08118 -0.20902 -0.06204 C -0.2085 -0.06019 -0.20815 -0.05834 -0.20729 -0.0571 C -0.20659 -0.05556 -0.20555 -0.05494 -0.20451 -0.05401 C -0.20156 -0.04321 -0.20486 -0.05216 -0.19895 -0.04414 C -0.19843 -0.04352 -0.19843 -0.04198 -0.19791 -0.04136 C -0.1894 -0.02871 -0.19548 -0.0392 -0.18836 -0.03025 C -0.18784 -0.02963 -0.18732 -0.02809 -0.1868 -0.02747 C -0.18506 -0.02531 -0.18246 -0.02439 -0.18072 -0.02346 C -0.1776 -0.01821 -0.17916 -0.02253 -0.18003 -0.01173 C -0.18194 0.00895 -0.17968 -0.00185 -0.18281 0.01111 C -0.18177 0.02808 -0.18177 0.02222 -0.18177 0.02901 " pathEditMode="relative" rAng="0" ptsTypes="AAAAAAAAAAAAAAAAAAAAAAAAAAAAAAAAAAAAA">
                                      <p:cBhvr>
                                        <p:cTn id="74" dur="2000" fill="hold"/>
                                        <p:tgtEl>
                                          <p:spTgt spid="26"/>
                                        </p:tgtEl>
                                        <p:attrNameLst>
                                          <p:attrName>ppt_x</p:attrName>
                                          <p:attrName>ppt_y</p:attrName>
                                        </p:attrNameLst>
                                      </p:cBhvr>
                                      <p:rCtr x="-10938"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FA53EC-B4C0-4900-A2C6-3F70749DFEB2}"/>
              </a:ext>
            </a:extLst>
          </p:cNvPr>
          <p:cNvPicPr>
            <a:picLocks noChangeAspect="1"/>
          </p:cNvPicPr>
          <p:nvPr/>
        </p:nvPicPr>
        <p:blipFill>
          <a:blip r:embed="rId2"/>
          <a:stretch>
            <a:fillRect/>
          </a:stretch>
        </p:blipFill>
        <p:spPr>
          <a:xfrm>
            <a:off x="423594" y="1797045"/>
            <a:ext cx="4886325" cy="1038225"/>
          </a:xfrm>
          <a:prstGeom prst="rect">
            <a:avLst/>
          </a:prstGeom>
        </p:spPr>
      </p:pic>
      <p:sp>
        <p:nvSpPr>
          <p:cNvPr id="3" name="Rectangle 2">
            <a:extLst>
              <a:ext uri="{FF2B5EF4-FFF2-40B4-BE49-F238E27FC236}">
                <a16:creationId xmlns:a16="http://schemas.microsoft.com/office/drawing/2014/main" id="{BE1F933E-8E62-4DA7-971C-BDD6AD596A79}"/>
              </a:ext>
            </a:extLst>
          </p:cNvPr>
          <p:cNvSpPr/>
          <p:nvPr/>
        </p:nvSpPr>
        <p:spPr>
          <a:xfrm>
            <a:off x="-138420" y="809490"/>
            <a:ext cx="647574" cy="523220"/>
          </a:xfrm>
          <a:prstGeom prst="rect">
            <a:avLst/>
          </a:prstGeom>
          <a:noFill/>
        </p:spPr>
        <p:txBody>
          <a:bodyPr wrap="square" lIns="91440" tIns="45720" rIns="91440" bIns="45720">
            <a:spAutoFit/>
          </a:bodyPr>
          <a:lstStyle/>
          <a:p>
            <a:pPr algn="ctr"/>
            <a:r>
              <a:rPr lang="en-US" sz="2800" b="1" dirty="0">
                <a:ln w="13462">
                  <a:solidFill>
                    <a:schemeClr val="bg1"/>
                  </a:solidFill>
                  <a:prstDash val="solid"/>
                </a:ln>
                <a:solidFill>
                  <a:schemeClr val="accent4">
                    <a:lumMod val="50000"/>
                  </a:schemeClr>
                </a:solidFill>
                <a:effectLst>
                  <a:outerShdw dist="38100" dir="2700000" algn="bl" rotWithShape="0">
                    <a:schemeClr val="accent5"/>
                  </a:outerShdw>
                </a:effectLst>
              </a:rPr>
              <a:t>10.</a:t>
            </a:r>
          </a:p>
        </p:txBody>
      </p:sp>
      <p:sp>
        <p:nvSpPr>
          <p:cNvPr id="51" name="TextBox 50">
            <a:extLst>
              <a:ext uri="{FF2B5EF4-FFF2-40B4-BE49-F238E27FC236}">
                <a16:creationId xmlns:a16="http://schemas.microsoft.com/office/drawing/2014/main" id="{B7FDD65D-4C89-42C6-A107-D32E9E2C044A}"/>
              </a:ext>
            </a:extLst>
          </p:cNvPr>
          <p:cNvSpPr txBox="1"/>
          <p:nvPr/>
        </p:nvSpPr>
        <p:spPr>
          <a:xfrm>
            <a:off x="279269" y="906817"/>
            <a:ext cx="8827024" cy="1077218"/>
          </a:xfrm>
          <a:prstGeom prst="rect">
            <a:avLst/>
          </a:prstGeom>
          <a:noFill/>
        </p:spPr>
        <p:txBody>
          <a:bodyPr wrap="square">
            <a:spAutoFit/>
          </a:bodyPr>
          <a:lstStyle/>
          <a:p>
            <a:r>
              <a:rPr lang="en-US" sz="1600" b="1" dirty="0">
                <a:solidFill>
                  <a:srgbClr val="000000"/>
                </a:solidFill>
                <a:latin typeface="MyriadPro"/>
              </a:rPr>
              <a:t>A cooler contains 4 bottles of apple juice and 8 bottles of grape juice. You choose a bottle without looking, put it aside, and then choose another bottle without looking. Drag and drop each probability into the boxes to show the probability for the corresponding situation. More than one situation can have the same probability.</a:t>
            </a:r>
            <a:endParaRPr lang="en-US" sz="1600" dirty="0"/>
          </a:p>
        </p:txBody>
      </p:sp>
      <p:pic>
        <p:nvPicPr>
          <p:cNvPr id="8" name="Picture 7">
            <a:extLst>
              <a:ext uri="{FF2B5EF4-FFF2-40B4-BE49-F238E27FC236}">
                <a16:creationId xmlns:a16="http://schemas.microsoft.com/office/drawing/2014/main" id="{DDB75690-7D6C-4D1A-A0A9-5BFE18A0787E}"/>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104746" y="1746868"/>
            <a:ext cx="789568" cy="95607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A17CFBA-CA3A-4627-8841-2FDAE0A60FB3}"/>
              </a:ext>
            </a:extLst>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033277" y="1730754"/>
            <a:ext cx="827166" cy="972189"/>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10113864-6085-42BA-AEF8-AC0392B2F29E}"/>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176110" y="1808924"/>
            <a:ext cx="789568" cy="918477"/>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B67174D9-CB10-4485-A404-5E830B96AEA7}"/>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104746" y="1746868"/>
            <a:ext cx="789568" cy="956075"/>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11DD1975-07F6-4D8C-8EE3-0059B123EA43}"/>
              </a:ext>
            </a:extLst>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033277" y="1730754"/>
            <a:ext cx="827166" cy="972189"/>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4F5DC1B1-DCA7-418B-8D9F-1A6DDD98E13C}"/>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176110" y="1808924"/>
            <a:ext cx="789568" cy="918477"/>
          </a:xfrm>
          <a:prstGeom prst="rect">
            <a:avLst/>
          </a:prstGeom>
          <a:ln>
            <a:noFill/>
          </a:ln>
          <a:effectLst>
            <a:outerShdw blurRad="292100" dist="139700" dir="2700000" algn="tl" rotWithShape="0">
              <a:srgbClr val="333333">
                <a:alpha val="65000"/>
              </a:srgbClr>
            </a:outerShdw>
          </a:effectLst>
        </p:spPr>
      </p:pic>
      <p:pic>
        <p:nvPicPr>
          <p:cNvPr id="1028" name="Picture 4" descr="48 Quart Cooler PNG Images &amp; PSDs for Download | PixelSquid - S105551419">
            <a:extLst>
              <a:ext uri="{FF2B5EF4-FFF2-40B4-BE49-F238E27FC236}">
                <a16:creationId xmlns:a16="http://schemas.microsoft.com/office/drawing/2014/main" id="{BD127F9B-A923-4D98-BB35-C907A592A34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51039" y="1844121"/>
            <a:ext cx="4242783" cy="42427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nute Maid® Orchard's Best">
            <a:extLst>
              <a:ext uri="{FF2B5EF4-FFF2-40B4-BE49-F238E27FC236}">
                <a16:creationId xmlns:a16="http://schemas.microsoft.com/office/drawing/2014/main" id="{D972C82F-66B3-4A9E-9506-E2F41C1054B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7900" y="2933264"/>
            <a:ext cx="676103" cy="9852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Minute Maid® Orchard's Best">
            <a:extLst>
              <a:ext uri="{FF2B5EF4-FFF2-40B4-BE49-F238E27FC236}">
                <a16:creationId xmlns:a16="http://schemas.microsoft.com/office/drawing/2014/main" id="{4A91E949-4F79-414A-9778-F85F96AE11B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2998" y="3061134"/>
            <a:ext cx="676103" cy="97219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Minute Maid® Orchard's Best">
            <a:extLst>
              <a:ext uri="{FF2B5EF4-FFF2-40B4-BE49-F238E27FC236}">
                <a16:creationId xmlns:a16="http://schemas.microsoft.com/office/drawing/2014/main" id="{F2513DF6-B61D-4073-B2A5-900319F823B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2730" y="3137387"/>
            <a:ext cx="676103" cy="97219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Minute Maid® Orchard's Best">
            <a:extLst>
              <a:ext uri="{FF2B5EF4-FFF2-40B4-BE49-F238E27FC236}">
                <a16:creationId xmlns:a16="http://schemas.microsoft.com/office/drawing/2014/main" id="{BDBB19B0-2885-4EC1-878B-99C4CEADC41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9625" y="3221835"/>
            <a:ext cx="676103" cy="97219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Grape Juice Drink | Tropicana Drinks">
            <a:extLst>
              <a:ext uri="{FF2B5EF4-FFF2-40B4-BE49-F238E27FC236}">
                <a16:creationId xmlns:a16="http://schemas.microsoft.com/office/drawing/2014/main" id="{BA9F3158-ECEA-4809-80F7-EE419328FA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8388" y="2704995"/>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Grape Juice Drink | Tropicana Drinks">
            <a:extLst>
              <a:ext uri="{FF2B5EF4-FFF2-40B4-BE49-F238E27FC236}">
                <a16:creationId xmlns:a16="http://schemas.microsoft.com/office/drawing/2014/main" id="{49602E89-60CB-4BA7-9D16-B3EC1E3890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9945" y="2874423"/>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Grape Juice Drink | Tropicana Drinks">
            <a:extLst>
              <a:ext uri="{FF2B5EF4-FFF2-40B4-BE49-F238E27FC236}">
                <a16:creationId xmlns:a16="http://schemas.microsoft.com/office/drawing/2014/main" id="{FBA2B0B3-B37F-4103-915D-F0E7CAC485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6429" y="2778902"/>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Grape Juice Drink | Tropicana Drinks">
            <a:extLst>
              <a:ext uri="{FF2B5EF4-FFF2-40B4-BE49-F238E27FC236}">
                <a16:creationId xmlns:a16="http://schemas.microsoft.com/office/drawing/2014/main" id="{B3AE3E57-052D-4875-A28F-F72CDCB944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6610" y="2989339"/>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Grape Juice Drink | Tropicana Drinks">
            <a:extLst>
              <a:ext uri="{FF2B5EF4-FFF2-40B4-BE49-F238E27FC236}">
                <a16:creationId xmlns:a16="http://schemas.microsoft.com/office/drawing/2014/main" id="{6FBAA77E-94AA-45F0-8B77-5122C72972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8833" y="2800662"/>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Grape Juice Drink | Tropicana Drinks">
            <a:extLst>
              <a:ext uri="{FF2B5EF4-FFF2-40B4-BE49-F238E27FC236}">
                <a16:creationId xmlns:a16="http://schemas.microsoft.com/office/drawing/2014/main" id="{D37A5CC8-1760-44B5-9F7D-59CAD552D8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3694" y="3081496"/>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Grape Juice Drink | Tropicana Drinks">
            <a:extLst>
              <a:ext uri="{FF2B5EF4-FFF2-40B4-BE49-F238E27FC236}">
                <a16:creationId xmlns:a16="http://schemas.microsoft.com/office/drawing/2014/main" id="{DBEC9D91-C5A9-49CF-B10E-793BF041CB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0216" y="3045529"/>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Grape Juice Drink | Tropicana Drinks">
            <a:extLst>
              <a:ext uri="{FF2B5EF4-FFF2-40B4-BE49-F238E27FC236}">
                <a16:creationId xmlns:a16="http://schemas.microsoft.com/office/drawing/2014/main" id="{91B81CA6-D0E2-47FF-A215-E16404AE3C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1831" y="2966580"/>
            <a:ext cx="805877" cy="1361160"/>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127D6D77-785B-49B3-B728-5047A25DBBDA}"/>
              </a:ext>
            </a:extLst>
          </p:cNvPr>
          <p:cNvSpPr txBox="1"/>
          <p:nvPr/>
        </p:nvSpPr>
        <p:spPr>
          <a:xfrm>
            <a:off x="346158" y="3093339"/>
            <a:ext cx="5962607" cy="461665"/>
          </a:xfrm>
          <a:prstGeom prst="rect">
            <a:avLst/>
          </a:prstGeom>
          <a:noFill/>
        </p:spPr>
        <p:txBody>
          <a:bodyPr wrap="square">
            <a:spAutoFit/>
          </a:bodyPr>
          <a:lstStyle/>
          <a:p>
            <a:r>
              <a:rPr lang="pl-PL" sz="2400" dirty="0"/>
              <a:t>P(</a:t>
            </a:r>
            <a:r>
              <a:rPr lang="en-US" sz="2400" b="1" dirty="0">
                <a:solidFill>
                  <a:srgbClr val="7030A0"/>
                </a:solidFill>
                <a:effectLst>
                  <a:outerShdw blurRad="38100" dist="38100" dir="2700000" algn="tl">
                    <a:srgbClr val="000000">
                      <a:alpha val="43137"/>
                    </a:srgbClr>
                  </a:outerShdw>
                </a:effectLst>
              </a:rPr>
              <a:t>graph</a:t>
            </a:r>
            <a:r>
              <a:rPr lang="pl-PL" sz="2400" dirty="0"/>
              <a:t> ⋂ </a:t>
            </a:r>
            <a:r>
              <a:rPr lang="en-US" sz="2400" b="1" dirty="0">
                <a:solidFill>
                  <a:srgbClr val="C00000"/>
                </a:solidFill>
                <a:effectLst>
                  <a:outerShdw blurRad="38100" dist="38100" dir="2700000" algn="tl">
                    <a:srgbClr val="000000">
                      <a:alpha val="43137"/>
                    </a:srgbClr>
                  </a:outerShdw>
                </a:effectLst>
              </a:rPr>
              <a:t>apple</a:t>
            </a:r>
            <a:r>
              <a:rPr lang="pl-PL" sz="2400" dirty="0"/>
              <a:t>) = P(</a:t>
            </a:r>
            <a:r>
              <a:rPr lang="en-US" sz="2400" b="1" dirty="0">
                <a:solidFill>
                  <a:srgbClr val="7030A0"/>
                </a:solidFill>
                <a:effectLst>
                  <a:outerShdw blurRad="38100" dist="38100" dir="2700000" algn="tl">
                    <a:srgbClr val="000000">
                      <a:alpha val="43137"/>
                    </a:srgbClr>
                  </a:outerShdw>
                </a:effectLst>
              </a:rPr>
              <a:t>graph</a:t>
            </a:r>
            <a:r>
              <a:rPr lang="pl-PL" sz="2400" dirty="0"/>
              <a:t>) ∙ P(</a:t>
            </a:r>
            <a:r>
              <a:rPr lang="en-US" sz="2400" b="1" dirty="0">
                <a:solidFill>
                  <a:srgbClr val="C00000"/>
                </a:solidFill>
                <a:effectLst>
                  <a:outerShdw blurRad="38100" dist="38100" dir="2700000" algn="tl">
                    <a:srgbClr val="000000">
                      <a:alpha val="43137"/>
                    </a:srgbClr>
                  </a:outerShdw>
                </a:effectLst>
              </a:rPr>
              <a:t>apple </a:t>
            </a:r>
            <a:r>
              <a:rPr lang="pl-PL" sz="2400" dirty="0"/>
              <a:t>|</a:t>
            </a:r>
            <a:r>
              <a:rPr lang="en-US" sz="2400" b="1" dirty="0">
                <a:solidFill>
                  <a:srgbClr val="7030A0"/>
                </a:solidFill>
                <a:effectLst>
                  <a:outerShdw blurRad="38100" dist="38100" dir="2700000" algn="tl">
                    <a:srgbClr val="000000">
                      <a:alpha val="43137"/>
                    </a:srgbClr>
                  </a:outerShdw>
                </a:effectLst>
              </a:rPr>
              <a:t> graph</a:t>
            </a:r>
            <a:r>
              <a:rPr lang="pl-PL" sz="2400" dirty="0"/>
              <a:t>) </a:t>
            </a:r>
            <a:endParaRPr lang="en-US" sz="2400" dirty="0"/>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35CBEF67-835D-440A-AE20-F998401A538B}"/>
                  </a:ext>
                </a:extLst>
              </p:cNvPr>
              <p:cNvSpPr txBox="1"/>
              <p:nvPr/>
            </p:nvSpPr>
            <p:spPr>
              <a:xfrm>
                <a:off x="403842" y="3793140"/>
                <a:ext cx="2595711"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7030A0"/>
                          </a:solidFill>
                          <a:effectLst>
                            <a:outerShdw blurRad="38100" dist="38100" dir="2700000" algn="tl">
                              <a:srgbClr val="000000">
                                <a:alpha val="43137"/>
                              </a:srgbClr>
                            </a:outerShdw>
                          </a:effectLst>
                        </a:rPr>
                        <m:t>graph</m:t>
                      </m:r>
                      <m:r>
                        <m:rPr>
                          <m:nor/>
                        </m:rPr>
                        <a:rPr lang="pl-PL" sz="2400" dirty="0"/>
                        <m:t>)</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8</m:t>
                          </m:r>
                        </m:num>
                        <m:den>
                          <m:r>
                            <a:rPr lang="en-US" sz="2400" i="1">
                              <a:latin typeface="Cambria Math" panose="02040503050406030204" pitchFamily="18" charset="0"/>
                            </a:rPr>
                            <m:t>12</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3</m:t>
                          </m:r>
                        </m:den>
                      </m:f>
                    </m:oMath>
                  </m:oMathPara>
                </a14:m>
                <a:endParaRPr lang="en-US" sz="2400" dirty="0"/>
              </a:p>
            </p:txBody>
          </p:sp>
        </mc:Choice>
        <mc:Fallback xmlns="">
          <p:sp>
            <p:nvSpPr>
              <p:cNvPr id="99" name="TextBox 98">
                <a:extLst>
                  <a:ext uri="{FF2B5EF4-FFF2-40B4-BE49-F238E27FC236}">
                    <a16:creationId xmlns:a16="http://schemas.microsoft.com/office/drawing/2014/main" id="{35CBEF67-835D-440A-AE20-F998401A538B}"/>
                  </a:ext>
                </a:extLst>
              </p:cNvPr>
              <p:cNvSpPr txBox="1">
                <a:spLocks noRot="1" noChangeAspect="1" noMove="1" noResize="1" noEditPoints="1" noAdjustHandles="1" noChangeArrowheads="1" noChangeShapeType="1" noTextEdit="1"/>
              </p:cNvSpPr>
              <p:nvPr/>
            </p:nvSpPr>
            <p:spPr>
              <a:xfrm>
                <a:off x="403842" y="3793140"/>
                <a:ext cx="2595711" cy="69384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17BEDABE-6DC6-440D-AD3E-A9ECC2CDA287}"/>
                  </a:ext>
                </a:extLst>
              </p:cNvPr>
              <p:cNvSpPr txBox="1"/>
              <p:nvPr/>
            </p:nvSpPr>
            <p:spPr>
              <a:xfrm>
                <a:off x="3255489" y="3762077"/>
                <a:ext cx="2812693" cy="6901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C00000"/>
                          </a:solidFill>
                          <a:effectLst>
                            <a:outerShdw blurRad="38100" dist="38100" dir="2700000" algn="tl">
                              <a:srgbClr val="000000">
                                <a:alpha val="43137"/>
                              </a:srgbClr>
                            </a:outerShdw>
                          </a:effectLst>
                        </a:rPr>
                        <m:t>apple</m:t>
                      </m:r>
                      <m:r>
                        <m:rPr>
                          <m:nor/>
                        </m:rPr>
                        <a:rPr lang="pl-PL" sz="2400" dirty="0"/>
                        <m:t>|</m:t>
                      </m:r>
                      <m:r>
                        <m:rPr>
                          <m:nor/>
                        </m:rPr>
                        <a:rPr lang="en-US" sz="2400" b="1" dirty="0">
                          <a:solidFill>
                            <a:srgbClr val="7030A0"/>
                          </a:solidFill>
                          <a:effectLst>
                            <a:outerShdw blurRad="38100" dist="38100" dir="2700000" algn="tl">
                              <a:srgbClr val="000000">
                                <a:alpha val="43137"/>
                              </a:srgbClr>
                            </a:outerShdw>
                          </a:effectLst>
                        </a:rPr>
                        <m:t>graph</m:t>
                      </m:r>
                      <m:r>
                        <m:rPr>
                          <m:nor/>
                        </m:rPr>
                        <a:rPr lang="pl-PL" sz="2400" dirty="0"/>
                        <m:t>)</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4</m:t>
                          </m:r>
                        </m:num>
                        <m:den>
                          <m:r>
                            <a:rPr lang="en-US" sz="2400" i="1">
                              <a:latin typeface="Cambria Math" panose="02040503050406030204" pitchFamily="18" charset="0"/>
                            </a:rPr>
                            <m:t>11</m:t>
                          </m:r>
                        </m:den>
                      </m:f>
                    </m:oMath>
                  </m:oMathPara>
                </a14:m>
                <a:endParaRPr lang="en-US" sz="2400" dirty="0"/>
              </a:p>
            </p:txBody>
          </p:sp>
        </mc:Choice>
        <mc:Fallback xmlns="">
          <p:sp>
            <p:nvSpPr>
              <p:cNvPr id="100" name="TextBox 99">
                <a:extLst>
                  <a:ext uri="{FF2B5EF4-FFF2-40B4-BE49-F238E27FC236}">
                    <a16:creationId xmlns:a16="http://schemas.microsoft.com/office/drawing/2014/main" id="{17BEDABE-6DC6-440D-AD3E-A9ECC2CDA287}"/>
                  </a:ext>
                </a:extLst>
              </p:cNvPr>
              <p:cNvSpPr txBox="1">
                <a:spLocks noRot="1" noChangeAspect="1" noMove="1" noResize="1" noEditPoints="1" noAdjustHandles="1" noChangeArrowheads="1" noChangeShapeType="1" noTextEdit="1"/>
              </p:cNvSpPr>
              <p:nvPr/>
            </p:nvSpPr>
            <p:spPr>
              <a:xfrm>
                <a:off x="3255489" y="3762077"/>
                <a:ext cx="2812693" cy="69012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CF2F41F6-011A-4B9F-BB65-E505776D0EA7}"/>
                  </a:ext>
                </a:extLst>
              </p:cNvPr>
              <p:cNvSpPr txBox="1"/>
              <p:nvPr/>
            </p:nvSpPr>
            <p:spPr>
              <a:xfrm>
                <a:off x="764882" y="4785670"/>
                <a:ext cx="4545037"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7030A0"/>
                          </a:solidFill>
                          <a:effectLst>
                            <a:outerShdw blurRad="38100" dist="38100" dir="2700000" algn="tl">
                              <a:srgbClr val="000000">
                                <a:alpha val="43137"/>
                              </a:srgbClr>
                            </a:outerShdw>
                          </a:effectLst>
                        </a:rPr>
                        <m:t>graph</m:t>
                      </m:r>
                      <m:r>
                        <m:rPr>
                          <m:nor/>
                        </m:rPr>
                        <a:rPr lang="pl-PL" sz="2400" dirty="0"/>
                        <m:t>⋂</m:t>
                      </m:r>
                      <m:r>
                        <m:rPr>
                          <m:nor/>
                        </m:rPr>
                        <a:rPr lang="en-US" sz="2400" b="1" dirty="0">
                          <a:solidFill>
                            <a:srgbClr val="C00000"/>
                          </a:solidFill>
                          <a:effectLst>
                            <a:outerShdw blurRad="38100" dist="38100" dir="2700000" algn="tl">
                              <a:srgbClr val="000000">
                                <a:alpha val="43137"/>
                              </a:srgbClr>
                            </a:outerShdw>
                          </a:effectLst>
                        </a:rPr>
                        <m:t>apple</m:t>
                      </m:r>
                      <m:r>
                        <m:rPr>
                          <m:nor/>
                        </m:rPr>
                        <a:rPr lang="pl-PL" sz="2400" dirty="0"/>
                        <m:t>) =</m:t>
                      </m:r>
                      <m:r>
                        <m:rPr>
                          <m:nor/>
                        </m:rPr>
                        <a:rPr lang="en-US" sz="2400" dirty="0"/>
                        <m:t> </m:t>
                      </m:r>
                      <m:f>
                        <m:fPr>
                          <m:ctrlPr>
                            <a:rPr lang="en-US"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3</m:t>
                          </m:r>
                        </m:den>
                      </m:f>
                      <m:r>
                        <a:rPr lang="en-US" sz="2400" i="1">
                          <a:latin typeface="Cambria Math" panose="02040503050406030204" pitchFamily="18" charset="0"/>
                        </a:rPr>
                        <m:t>𝑥</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4</m:t>
                          </m:r>
                        </m:num>
                        <m:den>
                          <m:r>
                            <a:rPr lang="en-US" sz="2400" i="1">
                              <a:latin typeface="Cambria Math" panose="02040503050406030204" pitchFamily="18" charset="0"/>
                              <a:ea typeface="Cambria Math" panose="02040503050406030204" pitchFamily="18" charset="0"/>
                            </a:rPr>
                            <m:t>11</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8</m:t>
                          </m:r>
                        </m:num>
                        <m:den>
                          <m:r>
                            <a:rPr lang="en-US" sz="2400" i="1">
                              <a:latin typeface="Cambria Math" panose="02040503050406030204" pitchFamily="18" charset="0"/>
                            </a:rPr>
                            <m:t>33</m:t>
                          </m:r>
                        </m:den>
                      </m:f>
                    </m:oMath>
                  </m:oMathPara>
                </a14:m>
                <a:endParaRPr lang="en-US" sz="2400" dirty="0"/>
              </a:p>
            </p:txBody>
          </p:sp>
        </mc:Choice>
        <mc:Fallback xmlns="">
          <p:sp>
            <p:nvSpPr>
              <p:cNvPr id="101" name="TextBox 100">
                <a:extLst>
                  <a:ext uri="{FF2B5EF4-FFF2-40B4-BE49-F238E27FC236}">
                    <a16:creationId xmlns:a16="http://schemas.microsoft.com/office/drawing/2014/main" id="{CF2F41F6-011A-4B9F-BB65-E505776D0EA7}"/>
                  </a:ext>
                </a:extLst>
              </p:cNvPr>
              <p:cNvSpPr txBox="1">
                <a:spLocks noRot="1" noChangeAspect="1" noMove="1" noResize="1" noEditPoints="1" noAdjustHandles="1" noChangeArrowheads="1" noChangeShapeType="1" noTextEdit="1"/>
              </p:cNvSpPr>
              <p:nvPr/>
            </p:nvSpPr>
            <p:spPr>
              <a:xfrm>
                <a:off x="764882" y="4785670"/>
                <a:ext cx="4545037" cy="786177"/>
              </a:xfrm>
              <a:prstGeom prst="rect">
                <a:avLst/>
              </a:prstGeom>
              <a:blipFill>
                <a:blip r:embed="rId11"/>
                <a:stretch>
                  <a:fillRect/>
                </a:stretch>
              </a:blipFill>
            </p:spPr>
            <p:txBody>
              <a:bodyPr/>
              <a:lstStyle/>
              <a:p>
                <a:r>
                  <a:rPr lang="en-US">
                    <a:noFill/>
                  </a:rPr>
                  <a:t> </a:t>
                </a:r>
              </a:p>
            </p:txBody>
          </p:sp>
        </mc:Fallback>
      </mc:AlternateContent>
      <p:pic>
        <p:nvPicPr>
          <p:cNvPr id="47" name="Picture 46">
            <a:extLst>
              <a:ext uri="{FF2B5EF4-FFF2-40B4-BE49-F238E27FC236}">
                <a16:creationId xmlns:a16="http://schemas.microsoft.com/office/drawing/2014/main" id="{C71F0B9F-7B61-495F-B49C-4AA794F46D6C}"/>
              </a:ext>
            </a:extLst>
          </p:cNvPr>
          <p:cNvPicPr>
            <a:picLocks noChangeAspect="1"/>
          </p:cNvPicPr>
          <p:nvPr/>
        </p:nvPicPr>
        <p:blipFill>
          <a:blip r:embed="rId12"/>
          <a:stretch>
            <a:fillRect/>
          </a:stretch>
        </p:blipFill>
        <p:spPr>
          <a:xfrm>
            <a:off x="3111955" y="3180506"/>
            <a:ext cx="721815" cy="347355"/>
          </a:xfrm>
          <a:prstGeom prst="rect">
            <a:avLst/>
          </a:prstGeom>
        </p:spPr>
      </p:pic>
      <p:pic>
        <p:nvPicPr>
          <p:cNvPr id="48" name="Picture 47">
            <a:extLst>
              <a:ext uri="{FF2B5EF4-FFF2-40B4-BE49-F238E27FC236}">
                <a16:creationId xmlns:a16="http://schemas.microsoft.com/office/drawing/2014/main" id="{521C000B-6775-4025-B78C-092AA5B57A55}"/>
              </a:ext>
            </a:extLst>
          </p:cNvPr>
          <p:cNvPicPr>
            <a:picLocks noChangeAspect="1"/>
          </p:cNvPicPr>
          <p:nvPr/>
        </p:nvPicPr>
        <p:blipFill>
          <a:blip r:embed="rId12"/>
          <a:stretch>
            <a:fillRect/>
          </a:stretch>
        </p:blipFill>
        <p:spPr>
          <a:xfrm>
            <a:off x="4408318" y="3180506"/>
            <a:ext cx="706259" cy="315083"/>
          </a:xfrm>
          <a:prstGeom prst="rect">
            <a:avLst/>
          </a:prstGeom>
        </p:spPr>
      </p:pic>
      <p:pic>
        <p:nvPicPr>
          <p:cNvPr id="49" name="Picture 48">
            <a:extLst>
              <a:ext uri="{FF2B5EF4-FFF2-40B4-BE49-F238E27FC236}">
                <a16:creationId xmlns:a16="http://schemas.microsoft.com/office/drawing/2014/main" id="{D071EB10-C1AF-47CD-B3A5-8713B58E6F31}"/>
              </a:ext>
            </a:extLst>
          </p:cNvPr>
          <p:cNvPicPr>
            <a:picLocks noChangeAspect="1"/>
          </p:cNvPicPr>
          <p:nvPr/>
        </p:nvPicPr>
        <p:blipFill>
          <a:blip r:embed="rId12"/>
          <a:stretch>
            <a:fillRect/>
          </a:stretch>
        </p:blipFill>
        <p:spPr>
          <a:xfrm>
            <a:off x="5363569" y="3180505"/>
            <a:ext cx="728647" cy="315083"/>
          </a:xfrm>
          <a:prstGeom prst="rect">
            <a:avLst/>
          </a:prstGeom>
        </p:spPr>
      </p:pic>
      <p:pic>
        <p:nvPicPr>
          <p:cNvPr id="50" name="Picture 49">
            <a:extLst>
              <a:ext uri="{FF2B5EF4-FFF2-40B4-BE49-F238E27FC236}">
                <a16:creationId xmlns:a16="http://schemas.microsoft.com/office/drawing/2014/main" id="{BA515C78-5B73-446A-804C-FA567D08A7E1}"/>
              </a:ext>
            </a:extLst>
          </p:cNvPr>
          <p:cNvPicPr>
            <a:picLocks noChangeAspect="1"/>
          </p:cNvPicPr>
          <p:nvPr/>
        </p:nvPicPr>
        <p:blipFill>
          <a:blip r:embed="rId12"/>
          <a:stretch>
            <a:fillRect/>
          </a:stretch>
        </p:blipFill>
        <p:spPr>
          <a:xfrm>
            <a:off x="2020517" y="3736500"/>
            <a:ext cx="1005286" cy="856639"/>
          </a:xfrm>
          <a:prstGeom prst="rect">
            <a:avLst/>
          </a:prstGeom>
        </p:spPr>
      </p:pic>
      <p:pic>
        <p:nvPicPr>
          <p:cNvPr id="52" name="Picture 51">
            <a:extLst>
              <a:ext uri="{FF2B5EF4-FFF2-40B4-BE49-F238E27FC236}">
                <a16:creationId xmlns:a16="http://schemas.microsoft.com/office/drawing/2014/main" id="{E7E86D75-AAD6-43B2-953C-41571B2CAF1E}"/>
              </a:ext>
            </a:extLst>
          </p:cNvPr>
          <p:cNvPicPr>
            <a:picLocks noChangeAspect="1"/>
          </p:cNvPicPr>
          <p:nvPr/>
        </p:nvPicPr>
        <p:blipFill>
          <a:blip r:embed="rId12"/>
          <a:stretch>
            <a:fillRect/>
          </a:stretch>
        </p:blipFill>
        <p:spPr>
          <a:xfrm>
            <a:off x="5531394" y="3725547"/>
            <a:ext cx="567720" cy="856639"/>
          </a:xfrm>
          <a:prstGeom prst="rect">
            <a:avLst/>
          </a:prstGeom>
        </p:spPr>
      </p:pic>
      <p:pic>
        <p:nvPicPr>
          <p:cNvPr id="53" name="Picture 52">
            <a:extLst>
              <a:ext uri="{FF2B5EF4-FFF2-40B4-BE49-F238E27FC236}">
                <a16:creationId xmlns:a16="http://schemas.microsoft.com/office/drawing/2014/main" id="{D19EFE01-52EF-42A4-9E75-BC002E11B3E3}"/>
              </a:ext>
            </a:extLst>
          </p:cNvPr>
          <p:cNvPicPr>
            <a:picLocks noChangeAspect="1"/>
          </p:cNvPicPr>
          <p:nvPr/>
        </p:nvPicPr>
        <p:blipFill>
          <a:blip r:embed="rId12"/>
          <a:stretch>
            <a:fillRect/>
          </a:stretch>
        </p:blipFill>
        <p:spPr>
          <a:xfrm>
            <a:off x="3165778" y="4687434"/>
            <a:ext cx="488690" cy="856639"/>
          </a:xfrm>
          <a:prstGeom prst="rect">
            <a:avLst/>
          </a:prstGeom>
        </p:spPr>
      </p:pic>
      <p:pic>
        <p:nvPicPr>
          <p:cNvPr id="54" name="Picture 53">
            <a:extLst>
              <a:ext uri="{FF2B5EF4-FFF2-40B4-BE49-F238E27FC236}">
                <a16:creationId xmlns:a16="http://schemas.microsoft.com/office/drawing/2014/main" id="{0B8B1B46-C377-4D07-906A-DCF9E79A5D53}"/>
              </a:ext>
            </a:extLst>
          </p:cNvPr>
          <p:cNvPicPr>
            <a:picLocks noChangeAspect="1"/>
          </p:cNvPicPr>
          <p:nvPr/>
        </p:nvPicPr>
        <p:blipFill>
          <a:blip r:embed="rId12"/>
          <a:stretch>
            <a:fillRect/>
          </a:stretch>
        </p:blipFill>
        <p:spPr>
          <a:xfrm>
            <a:off x="3814053" y="4785670"/>
            <a:ext cx="488690" cy="856639"/>
          </a:xfrm>
          <a:prstGeom prst="rect">
            <a:avLst/>
          </a:prstGeom>
        </p:spPr>
      </p:pic>
      <p:pic>
        <p:nvPicPr>
          <p:cNvPr id="55" name="Picture 54">
            <a:extLst>
              <a:ext uri="{FF2B5EF4-FFF2-40B4-BE49-F238E27FC236}">
                <a16:creationId xmlns:a16="http://schemas.microsoft.com/office/drawing/2014/main" id="{AD14F7DA-45B0-4CC9-B496-EBE2BB6F8A9F}"/>
              </a:ext>
            </a:extLst>
          </p:cNvPr>
          <p:cNvPicPr>
            <a:picLocks noChangeAspect="1"/>
          </p:cNvPicPr>
          <p:nvPr/>
        </p:nvPicPr>
        <p:blipFill>
          <a:blip r:embed="rId12"/>
          <a:stretch>
            <a:fillRect/>
          </a:stretch>
        </p:blipFill>
        <p:spPr>
          <a:xfrm>
            <a:off x="4645625" y="4750438"/>
            <a:ext cx="488690" cy="856639"/>
          </a:xfrm>
          <a:prstGeom prst="rect">
            <a:avLst/>
          </a:prstGeom>
        </p:spPr>
      </p:pic>
    </p:spTree>
    <p:extLst>
      <p:ext uri="{BB962C8B-B14F-4D97-AF65-F5344CB8AC3E}">
        <p14:creationId xmlns:p14="http://schemas.microsoft.com/office/powerpoint/2010/main" val="36286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7"/>
                                        </p:tgtEl>
                                      </p:cBhvr>
                                    </p:animEffect>
                                    <p:set>
                                      <p:cBhvr>
                                        <p:cTn id="12" dur="1" fill="hold">
                                          <p:stCondLst>
                                            <p:cond delay="499"/>
                                          </p:stCondLst>
                                        </p:cTn>
                                        <p:tgtEl>
                                          <p:spTgt spid="4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8"/>
                                        </p:tgtEl>
                                      </p:cBhvr>
                                    </p:animEffect>
                                    <p:set>
                                      <p:cBhvr>
                                        <p:cTn id="17" dur="1" fill="hold">
                                          <p:stCondLst>
                                            <p:cond delay="499"/>
                                          </p:stCondLst>
                                        </p:cTn>
                                        <p:tgtEl>
                                          <p:spTgt spid="4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9"/>
                                        </p:tgtEl>
                                      </p:cBhvr>
                                    </p:animEffect>
                                    <p:set>
                                      <p:cBhvr>
                                        <p:cTn id="22" dur="1" fill="hold">
                                          <p:stCondLst>
                                            <p:cond delay="499"/>
                                          </p:stCondLst>
                                        </p:cTn>
                                        <p:tgtEl>
                                          <p:spTgt spid="4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5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0"/>
                                        </p:tgtEl>
                                      </p:cBhvr>
                                    </p:animEffect>
                                    <p:set>
                                      <p:cBhvr>
                                        <p:cTn id="32" dur="1" fill="hold">
                                          <p:stCondLst>
                                            <p:cond delay="499"/>
                                          </p:stCondLst>
                                        </p:cTn>
                                        <p:tgtEl>
                                          <p:spTgt spid="5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243 0.02624 L 0.0243 0.02624 C 0.02343 0.025 0.02274 0.02408 0.02187 0.02315 C 0.02118 0.02223 0.01718 0.02007 0.01701 0.02007 C 0.00486 0.0142 0.01111 0.0176 -0.00313 0.01389 C -0.02223 0.00926 0.00416 0.01358 -0.02414 0.00957 C -0.0257 0.00895 -0.03421 0.00556 -0.03612 0.00556 L -0.0573 0.00587 C -0.05886 0.00988 -0.05868 0.00988 -0.06181 0.01451 C -0.0625 0.01544 -0.0632 0.01636 -0.06389 0.0176 C -0.06563 0.02068 -0.06841 0.02562 -0.06997 0.02932 C -0.07136 0.0321 -0.07257 0.03488 -0.07379 0.03766 C -0.07917 0.05155 -0.0757 0.04537 -0.08108 0.0571 C -0.08542 0.06729 -0.09393 0.08272 -0.09671 0.0926 C -0.09809 0.09723 -0.09931 0.10216 -0.10087 0.10649 C -0.10243 0.11081 -0.10434 0.11451 -0.10608 0.11883 C -0.10747 0.12223 -0.10886 0.12593 -0.11007 0.12963 C -0.11285 0.13766 -0.1158 0.14753 -0.11806 0.15587 C -0.12414 0.17994 -0.11702 0.15556 -0.12275 0.1747 C -0.12518 0.19167 -0.12379 0.18519 -0.12587 0.19507 C -0.12622 0.19846 -0.12657 0.20216 -0.12691 0.20587 C -0.12743 0.21389 -0.12743 0.22253 -0.12969 0.22963 C -0.13004 0.23118 -0.13056 0.23241 -0.13108 0.23395 C -0.13125 0.23488 -0.13143 0.2355 -0.13178 0.23642 C -0.13212 0.23735 -0.13247 0.23828 -0.13282 0.23951 C -0.13299 0.24044 -0.13316 0.24136 -0.13351 0.2426 C -0.13368 0.24383 -0.13403 0.2463 -0.13403 0.2463 " pathEditMode="relative" ptsTypes="AAAAAAAAAAAAAAAAAAAAAAAAAAA">
                                      <p:cBhvr>
                                        <p:cTn id="36" dur="2000" fill="hold"/>
                                        <p:tgtEl>
                                          <p:spTgt spid="65"/>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fade">
                                      <p:cBhvr>
                                        <p:cTn id="41" dur="500"/>
                                        <p:tgtEl>
                                          <p:spTgt spid="10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52"/>
                                        </p:tgtEl>
                                      </p:cBhvr>
                                    </p:animEffect>
                                    <p:set>
                                      <p:cBhvr>
                                        <p:cTn id="46" dur="1" fill="hold">
                                          <p:stCondLst>
                                            <p:cond delay="499"/>
                                          </p:stCondLst>
                                        </p:cTn>
                                        <p:tgtEl>
                                          <p:spTgt spid="5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0.00243 -0.03858 L -0.00243 -0.03858 C -0.00885 -0.04136 -0.00712 -0.04105 -0.01788 -0.0392 C -0.02118 -0.03889 -0.02031 -0.03734 -0.02274 -0.03549 C -0.02378 -0.03488 -0.02482 -0.03457 -0.02587 -0.03395 C -0.04375 -0.01265 -0.01892 -0.0429 -0.03854 -0.01543 C -0.0401 -0.01327 -0.04184 -0.01142 -0.04323 -0.00895 C -0.04462 -0.00648 -0.04531 -0.00278 -0.0467 -0.00031 C -0.04982 0.00587 -0.05399 0.01049 -0.0566 0.01728 C -0.05781 0.02006 -0.05903 0.02284 -0.06007 0.02593 C -0.06146 0.03056 -0.06406 0.0429 -0.0651 0.04784 C -0.06493 0.05803 -0.06493 0.06821 -0.06423 0.07809 C -0.06389 0.08117 -0.06267 0.08333 -0.06215 0.08611 C -0.06163 0.08858 -0.06163 0.09167 -0.06111 0.09414 C -0.05989 0.1 -0.05729 0.10556 -0.05521 0.11049 C -0.05486 0.11235 -0.05486 0.1142 -0.05417 0.11605 C -0.05382 0.11728 -0.05278 0.1179 -0.05226 0.11914 C -0.05139 0.12068 -0.05087 0.12284 -0.05017 0.12438 C -0.04948 0.12593 -0.04861 0.12685 -0.04809 0.12809 C -0.0434 0.13858 -0.04757 0.12963 -0.04531 0.13673 C -0.04219 0.14661 -0.04462 0.13827 -0.04114 0.14568 C -0.04045 0.14753 -0.03993 0.14969 -0.03923 0.15124 C -0.03854 0.15278 -0.03767 0.1537 -0.03715 0.15494 C -0.03611 0.1571 -0.03524 0.16019 -0.03403 0.16235 C -0.03351 0.16327 -0.03281 0.16389 -0.03229 0.16482 C -0.03212 0.16667 -0.03194 0.16883 -0.0316 0.17068 C -0.03142 0.17222 -0.0309 0.17315 -0.03055 0.17438 C -0.02917 0.17901 -0.02986 0.17593 -0.02847 0.18117 C -0.0276 0.18488 -0.02743 0.18642 -0.02691 0.19074 C -0.02708 0.19475 -0.02726 0.20432 -0.02917 0.20803 L -0.03125 0.21142 C -0.03281 0.21975 -0.0316 0.21451 -0.03368 0.2213 C -0.03403 0.22253 -0.0342 0.22408 -0.03472 0.225 C -0.03524 0.22593 -0.03611 0.22593 -0.0368 0.22624 C -0.03698 0.22747 -0.03715 0.2287 -0.0375 0.22994 C -0.03767 0.23056 -0.03819 0.23056 -0.03854 0.23117 C -0.03889 0.23179 -0.03889 0.23303 -0.03923 0.23395 C -0.03941 0.23488 -0.03958 0.2358 -0.03993 0.23642 C -0.0401 0.23766 -0.04028 0.23858 -0.04045 0.23951 C -0.04114 0.24167 -0.04236 0.24352 -0.04323 0.24506 C -0.04357 0.24599 -0.04357 0.24722 -0.04392 0.24815 C -0.04427 0.24877 -0.04496 0.24846 -0.04531 0.24938 C -0.04653 0.25216 -0.04635 0.25309 -0.04635 0.25617 " pathEditMode="relative" ptsTypes="AAAAAAAAAAAAAAAAAAAAAAAAAAAAAAAAAAAAAAAAAAA">
                                      <p:cBhvr>
                                        <p:cTn id="50" dur="2000" fill="hold"/>
                                        <p:tgtEl>
                                          <p:spTgt spid="34"/>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53"/>
                                        </p:tgtEl>
                                      </p:cBhvr>
                                    </p:animEffect>
                                    <p:set>
                                      <p:cBhvr>
                                        <p:cTn id="60" dur="1" fill="hold">
                                          <p:stCondLst>
                                            <p:cond delay="499"/>
                                          </p:stCondLst>
                                        </p:cTn>
                                        <p:tgtEl>
                                          <p:spTgt spid="5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54"/>
                                        </p:tgtEl>
                                      </p:cBhvr>
                                    </p:animEffect>
                                    <p:set>
                                      <p:cBhvr>
                                        <p:cTn id="65" dur="1" fill="hold">
                                          <p:stCondLst>
                                            <p:cond delay="499"/>
                                          </p:stCondLst>
                                        </p:cTn>
                                        <p:tgtEl>
                                          <p:spTgt spid="5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55"/>
                                        </p:tgtEl>
                                      </p:cBhvr>
                                    </p:animEffect>
                                    <p:set>
                                      <p:cBhvr>
                                        <p:cTn id="70" dur="1" fill="hold">
                                          <p:stCondLst>
                                            <p:cond delay="499"/>
                                          </p:stCondLst>
                                        </p:cTn>
                                        <p:tgtEl>
                                          <p:spTgt spid="5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0.01059 -0.04722 L 0.01059 -0.04691 C 0.00989 -0.04907 0.00955 -0.05154 0.00903 -0.05401 C 0.00833 -0.05555 0.00625 -0.06018 0.00521 -0.06111 C 0.00417 -0.06204 0.00312 -0.06265 0.00208 -0.06327 C 0.00104 -0.06512 0.00017 -0.06759 -0.00104 -0.06944 C -0.0125 -0.08765 -0.01181 -0.08488 -0.02708 -0.09969 C -0.03646 -0.10957 -0.04427 -0.11697 -0.05486 -0.12407 C -0.05764 -0.12593 -0.06042 -0.12747 -0.06302 -0.12963 C -0.0658 -0.1321 -0.0684 -0.13549 -0.07118 -0.13796 C -0.0724 -0.13889 -0.07413 -0.13889 -0.07552 -0.13951 C -0.08715 -0.14753 -0.07587 -0.14228 -0.08924 -0.14722 C -0.09097 -0.14846 -0.09254 -0.15 -0.0941 -0.15123 C -0.09896 -0.15432 -0.10243 -0.15432 -0.10764 -0.15586 C -0.11024 -0.15679 -0.11285 -0.15802 -0.11545 -0.15864 C -0.11997 -0.15988 -0.12465 -0.16049 -0.12899 -0.16142 C -0.13559 -0.16296 -0.13802 -0.16389 -0.14462 -0.16574 C -0.1559 -0.16543 -0.16736 -0.16574 -0.17882 -0.16481 C -0.18212 -0.16451 -0.18524 -0.16296 -0.18854 -0.16204 C -0.19201 -0.16111 -0.19531 -0.1608 -0.19861 -0.16018 C -0.2 -0.15926 -0.20139 -0.15833 -0.20278 -0.15802 C -0.20469 -0.1571 -0.2066 -0.1571 -0.20868 -0.15586 C -0.21024 -0.15494 -0.21163 -0.15247 -0.2132 -0.15123 C -0.21528 -0.14938 -0.21754 -0.14846 -0.21962 -0.1463 C -0.22118 -0.14506 -0.22587 -0.14012 -0.22743 -0.13796 C -0.22847 -0.1358 -0.22934 -0.13333 -0.23038 -0.13179 C -0.23403 -0.12562 -0.23542 -0.12469 -0.23837 -0.1179 C -0.23906 -0.11636 -0.23941 -0.11389 -0.24028 -0.11173 C -0.24149 -0.11018 -0.24271 -0.10957 -0.24358 -0.10802 C -0.24427 -0.1071 -0.24497 -0.10555 -0.24566 -0.10463 C -0.24583 -0.10339 -0.24601 -0.10154 -0.24636 -0.10062 C -0.24705 -0.09846 -0.24948 -0.09475 -0.25052 -0.0929 C -0.25087 -0.09105 -0.25104 -0.08889 -0.25156 -0.08673 C -0.25191 -0.08518 -0.25278 -0.08395 -0.25313 -0.08241 C -0.25365 -0.08025 -0.25365 -0.07839 -0.25382 -0.07623 C -0.25417 -0.075 -0.25451 -0.07346 -0.25486 -0.07222 C -0.25608 -0.0679 -0.2559 -0.06914 -0.25695 -0.06451 C -0.25747 -0.06296 -0.25764 -0.0608 -0.25816 -0.05926 C -0.26007 -0.05247 -0.25955 -0.05772 -0.26094 -0.05185 C -0.26129 -0.05 -0.26146 -0.04784 -0.26198 -0.04568 C -0.26215 -0.04444 -0.26267 -0.0429 -0.26302 -0.04167 C -0.26302 -0.04105 -0.26424 -0.03364 -0.26476 -0.0321 C -0.26528 -0.02994 -0.26615 -0.02839 -0.26667 -0.02623 C -0.26701 -0.025 -0.26736 -0.02376 -0.26771 -0.02284 C -0.2684 -0.02099 -0.26927 -0.02037 -0.26979 -0.01883 C -0.27118 -0.0142 -0.27222 -0.00957 -0.27361 -0.00494 C -0.27517 -0.00093 -0.2757 -0.00154 -0.27761 0.00093 C -0.2783 0.00185 -0.27899 0.00309 -0.27951 0.00432 C -0.28021 0.00556 -0.2809 0.00741 -0.2816 0.00833 C -0.28594 0.01512 -0.28021 0.0034 -0.28576 0.01451 C -0.28611 0.01512 -0.28611 0.01574 -0.28646 0.01667 C -0.28681 0.01759 -0.28698 0.01821 -0.2875 0.01914 C -0.28785 0.02006 -0.28837 0.02068 -0.28889 0.0213 C -0.28906 0.02191 -0.28924 0.02315 -0.28958 0.02407 C -0.28976 0.02438 -0.29045 0.02531 -0.29045 0.02593 " pathEditMode="relative" rAng="0" ptsTypes="AAAAAAAAAAAAAAAAAAAAAAAAAAAAAAAAAAAAAAAAAAAAAAAAAAAAAAA">
                                      <p:cBhvr>
                                        <p:cTn id="74" dur="2000" fill="hold"/>
                                        <p:tgtEl>
                                          <p:spTgt spid="23"/>
                                        </p:tgtEl>
                                        <p:attrNameLst>
                                          <p:attrName>ppt_x</p:attrName>
                                          <p:attrName>ppt_y</p:attrName>
                                        </p:attrNameLst>
                                      </p:cBhvr>
                                      <p:rCtr x="-15052" y="-22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8B6460-C6C3-4464-97F6-64CFFF1DA457}"/>
              </a:ext>
            </a:extLst>
          </p:cNvPr>
          <p:cNvPicPr>
            <a:picLocks noChangeAspect="1"/>
          </p:cNvPicPr>
          <p:nvPr/>
        </p:nvPicPr>
        <p:blipFill>
          <a:blip r:embed="rId2"/>
          <a:stretch>
            <a:fillRect/>
          </a:stretch>
        </p:blipFill>
        <p:spPr>
          <a:xfrm>
            <a:off x="374482" y="1940973"/>
            <a:ext cx="4848225" cy="933450"/>
          </a:xfrm>
          <a:prstGeom prst="rect">
            <a:avLst/>
          </a:prstGeom>
        </p:spPr>
      </p:pic>
      <p:sp>
        <p:nvSpPr>
          <p:cNvPr id="3" name="Rectangle 2">
            <a:extLst>
              <a:ext uri="{FF2B5EF4-FFF2-40B4-BE49-F238E27FC236}">
                <a16:creationId xmlns:a16="http://schemas.microsoft.com/office/drawing/2014/main" id="{BE1F933E-8E62-4DA7-971C-BDD6AD596A79}"/>
              </a:ext>
            </a:extLst>
          </p:cNvPr>
          <p:cNvSpPr/>
          <p:nvPr/>
        </p:nvSpPr>
        <p:spPr>
          <a:xfrm>
            <a:off x="-138420" y="809490"/>
            <a:ext cx="647574" cy="523220"/>
          </a:xfrm>
          <a:prstGeom prst="rect">
            <a:avLst/>
          </a:prstGeom>
          <a:noFill/>
        </p:spPr>
        <p:txBody>
          <a:bodyPr wrap="square" lIns="91440" tIns="45720" rIns="91440" bIns="45720">
            <a:spAutoFit/>
          </a:bodyPr>
          <a:lstStyle/>
          <a:p>
            <a:pPr algn="ctr"/>
            <a:r>
              <a:rPr lang="en-US" sz="2800" b="1" dirty="0">
                <a:ln w="13462">
                  <a:solidFill>
                    <a:schemeClr val="bg1"/>
                  </a:solidFill>
                  <a:prstDash val="solid"/>
                </a:ln>
                <a:solidFill>
                  <a:schemeClr val="accent4">
                    <a:lumMod val="50000"/>
                  </a:schemeClr>
                </a:solidFill>
                <a:effectLst>
                  <a:outerShdw dist="38100" dir="2700000" algn="bl" rotWithShape="0">
                    <a:schemeClr val="accent5"/>
                  </a:outerShdw>
                </a:effectLst>
              </a:rPr>
              <a:t>10.</a:t>
            </a:r>
          </a:p>
        </p:txBody>
      </p:sp>
      <p:sp>
        <p:nvSpPr>
          <p:cNvPr id="51" name="TextBox 50">
            <a:extLst>
              <a:ext uri="{FF2B5EF4-FFF2-40B4-BE49-F238E27FC236}">
                <a16:creationId xmlns:a16="http://schemas.microsoft.com/office/drawing/2014/main" id="{B7FDD65D-4C89-42C6-A107-D32E9E2C044A}"/>
              </a:ext>
            </a:extLst>
          </p:cNvPr>
          <p:cNvSpPr txBox="1"/>
          <p:nvPr/>
        </p:nvSpPr>
        <p:spPr>
          <a:xfrm>
            <a:off x="279269" y="906817"/>
            <a:ext cx="8827024" cy="1077218"/>
          </a:xfrm>
          <a:prstGeom prst="rect">
            <a:avLst/>
          </a:prstGeom>
          <a:noFill/>
        </p:spPr>
        <p:txBody>
          <a:bodyPr wrap="square">
            <a:spAutoFit/>
          </a:bodyPr>
          <a:lstStyle/>
          <a:p>
            <a:r>
              <a:rPr lang="en-US" sz="1600" b="1" dirty="0">
                <a:solidFill>
                  <a:srgbClr val="000000"/>
                </a:solidFill>
                <a:latin typeface="MyriadPro"/>
              </a:rPr>
              <a:t>A cooler contains 4 bottles of apple juice and 8 bottles of grape juice. You choose a bottle without looking, put it aside, and then choose another bottle without looking. Drag and drop each probability into the boxes to show the probability for the corresponding situation. More than one situation can have the same probability.</a:t>
            </a:r>
            <a:endParaRPr lang="en-US" sz="1600" dirty="0"/>
          </a:p>
        </p:txBody>
      </p:sp>
      <p:pic>
        <p:nvPicPr>
          <p:cNvPr id="8" name="Picture 7">
            <a:extLst>
              <a:ext uri="{FF2B5EF4-FFF2-40B4-BE49-F238E27FC236}">
                <a16:creationId xmlns:a16="http://schemas.microsoft.com/office/drawing/2014/main" id="{DDB75690-7D6C-4D1A-A0A9-5BFE18A0787E}"/>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104746" y="1746868"/>
            <a:ext cx="789568" cy="95607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A17CFBA-CA3A-4627-8841-2FDAE0A60FB3}"/>
              </a:ext>
            </a:extLst>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033277" y="1730754"/>
            <a:ext cx="827166" cy="972189"/>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10113864-6085-42BA-AEF8-AC0392B2F29E}"/>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176110" y="1808924"/>
            <a:ext cx="789568" cy="918477"/>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B67174D9-CB10-4485-A404-5E830B96AEA7}"/>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104746" y="1746868"/>
            <a:ext cx="789568" cy="956075"/>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11DD1975-07F6-4D8C-8EE3-0059B123EA43}"/>
              </a:ext>
            </a:extLst>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033277" y="1730754"/>
            <a:ext cx="827166" cy="972189"/>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4F5DC1B1-DCA7-418B-8D9F-1A6DDD98E13C}"/>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176110" y="1808924"/>
            <a:ext cx="789568" cy="918477"/>
          </a:xfrm>
          <a:prstGeom prst="rect">
            <a:avLst/>
          </a:prstGeom>
          <a:ln>
            <a:noFill/>
          </a:ln>
          <a:effectLst>
            <a:outerShdw blurRad="292100" dist="139700" dir="2700000" algn="tl" rotWithShape="0">
              <a:srgbClr val="333333">
                <a:alpha val="65000"/>
              </a:srgbClr>
            </a:outerShdw>
          </a:effectLst>
        </p:spPr>
      </p:pic>
      <p:pic>
        <p:nvPicPr>
          <p:cNvPr id="1028" name="Picture 4" descr="48 Quart Cooler PNG Images &amp; PSDs for Download | PixelSquid - S105551419">
            <a:extLst>
              <a:ext uri="{FF2B5EF4-FFF2-40B4-BE49-F238E27FC236}">
                <a16:creationId xmlns:a16="http://schemas.microsoft.com/office/drawing/2014/main" id="{BD127F9B-A923-4D98-BB35-C907A592A34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6267" y="1808924"/>
            <a:ext cx="4242783" cy="42427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nute Maid® Orchard's Best">
            <a:extLst>
              <a:ext uri="{FF2B5EF4-FFF2-40B4-BE49-F238E27FC236}">
                <a16:creationId xmlns:a16="http://schemas.microsoft.com/office/drawing/2014/main" id="{D972C82F-66B3-4A9E-9506-E2F41C1054B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7900" y="2933264"/>
            <a:ext cx="676103" cy="9852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Minute Maid® Orchard's Best">
            <a:extLst>
              <a:ext uri="{FF2B5EF4-FFF2-40B4-BE49-F238E27FC236}">
                <a16:creationId xmlns:a16="http://schemas.microsoft.com/office/drawing/2014/main" id="{4A91E949-4F79-414A-9778-F85F96AE11B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2998" y="3061134"/>
            <a:ext cx="676103" cy="97219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Minute Maid® Orchard's Best">
            <a:extLst>
              <a:ext uri="{FF2B5EF4-FFF2-40B4-BE49-F238E27FC236}">
                <a16:creationId xmlns:a16="http://schemas.microsoft.com/office/drawing/2014/main" id="{F2513DF6-B61D-4073-B2A5-900319F823B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2730" y="3137387"/>
            <a:ext cx="676103" cy="97219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Minute Maid® Orchard's Best">
            <a:extLst>
              <a:ext uri="{FF2B5EF4-FFF2-40B4-BE49-F238E27FC236}">
                <a16:creationId xmlns:a16="http://schemas.microsoft.com/office/drawing/2014/main" id="{BDBB19B0-2885-4EC1-878B-99C4CEADC41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9625" y="3221835"/>
            <a:ext cx="676103" cy="97219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Grape Juice Drink | Tropicana Drinks">
            <a:extLst>
              <a:ext uri="{FF2B5EF4-FFF2-40B4-BE49-F238E27FC236}">
                <a16:creationId xmlns:a16="http://schemas.microsoft.com/office/drawing/2014/main" id="{BA9F3158-ECEA-4809-80F7-EE419328FA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8388" y="2704995"/>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Grape Juice Drink | Tropicana Drinks">
            <a:extLst>
              <a:ext uri="{FF2B5EF4-FFF2-40B4-BE49-F238E27FC236}">
                <a16:creationId xmlns:a16="http://schemas.microsoft.com/office/drawing/2014/main" id="{49602E89-60CB-4BA7-9D16-B3EC1E3890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9945" y="2874423"/>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Grape Juice Drink | Tropicana Drinks">
            <a:extLst>
              <a:ext uri="{FF2B5EF4-FFF2-40B4-BE49-F238E27FC236}">
                <a16:creationId xmlns:a16="http://schemas.microsoft.com/office/drawing/2014/main" id="{FBA2B0B3-B37F-4103-915D-F0E7CAC485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6429" y="2778902"/>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Grape Juice Drink | Tropicana Drinks">
            <a:extLst>
              <a:ext uri="{FF2B5EF4-FFF2-40B4-BE49-F238E27FC236}">
                <a16:creationId xmlns:a16="http://schemas.microsoft.com/office/drawing/2014/main" id="{B3AE3E57-052D-4875-A28F-F72CDCB944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6610" y="2989339"/>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Grape Juice Drink | Tropicana Drinks">
            <a:extLst>
              <a:ext uri="{FF2B5EF4-FFF2-40B4-BE49-F238E27FC236}">
                <a16:creationId xmlns:a16="http://schemas.microsoft.com/office/drawing/2014/main" id="{6FBAA77E-94AA-45F0-8B77-5122C72972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8833" y="2800662"/>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Grape Juice Drink | Tropicana Drinks">
            <a:extLst>
              <a:ext uri="{FF2B5EF4-FFF2-40B4-BE49-F238E27FC236}">
                <a16:creationId xmlns:a16="http://schemas.microsoft.com/office/drawing/2014/main" id="{D37A5CC8-1760-44B5-9F7D-59CAD552D8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3694" y="3081496"/>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Grape Juice Drink | Tropicana Drinks">
            <a:extLst>
              <a:ext uri="{FF2B5EF4-FFF2-40B4-BE49-F238E27FC236}">
                <a16:creationId xmlns:a16="http://schemas.microsoft.com/office/drawing/2014/main" id="{DBEC9D91-C5A9-49CF-B10E-793BF041CB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0216" y="3045529"/>
            <a:ext cx="805877" cy="136116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Grape Juice Drink | Tropicana Drinks">
            <a:extLst>
              <a:ext uri="{FF2B5EF4-FFF2-40B4-BE49-F238E27FC236}">
                <a16:creationId xmlns:a16="http://schemas.microsoft.com/office/drawing/2014/main" id="{91B81CA6-D0E2-47FF-A215-E16404AE3C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1831" y="2966580"/>
            <a:ext cx="805877" cy="1361160"/>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127D6D77-785B-49B3-B728-5047A25DBBDA}"/>
              </a:ext>
            </a:extLst>
          </p:cNvPr>
          <p:cNvSpPr txBox="1"/>
          <p:nvPr/>
        </p:nvSpPr>
        <p:spPr>
          <a:xfrm>
            <a:off x="346158" y="3093339"/>
            <a:ext cx="6295189" cy="461665"/>
          </a:xfrm>
          <a:prstGeom prst="rect">
            <a:avLst/>
          </a:prstGeom>
          <a:noFill/>
        </p:spPr>
        <p:txBody>
          <a:bodyPr wrap="square">
            <a:spAutoFit/>
          </a:bodyPr>
          <a:lstStyle/>
          <a:p>
            <a:r>
              <a:rPr lang="pl-PL" sz="2400" dirty="0"/>
              <a:t>P(</a:t>
            </a:r>
            <a:r>
              <a:rPr lang="en-US" sz="2400" b="1" dirty="0">
                <a:solidFill>
                  <a:srgbClr val="7030A0"/>
                </a:solidFill>
                <a:effectLst>
                  <a:outerShdw blurRad="38100" dist="38100" dir="2700000" algn="tl">
                    <a:srgbClr val="000000">
                      <a:alpha val="43137"/>
                    </a:srgbClr>
                  </a:outerShdw>
                </a:effectLst>
              </a:rPr>
              <a:t>graph</a:t>
            </a:r>
            <a:r>
              <a:rPr lang="pl-PL" sz="2400" dirty="0"/>
              <a:t> ⋂ </a:t>
            </a:r>
            <a:r>
              <a:rPr lang="en-US" sz="2400" b="1" dirty="0">
                <a:solidFill>
                  <a:srgbClr val="7030A0"/>
                </a:solidFill>
                <a:effectLst>
                  <a:outerShdw blurRad="38100" dist="38100" dir="2700000" algn="tl">
                    <a:srgbClr val="000000">
                      <a:alpha val="43137"/>
                    </a:srgbClr>
                  </a:outerShdw>
                </a:effectLst>
              </a:rPr>
              <a:t>graph</a:t>
            </a:r>
            <a:r>
              <a:rPr lang="pl-PL" sz="2400" dirty="0"/>
              <a:t>) = P(</a:t>
            </a:r>
            <a:r>
              <a:rPr lang="en-US" sz="2400" b="1" dirty="0">
                <a:solidFill>
                  <a:srgbClr val="7030A0"/>
                </a:solidFill>
                <a:effectLst>
                  <a:outerShdw blurRad="38100" dist="38100" dir="2700000" algn="tl">
                    <a:srgbClr val="000000">
                      <a:alpha val="43137"/>
                    </a:srgbClr>
                  </a:outerShdw>
                </a:effectLst>
              </a:rPr>
              <a:t>graph</a:t>
            </a:r>
            <a:r>
              <a:rPr lang="pl-PL" sz="2400" dirty="0"/>
              <a:t>) ∙ P(</a:t>
            </a:r>
            <a:r>
              <a:rPr lang="en-US" sz="2400" b="1" dirty="0">
                <a:solidFill>
                  <a:srgbClr val="7030A0"/>
                </a:solidFill>
                <a:effectLst>
                  <a:outerShdw blurRad="38100" dist="38100" dir="2700000" algn="tl">
                    <a:srgbClr val="000000">
                      <a:alpha val="43137"/>
                    </a:srgbClr>
                  </a:outerShdw>
                </a:effectLst>
              </a:rPr>
              <a:t>graph</a:t>
            </a:r>
            <a:r>
              <a:rPr lang="en-US" sz="2400" b="1" dirty="0">
                <a:solidFill>
                  <a:srgbClr val="C00000"/>
                </a:solidFill>
                <a:effectLst>
                  <a:outerShdw blurRad="38100" dist="38100" dir="2700000" algn="tl">
                    <a:srgbClr val="000000">
                      <a:alpha val="43137"/>
                    </a:srgbClr>
                  </a:outerShdw>
                </a:effectLst>
              </a:rPr>
              <a:t> </a:t>
            </a:r>
            <a:r>
              <a:rPr lang="pl-PL" sz="2400" dirty="0"/>
              <a:t>|</a:t>
            </a:r>
            <a:r>
              <a:rPr lang="en-US" sz="2400" b="1" dirty="0">
                <a:solidFill>
                  <a:srgbClr val="7030A0"/>
                </a:solidFill>
                <a:effectLst>
                  <a:outerShdw blurRad="38100" dist="38100" dir="2700000" algn="tl">
                    <a:srgbClr val="000000">
                      <a:alpha val="43137"/>
                    </a:srgbClr>
                  </a:outerShdw>
                </a:effectLst>
              </a:rPr>
              <a:t> graph</a:t>
            </a:r>
            <a:r>
              <a:rPr lang="pl-PL" sz="2400" dirty="0"/>
              <a:t>) </a:t>
            </a:r>
            <a:endParaRPr lang="en-US" sz="2400" dirty="0"/>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35CBEF67-835D-440A-AE20-F998401A538B}"/>
                  </a:ext>
                </a:extLst>
              </p:cNvPr>
              <p:cNvSpPr txBox="1"/>
              <p:nvPr/>
            </p:nvSpPr>
            <p:spPr>
              <a:xfrm>
                <a:off x="403842" y="3793140"/>
                <a:ext cx="2595711"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7030A0"/>
                          </a:solidFill>
                          <a:effectLst>
                            <a:outerShdw blurRad="38100" dist="38100" dir="2700000" algn="tl">
                              <a:srgbClr val="000000">
                                <a:alpha val="43137"/>
                              </a:srgbClr>
                            </a:outerShdw>
                          </a:effectLst>
                        </a:rPr>
                        <m:t>graph</m:t>
                      </m:r>
                      <m:r>
                        <m:rPr>
                          <m:nor/>
                        </m:rPr>
                        <a:rPr lang="pl-PL" sz="2400" dirty="0"/>
                        <m:t>)</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8</m:t>
                          </m:r>
                        </m:num>
                        <m:den>
                          <m:r>
                            <a:rPr lang="en-US" sz="2400" i="1">
                              <a:latin typeface="Cambria Math" panose="02040503050406030204" pitchFamily="18" charset="0"/>
                            </a:rPr>
                            <m:t>12</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3</m:t>
                          </m:r>
                        </m:den>
                      </m:f>
                    </m:oMath>
                  </m:oMathPara>
                </a14:m>
                <a:endParaRPr lang="en-US" sz="2400" dirty="0"/>
              </a:p>
            </p:txBody>
          </p:sp>
        </mc:Choice>
        <mc:Fallback xmlns="">
          <p:sp>
            <p:nvSpPr>
              <p:cNvPr id="99" name="TextBox 98">
                <a:extLst>
                  <a:ext uri="{FF2B5EF4-FFF2-40B4-BE49-F238E27FC236}">
                    <a16:creationId xmlns:a16="http://schemas.microsoft.com/office/drawing/2014/main" id="{35CBEF67-835D-440A-AE20-F998401A538B}"/>
                  </a:ext>
                </a:extLst>
              </p:cNvPr>
              <p:cNvSpPr txBox="1">
                <a:spLocks noRot="1" noChangeAspect="1" noMove="1" noResize="1" noEditPoints="1" noAdjustHandles="1" noChangeArrowheads="1" noChangeShapeType="1" noTextEdit="1"/>
              </p:cNvSpPr>
              <p:nvPr/>
            </p:nvSpPr>
            <p:spPr>
              <a:xfrm>
                <a:off x="403842" y="3793140"/>
                <a:ext cx="2595711" cy="69384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17BEDABE-6DC6-440D-AD3E-A9ECC2CDA287}"/>
                  </a:ext>
                </a:extLst>
              </p:cNvPr>
              <p:cNvSpPr txBox="1"/>
              <p:nvPr/>
            </p:nvSpPr>
            <p:spPr>
              <a:xfrm>
                <a:off x="3255489" y="3762077"/>
                <a:ext cx="2812693" cy="6901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7030A0"/>
                          </a:solidFill>
                          <a:effectLst>
                            <a:outerShdw blurRad="38100" dist="38100" dir="2700000" algn="tl">
                              <a:srgbClr val="000000">
                                <a:alpha val="43137"/>
                              </a:srgbClr>
                            </a:outerShdw>
                          </a:effectLst>
                        </a:rPr>
                        <m:t>graph</m:t>
                      </m:r>
                      <m:r>
                        <m:rPr>
                          <m:nor/>
                        </m:rPr>
                        <a:rPr lang="pl-PL" sz="2400" dirty="0"/>
                        <m:t>|</m:t>
                      </m:r>
                      <m:r>
                        <m:rPr>
                          <m:nor/>
                        </m:rPr>
                        <a:rPr lang="en-US" sz="2400" b="1" dirty="0">
                          <a:solidFill>
                            <a:srgbClr val="7030A0"/>
                          </a:solidFill>
                          <a:effectLst>
                            <a:outerShdw blurRad="38100" dist="38100" dir="2700000" algn="tl">
                              <a:srgbClr val="000000">
                                <a:alpha val="43137"/>
                              </a:srgbClr>
                            </a:outerShdw>
                          </a:effectLst>
                        </a:rPr>
                        <m:t>graph</m:t>
                      </m:r>
                      <m:r>
                        <m:rPr>
                          <m:nor/>
                        </m:rPr>
                        <a:rPr lang="pl-PL" sz="2400" dirty="0"/>
                        <m:t>)</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7</m:t>
                          </m:r>
                        </m:num>
                        <m:den>
                          <m:r>
                            <a:rPr lang="en-US" sz="2400" i="1">
                              <a:latin typeface="Cambria Math" panose="02040503050406030204" pitchFamily="18" charset="0"/>
                            </a:rPr>
                            <m:t>11</m:t>
                          </m:r>
                        </m:den>
                      </m:f>
                    </m:oMath>
                  </m:oMathPara>
                </a14:m>
                <a:endParaRPr lang="en-US" sz="2400" dirty="0"/>
              </a:p>
            </p:txBody>
          </p:sp>
        </mc:Choice>
        <mc:Fallback xmlns="">
          <p:sp>
            <p:nvSpPr>
              <p:cNvPr id="100" name="TextBox 99">
                <a:extLst>
                  <a:ext uri="{FF2B5EF4-FFF2-40B4-BE49-F238E27FC236}">
                    <a16:creationId xmlns:a16="http://schemas.microsoft.com/office/drawing/2014/main" id="{17BEDABE-6DC6-440D-AD3E-A9ECC2CDA287}"/>
                  </a:ext>
                </a:extLst>
              </p:cNvPr>
              <p:cNvSpPr txBox="1">
                <a:spLocks noRot="1" noChangeAspect="1" noMove="1" noResize="1" noEditPoints="1" noAdjustHandles="1" noChangeArrowheads="1" noChangeShapeType="1" noTextEdit="1"/>
              </p:cNvSpPr>
              <p:nvPr/>
            </p:nvSpPr>
            <p:spPr>
              <a:xfrm>
                <a:off x="3255489" y="3762077"/>
                <a:ext cx="2812693" cy="69012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CF2F41F6-011A-4B9F-BB65-E505776D0EA7}"/>
                  </a:ext>
                </a:extLst>
              </p:cNvPr>
              <p:cNvSpPr txBox="1"/>
              <p:nvPr/>
            </p:nvSpPr>
            <p:spPr>
              <a:xfrm>
                <a:off x="764882" y="4785670"/>
                <a:ext cx="4545037"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pl-PL" sz="2400" dirty="0"/>
                        <m:t>P</m:t>
                      </m:r>
                      <m:r>
                        <m:rPr>
                          <m:nor/>
                        </m:rPr>
                        <a:rPr lang="pl-PL" sz="2400" dirty="0"/>
                        <m:t>(</m:t>
                      </m:r>
                      <m:r>
                        <m:rPr>
                          <m:nor/>
                        </m:rPr>
                        <a:rPr lang="en-US" sz="2400" b="1" dirty="0">
                          <a:solidFill>
                            <a:srgbClr val="7030A0"/>
                          </a:solidFill>
                          <a:effectLst>
                            <a:outerShdw blurRad="38100" dist="38100" dir="2700000" algn="tl">
                              <a:srgbClr val="000000">
                                <a:alpha val="43137"/>
                              </a:srgbClr>
                            </a:outerShdw>
                          </a:effectLst>
                        </a:rPr>
                        <m:t>graph</m:t>
                      </m:r>
                      <m:r>
                        <m:rPr>
                          <m:nor/>
                        </m:rPr>
                        <a:rPr lang="pl-PL" sz="2400" dirty="0"/>
                        <m:t>⋂</m:t>
                      </m:r>
                      <m:r>
                        <m:rPr>
                          <m:nor/>
                        </m:rPr>
                        <a:rPr lang="en-US" sz="2400" b="1" dirty="0">
                          <a:solidFill>
                            <a:srgbClr val="7030A0"/>
                          </a:solidFill>
                          <a:effectLst>
                            <a:outerShdw blurRad="38100" dist="38100" dir="2700000" algn="tl">
                              <a:srgbClr val="000000">
                                <a:alpha val="43137"/>
                              </a:srgbClr>
                            </a:outerShdw>
                          </a:effectLst>
                        </a:rPr>
                        <m:t>graph</m:t>
                      </m:r>
                      <m:r>
                        <m:rPr>
                          <m:nor/>
                        </m:rPr>
                        <a:rPr lang="pl-PL" sz="2400" dirty="0"/>
                        <m:t>) =</m:t>
                      </m:r>
                      <m:r>
                        <m:rPr>
                          <m:nor/>
                        </m:rPr>
                        <a:rPr lang="en-US" sz="2400" dirty="0"/>
                        <m:t> </m:t>
                      </m:r>
                      <m:f>
                        <m:fPr>
                          <m:ctrlPr>
                            <a:rPr lang="en-US"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3</m:t>
                          </m:r>
                        </m:den>
                      </m:f>
                      <m:r>
                        <a:rPr lang="en-US" sz="2400" i="1">
                          <a:latin typeface="Cambria Math" panose="02040503050406030204" pitchFamily="18" charset="0"/>
                        </a:rPr>
                        <m:t>𝑥</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7</m:t>
                          </m:r>
                        </m:num>
                        <m:den>
                          <m:r>
                            <a:rPr lang="en-US" sz="2400" i="1">
                              <a:latin typeface="Cambria Math" panose="02040503050406030204" pitchFamily="18" charset="0"/>
                              <a:ea typeface="Cambria Math" panose="02040503050406030204" pitchFamily="18" charset="0"/>
                            </a:rPr>
                            <m:t>11</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14</m:t>
                          </m:r>
                        </m:num>
                        <m:den>
                          <m:r>
                            <a:rPr lang="en-US" sz="2400" i="1">
                              <a:latin typeface="Cambria Math" panose="02040503050406030204" pitchFamily="18" charset="0"/>
                            </a:rPr>
                            <m:t>33</m:t>
                          </m:r>
                        </m:den>
                      </m:f>
                    </m:oMath>
                  </m:oMathPara>
                </a14:m>
                <a:endParaRPr lang="en-US" sz="2400" dirty="0"/>
              </a:p>
            </p:txBody>
          </p:sp>
        </mc:Choice>
        <mc:Fallback xmlns="">
          <p:sp>
            <p:nvSpPr>
              <p:cNvPr id="101" name="TextBox 100">
                <a:extLst>
                  <a:ext uri="{FF2B5EF4-FFF2-40B4-BE49-F238E27FC236}">
                    <a16:creationId xmlns:a16="http://schemas.microsoft.com/office/drawing/2014/main" id="{CF2F41F6-011A-4B9F-BB65-E505776D0EA7}"/>
                  </a:ext>
                </a:extLst>
              </p:cNvPr>
              <p:cNvSpPr txBox="1">
                <a:spLocks noRot="1" noChangeAspect="1" noMove="1" noResize="1" noEditPoints="1" noAdjustHandles="1" noChangeArrowheads="1" noChangeShapeType="1" noTextEdit="1"/>
              </p:cNvSpPr>
              <p:nvPr/>
            </p:nvSpPr>
            <p:spPr>
              <a:xfrm>
                <a:off x="764882" y="4785670"/>
                <a:ext cx="4545037" cy="786177"/>
              </a:xfrm>
              <a:prstGeom prst="rect">
                <a:avLst/>
              </a:prstGeom>
              <a:blipFill>
                <a:blip r:embed="rId11"/>
                <a:stretch>
                  <a:fillRect/>
                </a:stretch>
              </a:blipFill>
            </p:spPr>
            <p:txBody>
              <a:bodyPr/>
              <a:lstStyle/>
              <a:p>
                <a:r>
                  <a:rPr lang="en-US">
                    <a:noFill/>
                  </a:rPr>
                  <a:t> </a:t>
                </a:r>
              </a:p>
            </p:txBody>
          </p:sp>
        </mc:Fallback>
      </mc:AlternateContent>
      <p:pic>
        <p:nvPicPr>
          <p:cNvPr id="39" name="Picture 38">
            <a:extLst>
              <a:ext uri="{FF2B5EF4-FFF2-40B4-BE49-F238E27FC236}">
                <a16:creationId xmlns:a16="http://schemas.microsoft.com/office/drawing/2014/main" id="{CF3B5454-13F5-4D9F-8DF2-D0CB6951A2F2}"/>
              </a:ext>
            </a:extLst>
          </p:cNvPr>
          <p:cNvPicPr>
            <a:picLocks noChangeAspect="1"/>
          </p:cNvPicPr>
          <p:nvPr/>
        </p:nvPicPr>
        <p:blipFill>
          <a:blip r:embed="rId12"/>
          <a:stretch>
            <a:fillRect/>
          </a:stretch>
        </p:blipFill>
        <p:spPr>
          <a:xfrm>
            <a:off x="3107675" y="3183731"/>
            <a:ext cx="772153" cy="326537"/>
          </a:xfrm>
          <a:prstGeom prst="rect">
            <a:avLst/>
          </a:prstGeom>
        </p:spPr>
      </p:pic>
      <p:pic>
        <p:nvPicPr>
          <p:cNvPr id="40" name="Picture 39">
            <a:extLst>
              <a:ext uri="{FF2B5EF4-FFF2-40B4-BE49-F238E27FC236}">
                <a16:creationId xmlns:a16="http://schemas.microsoft.com/office/drawing/2014/main" id="{8C8E4DB2-C3A3-4464-BFF2-25C4257E89B6}"/>
              </a:ext>
            </a:extLst>
          </p:cNvPr>
          <p:cNvPicPr>
            <a:picLocks noChangeAspect="1"/>
          </p:cNvPicPr>
          <p:nvPr/>
        </p:nvPicPr>
        <p:blipFill>
          <a:blip r:embed="rId12"/>
          <a:stretch>
            <a:fillRect/>
          </a:stretch>
        </p:blipFill>
        <p:spPr>
          <a:xfrm>
            <a:off x="4397124" y="3207892"/>
            <a:ext cx="772153" cy="326537"/>
          </a:xfrm>
          <a:prstGeom prst="rect">
            <a:avLst/>
          </a:prstGeom>
        </p:spPr>
      </p:pic>
      <p:pic>
        <p:nvPicPr>
          <p:cNvPr id="41" name="Picture 40">
            <a:extLst>
              <a:ext uri="{FF2B5EF4-FFF2-40B4-BE49-F238E27FC236}">
                <a16:creationId xmlns:a16="http://schemas.microsoft.com/office/drawing/2014/main" id="{FE056439-57A4-4508-A6CB-4E8FA2973819}"/>
              </a:ext>
            </a:extLst>
          </p:cNvPr>
          <p:cNvPicPr>
            <a:picLocks noChangeAspect="1"/>
          </p:cNvPicPr>
          <p:nvPr/>
        </p:nvPicPr>
        <p:blipFill>
          <a:blip r:embed="rId12"/>
          <a:stretch>
            <a:fillRect/>
          </a:stretch>
        </p:blipFill>
        <p:spPr>
          <a:xfrm>
            <a:off x="5365260" y="3185335"/>
            <a:ext cx="772153" cy="326537"/>
          </a:xfrm>
          <a:prstGeom prst="rect">
            <a:avLst/>
          </a:prstGeom>
        </p:spPr>
      </p:pic>
      <p:pic>
        <p:nvPicPr>
          <p:cNvPr id="44" name="Picture 43">
            <a:extLst>
              <a:ext uri="{FF2B5EF4-FFF2-40B4-BE49-F238E27FC236}">
                <a16:creationId xmlns:a16="http://schemas.microsoft.com/office/drawing/2014/main" id="{EC20FA93-F192-4EB1-A7EB-4B626D23FB68}"/>
              </a:ext>
            </a:extLst>
          </p:cNvPr>
          <p:cNvPicPr>
            <a:picLocks noChangeAspect="1"/>
          </p:cNvPicPr>
          <p:nvPr/>
        </p:nvPicPr>
        <p:blipFill>
          <a:blip r:embed="rId12"/>
          <a:stretch>
            <a:fillRect/>
          </a:stretch>
        </p:blipFill>
        <p:spPr>
          <a:xfrm>
            <a:off x="1824384" y="3762076"/>
            <a:ext cx="1217626" cy="786176"/>
          </a:xfrm>
          <a:prstGeom prst="rect">
            <a:avLst/>
          </a:prstGeom>
        </p:spPr>
      </p:pic>
      <p:pic>
        <p:nvPicPr>
          <p:cNvPr id="45" name="Picture 44">
            <a:extLst>
              <a:ext uri="{FF2B5EF4-FFF2-40B4-BE49-F238E27FC236}">
                <a16:creationId xmlns:a16="http://schemas.microsoft.com/office/drawing/2014/main" id="{A50AF775-6BA3-4C0A-BE92-EC2FC3674FDB}"/>
              </a:ext>
            </a:extLst>
          </p:cNvPr>
          <p:cNvPicPr>
            <a:picLocks noChangeAspect="1"/>
          </p:cNvPicPr>
          <p:nvPr/>
        </p:nvPicPr>
        <p:blipFill>
          <a:blip r:embed="rId12"/>
          <a:stretch>
            <a:fillRect/>
          </a:stretch>
        </p:blipFill>
        <p:spPr>
          <a:xfrm>
            <a:off x="5673685" y="3739891"/>
            <a:ext cx="359592" cy="786176"/>
          </a:xfrm>
          <a:prstGeom prst="rect">
            <a:avLst/>
          </a:prstGeom>
        </p:spPr>
      </p:pic>
      <p:pic>
        <p:nvPicPr>
          <p:cNvPr id="46" name="Picture 45">
            <a:extLst>
              <a:ext uri="{FF2B5EF4-FFF2-40B4-BE49-F238E27FC236}">
                <a16:creationId xmlns:a16="http://schemas.microsoft.com/office/drawing/2014/main" id="{9185D4BF-F97E-4699-8DD2-6A742D5EFF9A}"/>
              </a:ext>
            </a:extLst>
          </p:cNvPr>
          <p:cNvPicPr>
            <a:picLocks noChangeAspect="1"/>
          </p:cNvPicPr>
          <p:nvPr/>
        </p:nvPicPr>
        <p:blipFill>
          <a:blip r:embed="rId12"/>
          <a:stretch>
            <a:fillRect/>
          </a:stretch>
        </p:blipFill>
        <p:spPr>
          <a:xfrm>
            <a:off x="3313954" y="4844796"/>
            <a:ext cx="355470" cy="786176"/>
          </a:xfrm>
          <a:prstGeom prst="rect">
            <a:avLst/>
          </a:prstGeom>
        </p:spPr>
      </p:pic>
      <p:pic>
        <p:nvPicPr>
          <p:cNvPr id="56" name="Picture 55">
            <a:extLst>
              <a:ext uri="{FF2B5EF4-FFF2-40B4-BE49-F238E27FC236}">
                <a16:creationId xmlns:a16="http://schemas.microsoft.com/office/drawing/2014/main" id="{B09BA2AA-D5D7-4DBE-870F-43F6EAC3C178}"/>
              </a:ext>
            </a:extLst>
          </p:cNvPr>
          <p:cNvPicPr>
            <a:picLocks noChangeAspect="1"/>
          </p:cNvPicPr>
          <p:nvPr/>
        </p:nvPicPr>
        <p:blipFill>
          <a:blip r:embed="rId12"/>
          <a:stretch>
            <a:fillRect/>
          </a:stretch>
        </p:blipFill>
        <p:spPr>
          <a:xfrm>
            <a:off x="3856179" y="4815233"/>
            <a:ext cx="355470" cy="786176"/>
          </a:xfrm>
          <a:prstGeom prst="rect">
            <a:avLst/>
          </a:prstGeom>
        </p:spPr>
      </p:pic>
      <p:pic>
        <p:nvPicPr>
          <p:cNvPr id="57" name="Picture 56">
            <a:extLst>
              <a:ext uri="{FF2B5EF4-FFF2-40B4-BE49-F238E27FC236}">
                <a16:creationId xmlns:a16="http://schemas.microsoft.com/office/drawing/2014/main" id="{68221C9F-E885-4E96-8BF9-84C885BDDBF1}"/>
              </a:ext>
            </a:extLst>
          </p:cNvPr>
          <p:cNvPicPr>
            <a:picLocks noChangeAspect="1"/>
          </p:cNvPicPr>
          <p:nvPr/>
        </p:nvPicPr>
        <p:blipFill>
          <a:blip r:embed="rId12"/>
          <a:stretch>
            <a:fillRect/>
          </a:stretch>
        </p:blipFill>
        <p:spPr>
          <a:xfrm>
            <a:off x="4635209" y="4767725"/>
            <a:ext cx="429463" cy="786176"/>
          </a:xfrm>
          <a:prstGeom prst="rect">
            <a:avLst/>
          </a:prstGeom>
        </p:spPr>
      </p:pic>
    </p:spTree>
    <p:extLst>
      <p:ext uri="{BB962C8B-B14F-4D97-AF65-F5344CB8AC3E}">
        <p14:creationId xmlns:p14="http://schemas.microsoft.com/office/powerpoint/2010/main" val="272509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0"/>
                                        </p:tgtEl>
                                      </p:cBhvr>
                                    </p:animEffect>
                                    <p:set>
                                      <p:cBhvr>
                                        <p:cTn id="17" dur="1" fill="hold">
                                          <p:stCondLst>
                                            <p:cond delay="499"/>
                                          </p:stCondLst>
                                        </p:cTn>
                                        <p:tgtEl>
                                          <p:spTgt spid="4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1"/>
                                        </p:tgtEl>
                                      </p:cBhvr>
                                    </p:animEffect>
                                    <p:set>
                                      <p:cBhvr>
                                        <p:cTn id="22" dur="1" fill="hold">
                                          <p:stCondLst>
                                            <p:cond delay="499"/>
                                          </p:stCondLst>
                                        </p:cTn>
                                        <p:tgtEl>
                                          <p:spTgt spid="4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5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4"/>
                                        </p:tgtEl>
                                      </p:cBhvr>
                                    </p:animEffect>
                                    <p:set>
                                      <p:cBhvr>
                                        <p:cTn id="32" dur="1" fill="hold">
                                          <p:stCondLst>
                                            <p:cond delay="499"/>
                                          </p:stCondLst>
                                        </p:cTn>
                                        <p:tgtEl>
                                          <p:spTgt spid="4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1388 0.01605 L 0.01388 0.01605 C -0.00608 0.00709 0.00816 0.01265 -0.0375 0.01605 C -0.04254 0.01635 -0.04757 0.01759 -0.05261 0.01821 L -0.07205 0.02068 C -0.08559 0.025 -0.07431 0.02068 -0.08316 0.0253 C -0.08507 0.02623 -0.09028 0.02808 -0.09219 0.02993 C -0.09358 0.03117 -0.0948 0.03302 -0.09618 0.03456 C -0.11615 0.05524 -0.08577 0.02191 -0.10782 0.04753 C -0.11025 0.0503 -0.1132 0.05247 -0.11563 0.05586 C -0.11875 0.06049 -0.12118 0.06635 -0.12414 0.07129 C -0.12674 0.0753 -0.12969 0.0787 -0.1323 0.08271 C -0.13542 0.08765 -0.13803 0.09321 -0.14098 0.09814 C -0.14358 0.10216 -0.14636 0.10586 -0.14914 0.10956 C -0.15035 0.11111 -0.15191 0.11203 -0.15313 0.11419 C -0.15799 0.12284 -0.15625 0.12284 -0.1599 0.13086 C -0.16077 0.13271 -0.16164 0.13395 -0.1625 0.13549 C -0.16303 0.13827 -0.16459 0.14629 -0.16476 0.14784 C -0.16528 0.15555 -0.16528 0.16327 -0.16598 0.17068 C -0.16615 0.17376 -0.16684 0.17654 -0.16737 0.17932 C -0.16754 0.18148 -0.16789 0.18395 -0.16806 0.18611 C -0.16806 0.19135 -0.16806 0.19691 -0.16771 0.20216 C -0.16615 0.22253 -0.1665 0.19506 -0.1665 0.21234 " pathEditMode="relative" ptsTypes="AAAAAAAAAAAAAAAAAAAAAAA">
                                      <p:cBhvr>
                                        <p:cTn id="36" dur="2000" fill="hold"/>
                                        <p:tgtEl>
                                          <p:spTgt spid="63"/>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fade">
                                      <p:cBhvr>
                                        <p:cTn id="41" dur="500"/>
                                        <p:tgtEl>
                                          <p:spTgt spid="10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5"/>
                                        </p:tgtEl>
                                      </p:cBhvr>
                                    </p:animEffect>
                                    <p:set>
                                      <p:cBhvr>
                                        <p:cTn id="46" dur="1" fill="hold">
                                          <p:stCondLst>
                                            <p:cond delay="499"/>
                                          </p:stCondLst>
                                        </p:cTn>
                                        <p:tgtEl>
                                          <p:spTgt spid="4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0.00816 -0.01913 L 0.00816 -0.01913 C -0.00608 -0.02963 0.01423 -0.01481 -0.00487 -0.02747 C -0.00712 -0.02901 -0.00938 -0.03086 -0.01181 -0.03209 C -0.01355 -0.03302 -0.01546 -0.03333 -0.01737 -0.03426 C -0.03247 -0.04382 -0.01789 -0.03827 -0.03247 -0.0429 C -0.03507 -0.04475 -0.0375 -0.04691 -0.04011 -0.04814 C -0.04549 -0.05123 -0.04983 -0.05154 -0.05521 -0.0537 C -0.05886 -0.05493 -0.06598 -0.05802 -0.06598 -0.05802 C -0.07118 -0.05802 -0.07639 -0.05802 -0.08143 -0.0574 C -0.08264 -0.0574 -0.0849 -0.05463 -0.08577 -0.0537 C -0.09132 -0.04814 -0.08525 -0.05493 -0.09219 -0.0466 C -0.09862 -0.02963 -0.09046 -0.05061 -0.09879 -0.03302 C -0.09966 -0.03086 -0.10035 -0.02808 -0.10139 -0.02592 C -0.10278 -0.02253 -0.10434 -0.01944 -0.10556 -0.01605 C -0.10678 -0.01296 -0.1073 -0.00926 -0.10816 -0.00617 C -0.10921 -0.00277 -0.11042 0.00062 -0.11129 0.00402 C -0.11233 0.00865 -0.1132 0.01605 -0.11372 0.02068 C -0.11355 0.03735 -0.11355 0.05402 -0.11303 0.07068 C -0.11285 0.07377 -0.11233 0.07686 -0.11164 0.07994 C -0.11112 0.08241 -0.1099 0.08426 -0.10903 0.08673 C -0.10868 0.08797 -0.10834 0.08951 -0.10782 0.09044 C -0.10608 0.09414 -0.10365 0.09661 -0.10226 0.10062 C -0.10191 0.10124 -0.10174 0.10216 -0.10139 0.10278 C -0.09948 0.10649 -0.09966 0.10618 -0.09792 0.10834 C -0.09723 0.10988 -0.09705 0.11204 -0.09618 0.11358 C -0.09549 0.11482 -0.09445 0.11482 -0.09358 0.11574 C -0.09254 0.11698 -0.0915 0.11852 -0.09063 0.11976 C -0.09011 0.12099 -0.08976 0.12223 -0.08924 0.12346 C -0.08872 0.1247 -0.08803 0.12531 -0.0875 0.12655 C -0.08525 0.13272 -0.0882 0.12871 -0.08542 0.1321 C -0.08351 0.14352 -0.08594 0.13118 -0.0823 0.1426 C -0.08195 0.14414 -0.08195 0.14599 -0.08143 0.14723 C -0.08073 0.1497 -0.07987 0.15186 -0.079 0.15432 C -0.07553 0.17223 -0.08021 0.15 -0.075 0.16729 C -0.06823 0.19044 -0.08039 0.15649 -0.07118 0.18118 C -0.07032 0.19044 -0.0691 0.2 -0.06858 0.20926 C -0.06823 0.21482 -0.06841 0.22007 -0.06771 0.22562 C -0.06754 0.22686 -0.06684 0.22747 -0.0665 0.22871 C -0.06667 0.22994 -0.06684 0.23118 -0.06737 0.23241 C -0.06771 0.23365 -0.06858 0.23426 -0.0691 0.2355 C -0.06945 0.23704 -0.06945 0.2392 -0.0698 0.24074 C -0.07014 0.24229 -0.07084 0.24321 -0.07118 0.24476 C -0.07292 0.25155 -0.07292 0.2497 -0.07292 0.25402 " pathEditMode="relative" ptsTypes="AAAAAAAAAAAAAAAAAAAAAAAAAAAAAAAAAAAAAAAAAAAA">
                                      <p:cBhvr>
                                        <p:cTn id="50" dur="2000" fill="hold"/>
                                        <p:tgtEl>
                                          <p:spTgt spid="65"/>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46"/>
                                        </p:tgtEl>
                                      </p:cBhvr>
                                    </p:animEffect>
                                    <p:set>
                                      <p:cBhvr>
                                        <p:cTn id="60" dur="1" fill="hold">
                                          <p:stCondLst>
                                            <p:cond delay="499"/>
                                          </p:stCondLst>
                                        </p:cTn>
                                        <p:tgtEl>
                                          <p:spTgt spid="4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56"/>
                                        </p:tgtEl>
                                      </p:cBhvr>
                                    </p:animEffect>
                                    <p:set>
                                      <p:cBhvr>
                                        <p:cTn id="65" dur="1" fill="hold">
                                          <p:stCondLst>
                                            <p:cond delay="499"/>
                                          </p:stCondLst>
                                        </p:cTn>
                                        <p:tgtEl>
                                          <p:spTgt spid="5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57"/>
                                        </p:tgtEl>
                                      </p:cBhvr>
                                    </p:animEffect>
                                    <p:set>
                                      <p:cBhvr>
                                        <p:cTn id="70" dur="1" fill="hold">
                                          <p:stCondLst>
                                            <p:cond delay="499"/>
                                          </p:stCondLst>
                                        </p:cTn>
                                        <p:tgtEl>
                                          <p:spTgt spid="5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0 0 L 0 0 C 0.00018 -0.00247 0.00018 -0.00525 0.00052 -0.00772 C 0.00122 -0.01574 0.00209 -0.0108 0.00087 -0.02068 C 0.00052 -0.02315 0.00018 -0.02531 -0.00034 -0.02747 C -0.00312 -0.03796 -0.00868 -0.05216 -0.0125 -0.05895 C -0.01927 -0.07099 -0.02673 -0.08519 -0.03489 -0.09352 C -0.03767 -0.0963 -0.04027 -0.09938 -0.04305 -0.10185 C -0.04982 -0.10834 -0.05659 -0.1142 -0.06336 -0.12037 C -0.06684 -0.12346 -0.06996 -0.12747 -0.07361 -0.12963 C -0.07691 -0.13148 -0.08038 -0.13303 -0.08368 -0.13488 C -0.08698 -0.13673 -0.0901 -0.13951 -0.09357 -0.14105 C -0.09913 -0.14352 -0.11076 -0.1463 -0.11076 -0.1463 C -0.11406 -0.14846 -0.11718 -0.15124 -0.12066 -0.15247 C -0.12448 -0.15432 -0.12847 -0.15463 -0.13229 -0.15556 C -0.13559 -0.15648 -0.13889 -0.15772 -0.14218 -0.15864 C -0.146 -0.15957 -0.15 -0.16019 -0.15382 -0.16111 C -0.15781 -0.16204 -0.16198 -0.16296 -0.16597 -0.16389 L -0.25868 -0.16173 C -0.26632 -0.16142 -0.27413 -0.1605 -0.28194 -0.15864 C -0.28524 -0.15772 -0.28836 -0.15463 -0.29184 -0.1534 C -0.29583 -0.15185 -0.29982 -0.15124 -0.30382 -0.15031 C -0.32534 -0.13704 -0.30243 -0.15 -0.32326 -0.14105 C -0.32656 -0.13951 -0.32986 -0.13735 -0.33316 -0.1358 C -0.33576 -0.13457 -0.33836 -0.13364 -0.34097 -0.13272 C -0.34357 -0.12994 -0.346 -0.12655 -0.34878 -0.12408 C -0.36475 -0.10988 -0.34895 -0.12716 -0.3625 -0.11358 C -0.36389 -0.11204 -0.3651 -0.1105 -0.36632 -0.10895 C -0.37031 -0.10371 -0.37395 -0.09784 -0.37795 -0.09352 C -0.38055 -0.09074 -0.38333 -0.08827 -0.38576 -0.08519 C -0.41632 -0.04568 -0.38871 -0.08087 -0.40642 -0.05371 C -0.4118 -0.04568 -0.4125 -0.04661 -0.41805 -0.04074 C -0.4243 -0.03395 -0.41979 -0.03827 -0.42448 -0.0321 C -0.42517 -0.03117 -0.42604 -0.03056 -0.42673 -0.02994 C -0.42934 -0.02037 -0.42621 -0.02901 -0.4302 -0.02377 C -0.43125 -0.02222 -0.43246 -0.02068 -0.43316 -0.01821 C -0.43368 -0.01698 -0.43385 -0.01543 -0.43454 -0.01451 C -0.43507 -0.01358 -0.43593 -0.01296 -0.43663 -0.01235 C -0.43819 -0.00216 -0.43923 0.00062 -0.43698 0.01296 C -0.43628 0.01728 -0.43454 0.02037 -0.43316 0.02376 C -0.43281 0.025 -0.42847 0.03673 -0.42847 0.03148 L -0.42847 0.02994 " pathEditMode="relative" ptsTypes="AAAAAAAAAAAAAAAAAAAAAAAAAAAAAAAAAAAAAAAAAA">
                                      <p:cBhvr>
                                        <p:cTn id="74" dur="2000" fill="hold"/>
                                        <p:tgtEl>
                                          <p:spTgt spid="15"/>
                                        </p:tgtEl>
                                        <p:attrNameLst>
                                          <p:attrName>ppt_x</p:attrName>
                                          <p:attrName>ppt_y</p:attrName>
                                        </p:attrNameLst>
                                      </p:cBhvr>
                                    </p:animMotion>
                                  </p:childTnLst>
                                </p:cTn>
                              </p:par>
                              <p:par>
                                <p:cTn id="75" presetID="0" presetClass="path" presetSubtype="0" accel="50000" decel="50000" fill="hold" nodeType="withEffect">
                                  <p:stCondLst>
                                    <p:cond delay="0"/>
                                  </p:stCondLst>
                                  <p:childTnLst>
                                    <p:animMotion origin="layout" path="M 0 0 L 0 0 C 0.00018 -0.00247 0.00018 -0.00525 0.00052 -0.00772 C 0.00122 -0.01574 0.00209 -0.0108 0.00087 -0.02068 C 0.00052 -0.02315 0.00018 -0.02531 -0.00034 -0.02747 C -0.00312 -0.03796 -0.00868 -0.05216 -0.0125 -0.05895 C -0.01927 -0.07099 -0.02673 -0.08519 -0.03489 -0.09352 C -0.03767 -0.0963 -0.04027 -0.09938 -0.04305 -0.10185 C -0.04982 -0.10834 -0.05659 -0.1142 -0.06336 -0.12037 C -0.06684 -0.12346 -0.06996 -0.12747 -0.07361 -0.12963 C -0.07691 -0.13148 -0.08038 -0.13303 -0.08368 -0.13488 C -0.08698 -0.13673 -0.0901 -0.13951 -0.09357 -0.14105 C -0.09913 -0.14352 -0.11076 -0.1463 -0.11076 -0.1463 C -0.11406 -0.14846 -0.11718 -0.15124 -0.12066 -0.15247 C -0.12448 -0.15432 -0.12847 -0.15463 -0.13229 -0.15556 C -0.13559 -0.15648 -0.13889 -0.15772 -0.14218 -0.15864 C -0.146 -0.15957 -0.15 -0.16019 -0.15382 -0.16111 C -0.15781 -0.16204 -0.16198 -0.16296 -0.16597 -0.16389 L -0.25868 -0.16173 C -0.26632 -0.16142 -0.27413 -0.1605 -0.28194 -0.15864 C -0.28524 -0.15772 -0.28836 -0.15463 -0.29184 -0.1534 C -0.29583 -0.15185 -0.29982 -0.15124 -0.30382 -0.15031 C -0.32534 -0.13704 -0.30243 -0.15 -0.32326 -0.14105 C -0.32656 -0.13951 -0.32986 -0.13735 -0.33316 -0.1358 C -0.33576 -0.13457 -0.33836 -0.13364 -0.34097 -0.13272 C -0.34357 -0.12994 -0.346 -0.12655 -0.34878 -0.12408 C -0.36475 -0.10988 -0.34895 -0.12716 -0.3625 -0.11358 C -0.36389 -0.11204 -0.3651 -0.1105 -0.36632 -0.10895 C -0.37031 -0.10371 -0.37395 -0.09784 -0.37795 -0.09352 C -0.38055 -0.09074 -0.38333 -0.08827 -0.38576 -0.08519 C -0.41632 -0.04568 -0.38871 -0.08087 -0.40642 -0.05371 C -0.4118 -0.04568 -0.4125 -0.04661 -0.41805 -0.04074 C -0.4243 -0.03395 -0.41979 -0.03827 -0.42448 -0.0321 C -0.42517 -0.03117 -0.42604 -0.03056 -0.42673 -0.02994 C -0.42934 -0.02037 -0.42621 -0.02901 -0.4302 -0.02377 C -0.43125 -0.02222 -0.43246 -0.02068 -0.43316 -0.01821 C -0.43368 -0.01698 -0.43385 -0.01543 -0.43454 -0.01451 C -0.43507 -0.01358 -0.43593 -0.01296 -0.43663 -0.01235 C -0.43819 -0.00216 -0.43923 0.00062 -0.43698 0.01296 C -0.43628 0.01728 -0.43454 0.02037 -0.43316 0.02376 C -0.43281 0.025 -0.42847 0.03673 -0.42847 0.03148 L -0.42847 0.02994 " pathEditMode="relative" ptsTypes="AAAAAAAAAAAAAAAAAAAAAAAAAAAAAAAAAAAAAAAAAA">
                                      <p:cBhvr>
                                        <p:cTn id="76" dur="2000" fill="hold"/>
                                        <p:tgtEl>
                                          <p:spTgt spid="2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6AA34D-FBE8-4E1E-ADB4-977D442868DB}"/>
              </a:ext>
            </a:extLst>
          </p:cNvPr>
          <p:cNvPicPr>
            <a:picLocks noChangeAspect="1"/>
          </p:cNvPicPr>
          <p:nvPr/>
        </p:nvPicPr>
        <p:blipFill>
          <a:blip r:embed="rId3"/>
          <a:stretch>
            <a:fillRect/>
          </a:stretch>
        </p:blipFill>
        <p:spPr>
          <a:xfrm>
            <a:off x="131650" y="1488214"/>
            <a:ext cx="7403139" cy="3695242"/>
          </a:xfrm>
          <a:prstGeom prst="rect">
            <a:avLst/>
          </a:prstGeom>
        </p:spPr>
      </p:pic>
      <p:sp>
        <p:nvSpPr>
          <p:cNvPr id="29" name="Rectangle 28"/>
          <p:cNvSpPr/>
          <p:nvPr/>
        </p:nvSpPr>
        <p:spPr>
          <a:xfrm>
            <a:off x="93663" y="173038"/>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grpSp>
        <p:nvGrpSpPr>
          <p:cNvPr id="6148" name="Group 5"/>
          <p:cNvGrpSpPr>
            <a:grpSpLocks/>
          </p:cNvGrpSpPr>
          <p:nvPr/>
        </p:nvGrpSpPr>
        <p:grpSpPr bwMode="auto">
          <a:xfrm>
            <a:off x="6766536" y="4486952"/>
            <a:ext cx="2190750" cy="1581973"/>
            <a:chOff x="6750050" y="3886200"/>
            <a:chExt cx="2190750" cy="1580561"/>
          </a:xfrm>
        </p:grpSpPr>
        <p:sp>
          <p:nvSpPr>
            <p:cNvPr id="36" name="Rectangle 35"/>
            <p:cNvSpPr/>
            <p:nvPr/>
          </p:nvSpPr>
          <p:spPr bwMode="auto">
            <a:xfrm>
              <a:off x="6750050" y="3886201"/>
              <a:ext cx="2184400" cy="1580560"/>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01752" rIns="45720">
              <a:spAutoFit/>
            </a:bodyPr>
            <a:lstStyle/>
            <a:p>
              <a:pPr>
                <a:defRPr/>
              </a:pPr>
              <a:r>
                <a:rPr lang="en-US" sz="1000" dirty="0">
                  <a:solidFill>
                    <a:schemeClr val="bg1">
                      <a:lumMod val="50000"/>
                    </a:schemeClr>
                  </a:solidFill>
                  <a:latin typeface="Verdana" pitchFamily="34" charset="0"/>
                </a:rPr>
                <a:t>Two events are independent provided the occurrence of one event has no effect on the occurrence of the other event. Now, we will use the Multiplication Rule to find the probability of dependent events.</a:t>
              </a:r>
            </a:p>
          </p:txBody>
        </p:sp>
        <p:sp>
          <p:nvSpPr>
            <p:cNvPr id="39" name="Rectangle 38"/>
            <p:cNvSpPr/>
            <p:nvPr/>
          </p:nvSpPr>
          <p:spPr bwMode="auto">
            <a:xfrm>
              <a:off x="6756400" y="3886200"/>
              <a:ext cx="2184400" cy="231568"/>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latin typeface="Gill Sans MT" pitchFamily="34" charset="0"/>
                </a:rPr>
                <a:t>Make Connection</a:t>
              </a:r>
            </a:p>
          </p:txBody>
        </p:sp>
      </p:grpSp>
      <p:grpSp>
        <p:nvGrpSpPr>
          <p:cNvPr id="6149" name="Group 3"/>
          <p:cNvGrpSpPr>
            <a:grpSpLocks/>
          </p:cNvGrpSpPr>
          <p:nvPr/>
        </p:nvGrpSpPr>
        <p:grpSpPr bwMode="auto">
          <a:xfrm>
            <a:off x="6791804" y="6157317"/>
            <a:ext cx="2190750" cy="504754"/>
            <a:chOff x="6750050" y="5199063"/>
            <a:chExt cx="2190750" cy="504683"/>
          </a:xfrm>
        </p:grpSpPr>
        <p:sp>
          <p:nvSpPr>
            <p:cNvPr id="31" name="Rectangle 30"/>
            <p:cNvSpPr/>
            <p:nvPr/>
          </p:nvSpPr>
          <p:spPr bwMode="auto">
            <a:xfrm>
              <a:off x="6750050" y="5199063"/>
              <a:ext cx="2184400" cy="504683"/>
            </a:xfrm>
            <a:prstGeom prst="rect">
              <a:avLst/>
            </a:prstGeom>
            <a:gradFill flip="none" rotWithShape="1">
              <a:gsLst>
                <a:gs pos="0">
                  <a:schemeClr val="bg1">
                    <a:lumMod val="85000"/>
                  </a:schemeClr>
                </a:gs>
                <a:gs pos="61000">
                  <a:schemeClr val="bg1">
                    <a:lumMod val="95000"/>
                  </a:schemeClr>
                </a:gs>
                <a:gs pos="100000">
                  <a:schemeClr val="bg1"/>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01752" rIns="45720">
              <a:spAutoFit/>
            </a:bodyPr>
            <a:lstStyle/>
            <a:p>
              <a:pPr defTabSz="914400">
                <a:defRPr/>
              </a:pPr>
              <a:r>
                <a:rPr lang="en-US" sz="1000" baseline="30000" dirty="0">
                  <a:solidFill>
                    <a:schemeClr val="bg1">
                      <a:lumMod val="50000"/>
                    </a:schemeClr>
                  </a:solidFill>
                  <a:latin typeface="Arial" charset="0"/>
                  <a:cs typeface="Times New Roman" pitchFamily="18" charset="0"/>
                </a:rPr>
                <a:t>1</a:t>
              </a:r>
              <a:r>
                <a:rPr lang="en-US" sz="1000" dirty="0">
                  <a:solidFill>
                    <a:schemeClr val="bg1">
                      <a:lumMod val="50000"/>
                    </a:schemeClr>
                  </a:solidFill>
                  <a:latin typeface="Arial" charset="0"/>
                  <a:cs typeface="Times New Roman" pitchFamily="18" charset="0"/>
                </a:rPr>
                <a:t> depend or based upon</a:t>
              </a:r>
            </a:p>
          </p:txBody>
        </p:sp>
        <p:sp>
          <p:nvSpPr>
            <p:cNvPr id="38" name="Rectangle 37"/>
            <p:cNvSpPr/>
            <p:nvPr/>
          </p:nvSpPr>
          <p:spPr bwMode="auto">
            <a:xfrm>
              <a:off x="6756400" y="5199063"/>
              <a:ext cx="2184400" cy="231742"/>
            </a:xfrm>
            <a:prstGeom prst="rect">
              <a:avLst/>
            </a:prstGeom>
            <a:solidFill>
              <a:schemeClr val="bg1">
                <a:lumMod val="50000"/>
              </a:schemeClr>
            </a:solidFill>
            <a:ln w="3175">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rPr>
                <a:t>Vocabulary</a:t>
              </a:r>
            </a:p>
          </p:txBody>
        </p:sp>
      </p:grpSp>
      <p:sp>
        <p:nvSpPr>
          <p:cNvPr id="52" name="Rectangle 126"/>
          <p:cNvSpPr/>
          <p:nvPr/>
        </p:nvSpPr>
        <p:spPr>
          <a:xfrm>
            <a:off x="0" y="68263"/>
            <a:ext cx="1735138" cy="247650"/>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Learning Objective</a:t>
            </a:r>
          </a:p>
        </p:txBody>
      </p:sp>
      <p:sp>
        <p:nvSpPr>
          <p:cNvPr id="53" name="Rectangle 130"/>
          <p:cNvSpPr/>
          <p:nvPr/>
        </p:nvSpPr>
        <p:spPr>
          <a:xfrm>
            <a:off x="74852" y="1052555"/>
            <a:ext cx="2214563" cy="247650"/>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Activate Prior Knowledge</a:t>
            </a:r>
          </a:p>
        </p:txBody>
      </p:sp>
      <p:sp>
        <p:nvSpPr>
          <p:cNvPr id="6157" name="Title 2"/>
          <p:cNvSpPr>
            <a:spLocks noGrp="1"/>
          </p:cNvSpPr>
          <p:nvPr>
            <p:ph type="title" idx="4294967295"/>
          </p:nvPr>
        </p:nvSpPr>
        <p:spPr/>
        <p:txBody>
          <a:bodyPr/>
          <a:lstStyle/>
          <a:p>
            <a:r>
              <a:rPr lang="en-US" altLang="en-US"/>
              <a:t>Objective &amp; Prior Knowledge</a:t>
            </a:r>
          </a:p>
        </p:txBody>
      </p:sp>
      <p:sp>
        <p:nvSpPr>
          <p:cNvPr id="5" name="Oval 4">
            <a:extLst>
              <a:ext uri="{FF2B5EF4-FFF2-40B4-BE49-F238E27FC236}">
                <a16:creationId xmlns:a16="http://schemas.microsoft.com/office/drawing/2014/main" id="{33F56FC7-60E1-4E1E-9066-3D1E3ACBEFA9}"/>
              </a:ext>
            </a:extLst>
          </p:cNvPr>
          <p:cNvSpPr/>
          <p:nvPr/>
        </p:nvSpPr>
        <p:spPr bwMode="auto">
          <a:xfrm>
            <a:off x="3749049" y="1874537"/>
            <a:ext cx="365756" cy="365756"/>
          </a:xfrm>
          <a:prstGeom prst="ellipse">
            <a:avLst/>
          </a:prstGeom>
          <a:solidFill>
            <a:srgbClr val="FF0000"/>
          </a:solidFill>
          <a:ln>
            <a:noFill/>
          </a:ln>
          <a:effectLst/>
        </p:spPr>
        <p:txBody>
          <a:bodyPr wrap="square" lIns="0" tIns="0" rIns="0" bIns="0" rtlCol="0" anchor="ctr">
            <a:spAutoFit/>
          </a:bodyPr>
          <a:lstStyle/>
          <a:p>
            <a:pPr algn="ctr" defTabSz="914400" fontAlgn="auto">
              <a:spcBef>
                <a:spcPts val="0"/>
              </a:spcBef>
              <a:spcAft>
                <a:spcPts val="0"/>
              </a:spcAft>
            </a:pPr>
            <a:endParaRPr lang="en-US" kern="0" dirty="0">
              <a:latin typeface="Arial" pitchFamily="34" charset="0"/>
              <a:cs typeface="Arial" pitchFamily="34" charset="0"/>
            </a:endParaRPr>
          </a:p>
        </p:txBody>
      </p:sp>
      <p:sp>
        <p:nvSpPr>
          <p:cNvPr id="23" name="Oval 22">
            <a:extLst>
              <a:ext uri="{FF2B5EF4-FFF2-40B4-BE49-F238E27FC236}">
                <a16:creationId xmlns:a16="http://schemas.microsoft.com/office/drawing/2014/main" id="{20BFC4D0-F5DE-4F60-8CCF-9BA94F3977C6}"/>
              </a:ext>
            </a:extLst>
          </p:cNvPr>
          <p:cNvSpPr/>
          <p:nvPr/>
        </p:nvSpPr>
        <p:spPr bwMode="auto">
          <a:xfrm>
            <a:off x="3764263" y="2535208"/>
            <a:ext cx="365756" cy="365756"/>
          </a:xfrm>
          <a:prstGeom prst="ellipse">
            <a:avLst/>
          </a:prstGeom>
          <a:solidFill>
            <a:srgbClr val="FF0000"/>
          </a:solidFill>
          <a:ln>
            <a:noFill/>
          </a:ln>
          <a:effectLst/>
        </p:spPr>
        <p:txBody>
          <a:bodyPr wrap="square" lIns="0" tIns="0" rIns="0" bIns="0" rtlCol="0" anchor="ctr">
            <a:spAutoFit/>
          </a:bodyPr>
          <a:lstStyle/>
          <a:p>
            <a:pPr algn="ctr" defTabSz="914400" fontAlgn="auto">
              <a:spcBef>
                <a:spcPts val="0"/>
              </a:spcBef>
              <a:spcAft>
                <a:spcPts val="0"/>
              </a:spcAft>
            </a:pPr>
            <a:endParaRPr lang="en-US" kern="0" dirty="0">
              <a:latin typeface="Arial" pitchFamily="34" charset="0"/>
              <a:cs typeface="Arial" pitchFamily="34" charset="0"/>
            </a:endParaRPr>
          </a:p>
        </p:txBody>
      </p:sp>
      <p:sp>
        <p:nvSpPr>
          <p:cNvPr id="24" name="Oval 23">
            <a:extLst>
              <a:ext uri="{FF2B5EF4-FFF2-40B4-BE49-F238E27FC236}">
                <a16:creationId xmlns:a16="http://schemas.microsoft.com/office/drawing/2014/main" id="{28C10794-0CE7-4525-B3E6-D57E13ECA807}"/>
              </a:ext>
            </a:extLst>
          </p:cNvPr>
          <p:cNvSpPr/>
          <p:nvPr/>
        </p:nvSpPr>
        <p:spPr bwMode="auto">
          <a:xfrm>
            <a:off x="3768073" y="3168324"/>
            <a:ext cx="365756" cy="365756"/>
          </a:xfrm>
          <a:prstGeom prst="ellipse">
            <a:avLst/>
          </a:prstGeom>
          <a:solidFill>
            <a:srgbClr val="FF0000"/>
          </a:solidFill>
          <a:ln>
            <a:noFill/>
          </a:ln>
          <a:effectLst/>
        </p:spPr>
        <p:txBody>
          <a:bodyPr wrap="square" lIns="0" tIns="0" rIns="0" bIns="0" rtlCol="0" anchor="ctr">
            <a:spAutoFit/>
          </a:bodyPr>
          <a:lstStyle/>
          <a:p>
            <a:pPr algn="ctr" defTabSz="914400" fontAlgn="auto">
              <a:spcBef>
                <a:spcPts val="0"/>
              </a:spcBef>
              <a:spcAft>
                <a:spcPts val="0"/>
              </a:spcAft>
            </a:pPr>
            <a:endParaRPr lang="en-US" kern="0" dirty="0">
              <a:latin typeface="Arial" pitchFamily="34" charset="0"/>
              <a:cs typeface="Arial" pitchFamily="34" charset="0"/>
            </a:endParaRPr>
          </a:p>
        </p:txBody>
      </p:sp>
      <p:sp>
        <p:nvSpPr>
          <p:cNvPr id="25" name="Oval 24">
            <a:extLst>
              <a:ext uri="{FF2B5EF4-FFF2-40B4-BE49-F238E27FC236}">
                <a16:creationId xmlns:a16="http://schemas.microsoft.com/office/drawing/2014/main" id="{5BAA175E-90E0-4B14-923F-7F08D89B9C51}"/>
              </a:ext>
            </a:extLst>
          </p:cNvPr>
          <p:cNvSpPr/>
          <p:nvPr/>
        </p:nvSpPr>
        <p:spPr bwMode="auto">
          <a:xfrm>
            <a:off x="5577829" y="4069073"/>
            <a:ext cx="365756" cy="365756"/>
          </a:xfrm>
          <a:prstGeom prst="ellipse">
            <a:avLst/>
          </a:prstGeom>
          <a:solidFill>
            <a:srgbClr val="FF0000"/>
          </a:solidFill>
          <a:ln>
            <a:noFill/>
          </a:ln>
          <a:effectLst/>
        </p:spPr>
        <p:txBody>
          <a:bodyPr wrap="square" lIns="0" tIns="0" rIns="0" bIns="0" rtlCol="0" anchor="ctr">
            <a:spAutoFit/>
          </a:bodyPr>
          <a:lstStyle/>
          <a:p>
            <a:pPr algn="ctr" defTabSz="914400" fontAlgn="auto">
              <a:spcBef>
                <a:spcPts val="0"/>
              </a:spcBef>
              <a:spcAft>
                <a:spcPts val="0"/>
              </a:spcAft>
            </a:pPr>
            <a:endParaRPr lang="en-US" kern="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fade">
                                      <p:cBhvr>
                                        <p:cTn id="2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93663" y="122238"/>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grpSp>
        <p:nvGrpSpPr>
          <p:cNvPr id="1031" name="Group 65"/>
          <p:cNvGrpSpPr>
            <a:grpSpLocks/>
          </p:cNvGrpSpPr>
          <p:nvPr/>
        </p:nvGrpSpPr>
        <p:grpSpPr bwMode="auto">
          <a:xfrm>
            <a:off x="174625" y="1768475"/>
            <a:ext cx="8686800" cy="39688"/>
            <a:chOff x="312862" y="969963"/>
            <a:chExt cx="8471606" cy="39687"/>
          </a:xfrm>
        </p:grpSpPr>
        <p:cxnSp>
          <p:nvCxnSpPr>
            <p:cNvPr id="194" name="Straight Connector 193"/>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21"/>
          <p:cNvSpPr>
            <a:spLocks noChangeArrowheads="1"/>
          </p:cNvSpPr>
          <p:nvPr/>
        </p:nvSpPr>
        <p:spPr bwMode="auto">
          <a:xfrm>
            <a:off x="0" y="24923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tabLst>
                <a:tab pos="-57150" algn="l"/>
              </a:tabLst>
              <a:defRPr/>
            </a:pPr>
            <a:r>
              <a:rPr lang="en-US" sz="1800" b="0" i="0" u="none" strike="noStrike" baseline="0" dirty="0">
                <a:latin typeface="MinionPro-Regular" panose="02040503050306020203" pitchFamily="18" charset="0"/>
              </a:rPr>
              <a:t>Two tests for the independence of events </a:t>
            </a:r>
            <a:r>
              <a:rPr lang="en-US" sz="1800" b="0" i="1" u="none" strike="noStrike" baseline="0" dirty="0">
                <a:latin typeface="MinionPro-It" panose="02040503050306090203" pitchFamily="18" charset="0"/>
              </a:rPr>
              <a:t>A </a:t>
            </a:r>
            <a:r>
              <a:rPr lang="en-US" sz="1800" b="0" i="0" u="none" strike="noStrike" baseline="0" dirty="0">
                <a:latin typeface="MinionPro-Regular" panose="02040503050306020203" pitchFamily="18" charset="0"/>
              </a:rPr>
              <a:t>and </a:t>
            </a:r>
            <a:r>
              <a:rPr lang="en-US" sz="1800" b="0" i="1" u="none" strike="noStrike" baseline="0" dirty="0">
                <a:latin typeface="MinionPro-It" panose="02040503050306090203" pitchFamily="18" charset="0"/>
              </a:rPr>
              <a:t>B</a:t>
            </a:r>
            <a:r>
              <a:rPr lang="en-US" sz="1800" b="0" i="0" u="none" strike="noStrike" baseline="0" dirty="0">
                <a:latin typeface="MinionPro-Regular" panose="02040503050306020203" pitchFamily="18" charset="0"/>
              </a:rPr>
              <a:t>:</a:t>
            </a:r>
          </a:p>
          <a:p>
            <a:pPr defTabSz="914400">
              <a:tabLst>
                <a:tab pos="-57150" algn="l"/>
              </a:tabLst>
              <a:defRPr/>
            </a:pPr>
            <a:endParaRPr lang="en-US" sz="300" b="0" i="0" u="none" strike="noStrike" baseline="0" dirty="0">
              <a:latin typeface="MinionPro-Regular" panose="02040503050306020203" pitchFamily="18" charset="0"/>
            </a:endParaRPr>
          </a:p>
          <a:p>
            <a:pPr marL="798513" lvl="1" indent="-342900">
              <a:buAutoNum type="arabicPeriod"/>
            </a:pPr>
            <a:r>
              <a:rPr lang="en-US" b="0" i="0" u="none" strike="noStrike" baseline="0" dirty="0">
                <a:latin typeface="MinionPro-Regular" panose="02040503050306020203" pitchFamily="18" charset="0"/>
              </a:rPr>
              <a:t>If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a:t>
            </a:r>
            <a:r>
              <a:rPr lang="en-US" b="1"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B</a:t>
            </a:r>
            <a:r>
              <a:rPr lang="en-US" b="1" i="1" u="none" strike="noStrike" baseline="0" dirty="0">
                <a:solidFill>
                  <a:srgbClr val="FF0000"/>
                </a:solidFill>
                <a:effectLst>
                  <a:outerShdw blurRad="38100" dist="38100" dir="2700000" algn="tl">
                    <a:srgbClr val="000000">
                      <a:alpha val="43137"/>
                    </a:srgbClr>
                  </a:outerShdw>
                </a:effectLst>
                <a:latin typeface="UniMathPlus-Italic"/>
              </a:rPr>
              <a:t>) </a:t>
            </a:r>
            <a:r>
              <a:rPr lang="en-US" b="1" i="0" u="none" strike="noStrike" baseline="0" dirty="0">
                <a:solidFill>
                  <a:srgbClr val="FF0000"/>
                </a:solidFill>
                <a:effectLst>
                  <a:outerShdw blurRad="38100" dist="38100" dir="2700000" algn="tl">
                    <a:srgbClr val="000000">
                      <a:alpha val="43137"/>
                    </a:srgbClr>
                  </a:outerShdw>
                </a:effectLst>
                <a:latin typeface="UniMathPlus-Bold"/>
              </a:rPr>
              <a:t>=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0" i="0" u="none" strike="noStrike" baseline="0" dirty="0">
                <a:latin typeface="MinionPro-Regular" panose="02040503050306020203" pitchFamily="18" charset="0"/>
              </a:rPr>
              <a:t>, then </a:t>
            </a:r>
            <a:r>
              <a:rPr lang="en-US" b="0" i="1" u="none" strike="noStrike" baseline="0" dirty="0">
                <a:latin typeface="MinionPro-It" panose="02040503050306090203" pitchFamily="18" charset="0"/>
              </a:rPr>
              <a:t>A </a:t>
            </a:r>
            <a:r>
              <a:rPr lang="en-US" b="0" i="0" u="none" strike="noStrike" baseline="0" dirty="0">
                <a:latin typeface="MinionPro-Regular" panose="02040503050306020203" pitchFamily="18" charset="0"/>
              </a:rPr>
              <a:t>and </a:t>
            </a:r>
            <a:r>
              <a:rPr lang="en-US" b="0" i="1" u="none" strike="noStrike" baseline="0" dirty="0">
                <a:latin typeface="MinionPro-It" panose="02040503050306090203" pitchFamily="18" charset="0"/>
              </a:rPr>
              <a:t>B </a:t>
            </a:r>
            <a:r>
              <a:rPr lang="en-US" b="0" i="0" u="none" strike="noStrike" baseline="0" dirty="0">
                <a:latin typeface="MinionPro-Regular" panose="02040503050306020203" pitchFamily="18" charset="0"/>
              </a:rPr>
              <a:t>are independent.</a:t>
            </a:r>
          </a:p>
          <a:p>
            <a:pPr marL="798513" lvl="1" indent="-342900">
              <a:buAutoNum type="arabicPeriod"/>
            </a:pPr>
            <a:r>
              <a:rPr lang="en-US" b="0" i="0" u="none" strike="noStrike" baseline="0" dirty="0">
                <a:latin typeface="MinionPro-Regular" panose="02040503050306020203" pitchFamily="18" charset="0"/>
              </a:rPr>
              <a:t>If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 </a:t>
            </a:r>
            <a:r>
              <a:rPr lang="en-US" b="1" i="1" u="none" strike="noStrike" baseline="0" dirty="0">
                <a:solidFill>
                  <a:srgbClr val="FF0000"/>
                </a:solidFill>
                <a:effectLst>
                  <a:outerShdw blurRad="38100" dist="38100" dir="2700000" algn="tl">
                    <a:srgbClr val="000000">
                      <a:alpha val="43137"/>
                    </a:srgbClr>
                  </a:outerShdw>
                </a:effectLst>
                <a:latin typeface="UniMathPlus-Italic"/>
              </a:rPr>
              <a:t>∩ </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B</a:t>
            </a:r>
            <a:r>
              <a:rPr lang="en-US" b="1" i="1" u="none" strike="noStrike" baseline="0" dirty="0">
                <a:solidFill>
                  <a:srgbClr val="FF0000"/>
                </a:solidFill>
                <a:effectLst>
                  <a:outerShdw blurRad="38100" dist="38100" dir="2700000" algn="tl">
                    <a:srgbClr val="000000">
                      <a:alpha val="43137"/>
                    </a:srgbClr>
                  </a:outerShdw>
                </a:effectLst>
                <a:latin typeface="UniMathPlus-Italic"/>
              </a:rPr>
              <a:t>) </a:t>
            </a:r>
            <a:r>
              <a:rPr lang="en-US" b="1" i="0" u="none" strike="noStrike" baseline="0" dirty="0">
                <a:solidFill>
                  <a:srgbClr val="FF0000"/>
                </a:solidFill>
                <a:effectLst>
                  <a:outerShdw blurRad="38100" dist="38100" dir="2700000" algn="tl">
                    <a:srgbClr val="000000">
                      <a:alpha val="43137"/>
                    </a:srgbClr>
                  </a:outerShdw>
                </a:effectLst>
                <a:latin typeface="UniMathPlus-Bold"/>
              </a:rPr>
              <a:t>=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a:t>
            </a:r>
            <a:r>
              <a:rPr lang="en-US" b="1" i="1" u="none" strike="noStrike" baseline="0" dirty="0">
                <a:solidFill>
                  <a:srgbClr val="FF0000"/>
                </a:solidFill>
                <a:effectLst>
                  <a:outerShdw blurRad="38100" dist="38100" dir="2700000" algn="tl">
                    <a:srgbClr val="000000">
                      <a:alpha val="43137"/>
                    </a:srgbClr>
                  </a:outerShdw>
                </a:effectLst>
                <a:latin typeface="UniMathPlus-Italic"/>
              </a:rPr>
              <a:t>) </a:t>
            </a:r>
            <a:r>
              <a:rPr lang="en-US" b="1" i="0" u="none" strike="noStrike" baseline="0" dirty="0">
                <a:solidFill>
                  <a:srgbClr val="FF0000"/>
                </a:solidFill>
                <a:effectLst>
                  <a:outerShdw blurRad="38100" dist="38100" dir="2700000" algn="tl">
                    <a:srgbClr val="000000">
                      <a:alpha val="43137"/>
                    </a:srgbClr>
                  </a:outerShdw>
                </a:effectLst>
                <a:latin typeface="UniMathPlus-Bold"/>
              </a:rPr>
              <a:t>∙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B</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0" i="0" u="none" strike="noStrike" baseline="0" dirty="0">
                <a:latin typeface="MinionPro-Regular" panose="02040503050306020203" pitchFamily="18" charset="0"/>
              </a:rPr>
              <a:t>, then </a:t>
            </a:r>
            <a:r>
              <a:rPr lang="en-US" b="0" i="1" u="none" strike="noStrike" baseline="0" dirty="0">
                <a:latin typeface="MinionPro-It" panose="02040503050306090203" pitchFamily="18" charset="0"/>
              </a:rPr>
              <a:t>A </a:t>
            </a:r>
            <a:r>
              <a:rPr lang="en-US" b="0" i="0" u="none" strike="noStrike" baseline="0" dirty="0">
                <a:latin typeface="MinionPro-Regular" panose="02040503050306020203" pitchFamily="18" charset="0"/>
              </a:rPr>
              <a:t>and </a:t>
            </a:r>
            <a:r>
              <a:rPr lang="en-US" b="0" i="1" u="none" strike="noStrike" baseline="0" dirty="0">
                <a:latin typeface="MinionPro-It" panose="02040503050306090203" pitchFamily="18" charset="0"/>
              </a:rPr>
              <a:t>B </a:t>
            </a:r>
            <a:r>
              <a:rPr lang="en-US" b="0" i="0" u="none" strike="noStrike" baseline="0" dirty="0">
                <a:latin typeface="MinionPro-Regular" panose="02040503050306020203" pitchFamily="18" charset="0"/>
              </a:rPr>
              <a:t>are independent.</a:t>
            </a:r>
          </a:p>
          <a:p>
            <a:pPr lvl="1" indent="0"/>
            <a:endParaRPr lang="en-US" sz="300" b="0" i="0" u="none" strike="noStrike" baseline="0" dirty="0">
              <a:solidFill>
                <a:srgbClr val="000000"/>
              </a:solidFill>
              <a:latin typeface="Arial" charset="0"/>
              <a:cs typeface="Times New Roman" pitchFamily="18" charset="0"/>
            </a:endParaRPr>
          </a:p>
          <a:p>
            <a:pPr algn="l"/>
            <a:r>
              <a:rPr lang="en-US" sz="1800" b="0" i="0" u="none" strike="noStrike" baseline="0" dirty="0">
                <a:latin typeface="MinionPro-Regular" panose="02040503050306020203" pitchFamily="18" charset="0"/>
              </a:rPr>
              <a:t>Two events that fail either of these tests are </a:t>
            </a:r>
            <a:r>
              <a:rPr lang="en-US" sz="1800" b="1" i="0" u="none" strike="noStrike" baseline="0" dirty="0">
                <a:solidFill>
                  <a:srgbClr val="00B050"/>
                </a:solidFill>
                <a:latin typeface="MinionPro-Bold" panose="02040703060306020203" pitchFamily="18" charset="0"/>
              </a:rPr>
              <a:t>dependent events </a:t>
            </a:r>
            <a:r>
              <a:rPr lang="en-US" sz="1800" b="0" i="0" u="none" strike="noStrike" baseline="0" dirty="0">
                <a:latin typeface="MinionPro-Regular" panose="02040503050306020203" pitchFamily="18" charset="0"/>
              </a:rPr>
              <a:t>because the occurrence of one</a:t>
            </a:r>
          </a:p>
          <a:p>
            <a:pPr algn="l"/>
            <a:r>
              <a:rPr lang="en-US" sz="1800" b="0" i="0" u="none" strike="noStrike" baseline="0" dirty="0">
                <a:latin typeface="MinionPro-Regular" panose="02040503050306020203" pitchFamily="18" charset="0"/>
              </a:rPr>
              <a:t>event affects the occurrence of the other event.</a:t>
            </a:r>
            <a:endParaRPr lang="en-US" b="0" i="0" u="none" strike="noStrike" baseline="0" dirty="0">
              <a:latin typeface="MinionPro-Regular" panose="02040503050306020203" pitchFamily="18" charset="0"/>
            </a:endParaRPr>
          </a:p>
        </p:txBody>
      </p:sp>
      <p:sp>
        <p:nvSpPr>
          <p:cNvPr id="55" name="Rectangle 130"/>
          <p:cNvSpPr/>
          <p:nvPr/>
        </p:nvSpPr>
        <p:spPr>
          <a:xfrm>
            <a:off x="0" y="0"/>
            <a:ext cx="2214563" cy="247650"/>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Concept Development</a:t>
            </a:r>
          </a:p>
        </p:txBody>
      </p:sp>
      <p:grpSp>
        <p:nvGrpSpPr>
          <p:cNvPr id="1039" name="Group 8"/>
          <p:cNvGrpSpPr>
            <a:grpSpLocks/>
          </p:cNvGrpSpPr>
          <p:nvPr/>
        </p:nvGrpSpPr>
        <p:grpSpPr bwMode="auto">
          <a:xfrm>
            <a:off x="5372100" y="-6350"/>
            <a:ext cx="3871912" cy="962025"/>
            <a:chOff x="5212073" y="1653921"/>
            <a:chExt cx="3871896" cy="962533"/>
          </a:xfrm>
        </p:grpSpPr>
        <p:grpSp>
          <p:nvGrpSpPr>
            <p:cNvPr id="1158" name="Group 7"/>
            <p:cNvGrpSpPr>
              <a:grpSpLocks/>
            </p:cNvGrpSpPr>
            <p:nvPr/>
          </p:nvGrpSpPr>
          <p:grpSpPr bwMode="auto">
            <a:xfrm>
              <a:off x="5212073" y="1691659"/>
              <a:ext cx="3871896" cy="924795"/>
              <a:chOff x="3228993" y="1955571"/>
              <a:chExt cx="3871896" cy="924795"/>
            </a:xfrm>
          </p:grpSpPr>
          <p:sp>
            <p:nvSpPr>
              <p:cNvPr id="46" name="Rectangle 3"/>
              <p:cNvSpPr/>
              <p:nvPr/>
            </p:nvSpPr>
            <p:spPr bwMode="auto">
              <a:xfrm>
                <a:off x="3228993" y="1955571"/>
                <a:ext cx="3871896" cy="924795"/>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787062" y="1279048"/>
                      <a:pt x="3804209" y="2087161"/>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nvGrpSpPr>
              <p:cNvPr id="1163" name="Group 6"/>
              <p:cNvGrpSpPr>
                <a:grpSpLocks/>
              </p:cNvGrpSpPr>
              <p:nvPr/>
            </p:nvGrpSpPr>
            <p:grpSpPr bwMode="auto">
              <a:xfrm>
                <a:off x="3383292" y="2052317"/>
                <a:ext cx="3592182" cy="706186"/>
                <a:chOff x="3383292" y="2052317"/>
                <a:chExt cx="3592182" cy="706186"/>
              </a:xfrm>
            </p:grpSpPr>
            <p:sp>
              <p:nvSpPr>
                <p:cNvPr id="47" name="Rectangle 21"/>
                <p:cNvSpPr/>
                <p:nvPr/>
              </p:nvSpPr>
              <p:spPr bwMode="auto">
                <a:xfrm>
                  <a:off x="3382979" y="2052841"/>
                  <a:ext cx="3592498" cy="705222"/>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nvGrpSpPr>
                <p:cNvPr id="1165" name="Group 5"/>
                <p:cNvGrpSpPr>
                  <a:grpSpLocks/>
                </p:cNvGrpSpPr>
                <p:nvPr/>
              </p:nvGrpSpPr>
              <p:grpSpPr bwMode="auto">
                <a:xfrm>
                  <a:off x="3439469" y="2091254"/>
                  <a:ext cx="3479828" cy="628312"/>
                  <a:chOff x="3297210" y="2130190"/>
                  <a:chExt cx="3479828" cy="628312"/>
                </a:xfrm>
              </p:grpSpPr>
              <p:sp>
                <p:nvSpPr>
                  <p:cNvPr id="43" name="Rectangle 42"/>
                  <p:cNvSpPr/>
                  <p:nvPr/>
                </p:nvSpPr>
                <p:spPr bwMode="auto">
                  <a:xfrm>
                    <a:off x="3269295" y="2274437"/>
                    <a:ext cx="1266820" cy="338316"/>
                  </a:xfrm>
                  <a:prstGeom prst="rect">
                    <a:avLst/>
                  </a:prstGeom>
                </p:spPr>
                <p:txBody>
                  <a:bodyPr>
                    <a:spAutoFit/>
                  </a:bodyPr>
                  <a:lstStyle/>
                  <a:p>
                    <a:pPr algn="ctr" defTabSz="914400" fontAlgn="auto">
                      <a:spcBef>
                        <a:spcPts val="0"/>
                      </a:spcBef>
                      <a:spcAft>
                        <a:spcPts val="0"/>
                      </a:spcAft>
                      <a:defRPr/>
                    </a:pPr>
                    <a:r>
                      <a:rPr lang="en-US" sz="1600" b="1" kern="0" dirty="0">
                        <a:solidFill>
                          <a:schemeClr val="accent6">
                            <a:lumMod val="75000"/>
                          </a:schemeClr>
                        </a:solidFill>
                        <a:latin typeface="Arial Narrow" pitchFamily="34" charset="0"/>
                      </a:rPr>
                      <a:t>Probability</a:t>
                    </a:r>
                    <a:r>
                      <a:rPr lang="en-US" sz="1600" b="1" kern="0" dirty="0">
                        <a:solidFill>
                          <a:srgbClr val="000000"/>
                        </a:solidFill>
                        <a:latin typeface="Arial Narrow" pitchFamily="34" charset="0"/>
                      </a:rPr>
                      <a:t> </a:t>
                    </a:r>
                    <a:r>
                      <a:rPr lang="en-US" sz="1600" kern="0" dirty="0">
                        <a:solidFill>
                          <a:srgbClr val="000000"/>
                        </a:solidFill>
                        <a:latin typeface="Arial Narrow" pitchFamily="34" charset="0"/>
                      </a:rPr>
                      <a:t>=</a:t>
                    </a:r>
                  </a:p>
                </p:txBody>
              </p:sp>
              <p:sp>
                <p:nvSpPr>
                  <p:cNvPr id="53" name="Rectangle 52"/>
                  <p:cNvSpPr/>
                  <p:nvPr/>
                </p:nvSpPr>
                <p:spPr bwMode="auto">
                  <a:xfrm>
                    <a:off x="4480553" y="2129898"/>
                    <a:ext cx="2297102" cy="308138"/>
                  </a:xfrm>
                  <a:prstGeom prst="rect">
                    <a:avLst/>
                  </a:prstGeom>
                </p:spPr>
                <p:txBody>
                  <a:bodyPr>
                    <a:spAutoFit/>
                  </a:bodyPr>
                  <a:lstStyle/>
                  <a:p>
                    <a:pPr algn="ctr" defTabSz="914400" fontAlgn="auto">
                      <a:spcBef>
                        <a:spcPts val="0"/>
                      </a:spcBef>
                      <a:spcAft>
                        <a:spcPts val="0"/>
                      </a:spcAft>
                      <a:defRPr/>
                    </a:pPr>
                    <a:r>
                      <a:rPr lang="en-US" sz="1400" kern="0" dirty="0">
                        <a:solidFill>
                          <a:srgbClr val="000000"/>
                        </a:solidFill>
                        <a:latin typeface="Arial Narrow" pitchFamily="34" charset="0"/>
                      </a:rPr>
                      <a:t>Number of </a:t>
                    </a:r>
                    <a:r>
                      <a:rPr lang="en-US" sz="1400" b="1" kern="0" dirty="0">
                        <a:solidFill>
                          <a:schemeClr val="accent5">
                            <a:lumMod val="50000"/>
                          </a:schemeClr>
                        </a:solidFill>
                        <a:latin typeface="Arial Narrow" pitchFamily="34" charset="0"/>
                      </a:rPr>
                      <a:t>desired outcomes</a:t>
                    </a:r>
                    <a:endParaRPr lang="en-US" sz="1400" kern="0" dirty="0">
                      <a:solidFill>
                        <a:schemeClr val="accent5">
                          <a:lumMod val="50000"/>
                        </a:schemeClr>
                      </a:solidFill>
                      <a:latin typeface="Arial Narrow" pitchFamily="34" charset="0"/>
                    </a:endParaRPr>
                  </a:p>
                </p:txBody>
              </p:sp>
              <p:sp>
                <p:nvSpPr>
                  <p:cNvPr id="59" name="Rectangle 58"/>
                  <p:cNvSpPr/>
                  <p:nvPr/>
                </p:nvSpPr>
                <p:spPr bwMode="auto">
                  <a:xfrm>
                    <a:off x="4531353" y="2450742"/>
                    <a:ext cx="2195503" cy="308138"/>
                  </a:xfrm>
                  <a:prstGeom prst="rect">
                    <a:avLst/>
                  </a:prstGeom>
                </p:spPr>
                <p:txBody>
                  <a:bodyPr>
                    <a:spAutoFit/>
                  </a:bodyPr>
                  <a:lstStyle/>
                  <a:p>
                    <a:pPr algn="ctr" defTabSz="914400" fontAlgn="auto">
                      <a:spcBef>
                        <a:spcPts val="0"/>
                      </a:spcBef>
                      <a:spcAft>
                        <a:spcPts val="0"/>
                      </a:spcAft>
                      <a:defRPr/>
                    </a:pPr>
                    <a:r>
                      <a:rPr lang="en-US" sz="1400" b="1" kern="0" dirty="0">
                        <a:solidFill>
                          <a:schemeClr val="accent4">
                            <a:lumMod val="50000"/>
                          </a:schemeClr>
                        </a:solidFill>
                        <a:latin typeface="Arial Narrow" pitchFamily="34" charset="0"/>
                      </a:rPr>
                      <a:t>Total</a:t>
                    </a:r>
                    <a:r>
                      <a:rPr lang="en-US" sz="1400" kern="0" dirty="0">
                        <a:solidFill>
                          <a:schemeClr val="accent4">
                            <a:lumMod val="50000"/>
                          </a:schemeClr>
                        </a:solidFill>
                        <a:latin typeface="Arial Narrow" pitchFamily="34" charset="0"/>
                      </a:rPr>
                      <a:t> </a:t>
                    </a:r>
                    <a:r>
                      <a:rPr lang="en-US" sz="1400" kern="0" dirty="0">
                        <a:solidFill>
                          <a:srgbClr val="000000"/>
                        </a:solidFill>
                        <a:latin typeface="Arial Narrow" pitchFamily="34" charset="0"/>
                      </a:rPr>
                      <a:t>number</a:t>
                    </a:r>
                    <a:r>
                      <a:rPr lang="en-US" sz="1400" b="1" kern="0" dirty="0">
                        <a:solidFill>
                          <a:srgbClr val="000000"/>
                        </a:solidFill>
                        <a:latin typeface="Arial Narrow" pitchFamily="34" charset="0"/>
                      </a:rPr>
                      <a:t> </a:t>
                    </a:r>
                    <a:r>
                      <a:rPr lang="en-US" sz="1400" kern="0" dirty="0">
                        <a:solidFill>
                          <a:srgbClr val="000000"/>
                        </a:solidFill>
                        <a:latin typeface="Arial Narrow" pitchFamily="34" charset="0"/>
                      </a:rPr>
                      <a:t>of </a:t>
                    </a:r>
                    <a:r>
                      <a:rPr lang="en-US" sz="1400" b="1" kern="0" dirty="0">
                        <a:solidFill>
                          <a:schemeClr val="accent4">
                            <a:lumMod val="50000"/>
                          </a:schemeClr>
                        </a:solidFill>
                        <a:latin typeface="Arial Narrow" pitchFamily="34" charset="0"/>
                      </a:rPr>
                      <a:t>outcomes</a:t>
                    </a:r>
                    <a:endParaRPr lang="en-US" sz="1400" kern="0" dirty="0">
                      <a:solidFill>
                        <a:schemeClr val="accent4">
                          <a:lumMod val="50000"/>
                        </a:schemeClr>
                      </a:solidFill>
                      <a:latin typeface="Arial Narrow" pitchFamily="34" charset="0"/>
                    </a:endParaRPr>
                  </a:p>
                </p:txBody>
              </p:sp>
              <p:cxnSp>
                <p:nvCxnSpPr>
                  <p:cNvPr id="3" name="Straight Connector 2"/>
                  <p:cNvCxnSpPr/>
                  <p:nvPr/>
                </p:nvCxnSpPr>
                <p:spPr>
                  <a:xfrm>
                    <a:off x="4536115" y="2444389"/>
                    <a:ext cx="21859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42" name="Tape"/>
            <p:cNvSpPr/>
            <p:nvPr/>
          </p:nvSpPr>
          <p:spPr bwMode="auto">
            <a:xfrm rot="5400000">
              <a:off x="7052713" y="1497611"/>
              <a:ext cx="220779" cy="533398"/>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3">
                <a:alphaModFix amt="55000"/>
              </a:blip>
              <a:srcRect/>
              <a:stretch>
                <a:fillRect/>
              </a:stretch>
            </a:bli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79" name="Title 3"/>
          <p:cNvSpPr>
            <a:spLocks noGrp="1"/>
          </p:cNvSpPr>
          <p:nvPr>
            <p:ph type="title" idx="4294967295"/>
          </p:nvPr>
        </p:nvSpPr>
        <p:spPr/>
        <p:txBody>
          <a:bodyPr/>
          <a:lstStyle/>
          <a:p>
            <a:r>
              <a:rPr lang="en-US" altLang="en-US" dirty="0"/>
              <a:t>Concept Development</a:t>
            </a:r>
          </a:p>
        </p:txBody>
      </p:sp>
      <p:sp>
        <p:nvSpPr>
          <p:cNvPr id="36" name="TextBox 35">
            <a:extLst>
              <a:ext uri="{FF2B5EF4-FFF2-40B4-BE49-F238E27FC236}">
                <a16:creationId xmlns:a16="http://schemas.microsoft.com/office/drawing/2014/main" id="{9A5B2A91-4BC2-49CF-8753-BF3B31958A8F}"/>
              </a:ext>
            </a:extLst>
          </p:cNvPr>
          <p:cNvSpPr txBox="1"/>
          <p:nvPr/>
        </p:nvSpPr>
        <p:spPr>
          <a:xfrm>
            <a:off x="115276" y="1939549"/>
            <a:ext cx="7955193" cy="276999"/>
          </a:xfrm>
          <a:prstGeom prst="rect">
            <a:avLst/>
          </a:prstGeom>
          <a:noFill/>
        </p:spPr>
        <p:txBody>
          <a:bodyPr wrap="square">
            <a:spAutoFit/>
          </a:bodyPr>
          <a:lstStyle/>
          <a:p>
            <a:r>
              <a:rPr lang="en-US" sz="120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You can use the Multiplication Rule to find the probability of </a:t>
            </a:r>
            <a:r>
              <a:rPr lang="en-US" sz="1200">
                <a:solidFill>
                  <a:srgbClr val="00B050"/>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dependent events.</a:t>
            </a:r>
            <a:endParaRPr lang="en-US" sz="1200" dirty="0">
              <a:solidFill>
                <a:srgbClr val="00B050"/>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endParaRPr>
          </a:p>
        </p:txBody>
      </p:sp>
      <p:pic>
        <p:nvPicPr>
          <p:cNvPr id="5" name="Picture 4">
            <a:extLst>
              <a:ext uri="{FF2B5EF4-FFF2-40B4-BE49-F238E27FC236}">
                <a16:creationId xmlns:a16="http://schemas.microsoft.com/office/drawing/2014/main" id="{EDD5581B-3B86-47D4-A3F8-44463F5D05F0}"/>
              </a:ext>
            </a:extLst>
          </p:cNvPr>
          <p:cNvPicPr>
            <a:picLocks noChangeAspect="1"/>
          </p:cNvPicPr>
          <p:nvPr/>
        </p:nvPicPr>
        <p:blipFill>
          <a:blip r:embed="rId4"/>
          <a:stretch>
            <a:fillRect/>
          </a:stretch>
        </p:blipFill>
        <p:spPr>
          <a:xfrm>
            <a:off x="77928" y="2287692"/>
            <a:ext cx="8985109" cy="795424"/>
          </a:xfrm>
          <a:prstGeom prst="rect">
            <a:avLst/>
          </a:prstGeom>
        </p:spPr>
      </p:pic>
      <p:cxnSp>
        <p:nvCxnSpPr>
          <p:cNvPr id="9" name="Connector: Curved 8">
            <a:extLst>
              <a:ext uri="{FF2B5EF4-FFF2-40B4-BE49-F238E27FC236}">
                <a16:creationId xmlns:a16="http://schemas.microsoft.com/office/drawing/2014/main" id="{9E1539C4-A92D-424A-BE6B-6BE98705C6CA}"/>
              </a:ext>
            </a:extLst>
          </p:cNvPr>
          <p:cNvCxnSpPr>
            <a:cxnSpLocks/>
            <a:endCxn id="10" idx="1"/>
          </p:cNvCxnSpPr>
          <p:nvPr/>
        </p:nvCxnSpPr>
        <p:spPr>
          <a:xfrm rot="16200000" flipH="1">
            <a:off x="1911628" y="3183196"/>
            <a:ext cx="748794" cy="548634"/>
          </a:xfrm>
          <a:prstGeom prst="curvedConnector2">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 name="Picture 9">
            <a:extLst>
              <a:ext uri="{FF2B5EF4-FFF2-40B4-BE49-F238E27FC236}">
                <a16:creationId xmlns:a16="http://schemas.microsoft.com/office/drawing/2014/main" id="{E11266E7-D97E-463F-9FBA-2515318FCB9D}"/>
              </a:ext>
            </a:extLst>
          </p:cNvPr>
          <p:cNvPicPr>
            <a:picLocks noChangeAspect="1"/>
          </p:cNvPicPr>
          <p:nvPr/>
        </p:nvPicPr>
        <p:blipFill>
          <a:blip r:embed="rId5"/>
          <a:stretch>
            <a:fillRect/>
          </a:stretch>
        </p:blipFill>
        <p:spPr>
          <a:xfrm>
            <a:off x="2560342" y="3246122"/>
            <a:ext cx="3752850" cy="1171575"/>
          </a:xfrm>
          <a:prstGeom prst="rect">
            <a:avLst/>
          </a:prstGeom>
        </p:spPr>
      </p:pic>
      <p:sp>
        <p:nvSpPr>
          <p:cNvPr id="25" name="TextBox 24">
            <a:extLst>
              <a:ext uri="{FF2B5EF4-FFF2-40B4-BE49-F238E27FC236}">
                <a16:creationId xmlns:a16="http://schemas.microsoft.com/office/drawing/2014/main" id="{10222D3C-9F56-4F0E-92B7-762DC8B0CDCC}"/>
              </a:ext>
            </a:extLst>
          </p:cNvPr>
          <p:cNvSpPr txBox="1"/>
          <p:nvPr/>
        </p:nvSpPr>
        <p:spPr>
          <a:xfrm>
            <a:off x="2926864" y="4343390"/>
            <a:ext cx="4666196" cy="369332"/>
          </a:xfrm>
          <a:prstGeom prst="rect">
            <a:avLst/>
          </a:prstGeom>
          <a:noFill/>
        </p:spPr>
        <p:txBody>
          <a:bodyPr wrap="square">
            <a:spAutoFit/>
          </a:bodyPr>
          <a:lstStyle/>
          <a:p>
            <a:r>
              <a:rPr lang="en-US" sz="1800" dirty="0">
                <a:solidFill>
                  <a:srgbClr val="00B050"/>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Two-Way Frequency Tables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93663" y="122238"/>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55" name="Rectangle 130"/>
          <p:cNvSpPr/>
          <p:nvPr/>
        </p:nvSpPr>
        <p:spPr>
          <a:xfrm>
            <a:off x="0" y="0"/>
            <a:ext cx="2214563" cy="247650"/>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Times New Roman" panose="02020603050405020304" pitchFamily="18" charset="0"/>
                <a:cs typeface="Times New Roman" panose="02020603050405020304" pitchFamily="18" charset="0"/>
              </a:rPr>
              <a:t>Concept Development</a:t>
            </a:r>
          </a:p>
        </p:txBody>
      </p:sp>
      <p:sp>
        <p:nvSpPr>
          <p:cNvPr id="1079" name="Title 3"/>
          <p:cNvSpPr>
            <a:spLocks noGrp="1"/>
          </p:cNvSpPr>
          <p:nvPr>
            <p:ph type="title" idx="4294967295"/>
          </p:nvPr>
        </p:nvSpPr>
        <p:spPr>
          <a:xfrm>
            <a:off x="1949327" y="-868115"/>
            <a:ext cx="5245346" cy="769441"/>
          </a:xfrm>
        </p:spPr>
        <p:txBody>
          <a:bodyPr/>
          <a:lstStyle/>
          <a:p>
            <a:r>
              <a:rPr lang="en-US" altLang="en-US" dirty="0">
                <a:latin typeface="Times New Roman" panose="02020603050405020304" pitchFamily="18" charset="0"/>
                <a:cs typeface="Times New Roman" panose="02020603050405020304" pitchFamily="18" charset="0"/>
              </a:rPr>
              <a:t>Concept Development</a:t>
            </a:r>
          </a:p>
        </p:txBody>
      </p:sp>
      <p:sp>
        <p:nvSpPr>
          <p:cNvPr id="19" name="TextBox 18">
            <a:extLst>
              <a:ext uri="{FF2B5EF4-FFF2-40B4-BE49-F238E27FC236}">
                <a16:creationId xmlns:a16="http://schemas.microsoft.com/office/drawing/2014/main" id="{C9C98FFA-7BD6-4457-B435-9D3C7A980EE7}"/>
              </a:ext>
            </a:extLst>
          </p:cNvPr>
          <p:cNvSpPr txBox="1"/>
          <p:nvPr/>
        </p:nvSpPr>
        <p:spPr>
          <a:xfrm>
            <a:off x="174017" y="4983463"/>
            <a:ext cx="8633123" cy="646331"/>
          </a:xfrm>
          <a:prstGeom prst="rect">
            <a:avLst/>
          </a:prstGeom>
          <a:noFill/>
        </p:spPr>
        <p:txBody>
          <a:bodyPr wrap="square">
            <a:spAutoFit/>
          </a:bodyPr>
          <a:lstStyle/>
          <a:p>
            <a:pPr algn="l"/>
            <a:r>
              <a:rPr lang="en-US" sz="1800" b="0" i="0" u="none" strike="noStrike" baseline="0" dirty="0">
                <a:latin typeface="MyriadPro-Semibold" panose="020B0603030403020204" pitchFamily="34" charset="0"/>
              </a:rPr>
              <a:t>In dependent event, the occurrence of one event affects the probability of the second event whereas in independent it does not. </a:t>
            </a:r>
            <a:endParaRPr lang="en-US" dirty="0"/>
          </a:p>
        </p:txBody>
      </p:sp>
      <p:sp>
        <p:nvSpPr>
          <p:cNvPr id="9" name="Rectangle 3">
            <a:extLst>
              <a:ext uri="{FF2B5EF4-FFF2-40B4-BE49-F238E27FC236}">
                <a16:creationId xmlns:a16="http://schemas.microsoft.com/office/drawing/2014/main" id="{8D425326-72C6-43C6-A705-12694D975E03}"/>
              </a:ext>
            </a:extLst>
          </p:cNvPr>
          <p:cNvSpPr>
            <a:spLocks noChangeArrowheads="1"/>
          </p:cNvSpPr>
          <p:nvPr/>
        </p:nvSpPr>
        <p:spPr bwMode="auto">
          <a:xfrm>
            <a:off x="406308" y="4410126"/>
            <a:ext cx="7435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400" b="0" i="0" u="none" strike="noStrike" baseline="0" dirty="0">
                <a:latin typeface="MinionPro-Regular" panose="02040503050306020203" pitchFamily="18" charset="0"/>
              </a:rPr>
              <a:t>Why is probability of dependent events different from the probability of independent events?</a:t>
            </a:r>
            <a:endParaRPr lang="en-US" sz="1400" dirty="0"/>
          </a:p>
        </p:txBody>
      </p:sp>
      <p:sp>
        <p:nvSpPr>
          <p:cNvPr id="11" name="Rectangle 126">
            <a:extLst>
              <a:ext uri="{FF2B5EF4-FFF2-40B4-BE49-F238E27FC236}">
                <a16:creationId xmlns:a16="http://schemas.microsoft.com/office/drawing/2014/main" id="{DAB321DC-18C8-4C58-8841-8D372EBD5DCF}"/>
              </a:ext>
            </a:extLst>
          </p:cNvPr>
          <p:cNvSpPr/>
          <p:nvPr/>
        </p:nvSpPr>
        <p:spPr>
          <a:xfrm>
            <a:off x="102577" y="4148713"/>
            <a:ext cx="1735138" cy="247650"/>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Summary Closure</a:t>
            </a:r>
          </a:p>
        </p:txBody>
      </p:sp>
      <p:pic>
        <p:nvPicPr>
          <p:cNvPr id="2050" name="Picture 2" descr="Independent and Dependent Events">
            <a:extLst>
              <a:ext uri="{FF2B5EF4-FFF2-40B4-BE49-F238E27FC236}">
                <a16:creationId xmlns:a16="http://schemas.microsoft.com/office/drawing/2014/main" id="{ABC68791-FFEE-424A-A669-2416C861F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516" y="304586"/>
            <a:ext cx="7515225"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581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93663" y="122238"/>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sp>
        <p:nvSpPr>
          <p:cNvPr id="55" name="Rectangle 130"/>
          <p:cNvSpPr/>
          <p:nvPr/>
        </p:nvSpPr>
        <p:spPr>
          <a:xfrm>
            <a:off x="0" y="0"/>
            <a:ext cx="2214563" cy="247650"/>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Concept Development</a:t>
            </a:r>
          </a:p>
        </p:txBody>
      </p:sp>
      <p:sp>
        <p:nvSpPr>
          <p:cNvPr id="1079" name="Title 3"/>
          <p:cNvSpPr>
            <a:spLocks noGrp="1"/>
          </p:cNvSpPr>
          <p:nvPr>
            <p:ph type="title" idx="4294967295"/>
          </p:nvPr>
        </p:nvSpPr>
        <p:spPr/>
        <p:txBody>
          <a:bodyPr/>
          <a:lstStyle/>
          <a:p>
            <a:r>
              <a:rPr lang="en-US" altLang="en-US" dirty="0"/>
              <a:t>Concept Development</a:t>
            </a:r>
          </a:p>
        </p:txBody>
      </p:sp>
      <p:sp>
        <p:nvSpPr>
          <p:cNvPr id="33" name="TextBox 32">
            <a:extLst>
              <a:ext uri="{FF2B5EF4-FFF2-40B4-BE49-F238E27FC236}">
                <a16:creationId xmlns:a16="http://schemas.microsoft.com/office/drawing/2014/main" id="{18E375F6-AFC0-4482-B241-56E469A3AA7D}"/>
              </a:ext>
            </a:extLst>
          </p:cNvPr>
          <p:cNvSpPr txBox="1"/>
          <p:nvPr/>
        </p:nvSpPr>
        <p:spPr>
          <a:xfrm>
            <a:off x="48643" y="247650"/>
            <a:ext cx="5894941" cy="923330"/>
          </a:xfrm>
          <a:prstGeom prst="rect">
            <a:avLst/>
          </a:prstGeom>
          <a:noFill/>
        </p:spPr>
        <p:txBody>
          <a:bodyPr wrap="square">
            <a:spAutoFit/>
          </a:bodyPr>
          <a:lstStyle/>
          <a:p>
            <a:r>
              <a:rPr lang="en-US" dirty="0"/>
              <a:t>A bag holds 4 green marbles and 2 blue marbles. You choose a marble without looking, put it aside, and choose another marble without looking. </a:t>
            </a:r>
          </a:p>
        </p:txBody>
      </p:sp>
      <p:sp>
        <p:nvSpPr>
          <p:cNvPr id="35" name="TextBox 34">
            <a:extLst>
              <a:ext uri="{FF2B5EF4-FFF2-40B4-BE49-F238E27FC236}">
                <a16:creationId xmlns:a16="http://schemas.microsoft.com/office/drawing/2014/main" id="{B9FA28B1-AD68-4CF2-BFC1-8A1CD56849EC}"/>
              </a:ext>
            </a:extLst>
          </p:cNvPr>
          <p:cNvSpPr txBox="1"/>
          <p:nvPr/>
        </p:nvSpPr>
        <p:spPr>
          <a:xfrm>
            <a:off x="5986" y="1303868"/>
            <a:ext cx="8778194" cy="369332"/>
          </a:xfrm>
          <a:prstGeom prst="rect">
            <a:avLst/>
          </a:prstGeom>
          <a:noFill/>
        </p:spPr>
        <p:txBody>
          <a:bodyPr wrap="square">
            <a:spAutoFit/>
          </a:bodyPr>
          <a:lstStyle/>
          <a:p>
            <a:r>
              <a:rPr lang="en-US" dirty="0">
                <a:solidFill>
                  <a:srgbClr val="00B050"/>
                </a:solidFill>
                <a:effectLst>
                  <a:outerShdw blurRad="38100" dist="38100" dir="2700000" algn="tl">
                    <a:srgbClr val="000000">
                      <a:alpha val="43137"/>
                    </a:srgbClr>
                  </a:outerShdw>
                </a:effectLst>
                <a:latin typeface="+mj-lt"/>
              </a:rPr>
              <a:t>Use the Multiplication Rule to find the specified probability, writing it as a fraction.</a:t>
            </a:r>
          </a:p>
        </p:txBody>
      </p:sp>
      <p:sp>
        <p:nvSpPr>
          <p:cNvPr id="37" name="TextBox 36">
            <a:extLst>
              <a:ext uri="{FF2B5EF4-FFF2-40B4-BE49-F238E27FC236}">
                <a16:creationId xmlns:a16="http://schemas.microsoft.com/office/drawing/2014/main" id="{B878114E-DC5A-437B-9599-7BD3A879347C}"/>
              </a:ext>
            </a:extLst>
          </p:cNvPr>
          <p:cNvSpPr txBox="1"/>
          <p:nvPr/>
        </p:nvSpPr>
        <p:spPr>
          <a:xfrm>
            <a:off x="107340" y="1740380"/>
            <a:ext cx="8229510" cy="369332"/>
          </a:xfrm>
          <a:prstGeom prst="rect">
            <a:avLst/>
          </a:prstGeom>
          <a:noFill/>
        </p:spPr>
        <p:txBody>
          <a:bodyPr wrap="square">
            <a:spAutoFit/>
          </a:bodyPr>
          <a:lstStyle/>
          <a:p>
            <a:r>
              <a:rPr lang="en-US" dirty="0"/>
              <a:t>1. Find the probability that you choose a green marble followed by a blue marble.</a:t>
            </a:r>
          </a:p>
        </p:txBody>
      </p:sp>
      <p:pic>
        <p:nvPicPr>
          <p:cNvPr id="24" name="Picture 2" descr="Money Bag clipart - Circle, transparent clip art">
            <a:extLst>
              <a:ext uri="{FF2B5EF4-FFF2-40B4-BE49-F238E27FC236}">
                <a16:creationId xmlns:a16="http://schemas.microsoft.com/office/drawing/2014/main" id="{7C29529B-8795-49BB-9C48-741D0326C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4850" y="1553537"/>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IconExperience » V-Collection » Bullet Ball Glass Green Icon">
            <a:extLst>
              <a:ext uri="{FF2B5EF4-FFF2-40B4-BE49-F238E27FC236}">
                <a16:creationId xmlns:a16="http://schemas.microsoft.com/office/drawing/2014/main" id="{8BCEA170-7B7B-436A-9C09-1F494A4C1C2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9560" y="2622995"/>
            <a:ext cx="321504" cy="32150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Planet Neptune Icon, PNG ClipArt Image | IconBug.com">
            <a:extLst>
              <a:ext uri="{FF2B5EF4-FFF2-40B4-BE49-F238E27FC236}">
                <a16:creationId xmlns:a16="http://schemas.microsoft.com/office/drawing/2014/main" id="{DB63402B-CC40-4666-95A1-4F6631C1D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238" y="2431551"/>
            <a:ext cx="227772" cy="2277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Planet Neptune Icon, PNG ClipArt Image | IconBug.com">
            <a:extLst>
              <a:ext uri="{FF2B5EF4-FFF2-40B4-BE49-F238E27FC236}">
                <a16:creationId xmlns:a16="http://schemas.microsoft.com/office/drawing/2014/main" id="{E032B530-41DE-42BB-AA96-2F6DFC4E18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5452" y="2460297"/>
            <a:ext cx="227772" cy="22777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IconExperience » V-Collection » Bullet Ball Glass Green Icon">
            <a:extLst>
              <a:ext uri="{FF2B5EF4-FFF2-40B4-BE49-F238E27FC236}">
                <a16:creationId xmlns:a16="http://schemas.microsoft.com/office/drawing/2014/main" id="{C8A5CFFE-9B13-49CD-89E0-041C57D7E75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6254" y="2742348"/>
            <a:ext cx="321504" cy="3215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IconExperience » V-Collection » Bullet Ball Glass Green Icon">
            <a:extLst>
              <a:ext uri="{FF2B5EF4-FFF2-40B4-BE49-F238E27FC236}">
                <a16:creationId xmlns:a16="http://schemas.microsoft.com/office/drawing/2014/main" id="{A802848F-0EF0-4507-8D4D-4DE8572C37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2948" y="2692651"/>
            <a:ext cx="321504" cy="32150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conExperience » V-Collection » Bullet Ball Glass Green Icon">
            <a:extLst>
              <a:ext uri="{FF2B5EF4-FFF2-40B4-BE49-F238E27FC236}">
                <a16:creationId xmlns:a16="http://schemas.microsoft.com/office/drawing/2014/main" id="{DDF1FAAA-D5FE-442D-8CBF-C615E651917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81399" y="2639473"/>
            <a:ext cx="321504" cy="321504"/>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F29508DC-E3F1-4176-BF18-01C02B182D9E}"/>
              </a:ext>
            </a:extLst>
          </p:cNvPr>
          <p:cNvSpPr txBox="1"/>
          <p:nvPr/>
        </p:nvSpPr>
        <p:spPr>
          <a:xfrm>
            <a:off x="365806" y="2216067"/>
            <a:ext cx="1280146" cy="369332"/>
          </a:xfrm>
          <a:prstGeom prst="rect">
            <a:avLst/>
          </a:prstGeom>
          <a:noFill/>
        </p:spPr>
        <p:txBody>
          <a:bodyPr wrap="square">
            <a:spAutoFit/>
          </a:bodyPr>
          <a:lstStyle/>
          <a:p>
            <a:r>
              <a:rPr lang="en-US" dirty="0"/>
              <a:t>P(green) =</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24244D23-C002-441D-A7F5-E6F6A73B80E7}"/>
                  </a:ext>
                </a:extLst>
              </p:cNvPr>
              <p:cNvSpPr txBox="1"/>
              <p:nvPr/>
            </p:nvSpPr>
            <p:spPr>
              <a:xfrm>
                <a:off x="1463074" y="2031564"/>
                <a:ext cx="238848" cy="692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effectLst>
                                <a:outerShdw blurRad="38100" dist="38100" dir="2700000" algn="tl">
                                  <a:srgbClr val="000000">
                                    <a:alpha val="43137"/>
                                  </a:srgbClr>
                                </a:outerShdw>
                              </a:effectLst>
                              <a:latin typeface="Cambria Math" panose="02040503050406030204" pitchFamily="18" charset="0"/>
                            </a:rPr>
                          </m:ctrlPr>
                        </m:fPr>
                        <m:num>
                          <m:r>
                            <a:rPr lang="en-US" sz="2400" b="0" i="1" smtClean="0">
                              <a:effectLst>
                                <a:outerShdw blurRad="38100" dist="38100" dir="2700000" algn="tl">
                                  <a:srgbClr val="000000">
                                    <a:alpha val="43137"/>
                                  </a:srgbClr>
                                </a:outerShdw>
                              </a:effectLst>
                              <a:latin typeface="Cambria Math" panose="02040503050406030204" pitchFamily="18" charset="0"/>
                            </a:rPr>
                            <m:t>4</m:t>
                          </m:r>
                        </m:num>
                        <m:den>
                          <m:r>
                            <a:rPr lang="en-US" sz="2400" b="0" i="1" smtClean="0">
                              <a:effectLst>
                                <a:outerShdw blurRad="38100" dist="38100" dir="2700000" algn="tl">
                                  <a:srgbClr val="000000">
                                    <a:alpha val="43137"/>
                                  </a:srgbClr>
                                </a:outerShdw>
                              </a:effectLst>
                              <a:latin typeface="Cambria Math" panose="02040503050406030204" pitchFamily="18" charset="0"/>
                            </a:rPr>
                            <m:t>6</m:t>
                          </m:r>
                        </m:den>
                      </m:f>
                    </m:oMath>
                  </m:oMathPara>
                </a14:m>
                <a:endParaRPr lang="en-US" sz="2400" dirty="0">
                  <a:effectLst>
                    <a:outerShdw blurRad="38100" dist="38100" dir="2700000" algn="tl">
                      <a:srgbClr val="000000">
                        <a:alpha val="43137"/>
                      </a:srgbClr>
                    </a:outerShdw>
                  </a:effectLst>
                </a:endParaRPr>
              </a:p>
            </p:txBody>
          </p:sp>
        </mc:Choice>
        <mc:Fallback xmlns="">
          <p:sp>
            <p:nvSpPr>
              <p:cNvPr id="53" name="TextBox 52">
                <a:extLst>
                  <a:ext uri="{FF2B5EF4-FFF2-40B4-BE49-F238E27FC236}">
                    <a16:creationId xmlns:a16="http://schemas.microsoft.com/office/drawing/2014/main" id="{24244D23-C002-441D-A7F5-E6F6A73B80E7}"/>
                  </a:ext>
                </a:extLst>
              </p:cNvPr>
              <p:cNvSpPr txBox="1">
                <a:spLocks noRot="1" noChangeAspect="1" noMove="1" noResize="1" noEditPoints="1" noAdjustHandles="1" noChangeArrowheads="1" noChangeShapeType="1" noTextEdit="1"/>
              </p:cNvSpPr>
              <p:nvPr/>
            </p:nvSpPr>
            <p:spPr>
              <a:xfrm>
                <a:off x="1463074" y="2031564"/>
                <a:ext cx="238848" cy="692497"/>
              </a:xfrm>
              <a:prstGeom prst="rect">
                <a:avLst/>
              </a:prstGeom>
              <a:blipFill>
                <a:blip r:embed="rId6"/>
                <a:stretch>
                  <a:fillRect r="-10256" b="-70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3F3B6E7B-40A3-457C-8C24-16BC95ED0B80}"/>
                  </a:ext>
                </a:extLst>
              </p:cNvPr>
              <p:cNvSpPr txBox="1"/>
              <p:nvPr/>
            </p:nvSpPr>
            <p:spPr>
              <a:xfrm>
                <a:off x="1734933" y="2028913"/>
                <a:ext cx="55354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effectLst>
                            <a:outerShdw blurRad="38100" dist="38100" dir="2700000" algn="tl">
                              <a:srgbClr val="000000">
                                <a:alpha val="43137"/>
                              </a:srgbClr>
                            </a:outerShdw>
                          </a:effectLst>
                          <a:latin typeface="Cambria Math" panose="02040503050406030204" pitchFamily="18" charset="0"/>
                        </a:rPr>
                        <m:t>=</m:t>
                      </m:r>
                      <m:f>
                        <m:fPr>
                          <m:ctrlPr>
                            <a:rPr lang="en-US" sz="2400" i="1" smtClean="0">
                              <a:effectLst>
                                <a:outerShdw blurRad="38100" dist="38100" dir="2700000" algn="tl">
                                  <a:srgbClr val="000000">
                                    <a:alpha val="43137"/>
                                  </a:srgbClr>
                                </a:outerShdw>
                              </a:effectLst>
                              <a:latin typeface="Cambria Math" panose="02040503050406030204" pitchFamily="18" charset="0"/>
                            </a:rPr>
                          </m:ctrlPr>
                        </m:fPr>
                        <m:num>
                          <m:r>
                            <a:rPr lang="en-US" sz="2400" b="0" i="1" smtClean="0">
                              <a:effectLst>
                                <a:outerShdw blurRad="38100" dist="38100" dir="2700000" algn="tl">
                                  <a:srgbClr val="000000">
                                    <a:alpha val="43137"/>
                                  </a:srgbClr>
                                </a:outerShdw>
                              </a:effectLst>
                              <a:latin typeface="Cambria Math" panose="02040503050406030204" pitchFamily="18" charset="0"/>
                            </a:rPr>
                            <m:t>2</m:t>
                          </m:r>
                        </m:num>
                        <m:den>
                          <m:r>
                            <a:rPr lang="en-US" sz="2400" b="0" i="1" smtClean="0">
                              <a:effectLst>
                                <a:outerShdw blurRad="38100" dist="38100" dir="2700000" algn="tl">
                                  <a:srgbClr val="000000">
                                    <a:alpha val="43137"/>
                                  </a:srgbClr>
                                </a:outerShdw>
                              </a:effectLst>
                              <a:latin typeface="Cambria Math" panose="02040503050406030204" pitchFamily="18" charset="0"/>
                            </a:rPr>
                            <m:t>3</m:t>
                          </m:r>
                        </m:den>
                      </m:f>
                    </m:oMath>
                  </m:oMathPara>
                </a14:m>
                <a:endParaRPr lang="en-US" sz="2400" dirty="0">
                  <a:effectLst>
                    <a:outerShdw blurRad="38100" dist="38100" dir="2700000" algn="tl">
                      <a:srgbClr val="000000">
                        <a:alpha val="43137"/>
                      </a:srgbClr>
                    </a:outerShdw>
                  </a:effectLst>
                </a:endParaRPr>
              </a:p>
            </p:txBody>
          </p:sp>
        </mc:Choice>
        <mc:Fallback xmlns="">
          <p:sp>
            <p:nvSpPr>
              <p:cNvPr id="57" name="TextBox 56">
                <a:extLst>
                  <a:ext uri="{FF2B5EF4-FFF2-40B4-BE49-F238E27FC236}">
                    <a16:creationId xmlns:a16="http://schemas.microsoft.com/office/drawing/2014/main" id="{3F3B6E7B-40A3-457C-8C24-16BC95ED0B80}"/>
                  </a:ext>
                </a:extLst>
              </p:cNvPr>
              <p:cNvSpPr txBox="1">
                <a:spLocks noRot="1" noChangeAspect="1" noMove="1" noResize="1" noEditPoints="1" noAdjustHandles="1" noChangeArrowheads="1" noChangeShapeType="1" noTextEdit="1"/>
              </p:cNvSpPr>
              <p:nvPr/>
            </p:nvSpPr>
            <p:spPr>
              <a:xfrm>
                <a:off x="1734933" y="2028913"/>
                <a:ext cx="553549" cy="693844"/>
              </a:xfrm>
              <a:prstGeom prst="rect">
                <a:avLst/>
              </a:prstGeom>
              <a:blipFill>
                <a:blip r:embed="rId7"/>
                <a:stretch>
                  <a:fillRect r="-4444" b="-7018"/>
                </a:stretch>
              </a:blipFill>
            </p:spPr>
            <p:txBody>
              <a:bodyPr/>
              <a:lstStyle/>
              <a:p>
                <a:r>
                  <a:rPr lang="en-US">
                    <a:noFill/>
                  </a:rPr>
                  <a:t> </a:t>
                </a:r>
              </a:p>
            </p:txBody>
          </p:sp>
        </mc:Fallback>
      </mc:AlternateContent>
      <p:sp>
        <p:nvSpPr>
          <p:cNvPr id="69" name="TextBox 68">
            <a:extLst>
              <a:ext uri="{FF2B5EF4-FFF2-40B4-BE49-F238E27FC236}">
                <a16:creationId xmlns:a16="http://schemas.microsoft.com/office/drawing/2014/main" id="{A5394AD2-4FA8-48C1-A682-50635CB7F0BC}"/>
              </a:ext>
            </a:extLst>
          </p:cNvPr>
          <p:cNvSpPr txBox="1"/>
          <p:nvPr/>
        </p:nvSpPr>
        <p:spPr>
          <a:xfrm>
            <a:off x="349413" y="3015245"/>
            <a:ext cx="7152110" cy="369332"/>
          </a:xfrm>
          <a:prstGeom prst="rect">
            <a:avLst/>
          </a:prstGeom>
          <a:noFill/>
        </p:spPr>
        <p:txBody>
          <a:bodyPr wrap="square">
            <a:spAutoFit/>
          </a:bodyPr>
          <a:lstStyle/>
          <a:p>
            <a:r>
              <a:rPr lang="en-US" dirty="0"/>
              <a:t>P(</a:t>
            </a:r>
            <a:r>
              <a:rPr lang="en-US" dirty="0" err="1"/>
              <a:t>blue|green</a:t>
            </a:r>
            <a:r>
              <a:rPr lang="en-US" dirty="0"/>
              <a:t>)= </a:t>
            </a:r>
            <a:r>
              <a:rPr lang="en-US" dirty="0">
                <a:solidFill>
                  <a:srgbClr val="FF0000"/>
                </a:solidFill>
              </a:rPr>
              <a:t>Already picked a green marble, now pick a blue marble </a:t>
            </a:r>
            <a:r>
              <a:rPr lang="en-US" dirty="0"/>
              <a:t>=</a:t>
            </a: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45296329-E138-4ACD-B3AF-99D428027DD0}"/>
                  </a:ext>
                </a:extLst>
              </p:cNvPr>
              <p:cNvSpPr txBox="1"/>
              <p:nvPr/>
            </p:nvSpPr>
            <p:spPr>
              <a:xfrm>
                <a:off x="7008131" y="2807954"/>
                <a:ext cx="622504" cy="70108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effectLst>
                                <a:outerShdw blurRad="38100" dist="38100" dir="2700000" algn="tl">
                                  <a:srgbClr val="000000">
                                    <a:alpha val="43137"/>
                                  </a:srgbClr>
                                </a:outerShdw>
                              </a:effectLst>
                              <a:latin typeface="Cambria Math" panose="02040503050406030204" pitchFamily="18" charset="0"/>
                            </a:rPr>
                          </m:ctrlPr>
                        </m:fPr>
                        <m:num>
                          <m:r>
                            <a:rPr lang="en-US" sz="2400" b="0" i="1" smtClean="0">
                              <a:effectLst>
                                <a:outerShdw blurRad="38100" dist="38100" dir="2700000" algn="tl">
                                  <a:srgbClr val="000000">
                                    <a:alpha val="43137"/>
                                  </a:srgbClr>
                                </a:outerShdw>
                              </a:effectLst>
                              <a:latin typeface="Cambria Math" panose="02040503050406030204" pitchFamily="18" charset="0"/>
                            </a:rPr>
                            <m:t>2</m:t>
                          </m:r>
                        </m:num>
                        <m:den>
                          <m:r>
                            <a:rPr lang="en-US" sz="2400" b="0" i="1" dirty="0" smtClean="0">
                              <a:effectLst>
                                <a:outerShdw blurRad="38100" dist="38100" dir="2700000" algn="tl">
                                  <a:srgbClr val="000000">
                                    <a:alpha val="43137"/>
                                  </a:srgbClr>
                                </a:outerShdw>
                              </a:effectLst>
                              <a:latin typeface="Cambria Math" panose="02040503050406030204" pitchFamily="18" charset="0"/>
                            </a:rPr>
                            <m:t>5</m:t>
                          </m:r>
                        </m:den>
                      </m:f>
                    </m:oMath>
                  </m:oMathPara>
                </a14:m>
                <a:endParaRPr lang="en-US" sz="2400" dirty="0">
                  <a:effectLst>
                    <a:outerShdw blurRad="38100" dist="38100" dir="2700000" algn="tl">
                      <a:srgbClr val="000000">
                        <a:alpha val="43137"/>
                      </a:srgbClr>
                    </a:outerShdw>
                  </a:effectLst>
                </a:endParaRPr>
              </a:p>
            </p:txBody>
          </p:sp>
        </mc:Choice>
        <mc:Fallback xmlns="">
          <p:sp>
            <p:nvSpPr>
              <p:cNvPr id="61" name="TextBox 60">
                <a:extLst>
                  <a:ext uri="{FF2B5EF4-FFF2-40B4-BE49-F238E27FC236}">
                    <a16:creationId xmlns:a16="http://schemas.microsoft.com/office/drawing/2014/main" id="{45296329-E138-4ACD-B3AF-99D428027DD0}"/>
                  </a:ext>
                </a:extLst>
              </p:cNvPr>
              <p:cNvSpPr txBox="1">
                <a:spLocks noRot="1" noChangeAspect="1" noMove="1" noResize="1" noEditPoints="1" noAdjustHandles="1" noChangeArrowheads="1" noChangeShapeType="1" noTextEdit="1"/>
              </p:cNvSpPr>
              <p:nvPr/>
            </p:nvSpPr>
            <p:spPr>
              <a:xfrm>
                <a:off x="7008131" y="2807954"/>
                <a:ext cx="622504" cy="701089"/>
              </a:xfrm>
              <a:prstGeom prst="rect">
                <a:avLst/>
              </a:prstGeom>
              <a:blipFill>
                <a:blip r:embed="rId8"/>
                <a:stretch>
                  <a:fillRect b="-5217"/>
                </a:stretch>
              </a:blipFill>
            </p:spPr>
            <p:txBody>
              <a:bodyPr/>
              <a:lstStyle/>
              <a:p>
                <a:r>
                  <a:rPr lang="en-US">
                    <a:noFill/>
                  </a:rPr>
                  <a:t> </a:t>
                </a:r>
              </a:p>
            </p:txBody>
          </p:sp>
        </mc:Fallback>
      </mc:AlternateContent>
      <p:pic>
        <p:nvPicPr>
          <p:cNvPr id="63" name="Picture 62">
            <a:extLst>
              <a:ext uri="{FF2B5EF4-FFF2-40B4-BE49-F238E27FC236}">
                <a16:creationId xmlns:a16="http://schemas.microsoft.com/office/drawing/2014/main" id="{B57A5E90-275D-4C84-82CD-15324F2E59D9}"/>
              </a:ext>
            </a:extLst>
          </p:cNvPr>
          <p:cNvPicPr>
            <a:picLocks noChangeAspect="1"/>
          </p:cNvPicPr>
          <p:nvPr/>
        </p:nvPicPr>
        <p:blipFill>
          <a:blip r:embed="rId9">
            <a:duotone>
              <a:prstClr val="black"/>
              <a:schemeClr val="accent3">
                <a:tint val="45000"/>
                <a:satMod val="400000"/>
              </a:schemeClr>
            </a:duotone>
          </a:blip>
          <a:stretch>
            <a:fillRect/>
          </a:stretch>
        </p:blipFill>
        <p:spPr>
          <a:xfrm>
            <a:off x="6735050" y="160377"/>
            <a:ext cx="2360307" cy="1173651"/>
          </a:xfrm>
          <a:prstGeom prst="rect">
            <a:avLst/>
          </a:prstGeom>
        </p:spPr>
      </p:pic>
      <p:sp>
        <p:nvSpPr>
          <p:cNvPr id="77" name="TextBox 76">
            <a:extLst>
              <a:ext uri="{FF2B5EF4-FFF2-40B4-BE49-F238E27FC236}">
                <a16:creationId xmlns:a16="http://schemas.microsoft.com/office/drawing/2014/main" id="{FCCAA76E-B700-4797-9270-2EDB24B747D7}"/>
              </a:ext>
            </a:extLst>
          </p:cNvPr>
          <p:cNvSpPr txBox="1"/>
          <p:nvPr/>
        </p:nvSpPr>
        <p:spPr>
          <a:xfrm>
            <a:off x="1920269" y="3339766"/>
            <a:ext cx="5128856" cy="338554"/>
          </a:xfrm>
          <a:prstGeom prst="rect">
            <a:avLst/>
          </a:prstGeom>
          <a:noFill/>
        </p:spPr>
        <p:txBody>
          <a:bodyPr wrap="square">
            <a:spAutoFit/>
          </a:bodyPr>
          <a:lstStyle/>
          <a:p>
            <a:r>
              <a:rPr lang="en-US" sz="1600" i="1" dirty="0"/>
              <a:t>6 marble – 1 green marble picked = 5 marbles in bag now</a:t>
            </a:r>
          </a:p>
        </p:txBody>
      </p:sp>
      <p:sp>
        <p:nvSpPr>
          <p:cNvPr id="79" name="TextBox 78">
            <a:extLst>
              <a:ext uri="{FF2B5EF4-FFF2-40B4-BE49-F238E27FC236}">
                <a16:creationId xmlns:a16="http://schemas.microsoft.com/office/drawing/2014/main" id="{B07ECE7C-CB7D-442A-98FC-B4572E8F1A8C}"/>
              </a:ext>
            </a:extLst>
          </p:cNvPr>
          <p:cNvSpPr txBox="1"/>
          <p:nvPr/>
        </p:nvSpPr>
        <p:spPr>
          <a:xfrm>
            <a:off x="457245" y="4069073"/>
            <a:ext cx="4389072" cy="369332"/>
          </a:xfrm>
          <a:prstGeom prst="rect">
            <a:avLst/>
          </a:prstGeom>
          <a:noFill/>
        </p:spPr>
        <p:txBody>
          <a:bodyPr wrap="square">
            <a:spAutoFit/>
          </a:bodyPr>
          <a:lstStyle/>
          <a:p>
            <a:r>
              <a:rPr lang="pl-PL" dirty="0"/>
              <a:t>P(</a:t>
            </a:r>
            <a:r>
              <a:rPr lang="en-US" dirty="0"/>
              <a:t>green</a:t>
            </a:r>
            <a:r>
              <a:rPr lang="pl-PL" dirty="0"/>
              <a:t> ⋂ </a:t>
            </a:r>
            <a:r>
              <a:rPr lang="en-US" dirty="0"/>
              <a:t>blue</a:t>
            </a:r>
            <a:r>
              <a:rPr lang="pl-PL" dirty="0"/>
              <a:t>) = P(</a:t>
            </a:r>
            <a:r>
              <a:rPr lang="en-US" dirty="0"/>
              <a:t>green</a:t>
            </a:r>
            <a:r>
              <a:rPr lang="pl-PL" dirty="0"/>
              <a:t>) ∙ P(</a:t>
            </a:r>
            <a:r>
              <a:rPr lang="en-US" dirty="0"/>
              <a:t>blue</a:t>
            </a:r>
            <a:r>
              <a:rPr lang="pl-PL" dirty="0"/>
              <a:t>|</a:t>
            </a:r>
            <a:r>
              <a:rPr lang="en-US" dirty="0"/>
              <a:t>green</a:t>
            </a:r>
            <a:r>
              <a:rPr lang="pl-PL" dirty="0"/>
              <a:t>) =</a:t>
            </a:r>
            <a:endParaRPr lang="en-US" dirty="0"/>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59A802E0-3C66-4183-BF06-DD05261F765B}"/>
                  </a:ext>
                </a:extLst>
              </p:cNvPr>
              <p:cNvSpPr txBox="1"/>
              <p:nvPr/>
            </p:nvSpPr>
            <p:spPr>
              <a:xfrm>
                <a:off x="4754878" y="3880914"/>
                <a:ext cx="1439497"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effectLst>
                                <a:outerShdw blurRad="38100" dist="38100" dir="2700000" algn="tl">
                                  <a:srgbClr val="000000">
                                    <a:alpha val="43137"/>
                                  </a:srgbClr>
                                </a:outerShdw>
                              </a:effectLst>
                              <a:latin typeface="Cambria Math" panose="02040503050406030204" pitchFamily="18" charset="0"/>
                            </a:rPr>
                          </m:ctrlPr>
                        </m:fPr>
                        <m:num>
                          <m:r>
                            <a:rPr lang="en-US" sz="2400" b="0" i="1" smtClean="0">
                              <a:effectLst>
                                <a:outerShdw blurRad="38100" dist="38100" dir="2700000" algn="tl">
                                  <a:srgbClr val="000000">
                                    <a:alpha val="43137"/>
                                  </a:srgbClr>
                                </a:outerShdw>
                              </a:effectLst>
                              <a:latin typeface="Cambria Math" panose="02040503050406030204" pitchFamily="18" charset="0"/>
                            </a:rPr>
                            <m:t>2</m:t>
                          </m:r>
                        </m:num>
                        <m:den>
                          <m:r>
                            <a:rPr lang="en-US" sz="2400" b="0" i="1" smtClean="0">
                              <a:effectLst>
                                <a:outerShdw blurRad="38100" dist="38100" dir="2700000" algn="tl">
                                  <a:srgbClr val="000000">
                                    <a:alpha val="43137"/>
                                  </a:srgbClr>
                                </a:outerShdw>
                              </a:effectLst>
                              <a:latin typeface="Cambria Math" panose="02040503050406030204" pitchFamily="18" charset="0"/>
                            </a:rPr>
                            <m:t>3</m:t>
                          </m:r>
                        </m:den>
                      </m:f>
                      <m:r>
                        <a:rPr lang="en-US" sz="2400" b="0" i="1" smtClean="0">
                          <a:effectLst>
                            <a:outerShdw blurRad="38100" dist="38100" dir="2700000" algn="tl">
                              <a:srgbClr val="000000">
                                <a:alpha val="43137"/>
                              </a:srgbClr>
                            </a:outerShdw>
                          </a:effectLst>
                          <a:latin typeface="Cambria Math" panose="02040503050406030204" pitchFamily="18" charset="0"/>
                        </a:rPr>
                        <m:t> </m:t>
                      </m:r>
                      <m:r>
                        <a:rPr lang="en-US"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en-US" sz="2400" i="1">
                              <a:effectLst>
                                <a:outerShdw blurRad="38100" dist="38100" dir="2700000" algn="tl">
                                  <a:srgbClr val="000000">
                                    <a:alpha val="43137"/>
                                  </a:srgbClr>
                                </a:outerShdw>
                              </a:effectLst>
                              <a:latin typeface="Cambria Math" panose="02040503050406030204" pitchFamily="18" charset="0"/>
                            </a:rPr>
                          </m:ctrlPr>
                        </m:fPr>
                        <m:num>
                          <m:r>
                            <a:rPr lang="en-US" sz="2400" i="1">
                              <a:effectLst>
                                <a:outerShdw blurRad="38100" dist="38100" dir="2700000" algn="tl">
                                  <a:srgbClr val="000000">
                                    <a:alpha val="43137"/>
                                  </a:srgbClr>
                                </a:outerShdw>
                              </a:effectLst>
                              <a:latin typeface="Cambria Math" panose="02040503050406030204" pitchFamily="18" charset="0"/>
                            </a:rPr>
                            <m:t>2</m:t>
                          </m:r>
                        </m:num>
                        <m:den>
                          <m:r>
                            <a:rPr lang="en-US" sz="2400" b="0" i="1" smtClean="0">
                              <a:effectLst>
                                <a:outerShdw blurRad="38100" dist="38100" dir="2700000" algn="tl">
                                  <a:srgbClr val="000000">
                                    <a:alpha val="43137"/>
                                  </a:srgbClr>
                                </a:outerShdw>
                              </a:effectLst>
                              <a:latin typeface="Cambria Math" panose="02040503050406030204" pitchFamily="18" charset="0"/>
                            </a:rPr>
                            <m:t>5</m:t>
                          </m:r>
                        </m:den>
                      </m:f>
                      <m:r>
                        <a:rPr lang="en-US" sz="2400" b="0" i="1" smtClean="0">
                          <a:effectLst>
                            <a:outerShdw blurRad="38100" dist="38100" dir="2700000" algn="tl">
                              <a:srgbClr val="000000">
                                <a:alpha val="43137"/>
                              </a:srgbClr>
                            </a:outerShdw>
                          </a:effectLst>
                          <a:latin typeface="Cambria Math" panose="02040503050406030204" pitchFamily="18" charset="0"/>
                        </a:rPr>
                        <m:t>=</m:t>
                      </m:r>
                      <m:f>
                        <m:fPr>
                          <m:ctrlPr>
                            <a:rPr lang="en-US" sz="2400" i="1">
                              <a:effectLst>
                                <a:outerShdw blurRad="38100" dist="38100" dir="2700000" algn="tl">
                                  <a:srgbClr val="000000">
                                    <a:alpha val="43137"/>
                                  </a:srgbClr>
                                </a:outerShdw>
                              </a:effectLst>
                              <a:latin typeface="Cambria Math" panose="02040503050406030204" pitchFamily="18" charset="0"/>
                            </a:rPr>
                          </m:ctrlPr>
                        </m:fPr>
                        <m:num>
                          <m:r>
                            <a:rPr lang="en-US" sz="2400" b="0" i="1" smtClean="0">
                              <a:effectLst>
                                <a:outerShdw blurRad="38100" dist="38100" dir="2700000" algn="tl">
                                  <a:srgbClr val="000000">
                                    <a:alpha val="43137"/>
                                  </a:srgbClr>
                                </a:outerShdw>
                              </a:effectLst>
                              <a:latin typeface="Cambria Math" panose="02040503050406030204" pitchFamily="18" charset="0"/>
                            </a:rPr>
                            <m:t>4</m:t>
                          </m:r>
                        </m:num>
                        <m:den>
                          <m:r>
                            <a:rPr lang="en-US" sz="2400" b="0" i="1" smtClean="0">
                              <a:effectLst>
                                <a:outerShdw blurRad="38100" dist="38100" dir="2700000" algn="tl">
                                  <a:srgbClr val="000000">
                                    <a:alpha val="43137"/>
                                  </a:srgbClr>
                                </a:outerShdw>
                              </a:effectLst>
                              <a:latin typeface="Cambria Math" panose="02040503050406030204" pitchFamily="18" charset="0"/>
                            </a:rPr>
                            <m:t>15</m:t>
                          </m:r>
                        </m:den>
                      </m:f>
                    </m:oMath>
                  </m:oMathPara>
                </a14:m>
                <a:endParaRPr lang="en-US" sz="2400" dirty="0">
                  <a:effectLst>
                    <a:outerShdw blurRad="38100" dist="38100" dir="2700000" algn="tl">
                      <a:srgbClr val="000000">
                        <a:alpha val="43137"/>
                      </a:srgbClr>
                    </a:outerShdw>
                  </a:effectLst>
                </a:endParaRPr>
              </a:p>
            </p:txBody>
          </p:sp>
        </mc:Choice>
        <mc:Fallback xmlns="">
          <p:sp>
            <p:nvSpPr>
              <p:cNvPr id="68" name="TextBox 67">
                <a:extLst>
                  <a:ext uri="{FF2B5EF4-FFF2-40B4-BE49-F238E27FC236}">
                    <a16:creationId xmlns:a16="http://schemas.microsoft.com/office/drawing/2014/main" id="{59A802E0-3C66-4183-BF06-DD05261F765B}"/>
                  </a:ext>
                </a:extLst>
              </p:cNvPr>
              <p:cNvSpPr txBox="1">
                <a:spLocks noRot="1" noChangeAspect="1" noMove="1" noResize="1" noEditPoints="1" noAdjustHandles="1" noChangeArrowheads="1" noChangeShapeType="1" noTextEdit="1"/>
              </p:cNvSpPr>
              <p:nvPr/>
            </p:nvSpPr>
            <p:spPr>
              <a:xfrm>
                <a:off x="4754878" y="3880914"/>
                <a:ext cx="1439497" cy="693844"/>
              </a:xfrm>
              <a:prstGeom prst="rect">
                <a:avLst/>
              </a:prstGeom>
              <a:blipFill>
                <a:blip r:embed="rId10"/>
                <a:stretch>
                  <a:fillRect r="-847" b="-7080"/>
                </a:stretch>
              </a:blipFill>
            </p:spPr>
            <p:txBody>
              <a:bodyPr/>
              <a:lstStyle/>
              <a:p>
                <a:r>
                  <a:rPr lang="en-US">
                    <a:noFill/>
                  </a:rPr>
                  <a:t> </a:t>
                </a:r>
              </a:p>
            </p:txBody>
          </p:sp>
        </mc:Fallback>
      </mc:AlternateContent>
      <p:sp>
        <p:nvSpPr>
          <p:cNvPr id="83" name="TextBox 82">
            <a:extLst>
              <a:ext uri="{FF2B5EF4-FFF2-40B4-BE49-F238E27FC236}">
                <a16:creationId xmlns:a16="http://schemas.microsoft.com/office/drawing/2014/main" id="{97198B99-606C-4E8E-9D6F-3679EB0D855B}"/>
              </a:ext>
            </a:extLst>
          </p:cNvPr>
          <p:cNvSpPr txBox="1"/>
          <p:nvPr/>
        </p:nvSpPr>
        <p:spPr>
          <a:xfrm>
            <a:off x="107340" y="4753569"/>
            <a:ext cx="8719884" cy="369332"/>
          </a:xfrm>
          <a:prstGeom prst="rect">
            <a:avLst/>
          </a:prstGeom>
          <a:noFill/>
        </p:spPr>
        <p:txBody>
          <a:bodyPr wrap="square">
            <a:spAutoFit/>
          </a:bodyPr>
          <a:lstStyle/>
          <a:p>
            <a:r>
              <a:rPr lang="en-US" dirty="0"/>
              <a:t>2. Find the probability that you choose a green marble followed by another green marble.</a:t>
            </a:r>
          </a:p>
        </p:txBody>
      </p:sp>
      <p:sp>
        <p:nvSpPr>
          <p:cNvPr id="85" name="TextBox 84">
            <a:extLst>
              <a:ext uri="{FF2B5EF4-FFF2-40B4-BE49-F238E27FC236}">
                <a16:creationId xmlns:a16="http://schemas.microsoft.com/office/drawing/2014/main" id="{97AA2F3A-B9B6-44B8-848D-3AD597088DC8}"/>
              </a:ext>
            </a:extLst>
          </p:cNvPr>
          <p:cNvSpPr txBox="1"/>
          <p:nvPr/>
        </p:nvSpPr>
        <p:spPr>
          <a:xfrm>
            <a:off x="304944" y="5410608"/>
            <a:ext cx="1280146" cy="369332"/>
          </a:xfrm>
          <a:prstGeom prst="rect">
            <a:avLst/>
          </a:prstGeom>
          <a:noFill/>
        </p:spPr>
        <p:txBody>
          <a:bodyPr wrap="square">
            <a:spAutoFit/>
          </a:bodyPr>
          <a:lstStyle/>
          <a:p>
            <a:r>
              <a:rPr lang="en-US" dirty="0"/>
              <a:t>P(green) =</a:t>
            </a:r>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B6570C0C-E130-4530-A115-D964A9E2E08F}"/>
                  </a:ext>
                </a:extLst>
              </p:cNvPr>
              <p:cNvSpPr txBox="1"/>
              <p:nvPr/>
            </p:nvSpPr>
            <p:spPr>
              <a:xfrm>
                <a:off x="1402212" y="5226105"/>
                <a:ext cx="238848" cy="692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effectLst>
                                <a:outerShdw blurRad="38100" dist="38100" dir="2700000" algn="tl">
                                  <a:srgbClr val="000000">
                                    <a:alpha val="43137"/>
                                  </a:srgbClr>
                                </a:outerShdw>
                              </a:effectLst>
                              <a:latin typeface="Cambria Math" panose="02040503050406030204" pitchFamily="18" charset="0"/>
                            </a:rPr>
                          </m:ctrlPr>
                        </m:fPr>
                        <m:num>
                          <m:r>
                            <a:rPr lang="en-US" sz="2400" b="0" i="1" smtClean="0">
                              <a:effectLst>
                                <a:outerShdw blurRad="38100" dist="38100" dir="2700000" algn="tl">
                                  <a:srgbClr val="000000">
                                    <a:alpha val="43137"/>
                                  </a:srgbClr>
                                </a:outerShdw>
                              </a:effectLst>
                              <a:latin typeface="Cambria Math" panose="02040503050406030204" pitchFamily="18" charset="0"/>
                            </a:rPr>
                            <m:t>4</m:t>
                          </m:r>
                        </m:num>
                        <m:den>
                          <m:r>
                            <a:rPr lang="en-US" sz="2400" b="0" i="1" smtClean="0">
                              <a:effectLst>
                                <a:outerShdw blurRad="38100" dist="38100" dir="2700000" algn="tl">
                                  <a:srgbClr val="000000">
                                    <a:alpha val="43137"/>
                                  </a:srgbClr>
                                </a:outerShdw>
                              </a:effectLst>
                              <a:latin typeface="Cambria Math" panose="02040503050406030204" pitchFamily="18" charset="0"/>
                            </a:rPr>
                            <m:t>6</m:t>
                          </m:r>
                        </m:den>
                      </m:f>
                    </m:oMath>
                  </m:oMathPara>
                </a14:m>
                <a:endParaRPr lang="en-US" sz="2400" dirty="0">
                  <a:effectLst>
                    <a:outerShdw blurRad="38100" dist="38100" dir="2700000" algn="tl">
                      <a:srgbClr val="000000">
                        <a:alpha val="43137"/>
                      </a:srgbClr>
                    </a:outerShdw>
                  </a:effectLst>
                </a:endParaRPr>
              </a:p>
            </p:txBody>
          </p:sp>
        </mc:Choice>
        <mc:Fallback xmlns="">
          <p:sp>
            <p:nvSpPr>
              <p:cNvPr id="87" name="TextBox 86">
                <a:extLst>
                  <a:ext uri="{FF2B5EF4-FFF2-40B4-BE49-F238E27FC236}">
                    <a16:creationId xmlns:a16="http://schemas.microsoft.com/office/drawing/2014/main" id="{B6570C0C-E130-4530-A115-D964A9E2E08F}"/>
                  </a:ext>
                </a:extLst>
              </p:cNvPr>
              <p:cNvSpPr txBox="1">
                <a:spLocks noRot="1" noChangeAspect="1" noMove="1" noResize="1" noEditPoints="1" noAdjustHandles="1" noChangeArrowheads="1" noChangeShapeType="1" noTextEdit="1"/>
              </p:cNvSpPr>
              <p:nvPr/>
            </p:nvSpPr>
            <p:spPr>
              <a:xfrm>
                <a:off x="1402212" y="5226105"/>
                <a:ext cx="238848" cy="692497"/>
              </a:xfrm>
              <a:prstGeom prst="rect">
                <a:avLst/>
              </a:prstGeom>
              <a:blipFill>
                <a:blip r:embed="rId11"/>
                <a:stretch>
                  <a:fillRect r="-10256" b="-70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2FE85E14-6BAE-4147-8C03-9091B4A9CAA1}"/>
                  </a:ext>
                </a:extLst>
              </p:cNvPr>
              <p:cNvSpPr txBox="1"/>
              <p:nvPr/>
            </p:nvSpPr>
            <p:spPr>
              <a:xfrm>
                <a:off x="1674071" y="5223454"/>
                <a:ext cx="55354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effectLst>
                            <a:outerShdw blurRad="38100" dist="38100" dir="2700000" algn="tl">
                              <a:srgbClr val="000000">
                                <a:alpha val="43137"/>
                              </a:srgbClr>
                            </a:outerShdw>
                          </a:effectLst>
                          <a:latin typeface="Cambria Math" panose="02040503050406030204" pitchFamily="18" charset="0"/>
                        </a:rPr>
                        <m:t>=</m:t>
                      </m:r>
                      <m:f>
                        <m:fPr>
                          <m:ctrlPr>
                            <a:rPr lang="en-US" sz="2400" i="1" smtClean="0">
                              <a:effectLst>
                                <a:outerShdw blurRad="38100" dist="38100" dir="2700000" algn="tl">
                                  <a:srgbClr val="000000">
                                    <a:alpha val="43137"/>
                                  </a:srgbClr>
                                </a:outerShdw>
                              </a:effectLst>
                              <a:latin typeface="Cambria Math" panose="02040503050406030204" pitchFamily="18" charset="0"/>
                            </a:rPr>
                          </m:ctrlPr>
                        </m:fPr>
                        <m:num>
                          <m:r>
                            <a:rPr lang="en-US" sz="2400" b="0" i="1" smtClean="0">
                              <a:effectLst>
                                <a:outerShdw blurRad="38100" dist="38100" dir="2700000" algn="tl">
                                  <a:srgbClr val="000000">
                                    <a:alpha val="43137"/>
                                  </a:srgbClr>
                                </a:outerShdw>
                              </a:effectLst>
                              <a:latin typeface="Cambria Math" panose="02040503050406030204" pitchFamily="18" charset="0"/>
                            </a:rPr>
                            <m:t>2</m:t>
                          </m:r>
                        </m:num>
                        <m:den>
                          <m:r>
                            <a:rPr lang="en-US" sz="2400" b="0" i="1" smtClean="0">
                              <a:effectLst>
                                <a:outerShdw blurRad="38100" dist="38100" dir="2700000" algn="tl">
                                  <a:srgbClr val="000000">
                                    <a:alpha val="43137"/>
                                  </a:srgbClr>
                                </a:outerShdw>
                              </a:effectLst>
                              <a:latin typeface="Cambria Math" panose="02040503050406030204" pitchFamily="18" charset="0"/>
                            </a:rPr>
                            <m:t>3</m:t>
                          </m:r>
                        </m:den>
                      </m:f>
                    </m:oMath>
                  </m:oMathPara>
                </a14:m>
                <a:endParaRPr lang="en-US" sz="2400" dirty="0">
                  <a:effectLst>
                    <a:outerShdw blurRad="38100" dist="38100" dir="2700000" algn="tl">
                      <a:srgbClr val="000000">
                        <a:alpha val="43137"/>
                      </a:srgbClr>
                    </a:outerShdw>
                  </a:effectLst>
                </a:endParaRPr>
              </a:p>
            </p:txBody>
          </p:sp>
        </mc:Choice>
        <mc:Fallback xmlns="">
          <p:sp>
            <p:nvSpPr>
              <p:cNvPr id="89" name="TextBox 88">
                <a:extLst>
                  <a:ext uri="{FF2B5EF4-FFF2-40B4-BE49-F238E27FC236}">
                    <a16:creationId xmlns:a16="http://schemas.microsoft.com/office/drawing/2014/main" id="{2FE85E14-6BAE-4147-8C03-9091B4A9CAA1}"/>
                  </a:ext>
                </a:extLst>
              </p:cNvPr>
              <p:cNvSpPr txBox="1">
                <a:spLocks noRot="1" noChangeAspect="1" noMove="1" noResize="1" noEditPoints="1" noAdjustHandles="1" noChangeArrowheads="1" noChangeShapeType="1" noTextEdit="1"/>
              </p:cNvSpPr>
              <p:nvPr/>
            </p:nvSpPr>
            <p:spPr>
              <a:xfrm>
                <a:off x="1674071" y="5223454"/>
                <a:ext cx="553549" cy="693844"/>
              </a:xfrm>
              <a:prstGeom prst="rect">
                <a:avLst/>
              </a:prstGeom>
              <a:blipFill>
                <a:blip r:embed="rId12"/>
                <a:stretch>
                  <a:fillRect r="-4444" b="-7018"/>
                </a:stretch>
              </a:blipFill>
            </p:spPr>
            <p:txBody>
              <a:bodyPr/>
              <a:lstStyle/>
              <a:p>
                <a:r>
                  <a:rPr lang="en-US">
                    <a:noFill/>
                  </a:rPr>
                  <a:t> </a:t>
                </a:r>
              </a:p>
            </p:txBody>
          </p:sp>
        </mc:Fallback>
      </mc:AlternateContent>
      <p:sp>
        <p:nvSpPr>
          <p:cNvPr id="91" name="TextBox 90">
            <a:extLst>
              <a:ext uri="{FF2B5EF4-FFF2-40B4-BE49-F238E27FC236}">
                <a16:creationId xmlns:a16="http://schemas.microsoft.com/office/drawing/2014/main" id="{2945B919-88AF-4CCE-891A-087B8A657D83}"/>
              </a:ext>
            </a:extLst>
          </p:cNvPr>
          <p:cNvSpPr txBox="1"/>
          <p:nvPr/>
        </p:nvSpPr>
        <p:spPr>
          <a:xfrm>
            <a:off x="2456467" y="5203044"/>
            <a:ext cx="5781263" cy="646331"/>
          </a:xfrm>
          <a:prstGeom prst="rect">
            <a:avLst/>
          </a:prstGeom>
          <a:noFill/>
        </p:spPr>
        <p:txBody>
          <a:bodyPr wrap="square">
            <a:spAutoFit/>
          </a:bodyPr>
          <a:lstStyle/>
          <a:p>
            <a:r>
              <a:rPr lang="en-US" dirty="0"/>
              <a:t>P(</a:t>
            </a:r>
            <a:r>
              <a:rPr lang="en-US" dirty="0" err="1"/>
              <a:t>green|green</a:t>
            </a:r>
            <a:r>
              <a:rPr lang="en-US" dirty="0"/>
              <a:t>)= </a:t>
            </a:r>
            <a:r>
              <a:rPr lang="en-US" dirty="0">
                <a:solidFill>
                  <a:srgbClr val="FF0000"/>
                </a:solidFill>
              </a:rPr>
              <a:t>Already picked a green marble, now pick a </a:t>
            </a:r>
          </a:p>
          <a:p>
            <a:r>
              <a:rPr lang="en-US" dirty="0">
                <a:solidFill>
                  <a:srgbClr val="FF0000"/>
                </a:solidFill>
              </a:rPr>
              <a:t>                               green marble</a:t>
            </a:r>
            <a:endParaRPr lang="en-US" dirty="0"/>
          </a:p>
        </p:txBody>
      </p:sp>
      <p:sp>
        <p:nvSpPr>
          <p:cNvPr id="93" name="TextBox 92">
            <a:extLst>
              <a:ext uri="{FF2B5EF4-FFF2-40B4-BE49-F238E27FC236}">
                <a16:creationId xmlns:a16="http://schemas.microsoft.com/office/drawing/2014/main" id="{CEE70B25-21F9-48F0-A8CE-02492B25AC5A}"/>
              </a:ext>
            </a:extLst>
          </p:cNvPr>
          <p:cNvSpPr txBox="1"/>
          <p:nvPr/>
        </p:nvSpPr>
        <p:spPr>
          <a:xfrm>
            <a:off x="2958337" y="5717734"/>
            <a:ext cx="5128856" cy="338554"/>
          </a:xfrm>
          <a:prstGeom prst="rect">
            <a:avLst/>
          </a:prstGeom>
          <a:noFill/>
        </p:spPr>
        <p:txBody>
          <a:bodyPr wrap="square">
            <a:spAutoFit/>
          </a:bodyPr>
          <a:lstStyle/>
          <a:p>
            <a:r>
              <a:rPr lang="en-US" sz="1600" i="1" dirty="0"/>
              <a:t>6 marble – 1 green marble picked = 5 marbles in bag now</a:t>
            </a:r>
          </a:p>
        </p:txBody>
      </p:sp>
      <p:sp>
        <p:nvSpPr>
          <p:cNvPr id="95" name="TextBox 94">
            <a:extLst>
              <a:ext uri="{FF2B5EF4-FFF2-40B4-BE49-F238E27FC236}">
                <a16:creationId xmlns:a16="http://schemas.microsoft.com/office/drawing/2014/main" id="{561BF04D-C756-4395-9E34-B913C7850BE7}"/>
              </a:ext>
            </a:extLst>
          </p:cNvPr>
          <p:cNvSpPr txBox="1"/>
          <p:nvPr/>
        </p:nvSpPr>
        <p:spPr>
          <a:xfrm>
            <a:off x="143229" y="6263202"/>
            <a:ext cx="5029145" cy="369332"/>
          </a:xfrm>
          <a:prstGeom prst="rect">
            <a:avLst/>
          </a:prstGeom>
          <a:noFill/>
        </p:spPr>
        <p:txBody>
          <a:bodyPr wrap="square">
            <a:spAutoFit/>
          </a:bodyPr>
          <a:lstStyle/>
          <a:p>
            <a:r>
              <a:rPr lang="pl-PL" dirty="0"/>
              <a:t>P(</a:t>
            </a:r>
            <a:r>
              <a:rPr lang="en-US" dirty="0"/>
              <a:t>green</a:t>
            </a:r>
            <a:r>
              <a:rPr lang="pl-PL" dirty="0"/>
              <a:t> ⋂ </a:t>
            </a:r>
            <a:r>
              <a:rPr lang="en-US" dirty="0"/>
              <a:t>green</a:t>
            </a:r>
            <a:r>
              <a:rPr lang="pl-PL" dirty="0"/>
              <a:t>) = P(</a:t>
            </a:r>
            <a:r>
              <a:rPr lang="en-US" dirty="0"/>
              <a:t>green</a:t>
            </a:r>
            <a:r>
              <a:rPr lang="pl-PL" dirty="0"/>
              <a:t>) ∙ P(</a:t>
            </a:r>
            <a:r>
              <a:rPr lang="en-US" dirty="0"/>
              <a:t>green</a:t>
            </a:r>
            <a:r>
              <a:rPr lang="pl-PL" dirty="0"/>
              <a:t>|</a:t>
            </a:r>
            <a:r>
              <a:rPr lang="en-US" dirty="0"/>
              <a:t>green</a:t>
            </a:r>
            <a:r>
              <a:rPr lang="pl-PL" dirty="0"/>
              <a:t>) =</a:t>
            </a:r>
            <a:endParaRPr lang="en-US" dirty="0"/>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FEAAC1E-B943-4883-8BB4-8142FC95583A}"/>
                  </a:ext>
                </a:extLst>
              </p:cNvPr>
              <p:cNvSpPr txBox="1"/>
              <p:nvPr/>
            </p:nvSpPr>
            <p:spPr>
              <a:xfrm>
                <a:off x="4782409" y="6105089"/>
                <a:ext cx="1269578"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effectLst>
                                <a:outerShdw blurRad="38100" dist="38100" dir="2700000" algn="tl">
                                  <a:srgbClr val="000000">
                                    <a:alpha val="43137"/>
                                  </a:srgbClr>
                                </a:outerShdw>
                              </a:effectLst>
                              <a:latin typeface="Cambria Math" panose="02040503050406030204" pitchFamily="18" charset="0"/>
                            </a:rPr>
                          </m:ctrlPr>
                        </m:fPr>
                        <m:num>
                          <m:r>
                            <a:rPr lang="en-US" sz="2400" b="0" i="1" smtClean="0">
                              <a:effectLst>
                                <a:outerShdw blurRad="38100" dist="38100" dir="2700000" algn="tl">
                                  <a:srgbClr val="000000">
                                    <a:alpha val="43137"/>
                                  </a:srgbClr>
                                </a:outerShdw>
                              </a:effectLst>
                              <a:latin typeface="Cambria Math" panose="02040503050406030204" pitchFamily="18" charset="0"/>
                            </a:rPr>
                            <m:t>2</m:t>
                          </m:r>
                        </m:num>
                        <m:den>
                          <m:r>
                            <a:rPr lang="en-US" sz="2400" b="0" i="1" smtClean="0">
                              <a:effectLst>
                                <a:outerShdw blurRad="38100" dist="38100" dir="2700000" algn="tl">
                                  <a:srgbClr val="000000">
                                    <a:alpha val="43137"/>
                                  </a:srgbClr>
                                </a:outerShdw>
                              </a:effectLst>
                              <a:latin typeface="Cambria Math" panose="02040503050406030204" pitchFamily="18" charset="0"/>
                            </a:rPr>
                            <m:t>3</m:t>
                          </m:r>
                        </m:den>
                      </m:f>
                      <m:r>
                        <a:rPr lang="en-US" sz="2400" b="0" i="1" smtClean="0">
                          <a:effectLst>
                            <a:outerShdw blurRad="38100" dist="38100" dir="2700000" algn="tl">
                              <a:srgbClr val="000000">
                                <a:alpha val="43137"/>
                              </a:srgbClr>
                            </a:outerShdw>
                          </a:effectLst>
                          <a:latin typeface="Cambria Math" panose="02040503050406030204" pitchFamily="18" charset="0"/>
                        </a:rPr>
                        <m:t> </m:t>
                      </m:r>
                      <m:r>
                        <a:rPr lang="en-US"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en-US" sz="2400" i="1">
                              <a:effectLst>
                                <a:outerShdw blurRad="38100" dist="38100" dir="2700000" algn="tl">
                                  <a:srgbClr val="000000">
                                    <a:alpha val="43137"/>
                                  </a:srgbClr>
                                </a:outerShdw>
                              </a:effectLst>
                              <a:latin typeface="Cambria Math" panose="02040503050406030204" pitchFamily="18" charset="0"/>
                            </a:rPr>
                          </m:ctrlPr>
                        </m:fPr>
                        <m:num>
                          <m:r>
                            <a:rPr lang="en-US" sz="2400" b="0" i="1" smtClean="0">
                              <a:effectLst>
                                <a:outerShdw blurRad="38100" dist="38100" dir="2700000" algn="tl">
                                  <a:srgbClr val="000000">
                                    <a:alpha val="43137"/>
                                  </a:srgbClr>
                                </a:outerShdw>
                              </a:effectLst>
                              <a:latin typeface="Cambria Math" panose="02040503050406030204" pitchFamily="18" charset="0"/>
                            </a:rPr>
                            <m:t>3</m:t>
                          </m:r>
                        </m:num>
                        <m:den>
                          <m:r>
                            <a:rPr lang="en-US" sz="2400" b="0" i="1" smtClean="0">
                              <a:effectLst>
                                <a:outerShdw blurRad="38100" dist="38100" dir="2700000" algn="tl">
                                  <a:srgbClr val="000000">
                                    <a:alpha val="43137"/>
                                  </a:srgbClr>
                                </a:outerShdw>
                              </a:effectLst>
                              <a:latin typeface="Cambria Math" panose="02040503050406030204" pitchFamily="18" charset="0"/>
                            </a:rPr>
                            <m:t>5</m:t>
                          </m:r>
                        </m:den>
                      </m:f>
                      <m:r>
                        <a:rPr lang="en-US" sz="2400" b="0" i="1" smtClean="0">
                          <a:effectLst>
                            <a:outerShdw blurRad="38100" dist="38100" dir="2700000" algn="tl">
                              <a:srgbClr val="000000">
                                <a:alpha val="43137"/>
                              </a:srgbClr>
                            </a:outerShdw>
                          </a:effectLst>
                          <a:latin typeface="Cambria Math" panose="02040503050406030204" pitchFamily="18" charset="0"/>
                        </a:rPr>
                        <m:t>=</m:t>
                      </m:r>
                      <m:f>
                        <m:fPr>
                          <m:ctrlPr>
                            <a:rPr lang="en-US" sz="2400" i="1">
                              <a:effectLst>
                                <a:outerShdw blurRad="38100" dist="38100" dir="2700000" algn="tl">
                                  <a:srgbClr val="000000">
                                    <a:alpha val="43137"/>
                                  </a:srgbClr>
                                </a:outerShdw>
                              </a:effectLst>
                              <a:latin typeface="Cambria Math" panose="02040503050406030204" pitchFamily="18" charset="0"/>
                            </a:rPr>
                          </m:ctrlPr>
                        </m:fPr>
                        <m:num>
                          <m:r>
                            <a:rPr lang="en-US" sz="2400" b="0" i="1" smtClean="0">
                              <a:effectLst>
                                <a:outerShdw blurRad="38100" dist="38100" dir="2700000" algn="tl">
                                  <a:srgbClr val="000000">
                                    <a:alpha val="43137"/>
                                  </a:srgbClr>
                                </a:outerShdw>
                              </a:effectLst>
                              <a:latin typeface="Cambria Math" panose="02040503050406030204" pitchFamily="18" charset="0"/>
                            </a:rPr>
                            <m:t>2</m:t>
                          </m:r>
                        </m:num>
                        <m:den>
                          <m:r>
                            <a:rPr lang="en-US" sz="2400" b="0" i="1" smtClean="0">
                              <a:effectLst>
                                <a:outerShdw blurRad="38100" dist="38100" dir="2700000" algn="tl">
                                  <a:srgbClr val="000000">
                                    <a:alpha val="43137"/>
                                  </a:srgbClr>
                                </a:outerShdw>
                              </a:effectLst>
                              <a:latin typeface="Cambria Math" panose="02040503050406030204" pitchFamily="18" charset="0"/>
                            </a:rPr>
                            <m:t>5</m:t>
                          </m:r>
                        </m:den>
                      </m:f>
                    </m:oMath>
                  </m:oMathPara>
                </a14:m>
                <a:endParaRPr lang="en-US" sz="2400" dirty="0">
                  <a:effectLst>
                    <a:outerShdw blurRad="38100" dist="38100" dir="2700000" algn="tl">
                      <a:srgbClr val="000000">
                        <a:alpha val="43137"/>
                      </a:srgbClr>
                    </a:outerShdw>
                  </a:effectLst>
                </a:endParaRPr>
              </a:p>
            </p:txBody>
          </p:sp>
        </mc:Choice>
        <mc:Fallback xmlns="">
          <p:sp>
            <p:nvSpPr>
              <p:cNvPr id="97" name="TextBox 96">
                <a:extLst>
                  <a:ext uri="{FF2B5EF4-FFF2-40B4-BE49-F238E27FC236}">
                    <a16:creationId xmlns:a16="http://schemas.microsoft.com/office/drawing/2014/main" id="{FFEAAC1E-B943-4883-8BB4-8142FC95583A}"/>
                  </a:ext>
                </a:extLst>
              </p:cNvPr>
              <p:cNvSpPr txBox="1">
                <a:spLocks noRot="1" noChangeAspect="1" noMove="1" noResize="1" noEditPoints="1" noAdjustHandles="1" noChangeArrowheads="1" noChangeShapeType="1" noTextEdit="1"/>
              </p:cNvSpPr>
              <p:nvPr/>
            </p:nvSpPr>
            <p:spPr>
              <a:xfrm>
                <a:off x="4782409" y="6105089"/>
                <a:ext cx="1269578" cy="693844"/>
              </a:xfrm>
              <a:prstGeom prst="rect">
                <a:avLst/>
              </a:prstGeom>
              <a:blipFill>
                <a:blip r:embed="rId13"/>
                <a:stretch>
                  <a:fillRect r="-1442" b="-70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470106CF-13E4-41EC-A989-2FC00E6867FA}"/>
                  </a:ext>
                </a:extLst>
              </p:cNvPr>
              <p:cNvSpPr txBox="1"/>
              <p:nvPr/>
            </p:nvSpPr>
            <p:spPr>
              <a:xfrm>
                <a:off x="8237731" y="5063686"/>
                <a:ext cx="622504" cy="6938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effectLst>
                                <a:outerShdw blurRad="38100" dist="38100" dir="2700000" algn="tl">
                                  <a:srgbClr val="000000">
                                    <a:alpha val="43137"/>
                                  </a:srgbClr>
                                </a:outerShdw>
                              </a:effectLst>
                              <a:latin typeface="Cambria Math" panose="02040503050406030204" pitchFamily="18" charset="0"/>
                            </a:rPr>
                          </m:ctrlPr>
                        </m:fPr>
                        <m:num>
                          <m:r>
                            <a:rPr lang="en-US" sz="2400" b="0" i="1" smtClean="0">
                              <a:effectLst>
                                <a:outerShdw blurRad="38100" dist="38100" dir="2700000" algn="tl">
                                  <a:srgbClr val="000000">
                                    <a:alpha val="43137"/>
                                  </a:srgbClr>
                                </a:outerShdw>
                              </a:effectLst>
                              <a:latin typeface="Cambria Math" panose="02040503050406030204" pitchFamily="18" charset="0"/>
                            </a:rPr>
                            <m:t>3</m:t>
                          </m:r>
                        </m:num>
                        <m:den>
                          <m:r>
                            <a:rPr lang="en-US" sz="2400" b="0" i="1" dirty="0" smtClean="0">
                              <a:effectLst>
                                <a:outerShdw blurRad="38100" dist="38100" dir="2700000" algn="tl">
                                  <a:srgbClr val="000000">
                                    <a:alpha val="43137"/>
                                  </a:srgbClr>
                                </a:outerShdw>
                              </a:effectLst>
                              <a:latin typeface="Cambria Math" panose="02040503050406030204" pitchFamily="18" charset="0"/>
                            </a:rPr>
                            <m:t>5</m:t>
                          </m:r>
                        </m:den>
                      </m:f>
                    </m:oMath>
                  </m:oMathPara>
                </a14:m>
                <a:endParaRPr lang="en-US" sz="2400" dirty="0">
                  <a:effectLst>
                    <a:outerShdw blurRad="38100" dist="38100" dir="2700000" algn="tl">
                      <a:srgbClr val="000000">
                        <a:alpha val="43137"/>
                      </a:srgbClr>
                    </a:outerShdw>
                  </a:effectLst>
                </a:endParaRPr>
              </a:p>
            </p:txBody>
          </p:sp>
        </mc:Choice>
        <mc:Fallback xmlns="">
          <p:sp>
            <p:nvSpPr>
              <p:cNvPr id="99" name="TextBox 98">
                <a:extLst>
                  <a:ext uri="{FF2B5EF4-FFF2-40B4-BE49-F238E27FC236}">
                    <a16:creationId xmlns:a16="http://schemas.microsoft.com/office/drawing/2014/main" id="{470106CF-13E4-41EC-A989-2FC00E6867FA}"/>
                  </a:ext>
                </a:extLst>
              </p:cNvPr>
              <p:cNvSpPr txBox="1">
                <a:spLocks noRot="1" noChangeAspect="1" noMove="1" noResize="1" noEditPoints="1" noAdjustHandles="1" noChangeArrowheads="1" noChangeShapeType="1" noTextEdit="1"/>
              </p:cNvSpPr>
              <p:nvPr/>
            </p:nvSpPr>
            <p:spPr>
              <a:xfrm>
                <a:off x="8237731" y="5063686"/>
                <a:ext cx="622504" cy="693844"/>
              </a:xfrm>
              <a:prstGeom prst="rect">
                <a:avLst/>
              </a:prstGeom>
              <a:blipFill>
                <a:blip r:embed="rId14"/>
                <a:stretch>
                  <a:fillRect b="-7080"/>
                </a:stretch>
              </a:blipFill>
            </p:spPr>
            <p:txBody>
              <a:bodyPr/>
              <a:lstStyle/>
              <a:p>
                <a:r>
                  <a:rPr lang="en-US">
                    <a:noFill/>
                  </a:rPr>
                  <a:t> </a:t>
                </a:r>
              </a:p>
            </p:txBody>
          </p:sp>
        </mc:Fallback>
      </mc:AlternateContent>
      <p:sp>
        <p:nvSpPr>
          <p:cNvPr id="115" name="TextBox 114">
            <a:extLst>
              <a:ext uri="{FF2B5EF4-FFF2-40B4-BE49-F238E27FC236}">
                <a16:creationId xmlns:a16="http://schemas.microsoft.com/office/drawing/2014/main" id="{90D02DCB-0E07-48AD-98EB-116498A13EFE}"/>
              </a:ext>
            </a:extLst>
          </p:cNvPr>
          <p:cNvSpPr txBox="1"/>
          <p:nvPr/>
        </p:nvSpPr>
        <p:spPr>
          <a:xfrm>
            <a:off x="8115508" y="5255549"/>
            <a:ext cx="314492" cy="369332"/>
          </a:xfrm>
          <a:prstGeom prst="rect">
            <a:avLst/>
          </a:prstGeom>
          <a:noFill/>
        </p:spPr>
        <p:txBody>
          <a:bodyPr wrap="square">
            <a:spAutoFit/>
          </a:bodyPr>
          <a:lstStyle/>
          <a:p>
            <a:r>
              <a:rPr lang="en-US" dirty="0"/>
              <a:t>=</a:t>
            </a:r>
          </a:p>
        </p:txBody>
      </p:sp>
      <p:sp>
        <p:nvSpPr>
          <p:cNvPr id="117" name="TextBox 116">
            <a:extLst>
              <a:ext uri="{FF2B5EF4-FFF2-40B4-BE49-F238E27FC236}">
                <a16:creationId xmlns:a16="http://schemas.microsoft.com/office/drawing/2014/main" id="{DD5AB5C4-83CB-42C5-AB1D-9E508496293C}"/>
              </a:ext>
            </a:extLst>
          </p:cNvPr>
          <p:cNvSpPr txBox="1"/>
          <p:nvPr/>
        </p:nvSpPr>
        <p:spPr>
          <a:xfrm>
            <a:off x="5417198" y="941705"/>
            <a:ext cx="1844238" cy="261610"/>
          </a:xfrm>
          <a:prstGeom prst="rect">
            <a:avLst/>
          </a:prstGeom>
          <a:noFill/>
        </p:spPr>
        <p:txBody>
          <a:bodyPr wrap="square">
            <a:spAutoFit/>
          </a:bodyPr>
          <a:lstStyle/>
          <a:p>
            <a:r>
              <a:rPr lang="en-US" sz="1100" b="1" dirty="0">
                <a:effectLst>
                  <a:outerShdw blurRad="38100" dist="38100" dir="2700000" algn="tl">
                    <a:srgbClr val="000000">
                      <a:alpha val="43137"/>
                    </a:srgbClr>
                  </a:outerShdw>
                </a:effectLst>
              </a:rPr>
              <a:t>Two-way frequency table:</a:t>
            </a:r>
          </a:p>
        </p:txBody>
      </p:sp>
    </p:spTree>
    <p:extLst>
      <p:ext uri="{BB962C8B-B14F-4D97-AF65-F5344CB8AC3E}">
        <p14:creationId xmlns:p14="http://schemas.microsoft.com/office/powerpoint/2010/main" val="354494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hoices And Consequences - Wooden Sign Clip Art - Free Transparent PNG  Clipart Images Download">
            <a:extLst>
              <a:ext uri="{FF2B5EF4-FFF2-40B4-BE49-F238E27FC236}">
                <a16:creationId xmlns:a16="http://schemas.microsoft.com/office/drawing/2014/main" id="{7CB5C31E-8B68-407E-80BA-EEA32D4117A4}"/>
              </a:ext>
            </a:extLst>
          </p:cNvPr>
          <p:cNvPicPr>
            <a:picLocks noChangeAspect="1" noChangeArrowheads="1"/>
          </p:cNvPicPr>
          <p:nvPr/>
        </p:nvPicPr>
        <p:blipFill>
          <a:blip r:embed="rId2">
            <a:clrChange>
              <a:clrFrom>
                <a:srgbClr val="ECECEC"/>
              </a:clrFrom>
              <a:clrTo>
                <a:srgbClr val="ECECEC">
                  <a:alpha val="0"/>
                </a:srgbClr>
              </a:clrTo>
            </a:clrChange>
            <a:extLst>
              <a:ext uri="{28A0092B-C50C-407E-A947-70E740481C1C}">
                <a14:useLocalDpi xmlns:a14="http://schemas.microsoft.com/office/drawing/2010/main" val="0"/>
              </a:ext>
            </a:extLst>
          </a:blip>
          <a:srcRect/>
          <a:stretch>
            <a:fillRect/>
          </a:stretch>
        </p:blipFill>
        <p:spPr bwMode="auto">
          <a:xfrm>
            <a:off x="6662228" y="1327681"/>
            <a:ext cx="1323622" cy="1066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E1F933E-8E62-4DA7-971C-BDD6AD596A79}"/>
              </a:ext>
            </a:extLst>
          </p:cNvPr>
          <p:cNvSpPr/>
          <p:nvPr/>
        </p:nvSpPr>
        <p:spPr>
          <a:xfrm>
            <a:off x="-138420" y="809490"/>
            <a:ext cx="647574" cy="523220"/>
          </a:xfrm>
          <a:prstGeom prst="rect">
            <a:avLst/>
          </a:prstGeom>
          <a:noFill/>
        </p:spPr>
        <p:txBody>
          <a:bodyPr wrap="square" lIns="91440" tIns="45720" rIns="91440" bIns="45720">
            <a:spAutoFit/>
          </a:bodyPr>
          <a:lstStyle/>
          <a:p>
            <a:pPr algn="ctr"/>
            <a:r>
              <a:rPr lang="en-US" sz="2800" b="1" dirty="0">
                <a:ln w="13462">
                  <a:solidFill>
                    <a:schemeClr val="bg1"/>
                  </a:solidFill>
                  <a:prstDash val="solid"/>
                </a:ln>
                <a:solidFill>
                  <a:schemeClr val="accent4">
                    <a:lumMod val="50000"/>
                  </a:schemeClr>
                </a:solidFill>
                <a:effectLst>
                  <a:outerShdw dist="38100" dir="2700000" algn="bl" rotWithShape="0">
                    <a:schemeClr val="accent5"/>
                  </a:outerShdw>
                </a:effectLst>
              </a:rPr>
              <a:t>1.</a:t>
            </a:r>
          </a:p>
        </p:txBody>
      </p:sp>
      <p:pic>
        <p:nvPicPr>
          <p:cNvPr id="3074" name="Picture 2" descr="Just Do It | Good, Better, Best Love">
            <a:extLst>
              <a:ext uri="{FF2B5EF4-FFF2-40B4-BE49-F238E27FC236}">
                <a16:creationId xmlns:a16="http://schemas.microsoft.com/office/drawing/2014/main" id="{B9C24E93-469B-459D-AAD8-2DC6E95FB673}"/>
              </a:ext>
            </a:extLst>
          </p:cNvPr>
          <p:cNvPicPr>
            <a:picLocks noChangeAspect="1" noChangeArrowheads="1"/>
          </p:cNvPicPr>
          <p:nvPr/>
        </p:nvPicPr>
        <p:blipFill>
          <a:blip r:embed="rId3">
            <a:clrChange>
              <a:clrFrom>
                <a:srgbClr val="00FA91"/>
              </a:clrFrom>
              <a:clrTo>
                <a:srgbClr val="00FA91">
                  <a:alpha val="0"/>
                </a:srgbClr>
              </a:clrTo>
            </a:clrChange>
            <a:extLst>
              <a:ext uri="{28A0092B-C50C-407E-A947-70E740481C1C}">
                <a14:useLocalDpi xmlns:a14="http://schemas.microsoft.com/office/drawing/2010/main" val="0"/>
              </a:ext>
            </a:extLst>
          </a:blip>
          <a:srcRect/>
          <a:stretch>
            <a:fillRect/>
          </a:stretch>
        </p:blipFill>
        <p:spPr bwMode="auto">
          <a:xfrm>
            <a:off x="7031845" y="4943156"/>
            <a:ext cx="2152649" cy="1291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CD53E0D-E8BD-4C2E-AD6D-8586CB0450F8}"/>
              </a:ext>
            </a:extLst>
          </p:cNvPr>
          <p:cNvSpPr txBox="1"/>
          <p:nvPr/>
        </p:nvSpPr>
        <p:spPr>
          <a:xfrm>
            <a:off x="276886" y="927208"/>
            <a:ext cx="8077200" cy="369332"/>
          </a:xfrm>
          <a:prstGeom prst="rect">
            <a:avLst/>
          </a:prstGeom>
          <a:noFill/>
        </p:spPr>
        <p:txBody>
          <a:bodyPr wrap="square">
            <a:spAutoFit/>
          </a:bodyPr>
          <a:lstStyle/>
          <a:p>
            <a:pPr algn="l"/>
            <a:r>
              <a:rPr lang="en-US" b="1" i="0" dirty="0">
                <a:solidFill>
                  <a:srgbClr val="000000"/>
                </a:solidFill>
                <a:effectLst/>
                <a:latin typeface="MyriadPro"/>
              </a:rPr>
              <a:t>Show how to extend the Multiplication Rule to three events </a:t>
            </a:r>
            <a:r>
              <a:rPr lang="en-US" b="1" i="0" dirty="0">
                <a:solidFill>
                  <a:srgbClr val="000000"/>
                </a:solidFill>
                <a:effectLst/>
                <a:latin typeface="MyriadPro-Italic"/>
              </a:rPr>
              <a:t>A</a:t>
            </a:r>
            <a:r>
              <a:rPr lang="en-US" b="1" i="0" dirty="0">
                <a:solidFill>
                  <a:srgbClr val="000000"/>
                </a:solidFill>
                <a:effectLst/>
                <a:latin typeface="MyriadPro"/>
              </a:rPr>
              <a:t>, </a:t>
            </a:r>
            <a:r>
              <a:rPr lang="en-US" b="1" i="0" dirty="0">
                <a:solidFill>
                  <a:srgbClr val="000000"/>
                </a:solidFill>
                <a:effectLst/>
                <a:latin typeface="MyriadPro-Italic"/>
              </a:rPr>
              <a:t>B</a:t>
            </a:r>
            <a:r>
              <a:rPr lang="en-US" b="1" i="0" dirty="0">
                <a:solidFill>
                  <a:srgbClr val="000000"/>
                </a:solidFill>
                <a:effectLst/>
                <a:latin typeface="MyriadPro"/>
              </a:rPr>
              <a:t>, and </a:t>
            </a:r>
            <a:r>
              <a:rPr lang="en-US" b="1" i="0" dirty="0">
                <a:solidFill>
                  <a:srgbClr val="000000"/>
                </a:solidFill>
                <a:effectLst/>
                <a:latin typeface="MyriadPro-Italic"/>
              </a:rPr>
              <a:t>C.</a:t>
            </a:r>
            <a:endParaRPr lang="en-US" b="1" i="0" dirty="0">
              <a:solidFill>
                <a:srgbClr val="000000"/>
              </a:solidFill>
              <a:effectLst/>
              <a:latin typeface="MyriadPro"/>
            </a:endParaRPr>
          </a:p>
        </p:txBody>
      </p:sp>
      <p:pic>
        <p:nvPicPr>
          <p:cNvPr id="5" name="Picture 4">
            <a:extLst>
              <a:ext uri="{FF2B5EF4-FFF2-40B4-BE49-F238E27FC236}">
                <a16:creationId xmlns:a16="http://schemas.microsoft.com/office/drawing/2014/main" id="{8F3FC59E-208C-41AE-9EE2-28BC3F9EF41B}"/>
              </a:ext>
            </a:extLst>
          </p:cNvPr>
          <p:cNvPicPr>
            <a:picLocks noChangeAspect="1"/>
          </p:cNvPicPr>
          <p:nvPr/>
        </p:nvPicPr>
        <p:blipFill>
          <a:blip r:embed="rId4"/>
          <a:stretch>
            <a:fillRect/>
          </a:stretch>
        </p:blipFill>
        <p:spPr>
          <a:xfrm>
            <a:off x="124553" y="1296541"/>
            <a:ext cx="5296039" cy="4359353"/>
          </a:xfrm>
          <a:prstGeom prst="rect">
            <a:avLst/>
          </a:prstGeom>
        </p:spPr>
      </p:pic>
      <p:pic>
        <p:nvPicPr>
          <p:cNvPr id="6" name="Picture 5">
            <a:extLst>
              <a:ext uri="{FF2B5EF4-FFF2-40B4-BE49-F238E27FC236}">
                <a16:creationId xmlns:a16="http://schemas.microsoft.com/office/drawing/2014/main" id="{3E6EB244-8377-423C-8C2C-9642FF994215}"/>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5779855" y="2168101"/>
            <a:ext cx="1335131" cy="43980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BA5DE5AB-A581-4BCB-B386-D36D6D65BBFE}"/>
              </a:ext>
            </a:extLst>
          </p:cNvPr>
          <p:cNvPicPr>
            <a:picLocks noChangeAspect="1"/>
          </p:cNvPicPr>
          <p:nvPr/>
        </p:nvPicPr>
        <p:blipFill>
          <a:blip r:embed="rId6">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567744" y="2174663"/>
            <a:ext cx="1350079" cy="45390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5DAA6E8-9E1B-4877-A16E-87DC6774296E}"/>
              </a:ext>
            </a:extLst>
          </p:cNvPr>
          <p:cNvPicPr>
            <a:picLocks noChangeAspect="1"/>
          </p:cNvPicPr>
          <p:nvPr/>
        </p:nvPicPr>
        <p:blipFill>
          <a:blip r:embed="rId7">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590528" y="2911491"/>
            <a:ext cx="1652254" cy="43980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6FB4437-9402-44D2-B874-E004246D0D16}"/>
              </a:ext>
            </a:extLst>
          </p:cNvPr>
          <p:cNvPicPr>
            <a:picLocks noChangeAspect="1"/>
          </p:cNvPicPr>
          <p:nvPr/>
        </p:nvPicPr>
        <p:blipFill>
          <a:blip r:embed="rId8">
            <a:clrChange>
              <a:clrFrom>
                <a:srgbClr val="FFFFFF"/>
              </a:clrFrom>
              <a:clrTo>
                <a:srgbClr val="FFFFFF">
                  <a:alpha val="0"/>
                </a:srgbClr>
              </a:clrTo>
            </a:clrChange>
            <a:duotone>
              <a:schemeClr val="accent2">
                <a:shade val="45000"/>
                <a:satMod val="135000"/>
              </a:schemeClr>
              <a:prstClr val="white"/>
            </a:duotone>
          </a:blip>
          <a:stretch>
            <a:fillRect/>
          </a:stretch>
        </p:blipFill>
        <p:spPr>
          <a:xfrm>
            <a:off x="5674195" y="3404119"/>
            <a:ext cx="1649845" cy="453905"/>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3295C9BF-C482-4D34-A233-2AAA61FFF983}"/>
              </a:ext>
            </a:extLst>
          </p:cNvPr>
          <p:cNvPicPr>
            <a:picLocks noChangeAspect="1"/>
          </p:cNvPicPr>
          <p:nvPr/>
        </p:nvPicPr>
        <p:blipFill>
          <a:blip r:embed="rId9">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386378" y="3429000"/>
            <a:ext cx="1647062" cy="441038"/>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3AF1E05C-0CAE-4F0D-824B-742ADF2DE7A9}"/>
              </a:ext>
            </a:extLst>
          </p:cNvPr>
          <p:cNvPicPr>
            <a:picLocks noChangeAspect="1"/>
          </p:cNvPicPr>
          <p:nvPr/>
        </p:nvPicPr>
        <p:blipFill>
          <a:blip r:embed="rId10">
            <a:clrChange>
              <a:clrFrom>
                <a:srgbClr val="FFFFFF"/>
              </a:clrFrom>
              <a:clrTo>
                <a:srgbClr val="FFFFFF">
                  <a:alpha val="0"/>
                </a:srgbClr>
              </a:clrTo>
            </a:clrChange>
            <a:duotone>
              <a:schemeClr val="accent2">
                <a:shade val="45000"/>
                <a:satMod val="135000"/>
              </a:schemeClr>
              <a:prstClr val="white"/>
            </a:duotone>
          </a:blip>
          <a:stretch>
            <a:fillRect/>
          </a:stretch>
        </p:blipFill>
        <p:spPr>
          <a:xfrm>
            <a:off x="5815229" y="4631456"/>
            <a:ext cx="1367774" cy="498836"/>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669BC7F5-5E0E-41D2-A4D5-580542F80331}"/>
              </a:ext>
            </a:extLst>
          </p:cNvPr>
          <p:cNvPicPr>
            <a:picLocks noChangeAspect="1"/>
          </p:cNvPicPr>
          <p:nvPr/>
        </p:nvPicPr>
        <p:blipFill>
          <a:blip r:embed="rId11">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622297" y="4185143"/>
            <a:ext cx="1403485" cy="43089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D5ADE347-4F98-49E0-9D99-1E4E05D9B44C}"/>
              </a:ext>
            </a:extLst>
          </p:cNvPr>
          <p:cNvPicPr>
            <a:picLocks noChangeAspect="1"/>
          </p:cNvPicPr>
          <p:nvPr/>
        </p:nvPicPr>
        <p:blipFill>
          <a:blip r:embed="rId12">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360845" y="4670469"/>
            <a:ext cx="1329873" cy="4365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06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7 0.01111 L -0.00017 0.01142 C -4.72222E-6 0.00772 0.00053 0.0037 0.00053 0.00031 C 0.00053 -0.00586 -0.00104 -0.01975 -0.00173 -0.02623 C -0.0019 -0.02778 -0.00225 -0.02932 -0.00243 -0.03086 C -0.00329 -0.03611 -0.00399 -0.04167 -0.00486 -0.0463 C -0.00503 -0.04753 -0.00659 -0.05988 -0.00694 -0.06111 C -0.00763 -0.06327 -0.0085 -0.06481 -0.00937 -0.06667 C -0.00972 -0.06852 -0.00989 -0.07191 -0.01059 -0.07407 C -0.01076 -0.07623 -0.01163 -0.07778 -0.01232 -0.07932 C -0.01545 -0.08889 -0.01093 -0.07809 -0.01579 -0.08889 C -0.01597 -0.09043 -0.01597 -0.09197 -0.01649 -0.09321 C -0.01666 -0.09444 -0.01736 -0.09444 -0.01753 -0.09506 C -0.01805 -0.0966 -0.01788 -0.09846 -0.0184 -0.1 C -0.01857 -0.10123 -0.01909 -0.10123 -0.01961 -0.10216 C -0.02291 -0.10833 -0.02031 -0.10463 -0.02326 -0.10802 C -0.02708 -0.11697 -0.025 -0.11327 -0.02899 -0.11852 C -0.03072 -0.12438 -0.02847 -0.11852 -0.0335 -0.12284 C -0.03559 -0.125 -0.0375 -0.12778 -0.0394 -0.13025 C -0.04184 -0.13179 -0.04444 -0.1321 -0.04652 -0.13488 C -0.04774 -0.13704 -0.04878 -0.1392 -0.04982 -0.14012 C -0.05208 -0.14197 -0.05416 -0.14197 -0.05642 -0.14259 C -0.05902 -0.14506 -0.06336 -0.14938 -0.06527 -0.14969 L -0.07343 -0.15216 C -0.07968 -0.15833 -0.07239 -0.15185 -0.08315 -0.15802 C -0.08437 -0.15833 -0.08559 -0.15895 -0.0868 -0.16018 C -0.08732 -0.16111 -0.08784 -0.16265 -0.08871 -0.16296 C -0.09218 -0.16451 -0.09947 -0.16636 -0.10312 -0.16728 C -0.10937 -0.17037 -0.1092 -0.17068 -0.1177 -0.17068 C -0.13472 -0.17068 -0.15156 -0.17006 -0.16822 -0.16944 C -0.19479 -0.16327 -0.15763 -0.17222 -0.20086 -0.16451 C -0.20364 -0.16389 -0.20659 -0.16296 -0.20972 -0.16234 C -0.2118 -0.16142 -0.21423 -0.16111 -0.21649 -0.16018 C -0.23524 -0.1537 -0.20729 -0.16173 -0.22916 -0.15494 C -0.23246 -0.15401 -0.23559 -0.15309 -0.23906 -0.15216 C -0.2401 -0.15154 -0.24097 -0.15031 -0.24218 -0.14969 C -0.24513 -0.14876 -0.24809 -0.14846 -0.25086 -0.14722 C -0.2526 -0.1466 -0.25399 -0.1463 -0.25538 -0.14537 C -0.25607 -0.14475 -0.25677 -0.14352 -0.25746 -0.14259 C -0.25833 -0.14197 -0.2592 -0.14136 -0.26006 -0.14105 C -0.26979 -0.13642 -0.26215 -0.14043 -0.2684 -0.13704 C -0.27361 -0.1287 -0.26475 -0.14043 -0.2743 -0.13241 C -0.27465 -0.1321 -0.27465 -0.13055 -0.275 -0.13025 C -0.27673 -0.12839 -0.27829 -0.12839 -0.27986 -0.12778 C -0.2809 -0.12716 -0.28177 -0.12623 -0.28263 -0.12531 C -0.28802 -0.1216 -0.2835 -0.12623 -0.28854 -0.12191 C -0.29184 -0.11944 -0.29045 -0.11975 -0.29288 -0.11759 C -0.29322 -0.11728 -0.29392 -0.11697 -0.29461 -0.11605 C -0.29531 -0.11481 -0.29583 -0.11389 -0.29652 -0.11327 C -0.29826 -0.11173 -0.29982 -0.11018 -0.30138 -0.10895 C -0.30208 -0.10833 -0.30277 -0.10802 -0.30347 -0.10741 C -0.30416 -0.10679 -0.30468 -0.10494 -0.30538 -0.10463 C -0.30677 -0.1037 -0.30798 -0.10339 -0.30902 -0.10216 C -0.30954 -0.10123 -0.31006 -0.1 -0.31059 -0.09907 C -0.31111 -0.09876 -0.31145 -0.09815 -0.3118 -0.09784 C -0.31267 -0.09722 -0.31371 -0.0966 -0.31458 -0.09599 C -0.31701 -0.09383 -0.3151 -0.09506 -0.31718 -0.09167 C -0.3184 -0.08981 -0.32013 -0.08889 -0.32118 -0.08827 C -0.32152 -0.08704 -0.3217 -0.08611 -0.32204 -0.08518 C -0.32256 -0.08457 -0.32343 -0.08426 -0.32395 -0.08395 C -0.32447 -0.08333 -0.325 -0.08272 -0.32569 -0.08179 C -0.32621 -0.08117 -0.32708 -0.08025 -0.3276 -0.07932 C -0.32812 -0.07901 -0.32847 -0.07809 -0.32881 -0.07778 C -0.33211 -0.07284 -0.32881 -0.0787 -0.33142 -0.07407 C -0.33315 -0.06821 -0.33125 -0.07438 -0.33368 -0.06975 C -0.33454 -0.06821 -0.33506 -0.06697 -0.33576 -0.06543 C -0.33611 -0.06481 -0.33645 -0.06296 -0.3368 -0.06173 C -0.33697 -0.06111 -0.33715 -0.06018 -0.3375 -0.05926 C -0.33802 -0.05772 -0.33871 -0.05648 -0.3394 -0.05463 C -0.34166 -0.04321 -0.3394 -0.05401 -0.34218 -0.04444 C -0.34357 -0.0392 -0.34201 -0.04259 -0.34392 -0.0392 C -0.34583 -0.02839 -0.34409 -0.03981 -0.34548 -0.01759 C -0.34565 -0.01512 -0.346 -0.01358 -0.34635 -0.01173 C -0.34722 0.01358 -0.34722 0.0034 -0.34722 0.01975 " pathEditMode="relative" rAng="0" ptsTypes="AAAAAAAAAAAAAAAAAAAAAAAAAAAAAAAAAAAAAAAAAAAAAAAAAAAAAAAAAAAAAAAAAAAAAAAAAA">
                                      <p:cBhvr>
                                        <p:cTn id="6" dur="2000" fill="hold"/>
                                        <p:tgtEl>
                                          <p:spTgt spid="6"/>
                                        </p:tgtEl>
                                        <p:attrNameLst>
                                          <p:attrName>ppt_x</p:attrName>
                                          <p:attrName>ppt_y</p:attrName>
                                        </p:attrNameLst>
                                      </p:cBhvr>
                                      <p:rCtr x="-17326" y="-8673"/>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88889E-6 0.0037 L -3.88889E-6 0.00401 C -0.00052 0.00031 -0.00052 -0.00309 -0.00086 -0.00679 C -0.00104 -0.00834 -0.00173 -0.00926 -0.00208 -0.0105 C -0.00225 -0.01204 -0.0026 -0.01389 -0.00277 -0.01513 C -0.00329 -0.01852 -0.00347 -0.02253 -0.00399 -0.02593 C -0.00416 -0.02716 -0.00434 -0.02932 -0.00468 -0.03025 C -0.00503 -0.03118 -0.00573 -0.03179 -0.00625 -0.0321 C -0.00677 -0.03364 -0.00763 -0.03611 -0.00816 -0.03827 C -0.00954 -0.04352 -0.00833 -0.04013 -0.00972 -0.04445 C -0.01007 -0.04599 -0.01024 -0.04692 -0.01076 -0.04815 C -0.01145 -0.04939 -0.01215 -0.05 -0.01284 -0.05062 C -0.01666 -0.05957 -0.01354 -0.05556 -0.01701 -0.05926 C -0.01736 -0.0605 -0.01736 -0.06235 -0.01788 -0.06327 C -0.01857 -0.06451 -0.01927 -0.06482 -0.02013 -0.06605 C -0.021 -0.06729 -0.02187 -0.06914 -0.02257 -0.07037 C -0.02326 -0.07099 -0.02395 -0.07192 -0.02465 -0.07315 C -0.02691 -0.08241 -0.02395 -0.07315 -0.02847 -0.07932 C -0.02934 -0.08056 -0.02968 -0.08241 -0.03038 -0.08395 C -0.03125 -0.0858 -0.03368 -0.08827 -0.03472 -0.08951 C -0.03524 -0.09043 -0.03576 -0.09167 -0.03628 -0.0929 C -0.03698 -0.09414 -0.03941 -0.09753 -0.0401 -0.09815 C -0.04114 -0.09908 -0.04253 -0.09969 -0.04409 -0.1 C -0.0493 -0.11266 -0.04184 -0.09753 -0.05173 -0.10803 C -0.05243 -0.10895 -0.05243 -0.11235 -0.05329 -0.11358 C -0.05451 -0.11513 -0.05573 -0.11482 -0.05729 -0.11513 C -0.06267 -0.11729 -0.06163 -0.11698 -0.06527 -0.11976 C -0.06875 -0.12469 -0.06527 -0.12037 -0.06979 -0.12439 C -0.07031 -0.12469 -0.07083 -0.12531 -0.07135 -0.12562 C -0.07621 -0.12901 -0.07882 -0.12871 -0.0842 -0.12932 L -0.15347 -0.12901 C -0.15503 -0.12901 -0.15659 -0.1284 -0.15781 -0.12778 C -0.16493 -0.12284 -0.16007 -0.12469 -0.16458 -0.12068 C -0.16562 -0.11976 -0.16649 -0.11945 -0.16718 -0.11883 C -0.17083 -0.11358 -0.16753 -0.11729 -0.1743 -0.1142 C -0.17569 -0.11358 -0.17708 -0.11204 -0.17812 -0.1108 C -0.18593 -0.10401 -0.17743 -0.11142 -0.18472 -0.10618 C -0.18715 -0.10432 -0.1868 -0.10216 -0.19027 -0.09908 C -0.19149 -0.09753 -0.19288 -0.09692 -0.19392 -0.09476 C -0.19427 -0.09414 -0.19444 -0.09321 -0.19479 -0.0929 C -0.19531 -0.09198 -0.19583 -0.09167 -0.19635 -0.09136 C -0.19704 -0.09013 -0.19774 -0.08951 -0.19843 -0.08858 C -0.19913 -0.08797 -0.19982 -0.08735 -0.20034 -0.08673 C -0.20086 -0.0858 -0.20138 -0.08426 -0.20173 -0.08395 C -0.20295 -0.08241 -0.20416 -0.08148 -0.20538 -0.08056 L -0.20694 -0.0784 L -0.20937 -0.07192 L -0.21145 -0.0676 C -0.21215 -0.06451 -0.21232 -0.06297 -0.21319 -0.05988 C -0.21406 -0.05679 -0.21545 -0.05432 -0.21614 -0.05062 C -0.21666 -0.04722 -0.21701 -0.04414 -0.21788 -0.04105 C -0.21823 -0.03858 -0.21892 -0.03642 -0.21944 -0.03488 C -0.21979 -0.03272 -0.21996 -0.03025 -0.22031 -0.0284 C -0.22083 -0.02562 -0.22152 -0.02408 -0.22222 -0.02161 C -0.22239 -0.02006 -0.22257 -0.01883 -0.22274 -0.0179 C -0.22343 -0.01605 -0.22378 -0.01513 -0.22413 -0.01327 C -0.22448 -0.00895 -0.22465 -0.00463 -0.22552 -0.00062 C -0.22586 0.00092 -0.22638 0.00216 -0.22673 0.00432 C -0.23142 0.03457 -0.2243 -0.00679 -0.22864 0.02222 C -0.22899 0.02407 -0.22951 0.02592 -0.22986 0.02716 C -0.23003 0.03055 -0.23055 0.03364 -0.23055 0.03642 C -0.23107 0.04537 -0.2309 0.05463 -0.23142 0.06358 C -0.23142 0.06512 -0.23142 0.06697 -0.23142 0.06852 L -0.23142 0.06697 " pathEditMode="relative" rAng="0" ptsTypes="AAAAAAAAAAAAAAAAAAAAAAAAAAAAAAAAAAAAAAAAAAAAAAAAAAAAAAAAAAAAAAAA">
                                      <p:cBhvr>
                                        <p:cTn id="10" dur="2000" fill="hold"/>
                                        <p:tgtEl>
                                          <p:spTgt spid="10"/>
                                        </p:tgtEl>
                                        <p:attrNameLst>
                                          <p:attrName>ppt_x</p:attrName>
                                          <p:attrName>ppt_y</p:attrName>
                                        </p:attrNameLst>
                                      </p:cBhvr>
                                      <p:rCtr x="-11580" y="-3426"/>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1.66667E-6 -0.00432 L -1.66667E-6 -0.00401 C -0.00069 -0.00432 -0.00121 -0.02994 -0.00382 -0.03796 C -0.00416 -0.03982 -0.00503 -0.04105 -0.00573 -0.04259 C -0.00955 -0.05185 -0.00295 -0.03766 -0.0092 -0.05216 C -0.01024 -0.05463 -0.01163 -0.05679 -0.01267 -0.05926 C -0.01632 -0.06729 -0.01406 -0.06451 -0.01857 -0.07191 C -0.03229 -0.09198 -0.01632 -0.06759 -0.02969 -0.08364 C -0.03732 -0.09352 -0.02847 -0.08796 -0.03767 -0.09229 C -0.03889 -0.09352 -0.0401 -0.09475 -0.04149 -0.09661 C -0.04305 -0.09877 -0.04462 -0.10154 -0.04653 -0.1034 C -0.04809 -0.10494 -0.04965 -0.10494 -0.05139 -0.10556 C -0.06805 -0.12377 -0.04913 -0.10401 -0.06545 -0.11914 C -0.07673 -0.12901 -0.06875 -0.125 -0.07969 -0.1284 C -0.09757 -0.14475 -0.08246 -0.13272 -0.09392 -0.1392 C -0.1 -0.14259 -0.10573 -0.14877 -0.11215 -0.15031 L -0.12066 -0.15216 C -0.15173 -0.1679 -0.11493 -0.15 -0.14045 -0.16049 C -0.14392 -0.16235 -0.14791 -0.16482 -0.15173 -0.16636 C -0.15469 -0.16759 -0.15764 -0.1679 -0.16024 -0.16945 C -0.16337 -0.17068 -0.16632 -0.17222 -0.16927 -0.17377 C -0.17222 -0.17531 -0.17535 -0.17562 -0.17795 -0.17685 C -0.18177 -0.1784 -0.18559 -0.18087 -0.18958 -0.18241 C -0.1934 -0.18395 -0.19757 -0.18457 -0.20191 -0.18549 C -0.20555 -0.18704 -0.20903 -0.18951 -0.21285 -0.19105 C -0.25191 -0.20185 -0.24271 -0.19722 -0.27482 -0.20216 C -0.28767 -0.2037 -0.28785 -0.20525 -0.30017 -0.20833 C -0.30399 -0.20926 -0.30746 -0.20957 -0.31128 -0.21049 C -0.3184 -0.21235 -0.32535 -0.21512 -0.33264 -0.21636 L -0.35208 -0.2179 L -0.41146 -0.21759 C -0.41632 -0.21729 -0.42378 -0.21512 -0.42916 -0.21358 C -0.4316 -0.21266 -0.43385 -0.21204 -0.43611 -0.21049 C -0.45625 -0.19938 -0.43107 -0.21049 -0.44965 -0.20247 C -0.45069 -0.20124 -0.45173 -0.19938 -0.45312 -0.19846 C -0.45451 -0.19753 -0.4566 -0.19722 -0.45816 -0.1963 C -0.45903 -0.19568 -0.4691 -0.18858 -0.47066 -0.18704 C -0.47309 -0.18488 -0.47517 -0.18117 -0.4776 -0.1787 C -0.48333 -0.17222 -0.48055 -0.17562 -0.48594 -0.17006 C -0.48663 -0.16759 -0.48715 -0.16543 -0.48819 -0.16358 C -0.48923 -0.16173 -0.49062 -0.16049 -0.49166 -0.15895 C -0.49253 -0.15803 -0.4934 -0.15679 -0.4941 -0.15587 C -0.49496 -0.15463 -0.49566 -0.15309 -0.49635 -0.15154 C -0.49722 -0.14969 -0.49791 -0.14753 -0.49878 -0.14537 C -0.4993 -0.14414 -0.5 -0.14259 -0.50069 -0.14136 C -0.50104 -0.1392 -0.50121 -0.13704 -0.50191 -0.13519 C -0.50243 -0.13364 -0.50364 -0.13303 -0.50416 -0.13117 C -0.50486 -0.12963 -0.50469 -0.12747 -0.50503 -0.12562 C -0.50538 -0.12438 -0.5059 -0.12377 -0.50625 -0.12253 C -0.5066 -0.1213 -0.50694 -0.11975 -0.50729 -0.11852 C -0.50781 -0.11698 -0.50816 -0.11574 -0.50851 -0.11451 C -0.50903 -0.11266 -0.50955 -0.11019 -0.50989 -0.10833 C -0.51007 -0.1071 -0.51041 -0.10587 -0.51059 -0.10494 C -0.51111 -0.1034 -0.51146 -0.10185 -0.5118 -0.10031 C -0.51215 -0.09846 -0.51232 -0.09568 -0.51267 -0.09352 C -0.51406 -0.08303 -0.5125 -0.0892 -0.51458 -0.08241 C -0.51493 -0.07809 -0.51528 -0.07408 -0.51597 -0.06975 C -0.51666 -0.06296 -0.51771 -0.05648 -0.51823 -0.05 C -0.51875 -0.04661 -0.51892 -0.04229 -0.51944 -0.03796 C -0.51962 -0.03673 -0.51996 -0.0358 -0.52031 -0.03457 C -0.52066 -0.03241 -0.52118 -0.03056 -0.52135 -0.0284 C -0.52187 -0.02531 -0.52205 -0.02161 -0.52274 -0.01852 C -0.52344 -0.0142 -0.5243 -0.01019 -0.52517 -0.00587 C -0.52552 -0.00401 -0.52587 -0.00154 -0.52621 0.00031 C -0.52656 0.00123 -0.52691 0.00247 -0.52708 0.0037 C -0.53264 0.03302 -0.52639 0.00432 -0.5316 0.02284 C -0.53455 0.03241 -0.53055 0.02438 -0.53507 0.03241 C -0.53541 0.03611 -0.53576 0.0392 -0.53646 0.0429 C -0.53663 0.04383 -0.53732 0.04537 -0.53767 0.0466 C -0.53785 0.04753 -0.53819 0.04907 -0.53837 0.05 C -0.53889 0.05216 -0.53889 0.05463 -0.53958 0.05679 C -0.5401 0.05833 -0.54114 0.05895 -0.54184 0.06018 C -0.54236 0.06142 -0.54271 0.06265 -0.54305 0.0642 C -0.54375 0.06697 -0.54392 0.07068 -0.54462 0.07346 L -0.54687 0.07809 C -0.54861 0.0892 -0.54618 0.07839 -0.55017 0.08549 C -0.55069 0.08642 -0.55052 0.08796 -0.55087 0.08889 C -0.55139 0.09012 -0.55226 0.09105 -0.55278 0.09228 C -0.5533 0.09321 -0.55364 0.09506 -0.55399 0.0963 C -0.55469 0.09784 -0.55538 0.09969 -0.5559 0.10154 C -0.55833 0.11451 -0.55521 0.10031 -0.55798 0.10741 C -0.55833 0.10833 -0.55833 0.10926 -0.55868 0.11049 C -0.5592 0.11204 -0.55989 0.11358 -0.56041 0.11543 C -0.56111 0.11697 -0.56163 0.11913 -0.5625 0.12099 C -0.56319 0.1216 -0.56389 0.12191 -0.56458 0.12222 C -0.56493 0.12376 -0.56528 0.12469 -0.5658 0.12623 C -0.56632 0.12809 -0.56719 0.12963 -0.56771 0.13117 C -0.56875 0.13488 -0.56892 0.13704 -0.56962 0.14012 C -0.57031 0.14321 -0.57153 0.14876 -0.57153 0.14907 C -0.57205 0.15278 -0.57222 0.15648 -0.57274 0.1608 C -0.57291 0.16204 -0.57344 0.16265 -0.57361 0.1642 C -0.57396 0.16821 -0.57378 0.17253 -0.5743 0.17685 C -0.57465 0.17994 -0.57569 0.18549 -0.57569 0.18673 " pathEditMode="relative" rAng="0" ptsTypes="AAAAAAAAAAAAAAAAAAAAAAAAAAAAAAAAAAAAAAAAAAAAAAAAAAAAAAAAAAAAAAAAAAAAAAAAAAAAAAAAAAAAAAAAAAAAA">
                                      <p:cBhvr>
                                        <p:cTn id="14" dur="2000" fill="hold"/>
                                        <p:tgtEl>
                                          <p:spTgt spid="15"/>
                                        </p:tgtEl>
                                        <p:attrNameLst>
                                          <p:attrName>ppt_x</p:attrName>
                                          <p:attrName>ppt_y</p:attrName>
                                        </p:attrNameLst>
                                      </p:cBhvr>
                                      <p:rCtr x="-28785" y="-1142"/>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1F933E-8E62-4DA7-971C-BDD6AD596A79}"/>
              </a:ext>
            </a:extLst>
          </p:cNvPr>
          <p:cNvSpPr/>
          <p:nvPr/>
        </p:nvSpPr>
        <p:spPr>
          <a:xfrm>
            <a:off x="-138420" y="809490"/>
            <a:ext cx="647574" cy="523220"/>
          </a:xfrm>
          <a:prstGeom prst="rect">
            <a:avLst/>
          </a:prstGeom>
          <a:noFill/>
        </p:spPr>
        <p:txBody>
          <a:bodyPr wrap="square" lIns="91440" tIns="45720" rIns="91440" bIns="45720">
            <a:spAutoFit/>
          </a:bodyPr>
          <a:lstStyle/>
          <a:p>
            <a:pPr algn="ctr"/>
            <a:r>
              <a:rPr lang="en-US" sz="2800" b="1" dirty="0">
                <a:ln w="13462">
                  <a:solidFill>
                    <a:schemeClr val="bg1"/>
                  </a:solidFill>
                  <a:prstDash val="solid"/>
                </a:ln>
                <a:solidFill>
                  <a:schemeClr val="accent4">
                    <a:lumMod val="50000"/>
                  </a:schemeClr>
                </a:solidFill>
                <a:effectLst>
                  <a:outerShdw dist="38100" dir="2700000" algn="bl" rotWithShape="0">
                    <a:schemeClr val="accent5"/>
                  </a:outerShdw>
                </a:effectLst>
              </a:rPr>
              <a:t>2.</a:t>
            </a:r>
          </a:p>
        </p:txBody>
      </p:sp>
      <p:pic>
        <p:nvPicPr>
          <p:cNvPr id="3074" name="Picture 2" descr="Just Do It | Good, Better, Best Love">
            <a:extLst>
              <a:ext uri="{FF2B5EF4-FFF2-40B4-BE49-F238E27FC236}">
                <a16:creationId xmlns:a16="http://schemas.microsoft.com/office/drawing/2014/main" id="{B9C24E93-469B-459D-AAD8-2DC6E95FB673}"/>
              </a:ext>
            </a:extLst>
          </p:cNvPr>
          <p:cNvPicPr>
            <a:picLocks noChangeAspect="1" noChangeArrowheads="1"/>
          </p:cNvPicPr>
          <p:nvPr/>
        </p:nvPicPr>
        <p:blipFill>
          <a:blip r:embed="rId2">
            <a:clrChange>
              <a:clrFrom>
                <a:srgbClr val="00FA91"/>
              </a:clrFrom>
              <a:clrTo>
                <a:srgbClr val="00FA91">
                  <a:alpha val="0"/>
                </a:srgbClr>
              </a:clrTo>
            </a:clrChange>
            <a:extLst>
              <a:ext uri="{28A0092B-C50C-407E-A947-70E740481C1C}">
                <a14:useLocalDpi xmlns:a14="http://schemas.microsoft.com/office/drawing/2010/main" val="0"/>
              </a:ext>
            </a:extLst>
          </a:blip>
          <a:srcRect/>
          <a:stretch>
            <a:fillRect/>
          </a:stretch>
        </p:blipFill>
        <p:spPr bwMode="auto">
          <a:xfrm>
            <a:off x="6858002" y="4023360"/>
            <a:ext cx="2152649" cy="1291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CD53E0D-E8BD-4C2E-AD6D-8586CB0450F8}"/>
              </a:ext>
            </a:extLst>
          </p:cNvPr>
          <p:cNvSpPr txBox="1"/>
          <p:nvPr/>
        </p:nvSpPr>
        <p:spPr>
          <a:xfrm>
            <a:off x="276886" y="927208"/>
            <a:ext cx="8077200" cy="369332"/>
          </a:xfrm>
          <a:prstGeom prst="rect">
            <a:avLst/>
          </a:prstGeom>
          <a:noFill/>
        </p:spPr>
        <p:txBody>
          <a:bodyPr wrap="square">
            <a:spAutoFit/>
          </a:bodyPr>
          <a:lstStyle/>
          <a:p>
            <a:r>
              <a:rPr lang="en-US" b="1"/>
              <a:t>The events A and B are independent. </a:t>
            </a:r>
            <a:r>
              <a:rPr lang="en-US" b="1" dirty="0"/>
              <a:t>Select True or False for each statement.</a:t>
            </a:r>
            <a:endParaRPr lang="en-US" b="1" i="0" dirty="0">
              <a:solidFill>
                <a:srgbClr val="000000"/>
              </a:solidFill>
              <a:effectLst/>
              <a:latin typeface="MyriadPro"/>
            </a:endParaRPr>
          </a:p>
        </p:txBody>
      </p:sp>
      <p:pic>
        <p:nvPicPr>
          <p:cNvPr id="2" name="Picture 1">
            <a:extLst>
              <a:ext uri="{FF2B5EF4-FFF2-40B4-BE49-F238E27FC236}">
                <a16:creationId xmlns:a16="http://schemas.microsoft.com/office/drawing/2014/main" id="{0F018F49-4668-4CF3-9F24-DE46310BD435}"/>
              </a:ext>
            </a:extLst>
          </p:cNvPr>
          <p:cNvPicPr>
            <a:picLocks noChangeAspect="1"/>
          </p:cNvPicPr>
          <p:nvPr/>
        </p:nvPicPr>
        <p:blipFill>
          <a:blip r:embed="rId3"/>
          <a:stretch>
            <a:fillRect/>
          </a:stretch>
        </p:blipFill>
        <p:spPr>
          <a:xfrm>
            <a:off x="102870" y="1414258"/>
            <a:ext cx="6805930" cy="2936726"/>
          </a:xfrm>
          <a:prstGeom prst="rect">
            <a:avLst/>
          </a:prstGeom>
        </p:spPr>
      </p:pic>
      <p:pic>
        <p:nvPicPr>
          <p:cNvPr id="9" name="Picture 8">
            <a:extLst>
              <a:ext uri="{FF2B5EF4-FFF2-40B4-BE49-F238E27FC236}">
                <a16:creationId xmlns:a16="http://schemas.microsoft.com/office/drawing/2014/main" id="{9DADB1EA-2B67-44D6-B9E8-2F1FA13F714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166360" y="1482090"/>
            <a:ext cx="601980" cy="540238"/>
          </a:xfrm>
          <a:prstGeom prst="rect">
            <a:avLst/>
          </a:prstGeom>
        </p:spPr>
      </p:pic>
      <p:pic>
        <p:nvPicPr>
          <p:cNvPr id="20" name="Picture 19">
            <a:extLst>
              <a:ext uri="{FF2B5EF4-FFF2-40B4-BE49-F238E27FC236}">
                <a16:creationId xmlns:a16="http://schemas.microsoft.com/office/drawing/2014/main" id="{0D6AA964-EFCE-4ADD-966D-8D603683F5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539490" y="2612502"/>
            <a:ext cx="601980" cy="540238"/>
          </a:xfrm>
          <a:prstGeom prst="rect">
            <a:avLst/>
          </a:prstGeom>
        </p:spPr>
      </p:pic>
      <p:pic>
        <p:nvPicPr>
          <p:cNvPr id="21" name="Picture 20">
            <a:extLst>
              <a:ext uri="{FF2B5EF4-FFF2-40B4-BE49-F238E27FC236}">
                <a16:creationId xmlns:a16="http://schemas.microsoft.com/office/drawing/2014/main" id="{D1333C10-D8E6-491D-9681-ABA3CA6D450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166360" y="3710940"/>
            <a:ext cx="601980" cy="540238"/>
          </a:xfrm>
          <a:prstGeom prst="rect">
            <a:avLst/>
          </a:prstGeom>
        </p:spPr>
      </p:pic>
      <p:sp>
        <p:nvSpPr>
          <p:cNvPr id="11" name="Rectangle 21">
            <a:extLst>
              <a:ext uri="{FF2B5EF4-FFF2-40B4-BE49-F238E27FC236}">
                <a16:creationId xmlns:a16="http://schemas.microsoft.com/office/drawing/2014/main" id="{FEA3E416-429F-4943-834D-1725F8E3B249}"/>
              </a:ext>
            </a:extLst>
          </p:cNvPr>
          <p:cNvSpPr>
            <a:spLocks noChangeArrowheads="1"/>
          </p:cNvSpPr>
          <p:nvPr/>
        </p:nvSpPr>
        <p:spPr bwMode="auto">
          <a:xfrm>
            <a:off x="336568" y="4251178"/>
            <a:ext cx="8704562"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77240">
              <a:tabLst>
                <a:tab pos="-48578" algn="l"/>
              </a:tabLst>
              <a:defRPr/>
            </a:pPr>
            <a:r>
              <a:rPr lang="en-US" sz="1530" dirty="0">
                <a:latin typeface="Arial Narrow" panose="020B0606020202030204" pitchFamily="34" charset="0"/>
              </a:rPr>
              <a:t>Two tests for the independence of events </a:t>
            </a:r>
            <a:r>
              <a:rPr lang="en-US" sz="1530" i="1" dirty="0">
                <a:latin typeface="Arial Narrow" panose="020B0606020202030204" pitchFamily="34" charset="0"/>
              </a:rPr>
              <a:t>A </a:t>
            </a:r>
            <a:r>
              <a:rPr lang="en-US" sz="1530" dirty="0">
                <a:latin typeface="Arial Narrow" panose="020B0606020202030204" pitchFamily="34" charset="0"/>
              </a:rPr>
              <a:t>and </a:t>
            </a:r>
            <a:r>
              <a:rPr lang="en-US" sz="1530" i="1" dirty="0">
                <a:latin typeface="Arial Narrow" panose="020B0606020202030204" pitchFamily="34" charset="0"/>
              </a:rPr>
              <a:t>B</a:t>
            </a:r>
            <a:r>
              <a:rPr lang="en-US" sz="1530" dirty="0">
                <a:latin typeface="Arial Narrow" panose="020B0606020202030204" pitchFamily="34" charset="0"/>
              </a:rPr>
              <a:t>:</a:t>
            </a:r>
          </a:p>
          <a:p>
            <a:pPr defTabSz="777240">
              <a:tabLst>
                <a:tab pos="-48578" algn="l"/>
              </a:tabLst>
              <a:defRPr/>
            </a:pPr>
            <a:endParaRPr lang="en-US" sz="255" dirty="0">
              <a:latin typeface="Arial Narrow" panose="020B0606020202030204" pitchFamily="34" charset="0"/>
            </a:endParaRPr>
          </a:p>
          <a:p>
            <a:pPr marL="678736" lvl="1" indent="-291465">
              <a:buAutoNum type="arabicPeriod"/>
            </a:pPr>
            <a:r>
              <a:rPr lang="en-US" sz="1400" dirty="0">
                <a:latin typeface="Arial Narrow" panose="020B0606020202030204" pitchFamily="34" charset="0"/>
              </a:rPr>
              <a:t>If </a:t>
            </a:r>
            <a:r>
              <a:rPr lang="en-US" sz="1400" b="1" i="1" dirty="0">
                <a:solidFill>
                  <a:srgbClr val="00B050"/>
                </a:solidFill>
                <a:effectLst>
                  <a:outerShdw blurRad="38100" dist="38100" dir="2700000" algn="tl">
                    <a:srgbClr val="000000">
                      <a:alpha val="43137"/>
                    </a:srgbClr>
                  </a:outerShdw>
                </a:effectLst>
                <a:latin typeface="Arial Narrow" panose="020B0606020202030204" pitchFamily="34" charset="0"/>
              </a:rPr>
              <a:t>P</a:t>
            </a:r>
            <a:r>
              <a:rPr lang="en-US" sz="1400" b="1" i="1" dirty="0">
                <a:solidFill>
                  <a:srgbClr val="FF0000"/>
                </a:solidFill>
                <a:effectLst>
                  <a:outerShdw blurRad="38100" dist="38100" dir="2700000" algn="tl">
                    <a:srgbClr val="000000">
                      <a:alpha val="43137"/>
                    </a:srgbClr>
                  </a:outerShdw>
                </a:effectLst>
                <a:latin typeface="Arial Narrow" panose="020B0606020202030204" pitchFamily="34" charset="0"/>
              </a:rPr>
              <a:t>(A</a:t>
            </a:r>
            <a:r>
              <a:rPr lang="en-US" sz="1400" b="1" dirty="0">
                <a:solidFill>
                  <a:srgbClr val="FF0000"/>
                </a:solidFill>
                <a:effectLst>
                  <a:outerShdw blurRad="38100" dist="38100" dir="2700000" algn="tl">
                    <a:srgbClr val="000000">
                      <a:alpha val="43137"/>
                    </a:srgbClr>
                  </a:outerShdw>
                </a:effectLst>
                <a:latin typeface="Arial Narrow" panose="020B0606020202030204" pitchFamily="34" charset="0"/>
              </a:rPr>
              <a:t>|</a:t>
            </a:r>
            <a:r>
              <a:rPr lang="en-US" sz="1400" b="1" i="1" dirty="0">
                <a:solidFill>
                  <a:srgbClr val="FF0000"/>
                </a:solidFill>
                <a:effectLst>
                  <a:outerShdw blurRad="38100" dist="38100" dir="2700000" algn="tl">
                    <a:srgbClr val="000000">
                      <a:alpha val="43137"/>
                    </a:srgbClr>
                  </a:outerShdw>
                </a:effectLst>
                <a:latin typeface="Arial Narrow" panose="020B0606020202030204" pitchFamily="34" charset="0"/>
              </a:rPr>
              <a:t>B) </a:t>
            </a:r>
            <a:r>
              <a:rPr lang="en-US" sz="1400" b="1" dirty="0">
                <a:solidFill>
                  <a:srgbClr val="FF0000"/>
                </a:solidFill>
                <a:effectLst>
                  <a:outerShdw blurRad="38100" dist="38100" dir="2700000" algn="tl">
                    <a:srgbClr val="000000">
                      <a:alpha val="43137"/>
                    </a:srgbClr>
                  </a:outerShdw>
                </a:effectLst>
                <a:latin typeface="Arial Narrow" panose="020B0606020202030204" pitchFamily="34" charset="0"/>
              </a:rPr>
              <a:t>= </a:t>
            </a:r>
            <a:r>
              <a:rPr lang="en-US" sz="1400" b="1" i="1" dirty="0">
                <a:solidFill>
                  <a:srgbClr val="00B050"/>
                </a:solidFill>
                <a:effectLst>
                  <a:outerShdw blurRad="38100" dist="38100" dir="2700000" algn="tl">
                    <a:srgbClr val="000000">
                      <a:alpha val="43137"/>
                    </a:srgbClr>
                  </a:outerShdw>
                </a:effectLst>
                <a:latin typeface="Arial Narrow" panose="020B0606020202030204" pitchFamily="34" charset="0"/>
              </a:rPr>
              <a:t>P</a:t>
            </a:r>
            <a:r>
              <a:rPr lang="en-US" sz="1400" b="1" i="1" dirty="0">
                <a:solidFill>
                  <a:srgbClr val="FF0000"/>
                </a:solidFill>
                <a:effectLst>
                  <a:outerShdw blurRad="38100" dist="38100" dir="2700000" algn="tl">
                    <a:srgbClr val="000000">
                      <a:alpha val="43137"/>
                    </a:srgbClr>
                  </a:outerShdw>
                </a:effectLst>
                <a:latin typeface="Arial Narrow" panose="020B0606020202030204" pitchFamily="34" charset="0"/>
              </a:rPr>
              <a:t>(A)</a:t>
            </a:r>
            <a:r>
              <a:rPr lang="en-US" sz="1400" dirty="0">
                <a:latin typeface="Arial Narrow" panose="020B0606020202030204" pitchFamily="34" charset="0"/>
              </a:rPr>
              <a:t>, then </a:t>
            </a:r>
            <a:r>
              <a:rPr lang="en-US" sz="1400" i="1" dirty="0">
                <a:latin typeface="Arial Narrow" panose="020B0606020202030204" pitchFamily="34" charset="0"/>
              </a:rPr>
              <a:t>A </a:t>
            </a:r>
            <a:r>
              <a:rPr lang="en-US" sz="1400" dirty="0">
                <a:latin typeface="Arial Narrow" panose="020B0606020202030204" pitchFamily="34" charset="0"/>
              </a:rPr>
              <a:t>and </a:t>
            </a:r>
            <a:r>
              <a:rPr lang="en-US" sz="1400" i="1" dirty="0">
                <a:latin typeface="Arial Narrow" panose="020B0606020202030204" pitchFamily="34" charset="0"/>
              </a:rPr>
              <a:t>B </a:t>
            </a:r>
            <a:r>
              <a:rPr lang="en-US" sz="1400" dirty="0">
                <a:latin typeface="Arial Narrow" panose="020B0606020202030204" pitchFamily="34" charset="0"/>
              </a:rPr>
              <a:t>are independent.</a:t>
            </a:r>
          </a:p>
          <a:p>
            <a:pPr marL="678736" lvl="1" indent="-291465">
              <a:buAutoNum type="arabicPeriod"/>
            </a:pPr>
            <a:r>
              <a:rPr lang="en-US" sz="1400" dirty="0">
                <a:latin typeface="Arial Narrow" panose="020B0606020202030204" pitchFamily="34" charset="0"/>
              </a:rPr>
              <a:t>If </a:t>
            </a:r>
            <a:r>
              <a:rPr lang="en-US" sz="1400" b="1" i="1" dirty="0">
                <a:solidFill>
                  <a:srgbClr val="00B050"/>
                </a:solidFill>
                <a:effectLst>
                  <a:outerShdw blurRad="38100" dist="38100" dir="2700000" algn="tl">
                    <a:srgbClr val="000000">
                      <a:alpha val="43137"/>
                    </a:srgbClr>
                  </a:outerShdw>
                </a:effectLst>
                <a:latin typeface="Arial Narrow" panose="020B0606020202030204" pitchFamily="34" charset="0"/>
              </a:rPr>
              <a:t>P</a:t>
            </a:r>
            <a:r>
              <a:rPr lang="en-US" sz="1400" b="1" i="1" dirty="0">
                <a:solidFill>
                  <a:srgbClr val="FF0000"/>
                </a:solidFill>
                <a:effectLst>
                  <a:outerShdw blurRad="38100" dist="38100" dir="2700000" algn="tl">
                    <a:srgbClr val="000000">
                      <a:alpha val="43137"/>
                    </a:srgbClr>
                  </a:outerShdw>
                </a:effectLst>
                <a:latin typeface="Arial Narrow" panose="020B0606020202030204" pitchFamily="34" charset="0"/>
              </a:rPr>
              <a:t>(A ∩ B) </a:t>
            </a:r>
            <a:r>
              <a:rPr lang="en-US" sz="1400" b="1" dirty="0">
                <a:solidFill>
                  <a:srgbClr val="FF0000"/>
                </a:solidFill>
                <a:effectLst>
                  <a:outerShdw blurRad="38100" dist="38100" dir="2700000" algn="tl">
                    <a:srgbClr val="000000">
                      <a:alpha val="43137"/>
                    </a:srgbClr>
                  </a:outerShdw>
                </a:effectLst>
                <a:latin typeface="Arial Narrow" panose="020B0606020202030204" pitchFamily="34" charset="0"/>
              </a:rPr>
              <a:t>= </a:t>
            </a:r>
            <a:r>
              <a:rPr lang="en-US" sz="1400" b="1" i="1" dirty="0">
                <a:solidFill>
                  <a:srgbClr val="00B050"/>
                </a:solidFill>
                <a:effectLst>
                  <a:outerShdw blurRad="38100" dist="38100" dir="2700000" algn="tl">
                    <a:srgbClr val="000000">
                      <a:alpha val="43137"/>
                    </a:srgbClr>
                  </a:outerShdw>
                </a:effectLst>
                <a:latin typeface="Arial Narrow" panose="020B0606020202030204" pitchFamily="34" charset="0"/>
              </a:rPr>
              <a:t>P</a:t>
            </a:r>
            <a:r>
              <a:rPr lang="en-US" sz="1400" b="1" i="1" dirty="0">
                <a:solidFill>
                  <a:srgbClr val="FF0000"/>
                </a:solidFill>
                <a:effectLst>
                  <a:outerShdw blurRad="38100" dist="38100" dir="2700000" algn="tl">
                    <a:srgbClr val="000000">
                      <a:alpha val="43137"/>
                    </a:srgbClr>
                  </a:outerShdw>
                </a:effectLst>
                <a:latin typeface="Arial Narrow" panose="020B0606020202030204" pitchFamily="34" charset="0"/>
              </a:rPr>
              <a:t>(A) </a:t>
            </a:r>
            <a:r>
              <a:rPr lang="en-US" sz="1400" b="1" dirty="0">
                <a:solidFill>
                  <a:srgbClr val="FF0000"/>
                </a:solidFill>
                <a:effectLst>
                  <a:outerShdw blurRad="38100" dist="38100" dir="2700000" algn="tl">
                    <a:srgbClr val="000000">
                      <a:alpha val="43137"/>
                    </a:srgbClr>
                  </a:outerShdw>
                </a:effectLst>
                <a:latin typeface="Arial Narrow" panose="020B0606020202030204" pitchFamily="34" charset="0"/>
              </a:rPr>
              <a:t>∙ </a:t>
            </a:r>
            <a:r>
              <a:rPr lang="en-US" sz="1400" b="1" i="1" dirty="0">
                <a:solidFill>
                  <a:srgbClr val="00B050"/>
                </a:solidFill>
                <a:effectLst>
                  <a:outerShdw blurRad="38100" dist="38100" dir="2700000" algn="tl">
                    <a:srgbClr val="000000">
                      <a:alpha val="43137"/>
                    </a:srgbClr>
                  </a:outerShdw>
                </a:effectLst>
                <a:latin typeface="Arial Narrow" panose="020B0606020202030204" pitchFamily="34" charset="0"/>
              </a:rPr>
              <a:t>P</a:t>
            </a:r>
            <a:r>
              <a:rPr lang="en-US" sz="1400" b="1" i="1" dirty="0">
                <a:solidFill>
                  <a:srgbClr val="FF0000"/>
                </a:solidFill>
                <a:effectLst>
                  <a:outerShdw blurRad="38100" dist="38100" dir="2700000" algn="tl">
                    <a:srgbClr val="000000">
                      <a:alpha val="43137"/>
                    </a:srgbClr>
                  </a:outerShdw>
                </a:effectLst>
                <a:latin typeface="Arial Narrow" panose="020B0606020202030204" pitchFamily="34" charset="0"/>
              </a:rPr>
              <a:t>(B)</a:t>
            </a:r>
            <a:r>
              <a:rPr lang="en-US" sz="1400" dirty="0">
                <a:latin typeface="Arial Narrow" panose="020B0606020202030204" pitchFamily="34" charset="0"/>
              </a:rPr>
              <a:t>, then </a:t>
            </a:r>
            <a:r>
              <a:rPr lang="en-US" sz="1400" i="1" dirty="0">
                <a:latin typeface="Arial Narrow" panose="020B0606020202030204" pitchFamily="34" charset="0"/>
              </a:rPr>
              <a:t>A </a:t>
            </a:r>
            <a:r>
              <a:rPr lang="en-US" sz="1400" dirty="0">
                <a:latin typeface="Arial Narrow" panose="020B0606020202030204" pitchFamily="34" charset="0"/>
              </a:rPr>
              <a:t>and </a:t>
            </a:r>
            <a:r>
              <a:rPr lang="en-US" sz="1400" i="1" dirty="0">
                <a:latin typeface="Arial Narrow" panose="020B0606020202030204" pitchFamily="34" charset="0"/>
              </a:rPr>
              <a:t>B </a:t>
            </a:r>
            <a:r>
              <a:rPr lang="en-US" sz="1400" dirty="0">
                <a:latin typeface="Arial Narrow" panose="020B0606020202030204" pitchFamily="34" charset="0"/>
              </a:rPr>
              <a:t>are independent.</a:t>
            </a:r>
          </a:p>
          <a:p>
            <a:pPr lvl="1" indent="0"/>
            <a:endParaRPr lang="en-US" sz="255" dirty="0">
              <a:solidFill>
                <a:srgbClr val="000000"/>
              </a:solidFill>
              <a:latin typeface="Arial Narrow" panose="020B0606020202030204" pitchFamily="34" charset="0"/>
              <a:cs typeface="Times New Roman" pitchFamily="18" charset="0"/>
            </a:endParaRPr>
          </a:p>
          <a:p>
            <a:pPr algn="l"/>
            <a:r>
              <a:rPr lang="en-US" sz="1530" dirty="0">
                <a:latin typeface="Arial Narrow" panose="020B0606020202030204" pitchFamily="34" charset="0"/>
              </a:rPr>
              <a:t>Two events that fail either of these tests are </a:t>
            </a:r>
            <a:r>
              <a:rPr lang="en-US" sz="1530" b="1" dirty="0">
                <a:solidFill>
                  <a:srgbClr val="00B050"/>
                </a:solidFill>
                <a:latin typeface="Arial Narrow" panose="020B0606020202030204" pitchFamily="34" charset="0"/>
              </a:rPr>
              <a:t>dependent events </a:t>
            </a:r>
            <a:r>
              <a:rPr lang="en-US" sz="1530" dirty="0">
                <a:latin typeface="Arial Narrow" panose="020B0606020202030204" pitchFamily="34" charset="0"/>
              </a:rPr>
              <a:t>because the occurrence of one event affects the occurrence of the other event.</a:t>
            </a:r>
            <a:endParaRPr lang="en-US" b="0" i="0" u="none" strike="noStrike" baseline="0" dirty="0">
              <a:latin typeface="Arial Narrow" panose="020B0606020202030204" pitchFamily="34" charset="0"/>
            </a:endParaRPr>
          </a:p>
        </p:txBody>
      </p:sp>
      <p:pic>
        <p:nvPicPr>
          <p:cNvPr id="1026" name="Picture 2" descr="Dalton's Tomard Specialties issues recall on heirloom tomato soup - WQKT  Sports Country Radio - Wooster Ohio">
            <a:extLst>
              <a:ext uri="{FF2B5EF4-FFF2-40B4-BE49-F238E27FC236}">
                <a16:creationId xmlns:a16="http://schemas.microsoft.com/office/drawing/2014/main" id="{FD5D8731-C84C-43D9-A641-E196D9BD3DF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456235">
            <a:off x="-29880" y="4116462"/>
            <a:ext cx="732895" cy="36772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12B15ED-0DB5-41DF-B010-9479A108BE3A}"/>
              </a:ext>
            </a:extLst>
          </p:cNvPr>
          <p:cNvSpPr/>
          <p:nvPr/>
        </p:nvSpPr>
        <p:spPr>
          <a:xfrm>
            <a:off x="2480473" y="2360440"/>
            <a:ext cx="327333" cy="769441"/>
          </a:xfrm>
          <a:prstGeom prst="rect">
            <a:avLst/>
          </a:prstGeom>
          <a:noFill/>
        </p:spPr>
        <p:txBody>
          <a:bodyPr wrap="none" lIns="91440" tIns="45720" rIns="91440" bIns="45720">
            <a:spAutoFit/>
          </a:bodyPr>
          <a:lstStyle/>
          <a:p>
            <a:pPr algn="ctr"/>
            <a:r>
              <a:rPr lang="en-US" sz="4400" dirty="0">
                <a:ln w="0"/>
                <a:solidFill>
                  <a:srgbClr val="FF0000"/>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264219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35A740-582E-4D43-A13A-AA12E1110AC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02456" y="4260373"/>
            <a:ext cx="1925623" cy="1202055"/>
          </a:xfrm>
          <a:prstGeom prst="rect">
            <a:avLst/>
          </a:prstGeom>
        </p:spPr>
      </p:pic>
      <p:sp>
        <p:nvSpPr>
          <p:cNvPr id="3" name="Rectangle 2">
            <a:extLst>
              <a:ext uri="{FF2B5EF4-FFF2-40B4-BE49-F238E27FC236}">
                <a16:creationId xmlns:a16="http://schemas.microsoft.com/office/drawing/2014/main" id="{BE1F933E-8E62-4DA7-971C-BDD6AD596A79}"/>
              </a:ext>
            </a:extLst>
          </p:cNvPr>
          <p:cNvSpPr/>
          <p:nvPr/>
        </p:nvSpPr>
        <p:spPr>
          <a:xfrm>
            <a:off x="-138420" y="809490"/>
            <a:ext cx="647574" cy="523220"/>
          </a:xfrm>
          <a:prstGeom prst="rect">
            <a:avLst/>
          </a:prstGeom>
          <a:noFill/>
        </p:spPr>
        <p:txBody>
          <a:bodyPr wrap="square" lIns="91440" tIns="45720" rIns="91440" bIns="45720">
            <a:spAutoFit/>
          </a:bodyPr>
          <a:lstStyle/>
          <a:p>
            <a:pPr algn="ctr"/>
            <a:r>
              <a:rPr lang="en-US" sz="2800" b="1" dirty="0">
                <a:ln w="13462">
                  <a:solidFill>
                    <a:schemeClr val="bg1"/>
                  </a:solidFill>
                  <a:prstDash val="solid"/>
                </a:ln>
                <a:solidFill>
                  <a:schemeClr val="accent4">
                    <a:lumMod val="50000"/>
                  </a:schemeClr>
                </a:solidFill>
                <a:effectLst>
                  <a:outerShdw dist="38100" dir="2700000" algn="bl" rotWithShape="0">
                    <a:schemeClr val="accent5"/>
                  </a:outerShdw>
                </a:effectLst>
              </a:rPr>
              <a:t>3.</a:t>
            </a:r>
          </a:p>
        </p:txBody>
      </p:sp>
      <p:pic>
        <p:nvPicPr>
          <p:cNvPr id="3074" name="Picture 2" descr="Just Do It | Good, Better, Best Love">
            <a:extLst>
              <a:ext uri="{FF2B5EF4-FFF2-40B4-BE49-F238E27FC236}">
                <a16:creationId xmlns:a16="http://schemas.microsoft.com/office/drawing/2014/main" id="{B9C24E93-469B-459D-AAD8-2DC6E95FB673}"/>
              </a:ext>
            </a:extLst>
          </p:cNvPr>
          <p:cNvPicPr>
            <a:picLocks noChangeAspect="1" noChangeArrowheads="1"/>
          </p:cNvPicPr>
          <p:nvPr/>
        </p:nvPicPr>
        <p:blipFill>
          <a:blip r:embed="rId3">
            <a:clrChange>
              <a:clrFrom>
                <a:srgbClr val="00FA91"/>
              </a:clrFrom>
              <a:clrTo>
                <a:srgbClr val="00FA91">
                  <a:alpha val="0"/>
                </a:srgbClr>
              </a:clrTo>
            </a:clrChange>
            <a:extLst>
              <a:ext uri="{28A0092B-C50C-407E-A947-70E740481C1C}">
                <a14:useLocalDpi xmlns:a14="http://schemas.microsoft.com/office/drawing/2010/main" val="0"/>
              </a:ext>
            </a:extLst>
          </a:blip>
          <a:srcRect/>
          <a:stretch>
            <a:fillRect/>
          </a:stretch>
        </p:blipFill>
        <p:spPr bwMode="auto">
          <a:xfrm>
            <a:off x="6332221" y="4328581"/>
            <a:ext cx="2152649" cy="1291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CD53E0D-E8BD-4C2E-AD6D-8586CB0450F8}"/>
              </a:ext>
            </a:extLst>
          </p:cNvPr>
          <p:cNvSpPr txBox="1"/>
          <p:nvPr/>
        </p:nvSpPr>
        <p:spPr>
          <a:xfrm>
            <a:off x="276886" y="927208"/>
            <a:ext cx="8077200" cy="369332"/>
          </a:xfrm>
          <a:prstGeom prst="rect">
            <a:avLst/>
          </a:prstGeom>
          <a:noFill/>
        </p:spPr>
        <p:txBody>
          <a:bodyPr wrap="square">
            <a:spAutoFit/>
          </a:bodyPr>
          <a:lstStyle/>
          <a:p>
            <a:r>
              <a:rPr lang="en-US" b="1" dirty="0"/>
              <a:t>Are the events independent? Choose True or False for each statement.</a:t>
            </a:r>
            <a:endParaRPr lang="en-US" b="1" i="0" dirty="0">
              <a:solidFill>
                <a:srgbClr val="000000"/>
              </a:solidFill>
              <a:effectLst/>
              <a:latin typeface="MyriadPro"/>
            </a:endParaRPr>
          </a:p>
        </p:txBody>
      </p:sp>
      <p:pic>
        <p:nvPicPr>
          <p:cNvPr id="6" name="Picture 5">
            <a:extLst>
              <a:ext uri="{FF2B5EF4-FFF2-40B4-BE49-F238E27FC236}">
                <a16:creationId xmlns:a16="http://schemas.microsoft.com/office/drawing/2014/main" id="{606D3096-A56C-4F09-B79B-AA6B3335204A}"/>
              </a:ext>
            </a:extLst>
          </p:cNvPr>
          <p:cNvPicPr>
            <a:picLocks noChangeAspect="1"/>
          </p:cNvPicPr>
          <p:nvPr/>
        </p:nvPicPr>
        <p:blipFill>
          <a:blip r:embed="rId4"/>
          <a:stretch>
            <a:fillRect/>
          </a:stretch>
        </p:blipFill>
        <p:spPr>
          <a:xfrm>
            <a:off x="72390" y="1386028"/>
            <a:ext cx="6976110" cy="2144309"/>
          </a:xfrm>
          <a:prstGeom prst="rect">
            <a:avLst/>
          </a:prstGeom>
        </p:spPr>
      </p:pic>
      <p:pic>
        <p:nvPicPr>
          <p:cNvPr id="15" name="Picture 14">
            <a:extLst>
              <a:ext uri="{FF2B5EF4-FFF2-40B4-BE49-F238E27FC236}">
                <a16:creationId xmlns:a16="http://schemas.microsoft.com/office/drawing/2014/main" id="{CD03ADBD-B07F-4E89-811B-5F6795771C1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834890" y="1484534"/>
            <a:ext cx="422910" cy="379534"/>
          </a:xfrm>
          <a:prstGeom prst="rect">
            <a:avLst/>
          </a:prstGeom>
        </p:spPr>
      </p:pic>
      <p:pic>
        <p:nvPicPr>
          <p:cNvPr id="16" name="Picture 15">
            <a:extLst>
              <a:ext uri="{FF2B5EF4-FFF2-40B4-BE49-F238E27FC236}">
                <a16:creationId xmlns:a16="http://schemas.microsoft.com/office/drawing/2014/main" id="{F86C8148-170F-4389-8071-838708E5D56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909310" y="2268414"/>
            <a:ext cx="422910" cy="379534"/>
          </a:xfrm>
          <a:prstGeom prst="rect">
            <a:avLst/>
          </a:prstGeom>
        </p:spPr>
      </p:pic>
      <p:pic>
        <p:nvPicPr>
          <p:cNvPr id="17" name="Picture 16">
            <a:extLst>
              <a:ext uri="{FF2B5EF4-FFF2-40B4-BE49-F238E27FC236}">
                <a16:creationId xmlns:a16="http://schemas.microsoft.com/office/drawing/2014/main" id="{BE50B139-8C93-47D6-9DCF-AE16E30EE47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834890" y="3073304"/>
            <a:ext cx="422910" cy="379534"/>
          </a:xfrm>
          <a:prstGeom prst="rect">
            <a:avLst/>
          </a:prstGeom>
        </p:spPr>
      </p:pic>
      <p:pic>
        <p:nvPicPr>
          <p:cNvPr id="8" name="Picture 7">
            <a:extLst>
              <a:ext uri="{FF2B5EF4-FFF2-40B4-BE49-F238E27FC236}">
                <a16:creationId xmlns:a16="http://schemas.microsoft.com/office/drawing/2014/main" id="{60F22F18-7914-4AEC-908F-4D25F62C7F7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034666" y="4823992"/>
            <a:ext cx="1573583" cy="779153"/>
          </a:xfrm>
          <a:prstGeom prst="rect">
            <a:avLst/>
          </a:prstGeom>
        </p:spPr>
      </p:pic>
      <p:pic>
        <p:nvPicPr>
          <p:cNvPr id="10" name="Picture 9">
            <a:extLst>
              <a:ext uri="{FF2B5EF4-FFF2-40B4-BE49-F238E27FC236}">
                <a16:creationId xmlns:a16="http://schemas.microsoft.com/office/drawing/2014/main" id="{4AEC80B2-36E2-4C06-A428-1C7AAC385E6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763599" y="4631594"/>
            <a:ext cx="2076861" cy="359560"/>
          </a:xfrm>
          <a:prstGeom prst="rect">
            <a:avLst/>
          </a:prstGeom>
        </p:spPr>
      </p:pic>
      <p:pic>
        <p:nvPicPr>
          <p:cNvPr id="12" name="Picture 11">
            <a:extLst>
              <a:ext uri="{FF2B5EF4-FFF2-40B4-BE49-F238E27FC236}">
                <a16:creationId xmlns:a16="http://schemas.microsoft.com/office/drawing/2014/main" id="{C03A3803-9808-41BF-AE4D-0BFDBCF3AB7B}"/>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604011" y="4091031"/>
            <a:ext cx="1785768" cy="297628"/>
          </a:xfrm>
          <a:prstGeom prst="rect">
            <a:avLst/>
          </a:prstGeom>
        </p:spPr>
      </p:pic>
      <p:grpSp>
        <p:nvGrpSpPr>
          <p:cNvPr id="22" name="Group 21">
            <a:extLst>
              <a:ext uri="{FF2B5EF4-FFF2-40B4-BE49-F238E27FC236}">
                <a16:creationId xmlns:a16="http://schemas.microsoft.com/office/drawing/2014/main" id="{F277A4A6-3A94-488F-8D8F-CE4964175DF7}"/>
              </a:ext>
            </a:extLst>
          </p:cNvPr>
          <p:cNvGrpSpPr/>
          <p:nvPr/>
        </p:nvGrpSpPr>
        <p:grpSpPr>
          <a:xfrm>
            <a:off x="4525951" y="4966092"/>
            <a:ext cx="835634" cy="779153"/>
            <a:chOff x="6318878" y="55041"/>
            <a:chExt cx="1295400" cy="1302363"/>
          </a:xfrm>
        </p:grpSpPr>
        <p:pic>
          <p:nvPicPr>
            <p:cNvPr id="23" name="Picture 2" descr="Money Bag clipart - Circle, transparent clip art">
              <a:extLst>
                <a:ext uri="{FF2B5EF4-FFF2-40B4-BE49-F238E27FC236}">
                  <a16:creationId xmlns:a16="http://schemas.microsoft.com/office/drawing/2014/main" id="{E10309EC-E41A-47DF-BAF4-55DA1C556B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8878" y="55041"/>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IconExperience » V-Collection » Bullet Ball Glass Green Icon">
              <a:extLst>
                <a:ext uri="{FF2B5EF4-FFF2-40B4-BE49-F238E27FC236}">
                  <a16:creationId xmlns:a16="http://schemas.microsoft.com/office/drawing/2014/main" id="{1D24E4EB-F3CA-4D7D-BADB-802966999082}"/>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4239" y="1039685"/>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Planet Neptune Icon, PNG ClipArt Image | IconBug.com">
              <a:extLst>
                <a:ext uri="{FF2B5EF4-FFF2-40B4-BE49-F238E27FC236}">
                  <a16:creationId xmlns:a16="http://schemas.microsoft.com/office/drawing/2014/main" id="{C128B965-2067-4FAE-A03D-822A88FADE9E}"/>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459513" y="964081"/>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IconExperience » V-Collection » Bullet Ball Glass Green Icon">
              <a:extLst>
                <a:ext uri="{FF2B5EF4-FFF2-40B4-BE49-F238E27FC236}">
                  <a16:creationId xmlns:a16="http://schemas.microsoft.com/office/drawing/2014/main" id="{B0D20D59-5925-457E-B0BE-D4BCD97F5B2D}"/>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7910" y="1084126"/>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IconExperience » V-Collection » Bullet Ball Glass Green Icon">
              <a:extLst>
                <a:ext uri="{FF2B5EF4-FFF2-40B4-BE49-F238E27FC236}">
                  <a16:creationId xmlns:a16="http://schemas.microsoft.com/office/drawing/2014/main" id="{4F1B37EB-1BFC-409D-A36D-B66913019B62}"/>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4730" y="1084126"/>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IconExperience » V-Collection » Bullet Ball Glass Green Icon">
              <a:extLst>
                <a:ext uri="{FF2B5EF4-FFF2-40B4-BE49-F238E27FC236}">
                  <a16:creationId xmlns:a16="http://schemas.microsoft.com/office/drawing/2014/main" id="{AC4F5578-C43C-4EF4-839B-6AF5CEA78651}"/>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2737" y="1066053"/>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Planet Neptune Icon, PNG ClipArt Image | IconBug.com">
              <a:extLst>
                <a:ext uri="{FF2B5EF4-FFF2-40B4-BE49-F238E27FC236}">
                  <a16:creationId xmlns:a16="http://schemas.microsoft.com/office/drawing/2014/main" id="{1F908D5D-F8B5-4BDB-A51F-ACC47AC16B12}"/>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216132" y="1030799"/>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Planet Neptune Icon, PNG ClipArt Image | IconBug.com">
              <a:extLst>
                <a:ext uri="{FF2B5EF4-FFF2-40B4-BE49-F238E27FC236}">
                  <a16:creationId xmlns:a16="http://schemas.microsoft.com/office/drawing/2014/main" id="{2784384C-8424-4179-B725-1EA0DD585F1E}"/>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287336" y="881221"/>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Planet Neptune Icon, PNG ClipArt Image | IconBug.com">
              <a:extLst>
                <a:ext uri="{FF2B5EF4-FFF2-40B4-BE49-F238E27FC236}">
                  <a16:creationId xmlns:a16="http://schemas.microsoft.com/office/drawing/2014/main" id="{6ED96827-E0AC-48AC-BF15-1276EA7801D3}"/>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850961" y="957234"/>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Planet Neptune Icon, PNG ClipArt Image | IconBug.com">
              <a:extLst>
                <a:ext uri="{FF2B5EF4-FFF2-40B4-BE49-F238E27FC236}">
                  <a16:creationId xmlns:a16="http://schemas.microsoft.com/office/drawing/2014/main" id="{E5FBE5B4-6203-49FF-85DC-CE7782E4D3D5}"/>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020197" y="950271"/>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Planet Neptune Icon, PNG ClipArt Image | IconBug.com">
              <a:extLst>
                <a:ext uri="{FF2B5EF4-FFF2-40B4-BE49-F238E27FC236}">
                  <a16:creationId xmlns:a16="http://schemas.microsoft.com/office/drawing/2014/main" id="{A103B333-D207-41F9-83A9-5FEAB381FFB9}"/>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687038" y="957016"/>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Planet Neptune Icon, PNG ClipArt Image | IconBug.com">
              <a:extLst>
                <a:ext uri="{FF2B5EF4-FFF2-40B4-BE49-F238E27FC236}">
                  <a16:creationId xmlns:a16="http://schemas.microsoft.com/office/drawing/2014/main" id="{B65B6CC3-C0CA-42A3-A17B-A7FAFDEA4F51}"/>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564075" y="836533"/>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Planet Neptune Icon, PNG ClipArt Image | IconBug.com">
              <a:extLst>
                <a:ext uri="{FF2B5EF4-FFF2-40B4-BE49-F238E27FC236}">
                  <a16:creationId xmlns:a16="http://schemas.microsoft.com/office/drawing/2014/main" id="{0E9B4B83-1010-4296-8E42-5DF6A47A22BA}"/>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949652" y="787722"/>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4" descr="Planet Neptune Icon, PNG ClipArt Image | IconBug.com">
              <a:extLst>
                <a:ext uri="{FF2B5EF4-FFF2-40B4-BE49-F238E27FC236}">
                  <a16:creationId xmlns:a16="http://schemas.microsoft.com/office/drawing/2014/main" id="{EE33DE2B-41BF-4974-9F8B-308E4F076954}"/>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60571" y="803033"/>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Planet Neptune Icon, PNG ClipArt Image | IconBug.com">
              <a:extLst>
                <a:ext uri="{FF2B5EF4-FFF2-40B4-BE49-F238E27FC236}">
                  <a16:creationId xmlns:a16="http://schemas.microsoft.com/office/drawing/2014/main" id="{535D92C1-0A85-49EF-AA16-294B9E27160C}"/>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137047" y="822106"/>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 descr="Planet Neptune Icon, PNG ClipArt Image | IconBug.com">
              <a:extLst>
                <a:ext uri="{FF2B5EF4-FFF2-40B4-BE49-F238E27FC236}">
                  <a16:creationId xmlns:a16="http://schemas.microsoft.com/office/drawing/2014/main" id="{3C85AFAA-AA5D-4440-A1A5-8501B34C6F7E}"/>
                </a:ext>
              </a:extLst>
            </p:cNvPr>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78255" y="684010"/>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Planet Neptune Icon, PNG ClipArt Image | IconBug.com">
              <a:extLst>
                <a:ext uri="{FF2B5EF4-FFF2-40B4-BE49-F238E27FC236}">
                  <a16:creationId xmlns:a16="http://schemas.microsoft.com/office/drawing/2014/main" id="{6D6EC1D7-E76E-414C-8441-46E660707522}"/>
                </a:ext>
              </a:extLst>
            </p:cNvPr>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03745" y="630364"/>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descr="Planet Neptune Icon, PNG ClipArt Image | IconBug.com">
              <a:extLst>
                <a:ext uri="{FF2B5EF4-FFF2-40B4-BE49-F238E27FC236}">
                  <a16:creationId xmlns:a16="http://schemas.microsoft.com/office/drawing/2014/main" id="{AACA23C4-63D8-41D4-93F5-AAD296DC74A7}"/>
                </a:ext>
              </a:extLst>
            </p:cNvPr>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15405" y="625259"/>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4" descr="Planet Neptune Icon, PNG ClipArt Image | IconBug.com">
              <a:extLst>
                <a:ext uri="{FF2B5EF4-FFF2-40B4-BE49-F238E27FC236}">
                  <a16:creationId xmlns:a16="http://schemas.microsoft.com/office/drawing/2014/main" id="{FF74ED14-F9E2-4EEA-92A0-7C9518CC118E}"/>
                </a:ext>
              </a:extLst>
            </p:cNvPr>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86432" y="658956"/>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4" descr="Planet Neptune Icon, PNG ClipArt Image | IconBug.com">
              <a:extLst>
                <a:ext uri="{FF2B5EF4-FFF2-40B4-BE49-F238E27FC236}">
                  <a16:creationId xmlns:a16="http://schemas.microsoft.com/office/drawing/2014/main" id="{2A4D2BD9-AEAD-449B-8EC3-CF461B9F602C}"/>
                </a:ext>
              </a:extLst>
            </p:cNvPr>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00548" y="477564"/>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descr="Planet Neptune Icon, PNG ClipArt Image | IconBug.com">
              <a:extLst>
                <a:ext uri="{FF2B5EF4-FFF2-40B4-BE49-F238E27FC236}">
                  <a16:creationId xmlns:a16="http://schemas.microsoft.com/office/drawing/2014/main" id="{C02E821A-5BAE-4DF1-B46E-3D34B4781008}"/>
                </a:ext>
              </a:extLst>
            </p:cNvPr>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63768" y="531487"/>
              <a:ext cx="193606" cy="1936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A6E912D8-93DD-4FEB-8452-5CD433C5591B}"/>
              </a:ext>
            </a:extLst>
          </p:cNvPr>
          <p:cNvGrpSpPr/>
          <p:nvPr/>
        </p:nvGrpSpPr>
        <p:grpSpPr>
          <a:xfrm>
            <a:off x="1856834" y="3412556"/>
            <a:ext cx="1027448" cy="779153"/>
            <a:chOff x="6318878" y="55041"/>
            <a:chExt cx="1592750" cy="1302363"/>
          </a:xfrm>
        </p:grpSpPr>
        <p:pic>
          <p:nvPicPr>
            <p:cNvPr id="45" name="Picture 2" descr="Money Bag clipart - Circle, transparent clip art">
              <a:extLst>
                <a:ext uri="{FF2B5EF4-FFF2-40B4-BE49-F238E27FC236}">
                  <a16:creationId xmlns:a16="http://schemas.microsoft.com/office/drawing/2014/main" id="{8C1C91EF-A07D-49BB-8A57-EC5013D52D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8878" y="55041"/>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IconExperience » V-Collection » Bullet Ball Glass Green Icon">
              <a:extLst>
                <a:ext uri="{FF2B5EF4-FFF2-40B4-BE49-F238E27FC236}">
                  <a16:creationId xmlns:a16="http://schemas.microsoft.com/office/drawing/2014/main" id="{B4E9F968-7E99-4CDB-A058-759916D7388E}"/>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4239" y="1039685"/>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4" descr="Planet Neptune Icon, PNG ClipArt Image | IconBug.com">
              <a:extLst>
                <a:ext uri="{FF2B5EF4-FFF2-40B4-BE49-F238E27FC236}">
                  <a16:creationId xmlns:a16="http://schemas.microsoft.com/office/drawing/2014/main" id="{AED7319F-4A31-40F1-8110-13B9E7770F18}"/>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459513" y="964081"/>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IconExperience » V-Collection » Bullet Ball Glass Green Icon">
              <a:extLst>
                <a:ext uri="{FF2B5EF4-FFF2-40B4-BE49-F238E27FC236}">
                  <a16:creationId xmlns:a16="http://schemas.microsoft.com/office/drawing/2014/main" id="{2B60C801-4946-41B5-8BE1-685C72984DCB}"/>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7910" y="1084126"/>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IconExperience » V-Collection » Bullet Ball Glass Green Icon">
              <a:extLst>
                <a:ext uri="{FF2B5EF4-FFF2-40B4-BE49-F238E27FC236}">
                  <a16:creationId xmlns:a16="http://schemas.microsoft.com/office/drawing/2014/main" id="{E4D7685B-5791-4D4B-ACB2-3716A898276F}"/>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4730" y="1084126"/>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IconExperience » V-Collection » Bullet Ball Glass Green Icon">
              <a:extLst>
                <a:ext uri="{FF2B5EF4-FFF2-40B4-BE49-F238E27FC236}">
                  <a16:creationId xmlns:a16="http://schemas.microsoft.com/office/drawing/2014/main" id="{59CE1E4E-E7DD-4E14-AB69-40238BCED6EF}"/>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2737" y="1066053"/>
              <a:ext cx="273278" cy="27327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4" descr="Planet Neptune Icon, PNG ClipArt Image | IconBug.com">
              <a:extLst>
                <a:ext uri="{FF2B5EF4-FFF2-40B4-BE49-F238E27FC236}">
                  <a16:creationId xmlns:a16="http://schemas.microsoft.com/office/drawing/2014/main" id="{D1E88F36-A77E-43D5-8D26-D2FDCED29DF3}"/>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216132" y="1030799"/>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descr="Planet Neptune Icon, PNG ClipArt Image | IconBug.com">
              <a:extLst>
                <a:ext uri="{FF2B5EF4-FFF2-40B4-BE49-F238E27FC236}">
                  <a16:creationId xmlns:a16="http://schemas.microsoft.com/office/drawing/2014/main" id="{F411E844-5D16-4718-B7F0-A14265CA8692}"/>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287336" y="881221"/>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4" descr="Planet Neptune Icon, PNG ClipArt Image | IconBug.com">
              <a:extLst>
                <a:ext uri="{FF2B5EF4-FFF2-40B4-BE49-F238E27FC236}">
                  <a16:creationId xmlns:a16="http://schemas.microsoft.com/office/drawing/2014/main" id="{5EFA28A7-C8E5-4E4D-BA41-4AA97DED7BBA}"/>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850961" y="957234"/>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4" descr="Planet Neptune Icon, PNG ClipArt Image | IconBug.com">
              <a:extLst>
                <a:ext uri="{FF2B5EF4-FFF2-40B4-BE49-F238E27FC236}">
                  <a16:creationId xmlns:a16="http://schemas.microsoft.com/office/drawing/2014/main" id="{C0CFBCF2-E74E-49A7-9ED7-6C29B2844E4D}"/>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020197" y="950271"/>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Planet Neptune Icon, PNG ClipArt Image | IconBug.com">
              <a:extLst>
                <a:ext uri="{FF2B5EF4-FFF2-40B4-BE49-F238E27FC236}">
                  <a16:creationId xmlns:a16="http://schemas.microsoft.com/office/drawing/2014/main" id="{63897497-8588-4127-923A-429F370E03BD}"/>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687038" y="957016"/>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4" descr="Planet Neptune Icon, PNG ClipArt Image | IconBug.com">
              <a:extLst>
                <a:ext uri="{FF2B5EF4-FFF2-40B4-BE49-F238E27FC236}">
                  <a16:creationId xmlns:a16="http://schemas.microsoft.com/office/drawing/2014/main" id="{495943BE-2C34-427C-813F-D2FF1BA19C20}"/>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564075" y="836533"/>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4" descr="Planet Neptune Icon, PNG ClipArt Image | IconBug.com">
              <a:extLst>
                <a:ext uri="{FF2B5EF4-FFF2-40B4-BE49-F238E27FC236}">
                  <a16:creationId xmlns:a16="http://schemas.microsoft.com/office/drawing/2014/main" id="{2D1007DD-558B-4BAB-94ED-AA95B5BA86AD}"/>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508638" y="1032404"/>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4" descr="Planet Neptune Icon, PNG ClipArt Image | IconBug.com">
              <a:extLst>
                <a:ext uri="{FF2B5EF4-FFF2-40B4-BE49-F238E27FC236}">
                  <a16:creationId xmlns:a16="http://schemas.microsoft.com/office/drawing/2014/main" id="{81A7AE2E-CF93-4ACF-9447-289C38FB7A31}"/>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60571" y="803033"/>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4" descr="Planet Neptune Icon, PNG ClipArt Image | IconBug.com">
              <a:extLst>
                <a:ext uri="{FF2B5EF4-FFF2-40B4-BE49-F238E27FC236}">
                  <a16:creationId xmlns:a16="http://schemas.microsoft.com/office/drawing/2014/main" id="{4455C930-034F-4B4B-A60E-3E086A2940C4}"/>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137047" y="822106"/>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4" descr="Planet Neptune Icon, PNG ClipArt Image | IconBug.com">
              <a:extLst>
                <a:ext uri="{FF2B5EF4-FFF2-40B4-BE49-F238E27FC236}">
                  <a16:creationId xmlns:a16="http://schemas.microsoft.com/office/drawing/2014/main" id="{5DD9FD42-E47F-4D44-B18C-D2999E008B0E}"/>
                </a:ext>
              </a:extLst>
            </p:cNvPr>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78255" y="684010"/>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4" descr="Planet Neptune Icon, PNG ClipArt Image | IconBug.com">
              <a:extLst>
                <a:ext uri="{FF2B5EF4-FFF2-40B4-BE49-F238E27FC236}">
                  <a16:creationId xmlns:a16="http://schemas.microsoft.com/office/drawing/2014/main" id="{49DDA676-6968-4E07-B1AC-0549CD002FC8}"/>
                </a:ext>
              </a:extLst>
            </p:cNvPr>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1598" y="772950"/>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4" descr="Planet Neptune Icon, PNG ClipArt Image | IconBug.com">
              <a:extLst>
                <a:ext uri="{FF2B5EF4-FFF2-40B4-BE49-F238E27FC236}">
                  <a16:creationId xmlns:a16="http://schemas.microsoft.com/office/drawing/2014/main" id="{9DC275C0-0C81-48D0-A293-FDA47BE36F5C}"/>
                </a:ext>
              </a:extLst>
            </p:cNvPr>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94994" y="657168"/>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4" descr="Planet Neptune Icon, PNG ClipArt Image | IconBug.com">
              <a:extLst>
                <a:ext uri="{FF2B5EF4-FFF2-40B4-BE49-F238E27FC236}">
                  <a16:creationId xmlns:a16="http://schemas.microsoft.com/office/drawing/2014/main" id="{036DB2B3-7971-415E-9979-F66918246AFB}"/>
                </a:ext>
              </a:extLst>
            </p:cNvPr>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86432" y="658956"/>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4" descr="Planet Neptune Icon, PNG ClipArt Image | IconBug.com">
              <a:extLst>
                <a:ext uri="{FF2B5EF4-FFF2-40B4-BE49-F238E27FC236}">
                  <a16:creationId xmlns:a16="http://schemas.microsoft.com/office/drawing/2014/main" id="{141F23C6-4226-43AC-BDDC-D3A568670A77}"/>
                </a:ext>
              </a:extLst>
            </p:cNvPr>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18022" y="1021032"/>
              <a:ext cx="193606" cy="19360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4" descr="Planet Neptune Icon, PNG ClipArt Image | IconBug.com">
              <a:extLst>
                <a:ext uri="{FF2B5EF4-FFF2-40B4-BE49-F238E27FC236}">
                  <a16:creationId xmlns:a16="http://schemas.microsoft.com/office/drawing/2014/main" id="{54A2C297-15BE-4BEF-80FB-6F06CC1A883E}"/>
                </a:ext>
              </a:extLst>
            </p:cNvPr>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70863" y="627086"/>
              <a:ext cx="193606" cy="1936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150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a:extLst>
              <a:ext uri="{FF2B5EF4-FFF2-40B4-BE49-F238E27FC236}">
                <a16:creationId xmlns:a16="http://schemas.microsoft.com/office/drawing/2014/main" id="{71E9DDB5-FDF2-4155-8A93-7CDE717F7E61}"/>
              </a:ext>
            </a:extLst>
          </p:cNvPr>
          <p:cNvPicPr>
            <a:picLocks noChangeAspect="1"/>
          </p:cNvPicPr>
          <p:nvPr/>
        </p:nvPicPr>
        <p:blipFill>
          <a:blip r:embed="rId2"/>
          <a:stretch>
            <a:fillRect/>
          </a:stretch>
        </p:blipFill>
        <p:spPr>
          <a:xfrm>
            <a:off x="7425773" y="5031655"/>
            <a:ext cx="819672" cy="449580"/>
          </a:xfrm>
          <a:prstGeom prst="rect">
            <a:avLst/>
          </a:prstGeom>
        </p:spPr>
      </p:pic>
      <p:pic>
        <p:nvPicPr>
          <p:cNvPr id="9" name="Picture 8">
            <a:extLst>
              <a:ext uri="{FF2B5EF4-FFF2-40B4-BE49-F238E27FC236}">
                <a16:creationId xmlns:a16="http://schemas.microsoft.com/office/drawing/2014/main" id="{59189DBA-0FB3-40EF-9DE7-57E7A8C29F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66370" y="1973932"/>
            <a:ext cx="1194701" cy="1437104"/>
          </a:xfrm>
          <a:prstGeom prst="rect">
            <a:avLst/>
          </a:prstGeom>
        </p:spPr>
      </p:pic>
      <p:sp>
        <p:nvSpPr>
          <p:cNvPr id="3" name="Rectangle 2">
            <a:extLst>
              <a:ext uri="{FF2B5EF4-FFF2-40B4-BE49-F238E27FC236}">
                <a16:creationId xmlns:a16="http://schemas.microsoft.com/office/drawing/2014/main" id="{BE1F933E-8E62-4DA7-971C-BDD6AD596A79}"/>
              </a:ext>
            </a:extLst>
          </p:cNvPr>
          <p:cNvSpPr/>
          <p:nvPr/>
        </p:nvSpPr>
        <p:spPr>
          <a:xfrm>
            <a:off x="-138420" y="809490"/>
            <a:ext cx="647574" cy="523220"/>
          </a:xfrm>
          <a:prstGeom prst="rect">
            <a:avLst/>
          </a:prstGeom>
          <a:noFill/>
        </p:spPr>
        <p:txBody>
          <a:bodyPr wrap="square" lIns="91440" tIns="45720" rIns="91440" bIns="45720">
            <a:spAutoFit/>
          </a:bodyPr>
          <a:lstStyle/>
          <a:p>
            <a:pPr algn="ctr"/>
            <a:r>
              <a:rPr lang="en-US" sz="2800" b="1" dirty="0">
                <a:ln w="13462">
                  <a:solidFill>
                    <a:schemeClr val="bg1"/>
                  </a:solidFill>
                  <a:prstDash val="solid"/>
                </a:ln>
                <a:solidFill>
                  <a:schemeClr val="accent4">
                    <a:lumMod val="50000"/>
                  </a:schemeClr>
                </a:solidFill>
                <a:effectLst>
                  <a:outerShdw dist="38100" dir="2700000" algn="bl" rotWithShape="0">
                    <a:schemeClr val="accent5"/>
                  </a:outerShdw>
                </a:effectLst>
              </a:rPr>
              <a:t>4.</a:t>
            </a:r>
          </a:p>
        </p:txBody>
      </p:sp>
      <p:pic>
        <p:nvPicPr>
          <p:cNvPr id="3074" name="Picture 2" descr="Just Do It | Good, Better, Best Love">
            <a:extLst>
              <a:ext uri="{FF2B5EF4-FFF2-40B4-BE49-F238E27FC236}">
                <a16:creationId xmlns:a16="http://schemas.microsoft.com/office/drawing/2014/main" id="{B9C24E93-469B-459D-AAD8-2DC6E95FB673}"/>
              </a:ext>
            </a:extLst>
          </p:cNvPr>
          <p:cNvPicPr>
            <a:picLocks noChangeAspect="1" noChangeArrowheads="1"/>
          </p:cNvPicPr>
          <p:nvPr/>
        </p:nvPicPr>
        <p:blipFill>
          <a:blip r:embed="rId4">
            <a:clrChange>
              <a:clrFrom>
                <a:srgbClr val="00FA91"/>
              </a:clrFrom>
              <a:clrTo>
                <a:srgbClr val="00FA91">
                  <a:alpha val="0"/>
                </a:srgbClr>
              </a:clrTo>
            </a:clrChange>
            <a:extLst>
              <a:ext uri="{28A0092B-C50C-407E-A947-70E740481C1C}">
                <a14:useLocalDpi xmlns:a14="http://schemas.microsoft.com/office/drawing/2010/main" val="0"/>
              </a:ext>
            </a:extLst>
          </a:blip>
          <a:srcRect/>
          <a:stretch>
            <a:fillRect/>
          </a:stretch>
        </p:blipFill>
        <p:spPr bwMode="auto">
          <a:xfrm>
            <a:off x="6460891" y="3602293"/>
            <a:ext cx="2152649" cy="1291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CD53E0D-E8BD-4C2E-AD6D-8586CB0450F8}"/>
              </a:ext>
            </a:extLst>
          </p:cNvPr>
          <p:cNvSpPr txBox="1"/>
          <p:nvPr/>
        </p:nvSpPr>
        <p:spPr>
          <a:xfrm>
            <a:off x="280696" y="929500"/>
            <a:ext cx="8528024" cy="923330"/>
          </a:xfrm>
          <a:prstGeom prst="rect">
            <a:avLst/>
          </a:prstGeom>
          <a:noFill/>
        </p:spPr>
        <p:txBody>
          <a:bodyPr wrap="square">
            <a:spAutoFit/>
          </a:bodyPr>
          <a:lstStyle/>
          <a:p>
            <a:r>
              <a:rPr lang="en-US" b="1" dirty="0"/>
              <a:t>A bag holds 4 green marbles and 3 blue marbles. You choose a marble without looking, put it aside, and choose another marble without looking. </a:t>
            </a:r>
            <a:r>
              <a:rPr lang="en-US" b="1" i="1" dirty="0">
                <a:latin typeface="Adobe Devanagari" panose="02040503050201020203" pitchFamily="18" charset="0"/>
                <a:cs typeface="Adobe Devanagari" panose="02040503050201020203" pitchFamily="18" charset="0"/>
              </a:rPr>
              <a:t>Use the Multiplication Rule to find the specified probability, entering it as a fraction.</a:t>
            </a:r>
            <a:endParaRPr lang="en-US" b="1" i="1" dirty="0">
              <a:solidFill>
                <a:srgbClr val="000000"/>
              </a:solidFill>
              <a:effectLst/>
              <a:latin typeface="Adobe Devanagari" panose="02040503050201020203" pitchFamily="18" charset="0"/>
              <a:cs typeface="Adobe Devanagari" panose="02040503050201020203" pitchFamily="18" charset="0"/>
            </a:endParaRPr>
          </a:p>
        </p:txBody>
      </p:sp>
      <p:pic>
        <p:nvPicPr>
          <p:cNvPr id="12" name="Picture 11">
            <a:extLst>
              <a:ext uri="{FF2B5EF4-FFF2-40B4-BE49-F238E27FC236}">
                <a16:creationId xmlns:a16="http://schemas.microsoft.com/office/drawing/2014/main" id="{C03A3803-9808-41BF-AE4D-0BFDBCF3AB7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091449" y="1709670"/>
            <a:ext cx="1785768" cy="297628"/>
          </a:xfrm>
          <a:prstGeom prst="rect">
            <a:avLst/>
          </a:prstGeom>
        </p:spPr>
      </p:pic>
      <p:pic>
        <p:nvPicPr>
          <p:cNvPr id="46" name="Picture 8" descr="IconExperience » V-Collection » Bullet Ball Glass Green Icon">
            <a:extLst>
              <a:ext uri="{FF2B5EF4-FFF2-40B4-BE49-F238E27FC236}">
                <a16:creationId xmlns:a16="http://schemas.microsoft.com/office/drawing/2014/main" id="{B4E9F968-7E99-4CDB-A058-759916D7388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1174" y="2979657"/>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IconExperience » V-Collection » Bullet Ball Glass Green Icon">
            <a:extLst>
              <a:ext uri="{FF2B5EF4-FFF2-40B4-BE49-F238E27FC236}">
                <a16:creationId xmlns:a16="http://schemas.microsoft.com/office/drawing/2014/main" id="{2B60C801-4946-41B5-8BE1-685C72984DCB}"/>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5232" y="3023684"/>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IconExperience » V-Collection » Bullet Ball Glass Green Icon">
            <a:extLst>
              <a:ext uri="{FF2B5EF4-FFF2-40B4-BE49-F238E27FC236}">
                <a16:creationId xmlns:a16="http://schemas.microsoft.com/office/drawing/2014/main" id="{E4D7685B-5791-4D4B-ACB2-3716A898276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3004" y="2994470"/>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IconExperience » V-Collection » Bullet Ball Glass Green Icon">
            <a:extLst>
              <a:ext uri="{FF2B5EF4-FFF2-40B4-BE49-F238E27FC236}">
                <a16:creationId xmlns:a16="http://schemas.microsoft.com/office/drawing/2014/main" id="{59CE1E4E-E7DD-4E14-AB69-40238BCED6E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498" y="2895247"/>
            <a:ext cx="301267" cy="32548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4" descr="Planet Neptune Icon, PNG ClipArt Image | IconBug.com">
            <a:extLst>
              <a:ext uri="{FF2B5EF4-FFF2-40B4-BE49-F238E27FC236}">
                <a16:creationId xmlns:a16="http://schemas.microsoft.com/office/drawing/2014/main" id="{495943BE-2C34-427C-813F-D2FF1BA19C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8636" y="2763876"/>
            <a:ext cx="213435" cy="230595"/>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CEDE5F2A-B856-4C07-811A-2568154E3FB3}"/>
              </a:ext>
            </a:extLst>
          </p:cNvPr>
          <p:cNvSpPr txBox="1"/>
          <p:nvPr/>
        </p:nvSpPr>
        <p:spPr>
          <a:xfrm>
            <a:off x="136634" y="1804826"/>
            <a:ext cx="8424437" cy="369332"/>
          </a:xfrm>
          <a:prstGeom prst="rect">
            <a:avLst/>
          </a:prstGeom>
          <a:noFill/>
        </p:spPr>
        <p:txBody>
          <a:bodyPr wrap="square">
            <a:spAutoFit/>
          </a:bodyPr>
          <a:lstStyle/>
          <a:p>
            <a:r>
              <a:rPr lang="en-US" b="1" i="0" dirty="0">
                <a:solidFill>
                  <a:srgbClr val="000000"/>
                </a:solidFill>
                <a:effectLst>
                  <a:outerShdw blurRad="38100" dist="38100" dir="2700000" algn="tl">
                    <a:srgbClr val="000000">
                      <a:alpha val="43137"/>
                    </a:srgbClr>
                  </a:outerShdw>
                </a:effectLst>
                <a:latin typeface="Monotype Corsiva" panose="03010101010201010101" pitchFamily="66" charset="0"/>
              </a:rPr>
              <a:t>Find the probability that you remove a</a:t>
            </a:r>
            <a:r>
              <a:rPr lang="en-US" b="1" i="0" dirty="0">
                <a:solidFill>
                  <a:schemeClr val="bg1">
                    <a:lumMod val="50000"/>
                  </a:schemeClr>
                </a:solidFill>
                <a:effectLst>
                  <a:outerShdw blurRad="38100" dist="38100" dir="2700000" algn="tl">
                    <a:srgbClr val="000000">
                      <a:alpha val="43137"/>
                    </a:srgbClr>
                  </a:outerShdw>
                </a:effectLst>
                <a:latin typeface="Monotype Corsiva" panose="03010101010201010101" pitchFamily="66" charset="0"/>
              </a:rPr>
              <a:t> </a:t>
            </a:r>
            <a:r>
              <a:rPr lang="en-US" b="1" i="0" dirty="0">
                <a:solidFill>
                  <a:srgbClr val="00B050"/>
                </a:solidFill>
                <a:effectLst>
                  <a:outerShdw blurRad="38100" dist="38100" dir="2700000" algn="tl">
                    <a:srgbClr val="000000">
                      <a:alpha val="43137"/>
                    </a:srgbClr>
                  </a:outerShdw>
                </a:effectLst>
                <a:latin typeface="Monotype Corsiva" panose="03010101010201010101" pitchFamily="66" charset="0"/>
              </a:rPr>
              <a:t>green marble </a:t>
            </a:r>
            <a:r>
              <a:rPr lang="en-US" b="1" i="0" dirty="0">
                <a:solidFill>
                  <a:srgbClr val="000000"/>
                </a:solidFill>
                <a:effectLst>
                  <a:outerShdw blurRad="38100" dist="38100" dir="2700000" algn="tl">
                    <a:srgbClr val="000000">
                      <a:alpha val="43137"/>
                    </a:srgbClr>
                  </a:outerShdw>
                </a:effectLst>
                <a:latin typeface="Monotype Corsiva" panose="03010101010201010101" pitchFamily="66" charset="0"/>
              </a:rPr>
              <a:t>followed by a </a:t>
            </a:r>
            <a:r>
              <a:rPr lang="en-US" b="1" i="0" dirty="0">
                <a:solidFill>
                  <a:srgbClr val="0070C0"/>
                </a:solidFill>
                <a:effectLst>
                  <a:outerShdw blurRad="38100" dist="38100" dir="2700000" algn="tl">
                    <a:srgbClr val="000000">
                      <a:alpha val="43137"/>
                    </a:srgbClr>
                  </a:outerShdw>
                </a:effectLst>
                <a:latin typeface="Monotype Corsiva" panose="03010101010201010101" pitchFamily="66" charset="0"/>
              </a:rPr>
              <a:t>blue marble</a:t>
            </a:r>
            <a:r>
              <a:rPr lang="en-US" b="1" i="0" dirty="0">
                <a:solidFill>
                  <a:srgbClr val="000000"/>
                </a:solidFill>
                <a:effectLst>
                  <a:outerShdw blurRad="38100" dist="38100" dir="2700000" algn="tl">
                    <a:srgbClr val="000000">
                      <a:alpha val="43137"/>
                    </a:srgbClr>
                  </a:outerShdw>
                </a:effectLst>
                <a:latin typeface="Monotype Corsiva" panose="03010101010201010101" pitchFamily="66" charset="0"/>
              </a:rPr>
              <a:t>.</a:t>
            </a:r>
            <a:endParaRPr lang="en-US" dirty="0">
              <a:effectLst>
                <a:outerShdw blurRad="38100" dist="38100" dir="2700000" algn="tl">
                  <a:srgbClr val="000000">
                    <a:alpha val="43137"/>
                  </a:srgbClr>
                </a:outerShdw>
              </a:effectLst>
              <a:latin typeface="Monotype Corsiva" panose="03010101010201010101" pitchFamily="66" charset="0"/>
            </a:endParaRPr>
          </a:p>
        </p:txBody>
      </p:sp>
      <p:sp>
        <p:nvSpPr>
          <p:cNvPr id="5" name="TextBox 4">
            <a:extLst>
              <a:ext uri="{FF2B5EF4-FFF2-40B4-BE49-F238E27FC236}">
                <a16:creationId xmlns:a16="http://schemas.microsoft.com/office/drawing/2014/main" id="{ACC4CC1A-E34F-4D1F-A368-4F9F1C9F713A}"/>
              </a:ext>
            </a:extLst>
          </p:cNvPr>
          <p:cNvSpPr txBox="1"/>
          <p:nvPr/>
        </p:nvSpPr>
        <p:spPr>
          <a:xfrm>
            <a:off x="299790" y="2268772"/>
            <a:ext cx="7165265" cy="523220"/>
          </a:xfrm>
          <a:prstGeom prst="rect">
            <a:avLst/>
          </a:prstGeom>
          <a:noFill/>
        </p:spPr>
        <p:txBody>
          <a:bodyPr wrap="square">
            <a:spAutoFit/>
          </a:bodyPr>
          <a:lstStyle/>
          <a:p>
            <a:r>
              <a:rPr lang="pl-PL" sz="2800" dirty="0"/>
              <a:t>P(</a:t>
            </a:r>
            <a:r>
              <a:rPr lang="en-US" sz="2800" b="1" dirty="0">
                <a:solidFill>
                  <a:srgbClr val="00B050"/>
                </a:solidFill>
                <a:effectLst>
                  <a:outerShdw blurRad="38100" dist="38100" dir="2700000" algn="tl">
                    <a:srgbClr val="000000">
                      <a:alpha val="43137"/>
                    </a:srgbClr>
                  </a:outerShdw>
                </a:effectLst>
              </a:rPr>
              <a:t>green</a:t>
            </a:r>
            <a:r>
              <a:rPr lang="pl-PL" sz="2800" dirty="0"/>
              <a:t> ⋂ </a:t>
            </a:r>
            <a:r>
              <a:rPr lang="en-US" sz="2800" b="1" dirty="0">
                <a:solidFill>
                  <a:srgbClr val="0070C0"/>
                </a:solidFill>
                <a:effectLst>
                  <a:outerShdw blurRad="38100" dist="38100" dir="2700000" algn="tl">
                    <a:srgbClr val="000000">
                      <a:alpha val="43137"/>
                    </a:srgbClr>
                  </a:outerShdw>
                </a:effectLst>
              </a:rPr>
              <a:t>blue</a:t>
            </a:r>
            <a:r>
              <a:rPr lang="pl-PL" sz="2800" dirty="0"/>
              <a:t>) = P(</a:t>
            </a:r>
            <a:r>
              <a:rPr lang="en-US" sz="2800" b="1" dirty="0">
                <a:solidFill>
                  <a:srgbClr val="00B050"/>
                </a:solidFill>
                <a:effectLst>
                  <a:outerShdw blurRad="38100" dist="38100" dir="2700000" algn="tl">
                    <a:srgbClr val="000000">
                      <a:alpha val="43137"/>
                    </a:srgbClr>
                  </a:outerShdw>
                </a:effectLst>
              </a:rPr>
              <a:t>green</a:t>
            </a:r>
            <a:r>
              <a:rPr lang="pl-PL" sz="2800" dirty="0"/>
              <a:t>) ∙ P(</a:t>
            </a:r>
            <a:r>
              <a:rPr lang="en-US" sz="2800" dirty="0">
                <a:solidFill>
                  <a:srgbClr val="0070C0"/>
                </a:solidFill>
              </a:rPr>
              <a:t>blue</a:t>
            </a:r>
            <a:r>
              <a:rPr lang="pl-PL" sz="2800" dirty="0"/>
              <a:t>|</a:t>
            </a:r>
            <a:r>
              <a:rPr lang="en-US" sz="2800" b="1" dirty="0">
                <a:solidFill>
                  <a:srgbClr val="00B050"/>
                </a:solidFill>
                <a:effectLst>
                  <a:outerShdw blurRad="38100" dist="38100" dir="2700000" algn="tl">
                    <a:srgbClr val="000000">
                      <a:alpha val="43137"/>
                    </a:srgbClr>
                  </a:outerShdw>
                </a:effectLst>
              </a:rPr>
              <a:t>green</a:t>
            </a:r>
            <a:r>
              <a:rPr lang="pl-PL" sz="2800" dirty="0"/>
              <a:t>) </a:t>
            </a:r>
            <a:endParaRPr lang="en-US" sz="2800" dirty="0"/>
          </a:p>
        </p:txBody>
      </p:sp>
      <p:pic>
        <p:nvPicPr>
          <p:cNvPr id="11" name="Picture 14" descr="Planet Neptune Icon, PNG ClipArt Image | IconBug.com">
            <a:extLst>
              <a:ext uri="{FF2B5EF4-FFF2-40B4-BE49-F238E27FC236}">
                <a16:creationId xmlns:a16="http://schemas.microsoft.com/office/drawing/2014/main" id="{1CB72D8C-08CF-4F5B-8245-5DBD29D9FB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5169" y="2812668"/>
            <a:ext cx="213435" cy="2305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lanet Neptune Icon, PNG ClipArt Image | IconBug.com">
            <a:extLst>
              <a:ext uri="{FF2B5EF4-FFF2-40B4-BE49-F238E27FC236}">
                <a16:creationId xmlns:a16="http://schemas.microsoft.com/office/drawing/2014/main" id="{59946863-47AF-4F7F-87CB-339C7AAB47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0613" y="2716783"/>
            <a:ext cx="213435" cy="23059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BC5642F-A74D-443A-960D-DE76411AC2C4}"/>
                  </a:ext>
                </a:extLst>
              </p:cNvPr>
              <p:cNvSpPr txBox="1"/>
              <p:nvPr/>
            </p:nvSpPr>
            <p:spPr>
              <a:xfrm>
                <a:off x="576811" y="2896389"/>
                <a:ext cx="2083070" cy="8063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800" dirty="0"/>
                        <m:t>P</m:t>
                      </m:r>
                      <m:r>
                        <m:rPr>
                          <m:nor/>
                        </m:rPr>
                        <a:rPr lang="pl-PL" sz="2800" dirty="0"/>
                        <m:t>(</m:t>
                      </m:r>
                      <m:r>
                        <m:rPr>
                          <m:nor/>
                        </m:rPr>
                        <a:rPr lang="en-US" sz="2800" b="1" dirty="0">
                          <a:solidFill>
                            <a:srgbClr val="00B050"/>
                          </a:solidFill>
                          <a:effectLst>
                            <a:outerShdw blurRad="38100" dist="38100" dir="2700000" algn="tl">
                              <a:srgbClr val="000000">
                                <a:alpha val="43137"/>
                              </a:srgbClr>
                            </a:outerShdw>
                          </a:effectLst>
                        </a:rPr>
                        <m:t>green</m:t>
                      </m:r>
                      <m:r>
                        <m:rPr>
                          <m:nor/>
                        </m:rPr>
                        <a:rPr lang="pl-PL" sz="2800" dirty="0"/>
                        <m:t>)</m:t>
                      </m:r>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4</m:t>
                          </m:r>
                        </m:num>
                        <m:den>
                          <m:r>
                            <a:rPr lang="en-US" sz="2800" i="1">
                              <a:latin typeface="Cambria Math" panose="02040503050406030204" pitchFamily="18" charset="0"/>
                            </a:rPr>
                            <m:t>7</m:t>
                          </m:r>
                        </m:den>
                      </m:f>
                    </m:oMath>
                  </m:oMathPara>
                </a14:m>
                <a:endParaRPr lang="en-US" sz="2800" dirty="0"/>
              </a:p>
            </p:txBody>
          </p:sp>
        </mc:Choice>
        <mc:Fallback xmlns="">
          <p:sp>
            <p:nvSpPr>
              <p:cNvPr id="14" name="TextBox 13">
                <a:extLst>
                  <a:ext uri="{FF2B5EF4-FFF2-40B4-BE49-F238E27FC236}">
                    <a16:creationId xmlns:a16="http://schemas.microsoft.com/office/drawing/2014/main" id="{8BC5642F-A74D-443A-960D-DE76411AC2C4}"/>
                  </a:ext>
                </a:extLst>
              </p:cNvPr>
              <p:cNvSpPr txBox="1">
                <a:spLocks noRot="1" noChangeAspect="1" noMove="1" noResize="1" noEditPoints="1" noAdjustHandles="1" noChangeArrowheads="1" noChangeShapeType="1" noTextEdit="1"/>
              </p:cNvSpPr>
              <p:nvPr/>
            </p:nvSpPr>
            <p:spPr>
              <a:xfrm>
                <a:off x="576811" y="2896389"/>
                <a:ext cx="2083070" cy="8063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41AAAE1-0689-4000-A434-4C55497230B7}"/>
                  </a:ext>
                </a:extLst>
              </p:cNvPr>
              <p:cNvSpPr txBox="1"/>
              <p:nvPr/>
            </p:nvSpPr>
            <p:spPr>
              <a:xfrm>
                <a:off x="3197897" y="2943385"/>
                <a:ext cx="3683637"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l-PL" sz="2800" dirty="0"/>
                        <m:t>P</m:t>
                      </m:r>
                      <m:r>
                        <m:rPr>
                          <m:nor/>
                        </m:rPr>
                        <a:rPr lang="pl-PL" sz="2800" dirty="0"/>
                        <m:t>(</m:t>
                      </m:r>
                      <m:r>
                        <m:rPr>
                          <m:nor/>
                        </m:rPr>
                        <a:rPr lang="en-US" sz="2800" dirty="0">
                          <a:solidFill>
                            <a:srgbClr val="0070C0"/>
                          </a:solidFill>
                        </a:rPr>
                        <m:t>blue</m:t>
                      </m:r>
                      <m:r>
                        <m:rPr>
                          <m:nor/>
                        </m:rPr>
                        <a:rPr lang="pl-PL" sz="2800" dirty="0"/>
                        <m:t>|</m:t>
                      </m:r>
                      <m:r>
                        <m:rPr>
                          <m:nor/>
                        </m:rPr>
                        <a:rPr lang="en-US" sz="2800" b="1" dirty="0">
                          <a:solidFill>
                            <a:srgbClr val="00B050"/>
                          </a:solidFill>
                          <a:effectLst>
                            <a:outerShdw blurRad="38100" dist="38100" dir="2700000" algn="tl">
                              <a:srgbClr val="000000">
                                <a:alpha val="43137"/>
                              </a:srgbClr>
                            </a:outerShdw>
                          </a:effectLst>
                        </a:rPr>
                        <m:t>green</m:t>
                      </m:r>
                      <m:r>
                        <m:rPr>
                          <m:nor/>
                        </m:rPr>
                        <a:rPr lang="pl-PL" sz="2800" dirty="0"/>
                        <m:t>)</m:t>
                      </m:r>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3</m:t>
                          </m:r>
                        </m:num>
                        <m:den>
                          <m:r>
                            <a:rPr lang="en-US" sz="2800" i="1">
                              <a:latin typeface="Cambria Math" panose="02040503050406030204" pitchFamily="18" charset="0"/>
                            </a:rPr>
                            <m:t>6</m:t>
                          </m:r>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oMath>
                  </m:oMathPara>
                </a14:m>
                <a:endParaRPr lang="en-US" sz="2800" dirty="0"/>
              </a:p>
            </p:txBody>
          </p:sp>
        </mc:Choice>
        <mc:Fallback xmlns="">
          <p:sp>
            <p:nvSpPr>
              <p:cNvPr id="19" name="TextBox 18">
                <a:extLst>
                  <a:ext uri="{FF2B5EF4-FFF2-40B4-BE49-F238E27FC236}">
                    <a16:creationId xmlns:a16="http://schemas.microsoft.com/office/drawing/2014/main" id="{E41AAAE1-0689-4000-A434-4C55497230B7}"/>
                  </a:ext>
                </a:extLst>
              </p:cNvPr>
              <p:cNvSpPr txBox="1">
                <a:spLocks noRot="1" noChangeAspect="1" noMove="1" noResize="1" noEditPoints="1" noAdjustHandles="1" noChangeArrowheads="1" noChangeShapeType="1" noTextEdit="1"/>
              </p:cNvSpPr>
              <p:nvPr/>
            </p:nvSpPr>
            <p:spPr>
              <a:xfrm>
                <a:off x="3197897" y="2943385"/>
                <a:ext cx="3683637" cy="8094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E8253DF5-431E-4D35-9F0C-63F3D7AD2E9D}"/>
                  </a:ext>
                </a:extLst>
              </p:cNvPr>
              <p:cNvSpPr txBox="1"/>
              <p:nvPr/>
            </p:nvSpPr>
            <p:spPr>
              <a:xfrm>
                <a:off x="896303" y="4002566"/>
                <a:ext cx="4886324" cy="900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pl-PL" sz="2800" dirty="0"/>
                        <m:t>P</m:t>
                      </m:r>
                      <m:r>
                        <m:rPr>
                          <m:nor/>
                        </m:rPr>
                        <a:rPr lang="pl-PL" sz="2800" dirty="0"/>
                        <m:t>(</m:t>
                      </m:r>
                      <m:r>
                        <m:rPr>
                          <m:nor/>
                        </m:rPr>
                        <a:rPr lang="en-US" sz="2800" b="1" dirty="0">
                          <a:solidFill>
                            <a:srgbClr val="00B050"/>
                          </a:solidFill>
                          <a:effectLst>
                            <a:outerShdw blurRad="38100" dist="38100" dir="2700000" algn="tl">
                              <a:srgbClr val="000000">
                                <a:alpha val="43137"/>
                              </a:srgbClr>
                            </a:outerShdw>
                          </a:effectLst>
                        </a:rPr>
                        <m:t>green</m:t>
                      </m:r>
                      <m:r>
                        <m:rPr>
                          <m:nor/>
                        </m:rPr>
                        <a:rPr lang="pl-PL" sz="2800" dirty="0"/>
                        <m:t> ⋂ </m:t>
                      </m:r>
                      <m:r>
                        <m:rPr>
                          <m:nor/>
                        </m:rPr>
                        <a:rPr lang="en-US" sz="2800" b="1" dirty="0">
                          <a:solidFill>
                            <a:srgbClr val="0070C0"/>
                          </a:solidFill>
                          <a:effectLst>
                            <a:outerShdw blurRad="38100" dist="38100" dir="2700000" algn="tl">
                              <a:srgbClr val="000000">
                                <a:alpha val="43137"/>
                              </a:srgbClr>
                            </a:outerShdw>
                          </a:effectLst>
                        </a:rPr>
                        <m:t>blue</m:t>
                      </m:r>
                      <m:r>
                        <m:rPr>
                          <m:nor/>
                        </m:rPr>
                        <a:rPr lang="pl-PL" sz="2800" dirty="0"/>
                        <m:t>) =</m:t>
                      </m:r>
                      <m:r>
                        <m:rPr>
                          <m:nor/>
                        </m:rPr>
                        <a:rPr lang="en-US" sz="2800" dirty="0"/>
                        <m:t> </m:t>
                      </m:r>
                      <m:f>
                        <m:fPr>
                          <m:ctrlPr>
                            <a:rPr lang="en-US" sz="2800" i="1">
                              <a:latin typeface="Cambria Math" panose="02040503050406030204" pitchFamily="18" charset="0"/>
                            </a:rPr>
                          </m:ctrlPr>
                        </m:fPr>
                        <m:num>
                          <m:r>
                            <a:rPr lang="en-US" sz="2800" i="1">
                              <a:latin typeface="Cambria Math" panose="02040503050406030204" pitchFamily="18" charset="0"/>
                            </a:rPr>
                            <m:t>4</m:t>
                          </m:r>
                        </m:num>
                        <m:den>
                          <m:r>
                            <a:rPr lang="en-US" sz="2800" i="1">
                              <a:latin typeface="Cambria Math" panose="02040503050406030204" pitchFamily="18" charset="0"/>
                            </a:rPr>
                            <m:t>7</m:t>
                          </m:r>
                        </m:den>
                      </m:f>
                      <m:r>
                        <a:rPr lang="en-US" sz="2800" i="1">
                          <a:latin typeface="Cambria Math" panose="02040503050406030204" pitchFamily="18" charset="0"/>
                        </a:rPr>
                        <m:t>𝑥</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1</m:t>
                          </m:r>
                        </m:num>
                        <m:den>
                          <m:r>
                            <a:rPr lang="en-US" sz="2800" i="1">
                              <a:latin typeface="Cambria Math" panose="02040503050406030204" pitchFamily="18" charset="0"/>
                              <a:ea typeface="Cambria Math" panose="02040503050406030204" pitchFamily="18" charset="0"/>
                            </a:rPr>
                            <m:t>2</m:t>
                          </m:r>
                        </m:den>
                      </m:f>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2</m:t>
                          </m:r>
                        </m:num>
                        <m:den>
                          <m:r>
                            <a:rPr lang="en-US" sz="2800" i="1">
                              <a:latin typeface="Cambria Math" panose="02040503050406030204" pitchFamily="18" charset="0"/>
                            </a:rPr>
                            <m:t>7</m:t>
                          </m:r>
                        </m:den>
                      </m:f>
                    </m:oMath>
                  </m:oMathPara>
                </a14:m>
                <a:endParaRPr lang="en-US" sz="2800" dirty="0"/>
              </a:p>
            </p:txBody>
          </p:sp>
        </mc:Choice>
        <mc:Fallback xmlns="">
          <p:sp>
            <p:nvSpPr>
              <p:cNvPr id="71" name="TextBox 70">
                <a:extLst>
                  <a:ext uri="{FF2B5EF4-FFF2-40B4-BE49-F238E27FC236}">
                    <a16:creationId xmlns:a16="http://schemas.microsoft.com/office/drawing/2014/main" id="{E8253DF5-431E-4D35-9F0C-63F3D7AD2E9D}"/>
                  </a:ext>
                </a:extLst>
              </p:cNvPr>
              <p:cNvSpPr txBox="1">
                <a:spLocks noRot="1" noChangeAspect="1" noMove="1" noResize="1" noEditPoints="1" noAdjustHandles="1" noChangeArrowheads="1" noChangeShapeType="1" noTextEdit="1"/>
              </p:cNvSpPr>
              <p:nvPr/>
            </p:nvSpPr>
            <p:spPr>
              <a:xfrm>
                <a:off x="896303" y="4002566"/>
                <a:ext cx="4886324" cy="90024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D3A5360-2C22-4EEE-BFDE-C82A8734BAE9}"/>
                  </a:ext>
                </a:extLst>
              </p:cNvPr>
              <p:cNvSpPr txBox="1"/>
              <p:nvPr/>
            </p:nvSpPr>
            <p:spPr>
              <a:xfrm>
                <a:off x="7366369" y="4839171"/>
                <a:ext cx="898012" cy="7842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𝟐</m:t>
                          </m:r>
                        </m:num>
                        <m:den>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𝟕</m:t>
                          </m:r>
                        </m:den>
                      </m:f>
                    </m:oMath>
                  </m:oMathPara>
                </a14:m>
                <a:endParaRPr lang="en-US" sz="2400" b="1" dirty="0">
                  <a:solidFill>
                    <a:srgbClr val="FF0000"/>
                  </a:solidFill>
                  <a:effectLst>
                    <a:outerShdw blurRad="38100" dist="38100" dir="2700000" algn="tl">
                      <a:srgbClr val="000000">
                        <a:alpha val="43137"/>
                      </a:srgbClr>
                    </a:outerShdw>
                  </a:effectLst>
                </a:endParaRPr>
              </a:p>
            </p:txBody>
          </p:sp>
        </mc:Choice>
        <mc:Fallback xmlns="">
          <p:sp>
            <p:nvSpPr>
              <p:cNvPr id="73" name="TextBox 72">
                <a:extLst>
                  <a:ext uri="{FF2B5EF4-FFF2-40B4-BE49-F238E27FC236}">
                    <a16:creationId xmlns:a16="http://schemas.microsoft.com/office/drawing/2014/main" id="{3D3A5360-2C22-4EEE-BFDE-C82A8734BAE9}"/>
                  </a:ext>
                </a:extLst>
              </p:cNvPr>
              <p:cNvSpPr txBox="1">
                <a:spLocks noRot="1" noChangeAspect="1" noMove="1" noResize="1" noEditPoints="1" noAdjustHandles="1" noChangeArrowheads="1" noChangeShapeType="1" noTextEdit="1"/>
              </p:cNvSpPr>
              <p:nvPr/>
            </p:nvSpPr>
            <p:spPr>
              <a:xfrm>
                <a:off x="7366369" y="4839171"/>
                <a:ext cx="898012" cy="784254"/>
              </a:xfrm>
              <a:prstGeom prst="rect">
                <a:avLst/>
              </a:prstGeom>
              <a:blipFill>
                <a:blip r:embed="rId11"/>
                <a:stretch>
                  <a:fillRect b="-781"/>
                </a:stretch>
              </a:blipFill>
            </p:spPr>
            <p:txBody>
              <a:bodyPr/>
              <a:lstStyle/>
              <a:p>
                <a:r>
                  <a:rPr lang="en-US">
                    <a:noFill/>
                  </a:rPr>
                  <a:t> </a:t>
                </a:r>
              </a:p>
            </p:txBody>
          </p:sp>
        </mc:Fallback>
      </mc:AlternateContent>
      <p:pic>
        <p:nvPicPr>
          <p:cNvPr id="72" name="Picture 71">
            <a:extLst>
              <a:ext uri="{FF2B5EF4-FFF2-40B4-BE49-F238E27FC236}">
                <a16:creationId xmlns:a16="http://schemas.microsoft.com/office/drawing/2014/main" id="{BCD0CB5B-DF8C-4C59-B3CF-5F982BBD76DA}"/>
              </a:ext>
            </a:extLst>
          </p:cNvPr>
          <p:cNvPicPr>
            <a:picLocks noChangeAspect="1"/>
          </p:cNvPicPr>
          <p:nvPr/>
        </p:nvPicPr>
        <p:blipFill>
          <a:blip r:embed="rId12"/>
          <a:stretch>
            <a:fillRect/>
          </a:stretch>
        </p:blipFill>
        <p:spPr>
          <a:xfrm>
            <a:off x="2227164" y="2833847"/>
            <a:ext cx="619527" cy="953280"/>
          </a:xfrm>
          <a:prstGeom prst="rect">
            <a:avLst/>
          </a:prstGeom>
        </p:spPr>
      </p:pic>
      <p:pic>
        <p:nvPicPr>
          <p:cNvPr id="75" name="Picture 74">
            <a:extLst>
              <a:ext uri="{FF2B5EF4-FFF2-40B4-BE49-F238E27FC236}">
                <a16:creationId xmlns:a16="http://schemas.microsoft.com/office/drawing/2014/main" id="{153DC17D-71F9-4866-B8E9-BD5320BE16EA}"/>
              </a:ext>
            </a:extLst>
          </p:cNvPr>
          <p:cNvPicPr>
            <a:picLocks noChangeAspect="1"/>
          </p:cNvPicPr>
          <p:nvPr/>
        </p:nvPicPr>
        <p:blipFill>
          <a:blip r:embed="rId12"/>
          <a:stretch>
            <a:fillRect/>
          </a:stretch>
        </p:blipFill>
        <p:spPr>
          <a:xfrm>
            <a:off x="5848445" y="2878947"/>
            <a:ext cx="967898" cy="953280"/>
          </a:xfrm>
          <a:prstGeom prst="rect">
            <a:avLst/>
          </a:prstGeom>
        </p:spPr>
      </p:pic>
      <p:pic>
        <p:nvPicPr>
          <p:cNvPr id="76" name="Picture 75">
            <a:extLst>
              <a:ext uri="{FF2B5EF4-FFF2-40B4-BE49-F238E27FC236}">
                <a16:creationId xmlns:a16="http://schemas.microsoft.com/office/drawing/2014/main" id="{CC13D242-76D5-4427-93C9-E62EFBF3E8DA}"/>
              </a:ext>
            </a:extLst>
          </p:cNvPr>
          <p:cNvPicPr>
            <a:picLocks noChangeAspect="1"/>
          </p:cNvPicPr>
          <p:nvPr/>
        </p:nvPicPr>
        <p:blipFill>
          <a:blip r:embed="rId12"/>
          <a:stretch>
            <a:fillRect/>
          </a:stretch>
        </p:blipFill>
        <p:spPr>
          <a:xfrm>
            <a:off x="3888540" y="3976049"/>
            <a:ext cx="306270" cy="953280"/>
          </a:xfrm>
          <a:prstGeom prst="rect">
            <a:avLst/>
          </a:prstGeom>
        </p:spPr>
      </p:pic>
      <p:pic>
        <p:nvPicPr>
          <p:cNvPr id="77" name="Picture 76">
            <a:extLst>
              <a:ext uri="{FF2B5EF4-FFF2-40B4-BE49-F238E27FC236}">
                <a16:creationId xmlns:a16="http://schemas.microsoft.com/office/drawing/2014/main" id="{B1569713-615F-4513-97C7-EE512AFD32EE}"/>
              </a:ext>
            </a:extLst>
          </p:cNvPr>
          <p:cNvPicPr>
            <a:picLocks noChangeAspect="1"/>
          </p:cNvPicPr>
          <p:nvPr/>
        </p:nvPicPr>
        <p:blipFill>
          <a:blip r:embed="rId12"/>
          <a:stretch>
            <a:fillRect/>
          </a:stretch>
        </p:blipFill>
        <p:spPr>
          <a:xfrm>
            <a:off x="4470770" y="4018500"/>
            <a:ext cx="306270" cy="953280"/>
          </a:xfrm>
          <a:prstGeom prst="rect">
            <a:avLst/>
          </a:prstGeom>
        </p:spPr>
      </p:pic>
      <p:pic>
        <p:nvPicPr>
          <p:cNvPr id="78" name="Picture 77">
            <a:extLst>
              <a:ext uri="{FF2B5EF4-FFF2-40B4-BE49-F238E27FC236}">
                <a16:creationId xmlns:a16="http://schemas.microsoft.com/office/drawing/2014/main" id="{1ABBAD7D-882D-4AF5-93BD-3F074B44A8C0}"/>
              </a:ext>
            </a:extLst>
          </p:cNvPr>
          <p:cNvPicPr>
            <a:picLocks noChangeAspect="1"/>
          </p:cNvPicPr>
          <p:nvPr/>
        </p:nvPicPr>
        <p:blipFill>
          <a:blip r:embed="rId12"/>
          <a:stretch>
            <a:fillRect/>
          </a:stretch>
        </p:blipFill>
        <p:spPr>
          <a:xfrm>
            <a:off x="5196917" y="4002566"/>
            <a:ext cx="306270" cy="953280"/>
          </a:xfrm>
          <a:prstGeom prst="rect">
            <a:avLst/>
          </a:prstGeom>
        </p:spPr>
      </p:pic>
      <p:sp>
        <p:nvSpPr>
          <p:cNvPr id="80" name="TextBox 79">
            <a:extLst>
              <a:ext uri="{FF2B5EF4-FFF2-40B4-BE49-F238E27FC236}">
                <a16:creationId xmlns:a16="http://schemas.microsoft.com/office/drawing/2014/main" id="{0D775375-C9AA-44DD-9688-035A6F648E49}"/>
              </a:ext>
            </a:extLst>
          </p:cNvPr>
          <p:cNvSpPr txBox="1"/>
          <p:nvPr/>
        </p:nvSpPr>
        <p:spPr>
          <a:xfrm>
            <a:off x="1" y="5057890"/>
            <a:ext cx="8340273" cy="369332"/>
          </a:xfrm>
          <a:prstGeom prst="rect">
            <a:avLst/>
          </a:prstGeom>
          <a:noFill/>
        </p:spPr>
        <p:txBody>
          <a:bodyPr wrap="square">
            <a:spAutoFit/>
          </a:bodyPr>
          <a:lstStyle/>
          <a:p>
            <a:pPr algn="l"/>
            <a:r>
              <a:rPr lang="en-US" b="1" i="0" dirty="0">
                <a:solidFill>
                  <a:srgbClr val="000000"/>
                </a:solidFill>
                <a:effectLst/>
                <a:latin typeface="MyriadPro"/>
              </a:rPr>
              <a:t>The probability that you choose a green marble followed by a blue marble is </a:t>
            </a:r>
          </a:p>
        </p:txBody>
      </p:sp>
      <p:pic>
        <p:nvPicPr>
          <p:cNvPr id="83" name="Picture 82">
            <a:extLst>
              <a:ext uri="{FF2B5EF4-FFF2-40B4-BE49-F238E27FC236}">
                <a16:creationId xmlns:a16="http://schemas.microsoft.com/office/drawing/2014/main" id="{B6308A17-5C1B-43CD-A1E7-F16452094ABD}"/>
              </a:ext>
            </a:extLst>
          </p:cNvPr>
          <p:cNvPicPr>
            <a:picLocks noChangeAspect="1"/>
          </p:cNvPicPr>
          <p:nvPr/>
        </p:nvPicPr>
        <p:blipFill>
          <a:blip r:embed="rId12"/>
          <a:stretch>
            <a:fillRect/>
          </a:stretch>
        </p:blipFill>
        <p:spPr>
          <a:xfrm>
            <a:off x="3313988" y="2454081"/>
            <a:ext cx="863284" cy="294891"/>
          </a:xfrm>
          <a:prstGeom prst="rect">
            <a:avLst/>
          </a:prstGeom>
        </p:spPr>
      </p:pic>
      <p:pic>
        <p:nvPicPr>
          <p:cNvPr id="84" name="Picture 83">
            <a:extLst>
              <a:ext uri="{FF2B5EF4-FFF2-40B4-BE49-F238E27FC236}">
                <a16:creationId xmlns:a16="http://schemas.microsoft.com/office/drawing/2014/main" id="{CA53A09E-0AE8-435B-AB93-175B9CA2D025}"/>
              </a:ext>
            </a:extLst>
          </p:cNvPr>
          <p:cNvPicPr>
            <a:picLocks noChangeAspect="1"/>
          </p:cNvPicPr>
          <p:nvPr/>
        </p:nvPicPr>
        <p:blipFill>
          <a:blip r:embed="rId12"/>
          <a:stretch>
            <a:fillRect/>
          </a:stretch>
        </p:blipFill>
        <p:spPr>
          <a:xfrm>
            <a:off x="4851333" y="2389387"/>
            <a:ext cx="651855" cy="266384"/>
          </a:xfrm>
          <a:prstGeom prst="rect">
            <a:avLst/>
          </a:prstGeom>
        </p:spPr>
      </p:pic>
      <p:pic>
        <p:nvPicPr>
          <p:cNvPr id="85" name="Picture 84">
            <a:extLst>
              <a:ext uri="{FF2B5EF4-FFF2-40B4-BE49-F238E27FC236}">
                <a16:creationId xmlns:a16="http://schemas.microsoft.com/office/drawing/2014/main" id="{AE6ECA9A-C709-43AD-9279-D21A555E7BED}"/>
              </a:ext>
            </a:extLst>
          </p:cNvPr>
          <p:cNvPicPr>
            <a:picLocks noChangeAspect="1"/>
          </p:cNvPicPr>
          <p:nvPr/>
        </p:nvPicPr>
        <p:blipFill>
          <a:blip r:embed="rId12"/>
          <a:stretch>
            <a:fillRect/>
          </a:stretch>
        </p:blipFill>
        <p:spPr>
          <a:xfrm>
            <a:off x="5610650" y="2470702"/>
            <a:ext cx="850241" cy="294891"/>
          </a:xfrm>
          <a:prstGeom prst="rect">
            <a:avLst/>
          </a:prstGeom>
        </p:spPr>
      </p:pic>
    </p:spTree>
    <p:extLst>
      <p:ext uri="{BB962C8B-B14F-4D97-AF65-F5344CB8AC3E}">
        <p14:creationId xmlns:p14="http://schemas.microsoft.com/office/powerpoint/2010/main" val="271273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3"/>
                                        </p:tgtEl>
                                      </p:cBhvr>
                                    </p:animEffect>
                                    <p:set>
                                      <p:cBhvr>
                                        <p:cTn id="12" dur="1" fill="hold">
                                          <p:stCondLst>
                                            <p:cond delay="499"/>
                                          </p:stCondLst>
                                        </p:cTn>
                                        <p:tgtEl>
                                          <p:spTgt spid="8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4"/>
                                        </p:tgtEl>
                                      </p:cBhvr>
                                    </p:animEffect>
                                    <p:set>
                                      <p:cBhvr>
                                        <p:cTn id="17" dur="1" fill="hold">
                                          <p:stCondLst>
                                            <p:cond delay="499"/>
                                          </p:stCondLst>
                                        </p:cTn>
                                        <p:tgtEl>
                                          <p:spTgt spid="8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5"/>
                                        </p:tgtEl>
                                      </p:cBhvr>
                                    </p:animEffect>
                                    <p:set>
                                      <p:cBhvr>
                                        <p:cTn id="22" dur="1" fill="hold">
                                          <p:stCondLst>
                                            <p:cond delay="499"/>
                                          </p:stCondLst>
                                        </p:cTn>
                                        <p:tgtEl>
                                          <p:spTgt spid="8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2"/>
                                        </p:tgtEl>
                                      </p:cBhvr>
                                    </p:animEffect>
                                    <p:set>
                                      <p:cBhvr>
                                        <p:cTn id="32" dur="1" fill="hold">
                                          <p:stCondLst>
                                            <p:cond delay="499"/>
                                          </p:stCondLst>
                                        </p:cTn>
                                        <p:tgtEl>
                                          <p:spTgt spid="7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105 0.00124 L -0.00105 0.00124 C -0.00122 -0.00123 -0.00157 -0.00339 -0.00191 -0.00555 C -0.00243 -0.00864 -0.00313 -0.0108 -0.004 -0.01358 C -0.00608 -0.02222 -0.00434 -0.01944 -0.00695 -0.02253 C -0.00712 -0.02345 -0.00747 -0.02469 -0.00764 -0.02561 C -0.00799 -0.02685 -0.00816 -0.02808 -0.00851 -0.02932 C -0.00868 -0.02993 -0.00921 -0.03086 -0.00938 -0.03148 C -0.0099 -0.03302 -0.01025 -0.03456 -0.01059 -0.0358 C -0.01129 -0.03827 -0.01164 -0.04105 -0.01233 -0.04321 C -0.01459 -0.05154 -0.01164 -0.04166 -0.01441 -0.04845 C -0.01493 -0.04969 -0.0158 -0.05401 -0.01598 -0.05524 C -0.01719 -0.0608 -0.01719 -0.06172 -0.01806 -0.06697 C -0.01841 -0.0716 -0.01858 -0.07654 -0.01893 -0.08117 C -0.01927 -0.08333 -0.02014 -0.08549 -0.02014 -0.08765 C -0.02032 -0.09598 -0.0198 -0.10401 -0.01945 -0.11234 C -0.01927 -0.1145 -0.01875 -0.11666 -0.01858 -0.11882 C -0.01823 -0.12222 -0.01806 -0.12531 -0.01771 -0.12839 C -0.01789 -0.14814 -0.01858 -0.18395 -0.01771 -0.2071 C -0.01702 -0.225 -0.01806 -0.22098 -0.01563 -0.22932 C -0.01528 -0.23148 -0.01528 -0.23395 -0.01476 -0.2358 C -0.01459 -0.23672 -0.01372 -0.23703 -0.01355 -0.23827 C -0.01337 -0.23889 -0.01268 -0.24506 -0.01181 -0.24629 C -0.01129 -0.24722 -0.01042 -0.24722 -0.00973 -0.24784 C -0.00955 -0.24845 -0.00938 -0.24938 -0.00903 -0.25 C -0.00834 -0.25061 -0.00573 -0.25247 -0.00521 -0.25277 C 0.00069 -0.25277 0.00642 -0.25277 0.01232 -0.25216 C 0.01579 -0.25185 0.01458 -0.25092 0.01684 -0.24845 C 0.02604 -0.2395 0.01302 -0.25339 0.02066 -0.24568 C 0.02239 -0.24382 0.02534 -0.24043 0.02691 -0.23827 C 0.0276 -0.23734 0.02795 -0.23611 0.02864 -0.23518 C 0.02916 -0.23426 0.03003 -0.23364 0.03073 -0.23302 C 0.03107 -0.2324 0.03142 -0.23179 0.03194 -0.23148 C 0.0335 -0.22993 0.03385 -0.23024 0.03489 -0.22777 C 0.03524 -0.22685 0.03541 -0.22561 0.03576 -0.22469 C 0.03663 -0.22222 0.03802 -0.22006 0.03854 -0.21728 C 0.03889 -0.21605 0.03906 -0.21481 0.03941 -0.21358 C 0.03975 -0.21296 0.04027 -0.21296 0.04062 -0.21234 C 0.04132 -0.21111 0.04184 -0.20987 0.04236 -0.20864 C 0.04461 -0.20154 0.04218 -0.20463 0.04531 -0.20185 C 0.04566 -0.20061 0.04618 -0.19938 0.04652 -0.19814 C 0.04826 -0.19259 0.04652 -0.19753 0.04826 -0.1929 C 0.05139 -0.17407 0.04774 -0.19321 0.05069 -0.18179 C 0.05104 -0.18055 0.05121 -0.17901 0.05156 -0.17747 C 0.05191 -0.175 0.05243 -0.17253 0.05277 -0.17006 C 0.05382 -0.16296 0.0526 -0.16512 0.05486 -0.16265 C 0.05573 -0.1574 0.05659 -0.15216 0.05746 -0.14691 C 0.05781 -0.14444 0.05868 -0.1395 0.05868 -0.1395 C 0.05885 -0.13611 0.05902 -0.13271 0.05954 -0.12932 C 0.06093 -0.11605 0.06128 -0.12654 0.06232 -0.10864 C 0.06284 -0.10216 0.06319 -0.09568 0.06371 -0.08919 C 0.06389 -0.08642 0.06406 -0.08364 0.06441 -0.08117 C 0.06475 -0.07963 0.06527 -0.0787 0.06579 -0.07747 C 0.06597 -0.07561 0.06649 -0.07407 0.06649 -0.07222 C 0.06788 -0.04135 0.06788 -0.04691 0.06701 -0.02839 C 0.06753 -0.0108 0.06736 -0.01821 0.06736 -0.00617 " pathEditMode="relative" ptsTypes="AAAAAAAAAAAAAAAAAAAAAAAAAAAAAAAAAAAAAAAAAAAAAAAAAAAAAAAA">
                                      <p:cBhvr>
                                        <p:cTn id="36" dur="2000" fill="hold"/>
                                        <p:tgtEl>
                                          <p:spTgt spid="49"/>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75"/>
                                        </p:tgtEl>
                                      </p:cBhvr>
                                    </p:animEffect>
                                    <p:set>
                                      <p:cBhvr>
                                        <p:cTn id="46" dur="1" fill="hold">
                                          <p:stCondLst>
                                            <p:cond delay="499"/>
                                          </p:stCondLst>
                                        </p:cTn>
                                        <p:tgtEl>
                                          <p:spTgt spid="7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0.00746 0.00339 L 0.00746 0.00339 C 0.00729 -0.00031 0.00729 -0.0037 0.00694 -0.0071 C 0.00677 -0.00926 0.00625 -0.01142 0.00608 -0.01389 C 0.00573 -0.01975 0.00556 -0.02562 0.00538 -0.03148 C 0.00521 -0.03951 0.00503 -0.04722 0.00486 -0.05525 C 0.00451 -0.07037 0.00382 -0.08488 0.0033 -0.09969 C 0.00347 -0.13241 0.00139 -0.1534 0.00538 -0.18117 C 0.00556 -0.18303 0.00625 -0.18457 0.0066 -0.18642 C 0.00712 -0.1892 0.00746 -0.19198 0.00816 -0.19445 C 0.00868 -0.19599 0.00972 -0.19691 0.01024 -0.19815 C 0.01302 -0.2034 0.01094 -0.20124 0.01493 -0.20648 C 0.01719 -0.20957 0.01736 -0.20864 0.02066 -0.21019 C 0.0217 -0.21049 0.02257 -0.21111 0.02361 -0.21142 C 0.0276 -0.21142 0.04462 -0.21173 0.05156 -0.20926 C 0.05399 -0.20864 0.05642 -0.20772 0.05868 -0.20556 C 0.06701 -0.19691 0.06736 -0.19599 0.07656 -0.1892 C 0.07743 -0.18858 0.07847 -0.18827 0.07934 -0.18796 C 0.08472 -0.1784 0.08073 -0.18611 0.08819 -0.16266 C 0.09479 -0.14167 0.0875 -0.16451 0.09392 -0.14722 C 0.0967 -0.13982 0.09375 -0.14568 0.09601 -0.13673 C 0.09878 -0.12593 0.09983 -0.12593 0.10278 -0.11667 C 0.10347 -0.1142 0.10417 -0.11173 0.10486 -0.10926 C 0.10556 -0.10185 0.10625 -0.09445 0.10694 -0.08704 C 0.10712 -0.08364 0.10729 -0.08025 0.10781 -0.07685 C 0.10799 -0.075 0.10851 -0.07315 0.10903 -0.07161 C 0.1092 -0.06852 0.1099 -0.06574 0.1099 -0.06266 C 0.1099 -0.03395 0.10903 -0.00525 0.10903 0.02346 " pathEditMode="relative" ptsTypes="AAAAAAAAAAAAAAAAAAAAAAAAAAAA">
                                      <p:cBhvr>
                                        <p:cTn id="50" dur="2000" fill="hold"/>
                                        <p:tgtEl>
                                          <p:spTgt spid="11"/>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76"/>
                                        </p:tgtEl>
                                      </p:cBhvr>
                                    </p:animEffect>
                                    <p:set>
                                      <p:cBhvr>
                                        <p:cTn id="60" dur="1" fill="hold">
                                          <p:stCondLst>
                                            <p:cond delay="499"/>
                                          </p:stCondLst>
                                        </p:cTn>
                                        <p:tgtEl>
                                          <p:spTgt spid="7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77"/>
                                        </p:tgtEl>
                                      </p:cBhvr>
                                    </p:animEffect>
                                    <p:set>
                                      <p:cBhvr>
                                        <p:cTn id="65" dur="1" fill="hold">
                                          <p:stCondLst>
                                            <p:cond delay="499"/>
                                          </p:stCondLst>
                                        </p:cTn>
                                        <p:tgtEl>
                                          <p:spTgt spid="7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78"/>
                                        </p:tgtEl>
                                      </p:cBhvr>
                                    </p:animEffect>
                                    <p:set>
                                      <p:cBhvr>
                                        <p:cTn id="70" dur="1" fill="hold">
                                          <p:stCondLst>
                                            <p:cond delay="499"/>
                                          </p:stCondLst>
                                        </p:cTn>
                                        <p:tgtEl>
                                          <p:spTgt spid="7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74"/>
                                        </p:tgtEl>
                                        <p:attrNameLst>
                                          <p:attrName>style.visibility</p:attrName>
                                        </p:attrNameLst>
                                      </p:cBhvr>
                                      <p:to>
                                        <p:strVal val="visible"/>
                                      </p:to>
                                    </p:set>
                                    <p:animEffect transition="in" filter="fade">
                                      <p:cBhvr>
                                        <p:cTn id="8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9" grpId="0"/>
      <p:bldP spid="71" grpId="0"/>
      <p:bldP spid="7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cd68b7921acf0638dce9a2328ef99164bf19"/>
  <p:tag name="ISPRING_SCORM_RATE_SLIDES" val="0"/>
  <p:tag name="ISPRING_SCORM_PASSING_SCORE" val="0.000000"/>
  <p:tag name="ISPRING_ULTRA_SCORM_COURSE_ID" val="D0AA389E-3DE3-41AE-97FC-2F646A9B67DE"/>
  <p:tag name="ISPRINGONLINEFOLDERID" val="52"/>
  <p:tag name="ISPRINGONLINEFOLDERPATH" val="Content List/Lessons/ELA"/>
  <p:tag name="ISPRINGCLOUDFOLDERID" val="1"/>
  <p:tag name="ISPRINGCLOUDFOLDERPATH" val="Repository"/>
  <p:tag name="ISPRING_PRESENTATION_TITLE" val="Represent Outcomes for Compound Events (7.SP.8) [567]"/>
  <p:tag name="ISPRING_PLAYERS_CUSTOMIZATION" val="UEsDBBQAAgAIAEqZy0aKJOKo+gIAALAIAAAUAAAAdW5pdmVyc2FsL3BsYXllci54bWytVU1v2zAMPafA/oOhe6WkXdc2sFt0BYId1qFA1m23QLUZW4u/Jsl1018/yvL3nG4FdkhgU3yPFPlIu9fPSew8gVQiSz2yoHPiQOpngUhDjzx8XR1fkOurd0duHvM9SEcEHilSYQA8Jk4Aypci1wi+5zrySM9AkZk4uRSZFHqP3GfI3UW6JO+OZuiSKo9EWudLxsqypEIhIg1VFheGRFE/S1guQUGqQTKbBnEa7FL/HY2/JEuZ3uegeshcvz1wTdJyPCsxIClPaSZDdjKfL9iPu89rP4KEH4tUaZ76QBys5Kwq5SP3d3dZUMSgjG3m2iTXoLVJorLNXL0Ui4vUUdL3iHXYJKAUD0HROA0Js1g2AXa3MVdRzaMGtIZX7UTNW/ltzPumcas6xzrnvHiMhYrwqA/prJNAlw2jukl13UpBD42CVoaJOBJ+FUJCUL1+ayUyXxAbsFVclSdVpY8H+LTivs7k/hZhqKK6g7RtGrVNoxWo5aBt9HVHQZrbboHrQkJTqpn7JALIvnApuZHFlZYFuGxkrLFsCHaZvXLdpK4hbqST+OwfemP8Rq35qV7rTAX4H435hERtTUQawPNKoI+GBGuqAYttbFTnMTUxu5xU8Zj0dD0w2RzrpuBFHM1lCDiGAdecdXZ2CAqSK3TxCznC9g4OgiMRRjH+9CTD+PQgTcLlbpKhd3AQHGf+bgLamtsysnEdR2JqFeSyiXXi+oXSWSJeKnkO9oxeVjp8beSao5tctAfn8z9GcRCjGcwtmVhd5qm3r5rDezOnWnU+m9xaBmrFeQBd5NarmYUiH/kEsOVFrG/7OTX7sAcd5Tw1HdNc31HvWbkWL+CUIjBfusWpqUkERjMe+XBx2mPAfuJ2GYSvTIcibrO0qQOlrHqz/1VFmy1ft852/VCHXazhk4DSYuxMfUR1hDIr0mDUQ5p3HxEV4067kcCdGLZ4o8UJijTLPfIeH+o7X55ddlc+x084631r7m1gm8sbVnqdcKcgVuu6vYhb7wZ8/A1QSwMEFAACAAgAQGRmTLwI/sDmBAAAcBIAAB0AAAB1bml2ZXJzYWwvY29tbW9uX21lc3NhZ2VzLmxuZ61YbW/bNhD+XqD/gRDQYQO6tB3QotgSB7LEJEJkypXovGwYBEZibKKU6OrFafZpX/cz9mU/rL9kR0p27CaFpKSABZiU7rkj7+65I/cPP2cSrXhRCpUfWG/2XluI54lKRT4/sGb06Of3FiorlqdMqpwfWLmy0OHo+bN9yfJ5zeYc/j9/htB+xssShuVIj+7GSKQH1nQcO8FkapPL2A+Og3jsHVsjR2VLlt8iX83Vj7+8e//5zdt3P+2/auX6wEQT2/d3gZBBevu6BxChYeDHgIb9mOALao1+mFe/rZ9h8sGM+h7B1ujLP/8Ok5yG+Aw0S9DaPp3yszDEhMaR77k49qKYBNTsi48pdq3RparRgq04qhRaCX6DqgUHn1ai4KiUIjUvEgUTec27lLnBxPZIHOKIhp5DvYBYo0gVxe1LA8vqaqEKUFeiVJTsSvLU6IToMe+XBS9BNasguhD8qoWAL1XGRL7Xrfqc+IHtxvZ0Gk9wFNnHsMF0syhA2oG/EdUC3qVcvQQVN7lULEXXBQfAIEJsuZQiab4U0bLQFk4lu+20IrTPPXIc0yDwoxgTdz1jjXCeIrdgerEDUUI7wiEAFKzkxSNkYxP3RhzZUg5DOPGOT3x4qDbhRMwXEp5qqB1TDJEw5XmXFEQqDiHWo+g8CF29aaAKMbRkZXmjinQnSrf92QXsESeARHDoFjjVGGtgiA8BTFYUPKm6wHx7RpyTeEwJ/B1j2Fyf1Xmy6CkHGfJgkG6HZA2+2g68zvhv0eJxcAEpbo1IMEQiOLVGwekQiUscAXngqEuG2Gfesa2pQJPPmhnWzJMwnejyFrEkATnt0pVQdQkzekuAHwwHlcO0RPjDDCLJs/0H+K0BBGebGJqLFQcTirQ7ooF7HezqmP4w836Pj2zPx24MQQ7UE1NTErQyBsSZqwoxKZVeAOhl6YrlCUdXPGHasbfwWSpS85kOQGPJp1r8hVjVku6Llq+Jiy9e7A00bYfi71uY1SWYV1U8W1ZdqrfMf4wVOtm+aUKfpT9Of+RgYode8E0nZey2cVIfz5Qiq2VTC57sn41lQ33UacQTd6q/t763JVFD+mMPWGssVH8JDM2GLmzQH8j+Uh45AkXTpnZAcfHy6wE6SdACEIUei3EGW7Vjwpnm/P7y53gceRQKxzm/KkXV2ZWZbGwc9LBrE2iJJa/4XTJe8WsFPCY5WzXNGZRH4+lOh271fjv1gnrUB5MJAM7bvqpEUmRgf9oDczbB6x1oaH5nJeeqlqlJXik+GqqHva0zfr+rvC5UZmYlK9fB21Saw6dY0SwubJROB/Qlm/zr7Z+t9Hu8lyJsh9CJODZxdPvi6FyVPYUgBfRW+DRadz+QCxmrkgWU1WtV52lPoOZI4+IjG8DaNUecFcniy9//9cT4ypJmFrWzvw4C0X0ZsCDegP1BVMXLP7tAqD3elTODPlLtOXAt1w47JT2Iwu9yxGJNaclUBlN73XohyFun2ZTazskE8iAyYa/qIunu0rYRJnZ4ClxmjgfWaMKKj0CEVCk5CMVstQ7Aapj2zQk8qCspcj5E9mmlRC+YetPYdl1zLQHJByfNj03NTOGok7T3E1LNe4M5JzYBnv0Kj6eiGgoYYry5ctDHaXN09eFsDAHUIytNaVuzGBBFM76jidX9SrcZleZuaP/V1lXR/1BLAwQUAAIACABAZGZMKIpE2PIDAABnEAAAJwAAAHVuaXZlcnNhbC9mbGFzaF9wdWJsaXNoaW5nX3NldHRpbmdzLnhtbOVY3XIaNxS+5yk020nvwtqu3TjugsdjYMwEAzXbaXLlEasDq6KVNpIWQq5628foTR8sT9IjBBgKSZakdDLTYXbwSp++838OcnT9LhNkCtpwJWvBafUkICATxbgc14Jf4tbzy4AYSyWjQkmoBVIF5LpeifJiKLhJB2AtQg1BGmmuclsLUmvzqzCczWZVbnLtdpUoLPKbaqKyMNdgQFrQYS7oHL/sPAcTLBlKEOCTKbk8Vq9UCIk8071ihQDCGWouuTOKipagJg1CDxvSZDLWqpDsVgmliR4Pa8F3rTP3WWE8VYNnIJ1PTB0X3bK9ooxxpwUVA/4eSAp8nKK6pyfnAZlxZtNacHbuaBAe7tIsyL3t1NHcKnSCtEv+DCxl1FL/6gVaeGfNasEvsbmkGU9i3CHOAbWgET8OOu1G87Hbi5uDx7v4vuN1OOBQ3HwdH3AobsedZin83Zt+86HT7r56jHu9TtzuP51CF21ZGIXbLojQVarQCaw9ENm0yIaScoFZ9w+/GLCYt4LqMcSqxTEsIyoMBOS3HMY/F1RwO3ehwvSeAOQ3JofEPrg41AKrCwie6DwhKobBWQf54uU6xi8ut0wPvfQns/ZqGVFraZJiNuDaQrUo3FxawUZKbpnm3slQCbY2CLIhsC7NYCPJBxMuW4g8DcgIgyDQ1F4OkgyoxMLiFs1P1gSmGBrL7aKgWkv0jeZUEOTDygdyP9hxR5JSbba8vva8y+ak3pSMNDSdYbV6l/jlj8H7IMvA7tD7wkUAdBl4U1NzAJLcCFEGfE/1BDSJlRKmDP5XVQhG5qoggk+AWEUwl4sM/0qBbLYAMtIqW6xil7LECI7en3KYAbsuI+gNisgKPIktMRdgvYS3BX9PhjBSGnmBTjEkuM6N568eRJxTY55I6UrHZ74RtLuN5utnzkDKplQmB5JjAUCW22PwU7RdKhQhhEJvblCgZxJaYPBdfBhnC1gZM6tfHhHDs0L4iP/bcdmgPmJ0jiOFzn2MygTmsxqUFpvS6aImXZ0tqLEaOYbEc+JGgp2UywLKEiZUEiXFnNAEp5VxFT7lqjC44mvZU5svUtAfJVwuVB1jw0dhmpXrcienZz+cX/z44vLlVTX88Ptfzz95aDnB+4I6aX6E33505n/m1Ccm/87ZltKZyza2I3X/z5Pl1N2dSVHo5uX+8bmY8t/q9Pzwx59l4vm9sD+tnlL4MWKXT6nsaw7KwLq9MqjeqzKoBz8Z+xtTsZQK2D7Hvh1gAxU845g+RyuJ/yRBv/r3nc/w4yTot+u2r63r/4vX/Nv6srV1u4rCvRdTt5NxyTP0pRtD69ts/eL8BO9re7cqFWTb/udAvfI3UEsDBBQAAgAIAEBkZkx8NYsP4wIAAJEKAAAhAAAAdW5pdmVyc2FsL2ZsYXNoX3NraW5fc2V0dGluZ3MueG1slVbbTuMwEH3nK6rwTgqLgJXSSrQUCakLaIt4d5JpYtWxI3tStn+/duw0TtuQ0hFSPXOO5+opkdpQPr0YjaKkkhI4fkBRMoIw4qSASbBIqwQkXS5Wq7dXbdiBDEKLF0zIFSBSnimjaXQjmk6CuEIU/CoRHPWlV1zIgrBgejkeP87n11FYI4dYYqu9TS9nt3ez8XiAsyYJtG6e6885FOfj+fn3Q7+PRBQl4bulyMRVTJJNJkXF00E/+a4EySjfmMR/388X931IRhW+IBSdmBYPRs6jlBKUAhPS3cLIIIuRGFjjaVx/zuS0rr7P/oC2pYpiTXu8NtJHK0kGB0W+MdKP5/r2DuHpwcj3BIR/qKG/boz0QuuB/1E0oqzKn8xIKUVmCtrlfN/EPYcJkurnZ1IeGxkkmISMo8EuuPLcPhnxQO6r/+4j81ylYO+mrgcLwTQ9ZjBFWUEUNidrU7n4eqtQv4/G7mtazLuO+Z1UCqZrwpSDtcoW+Be+KE99lNO0kE/BqgLmNmAf2TW0hPl8Vi8LH7vXeTFK2Dplm4qnbJGvurBHSE/ZIleMpvDG2e4IfmixnKbJM+La6dXfRd9pgDYDJ/qYuqubU2M1rpbm7So/e6dpQIVIYWpWgl7YBKngH7QA08EorE02tvAouIiTLc1qxh+Di3crhFJF4YHezdzpCYuQIoNTg1dHqtd1J3JzHp5L++vQZmjPI9TLfBIQRJLkhU5WBSPHmwS1E/u7eExxxQH5wtfiXFJB5AbkhxDM92PC7WNwgXB2TMK+sj54FHpFiMLTVY7cJafKz6siBrnQXaOwn56u0gJzmuVM/+EnhS9IDxg9VkvFXN/HCdXDaNvoKdwQAJFJvh8Be7KmomJIGWyBObKnqHPuSy5S+u31TdwjLmGN/sw5zVlD6XZGOyydhdcxnCB86rhOM6zlYnAhREhiVafWWQHNRvau7izpZrGZ+fNBVuHmqXO1th8XUSvNv6L/AVBLAwQUAAIACABAZGZMnCZQT9wDAAD4DwAAJgAAAHVuaXZlcnNhbC9odG1sX3B1Ymxpc2hpbmdfc2V0dGluZ3MueG1s7VfNcts2EL7rKTDspLeItus0jkvJ47GksSaypFrsNDl5IGIlogYBFgClKKde+xi55MHyJF0I+o0Uh8pUbQ8dD8fi8ttv/7FkdPUuE2QC2nAla8Fp9SQgIBPFuBzXgl/i1vOLgBhLJaNCSagFUgXkql6J8mIouEkHYC1CDUEaaS5zWwtSa/PLMJxOp1Vucu2eKlFY5DfVRGVhrsGAtKDDXNAZ/rOzHEywYChBgFem5EKtXqkQEnmmO8UKAYQz9FxyFxQVtzYTQehRQ5o8jrUqJLtRQmmix8Na8F3rzP0tMZ6pwTOQLiWmjkIntpeUMe6coGLA3wNJgY9T9Pb05DwgU85sWgvOzh0NwsNdmjm5D506mhuFOZB2wZ+BpYxa6m+9QQvvrFkKvIjNJM14EuMT4uKvBY34YdBpN5oP3V7cHDzcxncd78MBSnHzTXyAUtyOO81S+Nu3/eZ9p919/RD3ep243V9rYYq2IozC7RREmCpV6ARWGYhsWmRDSbnApvssLwYstq2gegyxanEsy4gKAwH5LYfxzwUV3M5cqbC7HwHya5NDYu9dHWqB1QUEazpPiI5hcVZFfvFqVeOXF1uhh976Oqy9XkbUWpqk2A0om7sWhZuiJWyk5FZo7p4MlWCrgCAbAuvSDBPcb8mAjDDrAmPr5SDJgEocJG4x3mSlYYqhsdzOB6i1QF9rTgXBIcFJB3I32Ik/Sak2W2lepdq1b1JvSkYamk5xOn0OvPhL8D7IMrBbTLdwKQddBt7U1ByAJNdClAHfUf0ImsRKCVMG/6sqBCMzVRDBH4FYRbB5iwx/pUA2Z56MtMrmUkGNJUZwzP6EwxTYVRlDb9FEVqAmHoG5AOst/F7w92QII6WRF+gES4Jybjx/9SDinBqzJqVLH5/5yW93G803z1yAlE2oTA4kx46HLLfH4KcYu1RoQgiF2dygwMwktMDiu/owzuawMmFWv70ihmeF8BX/u+uyQX3E6hzHCp35GpUpzFc9KG02pZP5TLo5m1PjNHIsiefEBwkeslwWUJYwoZIoKWaEJriejJvwCVeFQYmfZU9tvslBr0q4nLs6xrcYNKZZuVPu5PTsh/MXP768eHVZDT/98fH5k0qLld0X1FnzO/vmi0v+K1pPrPod3ZbSmes2tmN1//vIYs3u7qQodAty/76cr/XP1uXw39uXn/78UKaC3wv70/IqhR8jdnGV6rfmoAys2yuD6r0ug7r3u7C/sQdLuYAH5tgfAHhkCp5xbJijDcE/0pJ7X+H4kz3pu/g4LfnfTdTe2f0/Ueu71UfT1ldSFO79wKygfPtrvV75C1BLAwQUAAIACABAZGZMeSGyGZ4BAAAbBgAAHwAAAHVuaXZlcnNhbC9odG1sX3NraW5fc2V0dGluZ3MuanONlE1PwzAMhu/7FVO4oqkDNDZubGwS0g5IcEMc0mJKtTSOkqxQpv13mu6rSV1YfFncp68/OnvT61eHJax/19/Uv+v7k3+vfeB8Vq/h0vcL5//gwoQPcveAKQ0GpOU2Q/mS5SAyCSwgi6PE0b89IbsIfmQma/G4fLagTEOPIQErIkWmCdBQYEGAXxT4TTl/Dm/3GmXtSmo0PF5bi3KQoLRVswYSdc5rhl1E0f1sNmyWGMBYgN6h05vRNIoI9IMn4Iku6tNFnhQXi8nYV0wwV1yWS0xxEPNklWpcy/cu1c9Sga4++Wpfy+R2Nr9tAiIz9tFCHgaej511k+5vZWAfdzR3RsKCxyAaulF9/kA94XZBAV1kJrMH+n7orEkrnkK7S1fOfExWWiH3MHbW5ix82x1xfeXMIwQvQZ8TEtVanfEBlcbUdaSFtnt+RAXy90ym+yoiZyTnknWyXd07FXrz4Ix5I4TBCH1S05d3rY4QJCffkrNrgsBL6lVqK9KRkXKqzkV0WpOHfGy4S9z9taqd6xXoF0RRZfz2X26FX2tv+wtQSwMEFAACAAgAQWRmTKhcgS1/CgAALiMAABcAAAB1bml2ZXJzYWwvdW5pdmVyc2FsLnBuZ+2afVjS5xrHaVkrPemWR9OsXF5numX5clIUQ6i21toSuzr5slJZMvVgCnpQyRTs6Da3ZXg6tUxEqdXibPgywiBSNOeEpbzkCFEBUbkETRERBQmEw0/7c/+cc+1P/uB6eJ7f87mf7/Ny3891/e7f16cQx7e573QHgUDbTnz4/mkQyI0CAm0c2LLZ2bLzteu7ncUG3OnjR0Gtol0zzopbzpGEIyAQo9bDdn6Ts7614MNPcCCQZy/w28DH/uczECio98T7R85czNApI69koTOeTNg3E93glT8ZKkfuPzBs/iCgwxD8QUAi9NrTLx9kBnls3nf3renJze7vSZ6BSQfyD+ZJRqNYG6fsDXHqkUPYJBl3eXaUkyT28CqmizhaChvztplfhol/PHyVjVVlQCvstskRZo6eYLdonYJAC9vOwck3oxLQ8C5PRHhGZyrMH2iGfTb6G3jsdVpKW8YBvJuz4XIDmbcEi+WWmTGcjUCPXRfOSu5yxJiHbwI1UnTLzOD1kMSbARuctfFUCXlPCxh48OQHtxCgPF3pDRTv9mwFjJ3ZTiHajVSkbS4Hfg5j7QsnGojyHCqBpSB6w1d6vMKIi9ep+9lKXposKdkaiCIZGvXlOZxtgG3Yx5UStztfh3o3ebIJi09D9GxlsB+heTyKrxREEx1WleOlVWrnv0EBBqre54FQH4e/HIxhEfRlqrJundyPYgr29AltAK8pWjiV1TMjSYRzV+bx3dYAONUn0ZsS7KurGmy+RCaw/aLFSlbCvXqtUMxW66okiu9iQq+xtIIuuG3CS6U/qBmWMzTWrXAmQVScfursJpqOI2doDfahJ7MsMYtQQPZj62KILyVUIndd/NNKiS/SZJjmw+0GK6jIjxLcn3c+++cB2BnnKOo8VS3EbrKNsOBDeQ3GPFVizSgpXh4clXBvlIXM8qGwUlm7sXv04mKlyWlbx9SbOnuNwLoqQtAF5Ivttce8/x1sOvmVv1Vbo9vYZw79p8Yw0XWugJx01Co3ZRdLfL8BMwlldig2z4rURsQKGSEZOnP9rHJyuJql10bDqeOfJa0tyxv3etB7sNfQgVRTD7ojHZMpyKMebv+ivtCPyJuDW0UsQnv9qqb8XOpoHr1ZYzjf+bh/olRrgFZ0i4dbl4PlbD6qtew16ee01X0RwEZYg70Q8vwi769Yse1eCO80E/2GZ6/g/Io/zgYZs5V7nDUapfvucuVuNM42zMNKdMeQVz6cIsvu4CKKXnMamKdDYxNO1b/T7hB855w6wUytioKrqut7Fw6aJv7eNf+euNigAfegBdDg3HwVdq8uWN7mjkC1ztyXAY5XgFkcbyd0e+2zPvmrNeEvZALvF9rWGHlXoDuiWpW4MBKIzXxusvVq03OKxyCmNHnJHEQMi0hnE0gPN9FKyx+pPufoYoGFNp/YTiFFM7KCBLAxBU/RD+YHyHUl33vttgZrx0z+dN1apz7s27GAIxRUbEUADfd+zwlujAOOdfijAmB+b60D/9oOHFvQh/GXVl8uA8JBZ/5X9P8c0YW5MBfmwlyYC3NhLsyFuTAX5sJcmAtzYS7MhbkwF+bCXJgLc2F/OPbDcWqF3fJHvPEP2UTj1wYiO8sti5PChpgd+jFuxzv8XVjSIT7V2CzyArJFSOv8Qr4/7oB6ILwb+mOKoMtI0VlUNyNli5HygcGemafXQ3YgCcvSqSmCIlJbb2xpBXJ+jyqaYARyOOYH/tI3HJF0WS+E4aWnELuNHV1P00jFRQWXll9Ip95WCm85AfWzLqJvxa3ks06lT5TkYyEq03D7VVkbMlz7U4yV0ntLVcod106PF8myMCL2YxK3lvsil5T/vY9zoHIoc1itk7Pr9L+IUc0aBh6BIpqnKhvuVkmwqOZWlD4sOV1ZtNa1oJPTO63g5e4p04I10alC9Z/NQbHKvh/pDc3twFKRYqh7i0io6DouLkAC+1GMe7yjZ6aV90IB5CZnNOBWnEVxv5dBFo9BSJyHmOg6lFI+vjSd6MieSWyy86f28GulHOcULksaB16/0MbLhZVp47psiwNT5STD7UpJfqak5lUHILe6uNtcSpJSTKLSckPfjgGI8nnVVkSFLdxxiTO1xIiLWVNcuxqo1Wc2ax7iRWqWg+HocaOpLMZu7goNuSqbGpK8UmfQMCtFBKDbvBpM1RbpqySB9t62EM4VRPdLqoOrUK+8skix1Ny2RiTj5B1e6ufOKcp60FbBfcvjYzSVdaACColrEQHZR4WCmSMOU2Xh1W12Y0oK8YYo6vJIiTQ9UfInxKpAK7WZSLsDH9/85IxxqVsW2ptNMpat+KEymFJbKw5bJZnwiKpIZf48A2YPvbKXZkHOaLgOvWM5XBUeUe/HDPTOtk/XJd488GnQc6gZ75jUV6B6+hmo6G4uip/GTxOnyaCwtAhmul6w/FN+Hv6iUK9+bkmL1kSfE+rjzODYFl6nH41335+OAw5cTEoNYT/52QPkyME76CvhTHFIrUM3W8BsKRkNej6Hl35zp6HGqRrhj4u3XqDwrQtLOQ774uyvYGRbQ5l/U7KxQ1TljqAXCgKH1pdUqCw5eXmksv9F/GpeAFM1MXxUGGhTwitQy8/eBUTKSZ/ciZYdkhFis48IfZWe2O8bVANgmVQ/cYNBVhXvKSogv8A/asbwkui3k7VA1h8zr+zA1+kfJAZ4/83E7heqCRfJSfFWn8PWJJh3duvZ1aL+VCFWfyNSdlAGpR6Jl0FkHV4fSfazmgpjqy3xJz8lU9uIMTRSqXBN7TaEMVPoEWMaRHeJzPRX24sLz+h8VF5H6Ii8lpU5wOrPCRIQ59S/2QmOGkI7WUcbu8Qiq8YYqFZUK7o5c9D3jud7ozUjFSyfvboCwQUWIHzJnVZaqOkbtq+wdpR0Ia+uH1l1Z6lRs9hYclCzaktik/IL0cUxEt8WT7UwgZ+LKeOTOKTZzMGJXNrqLQs1rnaW15lM5xB+rXL8iVYayZpuZ+9c3yd+qW3F0JeCJBRbMNZyANXCNNFkWW4026t0oQfNO3N4LYrNi9YOYD5Vnyq8oFfwdyDLGRRZAnRlvJ2QfX0twuFnpwbq6vSPxLhmTbvTP6T0lDUv8kSk9AWvG+HJ2WxHeG53C+C1HJKlrYg29hG78GPlm6hiDJBkL0psgkLkYtxZYY4+jS+hJdYZITzuFgTeUA3RpjYGAKGs0dJ8G7eLzplrVF+02yz/COM7AwN6PtQ2rGaZw4DIkdJxxWxaThWi9IoPRmAkTwSeK9AFh16BmRY7ICbK+li3DRphwwB+UmWPpOLayb1jc7gwZ6yiQygvgNDWZ7hfnD8fbvOruIUTTI4dA9Rd0i6VImJmfLQPcmdR+9shcbHKqSvYLOAzCuh+5rRavqcRMxoq2ntbuEyo+QJ8/HWagZHsrav+FqAXIpTH8LHFu+Sh85I0UuHptevgMn3L794odo9dwJ9v0Qm1TfCKLsUWoMYnDy1NO2PrwFWgVtDsfBhGjM/ovMhQAHcKCJO7U1Jjdu7ZQF143SHA/JPqk+dGec6YwpuVtYU3xZexyrevfQECfDcy4+D39Tk25HzZV/2wbykNaD9xDPF+69FPK/8LUEsBAgAAFAACAAgASpnLRook4qj6AgAAsAgAABQAAAAAAAAAAQAAAAAAAAAAAHVuaXZlcnNhbC9wbGF5ZXIueG1sUEsBAgAAFAACAAgAQGRmTLwI/sDmBAAAcBIAAB0AAAAAAAAAAQAAAAAALAMAAHVuaXZlcnNhbC9jb21tb25fbWVzc2FnZXMubG5nUEsBAgAAFAACAAgAQGRmTCiKRNjyAwAAZxAAACcAAAAAAAAAAQAAAAAATQgAAHVuaXZlcnNhbC9mbGFzaF9wdWJsaXNoaW5nX3NldHRpbmdzLnhtbFBLAQIAABQAAgAIAEBkZkx8NYsP4wIAAJEKAAAhAAAAAAAAAAEAAAAAAIQMAAB1bml2ZXJzYWwvZmxhc2hfc2tpbl9zZXR0aW5ncy54bWxQSwECAAAUAAIACABAZGZMnCZQT9wDAAD4DwAAJgAAAAAAAAABAAAAAACmDwAAdW5pdmVyc2FsL2h0bWxfcHVibGlzaGluZ19zZXR0aW5ncy54bWxQSwECAAAUAAIACABAZGZMeSGyGZ4BAAAbBgAAHwAAAAAAAAABAAAAAADGEwAAdW5pdmVyc2FsL2h0bWxfc2tpbl9zZXR0aW5ncy5qc1BLAQIAABQAAgAIAEFkZkyoXIEtfwoAAC4jAAAXAAAAAAAAAAAAAAAAAKEVAAB1bml2ZXJzYWwvdW5pdmVyc2FsLnBuZ1BLBQYAAAAABwAHABcCAABVIAAAAAA="/>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C:\Users\Betty\Desktop"/>
</p:tagLst>
</file>

<file path=ppt/theme/theme1.xml><?xml version="1.0" encoding="utf-8"?>
<a:theme xmlns:a="http://schemas.openxmlformats.org/drawingml/2006/main" name="Office Theme">
  <a:themeElements>
    <a:clrScheme name="DataWORKS">
      <a:dk1>
        <a:sysClr val="windowText" lastClr="000000"/>
      </a:dk1>
      <a:lt1>
        <a:sysClr val="window" lastClr="FFFFFF"/>
      </a:lt1>
      <a:dk2>
        <a:srgbClr val="1F497D"/>
      </a:dk2>
      <a:lt2>
        <a:srgbClr val="EEECE1"/>
      </a:lt2>
      <a:accent1>
        <a:srgbClr val="077ECF"/>
      </a:accent1>
      <a:accent2>
        <a:srgbClr val="D11123"/>
      </a:accent2>
      <a:accent3>
        <a:srgbClr val="F3F19F"/>
      </a:accent3>
      <a:accent4>
        <a:srgbClr val="FFD347"/>
      </a:accent4>
      <a:accent5>
        <a:srgbClr val="ADDB7B"/>
      </a:accent5>
      <a:accent6>
        <a:srgbClr val="87B0E1"/>
      </a:accent6>
      <a:hlink>
        <a:srgbClr val="077ECF"/>
      </a:hlink>
      <a:folHlink>
        <a:srgbClr val="53B5F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none" lIns="0" tIns="0" rIns="0" bIns="0">
        <a:spAutoFit/>
      </a:bodyPr>
      <a:lstStyle>
        <a:defPPr defTabSz="914400" fontAlgn="auto">
          <a:spcBef>
            <a:spcPts val="0"/>
          </a:spcBef>
          <a:spcAft>
            <a:spcPts val="0"/>
          </a:spcAft>
          <a:defRPr kern="0" dirty="0">
            <a:latin typeface="Arial" pitchFamily="34" charset="0"/>
            <a:cs typeface="Arial"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4573</TotalTime>
  <Words>1896</Words>
  <Application>Microsoft Office PowerPoint</Application>
  <PresentationFormat>On-screen Show (4:3)</PresentationFormat>
  <Paragraphs>164</Paragraphs>
  <Slides>18</Slides>
  <Notes>6</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18</vt:i4>
      </vt:variant>
    </vt:vector>
  </HeadingPairs>
  <TitlesOfParts>
    <vt:vector size="38" baseType="lpstr">
      <vt:lpstr>Cavolini</vt:lpstr>
      <vt:lpstr>Monotype Corsiva</vt:lpstr>
      <vt:lpstr>UniMathPlus-Bold</vt:lpstr>
      <vt:lpstr>MinionPro-Bold</vt:lpstr>
      <vt:lpstr>Cambria Math</vt:lpstr>
      <vt:lpstr>Arial</vt:lpstr>
      <vt:lpstr>MinionPro-It</vt:lpstr>
      <vt:lpstr>Gill Sans MT</vt:lpstr>
      <vt:lpstr>MyriadPro</vt:lpstr>
      <vt:lpstr>MinionPro-Regular</vt:lpstr>
      <vt:lpstr>Adobe Devanagari</vt:lpstr>
      <vt:lpstr>MyriadPro-Italic</vt:lpstr>
      <vt:lpstr>UniMathPlus-Italic</vt:lpstr>
      <vt:lpstr>Calibri</vt:lpstr>
      <vt:lpstr>Arial Narrow</vt:lpstr>
      <vt:lpstr>Times New Roman</vt:lpstr>
      <vt:lpstr>Century Gothic</vt:lpstr>
      <vt:lpstr>MyriadPro-Semibold</vt:lpstr>
      <vt:lpstr>Verdana</vt:lpstr>
      <vt:lpstr>Office Theme</vt:lpstr>
      <vt:lpstr>Objective &amp; Prior Knowledge</vt:lpstr>
      <vt:lpstr>Objective &amp; Prior Knowledge</vt:lpstr>
      <vt:lpstr>Concept Development</vt:lpstr>
      <vt:lpstr>Concept Development</vt:lpstr>
      <vt:lpstr>Concept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 Outcomes for Compound Events (7.SP.8) [567]</dc:title>
  <dc:creator>Stephen</dc:creator>
  <cp:lastModifiedBy>Mr. Jagpal</cp:lastModifiedBy>
  <cp:revision>254</cp:revision>
  <cp:lastPrinted>2012-11-21T16:24:13Z</cp:lastPrinted>
  <dcterms:created xsi:type="dcterms:W3CDTF">2012-04-12T14:57:33Z</dcterms:created>
  <dcterms:modified xsi:type="dcterms:W3CDTF">2020-10-15T16:29:02Z</dcterms:modified>
</cp:coreProperties>
</file>