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9"/>
  </p:notesMasterIdLst>
  <p:handoutMasterIdLst>
    <p:handoutMasterId r:id="rId10"/>
  </p:handoutMasterIdLst>
  <p:sldIdLst>
    <p:sldId id="327" r:id="rId2"/>
    <p:sldId id="324" r:id="rId3"/>
    <p:sldId id="328" r:id="rId4"/>
    <p:sldId id="347" r:id="rId5"/>
    <p:sldId id="348" r:id="rId6"/>
    <p:sldId id="350" r:id="rId7"/>
    <p:sldId id="352" r:id="rId8"/>
  </p:sldIdLst>
  <p:sldSz cx="7772400" cy="100584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arning Objective" id="{4755074C-34AD-4D8B-99C4-A96C71683FA8}">
          <p14:sldIdLst>
            <p14:sldId id="327"/>
          </p14:sldIdLst>
        </p14:section>
        <p14:section name="Activate Prior Knowledge" id="{BB03AD21-3875-4835-81B2-B68E05720FFD}">
          <p14:sldIdLst/>
        </p14:section>
        <p14:section name="CD with multiple CFUs" id="{37D1FA65-2744-4911-9798-9C3B14FD147C}">
          <p14:sldIdLst>
            <p14:sldId id="324"/>
            <p14:sldId id="328"/>
            <p14:sldId id="347"/>
          </p14:sldIdLst>
        </p14:section>
        <p14:section name="Skill Development" id="{10A7975C-DD19-4209-8C45-41DD6D3B4039}">
          <p14:sldIdLst>
            <p14:sldId id="348"/>
            <p14:sldId id="350"/>
            <p14:sldId id="352"/>
          </p14:sldIdLst>
        </p14:section>
        <p14:section name="Relevance" id="{BFC115CE-8EFC-416D-9D5F-7729A5E7EF43}">
          <p14:sldIdLst/>
        </p14:section>
        <p14:section name="Skill\Concept Closure" id="{C9461440-7E49-45C2-8D6E-5B2B23459273}">
          <p14:sldIdLst/>
        </p14:section>
        <p14:section name="Summary Closure" id="{7A6136C7-49C7-40D9-AFB6-40CE7E7E336B}">
          <p14:sldIdLst/>
        </p14:section>
        <p14:section name="Independent Practice" id="{C78F1313-11A1-4EE6-87D8-AF8586FF098C}">
          <p14:sldIdLst/>
        </p14:section>
        <p14:section name="Periodic Review" id="{260FCAFB-B7C1-454E-B1E2-A1B3DEB412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33" userDrawn="1">
          <p15:clr>
            <a:srgbClr val="A4A3A4"/>
          </p15:clr>
        </p15:guide>
        <p15:guide id="2" pos="3774" userDrawn="1">
          <p15:clr>
            <a:srgbClr val="A4A3A4"/>
          </p15:clr>
        </p15:guide>
        <p15:guide id="3" pos="3842" userDrawn="1">
          <p15:clr>
            <a:srgbClr val="A4A3A4"/>
          </p15:clr>
        </p15:guide>
        <p15:guide id="4" pos="4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33E"/>
    <a:srgbClr val="3EB37D"/>
    <a:srgbClr val="3898C6"/>
    <a:srgbClr val="0171AB"/>
    <a:srgbClr val="43A047"/>
    <a:srgbClr val="202020"/>
    <a:srgbClr val="E91E63"/>
    <a:srgbClr val="FF5722"/>
    <a:srgbClr val="9C2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0" autoAdjust="0"/>
    <p:restoredTop sz="94660"/>
  </p:normalViewPr>
  <p:slideViewPr>
    <p:cSldViewPr snapToGrid="0" snapToObjects="1">
      <p:cViewPr>
        <p:scale>
          <a:sx n="30" d="100"/>
          <a:sy n="30" d="100"/>
        </p:scale>
        <p:origin x="2628" y="720"/>
      </p:cViewPr>
      <p:guideLst>
        <p:guide orient="horz" pos="3133"/>
        <p:guide pos="3774"/>
        <p:guide pos="3842"/>
        <p:guide pos="48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108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C24EE-4FC0-4824-A66E-7FDEFFFE916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650C1-01BD-4B74-86C6-89F22780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2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4:18.3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9528 2252 288,'0'0'2403,"0"0"-610,0 0-544,-16 0-512,16 0-353,0 0-287,0 0-546,16 0-1216,-16 0-770,17-16 65,-17 16 2370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4:19.1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9571 2247 1377,'0'0'2435,"0"0"-802,0 0-832,0 0-513,0 0-416,0 17-384,0-17-417,0 0-1057,0 16-352,0-16 1729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4:20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9634 2157 1762,'0'0'2818,"-16"0"-159,16 0-1602,0 0-1185,0 0-1570,0 0-1024,16 0-65,1-16 1858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0A5F8-767C-4C89-A6D5-43D195D65410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9A2B4-EC87-4E8A-9813-36ED42D22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6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3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2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3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8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 bwMode="auto">
          <a:xfrm rot="16200000">
            <a:off x="2199766" y="-2011400"/>
            <a:ext cx="249145" cy="4642748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none" lIns="33561" tIns="33561" rIns="33561" bIns="33561" rtlCol="0" anchor="t" anchorCtr="0">
            <a:spAutoFit/>
          </a:bodyPr>
          <a:lstStyle/>
          <a:p>
            <a:pPr>
              <a:defRPr/>
            </a:pPr>
            <a:r>
              <a:rPr lang="en-US" sz="1133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solve </a:t>
            </a:r>
            <a:r>
              <a:rPr lang="en-US" sz="1133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real world</a:t>
            </a:r>
            <a:r>
              <a:rPr lang="en-US" sz="1133" b="1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133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system </a:t>
            </a:r>
            <a:r>
              <a:rPr lang="en-US" sz="1133" b="1" dirty="0">
                <a:solidFill>
                  <a:schemeClr val="bg1"/>
                </a:solidFill>
                <a:latin typeface="Century Gothic" panose="020B0502020202020204" pitchFamily="34" charset="0"/>
              </a:rPr>
              <a:t>of linear equations by substitution.</a:t>
            </a:r>
          </a:p>
        </p:txBody>
      </p:sp>
    </p:spTree>
    <p:extLst>
      <p:ext uri="{BB962C8B-B14F-4D97-AF65-F5344CB8AC3E}">
        <p14:creationId xmlns:p14="http://schemas.microsoft.com/office/powerpoint/2010/main" val="57583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9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4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3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5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4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2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4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6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695648" y="9536856"/>
            <a:ext cx="2076752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Created for Teacher Use</a:t>
            </a:r>
          </a:p>
        </p:txBody>
      </p:sp>
    </p:spTree>
    <p:extLst>
      <p:ext uri="{BB962C8B-B14F-4D97-AF65-F5344CB8AC3E}">
        <p14:creationId xmlns:p14="http://schemas.microsoft.com/office/powerpoint/2010/main" val="339508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2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7.emf"/><Relationship Id="rId1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customXml" Target="../ink/ink3.xml"/><Relationship Id="rId17" Type="http://schemas.openxmlformats.org/officeDocument/2006/relationships/image" Target="../media/image27.sv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png"/><Relationship Id="rId20" Type="http://schemas.openxmlformats.org/officeDocument/2006/relationships/image" Target="../media/image10.jpe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6.emf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customXml" Target="../ink/ink2.xml"/><Relationship Id="rId19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5.emf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5910ACF-29B4-4342-BDB2-630CDC932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39842"/>
              </p:ext>
            </p:extLst>
          </p:nvPr>
        </p:nvGraphicFramePr>
        <p:xfrm>
          <a:off x="108357" y="1041774"/>
          <a:ext cx="2697322" cy="2161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7322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84753"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90000"/>
                        </a:lnSpc>
                        <a:tabLst>
                          <a:tab pos="171450" algn="l"/>
                        </a:tabLst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  <a:tr h="373028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Substitute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the expression of the isolated variable into the other equation.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23476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substitute the equation with the isolated variable into the other equation?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373564"/>
                  </a:ext>
                </a:extLst>
              </a:tr>
              <a:tr h="369364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Solve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for the variable. 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38713"/>
                  </a:ext>
                </a:extLst>
              </a:tr>
              <a:tr h="150767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solve for the variable?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98054"/>
                  </a:ext>
                </a:extLst>
              </a:tr>
              <a:tr h="412731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Solve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for the remaining ordered pair solution value.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Write ordered pair)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60070"/>
                  </a:ext>
                </a:extLst>
              </a:tr>
              <a:tr h="255714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How did I/you solve for the remaining ordered pair solution value?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93914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9AD5B452-34CF-48A5-92C5-89F603FF13C3}"/>
              </a:ext>
            </a:extLst>
          </p:cNvPr>
          <p:cNvSpPr/>
          <p:nvPr/>
        </p:nvSpPr>
        <p:spPr bwMode="auto">
          <a:xfrm>
            <a:off x="2852204" y="1075786"/>
            <a:ext cx="2407258" cy="4446191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2385" tIns="32385" rIns="32385" bIns="323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47649"/>
            <a:r>
              <a:rPr lang="en-US" sz="141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D0FC9-CE5C-4B7C-BA0E-27C8A5D4D079}"/>
              </a:ext>
            </a:extLst>
          </p:cNvPr>
          <p:cNvSpPr/>
          <p:nvPr/>
        </p:nvSpPr>
        <p:spPr>
          <a:xfrm>
            <a:off x="2927096" y="1157562"/>
            <a:ext cx="266420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75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1</a:t>
            </a:r>
            <a:endParaRPr lang="en-US" sz="127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DF4609-66AF-41FD-BA52-66CC1520D277}"/>
                  </a:ext>
                </a:extLst>
              </p:cNvPr>
              <p:cNvSpPr txBox="1"/>
              <p:nvPr/>
            </p:nvSpPr>
            <p:spPr>
              <a:xfrm>
                <a:off x="3138250" y="1157561"/>
                <a:ext cx="1390850" cy="57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41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1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1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1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41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n-US" sz="141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1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US" sz="141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sz="1417" b="1" dirty="0">
                                  <a:solidFill>
                                    <a:srgbClr val="3898C6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41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41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1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1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1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m:rPr>
                                  <m:nor/>
                                </m:rPr>
                                <a:rPr lang="en-US" sz="1417" b="1" dirty="0">
                                  <a:solidFill>
                                    <a:srgbClr val="3EB37D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17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DF4609-66AF-41FD-BA52-66CC1520D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250" y="1157561"/>
                <a:ext cx="1390850" cy="5787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9B0853-CBA7-4C4C-9265-26D69AFE8191}"/>
                  </a:ext>
                </a:extLst>
              </p:cNvPr>
              <p:cNvSpPr/>
              <p:nvPr/>
            </p:nvSpPr>
            <p:spPr>
              <a:xfrm>
                <a:off x="4525461" y="1076423"/>
                <a:ext cx="819968" cy="680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75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275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75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75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275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75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275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75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9B0853-CBA7-4C4C-9265-26D69AFE8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461" y="1076423"/>
                <a:ext cx="819968" cy="680956"/>
              </a:xfrm>
              <a:prstGeom prst="rect">
                <a:avLst/>
              </a:prstGeom>
              <a:blipFill>
                <a:blip r:embed="rId5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4502143-B0A3-438F-AC11-05CBCE648CE2}"/>
              </a:ext>
            </a:extLst>
          </p:cNvPr>
          <p:cNvCxnSpPr/>
          <p:nvPr/>
        </p:nvCxnSpPr>
        <p:spPr>
          <a:xfrm>
            <a:off x="3001561" y="2726522"/>
            <a:ext cx="2010569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10CEC51-7D9F-491F-88F8-3DD8A5CA108E}"/>
              </a:ext>
            </a:extLst>
          </p:cNvPr>
          <p:cNvCxnSpPr/>
          <p:nvPr/>
        </p:nvCxnSpPr>
        <p:spPr>
          <a:xfrm>
            <a:off x="3001561" y="4476211"/>
            <a:ext cx="2010569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C359059-BF4E-4BA0-ADF2-DD546E27F79A}"/>
              </a:ext>
            </a:extLst>
          </p:cNvPr>
          <p:cNvSpPr txBox="1"/>
          <p:nvPr/>
        </p:nvSpPr>
        <p:spPr>
          <a:xfrm>
            <a:off x="2848631" y="1723486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BF8AD91-D3F9-4613-B140-6558E1FE6B7D}"/>
              </a:ext>
            </a:extLst>
          </p:cNvPr>
          <p:cNvSpPr txBox="1"/>
          <p:nvPr/>
        </p:nvSpPr>
        <p:spPr>
          <a:xfrm>
            <a:off x="2848631" y="3045874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C1B64A-EEBB-4555-8A16-5A3861758533}"/>
              </a:ext>
            </a:extLst>
          </p:cNvPr>
          <p:cNvSpPr txBox="1"/>
          <p:nvPr/>
        </p:nvSpPr>
        <p:spPr>
          <a:xfrm>
            <a:off x="2848631" y="4516692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375F75-3635-4567-AB5E-3771B2D78EFF}"/>
              </a:ext>
            </a:extLst>
          </p:cNvPr>
          <p:cNvSpPr/>
          <p:nvPr/>
        </p:nvSpPr>
        <p:spPr bwMode="auto">
          <a:xfrm>
            <a:off x="5317063" y="1075786"/>
            <a:ext cx="2407258" cy="4446191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2385" tIns="32385" rIns="32385" bIns="323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47649"/>
            <a:r>
              <a:rPr lang="en-US" sz="141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E1E286F-0244-4E6F-A6CF-84CEA808DD14}"/>
              </a:ext>
            </a:extLst>
          </p:cNvPr>
          <p:cNvSpPr/>
          <p:nvPr/>
        </p:nvSpPr>
        <p:spPr>
          <a:xfrm>
            <a:off x="5391954" y="1157562"/>
            <a:ext cx="266420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75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2</a:t>
            </a:r>
            <a:endParaRPr lang="en-US" sz="127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881A97-CE00-43D9-ABC3-7200F7806C28}"/>
                  </a:ext>
                </a:extLst>
              </p:cNvPr>
              <p:cNvSpPr txBox="1"/>
              <p:nvPr/>
            </p:nvSpPr>
            <p:spPr>
              <a:xfrm>
                <a:off x="5603107" y="1157561"/>
                <a:ext cx="1390850" cy="57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41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1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1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41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r>
                                <a:rPr lang="en-US" sz="141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1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1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1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sz="1417" b="1" dirty="0">
                                  <a:solidFill>
                                    <a:srgbClr val="3898C6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41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1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1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1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41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1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m:rPr>
                                  <m:nor/>
                                </m:rPr>
                                <a:rPr lang="en-US" sz="1417" b="1" dirty="0">
                                  <a:solidFill>
                                    <a:srgbClr val="3EB37D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17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881A97-CE00-43D9-ABC3-7200F7806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07" y="1157561"/>
                <a:ext cx="1390850" cy="5787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F05EF67-5DEF-4979-A5B1-57737F6142E9}"/>
                  </a:ext>
                </a:extLst>
              </p:cNvPr>
              <p:cNvSpPr/>
              <p:nvPr/>
            </p:nvSpPr>
            <p:spPr>
              <a:xfrm>
                <a:off x="6993957" y="1075720"/>
                <a:ext cx="819968" cy="680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75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275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75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75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275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75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275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75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F05EF67-5DEF-4979-A5B1-57737F614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957" y="1075720"/>
                <a:ext cx="819968" cy="680956"/>
              </a:xfrm>
              <a:prstGeom prst="rect">
                <a:avLst/>
              </a:prstGeom>
              <a:blipFill>
                <a:blip r:embed="rId7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7245DB6-9EDF-479F-92D2-0ED2EA53E24D}"/>
              </a:ext>
            </a:extLst>
          </p:cNvPr>
          <p:cNvCxnSpPr/>
          <p:nvPr/>
        </p:nvCxnSpPr>
        <p:spPr>
          <a:xfrm>
            <a:off x="5466419" y="2726522"/>
            <a:ext cx="2010569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DFF90FF-998F-4084-9D1F-866ADD019BF4}"/>
              </a:ext>
            </a:extLst>
          </p:cNvPr>
          <p:cNvCxnSpPr/>
          <p:nvPr/>
        </p:nvCxnSpPr>
        <p:spPr>
          <a:xfrm>
            <a:off x="5466419" y="4476211"/>
            <a:ext cx="2010569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0CCE826C-EBFF-4EE9-9F46-019AB9E6EE82}"/>
              </a:ext>
            </a:extLst>
          </p:cNvPr>
          <p:cNvSpPr txBox="1"/>
          <p:nvPr/>
        </p:nvSpPr>
        <p:spPr>
          <a:xfrm>
            <a:off x="5313489" y="1723486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A9A80BC-3E38-4E52-9290-F335353FFFC2}"/>
              </a:ext>
            </a:extLst>
          </p:cNvPr>
          <p:cNvSpPr txBox="1"/>
          <p:nvPr/>
        </p:nvSpPr>
        <p:spPr>
          <a:xfrm>
            <a:off x="5313489" y="3045874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158BB6C-2664-4BDF-B32B-4CE35B8852D3}"/>
              </a:ext>
            </a:extLst>
          </p:cNvPr>
          <p:cNvSpPr txBox="1"/>
          <p:nvPr/>
        </p:nvSpPr>
        <p:spPr>
          <a:xfrm>
            <a:off x="5313489" y="4516692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CA89A6-0398-4016-9508-A32518300994}"/>
                  </a:ext>
                </a:extLst>
              </p14:cNvPr>
              <p14:cNvContentPartPr/>
              <p14:nvPr/>
            </p14:nvContentPartPr>
            <p14:xfrm>
              <a:off x="4050394" y="1798836"/>
              <a:ext cx="12240" cy="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CA89A6-0398-4016-9508-A325183009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40314" y="1794156"/>
                <a:ext cx="27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4E06967-90BB-4400-822A-7DA60D5A35E5}"/>
                  </a:ext>
                </a:extLst>
              </p14:cNvPr>
              <p14:cNvContentPartPr/>
              <p14:nvPr/>
            </p14:nvContentPartPr>
            <p14:xfrm>
              <a:off x="4080484" y="1804956"/>
              <a:ext cx="170" cy="12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4E06967-90BB-4400-822A-7DA60D5A35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5894" y="1795236"/>
                <a:ext cx="935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1043C-E761-4082-B863-3CE403AD848C}"/>
                  </a:ext>
                </a:extLst>
              </p14:cNvPr>
              <p14:cNvContentPartPr/>
              <p14:nvPr/>
            </p14:nvContentPartPr>
            <p14:xfrm>
              <a:off x="4104624" y="1750556"/>
              <a:ext cx="1224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1043C-E761-4082-B863-3CE403AD84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93464" y="1745156"/>
                <a:ext cx="28080" cy="226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57782"/>
              </p:ext>
            </p:extLst>
          </p:nvPr>
        </p:nvGraphicFramePr>
        <p:xfrm>
          <a:off x="328813" y="4414700"/>
          <a:ext cx="2476866" cy="1226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6866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Make the Connection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Students, you already know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how solve system of equations by substation.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Now, we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will learn how to write and solve system of equations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using substation method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04" name="Picture 5" descr="C:\Users\Stephen\Downloads\Make Connectio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9" y="4446754"/>
            <a:ext cx="196117" cy="1961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70199"/>
              </p:ext>
            </p:extLst>
          </p:nvPr>
        </p:nvGraphicFramePr>
        <p:xfrm>
          <a:off x="317738" y="3330260"/>
          <a:ext cx="2487941" cy="1028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7941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Remember the Concept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latin typeface="Arial Narrow" panose="020B0606020202030204" pitchFamily="34" charset="0"/>
                        </a:rPr>
                        <a:t>A solution of a system is an </a:t>
                      </a:r>
                      <a:r>
                        <a:rPr lang="en-US" altLang="en-US" sz="1400" b="1" i="1" dirty="0">
                          <a:latin typeface="Arial Narrow" panose="020B0606020202030204" pitchFamily="34" charset="0"/>
                        </a:rPr>
                        <a:t>ORDERED PAIR </a:t>
                      </a:r>
                      <a:r>
                        <a:rPr lang="en-US" altLang="en-US" sz="1400" dirty="0">
                          <a:latin typeface="Arial Narrow" panose="020B0606020202030204" pitchFamily="34" charset="0"/>
                        </a:rPr>
                        <a:t>that makes BOTH equations true.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06" name="Picture 2" descr="C:\Users\Stephen\Downloads\Light Bulb Ico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1" y="3330260"/>
            <a:ext cx="250156" cy="2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843885" y="799084"/>
            <a:ext cx="346960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 Linear System of equations by Substitution.</a:t>
            </a:r>
          </a:p>
        </p:txBody>
      </p:sp>
      <p:sp>
        <p:nvSpPr>
          <p:cNvPr id="107" name="Round Same Side Corner Rectangle 106"/>
          <p:cNvSpPr/>
          <p:nvPr/>
        </p:nvSpPr>
        <p:spPr bwMode="auto">
          <a:xfrm rot="16200000">
            <a:off x="-610497" y="4669454"/>
            <a:ext cx="1443811" cy="190391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ctr" anchorCtr="0">
            <a:spAutoFit/>
          </a:bodyPr>
          <a:lstStyle/>
          <a:p>
            <a:pPr algn="ctr"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ACTIVATE PRIOR KNOWLEDGE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08587" y="412869"/>
            <a:ext cx="388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2: 11.2.3 Solve Real World System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767469" y="70679"/>
            <a:ext cx="27767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_____________________</a:t>
            </a:r>
            <a:endParaRPr lang="en-US" sz="1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794270" y="340317"/>
            <a:ext cx="12716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Period: _____</a:t>
            </a:r>
            <a:endParaRPr lang="en-US" sz="1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Graphic 14" descr="Apple">
            <a:extLst>
              <a:ext uri="{FF2B5EF4-FFF2-40B4-BE49-F238E27FC236}">
                <a16:creationId xmlns:a16="http://schemas.microsoft.com/office/drawing/2014/main" id="{546EE0FB-A11B-405D-8B7B-C5606D1C6C8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59182" y="1967239"/>
            <a:ext cx="323850" cy="323850"/>
          </a:xfrm>
          <a:prstGeom prst="rect">
            <a:avLst/>
          </a:prstGeom>
        </p:spPr>
      </p:pic>
      <p:pic>
        <p:nvPicPr>
          <p:cNvPr id="16" name="Graphic 15" descr="Apple">
            <a:extLst>
              <a:ext uri="{FF2B5EF4-FFF2-40B4-BE49-F238E27FC236}">
                <a16:creationId xmlns:a16="http://schemas.microsoft.com/office/drawing/2014/main" id="{67CAF858-073A-4C09-95E5-0067FA96012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51890" y="2585192"/>
            <a:ext cx="323850" cy="323850"/>
          </a:xfrm>
          <a:prstGeom prst="rect">
            <a:avLst/>
          </a:prstGeom>
        </p:spPr>
      </p:pic>
      <p:pic>
        <p:nvPicPr>
          <p:cNvPr id="14" name="Graphic 13" descr="Apple">
            <a:extLst>
              <a:ext uri="{FF2B5EF4-FFF2-40B4-BE49-F238E27FC236}">
                <a16:creationId xmlns:a16="http://schemas.microsoft.com/office/drawing/2014/main" id="{38495D60-0DEB-4DBE-B7F5-DE0FE264C87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77711" y="1267458"/>
            <a:ext cx="323850" cy="323850"/>
          </a:xfrm>
          <a:prstGeom prst="rect">
            <a:avLst/>
          </a:prstGeom>
        </p:spPr>
      </p:pic>
      <p:sp>
        <p:nvSpPr>
          <p:cNvPr id="110" name="TextBox 109">
            <a:extLst/>
          </p:cNvPr>
          <p:cNvSpPr txBox="1"/>
          <p:nvPr/>
        </p:nvSpPr>
        <p:spPr>
          <a:xfrm>
            <a:off x="206604" y="5886301"/>
            <a:ext cx="7410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5"/>
              </a:spcAft>
              <a:buClr>
                <a:schemeClr val="tx2"/>
              </a:buClr>
            </a:pPr>
            <a:r>
              <a:rPr lang="en-US" altLang="en-US" sz="1500" dirty="0">
                <a:latin typeface="Century Gothic" panose="020B0502020202020204" pitchFamily="34" charset="0"/>
              </a:rPr>
              <a:t>The </a:t>
            </a:r>
            <a:r>
              <a:rPr lang="en-US" altLang="en-US" sz="1500" b="1" dirty="0" smtClean="0">
                <a:solidFill>
                  <a:srgbClr val="0171AB"/>
                </a:solidFill>
                <a:latin typeface="Century Gothic" panose="020B0502020202020204" pitchFamily="34" charset="0"/>
              </a:rPr>
              <a:t>_______________________  </a:t>
            </a:r>
            <a:r>
              <a:rPr lang="en-US" altLang="en-US" sz="1500" dirty="0" smtClean="0">
                <a:latin typeface="Century Gothic" panose="020B0502020202020204" pitchFamily="34" charset="0"/>
              </a:rPr>
              <a:t>solves </a:t>
            </a:r>
            <a:r>
              <a:rPr lang="en-US" altLang="en-US" sz="1500" dirty="0">
                <a:latin typeface="Century Gothic" panose="020B0502020202020204" pitchFamily="34" charset="0"/>
              </a:rPr>
              <a:t>a system by substituting one equation into the other equation. </a:t>
            </a: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7461" y="6587109"/>
            <a:ext cx="7246144" cy="2372201"/>
          </a:xfrm>
          <a:prstGeom prst="rect">
            <a:avLst/>
          </a:prstGeom>
        </p:spPr>
      </p:pic>
      <p:pic>
        <p:nvPicPr>
          <p:cNvPr id="112" name="Picture 2" descr="Image result for python snake art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91" y="6643317"/>
            <a:ext cx="604479" cy="60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Image result for python swallow art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5" y="7064808"/>
            <a:ext cx="852748" cy="60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18274" y="9608955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Georgia" panose="02040502050405020303" pitchFamily="18" charset="0"/>
              </a:rPr>
              <a:t>1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0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511339" y="4321497"/>
            <a:ext cx="1224854" cy="190391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ctr" anchorCtr="0">
            <a:spAutoFit/>
          </a:bodyPr>
          <a:lstStyle/>
          <a:p>
            <a:pPr algn="ctr"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2" y="1871516"/>
            <a:ext cx="749515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3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How do you choose which equation you solve first and which variable you solve it for? Explain.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53" y="459497"/>
            <a:ext cx="7495149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3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How </a:t>
            </a:r>
            <a:r>
              <a:rPr lang="en-US" sz="153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can you solve a system of linear equations by using substitution?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8688" y="3552716"/>
            <a:ext cx="7483711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3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When solving a system of linear equations by substitution, how can you tell if the system has no solution or infinitely many solutions? Draw a example graph of each. </a:t>
            </a:r>
          </a:p>
        </p:txBody>
      </p:sp>
      <p:pic>
        <p:nvPicPr>
          <p:cNvPr id="19" name="Picture 2" descr="Image result for coordinate graph bla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5" y="6641317"/>
            <a:ext cx="1572338" cy="15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74312" y="8223577"/>
            <a:ext cx="1069524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3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</a:t>
            </a:r>
            <a:r>
              <a:rPr lang="en-US" sz="153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 </a:t>
            </a:r>
            <a:r>
              <a:rPr lang="en-US" sz="153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solutions</a:t>
            </a:r>
            <a:endParaRPr lang="en-US" sz="1530" dirty="0"/>
          </a:p>
        </p:txBody>
      </p:sp>
      <p:sp>
        <p:nvSpPr>
          <p:cNvPr id="23" name="Rectangle 22"/>
          <p:cNvSpPr/>
          <p:nvPr/>
        </p:nvSpPr>
        <p:spPr>
          <a:xfrm>
            <a:off x="2953499" y="8223577"/>
            <a:ext cx="1883849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3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sz="153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nfinitely </a:t>
            </a:r>
            <a:r>
              <a:rPr lang="en-US" sz="153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many solutions</a:t>
            </a:r>
            <a:endParaRPr lang="en-US" sz="153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54" y="762254"/>
            <a:ext cx="6994210" cy="1180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0866" y="37845"/>
            <a:ext cx="1834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Essential </a:t>
            </a:r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Questions </a:t>
            </a:r>
            <a:endParaRPr lang="en-US" sz="1600" b="1" u="sng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63" y="2247916"/>
            <a:ext cx="6994210" cy="11805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54" y="4112866"/>
            <a:ext cx="6994210" cy="11805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54" y="5202682"/>
            <a:ext cx="6994210" cy="118055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33996" y="4295881"/>
            <a:ext cx="2529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 equation 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form of no solution: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3996" y="4729715"/>
            <a:ext cx="2529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 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graphed form of no solution: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616" y="5599158"/>
            <a:ext cx="2529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 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graphed form of many solutions: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3996" y="5192366"/>
            <a:ext cx="2529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 equation 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form of many solutions: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1" name="Picture 2" descr="Image result for coordinate graph bla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55" y="6640315"/>
            <a:ext cx="1572338" cy="15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coordinate graph bla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06" y="6641317"/>
            <a:ext cx="1572338" cy="15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597320" y="8223577"/>
            <a:ext cx="1088760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3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One solution</a:t>
            </a:r>
            <a:endParaRPr lang="en-US" sz="1530" dirty="0"/>
          </a:p>
        </p:txBody>
      </p:sp>
      <p:sp>
        <p:nvSpPr>
          <p:cNvPr id="34" name="Rectangle 33"/>
          <p:cNvSpPr/>
          <p:nvPr/>
        </p:nvSpPr>
        <p:spPr>
          <a:xfrm>
            <a:off x="3318274" y="960895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2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2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26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itness center drawing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29" y="430254"/>
            <a:ext cx="1422071" cy="14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217" y="1757554"/>
            <a:ext cx="1038225" cy="371475"/>
          </a:xfrm>
          <a:prstGeom prst="rect">
            <a:avLst/>
          </a:prstGeom>
        </p:spPr>
      </p:pic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475420" y="3932387"/>
            <a:ext cx="1224854" cy="190391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ctr" anchorCtr="0">
            <a:spAutoFit/>
          </a:bodyPr>
          <a:lstStyle/>
          <a:p>
            <a:pPr algn="ctr"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3" name="Picture 4" descr="C:\Users\Stephen\Downloads\CFU Icon.png">
            <a:extLst>
              <a:ext uri="{FF2B5EF4-FFF2-40B4-BE49-F238E27FC236}">
                <a16:creationId xmlns:a16="http://schemas.microsoft.com/office/drawing/2014/main" id="{3ABBE7E8-F51D-457D-BD88-858504E4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84" y="1394804"/>
            <a:ext cx="130192" cy="1295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452" y="717436"/>
            <a:ext cx="7433409" cy="95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30" dirty="0">
                <a:latin typeface="Arial Narrow" panose="020B0606020202030204" pitchFamily="34" charset="0"/>
              </a:rPr>
              <a:t>Let </a:t>
            </a:r>
            <a:r>
              <a:rPr lang="en-US" sz="153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</a:t>
            </a:r>
            <a:r>
              <a:rPr lang="en-US" sz="1530" dirty="0">
                <a:latin typeface="Arial Narrow" panose="020B0606020202030204" pitchFamily="34" charset="0"/>
              </a:rPr>
              <a:t> represent the total cost in dollars and </a:t>
            </a:r>
            <a:r>
              <a:rPr lang="en-US" sz="153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</a:t>
            </a:r>
            <a:r>
              <a:rPr lang="en-US" sz="1530" dirty="0">
                <a:latin typeface="Arial Narrow" panose="020B0606020202030204" pitchFamily="34" charset="0"/>
              </a:rPr>
              <a:t> represent the number of months. </a:t>
            </a:r>
          </a:p>
          <a:p>
            <a:endParaRPr lang="en-US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153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Fitness </a:t>
            </a:r>
            <a:r>
              <a:rPr lang="en-US" sz="153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center A has a $60 enrollment fee and costs $35 per month. </a:t>
            </a:r>
          </a:p>
          <a:p>
            <a:r>
              <a:rPr lang="en-US" sz="153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Fitness </a:t>
            </a:r>
            <a:r>
              <a:rPr lang="en-US" sz="153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center B has no enrollment fee and costs $45 per month.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066" y="1638237"/>
            <a:ext cx="7419795" cy="68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30" i="1" dirty="0">
                <a:latin typeface="Arial Narrow" panose="020B0606020202030204" pitchFamily="34" charset="0"/>
              </a:rPr>
              <a:t>In how many months will both fitness centers cost the same? _______________________ </a:t>
            </a:r>
          </a:p>
          <a:p>
            <a:endParaRPr lang="en-US" sz="700" i="1" dirty="0">
              <a:latin typeface="Arial Narrow" panose="020B0606020202030204" pitchFamily="34" charset="0"/>
            </a:endParaRPr>
          </a:p>
          <a:p>
            <a:r>
              <a:rPr lang="en-US" sz="1530" i="1" dirty="0">
                <a:latin typeface="Arial Narrow" panose="020B0606020202030204" pitchFamily="34" charset="0"/>
              </a:rPr>
              <a:t>What will the cost be? ________________________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238" y="1141174"/>
            <a:ext cx="1408748" cy="250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4476" y="1376354"/>
            <a:ext cx="850106" cy="250984"/>
          </a:xfrm>
          <a:prstGeom prst="rect">
            <a:avLst/>
          </a:prstGeom>
        </p:spPr>
      </p:pic>
      <p:sp>
        <p:nvSpPr>
          <p:cNvPr id="27" name="TextBox 26">
            <a:extLst/>
          </p:cNvPr>
          <p:cNvSpPr txBox="1"/>
          <p:nvPr/>
        </p:nvSpPr>
        <p:spPr>
          <a:xfrm>
            <a:off x="58639" y="452246"/>
            <a:ext cx="6351161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5"/>
              </a:spcAft>
              <a:buClr>
                <a:schemeClr val="tx2"/>
              </a:buClr>
            </a:pPr>
            <a:r>
              <a:rPr lang="en-US" sz="1360" dirty="0">
                <a:latin typeface="Georgia" panose="02040502050405020303" pitchFamily="18" charset="0"/>
                <a:cs typeface="Arial" panose="020B0604020202020204" pitchFamily="34" charset="0"/>
              </a:rPr>
              <a:t>You can use a system of linear equations to model real-world situations.</a:t>
            </a:r>
            <a:endParaRPr lang="en-US" altLang="en-US" sz="1417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1354" y="1141174"/>
            <a:ext cx="1038225" cy="2351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161" y="1384256"/>
            <a:ext cx="1038225" cy="2351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9885" y="1059093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 Narrow" panose="020B0606020202030204" pitchFamily="34" charset="0"/>
              </a:rPr>
              <a:t>___________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186121" y="1283316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 Narrow" panose="020B0606020202030204" pitchFamily="34" charset="0"/>
              </a:rPr>
              <a:t>___________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9834" y="2274031"/>
            <a:ext cx="7007293" cy="1818684"/>
            <a:chOff x="219834" y="2274031"/>
            <a:chExt cx="7007293" cy="1818684"/>
          </a:xfrm>
        </p:grpSpPr>
        <p:sp>
          <p:nvSpPr>
            <p:cNvPr id="8" name="Rectangle 7"/>
            <p:cNvSpPr/>
            <p:nvPr/>
          </p:nvSpPr>
          <p:spPr>
            <a:xfrm>
              <a:off x="219834" y="2561503"/>
              <a:ext cx="3350661" cy="301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6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 &amp; Solve the system of equations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3768" y="2309805"/>
              <a:ext cx="1586865" cy="8015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08376" y="3656107"/>
              <a:ext cx="1018751" cy="43660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2408" y="2274031"/>
              <a:ext cx="1038225" cy="37147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9239" y="2677386"/>
              <a:ext cx="1038225" cy="3714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8986" y="3688673"/>
              <a:ext cx="115581" cy="37147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8331" y="3656107"/>
              <a:ext cx="516746" cy="371475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58639" y="4603492"/>
            <a:ext cx="6489617" cy="121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30" dirty="0">
                <a:latin typeface="Arial Narrow" panose="020B0606020202030204" pitchFamily="34" charset="0"/>
                <a:cs typeface="Arial" panose="020B0604020202020204" pitchFamily="34" charset="0"/>
              </a:rPr>
              <a:t>Let </a:t>
            </a:r>
            <a:r>
              <a:rPr lang="en-US" sz="153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n-US" sz="1530" dirty="0">
                <a:latin typeface="Arial Narrow" panose="020B0606020202030204" pitchFamily="34" charset="0"/>
                <a:cs typeface="Arial" panose="020B0604020202020204" pitchFamily="34" charset="0"/>
              </a:rPr>
              <a:t> represent the total amount paid in dollars and </a:t>
            </a:r>
            <a:r>
              <a:rPr lang="en-US" sz="153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m </a:t>
            </a:r>
            <a:r>
              <a:rPr lang="en-US" sz="1530" dirty="0">
                <a:latin typeface="Arial Narrow" panose="020B0606020202030204" pitchFamily="34" charset="0"/>
                <a:cs typeface="Arial" panose="020B0604020202020204" pitchFamily="34" charset="0"/>
              </a:rPr>
              <a:t>represent the number of months. </a:t>
            </a:r>
          </a:p>
          <a:p>
            <a:endParaRPr lang="en-US" sz="153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53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High-speed Internet provider A has a $100 setup fee and costs $65 per month. </a:t>
            </a:r>
          </a:p>
          <a:p>
            <a:endParaRPr lang="en-US" sz="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53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High-speed </a:t>
            </a:r>
            <a:r>
              <a:rPr lang="en-US" sz="153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internet provider B has a setup fee of $30 and costs $70 per month.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2435" y="5742067"/>
            <a:ext cx="7438995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60" i="1" dirty="0">
                <a:latin typeface="Arial" panose="020B0604020202020204" pitchFamily="34" charset="0"/>
                <a:cs typeface="Arial" panose="020B0604020202020204" pitchFamily="34" charset="0"/>
              </a:rPr>
              <a:t>In how many months will both providers cost the same? ________________________</a:t>
            </a:r>
          </a:p>
          <a:p>
            <a:r>
              <a:rPr lang="en-US" sz="136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360" i="1" dirty="0">
                <a:latin typeface="Arial" panose="020B0604020202020204" pitchFamily="34" charset="0"/>
                <a:cs typeface="Arial" panose="020B0604020202020204" pitchFamily="34" charset="0"/>
              </a:rPr>
              <a:t>What will that cost be? ______________________________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113" y="5116534"/>
            <a:ext cx="1408748" cy="2509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0085" y="5487065"/>
            <a:ext cx="850106" cy="25098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423954" y="5033495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 Narrow" panose="020B0606020202030204" pitchFamily="34" charset="0"/>
              </a:rPr>
              <a:t>___________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423954" y="5435621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 Narrow" panose="020B0606020202030204" pitchFamily="34" charset="0"/>
              </a:rPr>
              <a:t>___________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446" y="5066702"/>
            <a:ext cx="1038225" cy="24100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389" y="5489018"/>
            <a:ext cx="1038225" cy="20544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02869" y="6541402"/>
            <a:ext cx="7007293" cy="1818684"/>
            <a:chOff x="219834" y="2274031"/>
            <a:chExt cx="7007293" cy="1818684"/>
          </a:xfrm>
        </p:grpSpPr>
        <p:sp>
          <p:nvSpPr>
            <p:cNvPr id="45" name="Rectangle 44"/>
            <p:cNvSpPr/>
            <p:nvPr/>
          </p:nvSpPr>
          <p:spPr>
            <a:xfrm>
              <a:off x="219834" y="2561503"/>
              <a:ext cx="3350661" cy="301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6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 &amp; Solve the system of equations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3768" y="2309805"/>
              <a:ext cx="1586865" cy="80152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08376" y="3656107"/>
              <a:ext cx="1018751" cy="43660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2408" y="2274031"/>
              <a:ext cx="1038225" cy="37147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9239" y="2677386"/>
              <a:ext cx="1038225" cy="37147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8986" y="3688673"/>
              <a:ext cx="115581" cy="37147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8331" y="3656107"/>
              <a:ext cx="516746" cy="371475"/>
            </a:xfrm>
            <a:prstGeom prst="rect">
              <a:avLst/>
            </a:prstGeom>
          </p:spPr>
        </p:pic>
      </p:grpSp>
      <p:sp>
        <p:nvSpPr>
          <p:cNvPr id="52" name="Rectangle 51"/>
          <p:cNvSpPr/>
          <p:nvPr/>
        </p:nvSpPr>
        <p:spPr>
          <a:xfrm>
            <a:off x="3318274" y="9608955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3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2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77" y="6448026"/>
            <a:ext cx="5800942" cy="13118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72678"/>
            <a:ext cx="4179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the variables in a real-world situation represent the number of months and cost, why must the values of the variables be greater than or equal to zero?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32" y="2197686"/>
            <a:ext cx="716171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A boat travels at a rate of 18 kilometers per hour from its port. </a:t>
            </a:r>
          </a:p>
          <a:p>
            <a:endParaRPr lang="en-US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A second boat is 34 kilometers behind the first boat when it starts traveling in the same direction at a rate of 22 kilometers per hour to the same port.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396" y="1576980"/>
            <a:ext cx="74781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Let </a:t>
            </a:r>
            <a:r>
              <a:rPr lang="en-US" sz="1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represent the distance the boats are from the port in kilometers and </a:t>
            </a:r>
            <a:r>
              <a:rPr lang="en-US" sz="1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represent the amount of time in hours.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243" y="2781590"/>
            <a:ext cx="1418346" cy="26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555" y="2166922"/>
            <a:ext cx="870207" cy="287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746" y="3940730"/>
            <a:ext cx="1543025" cy="7046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9533" y="4088999"/>
            <a:ext cx="1871025" cy="510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&amp; Solve the </a:t>
            </a:r>
          </a:p>
          <a:p>
            <a:r>
              <a:rPr lang="en-US" sz="1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of equations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533" y="3186450"/>
            <a:ext cx="732826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i="1" dirty="0">
                <a:latin typeface="Arial Narrow" panose="020B0606020202030204" pitchFamily="34" charset="0"/>
              </a:rPr>
              <a:t>How many hours will it take for the second boat to catch up to the first boat? </a:t>
            </a:r>
            <a:r>
              <a:rPr lang="en-US" sz="1300" i="1" dirty="0">
                <a:latin typeface="Arial Narrow" panose="020B0606020202030204" pitchFamily="34" charset="0"/>
              </a:rPr>
              <a:t>___________________________ </a:t>
            </a:r>
            <a:endParaRPr lang="en-US" sz="1300" i="1" dirty="0" smtClean="0">
              <a:latin typeface="Arial Narrow" panose="020B0606020202030204" pitchFamily="34" charset="0"/>
            </a:endParaRPr>
          </a:p>
          <a:p>
            <a:endParaRPr lang="en-US" sz="1300" i="1" dirty="0">
              <a:latin typeface="Arial Narrow" panose="020B0606020202030204" pitchFamily="34" charset="0"/>
            </a:endParaRPr>
          </a:p>
          <a:p>
            <a:r>
              <a:rPr lang="en-US" sz="1300" i="1" dirty="0">
                <a:latin typeface="Arial Narrow" panose="020B0606020202030204" pitchFamily="34" charset="0"/>
              </a:rPr>
              <a:t>How far will the boats be from their port? _________________________</a:t>
            </a:r>
          </a:p>
        </p:txBody>
      </p:sp>
      <p:sp>
        <p:nvSpPr>
          <p:cNvPr id="14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462369" y="2876605"/>
            <a:ext cx="1007530" cy="190391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ctr" anchorCtr="0">
            <a:spAutoFit/>
          </a:bodyPr>
          <a:lstStyle/>
          <a:p>
            <a:pPr algn="ctr"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SKILL DEVELOPMENT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2930" y="493390"/>
            <a:ext cx="3476625" cy="11449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652642" y="2755335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i="1" dirty="0">
                <a:latin typeface="Arial Narrow" panose="020B0606020202030204" pitchFamily="34" charset="0"/>
              </a:rPr>
              <a:t>____________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05119" y="210551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i="1" dirty="0">
                <a:latin typeface="Arial Narrow" panose="020B0606020202030204" pitchFamily="34" charset="0"/>
              </a:rPr>
              <a:t>____________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2615" y="3940730"/>
            <a:ext cx="1038225" cy="7046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4269387" y="6264828"/>
            <a:ext cx="6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 anchor="ctr">
            <a:spAutoFit/>
          </a:bodyPr>
          <a:lstStyle/>
          <a:p>
            <a:pPr algn="ctr" defTabSz="647649"/>
            <a:endParaRPr lang="en-US" sz="1275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 Same Side Corner Rectangle 21"/>
          <p:cNvSpPr/>
          <p:nvPr/>
        </p:nvSpPr>
        <p:spPr bwMode="auto">
          <a:xfrm rot="16200000">
            <a:off x="2904195" y="3301269"/>
            <a:ext cx="509931" cy="5678164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square" lIns="33561" tIns="453390" rIns="0" bIns="33561" rtlCol="0" anchor="t" anchorCtr="0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did you learn today about solving system of linear equations to model real-world situations.</a:t>
            </a:r>
          </a:p>
        </p:txBody>
      </p:sp>
      <p:sp>
        <p:nvSpPr>
          <p:cNvPr id="20" name="Round Same Side Corner Rectangle 37"/>
          <p:cNvSpPr/>
          <p:nvPr/>
        </p:nvSpPr>
        <p:spPr bwMode="auto">
          <a:xfrm rot="16200000">
            <a:off x="-367411" y="6303540"/>
            <a:ext cx="1001208" cy="183554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t" anchorCtr="0">
            <a:spAutoFit/>
          </a:bodyPr>
          <a:lstStyle/>
          <a:p>
            <a:pPr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SUMMARY CLOSURE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140525" y="5919808"/>
            <a:ext cx="1656864" cy="1227188"/>
            <a:chOff x="6994409" y="2498440"/>
            <a:chExt cx="2339102" cy="1732501"/>
          </a:xfrm>
        </p:grpSpPr>
        <p:sp>
          <p:nvSpPr>
            <p:cNvPr id="22" name="Rectangle: Rounded Corners 1"/>
            <p:cNvSpPr/>
            <p:nvPr/>
          </p:nvSpPr>
          <p:spPr bwMode="auto">
            <a:xfrm>
              <a:off x="7198017" y="2498440"/>
              <a:ext cx="1706707" cy="494153"/>
            </a:xfrm>
            <a:prstGeom prst="roundRect">
              <a:avLst>
                <a:gd name="adj" fmla="val 50000"/>
              </a:avLst>
            </a:prstGeom>
            <a:solidFill>
              <a:srgbClr val="0171AB">
                <a:alpha val="58039"/>
              </a:srgbClr>
            </a:solidFill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47649"/>
              <a:endParaRPr lang="en-US" sz="1275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98856" y="2512751"/>
              <a:ext cx="1505027" cy="456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Word Bank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994409" y="2992593"/>
              <a:ext cx="2339102" cy="1238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 anchor="t" anchorCtr="0">
              <a:spAutoFit/>
            </a:bodyPr>
            <a:lstStyle/>
            <a:p>
              <a:pPr marL="202389" indent="-202389" defTabSz="647649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1300" kern="0" dirty="0">
                  <a:cs typeface="Arial" pitchFamily="34" charset="0"/>
                </a:rPr>
                <a:t> Substitution Method</a:t>
              </a:r>
              <a:endParaRPr lang="en-US" sz="1300" kern="0" dirty="0"/>
            </a:p>
            <a:p>
              <a:pPr marL="202389" indent="-202389" defTabSz="647649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1300" kern="0" dirty="0">
                  <a:cs typeface="Arial" pitchFamily="34" charset="0"/>
                </a:rPr>
                <a:t> System of Equations</a:t>
              </a:r>
            </a:p>
            <a:p>
              <a:pPr marL="202389" indent="-202389" defTabSz="647649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1300" kern="0" dirty="0"/>
                <a:t> Ordered Pair</a:t>
              </a:r>
            </a:p>
            <a:p>
              <a:pPr marL="202389" indent="-202389" defTabSz="647649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1300" kern="0" dirty="0">
                  <a:cs typeface="Arial" pitchFamily="34" charset="0"/>
                </a:rPr>
                <a:t> </a:t>
              </a:r>
              <a:r>
                <a:rPr lang="en-US" sz="1300" kern="0" dirty="0"/>
                <a:t>Solution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3318274" y="960895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4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1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" y="510733"/>
            <a:ext cx="7581287" cy="3819580"/>
          </a:xfrm>
          <a:prstGeom prst="rect">
            <a:avLst/>
          </a:prstGeom>
        </p:spPr>
      </p:pic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240616" y="2908258"/>
            <a:ext cx="691980" cy="190391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ctr" anchorCtr="0">
            <a:spAutoFit/>
          </a:bodyPr>
          <a:lstStyle/>
          <a:p>
            <a:pPr algn="ctr"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HOMEWORK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14" y="3246341"/>
            <a:ext cx="2083166" cy="73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972" y="3246341"/>
            <a:ext cx="2083166" cy="73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15" y="4046994"/>
            <a:ext cx="5947158" cy="22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0" y="4418272"/>
            <a:ext cx="7628056" cy="2676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1" y="7026815"/>
            <a:ext cx="7652923" cy="2563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70" y="5957987"/>
            <a:ext cx="2083166" cy="73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28" y="5957987"/>
            <a:ext cx="2083166" cy="73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71" y="6758640"/>
            <a:ext cx="5947158" cy="22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14" y="8471564"/>
            <a:ext cx="2420514" cy="73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972" y="8471564"/>
            <a:ext cx="2083166" cy="73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14" y="9272216"/>
            <a:ext cx="7176059" cy="26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318274" y="9608955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5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197"/>
            <a:ext cx="7672469" cy="2420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00400"/>
            <a:ext cx="7672469" cy="2083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50" y="5593570"/>
            <a:ext cx="7320861" cy="3260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14" y="2231572"/>
            <a:ext cx="1787136" cy="54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772" y="2189802"/>
            <a:ext cx="2083166" cy="58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14" y="2802982"/>
            <a:ext cx="7176059" cy="26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50" y="4240969"/>
            <a:ext cx="3399500" cy="73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543" y="4240969"/>
            <a:ext cx="2083166" cy="73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50" y="5041621"/>
            <a:ext cx="7176059" cy="26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14" y="7101467"/>
            <a:ext cx="1710936" cy="605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296" y="7020647"/>
            <a:ext cx="2083166" cy="73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26" y="7706964"/>
            <a:ext cx="5327384" cy="337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14" y="8393280"/>
            <a:ext cx="5327384" cy="77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318274" y="960895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6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9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9" y="473614"/>
            <a:ext cx="7664141" cy="450045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14350" y="1600200"/>
            <a:ext cx="71423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4350" y="2556832"/>
            <a:ext cx="71423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4349" y="3394113"/>
            <a:ext cx="71423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5010" y="4297496"/>
            <a:ext cx="71423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654" y="1067835"/>
            <a:ext cx="942975" cy="276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51" y="1795751"/>
            <a:ext cx="942975" cy="276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424" y="2754687"/>
            <a:ext cx="942975" cy="276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51" y="3619202"/>
            <a:ext cx="942975" cy="276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44" y="4522584"/>
            <a:ext cx="1337268" cy="391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55" y="5376138"/>
            <a:ext cx="7129813" cy="34218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236" y="916474"/>
            <a:ext cx="669357" cy="1958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236" y="1688532"/>
            <a:ext cx="669357" cy="1958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784" y="2659956"/>
            <a:ext cx="669357" cy="1958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424" y="3471334"/>
            <a:ext cx="669357" cy="1958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603" y="4350745"/>
            <a:ext cx="669357" cy="19582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18274" y="960895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7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ULTRA_SCORM_COURSE_ID" val="4EFB6D52-8196-4116-85F9-F187128E96DC"/>
  <p:tag name="ISPRINGONLINEFOLDERID" val="52"/>
  <p:tag name="ISPRINGONLINEFOLDERPATH" val="Content List/Lessons/ELA"/>
  <p:tag name="ISPRINGCLOUDFOLDERID" val="181"/>
  <p:tag name="ISPRINGCLOUDFOLDERPATH" val="Repository/Alex Tests"/>
  <p:tag name="ISPRINGCLOUDFOLDERDOMAIN" val="https://dataworksed.ispringcloud.com"/>
  <p:tag name="ISPRING_OUTPUT_FOLDER" val="C:\Users\WSNT512\Desktop\iSpring Outputs"/>
  <p:tag name="ISPRING_PROJECT_FOLDER_UPDATED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test"/>
  <p:tag name="ISPRING_ULTRA_SCORM_SLIDE_COUNT" val="1"/>
  <p:tag name="ISPRING_SCORM_PASSING_SCORE" val="0.000000"/>
  <p:tag name="ISPRING_PRESENTATION_PATH" val="T:\Educeri\[EDI-EDUCERI TEMPLATE] Copy only\EDI lesson template v2016.pptx"/>
  <p:tag name="ISPRING_UUID" val="{BCE2318E-5813-4850-98A1-BFED1142A58F}"/>
  <p:tag name="ISPRING_RESOURCE_FOLDER" val="T:\Educeri\[EDI-EDUCERI TEMPLATE] Copy only\EDI lesson template v2016\"/>
  <p:tag name="ISPRING_SCREEN_RECS_UPDATED" val="T:\Educeri\[EDI-EDUCERI TEMPLATE] Copy only\EDI lesson template v2016\"/>
  <p:tag name="ISPRING_PLAYERS_CUSTOMIZATION" val="UEsDBBQAAgAIAIqW2E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xQfkq8CP7A5gQAAHASAAAdAAAAdW5pdmVyc2FsL2NvbW1vbl9tZXNzYWdlcy5sbmetWG1v2zYQ/l6g/4EQ0GEDurQd0KLYEgeyxCRCZMqV6LxsGARGYmyilOjqxWn2aV/3M/ZlP6y/ZEdKduwmhaSkgAWYlO65I+/uuSP3Dz9nEq14UQqVH1hv9l5biOeJSkU+P7Bm9Ojn9xYqK5anTKqcH1i5stDh6Pmzfcnyec3mHP4/f4bQfsbLEoblSI/uxkikB9Z0HDvBZGqTy9gPjoN47B1bI0dlS5bfIl/N1Y+/vHv/+c3bdz/tv2rl+sBEE9v3d4GQQXr7ugcQoWHgx4CG/ZjgC2qNfphXv62fYfLBjPoewdboyz//DpOchvgMNEvQ2j6d8rMwxITGke+5OPaimATU7IuPKXat0aWq0YKtOKoUWgl+g6oFB59WouColCI1LxIFE3nNu5S5wcT2SBziiIaeQ72AWKNIFcXtSwPL6mqhClBXolSU7Ery1OiE6DHvlwUvQTWrILoQ/KqFgC9VxkS+1636nPiB7cb2dBpPcBTZx7DBdLMoQNqBvxHVAt6lXL0EFTe5VCxF1wUHwCBCbLmUImm+FNGy0BZOJbvttCK0zz1yHNMg8KMYE3c9Y41wniK3YHqxA1FCO8IhABSs5MUjZGMT90Yc2VIOQzjxjk98eKg24UTMFxKeaqgdUwyRMOV5lxREKg4h1qPoPAhdvWmgCjG0ZGV5o4p0J0q3/dkF7BEngERw6BY41RhrYIgPAUxWFDypusB8e0ack3hMCfwdY9hcn9V5sugpBxnyYJBuh2QNvtoOvM74b9HicXABKW6NSDBEIji1RsHpEIlLHAF54KhLhthn3rGtqUCTz5oZ1syTMJ3o8haxJAE57dKVUHUJM3pLgB8MB5XDtET4wwwiybP9B/itAQRnmxiaixUHE4q0O6KBex3s6pj+MPN+j49sz8duDEEO1BNTUxK0MgbEmasKMSmVXgDoZemK5QlHVzxh2rG38FkqUvOZDkBjyada/IVY1ZLui5aviYsvXuwNNG2H4u9bmNUlmFdVPFtWXaq3zH+MFTrZvmlCn6U/Tn/kYGKHXvBNJ2XstnFSH8+UIqtlUwue7J+NZUN91GnEE3eqv7e+tyVRQ/pjD1hrLFR/CQzNhi5s0B/I/lIeOQJF06Z2QHHx8usBOknQAhCFHotxBlu1Y8KZ5vz+8ud4HHkUCsc5vypF1dmVmWxsHPSwaxNoiSWv+F0yXvFrBTwmOVs1zRmUR+PpTodu9X479YJ61AeTCQDO276qRFJkYH/aA3M2wesdaGh+ZyXnqpapSV4pPhqqh72tM36/q7wuVGZmJSvXwdtUmsOnWNEsLmyUTgf0JZv86+2frfR7vJcibIfQiTg2cXT74uhclT2FIAX0Vvg0Wnc/kAsZq5IFlNVrVedpT6DmSOPiIxvA2jVHnBXJ4svf//XE+MqSZha1s78OAtF9GbAg3oD9QVTFyz+7QKg93pUzgz5S7TlwLdcOOyU9iMLvcsRiTWnJVAZTe916Ichbp9mU2s7JBPIgMmGv6iLp7tK2ESZ2eApcZo4H1mjCio9AhFQpOQjFbLUOwGqY9s0JPKgrKXI+RPZppUQvmHrT2HZdcy0ByQcnzY9NzUzhqJO09xNSzXuDOSc2AZ79Co+nohoKGGK8uXLQx2lzdPXhbAwB1CMrTWlbsxgQRTO+o4nV/Uq3GZXmbmj/1dZV0f9QSwMEFAACAAgA3FB+SiiKRNjyAwAAZxAAACcAAAB1bml2ZXJzYWwvZmxhc2hfcHVibGlzaGluZ19zZXR0aW5ncy54bWzlWN1yGjcUvucpNNtJ78Lart047oLHY2DMBAM122ly5RGrA6uilTaSFkKuetvH6E0fLE/SIwQYCkmWpHQy02F28EqfvvN/DnJ0/S4TZAracCVrwWn1JCAgE8W4HNeCX+LW88uAGEslo0JJqAVSBeS6XonyYii4SQdgLUINQRpprnJbC1Jr86swnM1mVW5y7XaVKCzym2qisjDXYEBa0GEu6By/7DwHEywZShDgkym5PFavVAiJPNO9YoUAwhlqLrkzioqWoCYNQg8b0mQy1qqQ7FYJpYkeD2vBd60z91lhPFWDZyCdT0wdF92yvaKMcacFFQP+HkgKfJyiuqcn5wGZcWbTWnB27mgQHu7SLMi97dTR3Cp0grRL/gwsZdRS/+oFWnhnzWrBL7G5pBlPYtwhzgG1oBE/DjrtRvOx24ubg8e7+L7jdTjgUNx8HR9wKG7HnWYp/N2bfvOh0+6+eox7vU7c7j+dQhdtWRiF2y6I0FWq0AmsPRDZtMiGknKBWfcPvxiwmLeC6jHEqsUxLCMqDATktxzGPxdUcDt3ocL0ngDkNyaHxD64ONQCqwsInug8ISqGwVkH+eLlOsYvLrdMD730J7P2ahlRa2mSYjbg2kK1KNxcWsFGSm6Z5t7JUAm2NgiyIbAuzWAjyQcTLluIPA3ICIMg0NReDpIMqMTC4hbNT9YEphgay+2ioFpL9I3mVBDkw8oHcj/YcUeSUm22vL72vMvmpN6UjDQ0nWG1epf45Y/B+yDLwO7Q+8JFAHQZeFNTcwCS3AhRBnxP9QQ0iZUSpgz+V1UIRuaqIIJPgFhFMJeLDP9KgWy2ADLSKlusYpeyxAiO3p9ymAG7LiPoDYrICjyJLTEXYL2EtwV/T4YwUhp5gU4xJLjOjeevHkScU2OeSOlKx2e+EbS7jebrZ85AyqZUJgeSYwFAlttj8FO0XSoUIYRCb25QoGcSWmDwXXwYZwtYGTOrXx4Rw7NC+Ij/23HZoD5idI4jhc59jMoE5rMalBab0umiJl2dLaixGjmGxHPiRoKdlMsCyhImVBIlxZzQBKeVcRU+5aowuOJr2VObL1LQHyVcLlQdY8NHYZqV63Inp2c/nF/8+OLy5VU1/PD7X88/eWg5wfuCOml+hN9+dOZ/5tQnJv/O2ZbSmcs2tiN1/8+T5dTdnUlR6Obl/vG5mPLf6vT88MefZeL5vbA/rZ5S+DFil0+p7GsOysC6vTKo3qsyqAc/GfsbU7GUCtg+x74dYAMVPOOYPkcrif8kQb/6953P8OMk6Lfrtq+t6/+L1/zb+rK1dbuKwr0XU7eTcckz9KUbQ+vbbP3i/ATva3u3KhVk2/7nQL3yN1BLAwQUAAIACADcUH5KfDWLD+MCAACRCgAAIQAAAHVuaXZlcnNhbC9mbGFzaF9za2luX3NldHRpbmdzLnhtbJVW207jMBB95yuq8E4Ki4CV0kq0FAmpC2iLeHeSaWLVsSN7UrZ/v3bsNE7bkNIRUj1zjufqKZHaUD69GI2ipJISOH5AUTKCMOKkgEmwSKsEJF0uVqu3V23YgQxCixdMyBUgUp4po2l0I5pOgrhCFPwqERz1pVdcyIKwYHo5Hj/O59dRWCOHWGKrvU0vZ7d3s/F4gLMmCbRunuvPORTn4/n590O/j0QUJeG7pcjEVUySTSZFxdNBP/muBMko35jEf9/PF/d9SEYVviAUnZgWD0bOo5QSlAIT0t3CyCCLkRhY42lcf87ktK6+z/6AtqWKYk17vDbSRytJBgdFvjHSj+f69g7h6cHI9wSEf6ihv26M9ELrgf9RNKKsyp/MSClFZgra5XzfxD2HCZLq52dSHhsZJJiEjKPBLrjy3D4Z8UDuq//uI/NcpWDvpq4HC8E0PWYwRVlBFDYna1O5+HqrUL+Pxu5rWsy7jvmdVAqma8KUg7XKFvgXvihPfZTTtJBPwaoC5jZgH9k1tIT5fFYvCx+713kxStg6ZZuKp2yRr7qwR0hP2SJXjKbwxtnuCH5osZymyTPi2unV30XfaYA2Ayf6mLqrm1NjNa6W5u0qP3unaUCFSGFqVoJe2ASp4B+0ANPBKKxNNrbwKLiIky3NasYfg4t3K4RSReGB3s3c6QmLkCKDU4NXR6rXdSdycx6eS/vr0GZozyPUy3wSEESS5IVOVgUjx5sEtRP7u3hMccUB+cLX4lxSQeQG5IcQzPdjwu1jcIFwdkzCvrI+eBR6RYjC01WO3CWnys+rIga50F2jsJ+ertICc5rlTP/hJ4UvSA8YPVZLxVzfxwnVw2jb6CncEACRSb4fAXuypqJiSBlsgTmyp6hz7ksuUvrt9U3cIy5hjf7MOc1ZQ+l2RjssnYXXMZwgfOq4TjOs5WJwIURIYlWn1lkBzUb2ru4s6WaxmfnzQVbh5qlztbYfF1Erzb+i/wFQSwMEFAACAAgA3FB+SpwmUE/cAwAA+A8AACYAAAB1bml2ZXJzYWwvaHRtbF9wdWJsaXNoaW5nX3NldHRpbmdzLnhtbO1XzXLbNhC+6ykw7KS3iLbrNI5LyeOxpLEmsqRa7DQ5eSBiJaIGARYApSinXvsYueTB8iRdCPqNFIfKVG0PHQ/H4vLbb/+xZHT1LhNkAtpwJWvBafUkICATxbgc14Jf4tbzi4AYSyWjQkmoBVIF5KpeifJiKLhJB2AtQg1BGmkuc1sLUmvzyzCcTqdVbnLtnipRWOQ31URlYa7BgLSgw1zQGf6zsxxMsGAoQYBXpuRCrV6pEBJ5pjvFCgGEM/RcchcUFbc2E0HoUUOaPI61KiS7UUJposfDWvBd68z9LTGeqcEzkC4lpo5CJ7aXlDHunKBiwN8DSYGPU/T29OQ8IFPObFoLzs4dDcLDXZo5uQ+dOpobhTmQdsGfgaWMWupvvUEL76xZCryIzSTNeBLjE+LirwWN+GHQaTeaD91e3Bw83MZ3He/DAUpx8018gFLcjjvNUvjbt/3mfafdff0Q93qduN1fa2GKtiKMwu0URJgqVegEVhmIbFpkQ0m5wKb7LC8GLLatoHoMsWpxLMuICgMB+S2H8c8FFdzOXKmwux8B8muTQ2LvXR1qgdUFBGs6T4iOYXFWRX7xalXjlxdboYfe+jqsvV5G1FqapNgNKJu7FoWboiVspORWaO6eDJVgq4AgGwLr0gwT3G/JgIww6wJj6+UgyYBKHCRuMd5kpWGKobHczgeotUBfa04FwSHBSQdyN9iJP0mpNltpXqXatW9Sb0pGGppOcTp9Drz4S/A+yDKwW0y3cCkHXQbe1NQcgCTXQpQB31H9CJrESglTBv+rKgQjM1UQwR+BWEWweYsMf6VANmeejLTK5lJBjSVGcMz+hMMU2FUZQ2/RRFagJh6BuQDrLfxe8PdkCCOlkRfoBEuCcm48f/Ug4pwasyalSx+f+clvdxvNN89cgJRNqEwOJMeOhyy3x+CnGLtUaEIIhdncoMDMJLTA4rv6MM7msDJhVr+9IoZnhfAV/7vrskF9xOocxwqd+RqVKcxXPShtNqWT+Uy6OZtT4zRyLInnxAcJHrJcFlCWMKGSKClmhCa4noyb8AlXhUGJn2VPbb7JQa9KuJy7Osa3GDSmWblT7uT07IfzFz++vHh1WQ0//fHx+ZNKi5XdF9RZ8zv75otL/itaT6z6Hd2W0pnrNrZjdf/7yGLN7u6kKHQLcv++nK/1z9bl8N/bl5/+/FCmgt8L+9PyKoUfI3Zxleq35qAMrNsrg+q9LoO697uwv7EHS7mAB+bYHwB4ZAqecWyYow3BP9KSe1/h+JM96bv4OC35303U3tn9P1Hru9VH09ZXUhTu/cCsoHz7a71e+QtQSwMEFAACAAgA3FB+SnkhshmeAQAAGwYAAB8AAAB1bml2ZXJzYWwvaHRtbF9za2luX3NldHRpbmdzLmpzjZRNT8MwDIbv+xVTuKKpAzQ2bmxsEtIOSHBDHNJiSrU0jpKsUKb9d5ruq0ldWHxZ3KevPzp70+tXhyWsf9ff1L/r+5N/r33gfFav4dL3C+f/4MKED3L3gCkNBqTlNkP5kuUgMgksIIujxNG/PSG7CH5kJmvxuHy2oExDjyEBKyJFpgnQUGBBgF8U+E05fw5v9xpl7UpqNDxeW4tykKC0VbMGEnXOa4ZdRNH9bDZslhjAWIDeodOb0TSKCPSDJ+CJLurTRZ4UF4vJ2FdMMFdclktMcRDzZJVqXMv3LtXPUoGuPvlqX8vkdja/bQIiM/bRQh4Gno+ddZPub2VgH3c0d0bCgscgGrpRff5APeF2QQFdZCazB/p+6KxJK55Cu0tXznxMVloh9zB21uYsfNsdcX3lzCMEL0GfExLVWp3xAZXG1HWkhbZ7fkQF8vdMpvsqImck55J1sl3dOxV68+CMeSOEwQh9UtOXd62OECQn35Kza4LAS+pVaivSkZFyqs5FdFqTh3xsuEvc/bWqnesV6BdEUWX89l9uhV9rb/sLUEsDBBQAAgAIAN1QfkqzLZItXAoAAIQkAAAXAAAAdW5pdmVyc2FsL3VuaXZlcnNhbC5wbmftmn1YkucawKl0za3Ucutrbni6TjrPluZsmh/h2GrpTuZxdvT4nbIkBUQjRJIP00qKJttaOkNxm23thEFESqRAza+ZAnMOwVC0aFAioqEoviiHl9p2nevaH+ec/8518cd7/Z7P+3me+3nu+/3jvs/87cC+tS9seQECgayNi93zIQTi1gmBrHr8/HOOlsVvZuodWIH7cN+7EI7M97Gj4oaEx8MhEB7jRVuOu6PuURSbioNAPDvAb0UP9ruPIJA/b47bAz9YmmUcDaFnGIi3i8mVpJOkk+Wo9yIFd1roBznae/F/UQpKLnQfLor1WRP42bjbyjNn6G5BG09sPdr0JY1+av2fvs5QLawrK6zu4SZHsQc+CLWPrYq50abvrzdPoef0DQOV7NH243MTE73nA1IY0BiK1iyPWe3YTzmfP3c1P3Ow3WKO9y5bnH385I6jFVI09S0ZY/an7aYuk4hbwZaMs/mHsBUqg5JbGwDWb39Tt8FySLNPGPk8WK3NS1NVVnlBg7xW/taJBzsgQRf8QOW8c/bfcDeuQiWnWPjsxuXZy30IyUJXsMYXsMqp4mjKK2OAZp5DmW2CbmeIGEKuILWBeo5YjSUb0vsQoEhSdIBHrk+z//L+TVHRlmFkoyjCAoMb3nPnETXSES1BAoxixdkN1DXwNY7R44PHrvuFUaYrobYhnomkj8JWk8/C0dgHisCS0xi3EFALCYO9FSoG1aZlY6mAWjJjHg4Jg6Nzh2BHpBxeBIF+2KwyqvZcIo7YSGVisjdTcEh2gGMMwU3NS+xL4fpzxCmjUAd4JOFIHHzSdJo7z8hT4+RKQEDRHCNVGytVnd8b22fON9oeMp0nGGk8787b7mnUDnlRFzrCT0zsoMXvvPf9wMmvyLFM2k45nxyjswp65LwlnJQnlFmWOq8bhXrVyWtnjqhnBKmOuTqMPDzbxMUPzji2o8VNWW52GJw3Rz2wpdO/0IgYOsk5k+hztns5BAHcXlo6cMW6OD2ynSYNYi+p30ISVBuuh+FIZbboQrR+7OEOmhSXkKFuDJ1v62ojvDrGRVFg8H7ODlA3DNMlOFqs2aqCgQexlPxwZi+OtHJoQ3V3zhdbcMv1UT2WxHwZ04C5j+IbP2RyvbT31L5ZBDGrxyTfrBZpdAuWuS8AVnlYDlpC9wQlAvgnfq2i+KMOIVwLHF3xI6VWmbMrck0SgkVlYSlid4HVWlA7pAHceESmtmC1qoRriqTc5EgtlrhE55VqdxG9meOhAwX2ulTAL0w/FVOFooi99lXlFEx2DNnavBLDu76Z98hFDIUMYADKi2RBxHKrX5iOVViWDWqpfqjXcZQl2MLkqh/rw9ehZJt9evzfxOjFb9BepcTAC+wkn77WHihsyp9tkOHkIox8t3J49TVmtRyHcSgDFo39/r4l+tlNuvEQ8Wsuxt5g/NWE0FzZJQ9vFSSxfmpjAWFKjWwzW+scxmCs7wQL44h1Tsb+1yBOP+iivwEWv/P+H0W44IILLrjgggsuuOCCCy644IILLrjgggsuuOCCCy78v4M4bdU3Zq8AA46n/igK+Z/jbkOFamM2qXhucpjPrg3OzhJRlhYnPg+Vh8uj5DHK1EyoM7YzTPg04bAuqzslm4w/mFCH04eotTEX6sqsn2AePfKzTN/vYHMly4uLFthkP153nA2A27yJZby2O9Kq+zJJPvu5UK5YMkkj5hWlU5HmNrE0rRp/zLts2Wad2z4q759Lni8+ko1MmKnKv7zFMfVaOLMENrepVUrfGFyDUjFxshwdgTKxNmnfah4QVIUTKciT5EeZKPNIyRWHGt5RomuIcxMKfOAuRupVhKk+jzJ/eeTasWPewCb+LYYIULWUqBsKwAjuL3WETxrUzUM8QmEo907Bq4TidfBJWMnV0TznwkVEXWizrDgZNRwlqAvDXZH7tNH8SrL5t8LATqEOc1z/RJhTxU+TayJk7fijLTWITLR32fRlKn82gLGsXTynReIxoM6ONvStlnPzWlgiXANXvFggZCEuVaiAzmt1ihbHlsv7Zh/2njdsLWLx0wY1EfLabIowYxBzuEIFtfdJsqBCoJmzFoxPs6q8oJo+ZA31h9SrKFM9MotJ/DjZcOvj/d5AQ4xdzaYuKqiZUJH61+HW5iu4RsUti4ys0Zs7g2C0pfsxtuOftr1uYdutY4bQ6sZn67/VmIj34KepNdv6M2MSJr+uVFnqcsymDV0UU7B9RpaIfnaOaIpt4dbK+sLliRjq3BDj6MX3Q3o0Fk5r/hbC0v5ZxaKluoEw2of+4PjsmKEBz++27ibR6pToFjEzA+0dRTqh80KV0ETy9IAUJfjkgnoC7Sm9+T4Su1JC4sORuQMUf9+lgWBoUHrXnuvESdNy15i9+3QjAtkiFiGQU4gp5BRKDBspujFqap67JkKbxpljPZlKc+tvi6RL2zcRPs4JZaNWgSF77Ut8RqpPhSWqyf8kpviIzDpJpwL+b2Laulpjw/QiTI8Ck+eQ3dY/Il9+TW8gbwL4VKol3q2eik0DAjtUBeTwOHeewtdc1fL02iM0BH9vzB2kwlen+sLsiXwxjjpNsNvS27hTb7HnjCJTv6dAOCY0ddStjUt/KZrEfmjLam3hULwIdYrFws88c5O2eQm2ydoxG4cn7jkfYenS4hze/aZ6/+Sw5OWjYk0Vb/jlljF4y9i2t+8/wrT1OOWOHtZRdCx96D09TE+Zv4O6eHco3VO5Q1LlcchsVph0nFDusGOvvc/xiDzdqVeA18Pssnl2auYroO35JjTCRByIKdznhP9zmLZL/uuNSKjEkpmbB1XoFjLH0m6mjWl4ofMh8zuTQ1D0j6q+wubJGhGXnydXPRUbZ/JmbkRmnTMysGU5ekDx7H3VgE6itnywf/a0QPR2ET2bTWBjEo07gkZLklHqqBIdrPBsalVblyXUIDFEFl4kXk1GldXakDQpnbeXJ/pNTLB44cGEgSsRc1boo9gtxgagH7WTqyjAmD7zyg1NCnQH8xcOmRdmtIYtRWJ+mlIjfGojSsxD50ut2AT6iXmH3/rdiMx6eS3q1lWHY0lf4wO6yvKZCQVgD6ZBUcmG4Shlnf3vTzjYCyOlfQ/X/WrSr8FIpa2NAa0OixbKmvYxagwR3XvdeMBCRz3q2WZbQZuqV6RZZMWsaOL1jD5e0FaaFHg/ZrbdVJYEGpMZDzXe/5mf1qMRSgPV/QPwSbHAQ5OHHKrSiHfJdyv/4byUI6XWJ7/gAxdmkTAkquW0KEKf4XBU7LdHFOAE+iOMYaydOvueLUeGYz0Q/RN8KcSoyw4XFJ8QUZuJheY2/eQYCMsmRfGdyR296IvWn5tUmLK7EW5iocSLl/j4kV8Y7OfC5iVVHZiVQzo71UQfwVcbA2tv1CBGAmngL+O2cP0f/lPGqcVujsKXuWmqyoAE1pu/Z7yMK9gpfZXOLIz8b0/tvrk4F01ePEZc+Wv+TCi2QtXPR8prApxThExLizQcjtZ10TeCSTlZMGcqjUx6g5OfZY9JSbGvtl0sneFyD5aD7XF7D+zhvHuo4l9QSwMEFAACAAgA3VB+SsMzcktMAAAAawAAABsAAAB1bml2ZXJzYWwvdW5pdmVyc2FsLnBuZy54bWyzsa/IzVEoSy0qzszPs1Uy1DNQsrfj5bIpKEoty0wtV6gAigEFIUBJodJWycQIwS3PTCnJAKmwNEMIZqRmpmeU2CpZWJrDBfWBZgIAUEsBAgAAFAACAAgAipbYSKkBxHb7AgAAsAgAABQAAAAAAAAAAQAAAAAAAAAAAHVuaXZlcnNhbC9wbGF5ZXIueG1sUEsBAgAAFAACAAgA3FB+SrwI/sDmBAAAcBIAAB0AAAAAAAAAAQAAAAAALQMAAHVuaXZlcnNhbC9jb21tb25fbWVzc2FnZXMubG5nUEsBAgAAFAACAAgA3FB+SiiKRNjyAwAAZxAAACcAAAAAAAAAAQAAAAAATggAAHVuaXZlcnNhbC9mbGFzaF9wdWJsaXNoaW5nX3NldHRpbmdzLnhtbFBLAQIAABQAAgAIANxQfkp8NYsP4wIAAJEKAAAhAAAAAAAAAAEAAAAAAIUMAAB1bml2ZXJzYWwvZmxhc2hfc2tpbl9zZXR0aW5ncy54bWxQSwECAAAUAAIACADcUH5KnCZQT9wDAAD4DwAAJgAAAAAAAAABAAAAAACnDwAAdW5pdmVyc2FsL2h0bWxfcHVibGlzaGluZ19zZXR0aW5ncy54bWxQSwECAAAUAAIACADcUH5KeSGyGZ4BAAAbBgAAHwAAAAAAAAABAAAAAADHEwAAdW5pdmVyc2FsL2h0bWxfc2tpbl9zZXR0aW5ncy5qc1BLAQIAABQAAgAIAN1QfkqzLZItXAoAAIQkAAAXAAAAAAAAAAAAAAAAAKIVAAB1bml2ZXJzYWwvdW5pdmVyc2FsLnBuZ1BLAQIAABQAAgAIAN1QfkrDM3JLTAAAAGsAAAAbAAAAAAAAAAEAAAAAADMgAAB1bml2ZXJzYWwvdW5pdmVyc2FsLnBuZy54bWxQSwUGAAAAAAgACABgAgAAuCAAAA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8338</TotalTime>
  <Words>596</Words>
  <Application>Microsoft Office PowerPoint</Application>
  <PresentationFormat>Custom</PresentationFormat>
  <Paragraphs>97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Cambria Math</vt:lpstr>
      <vt:lpstr>Century Gothic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alex chavez</dc:creator>
  <cp:lastModifiedBy>Rupinder Jagpal</cp:lastModifiedBy>
  <cp:revision>240</cp:revision>
  <dcterms:created xsi:type="dcterms:W3CDTF">2016-09-02T21:16:13Z</dcterms:created>
  <dcterms:modified xsi:type="dcterms:W3CDTF">2018-11-13T22:16:38Z</dcterms:modified>
  <cp:contentStatus/>
</cp:coreProperties>
</file>