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6"/>
  </p:notesMasterIdLst>
  <p:handoutMasterIdLst>
    <p:handoutMasterId r:id="rId17"/>
  </p:handoutMasterIdLst>
  <p:sldIdLst>
    <p:sldId id="288" r:id="rId2"/>
    <p:sldId id="327" r:id="rId3"/>
    <p:sldId id="324" r:id="rId4"/>
    <p:sldId id="345" r:id="rId5"/>
    <p:sldId id="328" r:id="rId6"/>
    <p:sldId id="346" r:id="rId7"/>
    <p:sldId id="347" r:id="rId8"/>
    <p:sldId id="320" r:id="rId9"/>
    <p:sldId id="348" r:id="rId10"/>
    <p:sldId id="349" r:id="rId11"/>
    <p:sldId id="350" r:id="rId12"/>
    <p:sldId id="351" r:id="rId13"/>
    <p:sldId id="352" r:id="rId14"/>
    <p:sldId id="353" r:id="rId15"/>
  </p:sldIdLst>
  <p:sldSz cx="9144000" cy="6858000" type="screen4x3"/>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arning Objective" id="{4755074C-34AD-4D8B-99C4-A96C71683FA8}">
          <p14:sldIdLst>
            <p14:sldId id="288"/>
            <p14:sldId id="327"/>
          </p14:sldIdLst>
        </p14:section>
        <p14:section name="Activate Prior Knowledge" id="{BB03AD21-3875-4835-81B2-B68E05720FFD}">
          <p14:sldIdLst/>
        </p14:section>
        <p14:section name="CD with multiple CFUs" id="{37D1FA65-2744-4911-9798-9C3B14FD147C}">
          <p14:sldIdLst>
            <p14:sldId id="324"/>
            <p14:sldId id="345"/>
            <p14:sldId id="328"/>
            <p14:sldId id="346"/>
            <p14:sldId id="347"/>
          </p14:sldIdLst>
        </p14:section>
        <p14:section name="Skill Development" id="{10A7975C-DD19-4209-8C45-41DD6D3B4039}">
          <p14:sldIdLst>
            <p14:sldId id="320"/>
            <p14:sldId id="348"/>
            <p14:sldId id="349"/>
            <p14:sldId id="350"/>
            <p14:sldId id="351"/>
            <p14:sldId id="352"/>
            <p14:sldId id="353"/>
          </p14:sldIdLst>
        </p14:section>
        <p14:section name="Relevance" id="{BFC115CE-8EFC-416D-9D5F-7729A5E7EF43}">
          <p14:sldIdLst/>
        </p14:section>
        <p14:section name="Skill\Concept Closure" id="{C9461440-7E49-45C2-8D6E-5B2B23459273}">
          <p14:sldIdLst/>
        </p14:section>
        <p14:section name="Summary Closure" id="{7A6136C7-49C7-40D9-AFB6-40CE7E7E336B}">
          <p14:sldIdLst/>
        </p14:section>
        <p14:section name="Independent Practice" id="{C78F1313-11A1-4EE6-87D8-AF8586FF098C}">
          <p14:sldIdLst/>
        </p14:section>
        <p14:section name="Periodic Review" id="{260FCAFB-B7C1-454E-B1E2-A1B3DEB41270}">
          <p14:sldIdLst/>
        </p14:section>
      </p14:sectionLst>
    </p:ext>
    <p:ext uri="{EFAFB233-063F-42B5-8137-9DF3F51BA10A}">
      <p15:sldGuideLst xmlns:p15="http://schemas.microsoft.com/office/powerpoint/2012/main">
        <p15:guide id="1" orient="horz" pos="2136" userDrawn="1">
          <p15:clr>
            <a:srgbClr val="A4A3A4"/>
          </p15:clr>
        </p15:guide>
        <p15:guide id="2" pos="4440" userDrawn="1">
          <p15:clr>
            <a:srgbClr val="A4A3A4"/>
          </p15:clr>
        </p15:guide>
        <p15:guide id="3" pos="4520" userDrawn="1">
          <p15:clr>
            <a:srgbClr val="A4A3A4"/>
          </p15:clr>
        </p15:guide>
        <p15:guide id="4" pos="57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533E"/>
    <a:srgbClr val="3EB37D"/>
    <a:srgbClr val="3898C6"/>
    <a:srgbClr val="0171AB"/>
    <a:srgbClr val="43A047"/>
    <a:srgbClr val="202020"/>
    <a:srgbClr val="E91E63"/>
    <a:srgbClr val="FF5722"/>
    <a:srgbClr val="9C27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0" autoAdjust="0"/>
    <p:restoredTop sz="94660"/>
  </p:normalViewPr>
  <p:slideViewPr>
    <p:cSldViewPr snapToGrid="0" snapToObjects="1">
      <p:cViewPr>
        <p:scale>
          <a:sx n="84" d="100"/>
          <a:sy n="84" d="100"/>
        </p:scale>
        <p:origin x="942" y="-474"/>
      </p:cViewPr>
      <p:guideLst>
        <p:guide orient="horz" pos="2136"/>
        <p:guide pos="4440"/>
        <p:guide pos="4520"/>
        <p:guide pos="570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81" d="100"/>
          <a:sy n="81" d="100"/>
        </p:scale>
        <p:origin x="3894" y="108"/>
      </p:cViewPr>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2C24EE-4FC0-4824-A66E-7FDEFFFE916F}" type="datetimeFigureOut">
              <a:rPr lang="en-US" smtClean="0"/>
              <a:t>11/26/2018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D650C1-01BD-4B74-86C6-89F22780E51F}" type="slidenum">
              <a:rPr lang="en-US" smtClean="0"/>
              <a:t>‹#›</a:t>
            </a:fld>
            <a:endParaRPr lang="en-US"/>
          </a:p>
        </p:txBody>
      </p:sp>
    </p:spTree>
    <p:extLst>
      <p:ext uri="{BB962C8B-B14F-4D97-AF65-F5344CB8AC3E}">
        <p14:creationId xmlns:p14="http://schemas.microsoft.com/office/powerpoint/2010/main" val="325112088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06T22:54:18.321"/>
    </inkml:context>
    <inkml:brush xml:id="br0">
      <inkml:brushProperty name="width" value="0.1" units="cm"/>
      <inkml:brushProperty name="height" value="0.1" units="cm"/>
      <inkml:brushProperty name="color" value="#FFFFFF"/>
    </inkml:brush>
  </inkml:definitions>
  <inkml:trace contextRef="#ctx0" brushRef="#br0">9531 2255 288,'0'0'2403,"0"0"-610,0 0-544,-19 0-512,19 0-353,0 0-287,0 0-546,19 0-1216,-19 0-770,20-19 65,-20 19 2370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06T22:54:19.104"/>
    </inkml:context>
    <inkml:brush xml:id="br0">
      <inkml:brushProperty name="width" value="0.1" units="cm"/>
      <inkml:brushProperty name="height" value="0.1" units="cm"/>
      <inkml:brushProperty name="color" value="#FFFFFF"/>
    </inkml:brush>
  </inkml:definitions>
  <inkml:trace contextRef="#ctx0" brushRef="#br0">9571 2247 1377,'0'0'2435,"0"0"-802,0 0-832,0 0-513,0 0-416,0 20-384,0-20-417,0 0-1057,0 19-352,0-19 1729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06T22:54:20.475"/>
    </inkml:context>
    <inkml:brush xml:id="br0">
      <inkml:brushProperty name="width" value="0.1" units="cm"/>
      <inkml:brushProperty name="height" value="0.1" units="cm"/>
      <inkml:brushProperty name="color" value="#FFFFFF"/>
    </inkml:brush>
  </inkml:definitions>
  <inkml:trace contextRef="#ctx0" brushRef="#br0">9637 2160 1762,'0'0'2818,"-19"0"-159,19 0-1602,0 0-1185,0 0-1570,0 0-1024,19 0-65,1-19 1858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10A5F8-767C-4C89-A6D5-43D195D65410}" type="datetimeFigureOut">
              <a:rPr lang="en-US" smtClean="0"/>
              <a:t>11/26/2018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9A2B4-EC87-4E8A-9813-36ED42D22AA7}" type="slidenum">
              <a:rPr lang="en-US" smtClean="0"/>
              <a:t>‹#›</a:t>
            </a:fld>
            <a:endParaRPr lang="en-US"/>
          </a:p>
        </p:txBody>
      </p:sp>
    </p:spTree>
    <p:extLst>
      <p:ext uri="{BB962C8B-B14F-4D97-AF65-F5344CB8AC3E}">
        <p14:creationId xmlns:p14="http://schemas.microsoft.com/office/powerpoint/2010/main" val="1003444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9A2B4-EC87-4E8A-9813-36ED42D22AA7}" type="slidenum">
              <a:rPr lang="en-US" smtClean="0"/>
              <a:t>1</a:t>
            </a:fld>
            <a:endParaRPr lang="en-US"/>
          </a:p>
        </p:txBody>
      </p:sp>
    </p:spTree>
    <p:extLst>
      <p:ext uri="{BB962C8B-B14F-4D97-AF65-F5344CB8AC3E}">
        <p14:creationId xmlns:p14="http://schemas.microsoft.com/office/powerpoint/2010/main" val="2138966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9A2B4-EC87-4E8A-9813-36ED42D22AA7}" type="slidenum">
              <a:rPr lang="en-US" smtClean="0"/>
              <a:t>2</a:t>
            </a:fld>
            <a:endParaRPr lang="en-US"/>
          </a:p>
        </p:txBody>
      </p:sp>
    </p:spTree>
    <p:extLst>
      <p:ext uri="{BB962C8B-B14F-4D97-AF65-F5344CB8AC3E}">
        <p14:creationId xmlns:p14="http://schemas.microsoft.com/office/powerpoint/2010/main" val="1170469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9A2B4-EC87-4E8A-9813-36ED42D22AA7}" type="slidenum">
              <a:rPr lang="en-US" smtClean="0"/>
              <a:t>3</a:t>
            </a:fld>
            <a:endParaRPr lang="en-US"/>
          </a:p>
        </p:txBody>
      </p:sp>
    </p:spTree>
    <p:extLst>
      <p:ext uri="{BB962C8B-B14F-4D97-AF65-F5344CB8AC3E}">
        <p14:creationId xmlns:p14="http://schemas.microsoft.com/office/powerpoint/2010/main" val="1878233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9A2B4-EC87-4E8A-9813-36ED42D22AA7}" type="slidenum">
              <a:rPr lang="en-US" smtClean="0"/>
              <a:t>5</a:t>
            </a:fld>
            <a:endParaRPr lang="en-US"/>
          </a:p>
        </p:txBody>
      </p:sp>
    </p:spTree>
    <p:extLst>
      <p:ext uri="{BB962C8B-B14F-4D97-AF65-F5344CB8AC3E}">
        <p14:creationId xmlns:p14="http://schemas.microsoft.com/office/powerpoint/2010/main" val="2484321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9A2B4-EC87-4E8A-9813-36ED42D22AA7}" type="slidenum">
              <a:rPr lang="en-US" smtClean="0"/>
              <a:t>6</a:t>
            </a:fld>
            <a:endParaRPr lang="en-US"/>
          </a:p>
        </p:txBody>
      </p:sp>
    </p:spTree>
    <p:extLst>
      <p:ext uri="{BB962C8B-B14F-4D97-AF65-F5344CB8AC3E}">
        <p14:creationId xmlns:p14="http://schemas.microsoft.com/office/powerpoint/2010/main" val="509119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9A2B4-EC87-4E8A-9813-36ED42D22AA7}" type="slidenum">
              <a:rPr lang="en-US" smtClean="0"/>
              <a:t>8</a:t>
            </a:fld>
            <a:endParaRPr lang="en-US"/>
          </a:p>
        </p:txBody>
      </p:sp>
    </p:spTree>
    <p:extLst>
      <p:ext uri="{BB962C8B-B14F-4D97-AF65-F5344CB8AC3E}">
        <p14:creationId xmlns:p14="http://schemas.microsoft.com/office/powerpoint/2010/main" val="2867682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4180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1117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28320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rst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698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ound Same Side Corner Rectangle 4"/>
          <p:cNvSpPr/>
          <p:nvPr userDrawn="1"/>
        </p:nvSpPr>
        <p:spPr bwMode="auto">
          <a:xfrm rot="16200000">
            <a:off x="2587955" y="-2523170"/>
            <a:ext cx="293123" cy="5469033"/>
          </a:xfrm>
          <a:prstGeom prst="round2SameRect">
            <a:avLst>
              <a:gd name="adj1" fmla="val 0"/>
              <a:gd name="adj2" fmla="val 5466"/>
            </a:avLst>
          </a:prstGeom>
          <a:solidFill>
            <a:srgbClr val="0171AB"/>
          </a:solidFill>
          <a:ln>
            <a:noFill/>
          </a:ln>
          <a:effectLst/>
          <a:extLst/>
        </p:spPr>
        <p:txBody>
          <a:bodyPr vert="vert" wrap="none" lIns="39483" tIns="39483" rIns="39483" bIns="39483" rtlCol="0" anchor="t" anchorCtr="0">
            <a:spAutoFit/>
          </a:bodyPr>
          <a:lstStyle/>
          <a:p>
            <a:pPr>
              <a:defRPr/>
            </a:pPr>
            <a:r>
              <a:rPr lang="en-US" sz="1333" b="1" dirty="0">
                <a:solidFill>
                  <a:schemeClr val="bg1"/>
                </a:solidFill>
                <a:latin typeface="Century Gothic" panose="020B0502020202020204" pitchFamily="34" charset="0"/>
              </a:rPr>
              <a:t>We will solve </a:t>
            </a:r>
            <a:r>
              <a:rPr lang="en-US" sz="1333" b="1" dirty="0" smtClean="0">
                <a:solidFill>
                  <a:schemeClr val="bg1"/>
                </a:solidFill>
                <a:latin typeface="Century Gothic" panose="020B0502020202020204" pitchFamily="34" charset="0"/>
              </a:rPr>
              <a:t>real world</a:t>
            </a:r>
            <a:r>
              <a:rPr lang="en-US" sz="1333" b="1" baseline="0" dirty="0" smtClean="0">
                <a:solidFill>
                  <a:schemeClr val="bg1"/>
                </a:solidFill>
                <a:latin typeface="Century Gothic" panose="020B0502020202020204" pitchFamily="34" charset="0"/>
              </a:rPr>
              <a:t> </a:t>
            </a:r>
            <a:r>
              <a:rPr lang="en-US" sz="1333" b="1" dirty="0" smtClean="0">
                <a:solidFill>
                  <a:schemeClr val="bg1"/>
                </a:solidFill>
                <a:latin typeface="Century Gothic" panose="020B0502020202020204" pitchFamily="34" charset="0"/>
              </a:rPr>
              <a:t>system </a:t>
            </a:r>
            <a:r>
              <a:rPr lang="en-US" sz="1333" b="1" dirty="0">
                <a:solidFill>
                  <a:schemeClr val="bg1"/>
                </a:solidFill>
                <a:latin typeface="Century Gothic" panose="020B0502020202020204" pitchFamily="34" charset="0"/>
              </a:rPr>
              <a:t>of linear equations by substitution.</a:t>
            </a:r>
          </a:p>
        </p:txBody>
      </p:sp>
    </p:spTree>
    <p:extLst>
      <p:ext uri="{BB962C8B-B14F-4D97-AF65-F5344CB8AC3E}">
        <p14:creationId xmlns:p14="http://schemas.microsoft.com/office/powerpoint/2010/main" val="15049252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5083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0977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7061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2765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9485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5114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32029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5697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11/26/2018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TextBox 6"/>
          <p:cNvSpPr txBox="1"/>
          <p:nvPr userDrawn="1"/>
        </p:nvSpPr>
        <p:spPr>
          <a:xfrm>
            <a:off x="6700762" y="6502401"/>
            <a:ext cx="2443238" cy="553998"/>
          </a:xfrm>
          <a:prstGeom prst="rect">
            <a:avLst/>
          </a:prstGeom>
          <a:noFill/>
        </p:spPr>
        <p:txBody>
          <a:bodyPr wrap="square" rtlCol="0">
            <a:spAutoFit/>
          </a:bodyPr>
          <a:lstStyle/>
          <a:p>
            <a:pPr algn="ctr"/>
            <a:r>
              <a:rPr lang="en-US" sz="1500" dirty="0">
                <a:solidFill>
                  <a:schemeClr val="bg2"/>
                </a:solidFill>
              </a:rPr>
              <a:t>Created for Teacher Use</a:t>
            </a:r>
          </a:p>
        </p:txBody>
      </p:sp>
    </p:spTree>
    <p:extLst>
      <p:ext uri="{BB962C8B-B14F-4D97-AF65-F5344CB8AC3E}">
        <p14:creationId xmlns:p14="http://schemas.microsoft.com/office/powerpoint/2010/main" val="344819304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3" Type="http://schemas.openxmlformats.org/officeDocument/2006/relationships/image" Target="../media/image67.png"/><Relationship Id="rId18" Type="http://schemas.openxmlformats.org/officeDocument/2006/relationships/image" Target="../media/image72.png"/><Relationship Id="rId26" Type="http://schemas.openxmlformats.org/officeDocument/2006/relationships/image" Target="../media/image80.png"/><Relationship Id="rId39" Type="http://schemas.openxmlformats.org/officeDocument/2006/relationships/image" Target="../media/image93.png"/><Relationship Id="rId21" Type="http://schemas.openxmlformats.org/officeDocument/2006/relationships/image" Target="../media/image75.png"/><Relationship Id="rId34" Type="http://schemas.openxmlformats.org/officeDocument/2006/relationships/image" Target="../media/image88.png"/><Relationship Id="rId42" Type="http://schemas.openxmlformats.org/officeDocument/2006/relationships/customXml" Target="../ink/ink1.xml"/><Relationship Id="rId47" Type="http://schemas.openxmlformats.org/officeDocument/2006/relationships/image" Target="../media/image98.emf"/><Relationship Id="rId50" Type="http://schemas.openxmlformats.org/officeDocument/2006/relationships/image" Target="../media/image9.png"/><Relationship Id="rId7" Type="http://schemas.openxmlformats.org/officeDocument/2006/relationships/image" Target="../media/image61.png"/><Relationship Id="rId2" Type="http://schemas.openxmlformats.org/officeDocument/2006/relationships/slideLayout" Target="../slideLayouts/slideLayout13.xml"/><Relationship Id="rId16" Type="http://schemas.openxmlformats.org/officeDocument/2006/relationships/image" Target="../media/image70.png"/><Relationship Id="rId29" Type="http://schemas.openxmlformats.org/officeDocument/2006/relationships/image" Target="../media/image83.png"/><Relationship Id="rId11" Type="http://schemas.openxmlformats.org/officeDocument/2006/relationships/image" Target="../media/image65.png"/><Relationship Id="rId24" Type="http://schemas.openxmlformats.org/officeDocument/2006/relationships/image" Target="../media/image78.png"/><Relationship Id="rId32" Type="http://schemas.openxmlformats.org/officeDocument/2006/relationships/image" Target="../media/image86.png"/><Relationship Id="rId37" Type="http://schemas.openxmlformats.org/officeDocument/2006/relationships/image" Target="../media/image91.png"/><Relationship Id="rId40" Type="http://schemas.openxmlformats.org/officeDocument/2006/relationships/image" Target="../media/image5.png"/><Relationship Id="rId45" Type="http://schemas.openxmlformats.org/officeDocument/2006/relationships/image" Target="../media/image97.emf"/><Relationship Id="rId5" Type="http://schemas.openxmlformats.org/officeDocument/2006/relationships/image" Target="../media/image27.svg"/><Relationship Id="rId15" Type="http://schemas.openxmlformats.org/officeDocument/2006/relationships/image" Target="../media/image69.png"/><Relationship Id="rId23" Type="http://schemas.openxmlformats.org/officeDocument/2006/relationships/image" Target="../media/image77.png"/><Relationship Id="rId28" Type="http://schemas.openxmlformats.org/officeDocument/2006/relationships/image" Target="../media/image82.png"/><Relationship Id="rId36" Type="http://schemas.openxmlformats.org/officeDocument/2006/relationships/image" Target="../media/image90.png"/><Relationship Id="rId49" Type="http://schemas.openxmlformats.org/officeDocument/2006/relationships/image" Target="../media/image8.jpeg"/><Relationship Id="rId10" Type="http://schemas.openxmlformats.org/officeDocument/2006/relationships/image" Target="../media/image64.png"/><Relationship Id="rId19" Type="http://schemas.openxmlformats.org/officeDocument/2006/relationships/image" Target="../media/image73.png"/><Relationship Id="rId31" Type="http://schemas.openxmlformats.org/officeDocument/2006/relationships/image" Target="../media/image85.png"/><Relationship Id="rId44" Type="http://schemas.openxmlformats.org/officeDocument/2006/relationships/customXml" Target="../ink/ink2.xml"/><Relationship Id="rId4" Type="http://schemas.openxmlformats.org/officeDocument/2006/relationships/image" Target="../media/image4.png"/><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76.png"/><Relationship Id="rId27" Type="http://schemas.openxmlformats.org/officeDocument/2006/relationships/image" Target="../media/image81.png"/><Relationship Id="rId30" Type="http://schemas.openxmlformats.org/officeDocument/2006/relationships/image" Target="../media/image84.png"/><Relationship Id="rId35" Type="http://schemas.openxmlformats.org/officeDocument/2006/relationships/image" Target="../media/image89.png"/><Relationship Id="rId43" Type="http://schemas.openxmlformats.org/officeDocument/2006/relationships/image" Target="../media/image96.emf"/><Relationship Id="rId48" Type="http://schemas.openxmlformats.org/officeDocument/2006/relationships/image" Target="../media/image7.jpeg"/><Relationship Id="rId8" Type="http://schemas.openxmlformats.org/officeDocument/2006/relationships/image" Target="../media/image62.png"/><Relationship Id="rId51" Type="http://schemas.openxmlformats.org/officeDocument/2006/relationships/image" Target="../media/image10.png"/><Relationship Id="rId3" Type="http://schemas.openxmlformats.org/officeDocument/2006/relationships/notesSlide" Target="../notesSlides/notesSlide2.xml"/><Relationship Id="rId12" Type="http://schemas.openxmlformats.org/officeDocument/2006/relationships/image" Target="../media/image66.png"/><Relationship Id="rId17" Type="http://schemas.openxmlformats.org/officeDocument/2006/relationships/image" Target="../media/image71.png"/><Relationship Id="rId25" Type="http://schemas.openxmlformats.org/officeDocument/2006/relationships/image" Target="../media/image79.png"/><Relationship Id="rId33" Type="http://schemas.openxmlformats.org/officeDocument/2006/relationships/image" Target="../media/image87.png"/><Relationship Id="rId38" Type="http://schemas.openxmlformats.org/officeDocument/2006/relationships/image" Target="../media/image92.png"/><Relationship Id="rId46" Type="http://schemas.openxmlformats.org/officeDocument/2006/relationships/customXml" Target="../ink/ink3.xml"/><Relationship Id="rId20" Type="http://schemas.openxmlformats.org/officeDocument/2006/relationships/image" Target="../media/image74.png"/><Relationship Id="rId41" Type="http://schemas.openxmlformats.org/officeDocument/2006/relationships/image" Target="../media/image6.png"/><Relationship Id="rId1" Type="http://schemas.openxmlformats.org/officeDocument/2006/relationships/tags" Target="../tags/tag3.xml"/><Relationship Id="rId6"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4.xml"/><Relationship Id="rId7" Type="http://schemas.openxmlformats.org/officeDocument/2006/relationships/image" Target="../media/image16.jpe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5.xml"/><Relationship Id="rId7" Type="http://schemas.openxmlformats.org/officeDocument/2006/relationships/image" Target="../media/image23.png"/><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 Same Side Corner Rectangle 21"/>
              <p:cNvSpPr/>
              <p:nvPr/>
            </p:nvSpPr>
            <p:spPr bwMode="auto">
              <a:xfrm rot="16200000">
                <a:off x="3101607" y="-761999"/>
                <a:ext cx="2178792" cy="8382000"/>
              </a:xfrm>
              <a:prstGeom prst="round2SameRect">
                <a:avLst>
                  <a:gd name="adj1" fmla="val 0"/>
                  <a:gd name="adj2" fmla="val 5466"/>
                </a:avLst>
              </a:prstGeom>
              <a:solidFill>
                <a:srgbClr val="0171AB"/>
              </a:solidFill>
              <a:ln>
                <a:noFill/>
              </a:ln>
              <a:effectLst/>
              <a:extLst/>
            </p:spPr>
            <p:txBody>
              <a:bodyPr vert="vert" wrap="square" lIns="39483" tIns="533400" rIns="0" bIns="39483" rtlCol="0" anchor="t" anchorCtr="0">
                <a:spAutoFit/>
              </a:bodyPr>
              <a:lstStyle/>
              <a:p>
                <a:pPr>
                  <a:defRPr/>
                </a:pPr>
                <a:r>
                  <a:rPr lang="en-US" sz="4500" b="1" dirty="0" smtClean="0">
                    <a:solidFill>
                      <a:schemeClr val="bg1"/>
                    </a:solidFill>
                    <a:latin typeface="Century Gothic" panose="020B0502020202020204" pitchFamily="34" charset="0"/>
                  </a:rPr>
                  <a:t>We will </a:t>
                </a:r>
                <a:r>
                  <a:rPr lang="en-US" sz="4500" b="1" dirty="0">
                    <a:solidFill>
                      <a:schemeClr val="bg1"/>
                    </a:solidFill>
                    <a:latin typeface="Century Gothic" panose="020B0502020202020204" pitchFamily="34" charset="0"/>
                  </a:rPr>
                  <a:t>solve </a:t>
                </a:r>
                <a14:m>
                  <m:oMath xmlns:m="http://schemas.openxmlformats.org/officeDocument/2006/math">
                    <m:sSub>
                      <m:sSubPr>
                        <m:ctrlPr>
                          <a:rPr lang="en-US" sz="4500" b="1" i="1" smtClean="0">
                            <a:solidFill>
                              <a:schemeClr val="bg1"/>
                            </a:solidFill>
                            <a:latin typeface="Cambria Math" panose="02040503050406030204" pitchFamily="18" charset="0"/>
                          </a:rPr>
                        </m:ctrlPr>
                      </m:sSubPr>
                      <m:e>
                        <m:r>
                          <m:rPr>
                            <m:nor/>
                          </m:rPr>
                          <a:rPr lang="en-US" sz="4500" b="1" dirty="0">
                            <a:solidFill>
                              <a:schemeClr val="bg1"/>
                            </a:solidFill>
                            <a:latin typeface="Century Gothic" panose="020B0502020202020204" pitchFamily="34" charset="0"/>
                          </a:rPr>
                          <m:t>system</m:t>
                        </m:r>
                      </m:e>
                      <m:sub>
                        <m:r>
                          <a:rPr lang="en-US" sz="4500" b="1" i="1" smtClean="0">
                            <a:solidFill>
                              <a:schemeClr val="bg1"/>
                            </a:solidFill>
                            <a:latin typeface="Cambria Math" panose="02040503050406030204" pitchFamily="18" charset="0"/>
                          </a:rPr>
                          <m:t>𝟏</m:t>
                        </m:r>
                      </m:sub>
                    </m:sSub>
                  </m:oMath>
                </a14:m>
                <a:r>
                  <a:rPr lang="en-US" sz="4500" b="1" dirty="0" smtClean="0">
                    <a:solidFill>
                      <a:schemeClr val="bg1"/>
                    </a:solidFill>
                    <a:latin typeface="Century Gothic" panose="020B0502020202020204" pitchFamily="34" charset="0"/>
                  </a:rPr>
                  <a:t>of </a:t>
                </a:r>
                <a:r>
                  <a:rPr lang="en-US" sz="4500" b="1" dirty="0">
                    <a:solidFill>
                      <a:schemeClr val="bg1"/>
                    </a:solidFill>
                    <a:latin typeface="Century Gothic" panose="020B0502020202020204" pitchFamily="34" charset="0"/>
                  </a:rPr>
                  <a:t>linear equations to model real-world situations.</a:t>
                </a:r>
              </a:p>
            </p:txBody>
          </p:sp>
        </mc:Choice>
        <mc:Fallback xmlns="">
          <p:sp>
            <p:nvSpPr>
              <p:cNvPr id="2" name="Round Same Side Corner Rectangle 21"/>
              <p:cNvSpPr>
                <a:spLocks noRot="1" noChangeAspect="1" noMove="1" noResize="1" noEditPoints="1" noAdjustHandles="1" noChangeArrowheads="1" noChangeShapeType="1" noTextEdit="1"/>
              </p:cNvSpPr>
              <p:nvPr/>
            </p:nvSpPr>
            <p:spPr bwMode="auto">
              <a:xfrm rot="16200000">
                <a:off x="3101607" y="-761999"/>
                <a:ext cx="2178792" cy="8382000"/>
              </a:xfrm>
              <a:prstGeom prst="round2SameRect">
                <a:avLst>
                  <a:gd name="adj1" fmla="val 0"/>
                  <a:gd name="adj2" fmla="val 5466"/>
                </a:avLst>
              </a:prstGeom>
              <a:blipFill>
                <a:blip r:embed="rId4"/>
                <a:stretch>
                  <a:fillRect t="-6443" b="-12325"/>
                </a:stretch>
              </a:blipFill>
              <a:ln>
                <a:noFill/>
              </a:ln>
              <a:effectLst/>
              <a:extLst/>
            </p:spPr>
            <p:txBody>
              <a:bodyPr/>
              <a:lstStyle/>
              <a:p>
                <a:r>
                  <a:rPr lang="en-US">
                    <a:noFill/>
                  </a:rPr>
                  <a:t> </a:t>
                </a:r>
              </a:p>
            </p:txBody>
          </p:sp>
        </mc:Fallback>
      </mc:AlternateContent>
      <p:sp>
        <p:nvSpPr>
          <p:cNvPr id="3" name="Round Same Side Corner Rectangle 37"/>
          <p:cNvSpPr/>
          <p:nvPr/>
        </p:nvSpPr>
        <p:spPr bwMode="auto">
          <a:xfrm rot="16200000">
            <a:off x="-546800" y="3321022"/>
            <a:ext cx="1267291" cy="215957"/>
          </a:xfrm>
          <a:prstGeom prst="round2SameRect">
            <a:avLst>
              <a:gd name="adj1" fmla="val 0"/>
              <a:gd name="adj2" fmla="val 15814"/>
            </a:avLst>
          </a:prstGeom>
          <a:solidFill>
            <a:srgbClr val="FFFFFF"/>
          </a:solidFill>
          <a:ln w="6350">
            <a:noFill/>
          </a:ln>
          <a:effectLst>
            <a:outerShdw blurRad="50800" algn="ctr" rotWithShape="0">
              <a:prstClr val="black">
                <a:alpha val="40000"/>
              </a:prstClr>
            </a:outerShdw>
          </a:effectLst>
          <a:extLst/>
        </p:spPr>
        <p:txBody>
          <a:bodyPr wrap="none" lIns="76200" tIns="39483" rIns="76200" bIns="39483" rtlCol="0" anchor="t" anchorCtr="0">
            <a:spAutoFit/>
          </a:bodyPr>
          <a:lstStyle/>
          <a:p>
            <a:pPr>
              <a:defRPr/>
            </a:pPr>
            <a:r>
              <a:rPr lang="en-US" sz="833" b="1" dirty="0">
                <a:solidFill>
                  <a:srgbClr val="0171AB"/>
                </a:solidFill>
                <a:latin typeface="Century Gothic" panose="020B0502020202020204" pitchFamily="34" charset="0"/>
              </a:rPr>
              <a:t>LEARNING OBJECTIVE</a:t>
            </a:r>
          </a:p>
        </p:txBody>
      </p:sp>
      <p:graphicFrame>
        <p:nvGraphicFramePr>
          <p:cNvPr id="9" name="Table 8"/>
          <p:cNvGraphicFramePr>
            <a:graphicFrameLocks noGrp="1"/>
          </p:cNvGraphicFramePr>
          <p:nvPr>
            <p:extLst>
              <p:ext uri="{D42A27DB-BD31-4B8C-83A1-F6EECF244321}">
                <p14:modId xmlns:p14="http://schemas.microsoft.com/office/powerpoint/2010/main" val="2038977113"/>
              </p:ext>
            </p:extLst>
          </p:nvPr>
        </p:nvGraphicFramePr>
        <p:xfrm>
          <a:off x="7207250" y="7072049"/>
          <a:ext cx="1841500" cy="457200"/>
        </p:xfrm>
        <a:graphic>
          <a:graphicData uri="http://schemas.openxmlformats.org/drawingml/2006/table">
            <a:tbl>
              <a:tblPr firstRow="1" bandRow="1">
                <a:tableStyleId>{2D5ABB26-0587-4C30-8999-92F81FD0307C}</a:tableStyleId>
              </a:tblPr>
              <a:tblGrid>
                <a:gridCol w="1841500">
                  <a:extLst>
                    <a:ext uri="{9D8B030D-6E8A-4147-A177-3AD203B41FA5}">
                      <a16:colId xmlns:a16="http://schemas.microsoft.com/office/drawing/2014/main" val="3417194902"/>
                    </a:ext>
                  </a:extLst>
                </a:gridCol>
              </a:tblGrid>
              <a:tr h="228600">
                <a:tc>
                  <a:txBody>
                    <a:bodyPr/>
                    <a:lstStyle/>
                    <a:p>
                      <a:pPr marL="228600" marR="0" indent="0" algn="l" defTabSz="822960" rtl="0" eaLnBrk="1" fontAlgn="auto" latinLnBrk="0" hangingPunct="1">
                        <a:lnSpc>
                          <a:spcPct val="100000"/>
                        </a:lnSpc>
                        <a:spcBef>
                          <a:spcPts val="0"/>
                        </a:spcBef>
                        <a:spcAft>
                          <a:spcPts val="0"/>
                        </a:spcAft>
                        <a:buClrTx/>
                        <a:buSzTx/>
                        <a:buFontTx/>
                        <a:buNone/>
                        <a:tabLst/>
                        <a:defRPr/>
                      </a:pPr>
                      <a:r>
                        <a:rPr lang="en-US" sz="1000" b="1" dirty="0">
                          <a:solidFill>
                            <a:srgbClr val="FFFFFF"/>
                          </a:solidFill>
                          <a:latin typeface="Century Gothic" panose="020B0502020202020204" pitchFamily="34" charset="0"/>
                        </a:rPr>
                        <a:t>Definition</a:t>
                      </a:r>
                    </a:p>
                  </a:txBody>
                  <a:tcPr marL="76200" marR="76200" marT="38100" marB="38100">
                    <a:lnL w="12700" cap="flat" cmpd="sng" algn="ctr">
                      <a:solidFill>
                        <a:srgbClr val="0171AB"/>
                      </a:solidFill>
                      <a:prstDash val="solid"/>
                      <a:round/>
                      <a:headEnd type="none" w="med" len="med"/>
                      <a:tailEnd type="none" w="med" len="med"/>
                    </a:lnL>
                    <a:lnR w="12700" cap="flat" cmpd="sng" algn="ctr">
                      <a:solidFill>
                        <a:srgbClr val="0171AB"/>
                      </a:solidFill>
                      <a:prstDash val="solid"/>
                      <a:round/>
                      <a:headEnd type="none" w="med" len="med"/>
                      <a:tailEnd type="none" w="med" len="med"/>
                    </a:lnR>
                    <a:lnT w="12700" cap="flat" cmpd="sng" algn="ctr">
                      <a:solidFill>
                        <a:srgbClr val="0171AB"/>
                      </a:solidFill>
                      <a:prstDash val="solid"/>
                      <a:round/>
                      <a:headEnd type="none" w="med" len="med"/>
                      <a:tailEnd type="none" w="med" len="med"/>
                    </a:lnT>
                    <a:lnB w="12700" cap="flat" cmpd="sng" algn="ctr">
                      <a:solidFill>
                        <a:srgbClr val="0171AB"/>
                      </a:solidFill>
                      <a:prstDash val="solid"/>
                      <a:round/>
                      <a:headEnd type="none" w="med" len="med"/>
                      <a:tailEnd type="none" w="med" len="med"/>
                    </a:lnB>
                    <a:solidFill>
                      <a:srgbClr val="0171AB"/>
                    </a:solidFill>
                  </a:tcPr>
                </a:tc>
                <a:extLst>
                  <a:ext uri="{0D108BD9-81ED-4DB2-BD59-A6C34878D82A}">
                    <a16:rowId xmlns:a16="http://schemas.microsoft.com/office/drawing/2014/main" val="4046618402"/>
                  </a:ext>
                </a:extLst>
              </a:tr>
              <a:tr h="228600">
                <a:tc>
                  <a:txBody>
                    <a:bodyPr/>
                    <a:lstStyle/>
                    <a:p>
                      <a:pPr defTabSz="914400">
                        <a:defRPr/>
                      </a:pPr>
                      <a:r>
                        <a:rPr lang="en-US" sz="1000" kern="1200" baseline="30000" dirty="0">
                          <a:solidFill>
                            <a:schemeClr val="tx1"/>
                          </a:solidFill>
                          <a:latin typeface="Century Gothic" panose="020B0502020202020204" pitchFamily="34" charset="0"/>
                          <a:ea typeface="+mn-ea"/>
                          <a:cs typeface="Times New Roman" pitchFamily="18" charset="0"/>
                        </a:rPr>
                        <a:t>1</a:t>
                      </a:r>
                      <a:r>
                        <a:rPr lang="en-US" sz="1000" kern="1200" dirty="0">
                          <a:solidFill>
                            <a:schemeClr val="tx1"/>
                          </a:solidFill>
                          <a:latin typeface="Century Gothic" panose="020B0502020202020204" pitchFamily="34" charset="0"/>
                          <a:ea typeface="+mn-ea"/>
                          <a:cs typeface="Times New Roman" pitchFamily="18" charset="0"/>
                        </a:rPr>
                        <a:t> figure out</a:t>
                      </a:r>
                    </a:p>
                  </a:txBody>
                  <a:tcPr marL="76200" marR="76200" marT="38100" marB="38100">
                    <a:lnL w="12700" cap="flat" cmpd="sng" algn="ctr">
                      <a:solidFill>
                        <a:srgbClr val="0171AB"/>
                      </a:solidFill>
                      <a:prstDash val="solid"/>
                      <a:round/>
                      <a:headEnd type="none" w="med" len="med"/>
                      <a:tailEnd type="none" w="med" len="med"/>
                    </a:lnL>
                    <a:lnR w="12700" cap="flat" cmpd="sng" algn="ctr">
                      <a:solidFill>
                        <a:srgbClr val="0171AB"/>
                      </a:solidFill>
                      <a:prstDash val="solid"/>
                      <a:round/>
                      <a:headEnd type="none" w="med" len="med"/>
                      <a:tailEnd type="none" w="med" len="med"/>
                    </a:lnR>
                    <a:lnT w="12700" cap="flat" cmpd="sng" algn="ctr">
                      <a:solidFill>
                        <a:srgbClr val="0171AB"/>
                      </a:solidFill>
                      <a:prstDash val="solid"/>
                      <a:round/>
                      <a:headEnd type="none" w="med" len="med"/>
                      <a:tailEnd type="none" w="med" len="med"/>
                    </a:lnT>
                    <a:lnB w="12700" cap="flat" cmpd="sng" algn="ctr">
                      <a:solidFill>
                        <a:srgbClr val="0171AB"/>
                      </a:solidFill>
                      <a:prstDash val="solid"/>
                      <a:round/>
                      <a:headEnd type="none" w="med" len="med"/>
                      <a:tailEnd type="none" w="med" len="med"/>
                    </a:lnB>
                    <a:solidFill>
                      <a:srgbClr val="FFFFFF"/>
                    </a:solidFill>
                  </a:tcPr>
                </a:tc>
                <a:extLst>
                  <a:ext uri="{0D108BD9-81ED-4DB2-BD59-A6C34878D82A}">
                    <a16:rowId xmlns:a16="http://schemas.microsoft.com/office/drawing/2014/main" val="528647847"/>
                  </a:ext>
                </a:extLst>
              </a:tr>
            </a:tbl>
          </a:graphicData>
        </a:graphic>
      </p:graphicFrame>
      <p:pic>
        <p:nvPicPr>
          <p:cNvPr id="10" name="Picture 6" descr="C:\Users\Stephen\Downloads\Voca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5003" y="7136613"/>
            <a:ext cx="182880" cy="124371"/>
          </a:xfrm>
          <a:prstGeom prst="rect">
            <a:avLst/>
          </a:prstGeom>
          <a:noFill/>
          <a:ln>
            <a:noFill/>
          </a:ln>
          <a:effectLst/>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556277332"/>
              </p:ext>
            </p:extLst>
          </p:nvPr>
        </p:nvGraphicFramePr>
        <p:xfrm>
          <a:off x="6557554" y="5395173"/>
          <a:ext cx="2491196" cy="655320"/>
        </p:xfrm>
        <a:graphic>
          <a:graphicData uri="http://schemas.openxmlformats.org/drawingml/2006/table">
            <a:tbl>
              <a:tblPr firstRow="1" bandRow="1">
                <a:tableStyleId>{2D5ABB26-0587-4C30-8999-92F81FD0307C}</a:tableStyleId>
              </a:tblPr>
              <a:tblGrid>
                <a:gridCol w="2491196">
                  <a:extLst>
                    <a:ext uri="{9D8B030D-6E8A-4147-A177-3AD203B41FA5}">
                      <a16:colId xmlns:a16="http://schemas.microsoft.com/office/drawing/2014/main" val="3417194902"/>
                    </a:ext>
                  </a:extLst>
                </a:gridCol>
              </a:tblGrid>
              <a:tr h="228600">
                <a:tc>
                  <a:txBody>
                    <a:bodyPr/>
                    <a:lstStyle/>
                    <a:p>
                      <a:pPr marL="228600" marR="0" indent="0" algn="l" defTabSz="822960" rtl="0" eaLnBrk="1" fontAlgn="auto" latinLnBrk="0" hangingPunct="1">
                        <a:lnSpc>
                          <a:spcPct val="100000"/>
                        </a:lnSpc>
                        <a:spcBef>
                          <a:spcPts val="0"/>
                        </a:spcBef>
                        <a:spcAft>
                          <a:spcPts val="0"/>
                        </a:spcAft>
                        <a:buClrTx/>
                        <a:buSzTx/>
                        <a:buFontTx/>
                        <a:buNone/>
                        <a:tabLst/>
                        <a:defRPr/>
                      </a:pPr>
                      <a:r>
                        <a:rPr lang="en-US" sz="1100" b="1" dirty="0" smtClean="0">
                          <a:solidFill>
                            <a:srgbClr val="FFFFFF"/>
                          </a:solidFill>
                          <a:latin typeface="Century Gothic" panose="020B0502020202020204" pitchFamily="34" charset="0"/>
                        </a:rPr>
                        <a:t>System of equations</a:t>
                      </a:r>
                      <a:endParaRPr lang="en-US" sz="1100" b="1" dirty="0">
                        <a:solidFill>
                          <a:srgbClr val="FFFFFF"/>
                        </a:solidFill>
                        <a:latin typeface="Century Gothic" panose="020B0502020202020204" pitchFamily="34" charset="0"/>
                      </a:endParaRPr>
                    </a:p>
                  </a:txBody>
                  <a:tcPr marL="76200" marR="76200" marT="38100" marB="38100">
                    <a:lnL w="12700" cap="flat" cmpd="sng" algn="ctr">
                      <a:solidFill>
                        <a:srgbClr val="0171AB"/>
                      </a:solidFill>
                      <a:prstDash val="solid"/>
                      <a:round/>
                      <a:headEnd type="none" w="med" len="med"/>
                      <a:tailEnd type="none" w="med" len="med"/>
                    </a:lnL>
                    <a:lnR w="12700" cap="flat" cmpd="sng" algn="ctr">
                      <a:solidFill>
                        <a:srgbClr val="0171AB"/>
                      </a:solidFill>
                      <a:prstDash val="solid"/>
                      <a:round/>
                      <a:headEnd type="none" w="med" len="med"/>
                      <a:tailEnd type="none" w="med" len="med"/>
                    </a:lnR>
                    <a:lnT w="12700" cap="flat" cmpd="sng" algn="ctr">
                      <a:solidFill>
                        <a:srgbClr val="0171AB"/>
                      </a:solidFill>
                      <a:prstDash val="solid"/>
                      <a:round/>
                      <a:headEnd type="none" w="med" len="med"/>
                      <a:tailEnd type="none" w="med" len="med"/>
                    </a:lnT>
                    <a:lnB w="12700" cap="flat" cmpd="sng" algn="ctr">
                      <a:solidFill>
                        <a:srgbClr val="0171AB"/>
                      </a:solidFill>
                      <a:prstDash val="solid"/>
                      <a:round/>
                      <a:headEnd type="none" w="med" len="med"/>
                      <a:tailEnd type="none" w="med" len="med"/>
                    </a:lnB>
                    <a:solidFill>
                      <a:srgbClr val="0171AB"/>
                    </a:solidFill>
                  </a:tcPr>
                </a:tc>
                <a:extLst>
                  <a:ext uri="{0D108BD9-81ED-4DB2-BD59-A6C34878D82A}">
                    <a16:rowId xmlns:a16="http://schemas.microsoft.com/office/drawing/2014/main" val="4046618402"/>
                  </a:ext>
                </a:extLst>
              </a:tr>
              <a:tr h="381000">
                <a:tc>
                  <a:txBody>
                    <a:bodyPr/>
                    <a:lstStyle/>
                    <a:p>
                      <a:pPr marL="0" marR="0" indent="0" algn="l" defTabSz="82296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Century Gothic" panose="020B0502020202020204" pitchFamily="34" charset="0"/>
                          <a:cs typeface="Times New Roman" pitchFamily="18" charset="0"/>
                        </a:rPr>
                        <a:t>1: a set of two equations with the same set of variables.</a:t>
                      </a:r>
                      <a:endParaRPr lang="en-US" sz="1100" dirty="0">
                        <a:solidFill>
                          <a:schemeClr val="tx1"/>
                        </a:solidFill>
                        <a:latin typeface="Century Gothic" panose="020B0502020202020204" pitchFamily="34" charset="0"/>
                        <a:cs typeface="Times New Roman" pitchFamily="18" charset="0"/>
                      </a:endParaRPr>
                    </a:p>
                  </a:txBody>
                  <a:tcPr marL="76200" marR="76200" marT="38100" marB="38100">
                    <a:lnL w="12700" cap="flat" cmpd="sng" algn="ctr">
                      <a:solidFill>
                        <a:srgbClr val="0171AB"/>
                      </a:solidFill>
                      <a:prstDash val="solid"/>
                      <a:round/>
                      <a:headEnd type="none" w="med" len="med"/>
                      <a:tailEnd type="none" w="med" len="med"/>
                    </a:lnL>
                    <a:lnR w="12700" cap="flat" cmpd="sng" algn="ctr">
                      <a:solidFill>
                        <a:srgbClr val="0171AB"/>
                      </a:solidFill>
                      <a:prstDash val="solid"/>
                      <a:round/>
                      <a:headEnd type="none" w="med" len="med"/>
                      <a:tailEnd type="none" w="med" len="med"/>
                    </a:lnR>
                    <a:lnT w="12700" cap="flat" cmpd="sng" algn="ctr">
                      <a:solidFill>
                        <a:srgbClr val="0171AB"/>
                      </a:solidFill>
                      <a:prstDash val="solid"/>
                      <a:round/>
                      <a:headEnd type="none" w="med" len="med"/>
                      <a:tailEnd type="none" w="med" len="med"/>
                    </a:lnT>
                    <a:lnB w="12700" cap="flat" cmpd="sng" algn="ctr">
                      <a:solidFill>
                        <a:srgbClr val="0171AB"/>
                      </a:solidFill>
                      <a:prstDash val="solid"/>
                      <a:round/>
                      <a:headEnd type="none" w="med" len="med"/>
                      <a:tailEnd type="none" w="med" len="med"/>
                    </a:lnB>
                    <a:solidFill>
                      <a:srgbClr val="FFFFFF"/>
                    </a:solidFill>
                  </a:tcPr>
                </a:tc>
                <a:extLst>
                  <a:ext uri="{0D108BD9-81ED-4DB2-BD59-A6C34878D82A}">
                    <a16:rowId xmlns:a16="http://schemas.microsoft.com/office/drawing/2014/main" val="528647847"/>
                  </a:ext>
                </a:extLst>
              </a:tr>
            </a:tbl>
          </a:graphicData>
        </a:graphic>
      </p:graphicFrame>
      <p:pic>
        <p:nvPicPr>
          <p:cNvPr id="12" name="Picture 4" descr="C:\Users\Stephen\Downloads\CFU 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6784" y="5428090"/>
            <a:ext cx="153167" cy="1524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2268960" y="1441447"/>
            <a:ext cx="4589846" cy="400110"/>
          </a:xfrm>
          <a:prstGeom prst="rect">
            <a:avLst/>
          </a:prstGeom>
        </p:spPr>
        <p:txBody>
          <a:bodyPr wrap="none">
            <a:spAutoFit/>
          </a:bodyPr>
          <a:lstStyle/>
          <a:p>
            <a:r>
              <a:rPr lang="en-US" sz="2000" b="1" i="1" dirty="0" smtClean="0">
                <a:solidFill>
                  <a:srgbClr val="FF0000"/>
                </a:solidFill>
                <a:effectLst>
                  <a:outerShdw blurRad="38100" dist="38100" dir="2700000" algn="tl">
                    <a:srgbClr val="000000">
                      <a:alpha val="43137"/>
                    </a:srgbClr>
                  </a:outerShdw>
                </a:effectLst>
              </a:rPr>
              <a:t>Lesson 2: 11.2.3 </a:t>
            </a:r>
            <a:r>
              <a:rPr lang="en-US" sz="2000" b="1" i="1" dirty="0">
                <a:solidFill>
                  <a:srgbClr val="FF0000"/>
                </a:solidFill>
                <a:effectLst>
                  <a:outerShdw blurRad="38100" dist="38100" dir="2700000" algn="tl">
                    <a:srgbClr val="000000">
                      <a:alpha val="43137"/>
                    </a:srgbClr>
                  </a:outerShdw>
                </a:effectLst>
              </a:rPr>
              <a:t>Solve Real World </a:t>
            </a:r>
            <a:r>
              <a:rPr lang="en-US" sz="2000" b="1" i="1" dirty="0" smtClean="0">
                <a:solidFill>
                  <a:srgbClr val="FF0000"/>
                </a:solidFill>
                <a:effectLst>
                  <a:outerShdw blurRad="38100" dist="38100" dir="2700000" algn="tl">
                    <a:srgbClr val="000000">
                      <a:alpha val="43137"/>
                    </a:srgbClr>
                  </a:outerShdw>
                </a:effectLst>
              </a:rPr>
              <a:t>System</a:t>
            </a:r>
            <a:endParaRPr lang="en-US" sz="2000" b="1" i="1" dirty="0">
              <a:solidFill>
                <a:srgbClr val="FF000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417759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19928"/>
            <a:ext cx="8974183" cy="3148993"/>
          </a:xfrm>
          <a:prstGeom prst="rect">
            <a:avLst/>
          </a:prstGeom>
        </p:spPr>
      </p:pic>
      <p:pic>
        <p:nvPicPr>
          <p:cNvPr id="3" name="Picture 2"/>
          <p:cNvPicPr>
            <a:picLocks noChangeAspect="1"/>
          </p:cNvPicPr>
          <p:nvPr/>
        </p:nvPicPr>
        <p:blipFill>
          <a:blip r:embed="rId3"/>
          <a:stretch>
            <a:fillRect/>
          </a:stretch>
        </p:blipFill>
        <p:spPr>
          <a:xfrm>
            <a:off x="0" y="3588802"/>
            <a:ext cx="9003439" cy="3015843"/>
          </a:xfrm>
          <a:prstGeom prst="rect">
            <a:avLst/>
          </a:prstGeom>
        </p:spPr>
      </p:pic>
      <p:pic>
        <p:nvPicPr>
          <p:cNvPr id="4" name="Picture 3"/>
          <p:cNvPicPr>
            <a:picLocks noChangeAspect="1"/>
          </p:cNvPicPr>
          <p:nvPr/>
        </p:nvPicPr>
        <p:blipFill>
          <a:blip r:embed="rId4"/>
          <a:stretch>
            <a:fillRect/>
          </a:stretch>
        </p:blipFill>
        <p:spPr>
          <a:xfrm>
            <a:off x="266292" y="2317024"/>
            <a:ext cx="2450783" cy="8701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3518943" y="2180852"/>
            <a:ext cx="2450783" cy="8701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266292" y="3289924"/>
            <a:ext cx="5807937" cy="16270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266292" y="5352526"/>
            <a:ext cx="2803479" cy="8701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3880349" y="5335409"/>
            <a:ext cx="2450783" cy="8701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375489" y="6205509"/>
            <a:ext cx="7566728" cy="532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884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428761"/>
            <a:ext cx="9026434" cy="2848188"/>
          </a:xfrm>
          <a:prstGeom prst="rect">
            <a:avLst/>
          </a:prstGeom>
        </p:spPr>
      </p:pic>
      <p:pic>
        <p:nvPicPr>
          <p:cNvPr id="3" name="Picture 2"/>
          <p:cNvPicPr>
            <a:picLocks noChangeAspect="1"/>
          </p:cNvPicPr>
          <p:nvPr/>
        </p:nvPicPr>
        <p:blipFill>
          <a:blip r:embed="rId3"/>
          <a:stretch>
            <a:fillRect/>
          </a:stretch>
        </p:blipFill>
        <p:spPr>
          <a:xfrm>
            <a:off x="2" y="3429000"/>
            <a:ext cx="9026434" cy="2451182"/>
          </a:xfrm>
          <a:prstGeom prst="rect">
            <a:avLst/>
          </a:prstGeom>
        </p:spPr>
      </p:pic>
      <p:pic>
        <p:nvPicPr>
          <p:cNvPr id="4" name="Picture 3"/>
          <p:cNvPicPr>
            <a:picLocks noChangeAspect="1"/>
          </p:cNvPicPr>
          <p:nvPr/>
        </p:nvPicPr>
        <p:blipFill>
          <a:blip r:embed="rId4"/>
          <a:stretch>
            <a:fillRect/>
          </a:stretch>
        </p:blipFill>
        <p:spPr>
          <a:xfrm>
            <a:off x="266292" y="2317024"/>
            <a:ext cx="7448958" cy="8701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155802" y="4654590"/>
            <a:ext cx="7448958" cy="12255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689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588" y="551906"/>
            <a:ext cx="8612778" cy="3835378"/>
          </a:xfrm>
          <a:prstGeom prst="rect">
            <a:avLst/>
          </a:prstGeom>
        </p:spPr>
      </p:pic>
      <p:pic>
        <p:nvPicPr>
          <p:cNvPr id="3" name="Picture 2"/>
          <p:cNvPicPr>
            <a:picLocks noChangeAspect="1"/>
          </p:cNvPicPr>
          <p:nvPr/>
        </p:nvPicPr>
        <p:blipFill>
          <a:blip r:embed="rId3"/>
          <a:stretch>
            <a:fillRect/>
          </a:stretch>
        </p:blipFill>
        <p:spPr>
          <a:xfrm>
            <a:off x="773498" y="2214154"/>
            <a:ext cx="7448958" cy="1226276"/>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stretch>
            <a:fillRect/>
          </a:stretch>
        </p:blipFill>
        <p:spPr>
          <a:xfrm>
            <a:off x="773498" y="3802924"/>
            <a:ext cx="7448958" cy="870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957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363" y="542925"/>
            <a:ext cx="9016637" cy="5294653"/>
          </a:xfrm>
          <a:prstGeom prst="rect">
            <a:avLst/>
          </a:prstGeom>
        </p:spPr>
      </p:pic>
      <p:pic>
        <p:nvPicPr>
          <p:cNvPr id="4" name="Picture 3"/>
          <p:cNvPicPr>
            <a:picLocks noChangeAspect="1"/>
          </p:cNvPicPr>
          <p:nvPr/>
        </p:nvPicPr>
        <p:blipFill>
          <a:blip r:embed="rId3"/>
          <a:stretch>
            <a:fillRect/>
          </a:stretch>
        </p:blipFill>
        <p:spPr>
          <a:xfrm>
            <a:off x="2357983" y="1150454"/>
            <a:ext cx="773838" cy="28972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2357983" y="2171534"/>
            <a:ext cx="773838" cy="28972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2346554" y="3325964"/>
            <a:ext cx="773838" cy="28972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a:off x="2357983" y="4335531"/>
            <a:ext cx="773838" cy="28972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stretch>
            <a:fillRect/>
          </a:stretch>
        </p:blipFill>
        <p:spPr>
          <a:xfrm>
            <a:off x="2392274" y="5356611"/>
            <a:ext cx="3345586" cy="2897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286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71896"/>
            <a:ext cx="8765177" cy="6249953"/>
          </a:xfrm>
          <a:prstGeom prst="rect">
            <a:avLst/>
          </a:prstGeom>
        </p:spPr>
      </p:pic>
      <p:pic>
        <p:nvPicPr>
          <p:cNvPr id="3074" name="Picture 2" descr="Image result for yard care draw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1346" y="366151"/>
            <a:ext cx="2992574" cy="30510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42246" y="4270844"/>
            <a:ext cx="7961674" cy="95266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650628" y="5818630"/>
            <a:ext cx="7961674" cy="9526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664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C5910ACF-29B4-4342-BDB2-630CDC9321DD}"/>
              </a:ext>
            </a:extLst>
          </p:cNvPr>
          <p:cNvGraphicFramePr>
            <a:graphicFrameLocks noGrp="1"/>
          </p:cNvGraphicFramePr>
          <p:nvPr>
            <p:extLst>
              <p:ext uri="{D42A27DB-BD31-4B8C-83A1-F6EECF244321}">
                <p14:modId xmlns:p14="http://schemas.microsoft.com/office/powerpoint/2010/main" val="464460277"/>
              </p:ext>
            </p:extLst>
          </p:nvPr>
        </p:nvGraphicFramePr>
        <p:xfrm>
          <a:off x="-1" y="960111"/>
          <a:ext cx="3095626" cy="3244066"/>
        </p:xfrm>
        <a:graphic>
          <a:graphicData uri="http://schemas.openxmlformats.org/drawingml/2006/table">
            <a:tbl>
              <a:tblPr firstRow="1" bandRow="1">
                <a:tableStyleId>{2D5ABB26-0587-4C30-8999-92F81FD0307C}</a:tableStyleId>
              </a:tblPr>
              <a:tblGrid>
                <a:gridCol w="3095626">
                  <a:extLst>
                    <a:ext uri="{9D8B030D-6E8A-4147-A177-3AD203B41FA5}">
                      <a16:colId xmlns:a16="http://schemas.microsoft.com/office/drawing/2014/main" val="3417194902"/>
                    </a:ext>
                  </a:extLst>
                </a:gridCol>
              </a:tblGrid>
              <a:tr h="233172">
                <a:tc>
                  <a:txBody>
                    <a:bodyPr/>
                    <a:lstStyle/>
                    <a:p>
                      <a:pPr marL="342900" indent="-342900" algn="l" defTabSz="914400">
                        <a:lnSpc>
                          <a:spcPct val="90000"/>
                        </a:lnSpc>
                        <a:tabLst>
                          <a:tab pos="171450" algn="l"/>
                        </a:tabLst>
                        <a:defRPr/>
                      </a:pPr>
                      <a:r>
                        <a:rPr lang="en-US" sz="1700" b="1" dirty="0">
                          <a:solidFill>
                            <a:schemeClr val="tx1"/>
                          </a:solidFill>
                          <a:latin typeface="Century Gothic" panose="020B0502020202020204" pitchFamily="34" charset="0"/>
                        </a:rPr>
                        <a:t>Steps</a:t>
                      </a:r>
                    </a:p>
                  </a:txBody>
                  <a:tcPr marL="0" marR="0" marT="0" marB="0">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528647847"/>
                  </a:ext>
                </a:extLst>
              </a:tr>
              <a:tr h="777240">
                <a:tc>
                  <a:txBody>
                    <a:bodyPr/>
                    <a:lstStyle/>
                    <a:p>
                      <a:pPr marL="228600" indent="-228600" algn="l"/>
                      <a:r>
                        <a:rPr lang="en-US" sz="1700" b="0" dirty="0">
                          <a:solidFill>
                            <a:schemeClr val="tx1"/>
                          </a:solidFill>
                        </a:rPr>
                        <a:t>1 Substitute the expression of the isolated variable into the other equation.</a:t>
                      </a:r>
                    </a:p>
                  </a:txBody>
                  <a:tcPr marL="0" marR="0" marT="0" marB="0">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418823476"/>
                  </a:ext>
                </a:extLst>
              </a:tr>
              <a:tr h="457200">
                <a:tc>
                  <a:txBody>
                    <a:bodyPr/>
                    <a:lstStyle/>
                    <a:p>
                      <a:pPr marL="228600" marR="0" lvl="0" indent="0" algn="l" defTabSz="82296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34336"/>
                          </a:solidFill>
                          <a:effectLst/>
                          <a:uLnTx/>
                          <a:uFillTx/>
                          <a:latin typeface="+mn-lt"/>
                          <a:ea typeface="+mn-ea"/>
                          <a:cs typeface="+mn-cs"/>
                        </a:rPr>
                        <a:t>CFU How did I/you substitute the equation with the isolated variable into the other equation?</a:t>
                      </a:r>
                    </a:p>
                  </a:txBody>
                  <a:tcPr marL="0" marR="0" marT="0" marB="0">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316373564"/>
                  </a:ext>
                </a:extLst>
              </a:tr>
              <a:tr h="457200">
                <a:tc>
                  <a:txBody>
                    <a:bodyPr/>
                    <a:lstStyle/>
                    <a:p>
                      <a:pPr marL="228600" indent="-228600" algn="l"/>
                      <a:r>
                        <a:rPr lang="en-US" sz="1700" b="0" dirty="0">
                          <a:solidFill>
                            <a:schemeClr val="tx1"/>
                          </a:solidFill>
                        </a:rPr>
                        <a:t>2 Solve for the variable. </a:t>
                      </a:r>
                      <a:br>
                        <a:rPr lang="en-US" sz="1700" b="0" dirty="0">
                          <a:solidFill>
                            <a:schemeClr val="tx1"/>
                          </a:solidFill>
                        </a:rPr>
                      </a:br>
                      <a:r>
                        <a:rPr lang="en-US" sz="1300" b="0" dirty="0">
                          <a:solidFill>
                            <a:schemeClr val="tx1"/>
                          </a:solidFill>
                        </a:rPr>
                        <a:t>(Write ordered pair)</a:t>
                      </a:r>
                      <a:endParaRPr lang="en-US" sz="1700" b="0" dirty="0">
                        <a:solidFill>
                          <a:schemeClr val="tx1"/>
                        </a:solidFill>
                      </a:endParaRPr>
                    </a:p>
                  </a:txBody>
                  <a:tcPr marL="0" marR="0" marT="0" marB="0">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166138713"/>
                  </a:ext>
                </a:extLst>
              </a:tr>
              <a:tr h="298174">
                <a:tc>
                  <a:txBody>
                    <a:bodyPr/>
                    <a:lstStyle/>
                    <a:p>
                      <a:pPr marL="228600" marR="0" lvl="0" indent="0" algn="l" defTabSz="82296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34336"/>
                          </a:solidFill>
                          <a:effectLst/>
                          <a:uLnTx/>
                          <a:uFillTx/>
                          <a:latin typeface="+mn-lt"/>
                          <a:ea typeface="+mn-ea"/>
                          <a:cs typeface="+mn-cs"/>
                        </a:rPr>
                        <a:t>CFU How did I/you solve for the variable?</a:t>
                      </a:r>
                    </a:p>
                  </a:txBody>
                  <a:tcPr marL="0" marR="0" marT="0" marB="0">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958198054"/>
                  </a:ext>
                </a:extLst>
              </a:tr>
              <a:tr h="716280">
                <a:tc>
                  <a:txBody>
                    <a:bodyPr/>
                    <a:lstStyle/>
                    <a:p>
                      <a:pPr marL="228600" indent="-228600" algn="l"/>
                      <a:r>
                        <a:rPr lang="en-US" sz="1700" b="1" dirty="0">
                          <a:solidFill>
                            <a:schemeClr val="tx1"/>
                          </a:solidFill>
                        </a:rPr>
                        <a:t>3 </a:t>
                      </a:r>
                      <a:r>
                        <a:rPr lang="en-US" sz="1700" b="0" dirty="0">
                          <a:solidFill>
                            <a:schemeClr val="tx1"/>
                          </a:solidFill>
                        </a:rPr>
                        <a:t>Solve for the remaining ordered pair solution value. </a:t>
                      </a:r>
                      <a:br>
                        <a:rPr lang="en-US" sz="1700" b="0" dirty="0">
                          <a:solidFill>
                            <a:schemeClr val="tx1"/>
                          </a:solidFill>
                        </a:rPr>
                      </a:br>
                      <a:r>
                        <a:rPr lang="en-US" sz="1300" b="0" dirty="0">
                          <a:solidFill>
                            <a:schemeClr val="tx1"/>
                          </a:solidFill>
                        </a:rPr>
                        <a:t>(Write ordered pair)</a:t>
                      </a:r>
                      <a:endParaRPr lang="en-US" sz="1700" b="0" dirty="0">
                        <a:solidFill>
                          <a:schemeClr val="tx1"/>
                        </a:solidFill>
                      </a:endParaRPr>
                    </a:p>
                  </a:txBody>
                  <a:tcPr marL="0" marR="0" marT="0" marB="0">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617860070"/>
                  </a:ext>
                </a:extLst>
              </a:tr>
              <a:tr h="304800">
                <a:tc>
                  <a:txBody>
                    <a:bodyPr/>
                    <a:lstStyle/>
                    <a:p>
                      <a:pPr marL="228600" marR="0" lvl="0" indent="0" algn="l" defTabSz="82296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34336"/>
                          </a:solidFill>
                          <a:effectLst/>
                          <a:uLnTx/>
                          <a:uFillTx/>
                          <a:latin typeface="+mn-lt"/>
                          <a:ea typeface="+mn-ea"/>
                          <a:cs typeface="+mn-cs"/>
                        </a:rPr>
                        <a:t>CFU</a:t>
                      </a:r>
                      <a:r>
                        <a:rPr kumimoji="0" lang="en-US" sz="1000" b="0" i="0" u="none" strike="noStrike" kern="1200" cap="none" spc="0" normalizeH="0" baseline="0" noProof="0" dirty="0">
                          <a:ln>
                            <a:noFill/>
                          </a:ln>
                          <a:solidFill>
                            <a:srgbClr val="F34336"/>
                          </a:solidFill>
                          <a:effectLst/>
                          <a:uLnTx/>
                          <a:uFillTx/>
                          <a:latin typeface="+mn-lt"/>
                          <a:ea typeface="+mn-ea"/>
                          <a:cs typeface="+mn-cs"/>
                        </a:rPr>
                        <a:t> How did I/you solve for the remaining ordered pair solution value?</a:t>
                      </a:r>
                    </a:p>
                  </a:txBody>
                  <a:tcPr marL="0" marR="0" marT="0" marB="0">
                    <a:lnL w="12700" cap="flat" cmpd="sng" algn="ctr">
                      <a:solidFill>
                        <a:schemeClr val="bg1">
                          <a:lumMod val="90000"/>
                        </a:schemeClr>
                      </a:solidFill>
                      <a:prstDash val="solid"/>
                      <a:round/>
                      <a:headEnd type="none" w="med" len="med"/>
                      <a:tailEnd type="none" w="med" len="med"/>
                    </a:lnL>
                    <a:lnR w="12700" cap="flat" cmpd="sng" algn="ctr">
                      <a:solidFill>
                        <a:schemeClr val="bg1">
                          <a:lumMod val="90000"/>
                        </a:schemeClr>
                      </a:solidFill>
                      <a:prstDash val="solid"/>
                      <a:round/>
                      <a:headEnd type="none" w="med" len="med"/>
                      <a:tailEnd type="none" w="med" len="med"/>
                    </a:lnR>
                    <a:lnT w="12700" cap="flat" cmpd="sng" algn="ctr">
                      <a:solidFill>
                        <a:schemeClr val="bg1">
                          <a:lumMod val="90000"/>
                        </a:schemeClr>
                      </a:solidFill>
                      <a:prstDash val="solid"/>
                      <a:round/>
                      <a:headEnd type="none" w="med" len="med"/>
                      <a:tailEnd type="none" w="med" len="med"/>
                    </a:lnT>
                    <a:lnB w="12700" cap="flat" cmpd="sng" algn="ctr">
                      <a:solidFill>
                        <a:schemeClr val="bg1">
                          <a:lumMod val="9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089193914"/>
                  </a:ext>
                </a:extLst>
              </a:tr>
            </a:tbl>
          </a:graphicData>
        </a:graphic>
      </p:graphicFrame>
      <p:pic>
        <p:nvPicPr>
          <p:cNvPr id="14" name="Graphic 13" descr="Apple">
            <a:extLst>
              <a:ext uri="{FF2B5EF4-FFF2-40B4-BE49-F238E27FC236}">
                <a16:creationId xmlns:a16="http://schemas.microsoft.com/office/drawing/2014/main" id="{38495D60-0DEB-4DBE-B7F5-DE0FE264C8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05125" y="1491518"/>
            <a:ext cx="381000" cy="381000"/>
          </a:xfrm>
          <a:prstGeom prst="rect">
            <a:avLst/>
          </a:prstGeom>
        </p:spPr>
      </p:pic>
      <p:pic>
        <p:nvPicPr>
          <p:cNvPr id="15" name="Graphic 14" descr="Apple">
            <a:extLst>
              <a:ext uri="{FF2B5EF4-FFF2-40B4-BE49-F238E27FC236}">
                <a16:creationId xmlns:a16="http://schemas.microsoft.com/office/drawing/2014/main" id="{546EE0FB-A11B-405D-8B7B-C5606D1C6C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05125" y="2257752"/>
            <a:ext cx="381000" cy="381000"/>
          </a:xfrm>
          <a:prstGeom prst="rect">
            <a:avLst/>
          </a:prstGeom>
        </p:spPr>
      </p:pic>
      <p:pic>
        <p:nvPicPr>
          <p:cNvPr id="16" name="Graphic 15" descr="Apple">
            <a:extLst>
              <a:ext uri="{FF2B5EF4-FFF2-40B4-BE49-F238E27FC236}">
                <a16:creationId xmlns:a16="http://schemas.microsoft.com/office/drawing/2014/main" id="{67CAF858-073A-4C09-95E5-0067FA96012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05125" y="3375352"/>
            <a:ext cx="381000" cy="381000"/>
          </a:xfrm>
          <a:prstGeom prst="rect">
            <a:avLst/>
          </a:prstGeom>
        </p:spPr>
      </p:pic>
      <p:sp>
        <p:nvSpPr>
          <p:cNvPr id="17" name="Rectangle 16">
            <a:extLst>
              <a:ext uri="{FF2B5EF4-FFF2-40B4-BE49-F238E27FC236}">
                <a16:creationId xmlns:a16="http://schemas.microsoft.com/office/drawing/2014/main" id="{9AD5B452-34CF-48A5-92C5-89F603FF13C3}"/>
              </a:ext>
            </a:extLst>
          </p:cNvPr>
          <p:cNvSpPr/>
          <p:nvPr/>
        </p:nvSpPr>
        <p:spPr bwMode="auto">
          <a:xfrm>
            <a:off x="3274454" y="1000124"/>
            <a:ext cx="2832068" cy="5230813"/>
          </a:xfrm>
          <a:prstGeom prst="rect">
            <a:avLst/>
          </a:prstGeom>
          <a:solidFill>
            <a:srgbClr val="FFFFFF"/>
          </a:solidFill>
          <a:ln w="6350" algn="ctr">
            <a:solidFill>
              <a:schemeClr val="bg2"/>
            </a:solidFill>
            <a:miter lim="800000"/>
            <a:headEnd/>
            <a:tailEnd/>
          </a:ln>
          <a:effectLst>
            <a:outerShdw blurRad="50800" algn="ctr" rotWithShape="0">
              <a:schemeClr val="bg2">
                <a:lumMod val="50000"/>
                <a:alpha val="40000"/>
              </a:schemeClr>
            </a:outerShdw>
          </a:effectLst>
          <a:extLst/>
        </p:spPr>
        <p:txBody>
          <a:bodyPr rot="0" spcFirstLastPara="0" vertOverflow="overflow" horzOverflow="overflow" vert="horz" wrap="none" lIns="38100" tIns="38100" rIns="38100" bIns="38100" numCol="1" spcCol="0" rtlCol="0" fromWordArt="0" anchor="t" anchorCtr="0" forceAA="0" compatLnSpc="1">
            <a:prstTxWarp prst="textNoShape">
              <a:avLst/>
            </a:prstTxWarp>
            <a:noAutofit/>
          </a:bodyPr>
          <a:lstStyle/>
          <a:p>
            <a:pPr defTabSz="761940"/>
            <a:r>
              <a:rPr lang="en-US" sz="1667" b="1" kern="0" dirty="0">
                <a:solidFill>
                  <a:schemeClr val="accent5"/>
                </a:solidFill>
                <a:latin typeface="+mj-lt"/>
                <a:cs typeface="Arial" pitchFamily="34" charset="0"/>
              </a:rPr>
              <a:t> </a:t>
            </a:r>
          </a:p>
        </p:txBody>
      </p:sp>
      <p:sp>
        <p:nvSpPr>
          <p:cNvPr id="18" name="Rectangle 17">
            <a:extLst>
              <a:ext uri="{FF2B5EF4-FFF2-40B4-BE49-F238E27FC236}">
                <a16:creationId xmlns:a16="http://schemas.microsoft.com/office/drawing/2014/main" id="{F71D0FC9-CE5C-4B7C-BA0E-27C8A5D4D079}"/>
              </a:ext>
            </a:extLst>
          </p:cNvPr>
          <p:cNvSpPr/>
          <p:nvPr/>
        </p:nvSpPr>
        <p:spPr>
          <a:xfrm>
            <a:off x="3362562" y="1096331"/>
            <a:ext cx="292068" cy="323165"/>
          </a:xfrm>
          <a:prstGeom prst="rect">
            <a:avLst/>
          </a:prstGeom>
        </p:spPr>
        <p:txBody>
          <a:bodyPr wrap="none">
            <a:spAutoFit/>
          </a:bodyPr>
          <a:lstStyle/>
          <a:p>
            <a:r>
              <a:rPr lang="en-US" sz="1500" b="1" kern="0" dirty="0">
                <a:solidFill>
                  <a:schemeClr val="accent5"/>
                </a:solidFill>
                <a:latin typeface="+mj-lt"/>
                <a:cs typeface="Arial" pitchFamily="34" charset="0"/>
              </a:rPr>
              <a:t>1</a:t>
            </a:r>
            <a:endParaRPr lang="en-US" sz="1500"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3DF4609-66AF-41FD-BA52-66CC1520D277}"/>
                  </a:ext>
                </a:extLst>
              </p:cNvPr>
              <p:cNvSpPr txBox="1"/>
              <p:nvPr/>
            </p:nvSpPr>
            <p:spPr>
              <a:xfrm>
                <a:off x="3610979" y="1096331"/>
                <a:ext cx="1636294" cy="6645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67" i="1">
                              <a:latin typeface="Cambria Math" panose="02040503050406030204" pitchFamily="18" charset="0"/>
                            </a:rPr>
                          </m:ctrlPr>
                        </m:dPr>
                        <m:e>
                          <m:eqArr>
                            <m:eqArrPr>
                              <m:ctrlPr>
                                <a:rPr lang="en-US" sz="1667" i="1">
                                  <a:latin typeface="Cambria Math" panose="02040503050406030204" pitchFamily="18" charset="0"/>
                                </a:rPr>
                              </m:ctrlPr>
                            </m:eqArrPr>
                            <m:e>
                              <m:r>
                                <a:rPr lang="en-US" sz="1667" b="1" i="1" dirty="0">
                                  <a:solidFill>
                                    <a:srgbClr val="3898C6"/>
                                  </a:solidFill>
                                  <a:latin typeface="Cambria Math" panose="02040503050406030204" pitchFamily="18" charset="0"/>
                                </a:rPr>
                                <m:t>𝟐</m:t>
                              </m:r>
                              <m:r>
                                <a:rPr lang="en-US" sz="1667" b="1" i="1" dirty="0">
                                  <a:solidFill>
                                    <a:srgbClr val="3898C6"/>
                                  </a:solidFill>
                                  <a:latin typeface="Cambria Math" panose="02040503050406030204" pitchFamily="18" charset="0"/>
                                </a:rPr>
                                <m:t>𝒚</m:t>
                              </m:r>
                              <m:r>
                                <a:rPr lang="en-US" sz="1667" b="1" i="1" dirty="0">
                                  <a:solidFill>
                                    <a:srgbClr val="3898C6"/>
                                  </a:solidFill>
                                  <a:latin typeface="Cambria Math" panose="02040503050406030204" pitchFamily="18" charset="0"/>
                                </a:rPr>
                                <m:t> + </m:t>
                              </m:r>
                              <m:r>
                                <a:rPr lang="en-US" sz="1667" b="1" i="1" dirty="0">
                                  <a:solidFill>
                                    <a:srgbClr val="3898C6"/>
                                  </a:solidFill>
                                  <a:latin typeface="Cambria Math" panose="02040503050406030204" pitchFamily="18" charset="0"/>
                                </a:rPr>
                                <m:t>𝒙</m:t>
                              </m:r>
                              <m:r>
                                <a:rPr lang="en-US" sz="1667" b="1" i="1" dirty="0">
                                  <a:solidFill>
                                    <a:srgbClr val="3898C6"/>
                                  </a:solidFill>
                                  <a:latin typeface="Cambria Math" panose="02040503050406030204" pitchFamily="18" charset="0"/>
                                </a:rPr>
                                <m:t> = </m:t>
                              </m:r>
                              <m:r>
                                <a:rPr lang="en-US" sz="1667" b="1" i="1" dirty="0">
                                  <a:solidFill>
                                    <a:srgbClr val="3898C6"/>
                                  </a:solidFill>
                                  <a:latin typeface="Cambria Math" panose="02040503050406030204" pitchFamily="18" charset="0"/>
                                </a:rPr>
                                <m:t>𝟏</m:t>
                              </m:r>
                              <m:r>
                                <m:rPr>
                                  <m:nor/>
                                </m:rPr>
                                <a:rPr lang="en-US" sz="1667" b="1" dirty="0">
                                  <a:solidFill>
                                    <a:srgbClr val="3898C6"/>
                                  </a:solidFill>
                                </a:rPr>
                                <m:t> </m:t>
                              </m:r>
                            </m:e>
                            <m:e>
                              <m:r>
                                <a:rPr lang="en-US" sz="1667" b="1" i="1" dirty="0">
                                  <a:solidFill>
                                    <a:srgbClr val="3EB37D"/>
                                  </a:solidFill>
                                  <a:latin typeface="Cambria Math" panose="02040503050406030204" pitchFamily="18" charset="0"/>
                                </a:rPr>
                                <m:t>𝒚</m:t>
                              </m:r>
                              <m:r>
                                <a:rPr lang="en-US" sz="1667" b="1" i="1" dirty="0">
                                  <a:solidFill>
                                    <a:srgbClr val="3EB37D"/>
                                  </a:solidFill>
                                  <a:latin typeface="Cambria Math" panose="02040503050406030204" pitchFamily="18" charset="0"/>
                                </a:rPr>
                                <m:t>−</m:t>
                              </m:r>
                              <m:r>
                                <a:rPr lang="en-US" sz="1667" b="1" i="1" dirty="0">
                                  <a:solidFill>
                                    <a:srgbClr val="3EB37D"/>
                                  </a:solidFill>
                                  <a:latin typeface="Cambria Math" panose="02040503050406030204" pitchFamily="18" charset="0"/>
                                </a:rPr>
                                <m:t>𝟐</m:t>
                              </m:r>
                              <m:r>
                                <a:rPr lang="en-US" sz="1667" b="1" i="1" dirty="0">
                                  <a:solidFill>
                                    <a:srgbClr val="3EB37D"/>
                                  </a:solidFill>
                                  <a:latin typeface="Cambria Math" panose="02040503050406030204" pitchFamily="18" charset="0"/>
                                </a:rPr>
                                <m:t>=</m:t>
                              </m:r>
                              <m:r>
                                <a:rPr lang="en-US" sz="1667" b="1" i="1" dirty="0">
                                  <a:solidFill>
                                    <a:srgbClr val="3EB37D"/>
                                  </a:solidFill>
                                  <a:latin typeface="Cambria Math" panose="02040503050406030204" pitchFamily="18" charset="0"/>
                                </a:rPr>
                                <m:t>𝒙</m:t>
                              </m:r>
                              <m:r>
                                <m:rPr>
                                  <m:nor/>
                                </m:rPr>
                                <a:rPr lang="en-US" sz="1667" b="1" dirty="0">
                                  <a:solidFill>
                                    <a:srgbClr val="3EB37D"/>
                                  </a:solidFill>
                                </a:rPr>
                                <m:t> </m:t>
                              </m:r>
                            </m:e>
                          </m:eqArr>
                        </m:e>
                      </m:d>
                    </m:oMath>
                  </m:oMathPara>
                </a14:m>
                <a:endParaRPr lang="en-US" sz="1667" dirty="0"/>
              </a:p>
            </p:txBody>
          </p:sp>
        </mc:Choice>
        <mc:Fallback xmlns="">
          <p:sp>
            <p:nvSpPr>
              <p:cNvPr id="21" name="TextBox 20">
                <a:extLst>
                  <a:ext uri="{FF2B5EF4-FFF2-40B4-BE49-F238E27FC236}">
                    <a16:creationId xmlns:a16="http://schemas.microsoft.com/office/drawing/2014/main" id="{13DF4609-66AF-41FD-BA52-66CC1520D277}"/>
                  </a:ext>
                </a:extLst>
              </p:cNvPr>
              <p:cNvSpPr txBox="1">
                <a:spLocks noRot="1" noChangeAspect="1" noMove="1" noResize="1" noEditPoints="1" noAdjustHandles="1" noChangeArrowheads="1" noChangeShapeType="1" noTextEdit="1"/>
              </p:cNvSpPr>
              <p:nvPr/>
            </p:nvSpPr>
            <p:spPr>
              <a:xfrm>
                <a:off x="3610979" y="1096331"/>
                <a:ext cx="1636294" cy="6645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7D2049A-5ACA-4381-AC84-83EAD7F748D8}"/>
                  </a:ext>
                </a:extLst>
              </p:cNvPr>
              <p:cNvSpPr/>
              <p:nvPr/>
            </p:nvSpPr>
            <p:spPr>
              <a:xfrm>
                <a:off x="3813938" y="1995249"/>
                <a:ext cx="1396536"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chemeClr val="accent1"/>
                          </a:solidFill>
                          <a:latin typeface="Cambria Math" panose="02040503050406030204" pitchFamily="18" charset="0"/>
                        </a:rPr>
                        <m:t>𝟐</m:t>
                      </m:r>
                      <m:r>
                        <a:rPr lang="en-US" sz="1500" b="1" i="1" dirty="0">
                          <a:solidFill>
                            <a:schemeClr val="accent1"/>
                          </a:solidFill>
                          <a:latin typeface="Cambria Math" panose="02040503050406030204" pitchFamily="18" charset="0"/>
                        </a:rPr>
                        <m:t>𝒚</m:t>
                      </m:r>
                      <m:r>
                        <a:rPr lang="en-US" sz="1500" b="1" i="1" dirty="0">
                          <a:solidFill>
                            <a:schemeClr val="accent1"/>
                          </a:solidFill>
                          <a:latin typeface="Cambria Math" panose="02040503050406030204" pitchFamily="18" charset="0"/>
                        </a:rPr>
                        <m:t> + </m:t>
                      </m:r>
                      <m:r>
                        <a:rPr lang="en-US" sz="1500" b="1" i="1" dirty="0">
                          <a:solidFill>
                            <a:schemeClr val="accent1"/>
                          </a:solidFill>
                          <a:latin typeface="Cambria Math" panose="02040503050406030204" pitchFamily="18" charset="0"/>
                        </a:rPr>
                        <m:t>𝒙</m:t>
                      </m:r>
                      <m:r>
                        <a:rPr lang="en-US" sz="1500" b="1" i="1" dirty="0">
                          <a:solidFill>
                            <a:schemeClr val="accent1"/>
                          </a:solidFill>
                          <a:latin typeface="Cambria Math" panose="02040503050406030204" pitchFamily="18" charset="0"/>
                        </a:rPr>
                        <m:t> = </m:t>
                      </m:r>
                      <m:r>
                        <a:rPr lang="en-US" sz="1500" b="1" i="1" dirty="0">
                          <a:solidFill>
                            <a:schemeClr val="accent1"/>
                          </a:solidFill>
                          <a:latin typeface="Cambria Math" panose="02040503050406030204" pitchFamily="18" charset="0"/>
                        </a:rPr>
                        <m:t>𝟏</m:t>
                      </m:r>
                      <m:r>
                        <m:rPr>
                          <m:nor/>
                        </m:rPr>
                        <a:rPr lang="en-US" sz="1500" b="1" dirty="0">
                          <a:solidFill>
                            <a:schemeClr val="accent1"/>
                          </a:solidFill>
                        </a:rPr>
                        <m:t> </m:t>
                      </m:r>
                    </m:oMath>
                  </m:oMathPara>
                </a14:m>
                <a:endParaRPr lang="en-US" sz="1500" dirty="0">
                  <a:solidFill>
                    <a:schemeClr val="accent1"/>
                  </a:solidFill>
                </a:endParaRPr>
              </a:p>
            </p:txBody>
          </p:sp>
        </mc:Choice>
        <mc:Fallback xmlns="">
          <p:sp>
            <p:nvSpPr>
              <p:cNvPr id="3" name="Rectangle 2">
                <a:extLst>
                  <a:ext uri="{FF2B5EF4-FFF2-40B4-BE49-F238E27FC236}">
                    <a16:creationId xmlns:a16="http://schemas.microsoft.com/office/drawing/2014/main" id="{77D2049A-5ACA-4381-AC84-83EAD7F748D8}"/>
                  </a:ext>
                </a:extLst>
              </p:cNvPr>
              <p:cNvSpPr>
                <a:spLocks noRot="1" noChangeAspect="1" noMove="1" noResize="1" noEditPoints="1" noAdjustHandles="1" noChangeArrowheads="1" noChangeShapeType="1" noTextEdit="1"/>
              </p:cNvSpPr>
              <p:nvPr/>
            </p:nvSpPr>
            <p:spPr>
              <a:xfrm>
                <a:off x="3813938" y="1995249"/>
                <a:ext cx="1396536" cy="323165"/>
              </a:xfrm>
              <a:prstGeom prst="rect">
                <a:avLst/>
              </a:prstGeom>
              <a:blipFill>
                <a:blip r:embed="rId7"/>
                <a:stretch>
                  <a:fillRect b="-9434"/>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7BC2FEAB-4A3A-45EA-918D-469C8407BA21}"/>
              </a:ext>
            </a:extLst>
          </p:cNvPr>
          <p:cNvSpPr/>
          <p:nvPr/>
        </p:nvSpPr>
        <p:spPr>
          <a:xfrm>
            <a:off x="3875265" y="1420859"/>
            <a:ext cx="696736" cy="25586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6" name="Straight Arrow Connector 5">
            <a:extLst>
              <a:ext uri="{FF2B5EF4-FFF2-40B4-BE49-F238E27FC236}">
                <a16:creationId xmlns:a16="http://schemas.microsoft.com/office/drawing/2014/main" id="{AC0E1466-5206-4672-AFD0-DC30D9F3E951}"/>
              </a:ext>
            </a:extLst>
          </p:cNvPr>
          <p:cNvCxnSpPr>
            <a:cxnSpLocks/>
            <a:stCxn id="21" idx="2"/>
          </p:cNvCxnSpPr>
          <p:nvPr/>
        </p:nvCxnSpPr>
        <p:spPr>
          <a:xfrm>
            <a:off x="4429126" y="1760872"/>
            <a:ext cx="111125" cy="29758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31A67E38-2E34-45AA-B5D4-2340971B4083}"/>
                  </a:ext>
                </a:extLst>
              </p:cNvPr>
              <p:cNvSpPr/>
              <p:nvPr/>
            </p:nvSpPr>
            <p:spPr>
              <a:xfrm>
                <a:off x="3607563" y="2455624"/>
                <a:ext cx="1865191"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chemeClr val="accent1"/>
                          </a:solidFill>
                          <a:latin typeface="Cambria Math" panose="02040503050406030204" pitchFamily="18" charset="0"/>
                        </a:rPr>
                        <m:t>𝟐</m:t>
                      </m:r>
                      <m:r>
                        <a:rPr lang="en-US" sz="1500" b="1" i="1" dirty="0">
                          <a:solidFill>
                            <a:schemeClr val="accent1"/>
                          </a:solidFill>
                          <a:latin typeface="Cambria Math" panose="02040503050406030204" pitchFamily="18" charset="0"/>
                        </a:rPr>
                        <m:t>𝒚</m:t>
                      </m:r>
                      <m:r>
                        <a:rPr lang="en-US" sz="1500" b="1" i="1" dirty="0">
                          <a:solidFill>
                            <a:schemeClr val="accent1"/>
                          </a:solidFill>
                          <a:latin typeface="Cambria Math" panose="02040503050406030204" pitchFamily="18" charset="0"/>
                        </a:rPr>
                        <m:t> +(</m:t>
                      </m:r>
                      <m:r>
                        <a:rPr lang="en-US" sz="1500" b="1" i="1" dirty="0">
                          <a:solidFill>
                            <a:schemeClr val="accent2"/>
                          </a:solidFill>
                          <a:latin typeface="Cambria Math" panose="02040503050406030204" pitchFamily="18" charset="0"/>
                        </a:rPr>
                        <m:t>𝒚</m:t>
                      </m:r>
                      <m:r>
                        <a:rPr lang="en-US" sz="1500" b="1" i="1" dirty="0">
                          <a:solidFill>
                            <a:schemeClr val="accent2"/>
                          </a:solidFill>
                          <a:latin typeface="Cambria Math" panose="02040503050406030204" pitchFamily="18" charset="0"/>
                        </a:rPr>
                        <m:t>−</m:t>
                      </m:r>
                      <m:r>
                        <a:rPr lang="en-US" sz="1500" b="1" i="1" dirty="0">
                          <a:solidFill>
                            <a:schemeClr val="accent2"/>
                          </a:solidFill>
                          <a:latin typeface="Cambria Math" panose="02040503050406030204" pitchFamily="18" charset="0"/>
                        </a:rPr>
                        <m:t>𝟐</m:t>
                      </m:r>
                      <m:r>
                        <a:rPr lang="en-US" sz="1500" b="1" i="1" dirty="0">
                          <a:solidFill>
                            <a:schemeClr val="accent2"/>
                          </a:solidFill>
                          <a:latin typeface="Cambria Math" panose="02040503050406030204" pitchFamily="18" charset="0"/>
                        </a:rPr>
                        <m:t>) = </m:t>
                      </m:r>
                      <m:r>
                        <a:rPr lang="en-US" sz="1500" b="1" i="1" dirty="0">
                          <a:solidFill>
                            <a:schemeClr val="accent1"/>
                          </a:solidFill>
                          <a:latin typeface="Cambria Math" panose="02040503050406030204" pitchFamily="18" charset="0"/>
                        </a:rPr>
                        <m:t>𝟏</m:t>
                      </m:r>
                      <m:r>
                        <m:rPr>
                          <m:nor/>
                        </m:rPr>
                        <a:rPr lang="en-US" sz="1500" b="1" dirty="0">
                          <a:solidFill>
                            <a:schemeClr val="accent1"/>
                          </a:solidFill>
                        </a:rPr>
                        <m:t> </m:t>
                      </m:r>
                    </m:oMath>
                  </m:oMathPara>
                </a14:m>
                <a:endParaRPr lang="en-US" sz="1500" dirty="0">
                  <a:solidFill>
                    <a:schemeClr val="accent6"/>
                  </a:solidFill>
                </a:endParaRPr>
              </a:p>
            </p:txBody>
          </p:sp>
        </mc:Choice>
        <mc:Fallback xmlns="">
          <p:sp>
            <p:nvSpPr>
              <p:cNvPr id="26" name="Rectangle 25">
                <a:extLst>
                  <a:ext uri="{FF2B5EF4-FFF2-40B4-BE49-F238E27FC236}">
                    <a16:creationId xmlns:a16="http://schemas.microsoft.com/office/drawing/2014/main" id="{31A67E38-2E34-45AA-B5D4-2340971B4083}"/>
                  </a:ext>
                </a:extLst>
              </p:cNvPr>
              <p:cNvSpPr>
                <a:spLocks noRot="1" noChangeAspect="1" noMove="1" noResize="1" noEditPoints="1" noAdjustHandles="1" noChangeArrowheads="1" noChangeShapeType="1" noTextEdit="1"/>
              </p:cNvSpPr>
              <p:nvPr/>
            </p:nvSpPr>
            <p:spPr>
              <a:xfrm>
                <a:off x="3607563" y="2455624"/>
                <a:ext cx="1865191" cy="323165"/>
              </a:xfrm>
              <a:prstGeom prst="rect">
                <a:avLst/>
              </a:prstGeom>
              <a:blipFill>
                <a:blip r:embed="rId8"/>
                <a:stretch>
                  <a:fillRect b="-9434"/>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8D38152A-68FD-44AD-AEB5-57EF38F9BD1D}"/>
              </a:ext>
            </a:extLst>
          </p:cNvPr>
          <p:cNvCxnSpPr>
            <a:cxnSpLocks/>
          </p:cNvCxnSpPr>
          <p:nvPr/>
        </p:nvCxnSpPr>
        <p:spPr>
          <a:xfrm>
            <a:off x="4511146" y="2284237"/>
            <a:ext cx="0" cy="20813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7C29F41E-48DC-4C0C-A10F-12CA58307EEB}"/>
                  </a:ext>
                </a:extLst>
              </p:cNvPr>
              <p:cNvSpPr/>
              <p:nvPr/>
            </p:nvSpPr>
            <p:spPr>
              <a:xfrm>
                <a:off x="3644903" y="3067576"/>
                <a:ext cx="1704890"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chemeClr val="accent6"/>
                          </a:solidFill>
                          <a:latin typeface="Cambria Math" panose="02040503050406030204" pitchFamily="18" charset="0"/>
                        </a:rPr>
                        <m:t>𝟐</m:t>
                      </m:r>
                      <m:r>
                        <a:rPr lang="en-US" sz="1500" b="1" i="1" dirty="0">
                          <a:solidFill>
                            <a:schemeClr val="accent6"/>
                          </a:solidFill>
                          <a:latin typeface="Cambria Math" panose="02040503050406030204" pitchFamily="18" charset="0"/>
                        </a:rPr>
                        <m:t>𝒚</m:t>
                      </m:r>
                      <m:r>
                        <a:rPr lang="en-US" sz="1500" b="1" i="1" dirty="0">
                          <a:solidFill>
                            <a:schemeClr val="accent6"/>
                          </a:solidFill>
                          <a:latin typeface="Cambria Math" panose="02040503050406030204" pitchFamily="18" charset="0"/>
                        </a:rPr>
                        <m:t> +</m:t>
                      </m:r>
                      <m:r>
                        <a:rPr lang="en-US" sz="1500" b="1" i="1" dirty="0">
                          <a:solidFill>
                            <a:schemeClr val="accent6"/>
                          </a:solidFill>
                          <a:latin typeface="Cambria Math" panose="02040503050406030204" pitchFamily="18" charset="0"/>
                        </a:rPr>
                        <m:t>𝒚</m:t>
                      </m:r>
                      <m:r>
                        <a:rPr lang="en-US" sz="1500" b="1" i="1" dirty="0">
                          <a:solidFill>
                            <a:schemeClr val="accent6"/>
                          </a:solidFill>
                          <a:latin typeface="Cambria Math" panose="02040503050406030204" pitchFamily="18" charset="0"/>
                        </a:rPr>
                        <m:t>−</m:t>
                      </m:r>
                      <m:r>
                        <a:rPr lang="en-US" sz="1500" b="1" i="1" dirty="0">
                          <a:solidFill>
                            <a:schemeClr val="accent6"/>
                          </a:solidFill>
                          <a:latin typeface="Cambria Math" panose="02040503050406030204" pitchFamily="18" charset="0"/>
                        </a:rPr>
                        <m:t>𝟐</m:t>
                      </m:r>
                      <m:r>
                        <a:rPr lang="en-US" sz="1500" b="1" i="1" dirty="0">
                          <a:solidFill>
                            <a:schemeClr val="accent6"/>
                          </a:solidFill>
                          <a:latin typeface="Cambria Math" panose="02040503050406030204" pitchFamily="18" charset="0"/>
                        </a:rPr>
                        <m:t> = </m:t>
                      </m:r>
                      <m:r>
                        <a:rPr lang="en-US" sz="1500" b="1" i="1" dirty="0">
                          <a:solidFill>
                            <a:schemeClr val="accent6"/>
                          </a:solidFill>
                          <a:latin typeface="Cambria Math" panose="02040503050406030204" pitchFamily="18" charset="0"/>
                        </a:rPr>
                        <m:t>𝟏</m:t>
                      </m:r>
                      <m:r>
                        <m:rPr>
                          <m:nor/>
                        </m:rPr>
                        <a:rPr lang="en-US" sz="1500" b="1" dirty="0">
                          <a:solidFill>
                            <a:schemeClr val="accent6"/>
                          </a:solidFill>
                        </a:rPr>
                        <m:t> </m:t>
                      </m:r>
                    </m:oMath>
                  </m:oMathPara>
                </a14:m>
                <a:endParaRPr lang="en-US" sz="1500" dirty="0">
                  <a:solidFill>
                    <a:schemeClr val="accent6"/>
                  </a:solidFill>
                </a:endParaRPr>
              </a:p>
            </p:txBody>
          </p:sp>
        </mc:Choice>
        <mc:Fallback xmlns="">
          <p:sp>
            <p:nvSpPr>
              <p:cNvPr id="35" name="Rectangle 34">
                <a:extLst>
                  <a:ext uri="{FF2B5EF4-FFF2-40B4-BE49-F238E27FC236}">
                    <a16:creationId xmlns:a16="http://schemas.microsoft.com/office/drawing/2014/main" id="{7C29F41E-48DC-4C0C-A10F-12CA58307EEB}"/>
                  </a:ext>
                </a:extLst>
              </p:cNvPr>
              <p:cNvSpPr>
                <a:spLocks noRot="1" noChangeAspect="1" noMove="1" noResize="1" noEditPoints="1" noAdjustHandles="1" noChangeArrowheads="1" noChangeShapeType="1" noTextEdit="1"/>
              </p:cNvSpPr>
              <p:nvPr/>
            </p:nvSpPr>
            <p:spPr>
              <a:xfrm>
                <a:off x="3644903" y="3067576"/>
                <a:ext cx="1704890" cy="323165"/>
              </a:xfrm>
              <a:prstGeom prst="rect">
                <a:avLst/>
              </a:prstGeom>
              <a:blipFill>
                <a:blip r:embed="rId9"/>
                <a:stretch>
                  <a:fillRect b="-9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F1829D2D-31E2-4D1B-A524-394ABBD173DA}"/>
                  </a:ext>
                </a:extLst>
              </p:cNvPr>
              <p:cNvSpPr/>
              <p:nvPr/>
            </p:nvSpPr>
            <p:spPr>
              <a:xfrm>
                <a:off x="3997681" y="3427410"/>
                <a:ext cx="1359668"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chemeClr val="accent6"/>
                          </a:solidFill>
                          <a:latin typeface="Cambria Math" panose="02040503050406030204" pitchFamily="18" charset="0"/>
                        </a:rPr>
                        <m:t>𝟑</m:t>
                      </m:r>
                      <m:r>
                        <a:rPr lang="en-US" sz="1500" b="1" i="1" dirty="0">
                          <a:solidFill>
                            <a:schemeClr val="accent6"/>
                          </a:solidFill>
                          <a:latin typeface="Cambria Math" panose="02040503050406030204" pitchFamily="18" charset="0"/>
                        </a:rPr>
                        <m:t>𝒚</m:t>
                      </m:r>
                      <m:r>
                        <a:rPr lang="en-US" sz="1500" b="1" i="1" dirty="0">
                          <a:solidFill>
                            <a:schemeClr val="accent6"/>
                          </a:solidFill>
                          <a:latin typeface="Cambria Math" panose="02040503050406030204" pitchFamily="18" charset="0"/>
                        </a:rPr>
                        <m:t> −</m:t>
                      </m:r>
                      <m:r>
                        <a:rPr lang="en-US" sz="1500" b="1" i="1" dirty="0">
                          <a:solidFill>
                            <a:schemeClr val="accent6"/>
                          </a:solidFill>
                          <a:latin typeface="Cambria Math" panose="02040503050406030204" pitchFamily="18" charset="0"/>
                        </a:rPr>
                        <m:t>𝟐</m:t>
                      </m:r>
                      <m:r>
                        <a:rPr lang="en-US" sz="1500" b="1" i="1" dirty="0">
                          <a:solidFill>
                            <a:schemeClr val="accent6"/>
                          </a:solidFill>
                          <a:latin typeface="Cambria Math" panose="02040503050406030204" pitchFamily="18" charset="0"/>
                        </a:rPr>
                        <m:t> = </m:t>
                      </m:r>
                      <m:r>
                        <a:rPr lang="en-US" sz="1500" b="1" i="1" dirty="0">
                          <a:solidFill>
                            <a:schemeClr val="accent6"/>
                          </a:solidFill>
                          <a:latin typeface="Cambria Math" panose="02040503050406030204" pitchFamily="18" charset="0"/>
                        </a:rPr>
                        <m:t>𝟏</m:t>
                      </m:r>
                      <m:r>
                        <m:rPr>
                          <m:nor/>
                        </m:rPr>
                        <a:rPr lang="en-US" sz="1500" b="1" dirty="0">
                          <a:solidFill>
                            <a:schemeClr val="accent6"/>
                          </a:solidFill>
                        </a:rPr>
                        <m:t> </m:t>
                      </m:r>
                    </m:oMath>
                  </m:oMathPara>
                </a14:m>
                <a:endParaRPr lang="en-US" sz="1500" dirty="0">
                  <a:solidFill>
                    <a:schemeClr val="accent6"/>
                  </a:solidFill>
                </a:endParaRPr>
              </a:p>
            </p:txBody>
          </p:sp>
        </mc:Choice>
        <mc:Fallback xmlns="">
          <p:sp>
            <p:nvSpPr>
              <p:cNvPr id="36" name="Rectangle 35">
                <a:extLst>
                  <a:ext uri="{FF2B5EF4-FFF2-40B4-BE49-F238E27FC236}">
                    <a16:creationId xmlns:a16="http://schemas.microsoft.com/office/drawing/2014/main" id="{F1829D2D-31E2-4D1B-A524-394ABBD173DA}"/>
                  </a:ext>
                </a:extLst>
              </p:cNvPr>
              <p:cNvSpPr>
                <a:spLocks noRot="1" noChangeAspect="1" noMove="1" noResize="1" noEditPoints="1" noAdjustHandles="1" noChangeArrowheads="1" noChangeShapeType="1" noTextEdit="1"/>
              </p:cNvSpPr>
              <p:nvPr/>
            </p:nvSpPr>
            <p:spPr>
              <a:xfrm>
                <a:off x="3997681" y="3427410"/>
                <a:ext cx="1359668" cy="323165"/>
              </a:xfrm>
              <a:prstGeom prst="rect">
                <a:avLst/>
              </a:prstGeom>
              <a:blipFill>
                <a:blip r:embed="rId10"/>
                <a:stretch>
                  <a:fillRect b="-9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FDE8273-F6E4-4B11-A9DC-CB3254B5CF9B}"/>
                  </a:ext>
                </a:extLst>
              </p:cNvPr>
              <p:cNvSpPr/>
              <p:nvPr/>
            </p:nvSpPr>
            <p:spPr>
              <a:xfrm>
                <a:off x="4339876" y="3667298"/>
                <a:ext cx="497252"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chemeClr val="accent6"/>
                          </a:solidFill>
                          <a:latin typeface="Cambria Math" panose="02040503050406030204" pitchFamily="18" charset="0"/>
                        </a:rPr>
                        <m:t>+</m:t>
                      </m:r>
                      <m:r>
                        <a:rPr lang="en-US" sz="1500" b="1" i="1" dirty="0">
                          <a:solidFill>
                            <a:schemeClr val="accent6"/>
                          </a:solidFill>
                          <a:latin typeface="Cambria Math" panose="02040503050406030204" pitchFamily="18" charset="0"/>
                        </a:rPr>
                        <m:t>𝟐</m:t>
                      </m:r>
                    </m:oMath>
                  </m:oMathPara>
                </a14:m>
                <a:endParaRPr lang="en-US" sz="1500" dirty="0">
                  <a:solidFill>
                    <a:schemeClr val="accent6"/>
                  </a:solidFill>
                </a:endParaRPr>
              </a:p>
            </p:txBody>
          </p:sp>
        </mc:Choice>
        <mc:Fallback xmlns="">
          <p:sp>
            <p:nvSpPr>
              <p:cNvPr id="37" name="Rectangle 36">
                <a:extLst>
                  <a:ext uri="{FF2B5EF4-FFF2-40B4-BE49-F238E27FC236}">
                    <a16:creationId xmlns:a16="http://schemas.microsoft.com/office/drawing/2014/main" id="{9FDE8273-F6E4-4B11-A9DC-CB3254B5CF9B}"/>
                  </a:ext>
                </a:extLst>
              </p:cNvPr>
              <p:cNvSpPr>
                <a:spLocks noRot="1" noChangeAspect="1" noMove="1" noResize="1" noEditPoints="1" noAdjustHandles="1" noChangeArrowheads="1" noChangeShapeType="1" noTextEdit="1"/>
              </p:cNvSpPr>
              <p:nvPr/>
            </p:nvSpPr>
            <p:spPr>
              <a:xfrm>
                <a:off x="4339876" y="3667298"/>
                <a:ext cx="497252" cy="3231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AD8959DE-7A4E-4EF8-A50F-DAAB0EA81ED7}"/>
                  </a:ext>
                </a:extLst>
              </p:cNvPr>
              <p:cNvSpPr/>
              <p:nvPr/>
            </p:nvSpPr>
            <p:spPr>
              <a:xfrm>
                <a:off x="4812598" y="3667298"/>
                <a:ext cx="497252"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chemeClr val="accent6"/>
                          </a:solidFill>
                          <a:latin typeface="Cambria Math" panose="02040503050406030204" pitchFamily="18" charset="0"/>
                        </a:rPr>
                        <m:t>+</m:t>
                      </m:r>
                      <m:r>
                        <a:rPr lang="en-US" sz="1500" b="1" i="1" dirty="0">
                          <a:solidFill>
                            <a:schemeClr val="accent6"/>
                          </a:solidFill>
                          <a:latin typeface="Cambria Math" panose="02040503050406030204" pitchFamily="18" charset="0"/>
                        </a:rPr>
                        <m:t>𝟐</m:t>
                      </m:r>
                    </m:oMath>
                  </m:oMathPara>
                </a14:m>
                <a:endParaRPr lang="en-US" sz="1500" dirty="0">
                  <a:solidFill>
                    <a:schemeClr val="accent6"/>
                  </a:solidFill>
                </a:endParaRPr>
              </a:p>
            </p:txBody>
          </p:sp>
        </mc:Choice>
        <mc:Fallback xmlns="">
          <p:sp>
            <p:nvSpPr>
              <p:cNvPr id="38" name="Rectangle 37">
                <a:extLst>
                  <a:ext uri="{FF2B5EF4-FFF2-40B4-BE49-F238E27FC236}">
                    <a16:creationId xmlns:a16="http://schemas.microsoft.com/office/drawing/2014/main" id="{AD8959DE-7A4E-4EF8-A50F-DAAB0EA81ED7}"/>
                  </a:ext>
                </a:extLst>
              </p:cNvPr>
              <p:cNvSpPr>
                <a:spLocks noRot="1" noChangeAspect="1" noMove="1" noResize="1" noEditPoints="1" noAdjustHandles="1" noChangeArrowheads="1" noChangeShapeType="1" noTextEdit="1"/>
              </p:cNvSpPr>
              <p:nvPr/>
            </p:nvSpPr>
            <p:spPr>
              <a:xfrm>
                <a:off x="4812598" y="3667298"/>
                <a:ext cx="497252" cy="3231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359696C3-07A9-4EAA-9DB5-5E085557AE5E}"/>
                  </a:ext>
                </a:extLst>
              </p:cNvPr>
              <p:cNvSpPr/>
              <p:nvPr/>
            </p:nvSpPr>
            <p:spPr>
              <a:xfrm>
                <a:off x="4399848" y="4051826"/>
                <a:ext cx="931089"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chemeClr val="accent6"/>
                          </a:solidFill>
                          <a:latin typeface="Cambria Math" panose="02040503050406030204" pitchFamily="18" charset="0"/>
                        </a:rPr>
                        <m:t>𝟑</m:t>
                      </m:r>
                      <m:r>
                        <a:rPr lang="en-US" sz="1500" b="1" i="1" dirty="0">
                          <a:solidFill>
                            <a:schemeClr val="accent6"/>
                          </a:solidFill>
                          <a:latin typeface="Cambria Math" panose="02040503050406030204" pitchFamily="18" charset="0"/>
                        </a:rPr>
                        <m:t>𝒚</m:t>
                      </m:r>
                      <m:r>
                        <a:rPr lang="en-US" sz="1500" b="1" i="1" dirty="0">
                          <a:solidFill>
                            <a:schemeClr val="accent6"/>
                          </a:solidFill>
                          <a:latin typeface="Cambria Math" panose="02040503050406030204" pitchFamily="18" charset="0"/>
                        </a:rPr>
                        <m:t> =</m:t>
                      </m:r>
                      <m:r>
                        <a:rPr lang="en-US" sz="1500" b="1" i="1" dirty="0">
                          <a:solidFill>
                            <a:schemeClr val="accent6"/>
                          </a:solidFill>
                          <a:latin typeface="Cambria Math" panose="02040503050406030204" pitchFamily="18" charset="0"/>
                        </a:rPr>
                        <m:t>𝟑</m:t>
                      </m:r>
                      <m:r>
                        <m:rPr>
                          <m:nor/>
                        </m:rPr>
                        <a:rPr lang="en-US" sz="1500" b="1" dirty="0">
                          <a:solidFill>
                            <a:schemeClr val="accent6"/>
                          </a:solidFill>
                        </a:rPr>
                        <m:t> </m:t>
                      </m:r>
                    </m:oMath>
                  </m:oMathPara>
                </a14:m>
                <a:endParaRPr lang="en-US" sz="1500" dirty="0">
                  <a:solidFill>
                    <a:schemeClr val="accent6"/>
                  </a:solidFill>
                </a:endParaRPr>
              </a:p>
            </p:txBody>
          </p:sp>
        </mc:Choice>
        <mc:Fallback xmlns="">
          <p:sp>
            <p:nvSpPr>
              <p:cNvPr id="41" name="Rectangle 40">
                <a:extLst>
                  <a:ext uri="{FF2B5EF4-FFF2-40B4-BE49-F238E27FC236}">
                    <a16:creationId xmlns:a16="http://schemas.microsoft.com/office/drawing/2014/main" id="{359696C3-07A9-4EAA-9DB5-5E085557AE5E}"/>
                  </a:ext>
                </a:extLst>
              </p:cNvPr>
              <p:cNvSpPr>
                <a:spLocks noRot="1" noChangeAspect="1" noMove="1" noResize="1" noEditPoints="1" noAdjustHandles="1" noChangeArrowheads="1" noChangeShapeType="1" noTextEdit="1"/>
              </p:cNvSpPr>
              <p:nvPr/>
            </p:nvSpPr>
            <p:spPr>
              <a:xfrm>
                <a:off x="4399848" y="4051826"/>
                <a:ext cx="931089" cy="323165"/>
              </a:xfrm>
              <a:prstGeom prst="rect">
                <a:avLst/>
              </a:prstGeom>
              <a:blipFill>
                <a:blip r:embed="rId13"/>
                <a:stretch>
                  <a:fillRect b="-9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D9A57D07-79AF-4425-8B70-F166F79DA42D}"/>
                  </a:ext>
                </a:extLst>
              </p:cNvPr>
              <p:cNvSpPr/>
              <p:nvPr/>
            </p:nvSpPr>
            <p:spPr>
              <a:xfrm>
                <a:off x="4396319" y="4284658"/>
                <a:ext cx="436338" cy="3236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500" b="1" i="1" dirty="0">
                              <a:solidFill>
                                <a:schemeClr val="accent6"/>
                              </a:solidFill>
                              <a:latin typeface="Cambria Math" panose="02040503050406030204" pitchFamily="18" charset="0"/>
                            </a:rPr>
                          </m:ctrlPr>
                        </m:accPr>
                        <m:e>
                          <m:r>
                            <a:rPr lang="en-US" sz="1500" b="1" i="1" dirty="0">
                              <a:solidFill>
                                <a:schemeClr val="accent6"/>
                              </a:solidFill>
                              <a:latin typeface="Cambria Math" panose="02040503050406030204" pitchFamily="18" charset="0"/>
                            </a:rPr>
                            <m:t> </m:t>
                          </m:r>
                          <m:r>
                            <a:rPr lang="en-US" sz="1500" b="1" i="1" dirty="0">
                              <a:solidFill>
                                <a:schemeClr val="accent6"/>
                              </a:solidFill>
                              <a:latin typeface="Cambria Math" panose="02040503050406030204" pitchFamily="18" charset="0"/>
                            </a:rPr>
                            <m:t>𝟑</m:t>
                          </m:r>
                          <m:r>
                            <a:rPr lang="en-US" sz="1500" b="1" i="1" dirty="0">
                              <a:solidFill>
                                <a:schemeClr val="accent6"/>
                              </a:solidFill>
                              <a:latin typeface="Cambria Math" panose="02040503050406030204" pitchFamily="18" charset="0"/>
                            </a:rPr>
                            <m:t> </m:t>
                          </m:r>
                        </m:e>
                      </m:acc>
                    </m:oMath>
                  </m:oMathPara>
                </a14:m>
                <a:endParaRPr lang="en-US" sz="1500" dirty="0">
                  <a:solidFill>
                    <a:schemeClr val="accent6"/>
                  </a:solidFill>
                </a:endParaRPr>
              </a:p>
            </p:txBody>
          </p:sp>
        </mc:Choice>
        <mc:Fallback xmlns="">
          <p:sp>
            <p:nvSpPr>
              <p:cNvPr id="42" name="Rectangle 41">
                <a:extLst>
                  <a:ext uri="{FF2B5EF4-FFF2-40B4-BE49-F238E27FC236}">
                    <a16:creationId xmlns:a16="http://schemas.microsoft.com/office/drawing/2014/main" id="{D9A57D07-79AF-4425-8B70-F166F79DA42D}"/>
                  </a:ext>
                </a:extLst>
              </p:cNvPr>
              <p:cNvSpPr>
                <a:spLocks noRot="1" noChangeAspect="1" noMove="1" noResize="1" noEditPoints="1" noAdjustHandles="1" noChangeArrowheads="1" noChangeShapeType="1" noTextEdit="1"/>
              </p:cNvSpPr>
              <p:nvPr/>
            </p:nvSpPr>
            <p:spPr>
              <a:xfrm>
                <a:off x="4396319" y="4284658"/>
                <a:ext cx="436338" cy="32367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37ED91D2-53F9-4687-9D30-4BF4DF02E115}"/>
                  </a:ext>
                </a:extLst>
              </p:cNvPr>
              <p:cNvSpPr/>
              <p:nvPr/>
            </p:nvSpPr>
            <p:spPr>
              <a:xfrm>
                <a:off x="4876098" y="4284658"/>
                <a:ext cx="436338" cy="3236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500" b="1" i="1" dirty="0">
                              <a:solidFill>
                                <a:schemeClr val="accent6"/>
                              </a:solidFill>
                              <a:latin typeface="Cambria Math" panose="02040503050406030204" pitchFamily="18" charset="0"/>
                            </a:rPr>
                          </m:ctrlPr>
                        </m:accPr>
                        <m:e>
                          <m:r>
                            <a:rPr lang="en-US" sz="1500" b="1" i="1" dirty="0">
                              <a:solidFill>
                                <a:schemeClr val="accent6"/>
                              </a:solidFill>
                              <a:latin typeface="Cambria Math" panose="02040503050406030204" pitchFamily="18" charset="0"/>
                            </a:rPr>
                            <m:t> </m:t>
                          </m:r>
                          <m:r>
                            <a:rPr lang="en-US" sz="1500" b="1" i="1" dirty="0">
                              <a:solidFill>
                                <a:schemeClr val="accent6"/>
                              </a:solidFill>
                              <a:latin typeface="Cambria Math" panose="02040503050406030204" pitchFamily="18" charset="0"/>
                            </a:rPr>
                            <m:t>𝟑</m:t>
                          </m:r>
                          <m:r>
                            <a:rPr lang="en-US" sz="1500" b="1" i="1" dirty="0">
                              <a:solidFill>
                                <a:schemeClr val="accent6"/>
                              </a:solidFill>
                              <a:latin typeface="Cambria Math" panose="02040503050406030204" pitchFamily="18" charset="0"/>
                            </a:rPr>
                            <m:t> </m:t>
                          </m:r>
                        </m:e>
                      </m:acc>
                    </m:oMath>
                  </m:oMathPara>
                </a14:m>
                <a:endParaRPr lang="en-US" sz="1500" dirty="0">
                  <a:solidFill>
                    <a:schemeClr val="accent6"/>
                  </a:solidFill>
                </a:endParaRPr>
              </a:p>
            </p:txBody>
          </p:sp>
        </mc:Choice>
        <mc:Fallback xmlns="">
          <p:sp>
            <p:nvSpPr>
              <p:cNvPr id="44" name="Rectangle 43">
                <a:extLst>
                  <a:ext uri="{FF2B5EF4-FFF2-40B4-BE49-F238E27FC236}">
                    <a16:creationId xmlns:a16="http://schemas.microsoft.com/office/drawing/2014/main" id="{37ED91D2-53F9-4687-9D30-4BF4DF02E115}"/>
                  </a:ext>
                </a:extLst>
              </p:cNvPr>
              <p:cNvSpPr>
                <a:spLocks noRot="1" noChangeAspect="1" noMove="1" noResize="1" noEditPoints="1" noAdjustHandles="1" noChangeArrowheads="1" noChangeShapeType="1" noTextEdit="1"/>
              </p:cNvSpPr>
              <p:nvPr/>
            </p:nvSpPr>
            <p:spPr>
              <a:xfrm>
                <a:off x="4876098" y="4284658"/>
                <a:ext cx="436338" cy="323678"/>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19C6CA3F-5424-425F-A3D8-41D8E461E94F}"/>
                  </a:ext>
                </a:extLst>
              </p:cNvPr>
              <p:cNvSpPr/>
              <p:nvPr/>
            </p:nvSpPr>
            <p:spPr>
              <a:xfrm>
                <a:off x="4502154" y="4549243"/>
                <a:ext cx="761170"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chemeClr val="accent6"/>
                          </a:solidFill>
                          <a:latin typeface="Cambria Math" panose="02040503050406030204" pitchFamily="18" charset="0"/>
                        </a:rPr>
                        <m:t>𝒚</m:t>
                      </m:r>
                      <m:r>
                        <a:rPr lang="en-US" sz="1500" b="1" i="1" dirty="0">
                          <a:solidFill>
                            <a:schemeClr val="accent6"/>
                          </a:solidFill>
                          <a:latin typeface="Cambria Math" panose="02040503050406030204" pitchFamily="18" charset="0"/>
                        </a:rPr>
                        <m:t> =</m:t>
                      </m:r>
                      <m:r>
                        <a:rPr lang="en-US" sz="1500" b="1" i="1" dirty="0">
                          <a:solidFill>
                            <a:schemeClr val="accent6"/>
                          </a:solidFill>
                          <a:latin typeface="Cambria Math" panose="02040503050406030204" pitchFamily="18" charset="0"/>
                        </a:rPr>
                        <m:t>𝟏</m:t>
                      </m:r>
                    </m:oMath>
                  </m:oMathPara>
                </a14:m>
                <a:endParaRPr lang="en-US" sz="1500" dirty="0">
                  <a:solidFill>
                    <a:schemeClr val="accent6"/>
                  </a:solidFill>
                </a:endParaRPr>
              </a:p>
            </p:txBody>
          </p:sp>
        </mc:Choice>
        <mc:Fallback xmlns="">
          <p:sp>
            <p:nvSpPr>
              <p:cNvPr id="47" name="Rectangle 46">
                <a:extLst>
                  <a:ext uri="{FF2B5EF4-FFF2-40B4-BE49-F238E27FC236}">
                    <a16:creationId xmlns:a16="http://schemas.microsoft.com/office/drawing/2014/main" id="{19C6CA3F-5424-425F-A3D8-41D8E461E94F}"/>
                  </a:ext>
                </a:extLst>
              </p:cNvPr>
              <p:cNvSpPr>
                <a:spLocks noRot="1" noChangeAspect="1" noMove="1" noResize="1" noEditPoints="1" noAdjustHandles="1" noChangeArrowheads="1" noChangeShapeType="1" noTextEdit="1"/>
              </p:cNvSpPr>
              <p:nvPr/>
            </p:nvSpPr>
            <p:spPr>
              <a:xfrm>
                <a:off x="4502154" y="4549243"/>
                <a:ext cx="761170" cy="323165"/>
              </a:xfrm>
              <a:prstGeom prst="rect">
                <a:avLst/>
              </a:prstGeom>
              <a:blipFill>
                <a:blip r:embed="rId16"/>
                <a:stretch>
                  <a:fillRect b="-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F9B0853-CBA7-4C4C-9265-26D69AFE8191}"/>
                  </a:ext>
                </a:extLst>
              </p:cNvPr>
              <p:cNvSpPr/>
              <p:nvPr/>
            </p:nvSpPr>
            <p:spPr>
              <a:xfrm>
                <a:off x="5246969" y="1147239"/>
                <a:ext cx="962571" cy="784830"/>
              </a:xfrm>
              <a:prstGeom prst="rect">
                <a:avLst/>
              </a:prstGeom>
            </p:spPr>
            <p:txBody>
              <a:bodyPr wrap="none">
                <a:spAutoFit/>
              </a:bodyPr>
              <a:lstStyle/>
              <a:p>
                <a:pPr>
                  <a:lnSpc>
                    <a:spcPct val="150000"/>
                  </a:lnSpc>
                </a:pPr>
                <a:r>
                  <a:rPr lang="en-US" sz="1500" dirty="0">
                    <a:solidFill>
                      <a:schemeClr val="accent6"/>
                    </a:solidFill>
                    <a:latin typeface="Century Gothic" panose="020B0502020202020204" pitchFamily="34" charset="0"/>
                  </a:rPr>
                  <a:t>solution</a:t>
                </a:r>
                <a:br>
                  <a:rPr lang="en-US" sz="1500" dirty="0">
                    <a:solidFill>
                      <a:schemeClr val="accent6"/>
                    </a:solidFill>
                    <a:latin typeface="Century Gothic" panose="020B0502020202020204" pitchFamily="34" charset="0"/>
                  </a:rPr>
                </a:br>
                <a14:m>
                  <m:oMathPara xmlns:m="http://schemas.openxmlformats.org/officeDocument/2006/math">
                    <m:oMathParaPr>
                      <m:jc m:val="centerGroup"/>
                    </m:oMathParaPr>
                    <m:oMath xmlns:m="http://schemas.openxmlformats.org/officeDocument/2006/math">
                      <m:d>
                        <m:dPr>
                          <m:ctrlPr>
                            <a:rPr lang="en-US" sz="1500" b="1" i="1" dirty="0">
                              <a:solidFill>
                                <a:schemeClr val="accent6"/>
                              </a:solidFill>
                              <a:latin typeface="Cambria Math" panose="02040503050406030204" pitchFamily="18" charset="0"/>
                            </a:rPr>
                          </m:ctrlPr>
                        </m:dPr>
                        <m:e>
                          <m:r>
                            <a:rPr lang="en-US" sz="1500" b="1" i="1" dirty="0">
                              <a:solidFill>
                                <a:schemeClr val="bg2"/>
                              </a:solidFill>
                              <a:latin typeface="Cambria Math" panose="02040503050406030204" pitchFamily="18" charset="0"/>
                            </a:rPr>
                            <m:t>___</m:t>
                          </m:r>
                          <m:r>
                            <a:rPr lang="en-US" sz="1500" b="1" i="1" dirty="0">
                              <a:solidFill>
                                <a:schemeClr val="accent6"/>
                              </a:solidFill>
                              <a:latin typeface="Cambria Math" panose="02040503050406030204" pitchFamily="18" charset="0"/>
                            </a:rPr>
                            <m:t>,</m:t>
                          </m:r>
                          <m:r>
                            <a:rPr lang="en-US" sz="1500" b="1" i="1" dirty="0">
                              <a:solidFill>
                                <a:schemeClr val="bg2"/>
                              </a:solidFill>
                              <a:latin typeface="Cambria Math" panose="02040503050406030204" pitchFamily="18" charset="0"/>
                            </a:rPr>
                            <m:t>___</m:t>
                          </m:r>
                        </m:e>
                      </m:d>
                      <m:r>
                        <a:rPr lang="en-US" sz="1500" b="1" i="1" dirty="0">
                          <a:solidFill>
                            <a:schemeClr val="accent6"/>
                          </a:solidFill>
                          <a:latin typeface="Cambria Math" panose="02040503050406030204" pitchFamily="18" charset="0"/>
                        </a:rPr>
                        <m:t> </m:t>
                      </m:r>
                    </m:oMath>
                  </m:oMathPara>
                </a14:m>
                <a:endParaRPr lang="en-US" sz="1500" dirty="0">
                  <a:solidFill>
                    <a:schemeClr val="accent6"/>
                  </a:solidFill>
                </a:endParaRPr>
              </a:p>
            </p:txBody>
          </p:sp>
        </mc:Choice>
        <mc:Fallback xmlns="">
          <p:sp>
            <p:nvSpPr>
              <p:cNvPr id="9" name="Rectangle 8">
                <a:extLst>
                  <a:ext uri="{FF2B5EF4-FFF2-40B4-BE49-F238E27FC236}">
                    <a16:creationId xmlns:a16="http://schemas.microsoft.com/office/drawing/2014/main" id="{8F9B0853-CBA7-4C4C-9265-26D69AFE8191}"/>
                  </a:ext>
                </a:extLst>
              </p:cNvPr>
              <p:cNvSpPr>
                <a:spLocks noRot="1" noChangeAspect="1" noMove="1" noResize="1" noEditPoints="1" noAdjustHandles="1" noChangeArrowheads="1" noChangeShapeType="1" noTextEdit="1"/>
              </p:cNvSpPr>
              <p:nvPr/>
            </p:nvSpPr>
            <p:spPr>
              <a:xfrm>
                <a:off x="5246969" y="1147239"/>
                <a:ext cx="962571" cy="784830"/>
              </a:xfrm>
              <a:prstGeom prst="rect">
                <a:avLst/>
              </a:prstGeom>
              <a:blipFill>
                <a:blip r:embed="rId17"/>
                <a:stretch>
                  <a:fillRect l="-2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DED0B18D-EA86-4D57-B34D-18A8AE735E8F}"/>
                  </a:ext>
                </a:extLst>
              </p:cNvPr>
              <p:cNvSpPr/>
              <p:nvPr/>
            </p:nvSpPr>
            <p:spPr>
              <a:xfrm>
                <a:off x="5703592" y="1544976"/>
                <a:ext cx="352982"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chemeClr val="accent6"/>
                          </a:solidFill>
                          <a:latin typeface="Cambria Math" panose="02040503050406030204" pitchFamily="18" charset="0"/>
                        </a:rPr>
                        <m:t>𝟏</m:t>
                      </m:r>
                    </m:oMath>
                  </m:oMathPara>
                </a14:m>
                <a:endParaRPr lang="en-US" sz="1500" dirty="0">
                  <a:solidFill>
                    <a:schemeClr val="accent6"/>
                  </a:solidFill>
                </a:endParaRPr>
              </a:p>
            </p:txBody>
          </p:sp>
        </mc:Choice>
        <mc:Fallback xmlns="">
          <p:sp>
            <p:nvSpPr>
              <p:cNvPr id="48" name="Rectangle 47">
                <a:extLst>
                  <a:ext uri="{FF2B5EF4-FFF2-40B4-BE49-F238E27FC236}">
                    <a16:creationId xmlns:a16="http://schemas.microsoft.com/office/drawing/2014/main" id="{DED0B18D-EA86-4D57-B34D-18A8AE735E8F}"/>
                  </a:ext>
                </a:extLst>
              </p:cNvPr>
              <p:cNvSpPr>
                <a:spLocks noRot="1" noChangeAspect="1" noMove="1" noResize="1" noEditPoints="1" noAdjustHandles="1" noChangeArrowheads="1" noChangeShapeType="1" noTextEdit="1"/>
              </p:cNvSpPr>
              <p:nvPr/>
            </p:nvSpPr>
            <p:spPr>
              <a:xfrm>
                <a:off x="5703592" y="1544976"/>
                <a:ext cx="352982" cy="323165"/>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CA4A2F5D-51E8-441C-81FF-4B78A556AA92}"/>
                  </a:ext>
                </a:extLst>
              </p:cNvPr>
              <p:cNvSpPr/>
              <p:nvPr/>
            </p:nvSpPr>
            <p:spPr>
              <a:xfrm>
                <a:off x="4242563" y="5126203"/>
                <a:ext cx="1059906"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rgbClr val="3EB37D"/>
                          </a:solidFill>
                          <a:latin typeface="Cambria Math" panose="02040503050406030204" pitchFamily="18" charset="0"/>
                        </a:rPr>
                        <m:t>𝒚</m:t>
                      </m:r>
                      <m:r>
                        <a:rPr lang="en-US" sz="1500" b="1" i="1" dirty="0">
                          <a:solidFill>
                            <a:srgbClr val="3EB37D"/>
                          </a:solidFill>
                          <a:latin typeface="Cambria Math" panose="02040503050406030204" pitchFamily="18" charset="0"/>
                        </a:rPr>
                        <m:t>−</m:t>
                      </m:r>
                      <m:r>
                        <a:rPr lang="en-US" sz="1500" b="1" i="1" dirty="0">
                          <a:solidFill>
                            <a:srgbClr val="3EB37D"/>
                          </a:solidFill>
                          <a:latin typeface="Cambria Math" panose="02040503050406030204" pitchFamily="18" charset="0"/>
                        </a:rPr>
                        <m:t>𝟐</m:t>
                      </m:r>
                      <m:r>
                        <a:rPr lang="en-US" sz="1500" b="1" i="1" dirty="0">
                          <a:solidFill>
                            <a:srgbClr val="3EB37D"/>
                          </a:solidFill>
                          <a:latin typeface="Cambria Math" panose="02040503050406030204" pitchFamily="18" charset="0"/>
                        </a:rPr>
                        <m:t>=</m:t>
                      </m:r>
                      <m:r>
                        <a:rPr lang="en-US" sz="1500" b="1" i="1" dirty="0">
                          <a:solidFill>
                            <a:srgbClr val="3EB37D"/>
                          </a:solidFill>
                          <a:latin typeface="Cambria Math" panose="02040503050406030204" pitchFamily="18" charset="0"/>
                        </a:rPr>
                        <m:t>𝒙</m:t>
                      </m:r>
                    </m:oMath>
                  </m:oMathPara>
                </a14:m>
                <a:endParaRPr lang="en-US" sz="1500" dirty="0">
                  <a:solidFill>
                    <a:schemeClr val="accent6"/>
                  </a:solidFill>
                </a:endParaRPr>
              </a:p>
            </p:txBody>
          </p:sp>
        </mc:Choice>
        <mc:Fallback xmlns="">
          <p:sp>
            <p:nvSpPr>
              <p:cNvPr id="49" name="Rectangle 48">
                <a:extLst>
                  <a:ext uri="{FF2B5EF4-FFF2-40B4-BE49-F238E27FC236}">
                    <a16:creationId xmlns:a16="http://schemas.microsoft.com/office/drawing/2014/main" id="{CA4A2F5D-51E8-441C-81FF-4B78A556AA92}"/>
                  </a:ext>
                </a:extLst>
              </p:cNvPr>
              <p:cNvSpPr>
                <a:spLocks noRot="1" noChangeAspect="1" noMove="1" noResize="1" noEditPoints="1" noAdjustHandles="1" noChangeArrowheads="1" noChangeShapeType="1" noTextEdit="1"/>
              </p:cNvSpPr>
              <p:nvPr/>
            </p:nvSpPr>
            <p:spPr>
              <a:xfrm>
                <a:off x="4242563" y="5126203"/>
                <a:ext cx="1059906" cy="323165"/>
              </a:xfrm>
              <a:prstGeom prst="rect">
                <a:avLst/>
              </a:prstGeom>
              <a:blipFill>
                <a:blip r:embed="rId19"/>
                <a:stretch>
                  <a:fillRect b="-3774"/>
                </a:stretch>
              </a:blipFill>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697C219B-A890-4CF9-87D8-66369690AEF1}"/>
              </a:ext>
            </a:extLst>
          </p:cNvPr>
          <p:cNvCxnSpPr>
            <a:cxnSpLocks/>
          </p:cNvCxnSpPr>
          <p:nvPr/>
        </p:nvCxnSpPr>
        <p:spPr>
          <a:xfrm flipH="1">
            <a:off x="4519382" y="4836416"/>
            <a:ext cx="359835" cy="28978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7A9D0A30-D837-42F3-AA1B-F00C60448945}"/>
                  </a:ext>
                </a:extLst>
              </p:cNvPr>
              <p:cNvSpPr/>
              <p:nvPr/>
            </p:nvSpPr>
            <p:spPr>
              <a:xfrm>
                <a:off x="4242563" y="5411953"/>
                <a:ext cx="1059906"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chemeClr val="accent6"/>
                          </a:solidFill>
                          <a:latin typeface="Cambria Math" panose="02040503050406030204" pitchFamily="18" charset="0"/>
                        </a:rPr>
                        <m:t>𝟏</m:t>
                      </m:r>
                      <m:r>
                        <a:rPr lang="en-US" sz="1500" b="1" i="1" dirty="0">
                          <a:solidFill>
                            <a:srgbClr val="3EB37D"/>
                          </a:solidFill>
                          <a:latin typeface="Cambria Math" panose="02040503050406030204" pitchFamily="18" charset="0"/>
                        </a:rPr>
                        <m:t>−</m:t>
                      </m:r>
                      <m:r>
                        <a:rPr lang="en-US" sz="1500" b="1" i="1" dirty="0">
                          <a:solidFill>
                            <a:srgbClr val="3EB37D"/>
                          </a:solidFill>
                          <a:latin typeface="Cambria Math" panose="02040503050406030204" pitchFamily="18" charset="0"/>
                        </a:rPr>
                        <m:t>𝟐</m:t>
                      </m:r>
                      <m:r>
                        <a:rPr lang="en-US" sz="1500" b="1" i="1" dirty="0">
                          <a:solidFill>
                            <a:srgbClr val="3EB37D"/>
                          </a:solidFill>
                          <a:latin typeface="Cambria Math" panose="02040503050406030204" pitchFamily="18" charset="0"/>
                        </a:rPr>
                        <m:t>=</m:t>
                      </m:r>
                      <m:r>
                        <a:rPr lang="en-US" sz="1500" b="1" i="1" dirty="0">
                          <a:solidFill>
                            <a:srgbClr val="3EB37D"/>
                          </a:solidFill>
                          <a:latin typeface="Cambria Math" panose="02040503050406030204" pitchFamily="18" charset="0"/>
                        </a:rPr>
                        <m:t>𝒙</m:t>
                      </m:r>
                    </m:oMath>
                  </m:oMathPara>
                </a14:m>
                <a:endParaRPr lang="en-US" sz="1500" dirty="0">
                  <a:solidFill>
                    <a:schemeClr val="accent6"/>
                  </a:solidFill>
                </a:endParaRPr>
              </a:p>
            </p:txBody>
          </p:sp>
        </mc:Choice>
        <mc:Fallback xmlns="">
          <p:sp>
            <p:nvSpPr>
              <p:cNvPr id="57" name="Rectangle 56">
                <a:extLst>
                  <a:ext uri="{FF2B5EF4-FFF2-40B4-BE49-F238E27FC236}">
                    <a16:creationId xmlns:a16="http://schemas.microsoft.com/office/drawing/2014/main" id="{7A9D0A30-D837-42F3-AA1B-F00C60448945}"/>
                  </a:ext>
                </a:extLst>
              </p:cNvPr>
              <p:cNvSpPr>
                <a:spLocks noRot="1" noChangeAspect="1" noMove="1" noResize="1" noEditPoints="1" noAdjustHandles="1" noChangeArrowheads="1" noChangeShapeType="1" noTextEdit="1"/>
              </p:cNvSpPr>
              <p:nvPr/>
            </p:nvSpPr>
            <p:spPr>
              <a:xfrm>
                <a:off x="4242563" y="5411953"/>
                <a:ext cx="1059906" cy="323165"/>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A35F300E-2746-41D4-98C7-3F47308FDA15}"/>
                  </a:ext>
                </a:extLst>
              </p:cNvPr>
              <p:cNvSpPr/>
              <p:nvPr/>
            </p:nvSpPr>
            <p:spPr>
              <a:xfrm>
                <a:off x="4407847" y="5737221"/>
                <a:ext cx="913455"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chemeClr val="accent6"/>
                          </a:solidFill>
                          <a:latin typeface="Cambria Math" panose="02040503050406030204" pitchFamily="18" charset="0"/>
                        </a:rPr>
                        <m:t>−</m:t>
                      </m:r>
                      <m:r>
                        <a:rPr lang="en-US" sz="1500" b="1" i="1" dirty="0">
                          <a:solidFill>
                            <a:schemeClr val="accent6"/>
                          </a:solidFill>
                          <a:latin typeface="Cambria Math" panose="02040503050406030204" pitchFamily="18" charset="0"/>
                        </a:rPr>
                        <m:t>𝟏</m:t>
                      </m:r>
                      <m:r>
                        <a:rPr lang="en-US" sz="1500" b="1" i="1" dirty="0">
                          <a:solidFill>
                            <a:schemeClr val="accent6"/>
                          </a:solidFill>
                          <a:latin typeface="Cambria Math" panose="02040503050406030204" pitchFamily="18" charset="0"/>
                        </a:rPr>
                        <m:t>=</m:t>
                      </m:r>
                      <m:r>
                        <a:rPr lang="en-US" sz="1500" b="1" i="1" dirty="0">
                          <a:solidFill>
                            <a:schemeClr val="accent6"/>
                          </a:solidFill>
                          <a:latin typeface="Cambria Math" panose="02040503050406030204" pitchFamily="18" charset="0"/>
                        </a:rPr>
                        <m:t>𝒙</m:t>
                      </m:r>
                      <m:r>
                        <m:rPr>
                          <m:nor/>
                        </m:rPr>
                        <a:rPr lang="en-US" sz="1500" b="1" dirty="0">
                          <a:solidFill>
                            <a:schemeClr val="accent6"/>
                          </a:solidFill>
                        </a:rPr>
                        <m:t> </m:t>
                      </m:r>
                    </m:oMath>
                  </m:oMathPara>
                </a14:m>
                <a:endParaRPr lang="en-US" sz="1500" dirty="0">
                  <a:solidFill>
                    <a:schemeClr val="accent6"/>
                  </a:solidFill>
                </a:endParaRPr>
              </a:p>
            </p:txBody>
          </p:sp>
        </mc:Choice>
        <mc:Fallback xmlns="">
          <p:sp>
            <p:nvSpPr>
              <p:cNvPr id="59" name="Rectangle 58">
                <a:extLst>
                  <a:ext uri="{FF2B5EF4-FFF2-40B4-BE49-F238E27FC236}">
                    <a16:creationId xmlns:a16="http://schemas.microsoft.com/office/drawing/2014/main" id="{A35F300E-2746-41D4-98C7-3F47308FDA15}"/>
                  </a:ext>
                </a:extLst>
              </p:cNvPr>
              <p:cNvSpPr>
                <a:spLocks noRot="1" noChangeAspect="1" noMove="1" noResize="1" noEditPoints="1" noAdjustHandles="1" noChangeArrowheads="1" noChangeShapeType="1" noTextEdit="1"/>
              </p:cNvSpPr>
              <p:nvPr/>
            </p:nvSpPr>
            <p:spPr>
              <a:xfrm>
                <a:off x="4407847" y="5737221"/>
                <a:ext cx="913455" cy="323165"/>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CDB3AB01-D2ED-4A28-9BDF-E82230A028DF}"/>
                  </a:ext>
                </a:extLst>
              </p:cNvPr>
              <p:cNvSpPr/>
              <p:nvPr/>
            </p:nvSpPr>
            <p:spPr>
              <a:xfrm>
                <a:off x="5370217" y="1544976"/>
                <a:ext cx="380232" cy="323165"/>
              </a:xfrm>
              <a:prstGeom prst="rect">
                <a:avLst/>
              </a:prstGeom>
            </p:spPr>
            <p:txBody>
              <a:bodyPr wrap="none">
                <a:spAutoFit/>
              </a:bodyPr>
              <a:lstStyle/>
              <a:p>
                <a:r>
                  <a:rPr lang="en-US" sz="1500" b="1" dirty="0">
                    <a:solidFill>
                      <a:schemeClr val="accent6"/>
                    </a:solidFill>
                  </a:rPr>
                  <a:t>-</a:t>
                </a:r>
                <a14:m>
                  <m:oMath xmlns:m="http://schemas.openxmlformats.org/officeDocument/2006/math">
                    <m:r>
                      <a:rPr lang="en-US" sz="1500" b="1" i="1" dirty="0">
                        <a:solidFill>
                          <a:schemeClr val="accent6"/>
                        </a:solidFill>
                        <a:latin typeface="Cambria Math" panose="02040503050406030204" pitchFamily="18" charset="0"/>
                      </a:rPr>
                      <m:t>𝟏</m:t>
                    </m:r>
                  </m:oMath>
                </a14:m>
                <a:endParaRPr lang="en-US" sz="1500" dirty="0">
                  <a:solidFill>
                    <a:schemeClr val="accent6"/>
                  </a:solidFill>
                </a:endParaRPr>
              </a:p>
            </p:txBody>
          </p:sp>
        </mc:Choice>
        <mc:Fallback xmlns="">
          <p:sp>
            <p:nvSpPr>
              <p:cNvPr id="61" name="Rectangle 60">
                <a:extLst>
                  <a:ext uri="{FF2B5EF4-FFF2-40B4-BE49-F238E27FC236}">
                    <a16:creationId xmlns:a16="http://schemas.microsoft.com/office/drawing/2014/main" id="{CDB3AB01-D2ED-4A28-9BDF-E82230A028DF}"/>
                  </a:ext>
                </a:extLst>
              </p:cNvPr>
              <p:cNvSpPr>
                <a:spLocks noRot="1" noChangeAspect="1" noMove="1" noResize="1" noEditPoints="1" noAdjustHandles="1" noChangeArrowheads="1" noChangeShapeType="1" noTextEdit="1"/>
              </p:cNvSpPr>
              <p:nvPr/>
            </p:nvSpPr>
            <p:spPr>
              <a:xfrm>
                <a:off x="5370217" y="1544976"/>
                <a:ext cx="380232" cy="323165"/>
              </a:xfrm>
              <a:prstGeom prst="rect">
                <a:avLst/>
              </a:prstGeom>
              <a:blipFill>
                <a:blip r:embed="rId22"/>
                <a:stretch>
                  <a:fillRect l="-6452" t="-3774" b="-20755"/>
                </a:stretch>
              </a:blipFill>
            </p:spPr>
            <p:txBody>
              <a:bodyPr/>
              <a:lstStyle/>
              <a:p>
                <a:r>
                  <a:rPr lang="en-US">
                    <a:noFill/>
                  </a:rPr>
                  <a:t> </a:t>
                </a:r>
              </a:p>
            </p:txBody>
          </p:sp>
        </mc:Fallback>
      </mc:AlternateContent>
      <p:cxnSp>
        <p:nvCxnSpPr>
          <p:cNvPr id="64" name="Straight Connector 63">
            <a:extLst>
              <a:ext uri="{FF2B5EF4-FFF2-40B4-BE49-F238E27FC236}">
                <a16:creationId xmlns:a16="http://schemas.microsoft.com/office/drawing/2014/main" id="{94502143-B0A3-438F-AC11-05CBCE648CE2}"/>
              </a:ext>
            </a:extLst>
          </p:cNvPr>
          <p:cNvCxnSpPr/>
          <p:nvPr/>
        </p:nvCxnSpPr>
        <p:spPr>
          <a:xfrm>
            <a:off x="3450168" y="2942167"/>
            <a:ext cx="2365375" cy="0"/>
          </a:xfrm>
          <a:prstGeom prst="line">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10CEC51-7D9F-491F-88F8-3DD8A5CA108E}"/>
              </a:ext>
            </a:extLst>
          </p:cNvPr>
          <p:cNvCxnSpPr/>
          <p:nvPr/>
        </p:nvCxnSpPr>
        <p:spPr>
          <a:xfrm>
            <a:off x="3450168" y="5000625"/>
            <a:ext cx="2365375" cy="0"/>
          </a:xfrm>
          <a:prstGeom prst="line">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8C359059-BF4E-4BA0-ADF2-DD546E27F79A}"/>
              </a:ext>
            </a:extLst>
          </p:cNvPr>
          <p:cNvSpPr txBox="1"/>
          <p:nvPr/>
        </p:nvSpPr>
        <p:spPr>
          <a:xfrm>
            <a:off x="3270250" y="1762125"/>
            <a:ext cx="571500" cy="784830"/>
          </a:xfrm>
          <a:prstGeom prst="rect">
            <a:avLst/>
          </a:prstGeom>
          <a:noFill/>
        </p:spPr>
        <p:txBody>
          <a:bodyPr wrap="square" rtlCol="0">
            <a:spAutoFit/>
          </a:bodyPr>
          <a:lstStyle/>
          <a:p>
            <a:pPr algn="ctr"/>
            <a:r>
              <a:rPr lang="en-US" sz="1500" dirty="0">
                <a:solidFill>
                  <a:schemeClr val="bg2"/>
                </a:solidFill>
              </a:rPr>
              <a:t>Step</a:t>
            </a:r>
            <a:br>
              <a:rPr lang="en-US" sz="1500" dirty="0">
                <a:solidFill>
                  <a:schemeClr val="bg2"/>
                </a:solidFill>
              </a:rPr>
            </a:br>
            <a:r>
              <a:rPr lang="en-US" sz="1500" b="1" dirty="0">
                <a:solidFill>
                  <a:schemeClr val="bg2"/>
                </a:solidFill>
              </a:rPr>
              <a:t>1</a:t>
            </a:r>
          </a:p>
        </p:txBody>
      </p:sp>
      <p:sp>
        <p:nvSpPr>
          <p:cNvPr id="67" name="TextBox 66">
            <a:extLst>
              <a:ext uri="{FF2B5EF4-FFF2-40B4-BE49-F238E27FC236}">
                <a16:creationId xmlns:a16="http://schemas.microsoft.com/office/drawing/2014/main" id="{1BF8AD91-D3F9-4613-B140-6558E1FE6B7D}"/>
              </a:ext>
            </a:extLst>
          </p:cNvPr>
          <p:cNvSpPr txBox="1"/>
          <p:nvPr/>
        </p:nvSpPr>
        <p:spPr>
          <a:xfrm>
            <a:off x="3270250" y="3317875"/>
            <a:ext cx="571500" cy="784830"/>
          </a:xfrm>
          <a:prstGeom prst="rect">
            <a:avLst/>
          </a:prstGeom>
          <a:noFill/>
        </p:spPr>
        <p:txBody>
          <a:bodyPr wrap="square" rtlCol="0">
            <a:spAutoFit/>
          </a:bodyPr>
          <a:lstStyle/>
          <a:p>
            <a:pPr algn="ctr"/>
            <a:r>
              <a:rPr lang="en-US" sz="1500" dirty="0">
                <a:solidFill>
                  <a:schemeClr val="bg2"/>
                </a:solidFill>
              </a:rPr>
              <a:t>Step</a:t>
            </a:r>
            <a:br>
              <a:rPr lang="en-US" sz="1500" dirty="0">
                <a:solidFill>
                  <a:schemeClr val="bg2"/>
                </a:solidFill>
              </a:rPr>
            </a:br>
            <a:r>
              <a:rPr lang="en-US" sz="1500" b="1" dirty="0">
                <a:solidFill>
                  <a:schemeClr val="bg2"/>
                </a:solidFill>
              </a:rPr>
              <a:t>2</a:t>
            </a:r>
          </a:p>
        </p:txBody>
      </p:sp>
      <p:sp>
        <p:nvSpPr>
          <p:cNvPr id="68" name="TextBox 67">
            <a:extLst>
              <a:ext uri="{FF2B5EF4-FFF2-40B4-BE49-F238E27FC236}">
                <a16:creationId xmlns:a16="http://schemas.microsoft.com/office/drawing/2014/main" id="{58C1B64A-EEBB-4555-8A16-5A3861758533}"/>
              </a:ext>
            </a:extLst>
          </p:cNvPr>
          <p:cNvSpPr txBox="1"/>
          <p:nvPr/>
        </p:nvSpPr>
        <p:spPr>
          <a:xfrm>
            <a:off x="3270250" y="5048250"/>
            <a:ext cx="571500" cy="784830"/>
          </a:xfrm>
          <a:prstGeom prst="rect">
            <a:avLst/>
          </a:prstGeom>
          <a:noFill/>
        </p:spPr>
        <p:txBody>
          <a:bodyPr wrap="square" rtlCol="0">
            <a:spAutoFit/>
          </a:bodyPr>
          <a:lstStyle/>
          <a:p>
            <a:pPr algn="ctr"/>
            <a:r>
              <a:rPr lang="en-US" sz="1500" dirty="0">
                <a:solidFill>
                  <a:schemeClr val="bg2"/>
                </a:solidFill>
              </a:rPr>
              <a:t>Step</a:t>
            </a:r>
            <a:br>
              <a:rPr lang="en-US" sz="1500" dirty="0">
                <a:solidFill>
                  <a:schemeClr val="bg2"/>
                </a:solidFill>
              </a:rPr>
            </a:br>
            <a:r>
              <a:rPr lang="en-US" sz="1500" b="1" dirty="0">
                <a:solidFill>
                  <a:schemeClr val="bg2"/>
                </a:solidFill>
              </a:rPr>
              <a:t>3</a:t>
            </a:r>
          </a:p>
        </p:txBody>
      </p:sp>
      <p:sp>
        <p:nvSpPr>
          <p:cNvPr id="69" name="Rectangle 68">
            <a:extLst>
              <a:ext uri="{FF2B5EF4-FFF2-40B4-BE49-F238E27FC236}">
                <a16:creationId xmlns:a16="http://schemas.microsoft.com/office/drawing/2014/main" id="{79375F75-3635-4567-AB5E-3771B2D78EFF}"/>
              </a:ext>
            </a:extLst>
          </p:cNvPr>
          <p:cNvSpPr/>
          <p:nvPr/>
        </p:nvSpPr>
        <p:spPr bwMode="auto">
          <a:xfrm>
            <a:off x="6174288" y="1000124"/>
            <a:ext cx="2832068" cy="5230813"/>
          </a:xfrm>
          <a:prstGeom prst="rect">
            <a:avLst/>
          </a:prstGeom>
          <a:solidFill>
            <a:srgbClr val="FFFFFF"/>
          </a:solidFill>
          <a:ln w="6350" algn="ctr">
            <a:solidFill>
              <a:schemeClr val="bg2"/>
            </a:solidFill>
            <a:miter lim="800000"/>
            <a:headEnd/>
            <a:tailEnd/>
          </a:ln>
          <a:effectLst>
            <a:outerShdw blurRad="50800" algn="ctr" rotWithShape="0">
              <a:schemeClr val="bg2">
                <a:lumMod val="50000"/>
                <a:alpha val="40000"/>
              </a:schemeClr>
            </a:outerShdw>
          </a:effectLst>
          <a:extLst/>
        </p:spPr>
        <p:txBody>
          <a:bodyPr rot="0" spcFirstLastPara="0" vertOverflow="overflow" horzOverflow="overflow" vert="horz" wrap="none" lIns="38100" tIns="38100" rIns="38100" bIns="38100" numCol="1" spcCol="0" rtlCol="0" fromWordArt="0" anchor="t" anchorCtr="0" forceAA="0" compatLnSpc="1">
            <a:prstTxWarp prst="textNoShape">
              <a:avLst/>
            </a:prstTxWarp>
            <a:noAutofit/>
          </a:bodyPr>
          <a:lstStyle/>
          <a:p>
            <a:pPr defTabSz="761940"/>
            <a:r>
              <a:rPr lang="en-US" sz="1667" b="1" kern="0" dirty="0">
                <a:solidFill>
                  <a:schemeClr val="accent5"/>
                </a:solidFill>
                <a:latin typeface="+mj-lt"/>
                <a:cs typeface="Arial" pitchFamily="34" charset="0"/>
              </a:rPr>
              <a:t> </a:t>
            </a:r>
          </a:p>
        </p:txBody>
      </p:sp>
      <p:sp>
        <p:nvSpPr>
          <p:cNvPr id="70" name="Rectangle 69">
            <a:extLst>
              <a:ext uri="{FF2B5EF4-FFF2-40B4-BE49-F238E27FC236}">
                <a16:creationId xmlns:a16="http://schemas.microsoft.com/office/drawing/2014/main" id="{4E1E286F-0244-4E6F-A6CF-84CEA808DD14}"/>
              </a:ext>
            </a:extLst>
          </p:cNvPr>
          <p:cNvSpPr/>
          <p:nvPr/>
        </p:nvSpPr>
        <p:spPr>
          <a:xfrm>
            <a:off x="6262395" y="1096331"/>
            <a:ext cx="292068" cy="323165"/>
          </a:xfrm>
          <a:prstGeom prst="rect">
            <a:avLst/>
          </a:prstGeom>
        </p:spPr>
        <p:txBody>
          <a:bodyPr wrap="none">
            <a:spAutoFit/>
          </a:bodyPr>
          <a:lstStyle/>
          <a:p>
            <a:r>
              <a:rPr lang="en-US" sz="1500" b="1" kern="0" dirty="0">
                <a:solidFill>
                  <a:schemeClr val="accent5"/>
                </a:solidFill>
                <a:latin typeface="+mj-lt"/>
                <a:cs typeface="Arial" pitchFamily="34" charset="0"/>
              </a:rPr>
              <a:t>2</a:t>
            </a:r>
            <a:endParaRPr lang="en-US" sz="1500" dirty="0"/>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9F881A97-CE00-43D9-ABC3-7200F7806C28}"/>
                  </a:ext>
                </a:extLst>
              </p:cNvPr>
              <p:cNvSpPr txBox="1"/>
              <p:nvPr/>
            </p:nvSpPr>
            <p:spPr>
              <a:xfrm>
                <a:off x="6510811" y="1096331"/>
                <a:ext cx="1636294" cy="6645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67" i="1">
                              <a:latin typeface="Cambria Math" panose="02040503050406030204" pitchFamily="18" charset="0"/>
                            </a:rPr>
                          </m:ctrlPr>
                        </m:dPr>
                        <m:e>
                          <m:eqArr>
                            <m:eqArrPr>
                              <m:ctrlPr>
                                <a:rPr lang="en-US" sz="1667" i="1">
                                  <a:latin typeface="Cambria Math" panose="02040503050406030204" pitchFamily="18" charset="0"/>
                                </a:rPr>
                              </m:ctrlPr>
                            </m:eqArrPr>
                            <m:e>
                              <m:r>
                                <a:rPr lang="en-US" sz="1667" b="1" i="1" dirty="0">
                                  <a:solidFill>
                                    <a:srgbClr val="3898C6"/>
                                  </a:solidFill>
                                  <a:latin typeface="Cambria Math" panose="02040503050406030204" pitchFamily="18" charset="0"/>
                                </a:rPr>
                                <m:t>𝒚</m:t>
                              </m:r>
                              <m:r>
                                <a:rPr lang="en-US" sz="1667" b="1" i="1" dirty="0">
                                  <a:solidFill>
                                    <a:srgbClr val="3898C6"/>
                                  </a:solidFill>
                                  <a:latin typeface="Cambria Math" panose="02040503050406030204" pitchFamily="18" charset="0"/>
                                </a:rPr>
                                <m:t> =</m:t>
                              </m:r>
                              <m:r>
                                <a:rPr lang="en-US" sz="1667" b="1" i="1" dirty="0">
                                  <a:solidFill>
                                    <a:srgbClr val="3898C6"/>
                                  </a:solidFill>
                                  <a:latin typeface="Cambria Math" panose="02040503050406030204" pitchFamily="18" charset="0"/>
                                </a:rPr>
                                <m:t>𝟐</m:t>
                              </m:r>
                              <m:r>
                                <a:rPr lang="en-US" sz="1667" b="1" i="1" dirty="0">
                                  <a:solidFill>
                                    <a:srgbClr val="3898C6"/>
                                  </a:solidFill>
                                  <a:latin typeface="Cambria Math" panose="02040503050406030204" pitchFamily="18" charset="0"/>
                                </a:rPr>
                                <m:t>𝒙</m:t>
                              </m:r>
                              <m:r>
                                <a:rPr lang="en-US" sz="1667" b="1" i="1" dirty="0">
                                  <a:solidFill>
                                    <a:srgbClr val="3898C6"/>
                                  </a:solidFill>
                                  <a:latin typeface="Cambria Math" panose="02040503050406030204" pitchFamily="18" charset="0"/>
                                </a:rPr>
                                <m:t>−</m:t>
                              </m:r>
                              <m:r>
                                <a:rPr lang="en-US" sz="1667" b="1" i="1" dirty="0">
                                  <a:solidFill>
                                    <a:srgbClr val="3898C6"/>
                                  </a:solidFill>
                                  <a:latin typeface="Cambria Math" panose="02040503050406030204" pitchFamily="18" charset="0"/>
                                </a:rPr>
                                <m:t>𝟏</m:t>
                              </m:r>
                              <m:r>
                                <m:rPr>
                                  <m:nor/>
                                </m:rPr>
                                <a:rPr lang="en-US" sz="1667" b="1" dirty="0">
                                  <a:solidFill>
                                    <a:srgbClr val="3898C6"/>
                                  </a:solidFill>
                                </a:rPr>
                                <m:t> </m:t>
                              </m:r>
                            </m:e>
                            <m:e>
                              <m:r>
                                <a:rPr lang="en-US" sz="1667" b="1" i="1" dirty="0">
                                  <a:solidFill>
                                    <a:srgbClr val="3EB37D"/>
                                  </a:solidFill>
                                  <a:latin typeface="Cambria Math" panose="02040503050406030204" pitchFamily="18" charset="0"/>
                                </a:rPr>
                                <m:t>𝟐</m:t>
                              </m:r>
                              <m:r>
                                <a:rPr lang="en-US" sz="1667" b="1" i="1" dirty="0">
                                  <a:solidFill>
                                    <a:srgbClr val="3EB37D"/>
                                  </a:solidFill>
                                  <a:latin typeface="Cambria Math" panose="02040503050406030204" pitchFamily="18" charset="0"/>
                                </a:rPr>
                                <m:t>𝒙</m:t>
                              </m:r>
                              <m:r>
                                <a:rPr lang="en-US" sz="1667" b="1" i="1" dirty="0">
                                  <a:solidFill>
                                    <a:srgbClr val="3EB37D"/>
                                  </a:solidFill>
                                  <a:latin typeface="Cambria Math" panose="02040503050406030204" pitchFamily="18" charset="0"/>
                                </a:rPr>
                                <m:t>+</m:t>
                              </m:r>
                              <m:r>
                                <a:rPr lang="en-US" sz="1667" b="1" i="1" dirty="0">
                                  <a:solidFill>
                                    <a:srgbClr val="3EB37D"/>
                                  </a:solidFill>
                                  <a:latin typeface="Cambria Math" panose="02040503050406030204" pitchFamily="18" charset="0"/>
                                </a:rPr>
                                <m:t>𝒚</m:t>
                              </m:r>
                              <m:r>
                                <a:rPr lang="en-US" sz="1667" b="1" i="1" dirty="0">
                                  <a:solidFill>
                                    <a:srgbClr val="3EB37D"/>
                                  </a:solidFill>
                                  <a:latin typeface="Cambria Math" panose="02040503050406030204" pitchFamily="18" charset="0"/>
                                </a:rPr>
                                <m:t>=</m:t>
                              </m:r>
                              <m:r>
                                <a:rPr lang="en-US" sz="1667" b="1" i="1" dirty="0">
                                  <a:solidFill>
                                    <a:srgbClr val="3EB37D"/>
                                  </a:solidFill>
                                  <a:latin typeface="Cambria Math" panose="02040503050406030204" pitchFamily="18" charset="0"/>
                                </a:rPr>
                                <m:t>𝟕</m:t>
                              </m:r>
                              <m:r>
                                <m:rPr>
                                  <m:nor/>
                                </m:rPr>
                                <a:rPr lang="en-US" sz="1667" b="1" dirty="0">
                                  <a:solidFill>
                                    <a:srgbClr val="3EB37D"/>
                                  </a:solidFill>
                                </a:rPr>
                                <m:t> </m:t>
                              </m:r>
                            </m:e>
                          </m:eqArr>
                        </m:e>
                      </m:d>
                    </m:oMath>
                  </m:oMathPara>
                </a14:m>
                <a:endParaRPr lang="en-US" sz="1667" dirty="0"/>
              </a:p>
            </p:txBody>
          </p:sp>
        </mc:Choice>
        <mc:Fallback xmlns="">
          <p:sp>
            <p:nvSpPr>
              <p:cNvPr id="71" name="TextBox 70">
                <a:extLst>
                  <a:ext uri="{FF2B5EF4-FFF2-40B4-BE49-F238E27FC236}">
                    <a16:creationId xmlns:a16="http://schemas.microsoft.com/office/drawing/2014/main" id="{9F881A97-CE00-43D9-ABC3-7200F7806C28}"/>
                  </a:ext>
                </a:extLst>
              </p:cNvPr>
              <p:cNvSpPr txBox="1">
                <a:spLocks noRot="1" noChangeAspect="1" noMove="1" noResize="1" noEditPoints="1" noAdjustHandles="1" noChangeArrowheads="1" noChangeShapeType="1" noTextEdit="1"/>
              </p:cNvSpPr>
              <p:nvPr/>
            </p:nvSpPr>
            <p:spPr>
              <a:xfrm>
                <a:off x="6510811" y="1096331"/>
                <a:ext cx="1636294" cy="664541"/>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D5A4F0A3-330B-4BAC-BD49-5A994414F1A2}"/>
                  </a:ext>
                </a:extLst>
              </p:cNvPr>
              <p:cNvSpPr/>
              <p:nvPr/>
            </p:nvSpPr>
            <p:spPr>
              <a:xfrm>
                <a:off x="6713771" y="1995249"/>
                <a:ext cx="1175322"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rgbClr val="3EB37D"/>
                          </a:solidFill>
                          <a:latin typeface="Cambria Math" panose="02040503050406030204" pitchFamily="18" charset="0"/>
                        </a:rPr>
                        <m:t>𝟐</m:t>
                      </m:r>
                      <m:r>
                        <a:rPr lang="en-US" sz="1500" b="1" i="1" dirty="0">
                          <a:solidFill>
                            <a:srgbClr val="3EB37D"/>
                          </a:solidFill>
                          <a:latin typeface="Cambria Math" panose="02040503050406030204" pitchFamily="18" charset="0"/>
                        </a:rPr>
                        <m:t>𝒙</m:t>
                      </m:r>
                      <m:r>
                        <a:rPr lang="en-US" sz="1500" b="1" i="1" dirty="0">
                          <a:solidFill>
                            <a:srgbClr val="3EB37D"/>
                          </a:solidFill>
                          <a:latin typeface="Cambria Math" panose="02040503050406030204" pitchFamily="18" charset="0"/>
                        </a:rPr>
                        <m:t>+</m:t>
                      </m:r>
                      <m:r>
                        <a:rPr lang="en-US" sz="1500" b="1" i="1" dirty="0">
                          <a:solidFill>
                            <a:srgbClr val="3EB37D"/>
                          </a:solidFill>
                          <a:latin typeface="Cambria Math" panose="02040503050406030204" pitchFamily="18" charset="0"/>
                        </a:rPr>
                        <m:t>𝒚</m:t>
                      </m:r>
                      <m:r>
                        <a:rPr lang="en-US" sz="1500" b="1" i="1" dirty="0">
                          <a:solidFill>
                            <a:srgbClr val="3EB37D"/>
                          </a:solidFill>
                          <a:latin typeface="Cambria Math" panose="02040503050406030204" pitchFamily="18" charset="0"/>
                        </a:rPr>
                        <m:t>=</m:t>
                      </m:r>
                      <m:r>
                        <a:rPr lang="en-US" sz="1500" b="1" i="1" dirty="0">
                          <a:solidFill>
                            <a:srgbClr val="3EB37D"/>
                          </a:solidFill>
                          <a:latin typeface="Cambria Math" panose="02040503050406030204" pitchFamily="18" charset="0"/>
                        </a:rPr>
                        <m:t>𝟕</m:t>
                      </m:r>
                    </m:oMath>
                  </m:oMathPara>
                </a14:m>
                <a:endParaRPr lang="en-US" sz="1500" dirty="0">
                  <a:solidFill>
                    <a:schemeClr val="accent2"/>
                  </a:solidFill>
                </a:endParaRPr>
              </a:p>
            </p:txBody>
          </p:sp>
        </mc:Choice>
        <mc:Fallback xmlns="">
          <p:sp>
            <p:nvSpPr>
              <p:cNvPr id="72" name="Rectangle 71">
                <a:extLst>
                  <a:ext uri="{FF2B5EF4-FFF2-40B4-BE49-F238E27FC236}">
                    <a16:creationId xmlns:a16="http://schemas.microsoft.com/office/drawing/2014/main" id="{D5A4F0A3-330B-4BAC-BD49-5A994414F1A2}"/>
                  </a:ext>
                </a:extLst>
              </p:cNvPr>
              <p:cNvSpPr>
                <a:spLocks noRot="1" noChangeAspect="1" noMove="1" noResize="1" noEditPoints="1" noAdjustHandles="1" noChangeArrowheads="1" noChangeShapeType="1" noTextEdit="1"/>
              </p:cNvSpPr>
              <p:nvPr/>
            </p:nvSpPr>
            <p:spPr>
              <a:xfrm>
                <a:off x="6713771" y="1995249"/>
                <a:ext cx="1175322" cy="323165"/>
              </a:xfrm>
              <a:prstGeom prst="rect">
                <a:avLst/>
              </a:prstGeom>
              <a:blipFill>
                <a:blip r:embed="rId24"/>
                <a:stretch>
                  <a:fillRect b="-3774"/>
                </a:stretch>
              </a:blipFill>
            </p:spPr>
            <p:txBody>
              <a:bodyPr/>
              <a:lstStyle/>
              <a:p>
                <a:r>
                  <a:rPr lang="en-US">
                    <a:noFill/>
                  </a:rPr>
                  <a:t> </a:t>
                </a:r>
              </a:p>
            </p:txBody>
          </p:sp>
        </mc:Fallback>
      </mc:AlternateContent>
      <p:sp>
        <p:nvSpPr>
          <p:cNvPr id="73" name="Rectangle: Rounded Corners 72">
            <a:extLst>
              <a:ext uri="{FF2B5EF4-FFF2-40B4-BE49-F238E27FC236}">
                <a16:creationId xmlns:a16="http://schemas.microsoft.com/office/drawing/2014/main" id="{3D124737-C467-44E5-B1F2-B1A9BC4D4875}"/>
              </a:ext>
            </a:extLst>
          </p:cNvPr>
          <p:cNvSpPr/>
          <p:nvPr/>
        </p:nvSpPr>
        <p:spPr>
          <a:xfrm>
            <a:off x="7235909" y="1127172"/>
            <a:ext cx="667195" cy="29716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74" name="Straight Arrow Connector 73">
            <a:extLst>
              <a:ext uri="{FF2B5EF4-FFF2-40B4-BE49-F238E27FC236}">
                <a16:creationId xmlns:a16="http://schemas.microsoft.com/office/drawing/2014/main" id="{CE0D59B4-D72D-4E97-9011-3F14047961BB}"/>
              </a:ext>
            </a:extLst>
          </p:cNvPr>
          <p:cNvCxnSpPr>
            <a:cxnSpLocks/>
          </p:cNvCxnSpPr>
          <p:nvPr/>
        </p:nvCxnSpPr>
        <p:spPr>
          <a:xfrm flipH="1">
            <a:off x="7278688" y="1491520"/>
            <a:ext cx="225858" cy="56429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A2F938A8-4A6B-4DAE-B7B6-3EA0E7CC6376}"/>
                  </a:ext>
                </a:extLst>
              </p:cNvPr>
              <p:cNvSpPr/>
              <p:nvPr/>
            </p:nvSpPr>
            <p:spPr>
              <a:xfrm>
                <a:off x="6628461" y="2430536"/>
                <a:ext cx="1791452"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rgbClr val="3EB37D"/>
                          </a:solidFill>
                          <a:latin typeface="Cambria Math" panose="02040503050406030204" pitchFamily="18" charset="0"/>
                        </a:rPr>
                        <m:t>𝟐</m:t>
                      </m:r>
                      <m:r>
                        <a:rPr lang="en-US" sz="1500" b="1" i="1" dirty="0">
                          <a:solidFill>
                            <a:srgbClr val="3EB37D"/>
                          </a:solidFill>
                          <a:latin typeface="Cambria Math" panose="02040503050406030204" pitchFamily="18" charset="0"/>
                        </a:rPr>
                        <m:t>𝒙</m:t>
                      </m:r>
                      <m:r>
                        <a:rPr lang="en-US" sz="1500" b="1" i="1" dirty="0">
                          <a:solidFill>
                            <a:srgbClr val="3EB37D"/>
                          </a:solidFill>
                          <a:latin typeface="Cambria Math" panose="02040503050406030204" pitchFamily="18" charset="0"/>
                        </a:rPr>
                        <m:t>+(</m:t>
                      </m:r>
                      <m:r>
                        <a:rPr lang="en-US" sz="1500" b="1" i="1" dirty="0">
                          <a:solidFill>
                            <a:srgbClr val="3898C6"/>
                          </a:solidFill>
                          <a:latin typeface="Cambria Math" panose="02040503050406030204" pitchFamily="18" charset="0"/>
                        </a:rPr>
                        <m:t>𝟐</m:t>
                      </m:r>
                      <m:r>
                        <a:rPr lang="en-US" sz="1500" b="1" i="1" dirty="0">
                          <a:solidFill>
                            <a:srgbClr val="3898C6"/>
                          </a:solidFill>
                          <a:latin typeface="Cambria Math" panose="02040503050406030204" pitchFamily="18" charset="0"/>
                        </a:rPr>
                        <m:t>𝒙</m:t>
                      </m:r>
                      <m:r>
                        <a:rPr lang="en-US" sz="1500" b="1" i="1" dirty="0">
                          <a:solidFill>
                            <a:srgbClr val="3898C6"/>
                          </a:solidFill>
                          <a:latin typeface="Cambria Math" panose="02040503050406030204" pitchFamily="18" charset="0"/>
                        </a:rPr>
                        <m:t>−</m:t>
                      </m:r>
                      <m:r>
                        <a:rPr lang="en-US" sz="1500" b="1" i="1" dirty="0">
                          <a:solidFill>
                            <a:srgbClr val="3898C6"/>
                          </a:solidFill>
                          <a:latin typeface="Cambria Math" panose="02040503050406030204" pitchFamily="18" charset="0"/>
                        </a:rPr>
                        <m:t>𝟏</m:t>
                      </m:r>
                      <m:r>
                        <a:rPr lang="en-US" sz="1500" b="1" i="1" dirty="0">
                          <a:solidFill>
                            <a:srgbClr val="3898C6"/>
                          </a:solidFill>
                          <a:latin typeface="Cambria Math" panose="02040503050406030204" pitchFamily="18" charset="0"/>
                        </a:rPr>
                        <m:t>)=</m:t>
                      </m:r>
                      <m:r>
                        <a:rPr lang="en-US" sz="1500" b="1" i="1" dirty="0">
                          <a:solidFill>
                            <a:srgbClr val="3EB37D"/>
                          </a:solidFill>
                          <a:latin typeface="Cambria Math" panose="02040503050406030204" pitchFamily="18" charset="0"/>
                        </a:rPr>
                        <m:t>𝟕</m:t>
                      </m:r>
                    </m:oMath>
                  </m:oMathPara>
                </a14:m>
                <a:endParaRPr lang="en-US" sz="1500" dirty="0">
                  <a:solidFill>
                    <a:schemeClr val="accent2"/>
                  </a:solidFill>
                </a:endParaRPr>
              </a:p>
            </p:txBody>
          </p:sp>
        </mc:Choice>
        <mc:Fallback xmlns="">
          <p:sp>
            <p:nvSpPr>
              <p:cNvPr id="75" name="Rectangle 74">
                <a:extLst>
                  <a:ext uri="{FF2B5EF4-FFF2-40B4-BE49-F238E27FC236}">
                    <a16:creationId xmlns:a16="http://schemas.microsoft.com/office/drawing/2014/main" id="{A2F938A8-4A6B-4DAE-B7B6-3EA0E7CC6376}"/>
                  </a:ext>
                </a:extLst>
              </p:cNvPr>
              <p:cNvSpPr>
                <a:spLocks noRot="1" noChangeAspect="1" noMove="1" noResize="1" noEditPoints="1" noAdjustHandles="1" noChangeArrowheads="1" noChangeShapeType="1" noTextEdit="1"/>
              </p:cNvSpPr>
              <p:nvPr/>
            </p:nvSpPr>
            <p:spPr>
              <a:xfrm>
                <a:off x="6628461" y="2430536"/>
                <a:ext cx="1791452" cy="323165"/>
              </a:xfrm>
              <a:prstGeom prst="rect">
                <a:avLst/>
              </a:prstGeom>
              <a:blipFill>
                <a:blip r:embed="rId25"/>
                <a:stretch>
                  <a:fillRect b="-9434"/>
                </a:stretch>
              </a:blipFill>
            </p:spPr>
            <p:txBody>
              <a:bodyPr/>
              <a:lstStyle/>
              <a:p>
                <a:r>
                  <a:rPr lang="en-US">
                    <a:noFill/>
                  </a:rPr>
                  <a:t> </a:t>
                </a:r>
              </a:p>
            </p:txBody>
          </p:sp>
        </mc:Fallback>
      </mc:AlternateContent>
      <p:cxnSp>
        <p:nvCxnSpPr>
          <p:cNvPr id="76" name="Straight Arrow Connector 75">
            <a:extLst>
              <a:ext uri="{FF2B5EF4-FFF2-40B4-BE49-F238E27FC236}">
                <a16:creationId xmlns:a16="http://schemas.microsoft.com/office/drawing/2014/main" id="{6E55561A-1BDE-4340-A808-36DA672E3ECF}"/>
              </a:ext>
            </a:extLst>
          </p:cNvPr>
          <p:cNvCxnSpPr>
            <a:cxnSpLocks/>
          </p:cNvCxnSpPr>
          <p:nvPr/>
        </p:nvCxnSpPr>
        <p:spPr>
          <a:xfrm>
            <a:off x="7358062" y="2301875"/>
            <a:ext cx="52917" cy="1905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FF0869DD-4000-4AD7-A9AF-21A7877DC28E}"/>
                  </a:ext>
                </a:extLst>
              </p:cNvPr>
              <p:cNvSpPr/>
              <p:nvPr/>
            </p:nvSpPr>
            <p:spPr>
              <a:xfrm>
                <a:off x="6544737" y="3067576"/>
                <a:ext cx="1769010"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chemeClr val="accent6"/>
                          </a:solidFill>
                          <a:latin typeface="Cambria Math" panose="02040503050406030204" pitchFamily="18" charset="0"/>
                        </a:rPr>
                        <m:t>𝟐</m:t>
                      </m:r>
                      <m:r>
                        <a:rPr lang="en-US" sz="1500" b="1" i="1" dirty="0">
                          <a:solidFill>
                            <a:schemeClr val="accent6"/>
                          </a:solidFill>
                          <a:latin typeface="Cambria Math" panose="02040503050406030204" pitchFamily="18" charset="0"/>
                        </a:rPr>
                        <m:t>𝒙</m:t>
                      </m:r>
                      <m:r>
                        <a:rPr lang="en-US" sz="1500" b="1" i="1" dirty="0">
                          <a:solidFill>
                            <a:schemeClr val="accent6"/>
                          </a:solidFill>
                          <a:latin typeface="Cambria Math" panose="02040503050406030204" pitchFamily="18" charset="0"/>
                        </a:rPr>
                        <m:t> +</m:t>
                      </m:r>
                      <m:r>
                        <a:rPr lang="en-US" sz="1500" b="1" i="1" dirty="0">
                          <a:solidFill>
                            <a:schemeClr val="accent6"/>
                          </a:solidFill>
                          <a:latin typeface="Cambria Math" panose="02040503050406030204" pitchFamily="18" charset="0"/>
                        </a:rPr>
                        <m:t>𝟐</m:t>
                      </m:r>
                      <m:r>
                        <a:rPr lang="en-US" sz="1500" b="1" i="1" dirty="0">
                          <a:solidFill>
                            <a:schemeClr val="accent6"/>
                          </a:solidFill>
                          <a:latin typeface="Cambria Math" panose="02040503050406030204" pitchFamily="18" charset="0"/>
                        </a:rPr>
                        <m:t>𝒙</m:t>
                      </m:r>
                      <m:r>
                        <a:rPr lang="en-US" sz="1500" b="1" i="1" dirty="0">
                          <a:solidFill>
                            <a:schemeClr val="accent6"/>
                          </a:solidFill>
                          <a:latin typeface="Cambria Math" panose="02040503050406030204" pitchFamily="18" charset="0"/>
                        </a:rPr>
                        <m:t>−</m:t>
                      </m:r>
                      <m:r>
                        <a:rPr lang="en-US" sz="1500" b="1" i="1" dirty="0">
                          <a:solidFill>
                            <a:schemeClr val="accent6"/>
                          </a:solidFill>
                          <a:latin typeface="Cambria Math" panose="02040503050406030204" pitchFamily="18" charset="0"/>
                        </a:rPr>
                        <m:t>𝟏</m:t>
                      </m:r>
                      <m:r>
                        <a:rPr lang="en-US" sz="1500" b="1" i="1" dirty="0">
                          <a:solidFill>
                            <a:schemeClr val="accent6"/>
                          </a:solidFill>
                          <a:latin typeface="Cambria Math" panose="02040503050406030204" pitchFamily="18" charset="0"/>
                        </a:rPr>
                        <m:t> =</m:t>
                      </m:r>
                      <m:r>
                        <a:rPr lang="en-US" sz="1500" b="1" i="1" dirty="0">
                          <a:solidFill>
                            <a:schemeClr val="accent6"/>
                          </a:solidFill>
                          <a:latin typeface="Cambria Math" panose="02040503050406030204" pitchFamily="18" charset="0"/>
                        </a:rPr>
                        <m:t>𝟕</m:t>
                      </m:r>
                      <m:r>
                        <m:rPr>
                          <m:nor/>
                        </m:rPr>
                        <a:rPr lang="en-US" sz="1500" b="1" dirty="0">
                          <a:solidFill>
                            <a:schemeClr val="accent6"/>
                          </a:solidFill>
                        </a:rPr>
                        <m:t> </m:t>
                      </m:r>
                    </m:oMath>
                  </m:oMathPara>
                </a14:m>
                <a:endParaRPr lang="en-US" sz="1500" dirty="0">
                  <a:solidFill>
                    <a:schemeClr val="accent6"/>
                  </a:solidFill>
                </a:endParaRPr>
              </a:p>
            </p:txBody>
          </p:sp>
        </mc:Choice>
        <mc:Fallback xmlns="">
          <p:sp>
            <p:nvSpPr>
              <p:cNvPr id="77" name="Rectangle 76">
                <a:extLst>
                  <a:ext uri="{FF2B5EF4-FFF2-40B4-BE49-F238E27FC236}">
                    <a16:creationId xmlns:a16="http://schemas.microsoft.com/office/drawing/2014/main" id="{FF0869DD-4000-4AD7-A9AF-21A7877DC28E}"/>
                  </a:ext>
                </a:extLst>
              </p:cNvPr>
              <p:cNvSpPr>
                <a:spLocks noRot="1" noChangeAspect="1" noMove="1" noResize="1" noEditPoints="1" noAdjustHandles="1" noChangeArrowheads="1" noChangeShapeType="1" noTextEdit="1"/>
              </p:cNvSpPr>
              <p:nvPr/>
            </p:nvSpPr>
            <p:spPr>
              <a:xfrm>
                <a:off x="6544737" y="3067576"/>
                <a:ext cx="1769010" cy="323165"/>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F0E3A59A-E4EE-4B75-95D8-59C3EF54C4AF}"/>
                  </a:ext>
                </a:extLst>
              </p:cNvPr>
              <p:cNvSpPr/>
              <p:nvPr/>
            </p:nvSpPr>
            <p:spPr>
              <a:xfrm>
                <a:off x="6897513" y="3427410"/>
                <a:ext cx="1313180"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chemeClr val="accent6"/>
                          </a:solidFill>
                          <a:latin typeface="Cambria Math" panose="02040503050406030204" pitchFamily="18" charset="0"/>
                        </a:rPr>
                        <m:t>𝟒</m:t>
                      </m:r>
                      <m:r>
                        <a:rPr lang="en-US" sz="1500" b="1" i="1" dirty="0">
                          <a:solidFill>
                            <a:schemeClr val="accent6"/>
                          </a:solidFill>
                          <a:latin typeface="Cambria Math" panose="02040503050406030204" pitchFamily="18" charset="0"/>
                        </a:rPr>
                        <m:t>𝒙</m:t>
                      </m:r>
                      <m:r>
                        <a:rPr lang="en-US" sz="1500" b="1" i="1" dirty="0">
                          <a:solidFill>
                            <a:schemeClr val="accent6"/>
                          </a:solidFill>
                          <a:latin typeface="Cambria Math" panose="02040503050406030204" pitchFamily="18" charset="0"/>
                        </a:rPr>
                        <m:t> −</m:t>
                      </m:r>
                      <m:r>
                        <a:rPr lang="en-US" sz="1500" b="1" i="1" dirty="0">
                          <a:solidFill>
                            <a:schemeClr val="accent6"/>
                          </a:solidFill>
                          <a:latin typeface="Cambria Math" panose="02040503050406030204" pitchFamily="18" charset="0"/>
                        </a:rPr>
                        <m:t>𝟏</m:t>
                      </m:r>
                      <m:r>
                        <a:rPr lang="en-US" sz="1500" b="1" i="1" dirty="0">
                          <a:solidFill>
                            <a:schemeClr val="accent6"/>
                          </a:solidFill>
                          <a:latin typeface="Cambria Math" panose="02040503050406030204" pitchFamily="18" charset="0"/>
                        </a:rPr>
                        <m:t> =</m:t>
                      </m:r>
                      <m:r>
                        <a:rPr lang="en-US" sz="1500" b="1" i="1" dirty="0">
                          <a:solidFill>
                            <a:schemeClr val="accent6"/>
                          </a:solidFill>
                          <a:latin typeface="Cambria Math" panose="02040503050406030204" pitchFamily="18" charset="0"/>
                        </a:rPr>
                        <m:t>𝟕</m:t>
                      </m:r>
                      <m:r>
                        <m:rPr>
                          <m:nor/>
                        </m:rPr>
                        <a:rPr lang="en-US" sz="1500" b="1" dirty="0">
                          <a:solidFill>
                            <a:schemeClr val="accent6"/>
                          </a:solidFill>
                        </a:rPr>
                        <m:t> </m:t>
                      </m:r>
                    </m:oMath>
                  </m:oMathPara>
                </a14:m>
                <a:endParaRPr lang="en-US" sz="1500" dirty="0">
                  <a:solidFill>
                    <a:schemeClr val="accent6"/>
                  </a:solidFill>
                </a:endParaRPr>
              </a:p>
            </p:txBody>
          </p:sp>
        </mc:Choice>
        <mc:Fallback xmlns="">
          <p:sp>
            <p:nvSpPr>
              <p:cNvPr id="78" name="Rectangle 77">
                <a:extLst>
                  <a:ext uri="{FF2B5EF4-FFF2-40B4-BE49-F238E27FC236}">
                    <a16:creationId xmlns:a16="http://schemas.microsoft.com/office/drawing/2014/main" id="{F0E3A59A-E4EE-4B75-95D8-59C3EF54C4AF}"/>
                  </a:ext>
                </a:extLst>
              </p:cNvPr>
              <p:cNvSpPr>
                <a:spLocks noRot="1" noChangeAspect="1" noMove="1" noResize="1" noEditPoints="1" noAdjustHandles="1" noChangeArrowheads="1" noChangeShapeType="1" noTextEdit="1"/>
              </p:cNvSpPr>
              <p:nvPr/>
            </p:nvSpPr>
            <p:spPr>
              <a:xfrm>
                <a:off x="6897513" y="3427410"/>
                <a:ext cx="1313180" cy="323165"/>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076A42EE-6279-4FC5-9A4E-C86C5F3598E0}"/>
                  </a:ext>
                </a:extLst>
              </p:cNvPr>
              <p:cNvSpPr/>
              <p:nvPr/>
            </p:nvSpPr>
            <p:spPr>
              <a:xfrm>
                <a:off x="7239710" y="3667298"/>
                <a:ext cx="497252"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chemeClr val="accent6"/>
                          </a:solidFill>
                          <a:latin typeface="Cambria Math" panose="02040503050406030204" pitchFamily="18" charset="0"/>
                        </a:rPr>
                        <m:t>+</m:t>
                      </m:r>
                      <m:r>
                        <a:rPr lang="en-US" sz="1500" b="1" i="1" dirty="0">
                          <a:solidFill>
                            <a:schemeClr val="accent6"/>
                          </a:solidFill>
                          <a:latin typeface="Cambria Math" panose="02040503050406030204" pitchFamily="18" charset="0"/>
                        </a:rPr>
                        <m:t>𝟏</m:t>
                      </m:r>
                    </m:oMath>
                  </m:oMathPara>
                </a14:m>
                <a:endParaRPr lang="en-US" sz="1500" dirty="0">
                  <a:solidFill>
                    <a:schemeClr val="accent6"/>
                  </a:solidFill>
                </a:endParaRPr>
              </a:p>
            </p:txBody>
          </p:sp>
        </mc:Choice>
        <mc:Fallback xmlns="">
          <p:sp>
            <p:nvSpPr>
              <p:cNvPr id="79" name="Rectangle 78">
                <a:extLst>
                  <a:ext uri="{FF2B5EF4-FFF2-40B4-BE49-F238E27FC236}">
                    <a16:creationId xmlns:a16="http://schemas.microsoft.com/office/drawing/2014/main" id="{076A42EE-6279-4FC5-9A4E-C86C5F3598E0}"/>
                  </a:ext>
                </a:extLst>
              </p:cNvPr>
              <p:cNvSpPr>
                <a:spLocks noRot="1" noChangeAspect="1" noMove="1" noResize="1" noEditPoints="1" noAdjustHandles="1" noChangeArrowheads="1" noChangeShapeType="1" noTextEdit="1"/>
              </p:cNvSpPr>
              <p:nvPr/>
            </p:nvSpPr>
            <p:spPr>
              <a:xfrm>
                <a:off x="7239710" y="3667298"/>
                <a:ext cx="497252" cy="323165"/>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ectangle 79">
                <a:extLst>
                  <a:ext uri="{FF2B5EF4-FFF2-40B4-BE49-F238E27FC236}">
                    <a16:creationId xmlns:a16="http://schemas.microsoft.com/office/drawing/2014/main" id="{06D53F9F-C02E-48D0-A47F-CC65F47CCD58}"/>
                  </a:ext>
                </a:extLst>
              </p:cNvPr>
              <p:cNvSpPr/>
              <p:nvPr/>
            </p:nvSpPr>
            <p:spPr>
              <a:xfrm>
                <a:off x="7712431" y="3667298"/>
                <a:ext cx="497252"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chemeClr val="accent6"/>
                          </a:solidFill>
                          <a:latin typeface="Cambria Math" panose="02040503050406030204" pitchFamily="18" charset="0"/>
                        </a:rPr>
                        <m:t>+</m:t>
                      </m:r>
                      <m:r>
                        <a:rPr lang="en-US" sz="1500" b="1" i="1" dirty="0">
                          <a:solidFill>
                            <a:schemeClr val="accent6"/>
                          </a:solidFill>
                          <a:latin typeface="Cambria Math" panose="02040503050406030204" pitchFamily="18" charset="0"/>
                        </a:rPr>
                        <m:t>𝟏</m:t>
                      </m:r>
                    </m:oMath>
                  </m:oMathPara>
                </a14:m>
                <a:endParaRPr lang="en-US" sz="1500" dirty="0">
                  <a:solidFill>
                    <a:schemeClr val="accent6"/>
                  </a:solidFill>
                </a:endParaRPr>
              </a:p>
            </p:txBody>
          </p:sp>
        </mc:Choice>
        <mc:Fallback xmlns="">
          <p:sp>
            <p:nvSpPr>
              <p:cNvPr id="80" name="Rectangle 79">
                <a:extLst>
                  <a:ext uri="{FF2B5EF4-FFF2-40B4-BE49-F238E27FC236}">
                    <a16:creationId xmlns:a16="http://schemas.microsoft.com/office/drawing/2014/main" id="{06D53F9F-C02E-48D0-A47F-CC65F47CCD58}"/>
                  </a:ext>
                </a:extLst>
              </p:cNvPr>
              <p:cNvSpPr>
                <a:spLocks noRot="1" noChangeAspect="1" noMove="1" noResize="1" noEditPoints="1" noAdjustHandles="1" noChangeArrowheads="1" noChangeShapeType="1" noTextEdit="1"/>
              </p:cNvSpPr>
              <p:nvPr/>
            </p:nvSpPr>
            <p:spPr>
              <a:xfrm>
                <a:off x="7712431" y="3667298"/>
                <a:ext cx="497252" cy="323165"/>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C95A2087-FC76-47C3-B31E-0071A5E83238}"/>
                  </a:ext>
                </a:extLst>
              </p:cNvPr>
              <p:cNvSpPr/>
              <p:nvPr/>
            </p:nvSpPr>
            <p:spPr>
              <a:xfrm>
                <a:off x="7299682" y="4051826"/>
                <a:ext cx="926279"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chemeClr val="accent6"/>
                          </a:solidFill>
                          <a:latin typeface="Cambria Math" panose="02040503050406030204" pitchFamily="18" charset="0"/>
                        </a:rPr>
                        <m:t>𝟒</m:t>
                      </m:r>
                      <m:r>
                        <a:rPr lang="en-US" sz="1500" b="1" i="1" dirty="0">
                          <a:solidFill>
                            <a:schemeClr val="accent6"/>
                          </a:solidFill>
                          <a:latin typeface="Cambria Math" panose="02040503050406030204" pitchFamily="18" charset="0"/>
                        </a:rPr>
                        <m:t>𝒙</m:t>
                      </m:r>
                      <m:r>
                        <a:rPr lang="en-US" sz="1500" b="1" i="1" dirty="0">
                          <a:solidFill>
                            <a:schemeClr val="accent6"/>
                          </a:solidFill>
                          <a:latin typeface="Cambria Math" panose="02040503050406030204" pitchFamily="18" charset="0"/>
                        </a:rPr>
                        <m:t> =</m:t>
                      </m:r>
                      <m:r>
                        <a:rPr lang="en-US" sz="1500" b="1" i="1" dirty="0">
                          <a:solidFill>
                            <a:schemeClr val="accent6"/>
                          </a:solidFill>
                          <a:latin typeface="Cambria Math" panose="02040503050406030204" pitchFamily="18" charset="0"/>
                        </a:rPr>
                        <m:t>𝟖</m:t>
                      </m:r>
                      <m:r>
                        <m:rPr>
                          <m:nor/>
                        </m:rPr>
                        <a:rPr lang="en-US" sz="1500" b="1" dirty="0">
                          <a:solidFill>
                            <a:schemeClr val="accent6"/>
                          </a:solidFill>
                        </a:rPr>
                        <m:t> </m:t>
                      </m:r>
                    </m:oMath>
                  </m:oMathPara>
                </a14:m>
                <a:endParaRPr lang="en-US" sz="1500" dirty="0">
                  <a:solidFill>
                    <a:schemeClr val="accent6"/>
                  </a:solidFill>
                </a:endParaRPr>
              </a:p>
            </p:txBody>
          </p:sp>
        </mc:Choice>
        <mc:Fallback xmlns="">
          <p:sp>
            <p:nvSpPr>
              <p:cNvPr id="81" name="Rectangle 80">
                <a:extLst>
                  <a:ext uri="{FF2B5EF4-FFF2-40B4-BE49-F238E27FC236}">
                    <a16:creationId xmlns:a16="http://schemas.microsoft.com/office/drawing/2014/main" id="{C95A2087-FC76-47C3-B31E-0071A5E83238}"/>
                  </a:ext>
                </a:extLst>
              </p:cNvPr>
              <p:cNvSpPr>
                <a:spLocks noRot="1" noChangeAspect="1" noMove="1" noResize="1" noEditPoints="1" noAdjustHandles="1" noChangeArrowheads="1" noChangeShapeType="1" noTextEdit="1"/>
              </p:cNvSpPr>
              <p:nvPr/>
            </p:nvSpPr>
            <p:spPr>
              <a:xfrm>
                <a:off x="7299682" y="4051826"/>
                <a:ext cx="926279" cy="323165"/>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509E9D1C-213F-4DC7-9AAC-4C5FEFCE9FBD}"/>
                  </a:ext>
                </a:extLst>
              </p:cNvPr>
              <p:cNvSpPr/>
              <p:nvPr/>
            </p:nvSpPr>
            <p:spPr>
              <a:xfrm>
                <a:off x="7296153" y="4284660"/>
                <a:ext cx="436338"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500" b="1" i="1" dirty="0">
                              <a:solidFill>
                                <a:schemeClr val="accent6"/>
                              </a:solidFill>
                              <a:latin typeface="Cambria Math" panose="02040503050406030204" pitchFamily="18" charset="0"/>
                            </a:rPr>
                          </m:ctrlPr>
                        </m:accPr>
                        <m:e>
                          <m:r>
                            <a:rPr lang="en-US" sz="1500" b="1" i="1" dirty="0">
                              <a:solidFill>
                                <a:schemeClr val="accent6"/>
                              </a:solidFill>
                              <a:latin typeface="Cambria Math" panose="02040503050406030204" pitchFamily="18" charset="0"/>
                            </a:rPr>
                            <m:t> </m:t>
                          </m:r>
                          <m:r>
                            <a:rPr lang="en-US" sz="1500" b="1" i="1" dirty="0">
                              <a:solidFill>
                                <a:schemeClr val="accent6"/>
                              </a:solidFill>
                              <a:latin typeface="Cambria Math" panose="02040503050406030204" pitchFamily="18" charset="0"/>
                            </a:rPr>
                            <m:t>𝟒</m:t>
                          </m:r>
                          <m:r>
                            <a:rPr lang="en-US" sz="1500" b="1" i="1" dirty="0">
                              <a:solidFill>
                                <a:schemeClr val="accent6"/>
                              </a:solidFill>
                              <a:latin typeface="Cambria Math" panose="02040503050406030204" pitchFamily="18" charset="0"/>
                            </a:rPr>
                            <m:t> </m:t>
                          </m:r>
                        </m:e>
                      </m:acc>
                    </m:oMath>
                  </m:oMathPara>
                </a14:m>
                <a:endParaRPr lang="en-US" sz="1500" dirty="0">
                  <a:solidFill>
                    <a:schemeClr val="accent6"/>
                  </a:solidFill>
                </a:endParaRPr>
              </a:p>
            </p:txBody>
          </p:sp>
        </mc:Choice>
        <mc:Fallback xmlns="">
          <p:sp>
            <p:nvSpPr>
              <p:cNvPr id="82" name="Rectangle 81">
                <a:extLst>
                  <a:ext uri="{FF2B5EF4-FFF2-40B4-BE49-F238E27FC236}">
                    <a16:creationId xmlns:a16="http://schemas.microsoft.com/office/drawing/2014/main" id="{509E9D1C-213F-4DC7-9AAC-4C5FEFCE9FBD}"/>
                  </a:ext>
                </a:extLst>
              </p:cNvPr>
              <p:cNvSpPr>
                <a:spLocks noRot="1" noChangeAspect="1" noMove="1" noResize="1" noEditPoints="1" noAdjustHandles="1" noChangeArrowheads="1" noChangeShapeType="1" noTextEdit="1"/>
              </p:cNvSpPr>
              <p:nvPr/>
            </p:nvSpPr>
            <p:spPr>
              <a:xfrm>
                <a:off x="7296153" y="4284660"/>
                <a:ext cx="436338" cy="323165"/>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8E93BDB7-C6BC-4D39-8793-9B0EB094FB38}"/>
                  </a:ext>
                </a:extLst>
              </p:cNvPr>
              <p:cNvSpPr/>
              <p:nvPr/>
            </p:nvSpPr>
            <p:spPr>
              <a:xfrm>
                <a:off x="7775931" y="4284660"/>
                <a:ext cx="436338"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500" b="1" i="1" dirty="0">
                              <a:solidFill>
                                <a:schemeClr val="accent6"/>
                              </a:solidFill>
                              <a:latin typeface="Cambria Math" panose="02040503050406030204" pitchFamily="18" charset="0"/>
                            </a:rPr>
                          </m:ctrlPr>
                        </m:accPr>
                        <m:e>
                          <m:r>
                            <a:rPr lang="en-US" sz="1500" b="1" i="1" dirty="0">
                              <a:solidFill>
                                <a:schemeClr val="accent6"/>
                              </a:solidFill>
                              <a:latin typeface="Cambria Math" panose="02040503050406030204" pitchFamily="18" charset="0"/>
                            </a:rPr>
                            <m:t> </m:t>
                          </m:r>
                          <m:r>
                            <a:rPr lang="en-US" sz="1500" b="1" i="1" dirty="0">
                              <a:solidFill>
                                <a:schemeClr val="accent6"/>
                              </a:solidFill>
                              <a:latin typeface="Cambria Math" panose="02040503050406030204" pitchFamily="18" charset="0"/>
                            </a:rPr>
                            <m:t>𝟒</m:t>
                          </m:r>
                          <m:r>
                            <a:rPr lang="en-US" sz="1500" b="1" i="1" dirty="0">
                              <a:solidFill>
                                <a:schemeClr val="accent6"/>
                              </a:solidFill>
                              <a:latin typeface="Cambria Math" panose="02040503050406030204" pitchFamily="18" charset="0"/>
                            </a:rPr>
                            <m:t> </m:t>
                          </m:r>
                        </m:e>
                      </m:acc>
                    </m:oMath>
                  </m:oMathPara>
                </a14:m>
                <a:endParaRPr lang="en-US" sz="1500" dirty="0">
                  <a:solidFill>
                    <a:schemeClr val="accent6"/>
                  </a:solidFill>
                </a:endParaRPr>
              </a:p>
            </p:txBody>
          </p:sp>
        </mc:Choice>
        <mc:Fallback xmlns="">
          <p:sp>
            <p:nvSpPr>
              <p:cNvPr id="83" name="Rectangle 82">
                <a:extLst>
                  <a:ext uri="{FF2B5EF4-FFF2-40B4-BE49-F238E27FC236}">
                    <a16:creationId xmlns:a16="http://schemas.microsoft.com/office/drawing/2014/main" id="{8E93BDB7-C6BC-4D39-8793-9B0EB094FB38}"/>
                  </a:ext>
                </a:extLst>
              </p:cNvPr>
              <p:cNvSpPr>
                <a:spLocks noRot="1" noChangeAspect="1" noMove="1" noResize="1" noEditPoints="1" noAdjustHandles="1" noChangeArrowheads="1" noChangeShapeType="1" noTextEdit="1"/>
              </p:cNvSpPr>
              <p:nvPr/>
            </p:nvSpPr>
            <p:spPr>
              <a:xfrm>
                <a:off x="7775931" y="4284660"/>
                <a:ext cx="436338" cy="323165"/>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DC86F3A2-6FB7-4CC7-A1AD-8936A6665124}"/>
                  </a:ext>
                </a:extLst>
              </p:cNvPr>
              <p:cNvSpPr/>
              <p:nvPr/>
            </p:nvSpPr>
            <p:spPr>
              <a:xfrm>
                <a:off x="7401987" y="4549243"/>
                <a:ext cx="756361"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chemeClr val="accent6"/>
                          </a:solidFill>
                          <a:latin typeface="Cambria Math" panose="02040503050406030204" pitchFamily="18" charset="0"/>
                        </a:rPr>
                        <m:t>𝒙</m:t>
                      </m:r>
                      <m:r>
                        <a:rPr lang="en-US" sz="1500" b="1" i="1" dirty="0">
                          <a:solidFill>
                            <a:schemeClr val="accent6"/>
                          </a:solidFill>
                          <a:latin typeface="Cambria Math" panose="02040503050406030204" pitchFamily="18" charset="0"/>
                        </a:rPr>
                        <m:t> =</m:t>
                      </m:r>
                      <m:r>
                        <a:rPr lang="en-US" sz="1500" b="1" i="1" dirty="0">
                          <a:solidFill>
                            <a:schemeClr val="accent6"/>
                          </a:solidFill>
                          <a:latin typeface="Cambria Math" panose="02040503050406030204" pitchFamily="18" charset="0"/>
                        </a:rPr>
                        <m:t>𝟐</m:t>
                      </m:r>
                    </m:oMath>
                  </m:oMathPara>
                </a14:m>
                <a:endParaRPr lang="en-US" sz="1500" dirty="0">
                  <a:solidFill>
                    <a:schemeClr val="accent6"/>
                  </a:solidFill>
                </a:endParaRPr>
              </a:p>
            </p:txBody>
          </p:sp>
        </mc:Choice>
        <mc:Fallback xmlns="">
          <p:sp>
            <p:nvSpPr>
              <p:cNvPr id="84" name="Rectangle 83">
                <a:extLst>
                  <a:ext uri="{FF2B5EF4-FFF2-40B4-BE49-F238E27FC236}">
                    <a16:creationId xmlns:a16="http://schemas.microsoft.com/office/drawing/2014/main" id="{DC86F3A2-6FB7-4CC7-A1AD-8936A6665124}"/>
                  </a:ext>
                </a:extLst>
              </p:cNvPr>
              <p:cNvSpPr>
                <a:spLocks noRot="1" noChangeAspect="1" noMove="1" noResize="1" noEditPoints="1" noAdjustHandles="1" noChangeArrowheads="1" noChangeShapeType="1" noTextEdit="1"/>
              </p:cNvSpPr>
              <p:nvPr/>
            </p:nvSpPr>
            <p:spPr>
              <a:xfrm>
                <a:off x="7401987" y="4549243"/>
                <a:ext cx="756361" cy="323165"/>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6F05EF67-5DEF-4979-A5B1-57737F6142E9}"/>
                  </a:ext>
                </a:extLst>
              </p:cNvPr>
              <p:cNvSpPr/>
              <p:nvPr/>
            </p:nvSpPr>
            <p:spPr>
              <a:xfrm>
                <a:off x="8146801" y="1147239"/>
                <a:ext cx="962571" cy="784830"/>
              </a:xfrm>
              <a:prstGeom prst="rect">
                <a:avLst/>
              </a:prstGeom>
            </p:spPr>
            <p:txBody>
              <a:bodyPr wrap="none">
                <a:spAutoFit/>
              </a:bodyPr>
              <a:lstStyle/>
              <a:p>
                <a:pPr>
                  <a:lnSpc>
                    <a:spcPct val="150000"/>
                  </a:lnSpc>
                </a:pPr>
                <a:r>
                  <a:rPr lang="en-US" sz="1500" dirty="0">
                    <a:solidFill>
                      <a:schemeClr val="accent6"/>
                    </a:solidFill>
                    <a:latin typeface="Century Gothic" panose="020B0502020202020204" pitchFamily="34" charset="0"/>
                  </a:rPr>
                  <a:t>solution</a:t>
                </a:r>
                <a:br>
                  <a:rPr lang="en-US" sz="1500" dirty="0">
                    <a:solidFill>
                      <a:schemeClr val="accent6"/>
                    </a:solidFill>
                    <a:latin typeface="Century Gothic" panose="020B0502020202020204" pitchFamily="34" charset="0"/>
                  </a:rPr>
                </a:br>
                <a14:m>
                  <m:oMathPara xmlns:m="http://schemas.openxmlformats.org/officeDocument/2006/math">
                    <m:oMathParaPr>
                      <m:jc m:val="centerGroup"/>
                    </m:oMathParaPr>
                    <m:oMath xmlns:m="http://schemas.openxmlformats.org/officeDocument/2006/math">
                      <m:d>
                        <m:dPr>
                          <m:ctrlPr>
                            <a:rPr lang="en-US" sz="1500" b="1" i="1" dirty="0">
                              <a:solidFill>
                                <a:schemeClr val="accent6"/>
                              </a:solidFill>
                              <a:latin typeface="Cambria Math" panose="02040503050406030204" pitchFamily="18" charset="0"/>
                            </a:rPr>
                          </m:ctrlPr>
                        </m:dPr>
                        <m:e>
                          <m:r>
                            <a:rPr lang="en-US" sz="1500" b="1" i="1" dirty="0">
                              <a:solidFill>
                                <a:schemeClr val="bg2"/>
                              </a:solidFill>
                              <a:latin typeface="Cambria Math" panose="02040503050406030204" pitchFamily="18" charset="0"/>
                            </a:rPr>
                            <m:t>___</m:t>
                          </m:r>
                          <m:r>
                            <a:rPr lang="en-US" sz="1500" b="1" i="1" dirty="0">
                              <a:solidFill>
                                <a:schemeClr val="accent6"/>
                              </a:solidFill>
                              <a:latin typeface="Cambria Math" panose="02040503050406030204" pitchFamily="18" charset="0"/>
                            </a:rPr>
                            <m:t>,</m:t>
                          </m:r>
                          <m:r>
                            <a:rPr lang="en-US" sz="1500" b="1" i="1" dirty="0">
                              <a:solidFill>
                                <a:schemeClr val="bg2"/>
                              </a:solidFill>
                              <a:latin typeface="Cambria Math" panose="02040503050406030204" pitchFamily="18" charset="0"/>
                            </a:rPr>
                            <m:t>___</m:t>
                          </m:r>
                        </m:e>
                      </m:d>
                      <m:r>
                        <a:rPr lang="en-US" sz="1500" b="1" i="1" dirty="0">
                          <a:solidFill>
                            <a:schemeClr val="accent6"/>
                          </a:solidFill>
                          <a:latin typeface="Cambria Math" panose="02040503050406030204" pitchFamily="18" charset="0"/>
                        </a:rPr>
                        <m:t> </m:t>
                      </m:r>
                    </m:oMath>
                  </m:oMathPara>
                </a14:m>
                <a:endParaRPr lang="en-US" sz="1500" dirty="0">
                  <a:solidFill>
                    <a:schemeClr val="accent6"/>
                  </a:solidFill>
                </a:endParaRPr>
              </a:p>
            </p:txBody>
          </p:sp>
        </mc:Choice>
        <mc:Fallback xmlns="">
          <p:sp>
            <p:nvSpPr>
              <p:cNvPr id="85" name="Rectangle 84">
                <a:extLst>
                  <a:ext uri="{FF2B5EF4-FFF2-40B4-BE49-F238E27FC236}">
                    <a16:creationId xmlns:a16="http://schemas.microsoft.com/office/drawing/2014/main" id="{6F05EF67-5DEF-4979-A5B1-57737F6142E9}"/>
                  </a:ext>
                </a:extLst>
              </p:cNvPr>
              <p:cNvSpPr>
                <a:spLocks noRot="1" noChangeAspect="1" noMove="1" noResize="1" noEditPoints="1" noAdjustHandles="1" noChangeArrowheads="1" noChangeShapeType="1" noTextEdit="1"/>
              </p:cNvSpPr>
              <p:nvPr/>
            </p:nvSpPr>
            <p:spPr>
              <a:xfrm>
                <a:off x="8146801" y="1147239"/>
                <a:ext cx="962571" cy="784830"/>
              </a:xfrm>
              <a:prstGeom prst="rect">
                <a:avLst/>
              </a:prstGeom>
              <a:blipFill>
                <a:blip r:embed="rId34"/>
                <a:stretch>
                  <a:fillRect l="-2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838DEC14-B618-4B47-9073-99C814E7F118}"/>
                  </a:ext>
                </a:extLst>
              </p:cNvPr>
              <p:cNvSpPr/>
              <p:nvPr/>
            </p:nvSpPr>
            <p:spPr>
              <a:xfrm>
                <a:off x="8603425" y="1544976"/>
                <a:ext cx="352982"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chemeClr val="accent6"/>
                          </a:solidFill>
                          <a:latin typeface="Cambria Math" panose="02040503050406030204" pitchFamily="18" charset="0"/>
                        </a:rPr>
                        <m:t>𝟑</m:t>
                      </m:r>
                    </m:oMath>
                  </m:oMathPara>
                </a14:m>
                <a:endParaRPr lang="en-US" sz="1500" dirty="0">
                  <a:solidFill>
                    <a:schemeClr val="accent6"/>
                  </a:solidFill>
                </a:endParaRPr>
              </a:p>
            </p:txBody>
          </p:sp>
        </mc:Choice>
        <mc:Fallback xmlns="">
          <p:sp>
            <p:nvSpPr>
              <p:cNvPr id="86" name="Rectangle 85">
                <a:extLst>
                  <a:ext uri="{FF2B5EF4-FFF2-40B4-BE49-F238E27FC236}">
                    <a16:creationId xmlns:a16="http://schemas.microsoft.com/office/drawing/2014/main" id="{838DEC14-B618-4B47-9073-99C814E7F118}"/>
                  </a:ext>
                </a:extLst>
              </p:cNvPr>
              <p:cNvSpPr>
                <a:spLocks noRot="1" noChangeAspect="1" noMove="1" noResize="1" noEditPoints="1" noAdjustHandles="1" noChangeArrowheads="1" noChangeShapeType="1" noTextEdit="1"/>
              </p:cNvSpPr>
              <p:nvPr/>
            </p:nvSpPr>
            <p:spPr>
              <a:xfrm>
                <a:off x="8603425" y="1544976"/>
                <a:ext cx="352982" cy="323165"/>
              </a:xfrm>
              <a:prstGeom prst="rect">
                <a:avLst/>
              </a:prstGeom>
              <a:blipFill>
                <a:blip r:embed="rId3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a:extLst>
                  <a:ext uri="{FF2B5EF4-FFF2-40B4-BE49-F238E27FC236}">
                    <a16:creationId xmlns:a16="http://schemas.microsoft.com/office/drawing/2014/main" id="{9861B24F-2AE7-4021-8A69-5A929F9E23CB}"/>
                  </a:ext>
                </a:extLst>
              </p:cNvPr>
              <p:cNvSpPr/>
              <p:nvPr/>
            </p:nvSpPr>
            <p:spPr>
              <a:xfrm>
                <a:off x="7142397" y="5126203"/>
                <a:ext cx="1217000"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rgbClr val="3898C6"/>
                          </a:solidFill>
                          <a:latin typeface="Cambria Math" panose="02040503050406030204" pitchFamily="18" charset="0"/>
                        </a:rPr>
                        <m:t>𝒚</m:t>
                      </m:r>
                      <m:r>
                        <a:rPr lang="en-US" sz="1500" b="1" i="1" dirty="0">
                          <a:solidFill>
                            <a:srgbClr val="3898C6"/>
                          </a:solidFill>
                          <a:latin typeface="Cambria Math" panose="02040503050406030204" pitchFamily="18" charset="0"/>
                        </a:rPr>
                        <m:t> =</m:t>
                      </m:r>
                      <m:r>
                        <a:rPr lang="en-US" sz="1500" b="1" i="1" dirty="0">
                          <a:solidFill>
                            <a:srgbClr val="3898C6"/>
                          </a:solidFill>
                          <a:latin typeface="Cambria Math" panose="02040503050406030204" pitchFamily="18" charset="0"/>
                        </a:rPr>
                        <m:t>𝟐</m:t>
                      </m:r>
                      <m:r>
                        <a:rPr lang="en-US" sz="1500" b="1" i="1" dirty="0">
                          <a:solidFill>
                            <a:srgbClr val="3898C6"/>
                          </a:solidFill>
                          <a:latin typeface="Cambria Math" panose="02040503050406030204" pitchFamily="18" charset="0"/>
                        </a:rPr>
                        <m:t>𝒙</m:t>
                      </m:r>
                      <m:r>
                        <a:rPr lang="en-US" sz="1500" b="1" i="1" dirty="0">
                          <a:solidFill>
                            <a:srgbClr val="3898C6"/>
                          </a:solidFill>
                          <a:latin typeface="Cambria Math" panose="02040503050406030204" pitchFamily="18" charset="0"/>
                        </a:rPr>
                        <m:t>−</m:t>
                      </m:r>
                      <m:r>
                        <a:rPr lang="en-US" sz="1500" b="1" i="1" dirty="0">
                          <a:solidFill>
                            <a:srgbClr val="3898C6"/>
                          </a:solidFill>
                          <a:latin typeface="Cambria Math" panose="02040503050406030204" pitchFamily="18" charset="0"/>
                        </a:rPr>
                        <m:t>𝟏</m:t>
                      </m:r>
                    </m:oMath>
                  </m:oMathPara>
                </a14:m>
                <a:endParaRPr lang="en-US" sz="1500" dirty="0">
                  <a:solidFill>
                    <a:schemeClr val="accent6"/>
                  </a:solidFill>
                </a:endParaRPr>
              </a:p>
            </p:txBody>
          </p:sp>
        </mc:Choice>
        <mc:Fallback xmlns="">
          <p:sp>
            <p:nvSpPr>
              <p:cNvPr id="87" name="Rectangle 86">
                <a:extLst>
                  <a:ext uri="{FF2B5EF4-FFF2-40B4-BE49-F238E27FC236}">
                    <a16:creationId xmlns:a16="http://schemas.microsoft.com/office/drawing/2014/main" id="{9861B24F-2AE7-4021-8A69-5A929F9E23CB}"/>
                  </a:ext>
                </a:extLst>
              </p:cNvPr>
              <p:cNvSpPr>
                <a:spLocks noRot="1" noChangeAspect="1" noMove="1" noResize="1" noEditPoints="1" noAdjustHandles="1" noChangeArrowheads="1" noChangeShapeType="1" noTextEdit="1"/>
              </p:cNvSpPr>
              <p:nvPr/>
            </p:nvSpPr>
            <p:spPr>
              <a:xfrm>
                <a:off x="7142397" y="5126203"/>
                <a:ext cx="1217000" cy="323165"/>
              </a:xfrm>
              <a:prstGeom prst="rect">
                <a:avLst/>
              </a:prstGeom>
              <a:blipFill>
                <a:blip r:embed="rId36"/>
                <a:stretch>
                  <a:fillRect b="-3774"/>
                </a:stretch>
              </a:blipFill>
            </p:spPr>
            <p:txBody>
              <a:bodyPr/>
              <a:lstStyle/>
              <a:p>
                <a:r>
                  <a:rPr lang="en-US">
                    <a:noFill/>
                  </a:rPr>
                  <a:t> </a:t>
                </a:r>
              </a:p>
            </p:txBody>
          </p:sp>
        </mc:Fallback>
      </mc:AlternateContent>
      <p:cxnSp>
        <p:nvCxnSpPr>
          <p:cNvPr id="88" name="Straight Arrow Connector 87">
            <a:extLst>
              <a:ext uri="{FF2B5EF4-FFF2-40B4-BE49-F238E27FC236}">
                <a16:creationId xmlns:a16="http://schemas.microsoft.com/office/drawing/2014/main" id="{CB1E72F6-B8B7-4E33-BA13-32DD48D76C2C}"/>
              </a:ext>
            </a:extLst>
          </p:cNvPr>
          <p:cNvCxnSpPr>
            <a:cxnSpLocks/>
          </p:cNvCxnSpPr>
          <p:nvPr/>
        </p:nvCxnSpPr>
        <p:spPr>
          <a:xfrm>
            <a:off x="7779051" y="4836415"/>
            <a:ext cx="31451" cy="37481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Rectangle 88">
                <a:extLst>
                  <a:ext uri="{FF2B5EF4-FFF2-40B4-BE49-F238E27FC236}">
                    <a16:creationId xmlns:a16="http://schemas.microsoft.com/office/drawing/2014/main" id="{D5039248-CA3E-4441-A92A-48D2DE0AED2F}"/>
                  </a:ext>
                </a:extLst>
              </p:cNvPr>
              <p:cNvSpPr/>
              <p:nvPr/>
            </p:nvSpPr>
            <p:spPr>
              <a:xfrm>
                <a:off x="7142398" y="5411953"/>
                <a:ext cx="1382110"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rgbClr val="3898C6"/>
                          </a:solidFill>
                          <a:latin typeface="Cambria Math" panose="02040503050406030204" pitchFamily="18" charset="0"/>
                        </a:rPr>
                        <m:t>𝒚</m:t>
                      </m:r>
                      <m:r>
                        <a:rPr lang="en-US" sz="1500" b="1" i="1" dirty="0">
                          <a:solidFill>
                            <a:srgbClr val="3898C6"/>
                          </a:solidFill>
                          <a:latin typeface="Cambria Math" panose="02040503050406030204" pitchFamily="18" charset="0"/>
                        </a:rPr>
                        <m:t> =</m:t>
                      </m:r>
                      <m:r>
                        <a:rPr lang="en-US" sz="1500" b="1" i="1" dirty="0">
                          <a:solidFill>
                            <a:srgbClr val="3898C6"/>
                          </a:solidFill>
                          <a:latin typeface="Cambria Math" panose="02040503050406030204" pitchFamily="18" charset="0"/>
                        </a:rPr>
                        <m:t>𝟐</m:t>
                      </m:r>
                      <m:r>
                        <a:rPr lang="en-US" sz="1500" b="1" i="1" dirty="0">
                          <a:solidFill>
                            <a:schemeClr val="accent6"/>
                          </a:solidFill>
                          <a:latin typeface="Cambria Math" panose="02040503050406030204" pitchFamily="18" charset="0"/>
                        </a:rPr>
                        <m:t>(</m:t>
                      </m:r>
                      <m:r>
                        <a:rPr lang="en-US" sz="1500" b="1" i="1" dirty="0">
                          <a:solidFill>
                            <a:schemeClr val="accent6"/>
                          </a:solidFill>
                          <a:latin typeface="Cambria Math" panose="02040503050406030204" pitchFamily="18" charset="0"/>
                        </a:rPr>
                        <m:t>𝟐</m:t>
                      </m:r>
                      <m:r>
                        <a:rPr lang="en-US" sz="1500" b="1" i="1" dirty="0">
                          <a:solidFill>
                            <a:schemeClr val="accent6"/>
                          </a:solidFill>
                          <a:latin typeface="Cambria Math" panose="02040503050406030204" pitchFamily="18" charset="0"/>
                        </a:rPr>
                        <m:t>)−</m:t>
                      </m:r>
                      <m:r>
                        <a:rPr lang="en-US" sz="1500" b="1" i="1" dirty="0">
                          <a:solidFill>
                            <a:srgbClr val="3898C6"/>
                          </a:solidFill>
                          <a:latin typeface="Cambria Math" panose="02040503050406030204" pitchFamily="18" charset="0"/>
                        </a:rPr>
                        <m:t>𝟏</m:t>
                      </m:r>
                    </m:oMath>
                  </m:oMathPara>
                </a14:m>
                <a:endParaRPr lang="en-US" sz="1500" dirty="0">
                  <a:solidFill>
                    <a:schemeClr val="accent6"/>
                  </a:solidFill>
                </a:endParaRPr>
              </a:p>
            </p:txBody>
          </p:sp>
        </mc:Choice>
        <mc:Fallback xmlns="">
          <p:sp>
            <p:nvSpPr>
              <p:cNvPr id="89" name="Rectangle 88">
                <a:extLst>
                  <a:ext uri="{FF2B5EF4-FFF2-40B4-BE49-F238E27FC236}">
                    <a16:creationId xmlns:a16="http://schemas.microsoft.com/office/drawing/2014/main" id="{D5039248-CA3E-4441-A92A-48D2DE0AED2F}"/>
                  </a:ext>
                </a:extLst>
              </p:cNvPr>
              <p:cNvSpPr>
                <a:spLocks noRot="1" noChangeAspect="1" noMove="1" noResize="1" noEditPoints="1" noAdjustHandles="1" noChangeArrowheads="1" noChangeShapeType="1" noTextEdit="1"/>
              </p:cNvSpPr>
              <p:nvPr/>
            </p:nvSpPr>
            <p:spPr>
              <a:xfrm>
                <a:off x="7142398" y="5411953"/>
                <a:ext cx="1382110" cy="323165"/>
              </a:xfrm>
              <a:prstGeom prst="rect">
                <a:avLst/>
              </a:prstGeom>
              <a:blipFill>
                <a:blip r:embed="rId37"/>
                <a:stretch>
                  <a:fillRect b="-9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0D7C553E-9EED-48F3-A907-26C247C036D7}"/>
                  </a:ext>
                </a:extLst>
              </p:cNvPr>
              <p:cNvSpPr/>
              <p:nvPr/>
            </p:nvSpPr>
            <p:spPr>
              <a:xfrm>
                <a:off x="7307680" y="5737221"/>
                <a:ext cx="719492"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chemeClr val="accent6"/>
                          </a:solidFill>
                          <a:latin typeface="Cambria Math" panose="02040503050406030204" pitchFamily="18" charset="0"/>
                        </a:rPr>
                        <m:t>𝒚</m:t>
                      </m:r>
                      <m:r>
                        <a:rPr lang="en-US" sz="1500" b="1" i="1" dirty="0">
                          <a:solidFill>
                            <a:schemeClr val="accent6"/>
                          </a:solidFill>
                          <a:latin typeface="Cambria Math" panose="02040503050406030204" pitchFamily="18" charset="0"/>
                        </a:rPr>
                        <m:t>=</m:t>
                      </m:r>
                      <m:r>
                        <a:rPr lang="en-US" sz="1500" b="1" i="1" dirty="0">
                          <a:solidFill>
                            <a:schemeClr val="accent6"/>
                          </a:solidFill>
                          <a:latin typeface="Cambria Math" panose="02040503050406030204" pitchFamily="18" charset="0"/>
                        </a:rPr>
                        <m:t>𝟑</m:t>
                      </m:r>
                    </m:oMath>
                  </m:oMathPara>
                </a14:m>
                <a:endParaRPr lang="en-US" sz="1500" dirty="0">
                  <a:solidFill>
                    <a:schemeClr val="accent6"/>
                  </a:solidFill>
                </a:endParaRPr>
              </a:p>
            </p:txBody>
          </p:sp>
        </mc:Choice>
        <mc:Fallback xmlns="">
          <p:sp>
            <p:nvSpPr>
              <p:cNvPr id="90" name="Rectangle 89">
                <a:extLst>
                  <a:ext uri="{FF2B5EF4-FFF2-40B4-BE49-F238E27FC236}">
                    <a16:creationId xmlns:a16="http://schemas.microsoft.com/office/drawing/2014/main" id="{0D7C553E-9EED-48F3-A907-26C247C036D7}"/>
                  </a:ext>
                </a:extLst>
              </p:cNvPr>
              <p:cNvSpPr>
                <a:spLocks noRot="1" noChangeAspect="1" noMove="1" noResize="1" noEditPoints="1" noAdjustHandles="1" noChangeArrowheads="1" noChangeShapeType="1" noTextEdit="1"/>
              </p:cNvSpPr>
              <p:nvPr/>
            </p:nvSpPr>
            <p:spPr>
              <a:xfrm>
                <a:off x="7307680" y="5737221"/>
                <a:ext cx="719492" cy="323165"/>
              </a:xfrm>
              <a:prstGeom prst="rect">
                <a:avLst/>
              </a:prstGeom>
              <a:blipFill>
                <a:blip r:embed="rId38"/>
                <a:stretch>
                  <a:fillRect b="-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61944846-4DEC-451A-903C-6179050DF860}"/>
                  </a:ext>
                </a:extLst>
              </p:cNvPr>
              <p:cNvSpPr/>
              <p:nvPr/>
            </p:nvSpPr>
            <p:spPr>
              <a:xfrm>
                <a:off x="8270050" y="1544976"/>
                <a:ext cx="352982"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1" i="1" dirty="0">
                          <a:solidFill>
                            <a:schemeClr val="accent6"/>
                          </a:solidFill>
                          <a:latin typeface="Cambria Math" panose="02040503050406030204" pitchFamily="18" charset="0"/>
                        </a:rPr>
                        <m:t>𝟐</m:t>
                      </m:r>
                    </m:oMath>
                  </m:oMathPara>
                </a14:m>
                <a:endParaRPr lang="en-US" sz="1500" dirty="0">
                  <a:solidFill>
                    <a:schemeClr val="accent6"/>
                  </a:solidFill>
                </a:endParaRPr>
              </a:p>
            </p:txBody>
          </p:sp>
        </mc:Choice>
        <mc:Fallback xmlns="">
          <p:sp>
            <p:nvSpPr>
              <p:cNvPr id="91" name="Rectangle 90">
                <a:extLst>
                  <a:ext uri="{FF2B5EF4-FFF2-40B4-BE49-F238E27FC236}">
                    <a16:creationId xmlns:a16="http://schemas.microsoft.com/office/drawing/2014/main" id="{61944846-4DEC-451A-903C-6179050DF860}"/>
                  </a:ext>
                </a:extLst>
              </p:cNvPr>
              <p:cNvSpPr>
                <a:spLocks noRot="1" noChangeAspect="1" noMove="1" noResize="1" noEditPoints="1" noAdjustHandles="1" noChangeArrowheads="1" noChangeShapeType="1" noTextEdit="1"/>
              </p:cNvSpPr>
              <p:nvPr/>
            </p:nvSpPr>
            <p:spPr>
              <a:xfrm>
                <a:off x="8270050" y="1544976"/>
                <a:ext cx="352982" cy="323165"/>
              </a:xfrm>
              <a:prstGeom prst="rect">
                <a:avLst/>
              </a:prstGeom>
              <a:blipFill>
                <a:blip r:embed="rId39"/>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47245DB6-9EDF-479F-92D2-0ED2EA53E24D}"/>
              </a:ext>
            </a:extLst>
          </p:cNvPr>
          <p:cNvCxnSpPr/>
          <p:nvPr/>
        </p:nvCxnSpPr>
        <p:spPr>
          <a:xfrm>
            <a:off x="6350001" y="2942167"/>
            <a:ext cx="2365375" cy="0"/>
          </a:xfrm>
          <a:prstGeom prst="line">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DFF90FF-998F-4084-9D1F-866ADD019BF4}"/>
              </a:ext>
            </a:extLst>
          </p:cNvPr>
          <p:cNvCxnSpPr/>
          <p:nvPr/>
        </p:nvCxnSpPr>
        <p:spPr>
          <a:xfrm>
            <a:off x="6350001" y="5000625"/>
            <a:ext cx="2365375" cy="0"/>
          </a:xfrm>
          <a:prstGeom prst="line">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0CCE826C-EBFF-4EE9-9F46-019AB9E6EE82}"/>
              </a:ext>
            </a:extLst>
          </p:cNvPr>
          <p:cNvSpPr txBox="1"/>
          <p:nvPr/>
        </p:nvSpPr>
        <p:spPr>
          <a:xfrm>
            <a:off x="6170083" y="1762125"/>
            <a:ext cx="571500" cy="784830"/>
          </a:xfrm>
          <a:prstGeom prst="rect">
            <a:avLst/>
          </a:prstGeom>
          <a:noFill/>
        </p:spPr>
        <p:txBody>
          <a:bodyPr wrap="square" rtlCol="0">
            <a:spAutoFit/>
          </a:bodyPr>
          <a:lstStyle/>
          <a:p>
            <a:pPr algn="ctr"/>
            <a:r>
              <a:rPr lang="en-US" sz="1500" dirty="0">
                <a:solidFill>
                  <a:schemeClr val="bg2"/>
                </a:solidFill>
              </a:rPr>
              <a:t>Step</a:t>
            </a:r>
            <a:br>
              <a:rPr lang="en-US" sz="1500" dirty="0">
                <a:solidFill>
                  <a:schemeClr val="bg2"/>
                </a:solidFill>
              </a:rPr>
            </a:br>
            <a:r>
              <a:rPr lang="en-US" sz="1500" b="1" dirty="0">
                <a:solidFill>
                  <a:schemeClr val="bg2"/>
                </a:solidFill>
              </a:rPr>
              <a:t>1</a:t>
            </a:r>
          </a:p>
        </p:txBody>
      </p:sp>
      <p:sp>
        <p:nvSpPr>
          <p:cNvPr id="95" name="TextBox 94">
            <a:extLst>
              <a:ext uri="{FF2B5EF4-FFF2-40B4-BE49-F238E27FC236}">
                <a16:creationId xmlns:a16="http://schemas.microsoft.com/office/drawing/2014/main" id="{0A9A80BC-3E38-4E52-9290-F335353FFFC2}"/>
              </a:ext>
            </a:extLst>
          </p:cNvPr>
          <p:cNvSpPr txBox="1"/>
          <p:nvPr/>
        </p:nvSpPr>
        <p:spPr>
          <a:xfrm>
            <a:off x="6170083" y="3317875"/>
            <a:ext cx="571500" cy="784830"/>
          </a:xfrm>
          <a:prstGeom prst="rect">
            <a:avLst/>
          </a:prstGeom>
          <a:noFill/>
        </p:spPr>
        <p:txBody>
          <a:bodyPr wrap="square" rtlCol="0">
            <a:spAutoFit/>
          </a:bodyPr>
          <a:lstStyle/>
          <a:p>
            <a:pPr algn="ctr"/>
            <a:r>
              <a:rPr lang="en-US" sz="1500" dirty="0">
                <a:solidFill>
                  <a:schemeClr val="bg2"/>
                </a:solidFill>
              </a:rPr>
              <a:t>Step</a:t>
            </a:r>
            <a:br>
              <a:rPr lang="en-US" sz="1500" dirty="0">
                <a:solidFill>
                  <a:schemeClr val="bg2"/>
                </a:solidFill>
              </a:rPr>
            </a:br>
            <a:r>
              <a:rPr lang="en-US" sz="1500" b="1" dirty="0">
                <a:solidFill>
                  <a:schemeClr val="bg2"/>
                </a:solidFill>
              </a:rPr>
              <a:t>2</a:t>
            </a:r>
          </a:p>
        </p:txBody>
      </p:sp>
      <p:sp>
        <p:nvSpPr>
          <p:cNvPr id="96" name="TextBox 95">
            <a:extLst>
              <a:ext uri="{FF2B5EF4-FFF2-40B4-BE49-F238E27FC236}">
                <a16:creationId xmlns:a16="http://schemas.microsoft.com/office/drawing/2014/main" id="{8158BB6C-2664-4BDF-B32B-4CE35B8852D3}"/>
              </a:ext>
            </a:extLst>
          </p:cNvPr>
          <p:cNvSpPr txBox="1"/>
          <p:nvPr/>
        </p:nvSpPr>
        <p:spPr>
          <a:xfrm>
            <a:off x="6170083" y="5048250"/>
            <a:ext cx="571500" cy="784830"/>
          </a:xfrm>
          <a:prstGeom prst="rect">
            <a:avLst/>
          </a:prstGeom>
          <a:noFill/>
        </p:spPr>
        <p:txBody>
          <a:bodyPr wrap="square" rtlCol="0">
            <a:spAutoFit/>
          </a:bodyPr>
          <a:lstStyle/>
          <a:p>
            <a:pPr algn="ctr"/>
            <a:r>
              <a:rPr lang="en-US" sz="1500" dirty="0">
                <a:solidFill>
                  <a:schemeClr val="bg2"/>
                </a:solidFill>
              </a:rPr>
              <a:t>Step</a:t>
            </a:r>
            <a:br>
              <a:rPr lang="en-US" sz="1500" dirty="0">
                <a:solidFill>
                  <a:schemeClr val="bg2"/>
                </a:solidFill>
              </a:rPr>
            </a:br>
            <a:r>
              <a:rPr lang="en-US" sz="1500" b="1" dirty="0">
                <a:solidFill>
                  <a:schemeClr val="bg2"/>
                </a:solidFill>
              </a:rPr>
              <a:t>3</a:t>
            </a:r>
          </a:p>
        </p:txBody>
      </p:sp>
      <p:grpSp>
        <p:nvGrpSpPr>
          <p:cNvPr id="10" name="Group 9">
            <a:extLst>
              <a:ext uri="{FF2B5EF4-FFF2-40B4-BE49-F238E27FC236}">
                <a16:creationId xmlns:a16="http://schemas.microsoft.com/office/drawing/2014/main" id="{C9EF1C4B-129B-4576-9235-AB8450FEA274}"/>
              </a:ext>
            </a:extLst>
          </p:cNvPr>
          <p:cNvGrpSpPr/>
          <p:nvPr/>
        </p:nvGrpSpPr>
        <p:grpSpPr>
          <a:xfrm>
            <a:off x="3408558" y="7159836"/>
            <a:ext cx="2598875" cy="4185288"/>
            <a:chOff x="3956050" y="7004051"/>
            <a:chExt cx="3387089" cy="5454649"/>
          </a:xfrm>
        </p:grpSpPr>
        <p:pic>
          <p:nvPicPr>
            <p:cNvPr id="2" name="Picture 1">
              <a:extLst>
                <a:ext uri="{FF2B5EF4-FFF2-40B4-BE49-F238E27FC236}">
                  <a16:creationId xmlns:a16="http://schemas.microsoft.com/office/drawing/2014/main" id="{5EBA097E-DCD5-4414-9D25-AB3A9AA0E4C2}"/>
                </a:ext>
              </a:extLst>
            </p:cNvPr>
            <p:cNvPicPr>
              <a:picLocks noChangeAspect="1"/>
            </p:cNvPicPr>
            <p:nvPr/>
          </p:nvPicPr>
          <p:blipFill>
            <a:blip r:embed="rId40"/>
            <a:stretch>
              <a:fillRect/>
            </a:stretch>
          </p:blipFill>
          <p:spPr>
            <a:xfrm>
              <a:off x="3956050" y="7005845"/>
              <a:ext cx="3380023" cy="5452855"/>
            </a:xfrm>
            <a:prstGeom prst="rect">
              <a:avLst/>
            </a:prstGeom>
          </p:spPr>
        </p:pic>
        <p:sp>
          <p:nvSpPr>
            <p:cNvPr id="8" name="Cross 7">
              <a:extLst>
                <a:ext uri="{FF2B5EF4-FFF2-40B4-BE49-F238E27FC236}">
                  <a16:creationId xmlns:a16="http://schemas.microsoft.com/office/drawing/2014/main" id="{2500A2D1-F78D-43D5-A6D8-AFE39C931770}"/>
                </a:ext>
              </a:extLst>
            </p:cNvPr>
            <p:cNvSpPr/>
            <p:nvPr/>
          </p:nvSpPr>
          <p:spPr>
            <a:xfrm rot="2726490">
              <a:off x="6794499" y="7004051"/>
              <a:ext cx="548640" cy="548640"/>
            </a:xfrm>
            <a:prstGeom prst="plus">
              <a:avLst>
                <a:gd name="adj" fmla="val 414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grpSp>
        <p:nvGrpSpPr>
          <p:cNvPr id="11" name="Group 10">
            <a:extLst>
              <a:ext uri="{FF2B5EF4-FFF2-40B4-BE49-F238E27FC236}">
                <a16:creationId xmlns:a16="http://schemas.microsoft.com/office/drawing/2014/main" id="{29D276AA-B86E-4188-A321-383F9C05A3A0}"/>
              </a:ext>
            </a:extLst>
          </p:cNvPr>
          <p:cNvGrpSpPr/>
          <p:nvPr/>
        </p:nvGrpSpPr>
        <p:grpSpPr>
          <a:xfrm>
            <a:off x="6318019" y="7126111"/>
            <a:ext cx="2623075" cy="4183913"/>
            <a:chOff x="7446153" y="6963653"/>
            <a:chExt cx="3418630" cy="5452856"/>
          </a:xfrm>
        </p:grpSpPr>
        <p:pic>
          <p:nvPicPr>
            <p:cNvPr id="5" name="Picture 4">
              <a:extLst>
                <a:ext uri="{FF2B5EF4-FFF2-40B4-BE49-F238E27FC236}">
                  <a16:creationId xmlns:a16="http://schemas.microsoft.com/office/drawing/2014/main" id="{70594321-AF85-4376-A9E4-329560FD19F6}"/>
                </a:ext>
              </a:extLst>
            </p:cNvPr>
            <p:cNvPicPr>
              <a:picLocks noChangeAspect="1"/>
            </p:cNvPicPr>
            <p:nvPr/>
          </p:nvPicPr>
          <p:blipFill>
            <a:blip r:embed="rId41"/>
            <a:stretch>
              <a:fillRect/>
            </a:stretch>
          </p:blipFill>
          <p:spPr>
            <a:xfrm>
              <a:off x="7446153" y="6963653"/>
              <a:ext cx="3418630" cy="5452856"/>
            </a:xfrm>
            <a:prstGeom prst="rect">
              <a:avLst/>
            </a:prstGeom>
          </p:spPr>
        </p:pic>
        <p:sp>
          <p:nvSpPr>
            <p:cNvPr id="97" name="Cross 96">
              <a:extLst>
                <a:ext uri="{FF2B5EF4-FFF2-40B4-BE49-F238E27FC236}">
                  <a16:creationId xmlns:a16="http://schemas.microsoft.com/office/drawing/2014/main" id="{33F5A800-C27F-4457-8E97-3A187ECBEADB}"/>
                </a:ext>
              </a:extLst>
            </p:cNvPr>
            <p:cNvSpPr/>
            <p:nvPr/>
          </p:nvSpPr>
          <p:spPr>
            <a:xfrm rot="2726490">
              <a:off x="10261599" y="7004051"/>
              <a:ext cx="548640" cy="548640"/>
            </a:xfrm>
            <a:prstGeom prst="plus">
              <a:avLst>
                <a:gd name="adj" fmla="val 414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mc:AlternateContent xmlns:mc="http://schemas.openxmlformats.org/markup-compatibility/2006" xmlns:p14="http://schemas.microsoft.com/office/powerpoint/2010/main">
        <mc:Choice Requires="p14">
          <p:contentPart p14:bwMode="auto" r:id="rId42">
            <p14:nvContentPartPr>
              <p14:cNvPr id="7" name="Ink 6">
                <a:extLst>
                  <a:ext uri="{FF2B5EF4-FFF2-40B4-BE49-F238E27FC236}">
                    <a16:creationId xmlns:a16="http://schemas.microsoft.com/office/drawing/2014/main" id="{68CA89A6-0398-4016-9508-A32518300994}"/>
                  </a:ext>
                </a:extLst>
              </p14:cNvPr>
              <p14:cNvContentPartPr/>
              <p14:nvPr/>
            </p14:nvContentPartPr>
            <p14:xfrm>
              <a:off x="4684089" y="1850772"/>
              <a:ext cx="14400" cy="7200"/>
            </p14:xfrm>
          </p:contentPart>
        </mc:Choice>
        <mc:Fallback xmlns="">
          <p:pic>
            <p:nvPicPr>
              <p:cNvPr id="7" name="Ink 6">
                <a:extLst>
                  <a:ext uri="{FF2B5EF4-FFF2-40B4-BE49-F238E27FC236}">
                    <a16:creationId xmlns:a16="http://schemas.microsoft.com/office/drawing/2014/main" id="{68CA89A6-0398-4016-9508-A32518300994}"/>
                  </a:ext>
                </a:extLst>
              </p:cNvPr>
              <p:cNvPicPr/>
              <p:nvPr/>
            </p:nvPicPr>
            <p:blipFill>
              <a:blip r:embed="rId43"/>
              <a:stretch>
                <a:fillRect/>
              </a:stretch>
            </p:blipFill>
            <p:spPr>
              <a:xfrm>
                <a:off x="4674009" y="1846092"/>
                <a:ext cx="29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9" name="Ink 18">
                <a:extLst>
                  <a:ext uri="{FF2B5EF4-FFF2-40B4-BE49-F238E27FC236}">
                    <a16:creationId xmlns:a16="http://schemas.microsoft.com/office/drawing/2014/main" id="{D4E06967-90BB-4400-822A-7DA60D5A35E5}"/>
                  </a:ext>
                </a:extLst>
              </p14:cNvPr>
              <p14:cNvContentPartPr/>
              <p14:nvPr/>
            </p14:nvContentPartPr>
            <p14:xfrm>
              <a:off x="4719489" y="1857972"/>
              <a:ext cx="200" cy="14400"/>
            </p14:xfrm>
          </p:contentPart>
        </mc:Choice>
        <mc:Fallback xmlns="">
          <p:pic>
            <p:nvPicPr>
              <p:cNvPr id="19" name="Ink 18">
                <a:extLst>
                  <a:ext uri="{FF2B5EF4-FFF2-40B4-BE49-F238E27FC236}">
                    <a16:creationId xmlns:a16="http://schemas.microsoft.com/office/drawing/2014/main" id="{D4E06967-90BB-4400-822A-7DA60D5A35E5}"/>
                  </a:ext>
                </a:extLst>
              </p:cNvPr>
              <p:cNvPicPr/>
              <p:nvPr/>
            </p:nvPicPr>
            <p:blipFill>
              <a:blip r:embed="rId45"/>
              <a:stretch>
                <a:fillRect/>
              </a:stretch>
            </p:blipFill>
            <p:spPr>
              <a:xfrm>
                <a:off x="4714089" y="1848252"/>
                <a:ext cx="11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2" name="Ink 21">
                <a:extLst>
                  <a:ext uri="{FF2B5EF4-FFF2-40B4-BE49-F238E27FC236}">
                    <a16:creationId xmlns:a16="http://schemas.microsoft.com/office/drawing/2014/main" id="{1AB1043C-E761-4082-B863-3CE403AD848C}"/>
                  </a:ext>
                </a:extLst>
              </p14:cNvPr>
              <p14:cNvContentPartPr/>
              <p14:nvPr/>
            </p14:nvContentPartPr>
            <p14:xfrm>
              <a:off x="4747889" y="1793972"/>
              <a:ext cx="14400" cy="7200"/>
            </p14:xfrm>
          </p:contentPart>
        </mc:Choice>
        <mc:Fallback xmlns="">
          <p:pic>
            <p:nvPicPr>
              <p:cNvPr id="22" name="Ink 21">
                <a:extLst>
                  <a:ext uri="{FF2B5EF4-FFF2-40B4-BE49-F238E27FC236}">
                    <a16:creationId xmlns:a16="http://schemas.microsoft.com/office/drawing/2014/main" id="{1AB1043C-E761-4082-B863-3CE403AD848C}"/>
                  </a:ext>
                </a:extLst>
              </p:cNvPr>
              <p:cNvPicPr/>
              <p:nvPr/>
            </p:nvPicPr>
            <p:blipFill>
              <a:blip r:embed="rId47"/>
              <a:stretch>
                <a:fillRect/>
              </a:stretch>
            </p:blipFill>
            <p:spPr>
              <a:xfrm>
                <a:off x="4736729" y="1789292"/>
                <a:ext cx="30240" cy="23040"/>
              </a:xfrm>
              <a:prstGeom prst="rect">
                <a:avLst/>
              </a:prstGeom>
            </p:spPr>
          </p:pic>
        </mc:Fallback>
      </mc:AlternateContent>
      <p:pic>
        <p:nvPicPr>
          <p:cNvPr id="1026" name="Picture 2" descr="Image result for python snake art"/>
          <p:cNvPicPr>
            <a:picLocks noChangeAspect="1" noChangeArrowheads="1"/>
          </p:cNvPicPr>
          <p:nvPr/>
        </p:nvPicPr>
        <p:blipFill>
          <a:blip r:embed="rId48" cstate="print">
            <a:clrChange>
              <a:clrFrom>
                <a:srgbClr val="EEEEEE"/>
              </a:clrFrom>
              <a:clrTo>
                <a:srgbClr val="EEEEEE">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2429" y="4478813"/>
            <a:ext cx="1723885" cy="1723885"/>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Image result for python swallow art"/>
          <p:cNvPicPr>
            <a:picLocks noChangeAspect="1" noChangeArrowheads="1"/>
          </p:cNvPicPr>
          <p:nvPr/>
        </p:nvPicPr>
        <p:blipFill>
          <a:blip r:embed="rId4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565" y="4904280"/>
            <a:ext cx="1926532" cy="1356713"/>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Image result for python snake art"/>
          <p:cNvPicPr>
            <a:picLocks noChangeAspect="1" noChangeArrowheads="1"/>
          </p:cNvPicPr>
          <p:nvPr/>
        </p:nvPicPr>
        <p:blipFill>
          <a:blip r:embed="rId48" cstate="print">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1136633" y="4500632"/>
            <a:ext cx="1723885" cy="1723885"/>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Image result for python swallow art"/>
          <p:cNvPicPr>
            <a:picLocks noChangeAspect="1" noChangeArrowheads="1"/>
          </p:cNvPicPr>
          <p:nvPr/>
        </p:nvPicPr>
        <p:blipFill>
          <a:blip r:embed="rId4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6701" y="4894812"/>
            <a:ext cx="1926532" cy="13567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 name="Table 101"/>
          <p:cNvGraphicFramePr>
            <a:graphicFrameLocks noGrp="1"/>
          </p:cNvGraphicFramePr>
          <p:nvPr>
            <p:extLst>
              <p:ext uri="{D42A27DB-BD31-4B8C-83A1-F6EECF244321}">
                <p14:modId xmlns:p14="http://schemas.microsoft.com/office/powerpoint/2010/main" val="931041885"/>
              </p:ext>
            </p:extLst>
          </p:nvPr>
        </p:nvGraphicFramePr>
        <p:xfrm>
          <a:off x="5253538" y="5101958"/>
          <a:ext cx="1841500" cy="1371600"/>
        </p:xfrm>
        <a:graphic>
          <a:graphicData uri="http://schemas.openxmlformats.org/drawingml/2006/table">
            <a:tbl>
              <a:tblPr firstRow="1" bandRow="1">
                <a:tableStyleId>{2D5ABB26-0587-4C30-8999-92F81FD0307C}</a:tableStyleId>
              </a:tblPr>
              <a:tblGrid>
                <a:gridCol w="1841500">
                  <a:extLst>
                    <a:ext uri="{9D8B030D-6E8A-4147-A177-3AD203B41FA5}">
                      <a16:colId xmlns:a16="http://schemas.microsoft.com/office/drawing/2014/main" val="3417194902"/>
                    </a:ext>
                  </a:extLst>
                </a:gridCol>
              </a:tblGrid>
              <a:tr h="228600">
                <a:tc>
                  <a:txBody>
                    <a:bodyPr/>
                    <a:lstStyle/>
                    <a:p>
                      <a:pPr marL="228600" marR="0" indent="0" algn="l" defTabSz="822960" rtl="0" eaLnBrk="1" fontAlgn="auto" latinLnBrk="0" hangingPunct="1">
                        <a:lnSpc>
                          <a:spcPct val="100000"/>
                        </a:lnSpc>
                        <a:spcBef>
                          <a:spcPts val="0"/>
                        </a:spcBef>
                        <a:spcAft>
                          <a:spcPts val="0"/>
                        </a:spcAft>
                        <a:buClrTx/>
                        <a:buSzTx/>
                        <a:buFontTx/>
                        <a:buNone/>
                        <a:tabLst/>
                        <a:defRPr/>
                      </a:pPr>
                      <a:r>
                        <a:rPr lang="en-US" sz="1000" b="1" dirty="0">
                          <a:solidFill>
                            <a:srgbClr val="FFFFFF"/>
                          </a:solidFill>
                          <a:latin typeface="Century Gothic" panose="020B0502020202020204" pitchFamily="34" charset="0"/>
                        </a:rPr>
                        <a:t>Make the Connection</a:t>
                      </a:r>
                    </a:p>
                  </a:txBody>
                  <a:tcPr marL="76200" marR="76200" marT="38100" marB="38100">
                    <a:lnL w="12700" cap="flat" cmpd="sng" algn="ctr">
                      <a:solidFill>
                        <a:srgbClr val="0171AB"/>
                      </a:solidFill>
                      <a:prstDash val="solid"/>
                      <a:round/>
                      <a:headEnd type="none" w="med" len="med"/>
                      <a:tailEnd type="none" w="med" len="med"/>
                    </a:lnL>
                    <a:lnR w="12700" cap="flat" cmpd="sng" algn="ctr">
                      <a:solidFill>
                        <a:srgbClr val="0171AB"/>
                      </a:solidFill>
                      <a:prstDash val="solid"/>
                      <a:round/>
                      <a:headEnd type="none" w="med" len="med"/>
                      <a:tailEnd type="none" w="med" len="med"/>
                    </a:lnR>
                    <a:lnT w="12700" cap="flat" cmpd="sng" algn="ctr">
                      <a:solidFill>
                        <a:srgbClr val="0171AB"/>
                      </a:solidFill>
                      <a:prstDash val="solid"/>
                      <a:round/>
                      <a:headEnd type="none" w="med" len="med"/>
                      <a:tailEnd type="none" w="med" len="med"/>
                    </a:lnT>
                    <a:lnB w="12700" cap="flat" cmpd="sng" algn="ctr">
                      <a:solidFill>
                        <a:srgbClr val="0171AB"/>
                      </a:solidFill>
                      <a:prstDash val="solid"/>
                      <a:round/>
                      <a:headEnd type="none" w="med" len="med"/>
                      <a:tailEnd type="none" w="med" len="med"/>
                    </a:lnB>
                    <a:solidFill>
                      <a:srgbClr val="0171AB"/>
                    </a:solidFill>
                  </a:tcPr>
                </a:tc>
                <a:extLst>
                  <a:ext uri="{0D108BD9-81ED-4DB2-BD59-A6C34878D82A}">
                    <a16:rowId xmlns:a16="http://schemas.microsoft.com/office/drawing/2014/main" val="4046618402"/>
                  </a:ext>
                </a:extLst>
              </a:tr>
              <a:tr h="990600">
                <a:tc>
                  <a:txBody>
                    <a:bodyPr/>
                    <a:lstStyle/>
                    <a:p>
                      <a:pPr marL="0" marR="0" indent="0" algn="l" defTabSz="82296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cs typeface="Times New Roman" pitchFamily="18" charset="0"/>
                        </a:rPr>
                        <a:t>Students, you already know </a:t>
                      </a:r>
                      <a:r>
                        <a:rPr lang="en-US" sz="1000" dirty="0" smtClean="0">
                          <a:solidFill>
                            <a:schemeClr val="tx1"/>
                          </a:solidFill>
                          <a:latin typeface="Century Gothic" panose="020B0502020202020204" pitchFamily="34" charset="0"/>
                          <a:cs typeface="Times New Roman" pitchFamily="18" charset="0"/>
                        </a:rPr>
                        <a:t>how solve system of equations by substation. </a:t>
                      </a:r>
                      <a:r>
                        <a:rPr lang="en-US" sz="1000" dirty="0">
                          <a:solidFill>
                            <a:schemeClr val="tx1"/>
                          </a:solidFill>
                          <a:latin typeface="Century Gothic" panose="020B0502020202020204" pitchFamily="34" charset="0"/>
                          <a:cs typeface="Times New Roman" pitchFamily="18" charset="0"/>
                        </a:rPr>
                        <a:t>Now, we </a:t>
                      </a:r>
                      <a:r>
                        <a:rPr lang="en-US" sz="1000" dirty="0" smtClean="0">
                          <a:solidFill>
                            <a:schemeClr val="tx1"/>
                          </a:solidFill>
                          <a:latin typeface="Century Gothic" panose="020B0502020202020204" pitchFamily="34" charset="0"/>
                          <a:cs typeface="Times New Roman" pitchFamily="18" charset="0"/>
                        </a:rPr>
                        <a:t>will learn how to write and solve system of equations</a:t>
                      </a:r>
                      <a:r>
                        <a:rPr lang="en-US" sz="1000" baseline="0" dirty="0" smtClean="0">
                          <a:solidFill>
                            <a:schemeClr val="tx1"/>
                          </a:solidFill>
                          <a:latin typeface="Century Gothic" panose="020B0502020202020204" pitchFamily="34" charset="0"/>
                          <a:cs typeface="Times New Roman" pitchFamily="18" charset="0"/>
                        </a:rPr>
                        <a:t> using substation method</a:t>
                      </a:r>
                      <a:r>
                        <a:rPr lang="en-US" sz="1000" dirty="0" smtClean="0">
                          <a:solidFill>
                            <a:schemeClr val="tx1"/>
                          </a:solidFill>
                          <a:latin typeface="Century Gothic" panose="020B0502020202020204" pitchFamily="34" charset="0"/>
                          <a:cs typeface="Times New Roman" pitchFamily="18" charset="0"/>
                        </a:rPr>
                        <a:t>.</a:t>
                      </a:r>
                      <a:endParaRPr lang="en-US" sz="1000" dirty="0">
                        <a:solidFill>
                          <a:schemeClr val="tx1"/>
                        </a:solidFill>
                        <a:latin typeface="Century Gothic" panose="020B0502020202020204" pitchFamily="34" charset="0"/>
                        <a:cs typeface="Times New Roman" pitchFamily="18" charset="0"/>
                      </a:endParaRPr>
                    </a:p>
                  </a:txBody>
                  <a:tcPr marL="76200" marR="76200" marT="38100" marB="38100">
                    <a:lnL w="12700" cap="flat" cmpd="sng" algn="ctr">
                      <a:solidFill>
                        <a:srgbClr val="0171AB"/>
                      </a:solidFill>
                      <a:prstDash val="solid"/>
                      <a:round/>
                      <a:headEnd type="none" w="med" len="med"/>
                      <a:tailEnd type="none" w="med" len="med"/>
                    </a:lnL>
                    <a:lnR w="12700" cap="flat" cmpd="sng" algn="ctr">
                      <a:solidFill>
                        <a:srgbClr val="0171AB"/>
                      </a:solidFill>
                      <a:prstDash val="solid"/>
                      <a:round/>
                      <a:headEnd type="none" w="med" len="med"/>
                      <a:tailEnd type="none" w="med" len="med"/>
                    </a:lnR>
                    <a:lnT w="12700" cap="flat" cmpd="sng" algn="ctr">
                      <a:solidFill>
                        <a:srgbClr val="0171AB"/>
                      </a:solidFill>
                      <a:prstDash val="solid"/>
                      <a:round/>
                      <a:headEnd type="none" w="med" len="med"/>
                      <a:tailEnd type="none" w="med" len="med"/>
                    </a:lnT>
                    <a:lnB w="12700" cap="flat" cmpd="sng" algn="ctr">
                      <a:solidFill>
                        <a:srgbClr val="0171AB"/>
                      </a:solidFill>
                      <a:prstDash val="solid"/>
                      <a:round/>
                      <a:headEnd type="none" w="med" len="med"/>
                      <a:tailEnd type="none" w="med" len="med"/>
                    </a:lnB>
                    <a:solidFill>
                      <a:srgbClr val="FFFFFF"/>
                    </a:solidFill>
                  </a:tcPr>
                </a:tc>
                <a:extLst>
                  <a:ext uri="{0D108BD9-81ED-4DB2-BD59-A6C34878D82A}">
                    <a16:rowId xmlns:a16="http://schemas.microsoft.com/office/drawing/2014/main" val="528647847"/>
                  </a:ext>
                </a:extLst>
              </a:tr>
            </a:tbl>
          </a:graphicData>
        </a:graphic>
      </p:graphicFrame>
      <p:pic>
        <p:nvPicPr>
          <p:cNvPr id="103" name="Picture 5" descr="C:\Users\Stephen\Downloads\Make Connection.png"/>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5323840" y="5139669"/>
            <a:ext cx="152400" cy="1524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4" name="Picture 5" descr="C:\Users\Stephen\Downloads\Make Connection.png"/>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5323840" y="5139669"/>
            <a:ext cx="152400" cy="152400"/>
          </a:xfrm>
          <a:prstGeom prst="rect">
            <a:avLst/>
          </a:prstGeom>
          <a:noFill/>
          <a:effectLst/>
          <a:extLst>
            <a:ext uri="{909E8E84-426E-40DD-AFC4-6F175D3DCCD1}">
              <a14:hiddenFill xmlns:a14="http://schemas.microsoft.com/office/drawing/2010/main">
                <a:solidFill>
                  <a:srgbClr val="FFFFFF"/>
                </a:solidFill>
              </a14:hiddenFill>
            </a:ext>
          </a:extLst>
        </p:spPr>
      </p:pic>
      <p:graphicFrame>
        <p:nvGraphicFramePr>
          <p:cNvPr id="105" name="Table 104"/>
          <p:cNvGraphicFramePr>
            <a:graphicFrameLocks noGrp="1"/>
          </p:cNvGraphicFramePr>
          <p:nvPr>
            <p:extLst>
              <p:ext uri="{D42A27DB-BD31-4B8C-83A1-F6EECF244321}">
                <p14:modId xmlns:p14="http://schemas.microsoft.com/office/powerpoint/2010/main" val="4182117973"/>
              </p:ext>
            </p:extLst>
          </p:nvPr>
        </p:nvGraphicFramePr>
        <p:xfrm>
          <a:off x="7226051" y="77786"/>
          <a:ext cx="1841500" cy="914400"/>
        </p:xfrm>
        <a:graphic>
          <a:graphicData uri="http://schemas.openxmlformats.org/drawingml/2006/table">
            <a:tbl>
              <a:tblPr firstRow="1" bandRow="1">
                <a:tableStyleId>{2D5ABB26-0587-4C30-8999-92F81FD0307C}</a:tableStyleId>
              </a:tblPr>
              <a:tblGrid>
                <a:gridCol w="1841500">
                  <a:extLst>
                    <a:ext uri="{9D8B030D-6E8A-4147-A177-3AD203B41FA5}">
                      <a16:colId xmlns:a16="http://schemas.microsoft.com/office/drawing/2014/main" val="3417194902"/>
                    </a:ext>
                  </a:extLst>
                </a:gridCol>
              </a:tblGrid>
              <a:tr h="381000">
                <a:tc>
                  <a:txBody>
                    <a:bodyPr/>
                    <a:lstStyle/>
                    <a:p>
                      <a:pPr marL="228600" marR="0" indent="0" algn="l" defTabSz="822960" rtl="0" eaLnBrk="1" fontAlgn="auto" latinLnBrk="0" hangingPunct="1">
                        <a:lnSpc>
                          <a:spcPct val="100000"/>
                        </a:lnSpc>
                        <a:spcBef>
                          <a:spcPts val="0"/>
                        </a:spcBef>
                        <a:spcAft>
                          <a:spcPts val="0"/>
                        </a:spcAft>
                        <a:buClrTx/>
                        <a:buSzTx/>
                        <a:buFontTx/>
                        <a:buNone/>
                        <a:tabLst/>
                        <a:defRPr/>
                      </a:pPr>
                      <a:r>
                        <a:rPr lang="en-US" sz="1000" b="1" dirty="0">
                          <a:solidFill>
                            <a:srgbClr val="FFFFFF"/>
                          </a:solidFill>
                          <a:latin typeface="Century Gothic" panose="020B0502020202020204" pitchFamily="34" charset="0"/>
                        </a:rPr>
                        <a:t>Remember the Concept</a:t>
                      </a:r>
                    </a:p>
                  </a:txBody>
                  <a:tcPr marL="76200" marR="76200" marT="38100" marB="38100">
                    <a:lnL w="12700" cap="flat" cmpd="sng" algn="ctr">
                      <a:solidFill>
                        <a:srgbClr val="0171AB"/>
                      </a:solidFill>
                      <a:prstDash val="solid"/>
                      <a:round/>
                      <a:headEnd type="none" w="med" len="med"/>
                      <a:tailEnd type="none" w="med" len="med"/>
                    </a:lnL>
                    <a:lnR w="12700" cap="flat" cmpd="sng" algn="ctr">
                      <a:solidFill>
                        <a:srgbClr val="0171AB"/>
                      </a:solidFill>
                      <a:prstDash val="solid"/>
                      <a:round/>
                      <a:headEnd type="none" w="med" len="med"/>
                      <a:tailEnd type="none" w="med" len="med"/>
                    </a:lnR>
                    <a:lnT w="12700" cap="flat" cmpd="sng" algn="ctr">
                      <a:solidFill>
                        <a:srgbClr val="0171AB"/>
                      </a:solidFill>
                      <a:prstDash val="solid"/>
                      <a:round/>
                      <a:headEnd type="none" w="med" len="med"/>
                      <a:tailEnd type="none" w="med" len="med"/>
                    </a:lnT>
                    <a:lnB w="12700" cap="flat" cmpd="sng" algn="ctr">
                      <a:solidFill>
                        <a:srgbClr val="0171AB"/>
                      </a:solidFill>
                      <a:prstDash val="solid"/>
                      <a:round/>
                      <a:headEnd type="none" w="med" len="med"/>
                      <a:tailEnd type="none" w="med" len="med"/>
                    </a:lnB>
                    <a:solidFill>
                      <a:srgbClr val="0171AB"/>
                    </a:solidFill>
                  </a:tcPr>
                </a:tc>
                <a:extLst>
                  <a:ext uri="{0D108BD9-81ED-4DB2-BD59-A6C34878D82A}">
                    <a16:rowId xmlns:a16="http://schemas.microsoft.com/office/drawing/2014/main" val="4046618402"/>
                  </a:ext>
                </a:extLst>
              </a:tr>
              <a:tr h="533400">
                <a:tc>
                  <a:txBody>
                    <a:bodyPr/>
                    <a:lstStyle/>
                    <a:p>
                      <a:pPr marL="0" marR="0" lvl="0" indent="0" algn="l" defTabSz="822960" rtl="0" eaLnBrk="1" fontAlgn="auto" latinLnBrk="0" hangingPunct="1">
                        <a:lnSpc>
                          <a:spcPct val="100000"/>
                        </a:lnSpc>
                        <a:spcBef>
                          <a:spcPts val="0"/>
                        </a:spcBef>
                        <a:spcAft>
                          <a:spcPts val="0"/>
                        </a:spcAft>
                        <a:buClrTx/>
                        <a:buSzTx/>
                        <a:buFontTx/>
                        <a:buNone/>
                        <a:tabLst/>
                        <a:defRPr/>
                      </a:pPr>
                      <a:r>
                        <a:rPr lang="en-US" altLang="en-US" sz="1000" dirty="0">
                          <a:latin typeface="Century Gothic" panose="020B0502020202020204" pitchFamily="34" charset="0"/>
                        </a:rPr>
                        <a:t>A solution of a system is an ORDERED PAIR that makes BOTH equations true.</a:t>
                      </a:r>
                      <a:endParaRPr lang="en-US" altLang="en-US" sz="900" dirty="0">
                        <a:latin typeface="Century Gothic" panose="020B0502020202020204" pitchFamily="34" charset="0"/>
                      </a:endParaRPr>
                    </a:p>
                  </a:txBody>
                  <a:tcPr marL="76200" marR="76200" marT="38100" marB="38100">
                    <a:lnL w="12700" cap="flat" cmpd="sng" algn="ctr">
                      <a:solidFill>
                        <a:srgbClr val="0171AB"/>
                      </a:solidFill>
                      <a:prstDash val="solid"/>
                      <a:round/>
                      <a:headEnd type="none" w="med" len="med"/>
                      <a:tailEnd type="none" w="med" len="med"/>
                    </a:lnL>
                    <a:lnR w="12700" cap="flat" cmpd="sng" algn="ctr">
                      <a:solidFill>
                        <a:srgbClr val="0171AB"/>
                      </a:solidFill>
                      <a:prstDash val="solid"/>
                      <a:round/>
                      <a:headEnd type="none" w="med" len="med"/>
                      <a:tailEnd type="none" w="med" len="med"/>
                    </a:lnR>
                    <a:lnT w="12700" cap="flat" cmpd="sng" algn="ctr">
                      <a:solidFill>
                        <a:srgbClr val="0171AB"/>
                      </a:solidFill>
                      <a:prstDash val="solid"/>
                      <a:round/>
                      <a:headEnd type="none" w="med" len="med"/>
                      <a:tailEnd type="none" w="med" len="med"/>
                    </a:lnT>
                    <a:lnB w="12700" cap="flat" cmpd="sng" algn="ctr">
                      <a:solidFill>
                        <a:srgbClr val="0171AB"/>
                      </a:solidFill>
                      <a:prstDash val="solid"/>
                      <a:round/>
                      <a:headEnd type="none" w="med" len="med"/>
                      <a:tailEnd type="none" w="med" len="med"/>
                    </a:lnB>
                    <a:solidFill>
                      <a:srgbClr val="FFFFFF"/>
                    </a:solidFill>
                  </a:tcPr>
                </a:tc>
                <a:extLst>
                  <a:ext uri="{0D108BD9-81ED-4DB2-BD59-A6C34878D82A}">
                    <a16:rowId xmlns:a16="http://schemas.microsoft.com/office/drawing/2014/main" val="528647847"/>
                  </a:ext>
                </a:extLst>
              </a:tr>
            </a:tbl>
          </a:graphicData>
        </a:graphic>
      </p:graphicFrame>
      <p:pic>
        <p:nvPicPr>
          <p:cNvPr id="106" name="Picture 2" descr="C:\Users\Stephen\Downloads\Light Bulb Icon.png"/>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7266983" y="97618"/>
            <a:ext cx="191811" cy="17526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20" name="Rectangle 19"/>
          <p:cNvSpPr/>
          <p:nvPr/>
        </p:nvSpPr>
        <p:spPr>
          <a:xfrm>
            <a:off x="164557" y="527300"/>
            <a:ext cx="4788490" cy="369332"/>
          </a:xfrm>
          <a:prstGeom prst="rect">
            <a:avLst/>
          </a:prstGeom>
        </p:spPr>
        <p:txBody>
          <a:bodyPr wrap="none">
            <a:spAutoFit/>
          </a:bodyPr>
          <a:lstStyle/>
          <a:p>
            <a:r>
              <a:rPr lang="en-US" i="1" dirty="0" smtClean="0">
                <a:effectLst>
                  <a:outerShdw blurRad="38100" dist="38100" dir="2700000" algn="tl">
                    <a:srgbClr val="000000">
                      <a:alpha val="43137"/>
                    </a:srgbClr>
                  </a:outerShdw>
                </a:effectLst>
              </a:rPr>
              <a:t>Solve </a:t>
            </a:r>
            <a:r>
              <a:rPr lang="en-US" i="1" dirty="0">
                <a:effectLst>
                  <a:outerShdw blurRad="38100" dist="38100" dir="2700000" algn="tl">
                    <a:srgbClr val="000000">
                      <a:alpha val="43137"/>
                    </a:srgbClr>
                  </a:outerShdw>
                </a:effectLst>
              </a:rPr>
              <a:t>Linear System </a:t>
            </a:r>
            <a:r>
              <a:rPr lang="en-US" i="1" dirty="0" smtClean="0">
                <a:effectLst>
                  <a:outerShdw blurRad="38100" dist="38100" dir="2700000" algn="tl">
                    <a:srgbClr val="000000">
                      <a:alpha val="43137"/>
                    </a:srgbClr>
                  </a:outerShdw>
                </a:effectLst>
              </a:rPr>
              <a:t>of equations by Substitution.</a:t>
            </a:r>
            <a:endParaRPr lang="en-US" i="1" dirty="0">
              <a:effectLst>
                <a:outerShdw blurRad="38100" dist="38100" dir="2700000" algn="tl">
                  <a:srgbClr val="000000">
                    <a:alpha val="43137"/>
                  </a:srgbClr>
                </a:outerShdw>
              </a:effectLst>
            </a:endParaRPr>
          </a:p>
        </p:txBody>
      </p:sp>
      <p:sp>
        <p:nvSpPr>
          <p:cNvPr id="107" name="Round Same Side Corner Rectangle 106"/>
          <p:cNvSpPr/>
          <p:nvPr/>
        </p:nvSpPr>
        <p:spPr bwMode="auto">
          <a:xfrm rot="16200000">
            <a:off x="-718665" y="5227964"/>
            <a:ext cx="1697736" cy="224000"/>
          </a:xfrm>
          <a:prstGeom prst="round2SameRect">
            <a:avLst>
              <a:gd name="adj1" fmla="val 0"/>
              <a:gd name="adj2" fmla="val 25520"/>
            </a:avLst>
          </a:prstGeom>
          <a:solidFill>
            <a:srgbClr val="FFFFFF"/>
          </a:solidFill>
          <a:ln w="6350">
            <a:noFill/>
          </a:ln>
          <a:effectLst>
            <a:outerShdw blurRad="50800" algn="ctr" rotWithShape="0">
              <a:prstClr val="black">
                <a:alpha val="40000"/>
              </a:prstClr>
            </a:outerShdw>
          </a:effectLst>
          <a:extLst/>
        </p:spPr>
        <p:txBody>
          <a:bodyPr wrap="none" lIns="76200" tIns="39483" rIns="76200" bIns="39483" rtlCol="0" anchor="ctr" anchorCtr="0">
            <a:spAutoFit/>
          </a:bodyPr>
          <a:lstStyle/>
          <a:p>
            <a:pPr algn="ctr">
              <a:defRPr/>
            </a:pPr>
            <a:r>
              <a:rPr lang="en-US" sz="833" b="1" dirty="0">
                <a:solidFill>
                  <a:srgbClr val="0171AB"/>
                </a:solidFill>
                <a:latin typeface="Century Gothic" panose="020B0502020202020204" pitchFamily="34" charset="0"/>
              </a:rPr>
              <a:t>ACTIVATE PRIOR KNOWLEDGE</a:t>
            </a:r>
          </a:p>
        </p:txBody>
      </p:sp>
    </p:spTree>
    <p:custDataLst>
      <p:tags r:id="rId1"/>
    </p:custDataLst>
    <p:extLst>
      <p:ext uri="{BB962C8B-B14F-4D97-AF65-F5344CB8AC3E}">
        <p14:creationId xmlns:p14="http://schemas.microsoft.com/office/powerpoint/2010/main" val="349709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026"/>
                                        </p:tgtEl>
                                      </p:cBhvr>
                                    </p:animEffect>
                                    <p:set>
                                      <p:cBhvr>
                                        <p:cTn id="21" dur="1" fill="hold">
                                          <p:stCondLst>
                                            <p:cond delay="499"/>
                                          </p:stCondLst>
                                        </p:cTn>
                                        <p:tgtEl>
                                          <p:spTgt spid="102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fade">
                                      <p:cBhvr>
                                        <p:cTn id="26" dur="500"/>
                                        <p:tgtEl>
                                          <p:spTgt spid="9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up)">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par>
                                <p:cTn id="77" presetID="50" presetClass="path" presetSubtype="0" accel="50000" decel="50000" fill="hold" grpId="1" nodeType="withEffect">
                                  <p:stCondLst>
                                    <p:cond delay="0"/>
                                  </p:stCondLst>
                                  <p:childTnLst>
                                    <p:animMotion origin="layout" path="M 1.62037E-6 -2.22222E-6 L 1.62037E-6 0.26227 C 1.62037E-6 0.38056 -0.02402 0.5257 -0.04398 0.5257 L -0.08796 0.5257 " pathEditMode="relative" rAng="5400000" ptsTypes="AAAA">
                                      <p:cBhvr>
                                        <p:cTn id="78" dur="2000" spd="-100000" fill="hold"/>
                                        <p:tgtEl>
                                          <p:spTgt spid="48"/>
                                        </p:tgtEl>
                                        <p:attrNameLst>
                                          <p:attrName>ppt_x</p:attrName>
                                          <p:attrName>ppt_y</p:attrName>
                                        </p:attrNameLst>
                                      </p:cBhvr>
                                      <p:rCtr x="-4398" y="26273"/>
                                    </p:animMotion>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up)">
                                      <p:cBhvr>
                                        <p:cTn id="83" dur="500"/>
                                        <p:tgtEl>
                                          <p:spTgt spid="54"/>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49"/>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57"/>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59"/>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61"/>
                                        </p:tgtEl>
                                        <p:attrNameLst>
                                          <p:attrName>style.visibility</p:attrName>
                                        </p:attrNameLst>
                                      </p:cBhvr>
                                      <p:to>
                                        <p:strVal val="visible"/>
                                      </p:to>
                                    </p:set>
                                  </p:childTnLst>
                                </p:cTn>
                              </p:par>
                              <p:par>
                                <p:cTn id="100" presetID="50" presetClass="path" presetSubtype="0" accel="50000" decel="50000" fill="hold" grpId="1" nodeType="withEffect">
                                  <p:stCondLst>
                                    <p:cond delay="0"/>
                                  </p:stCondLst>
                                  <p:childTnLst>
                                    <p:animMotion origin="layout" path="M -0.09664 0.72987 L -0.04832 0.72987 C -0.02676 0.72987 -9.72222E-7 0.52825 -9.72222E-7 0.36482 L -9.72222E-7 -4.81481E-6 " pathEditMode="relative" rAng="0" ptsTypes="AAAA">
                                      <p:cBhvr>
                                        <p:cTn id="101" dur="2000" fill="hold"/>
                                        <p:tgtEl>
                                          <p:spTgt spid="61"/>
                                        </p:tgtEl>
                                        <p:attrNameLst>
                                          <p:attrName>ppt_x</p:attrName>
                                          <p:attrName>ppt_y</p:attrName>
                                        </p:attrNameLst>
                                      </p:cBhvr>
                                      <p:rCtr x="4832" y="-36505"/>
                                    </p:animMotion>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500"/>
                                        <p:tgtEl>
                                          <p:spTgt spid="98"/>
                                        </p:tgtEl>
                                      </p:cBhvr>
                                    </p:animEffect>
                                    <p:set>
                                      <p:cBhvr>
                                        <p:cTn id="106" dur="1" fill="hold">
                                          <p:stCondLst>
                                            <p:cond delay="499"/>
                                          </p:stCondLst>
                                        </p:cTn>
                                        <p:tgtEl>
                                          <p:spTgt spid="98"/>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100"/>
                                        </p:tgtEl>
                                        <p:attrNameLst>
                                          <p:attrName>style.visibility</p:attrName>
                                        </p:attrNameLst>
                                      </p:cBhvr>
                                      <p:to>
                                        <p:strVal val="visible"/>
                                      </p:to>
                                    </p:set>
                                    <p:animEffect transition="in" filter="fade">
                                      <p:cBhvr>
                                        <p:cTn id="111" dur="500"/>
                                        <p:tgtEl>
                                          <p:spTgt spid="100"/>
                                        </p:tgtEl>
                                      </p:cBhvr>
                                    </p:animEffect>
                                  </p:childTnLst>
                                </p:cTn>
                              </p:par>
                            </p:childTnLst>
                          </p:cTn>
                        </p:par>
                      </p:childTnLst>
                    </p:cTn>
                  </p:par>
                  <p:par>
                    <p:cTn id="112" fill="hold">
                      <p:stCondLst>
                        <p:cond delay="indefinite"/>
                      </p:stCondLst>
                      <p:childTnLst>
                        <p:par>
                          <p:cTn id="113" fill="hold">
                            <p:stCondLst>
                              <p:cond delay="0"/>
                            </p:stCondLst>
                            <p:childTnLst>
                              <p:par>
                                <p:cTn id="114" presetID="21" presetClass="entr" presetSubtype="1" fill="hold" grpId="0" nodeType="clickEffect">
                                  <p:stCondLst>
                                    <p:cond delay="0"/>
                                  </p:stCondLst>
                                  <p:childTnLst>
                                    <p:set>
                                      <p:cBhvr>
                                        <p:cTn id="115" dur="1" fill="hold">
                                          <p:stCondLst>
                                            <p:cond delay="0"/>
                                          </p:stCondLst>
                                        </p:cTn>
                                        <p:tgtEl>
                                          <p:spTgt spid="73"/>
                                        </p:tgtEl>
                                        <p:attrNameLst>
                                          <p:attrName>style.visibility</p:attrName>
                                        </p:attrNameLst>
                                      </p:cBhvr>
                                      <p:to>
                                        <p:strVal val="visible"/>
                                      </p:to>
                                    </p:set>
                                    <p:animEffect transition="in" filter="wheel(1)">
                                      <p:cBhvr>
                                        <p:cTn id="116" dur="500"/>
                                        <p:tgtEl>
                                          <p:spTgt spid="73"/>
                                        </p:tgtEl>
                                      </p:cBhvr>
                                    </p:animEffec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7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nodeType="clickEffect">
                                  <p:stCondLst>
                                    <p:cond delay="0"/>
                                  </p:stCondLst>
                                  <p:childTnLst>
                                    <p:set>
                                      <p:cBhvr>
                                        <p:cTn id="124" dur="1" fill="hold">
                                          <p:stCondLst>
                                            <p:cond delay="0"/>
                                          </p:stCondLst>
                                        </p:cTn>
                                        <p:tgtEl>
                                          <p:spTgt spid="74"/>
                                        </p:tgtEl>
                                        <p:attrNameLst>
                                          <p:attrName>style.visibility</p:attrName>
                                        </p:attrNameLst>
                                      </p:cBhvr>
                                      <p:to>
                                        <p:strVal val="visible"/>
                                      </p:to>
                                    </p:set>
                                    <p:animEffect transition="in" filter="wipe(up)">
                                      <p:cBhvr>
                                        <p:cTn id="125" dur="500"/>
                                        <p:tgtEl>
                                          <p:spTgt spid="74"/>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nodeType="clickEffect">
                                  <p:stCondLst>
                                    <p:cond delay="0"/>
                                  </p:stCondLst>
                                  <p:childTnLst>
                                    <p:animEffect transition="out" filter="fade">
                                      <p:cBhvr>
                                        <p:cTn id="129" dur="500"/>
                                        <p:tgtEl>
                                          <p:spTgt spid="100"/>
                                        </p:tgtEl>
                                      </p:cBhvr>
                                    </p:animEffect>
                                    <p:set>
                                      <p:cBhvr>
                                        <p:cTn id="130" dur="1" fill="hold">
                                          <p:stCondLst>
                                            <p:cond delay="499"/>
                                          </p:stCondLst>
                                        </p:cTn>
                                        <p:tgtEl>
                                          <p:spTgt spid="100"/>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101"/>
                                        </p:tgtEl>
                                        <p:attrNameLst>
                                          <p:attrName>style.visibility</p:attrName>
                                        </p:attrNameLst>
                                      </p:cBhvr>
                                      <p:to>
                                        <p:strVal val="visible"/>
                                      </p:to>
                                    </p:set>
                                    <p:anim calcmode="lin" valueType="num">
                                      <p:cBhvr additive="base">
                                        <p:cTn id="135" dur="500" fill="hold"/>
                                        <p:tgtEl>
                                          <p:spTgt spid="101"/>
                                        </p:tgtEl>
                                        <p:attrNameLst>
                                          <p:attrName>ppt_x</p:attrName>
                                        </p:attrNameLst>
                                      </p:cBhvr>
                                      <p:tavLst>
                                        <p:tav tm="0">
                                          <p:val>
                                            <p:strVal val="#ppt_x"/>
                                          </p:val>
                                        </p:tav>
                                        <p:tav tm="100000">
                                          <p:val>
                                            <p:strVal val="#ppt_x"/>
                                          </p:val>
                                        </p:tav>
                                      </p:tavLst>
                                    </p:anim>
                                    <p:anim calcmode="lin" valueType="num">
                                      <p:cBhvr additive="base">
                                        <p:cTn id="136"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75"/>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22" presetClass="entr" presetSubtype="1" fill="hold" nodeType="clickEffect">
                                  <p:stCondLst>
                                    <p:cond delay="0"/>
                                  </p:stCondLst>
                                  <p:childTnLst>
                                    <p:set>
                                      <p:cBhvr>
                                        <p:cTn id="144" dur="1" fill="hold">
                                          <p:stCondLst>
                                            <p:cond delay="0"/>
                                          </p:stCondLst>
                                        </p:cTn>
                                        <p:tgtEl>
                                          <p:spTgt spid="76"/>
                                        </p:tgtEl>
                                        <p:attrNameLst>
                                          <p:attrName>style.visibility</p:attrName>
                                        </p:attrNameLst>
                                      </p:cBhvr>
                                      <p:to>
                                        <p:strVal val="visible"/>
                                      </p:to>
                                    </p:set>
                                    <p:animEffect transition="in" filter="wipe(up)">
                                      <p:cBhvr>
                                        <p:cTn id="145" dur="500"/>
                                        <p:tgtEl>
                                          <p:spTgt spid="76"/>
                                        </p:tgtEl>
                                      </p:cBhvr>
                                    </p:animEffec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77"/>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78"/>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79"/>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80"/>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childTnLst>
                                    <p:set>
                                      <p:cBhvr>
                                        <p:cTn id="165" dur="1" fill="hold">
                                          <p:stCondLst>
                                            <p:cond delay="0"/>
                                          </p:stCondLst>
                                        </p:cTn>
                                        <p:tgtEl>
                                          <p:spTgt spid="81"/>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82"/>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83"/>
                                        </p:tgtEl>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84"/>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grpId="0" nodeType="clickEffect">
                                  <p:stCondLst>
                                    <p:cond delay="0"/>
                                  </p:stCondLst>
                                  <p:childTnLst>
                                    <p:set>
                                      <p:cBhvr>
                                        <p:cTn id="181" dur="1" fill="hold">
                                          <p:stCondLst>
                                            <p:cond delay="0"/>
                                          </p:stCondLst>
                                        </p:cTn>
                                        <p:tgtEl>
                                          <p:spTgt spid="91"/>
                                        </p:tgtEl>
                                        <p:attrNameLst>
                                          <p:attrName>style.visibility</p:attrName>
                                        </p:attrNameLst>
                                      </p:cBhvr>
                                      <p:to>
                                        <p:strVal val="visible"/>
                                      </p:to>
                                    </p:set>
                                  </p:childTnLst>
                                </p:cTn>
                              </p:par>
                              <p:par>
                                <p:cTn id="182" presetID="50" presetClass="path" presetSubtype="0" accel="50000" decel="50000" fill="hold" grpId="1" nodeType="withEffect">
                                  <p:stCondLst>
                                    <p:cond delay="0"/>
                                  </p:stCondLst>
                                  <p:childTnLst>
                                    <p:animMotion origin="layout" path="M -0.04962 0.52431 L -0.02503 0.52431 C -0.01389 0.52431 -3.05556E-6 0.3794 -3.05556E-6 0.26204 L -3.05556E-6 -2.22222E-6 " pathEditMode="relative" rAng="0" ptsTypes="AAAA">
                                      <p:cBhvr>
                                        <p:cTn id="183" dur="2000" fill="hold"/>
                                        <p:tgtEl>
                                          <p:spTgt spid="91"/>
                                        </p:tgtEl>
                                        <p:attrNameLst>
                                          <p:attrName>ppt_x</p:attrName>
                                          <p:attrName>ppt_y</p:attrName>
                                        </p:attrNameLst>
                                      </p:cBhvr>
                                      <p:rCtr x="2474" y="-26227"/>
                                    </p:animMotion>
                                  </p:childTnLst>
                                </p:cTn>
                              </p:par>
                            </p:childTnLst>
                          </p:cTn>
                        </p:par>
                      </p:childTnLst>
                    </p:cTn>
                  </p:par>
                  <p:par>
                    <p:cTn id="184" fill="hold">
                      <p:stCondLst>
                        <p:cond delay="indefinite"/>
                      </p:stCondLst>
                      <p:childTnLst>
                        <p:par>
                          <p:cTn id="185" fill="hold">
                            <p:stCondLst>
                              <p:cond delay="0"/>
                            </p:stCondLst>
                            <p:childTnLst>
                              <p:par>
                                <p:cTn id="186" presetID="22" presetClass="entr" presetSubtype="1" fill="hold" nodeType="clickEffect">
                                  <p:stCondLst>
                                    <p:cond delay="0"/>
                                  </p:stCondLst>
                                  <p:childTnLst>
                                    <p:set>
                                      <p:cBhvr>
                                        <p:cTn id="187" dur="1" fill="hold">
                                          <p:stCondLst>
                                            <p:cond delay="0"/>
                                          </p:stCondLst>
                                        </p:cTn>
                                        <p:tgtEl>
                                          <p:spTgt spid="88"/>
                                        </p:tgtEl>
                                        <p:attrNameLst>
                                          <p:attrName>style.visibility</p:attrName>
                                        </p:attrNameLst>
                                      </p:cBhvr>
                                      <p:to>
                                        <p:strVal val="visible"/>
                                      </p:to>
                                    </p:set>
                                    <p:animEffect transition="in" filter="wipe(up)">
                                      <p:cBhvr>
                                        <p:cTn id="188" dur="500"/>
                                        <p:tgtEl>
                                          <p:spTgt spid="88"/>
                                        </p:tgtEl>
                                      </p:cBhvr>
                                    </p:animEffec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87"/>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89"/>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90"/>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86"/>
                                        </p:tgtEl>
                                        <p:attrNameLst>
                                          <p:attrName>style.visibility</p:attrName>
                                        </p:attrNameLst>
                                      </p:cBhvr>
                                      <p:to>
                                        <p:strVal val="visible"/>
                                      </p:to>
                                    </p:set>
                                  </p:childTnLst>
                                </p:cTn>
                              </p:par>
                              <p:par>
                                <p:cTn id="205" presetID="50" presetClass="path" presetSubtype="0" accel="50000" decel="50000" fill="hold" grpId="1" nodeType="withEffect">
                                  <p:stCondLst>
                                    <p:cond delay="0"/>
                                  </p:stCondLst>
                                  <p:childTnLst>
                                    <p:animMotion origin="layout" path="M -3.33333E-6 4.44444E-6 L -3.33333E-6 0.36458 C -3.33333E-6 0.52893 -0.02792 0.73125 -0.0515 0.73125 L -0.10301 0.73125 " pathEditMode="relative" rAng="5400000" ptsTypes="AAAA">
                                      <p:cBhvr>
                                        <p:cTn id="206" dur="2000" spd="-100000" fill="hold"/>
                                        <p:tgtEl>
                                          <p:spTgt spid="86"/>
                                        </p:tgtEl>
                                        <p:attrNameLst>
                                          <p:attrName>ppt_x</p:attrName>
                                          <p:attrName>ppt_y</p:attrName>
                                        </p:attrNameLst>
                                      </p:cBhvr>
                                      <p:rCtr x="-5150" y="36551"/>
                                    </p:animMotion>
                                  </p:childTnLst>
                                </p:cTn>
                              </p:par>
                              <p:par>
                                <p:cTn id="207" presetID="42" presetClass="path" presetSubtype="0" accel="50000" decel="50000" fill="hold" nodeType="withEffect">
                                  <p:stCondLst>
                                    <p:cond delay="0"/>
                                  </p:stCondLst>
                                  <p:childTnLst>
                                    <p:animMotion origin="layout" path="M 3.93519E-6 -0.84514 L 3.93519E-6 -1.11111E-6 " pathEditMode="relative" rAng="0" ptsTypes="AA">
                                      <p:cBhvr>
                                        <p:cTn id="208" dur="2000" fill="hold"/>
                                        <p:tgtEl>
                                          <p:spTgt spid="11"/>
                                        </p:tgtEl>
                                        <p:attrNameLst>
                                          <p:attrName>ppt_x</p:attrName>
                                          <p:attrName>ppt_y</p:attrName>
                                        </p:attrNameLst>
                                      </p:cBhvr>
                                      <p:rCtr x="0" y="42153"/>
                                    </p:animMotion>
                                  </p:childTnLst>
                                </p:cTn>
                              </p:par>
                            </p:childTnLst>
                          </p:cTn>
                        </p:par>
                      </p:childTnLst>
                    </p:cTn>
                  </p:par>
                  <p:par>
                    <p:cTn id="209" fill="hold">
                      <p:stCondLst>
                        <p:cond delay="indefinite"/>
                      </p:stCondLst>
                      <p:childTnLst>
                        <p:par>
                          <p:cTn id="210" fill="hold">
                            <p:stCondLst>
                              <p:cond delay="0"/>
                            </p:stCondLst>
                            <p:childTnLst>
                              <p:par>
                                <p:cTn id="211" presetID="42" presetClass="path" presetSubtype="0" accel="50000" decel="50000" fill="hold" nodeType="clickEffect">
                                  <p:stCondLst>
                                    <p:cond delay="0"/>
                                  </p:stCondLst>
                                  <p:childTnLst>
                                    <p:animMotion origin="layout" path="M 3.93519E-6 -2.96296E-6 L 3.93519E-6 -0.84514 " pathEditMode="relative" rAng="0" ptsTypes="AA">
                                      <p:cBhvr>
                                        <p:cTn id="212" dur="2000" fill="hold"/>
                                        <p:tgtEl>
                                          <p:spTgt spid="11"/>
                                        </p:tgtEl>
                                        <p:attrNameLst>
                                          <p:attrName>ppt_x</p:attrName>
                                          <p:attrName>ppt_y</p:attrName>
                                        </p:attrNameLst>
                                      </p:cBhvr>
                                      <p:rCtr x="0" y="-42269"/>
                                    </p:animMotion>
                                  </p:childTnLst>
                                </p:cTn>
                              </p:par>
                            </p:childTnLst>
                          </p:cTn>
                        </p:par>
                      </p:childTnLst>
                    </p:cTn>
                  </p:par>
                  <p:par>
                    <p:cTn id="213" fill="hold">
                      <p:stCondLst>
                        <p:cond delay="indefinite"/>
                      </p:stCondLst>
                      <p:childTnLst>
                        <p:par>
                          <p:cTn id="214" fill="hold">
                            <p:stCondLst>
                              <p:cond delay="0"/>
                            </p:stCondLst>
                            <p:childTnLst>
                              <p:par>
                                <p:cTn id="215" presetID="42" presetClass="path" presetSubtype="0" accel="50000" decel="50000" fill="hold" nodeType="clickEffect">
                                  <p:stCondLst>
                                    <p:cond delay="0"/>
                                  </p:stCondLst>
                                  <p:childTnLst>
                                    <p:animMotion origin="layout" path="M -1.62037E-6 -1.48148E-6 L -1.62037E-6 -0.84375 " pathEditMode="relative" rAng="0" ptsTypes="AA">
                                      <p:cBhvr>
                                        <p:cTn id="216" dur="2000" fill="hold"/>
                                        <p:tgtEl>
                                          <p:spTgt spid="10"/>
                                        </p:tgtEl>
                                        <p:attrNameLst>
                                          <p:attrName>ppt_x</p:attrName>
                                          <p:attrName>ppt_y</p:attrName>
                                        </p:attrNameLst>
                                      </p:cBhvr>
                                      <p:rCtr x="0" y="-42199"/>
                                    </p:animMotion>
                                  </p:childTnLst>
                                </p:cTn>
                              </p:par>
                            </p:childTnLst>
                          </p:cTn>
                        </p:par>
                      </p:childTnLst>
                    </p:cTn>
                  </p:par>
                  <p:par>
                    <p:cTn id="217" fill="hold">
                      <p:stCondLst>
                        <p:cond delay="indefinite"/>
                      </p:stCondLst>
                      <p:childTnLst>
                        <p:par>
                          <p:cTn id="218" fill="hold">
                            <p:stCondLst>
                              <p:cond delay="0"/>
                            </p:stCondLst>
                            <p:childTnLst>
                              <p:par>
                                <p:cTn id="219" presetID="42" presetClass="path" presetSubtype="0" accel="50000" decel="50000" fill="hold" nodeType="clickEffect">
                                  <p:stCondLst>
                                    <p:cond delay="0"/>
                                  </p:stCondLst>
                                  <p:childTnLst>
                                    <p:animMotion origin="layout" path="M -1.62037E-6 -0.84375 L -3.7037E-6 -2.22222E-6 " pathEditMode="relative" rAng="0" ptsTypes="AA">
                                      <p:cBhvr>
                                        <p:cTn id="220" dur="2000" fill="hold"/>
                                        <p:tgtEl>
                                          <p:spTgt spid="10"/>
                                        </p:tgtEl>
                                        <p:attrNameLst>
                                          <p:attrName>ppt_x</p:attrName>
                                          <p:attrName>ppt_y</p:attrName>
                                        </p:attrNameLst>
                                      </p:cBhvr>
                                      <p:rCtr x="58" y="42338"/>
                                    </p:animMotion>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nodeType="clickEffect">
                                  <p:stCondLst>
                                    <p:cond delay="0"/>
                                  </p:stCondLst>
                                  <p:childTnLst>
                                    <p:set>
                                      <p:cBhvr>
                                        <p:cTn id="224" dur="1" fill="hold">
                                          <p:stCondLst>
                                            <p:cond delay="0"/>
                                          </p:stCondLst>
                                        </p:cTn>
                                        <p:tgtEl>
                                          <p:spTgt spid="102"/>
                                        </p:tgtEl>
                                        <p:attrNameLst>
                                          <p:attrName>style.visibility</p:attrName>
                                        </p:attrNameLst>
                                      </p:cBhvr>
                                      <p:to>
                                        <p:strVal val="visible"/>
                                      </p:to>
                                    </p:set>
                                    <p:animEffect transition="in" filter="fade">
                                      <p:cBhvr>
                                        <p:cTn id="225" dur="500"/>
                                        <p:tgtEl>
                                          <p:spTgt spid="102"/>
                                        </p:tgtEl>
                                      </p:cBhvr>
                                    </p:animEffect>
                                  </p:childTnLst>
                                </p:cTn>
                              </p:par>
                              <p:par>
                                <p:cTn id="226" presetID="10" presetClass="entr" presetSubtype="0" fill="hold" nodeType="withEffect">
                                  <p:stCondLst>
                                    <p:cond delay="0"/>
                                  </p:stCondLst>
                                  <p:childTnLst>
                                    <p:set>
                                      <p:cBhvr>
                                        <p:cTn id="227" dur="1" fill="hold">
                                          <p:stCondLst>
                                            <p:cond delay="0"/>
                                          </p:stCondLst>
                                        </p:cTn>
                                        <p:tgtEl>
                                          <p:spTgt spid="103"/>
                                        </p:tgtEl>
                                        <p:attrNameLst>
                                          <p:attrName>style.visibility</p:attrName>
                                        </p:attrNameLst>
                                      </p:cBhvr>
                                      <p:to>
                                        <p:strVal val="visible"/>
                                      </p:to>
                                    </p:set>
                                    <p:animEffect transition="in" filter="fade">
                                      <p:cBhvr>
                                        <p:cTn id="228" dur="500"/>
                                        <p:tgtEl>
                                          <p:spTgt spid="103"/>
                                        </p:tgtEl>
                                      </p:cBhvr>
                                    </p:animEffect>
                                  </p:childTnLst>
                                </p:cTn>
                              </p:par>
                              <p:par>
                                <p:cTn id="229" presetID="10" presetClass="entr" presetSubtype="0" fill="hold" nodeType="withEffect">
                                  <p:stCondLst>
                                    <p:cond delay="0"/>
                                  </p:stCondLst>
                                  <p:childTnLst>
                                    <p:set>
                                      <p:cBhvr>
                                        <p:cTn id="230" dur="1" fill="hold">
                                          <p:stCondLst>
                                            <p:cond delay="0"/>
                                          </p:stCondLst>
                                        </p:cTn>
                                        <p:tgtEl>
                                          <p:spTgt spid="104"/>
                                        </p:tgtEl>
                                        <p:attrNameLst>
                                          <p:attrName>style.visibility</p:attrName>
                                        </p:attrNameLst>
                                      </p:cBhvr>
                                      <p:to>
                                        <p:strVal val="visible"/>
                                      </p:to>
                                    </p:set>
                                    <p:animEffect transition="in" filter="fade">
                                      <p:cBhvr>
                                        <p:cTn id="231"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6" grpId="0"/>
      <p:bldP spid="35" grpId="0"/>
      <p:bldP spid="36" grpId="0"/>
      <p:bldP spid="37" grpId="0"/>
      <p:bldP spid="38" grpId="0"/>
      <p:bldP spid="41" grpId="0"/>
      <p:bldP spid="42" grpId="0"/>
      <p:bldP spid="44" grpId="0"/>
      <p:bldP spid="47" grpId="0"/>
      <p:bldP spid="48" grpId="0"/>
      <p:bldP spid="48" grpId="1"/>
      <p:bldP spid="49" grpId="0"/>
      <p:bldP spid="57" grpId="0"/>
      <p:bldP spid="59" grpId="0"/>
      <p:bldP spid="61" grpId="0"/>
      <p:bldP spid="61" grpId="1"/>
      <p:bldP spid="72" grpId="0"/>
      <p:bldP spid="73" grpId="0" animBg="1"/>
      <p:bldP spid="75" grpId="0"/>
      <p:bldP spid="77" grpId="0"/>
      <p:bldP spid="78" grpId="0"/>
      <p:bldP spid="79" grpId="0"/>
      <p:bldP spid="80" grpId="0"/>
      <p:bldP spid="81" grpId="0"/>
      <p:bldP spid="82" grpId="0"/>
      <p:bldP spid="83" grpId="0"/>
      <p:bldP spid="84" grpId="0"/>
      <p:bldP spid="86" grpId="0"/>
      <p:bldP spid="86" grpId="1"/>
      <p:bldP spid="87" grpId="0"/>
      <p:bldP spid="89" grpId="0"/>
      <p:bldP spid="90" grpId="0"/>
      <p:bldP spid="91" grpId="0"/>
      <p:bldP spid="9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8720667" y="-709084"/>
            <a:ext cx="328083"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 name="Round Same Side Corner Rectangle 8">
            <a:extLst>
              <a:ext uri="{FF2B5EF4-FFF2-40B4-BE49-F238E27FC236}">
                <a16:creationId xmlns:a16="http://schemas.microsoft.com/office/drawing/2014/main" id="{69154933-089F-4AE8-8A0F-B07258E34C51}"/>
              </a:ext>
            </a:extLst>
          </p:cNvPr>
          <p:cNvSpPr/>
          <p:nvPr/>
        </p:nvSpPr>
        <p:spPr bwMode="auto">
          <a:xfrm rot="16200000">
            <a:off x="-601671" y="2596403"/>
            <a:ext cx="1441196" cy="224000"/>
          </a:xfrm>
          <a:prstGeom prst="round2SameRect">
            <a:avLst>
              <a:gd name="adj1" fmla="val 0"/>
              <a:gd name="adj2" fmla="val 25520"/>
            </a:avLst>
          </a:prstGeom>
          <a:solidFill>
            <a:srgbClr val="FFFFFF"/>
          </a:solidFill>
          <a:ln w="6350">
            <a:noFill/>
          </a:ln>
          <a:effectLst>
            <a:outerShdw blurRad="50800" algn="ctr" rotWithShape="0">
              <a:prstClr val="black">
                <a:alpha val="40000"/>
              </a:prstClr>
            </a:outerShdw>
          </a:effectLst>
          <a:extLst/>
        </p:spPr>
        <p:txBody>
          <a:bodyPr wrap="none" lIns="76200" tIns="39483" rIns="76200" bIns="39483" rtlCol="0" anchor="ctr" anchorCtr="0">
            <a:spAutoFit/>
          </a:bodyPr>
          <a:lstStyle/>
          <a:p>
            <a:pPr algn="ctr">
              <a:defRPr/>
            </a:pPr>
            <a:r>
              <a:rPr lang="en-US" sz="833" b="1" dirty="0">
                <a:solidFill>
                  <a:srgbClr val="0171AB"/>
                </a:solidFill>
                <a:latin typeface="Century Gothic" panose="020B0502020202020204" pitchFamily="34" charset="0"/>
              </a:rPr>
              <a:t>CONCEPT DEVELOPMENT</a:t>
            </a:r>
          </a:p>
        </p:txBody>
      </p:sp>
      <p:sp>
        <p:nvSpPr>
          <p:cNvPr id="21" name="TextBox 20">
            <a:extLst/>
          </p:cNvPr>
          <p:cNvSpPr txBox="1"/>
          <p:nvPr/>
        </p:nvSpPr>
        <p:spPr>
          <a:xfrm>
            <a:off x="-21130" y="340504"/>
            <a:ext cx="8173453" cy="810350"/>
          </a:xfrm>
          <a:prstGeom prst="rect">
            <a:avLst/>
          </a:prstGeom>
          <a:noFill/>
        </p:spPr>
        <p:txBody>
          <a:bodyPr wrap="square" rtlCol="0">
            <a:spAutoFit/>
          </a:bodyPr>
          <a:lstStyle/>
          <a:p>
            <a:pPr>
              <a:spcAft>
                <a:spcPts val="500"/>
              </a:spcAft>
              <a:buClr>
                <a:schemeClr val="tx2"/>
              </a:buClr>
            </a:pPr>
            <a:r>
              <a:rPr lang="en-US" altLang="en-US" sz="2333" dirty="0">
                <a:latin typeface="Century Gothic" panose="020B0502020202020204" pitchFamily="34" charset="0"/>
              </a:rPr>
              <a:t>The </a:t>
            </a:r>
            <a:r>
              <a:rPr lang="en-US" altLang="en-US" sz="2333" b="1" dirty="0">
                <a:solidFill>
                  <a:srgbClr val="0171AB"/>
                </a:solidFill>
                <a:latin typeface="Century Gothic" panose="020B0502020202020204" pitchFamily="34" charset="0"/>
              </a:rPr>
              <a:t>substitution method</a:t>
            </a:r>
            <a:r>
              <a:rPr lang="en-US" altLang="en-US" sz="2333" dirty="0">
                <a:latin typeface="Century Gothic" panose="020B0502020202020204" pitchFamily="34" charset="0"/>
              </a:rPr>
              <a:t> solves a system by substituting one equation into the other equation.</a:t>
            </a:r>
            <a:r>
              <a:rPr lang="en-US" altLang="en-US" sz="2000" dirty="0">
                <a:latin typeface="Century Gothic" panose="020B0502020202020204" pitchFamily="34" charset="0"/>
              </a:rPr>
              <a:t> </a:t>
            </a:r>
          </a:p>
        </p:txBody>
      </p:sp>
      <p:pic>
        <p:nvPicPr>
          <p:cNvPr id="4" name="Picture 3"/>
          <p:cNvPicPr>
            <a:picLocks noChangeAspect="1"/>
          </p:cNvPicPr>
          <p:nvPr/>
        </p:nvPicPr>
        <p:blipFill>
          <a:blip r:embed="rId4"/>
          <a:stretch>
            <a:fillRect/>
          </a:stretch>
        </p:blipFill>
        <p:spPr>
          <a:xfrm>
            <a:off x="359833" y="1150854"/>
            <a:ext cx="8524875" cy="2790825"/>
          </a:xfrm>
          <a:prstGeom prst="rect">
            <a:avLst/>
          </a:prstGeom>
        </p:spPr>
      </p:pic>
      <p:pic>
        <p:nvPicPr>
          <p:cNvPr id="14" name="Picture 2" descr="Image result for python snake art"/>
          <p:cNvPicPr>
            <a:picLocks noChangeAspect="1" noChangeArrowheads="1"/>
          </p:cNvPicPr>
          <p:nvPr/>
        </p:nvPicPr>
        <p:blipFill>
          <a:blip r:embed="rId5" cstate="print">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5418906" y="1279992"/>
            <a:ext cx="711152" cy="7111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python swallow ar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49074" y="1637893"/>
            <a:ext cx="1003233" cy="7065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6886" y="3994486"/>
            <a:ext cx="8817822" cy="369332"/>
          </a:xfrm>
          <a:prstGeom prst="rect">
            <a:avLst/>
          </a:prstGeom>
        </p:spPr>
        <p:txBody>
          <a:bodyPr wrap="square">
            <a:spAutoFit/>
          </a:bodyPr>
          <a:lstStyle/>
          <a:p>
            <a:r>
              <a:rPr lang="en-US" i="1" dirty="0">
                <a:effectLst>
                  <a:outerShdw blurRad="38100" dist="38100" dir="2700000" algn="tl">
                    <a:srgbClr val="000000">
                      <a:alpha val="43137"/>
                    </a:srgbClr>
                  </a:outerShdw>
                </a:effectLst>
                <a:latin typeface="Arial Narrow" panose="020B0606020202030204" pitchFamily="34" charset="0"/>
              </a:rPr>
              <a:t>Essential Question: </a:t>
            </a:r>
            <a:r>
              <a:rPr lang="en-US" b="1" i="1" dirty="0">
                <a:solidFill>
                  <a:srgbClr val="FF0000"/>
                </a:solidFill>
                <a:effectLst>
                  <a:outerShdw blurRad="38100" dist="38100" dir="2700000" algn="tl">
                    <a:srgbClr val="000000">
                      <a:alpha val="43137"/>
                    </a:srgbClr>
                  </a:outerShdw>
                </a:effectLst>
                <a:latin typeface="Arial Narrow" panose="020B0606020202030204" pitchFamily="34" charset="0"/>
              </a:rPr>
              <a:t>How can you solve a system of linear equations by using substitution? </a:t>
            </a:r>
          </a:p>
        </p:txBody>
      </p:sp>
      <p:sp>
        <p:nvSpPr>
          <p:cNvPr id="7" name="Rectangle 6"/>
          <p:cNvSpPr/>
          <p:nvPr/>
        </p:nvSpPr>
        <p:spPr>
          <a:xfrm>
            <a:off x="685389" y="4316965"/>
            <a:ext cx="7873761" cy="923330"/>
          </a:xfrm>
          <a:prstGeom prst="rect">
            <a:avLst/>
          </a:prstGeom>
        </p:spPr>
        <p:txBody>
          <a:bodyPr wrap="square">
            <a:spAutoFit/>
          </a:bodyPr>
          <a:lstStyle/>
          <a:p>
            <a:r>
              <a:rPr lang="en-US" i="1" u="sng" dirty="0">
                <a:effectLst>
                  <a:outerShdw blurRad="38100" dist="38100" dir="2700000" algn="tl">
                    <a:srgbClr val="000000">
                      <a:alpha val="43137"/>
                    </a:srgbClr>
                  </a:outerShdw>
                </a:effectLst>
                <a:latin typeface="Arial Narrow" panose="020B0606020202030204" pitchFamily="34" charset="0"/>
              </a:rPr>
              <a:t>Solve one equation for one variable and substitute the resulting expression into the other equation. Solve for the value of the other variable in that equation, and then substitute that value into either equation to find the value of the first variable.</a:t>
            </a:r>
          </a:p>
        </p:txBody>
      </p:sp>
      <p:sp>
        <p:nvSpPr>
          <p:cNvPr id="8" name="Rectangle 7"/>
          <p:cNvSpPr/>
          <p:nvPr/>
        </p:nvSpPr>
        <p:spPr>
          <a:xfrm>
            <a:off x="66885" y="5382516"/>
            <a:ext cx="8817823" cy="369332"/>
          </a:xfrm>
          <a:prstGeom prst="rect">
            <a:avLst/>
          </a:prstGeom>
        </p:spPr>
        <p:txBody>
          <a:bodyPr wrap="square">
            <a:spAutoFit/>
          </a:bodyPr>
          <a:lstStyle/>
          <a:p>
            <a:r>
              <a:rPr lang="en-US" b="1" i="1" dirty="0">
                <a:solidFill>
                  <a:srgbClr val="FF0000"/>
                </a:solidFill>
                <a:effectLst>
                  <a:outerShdw blurRad="38100" dist="38100" dir="2700000" algn="tl">
                    <a:srgbClr val="000000">
                      <a:alpha val="43137"/>
                    </a:srgbClr>
                  </a:outerShdw>
                </a:effectLst>
                <a:latin typeface="Arial Narrow" panose="020B0606020202030204" pitchFamily="34" charset="0"/>
              </a:rPr>
              <a:t>How do you choose which equation you solve first and which variable you solve it for? </a:t>
            </a:r>
            <a:r>
              <a:rPr lang="en-US" b="1" i="1" dirty="0" smtClean="0">
                <a:solidFill>
                  <a:srgbClr val="FF0000"/>
                </a:solidFill>
                <a:effectLst>
                  <a:outerShdw blurRad="38100" dist="38100" dir="2700000" algn="tl">
                    <a:srgbClr val="000000">
                      <a:alpha val="43137"/>
                    </a:srgbClr>
                  </a:outerShdw>
                </a:effectLst>
                <a:latin typeface="Arial Narrow" panose="020B0606020202030204" pitchFamily="34" charset="0"/>
              </a:rPr>
              <a:t>Explain.</a:t>
            </a:r>
            <a:endParaRPr lang="en-US" b="1" i="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13" name="Rectangle 12"/>
          <p:cNvSpPr/>
          <p:nvPr/>
        </p:nvSpPr>
        <p:spPr>
          <a:xfrm>
            <a:off x="656225" y="5605949"/>
            <a:ext cx="8392525" cy="923330"/>
          </a:xfrm>
          <a:prstGeom prst="rect">
            <a:avLst/>
          </a:prstGeom>
        </p:spPr>
        <p:txBody>
          <a:bodyPr wrap="square">
            <a:spAutoFit/>
          </a:bodyPr>
          <a:lstStyle/>
          <a:p>
            <a:r>
              <a:rPr lang="en-US" i="1" u="sng" dirty="0">
                <a:effectLst>
                  <a:outerShdw blurRad="38100" dist="38100" dir="2700000" algn="tl">
                    <a:srgbClr val="000000">
                      <a:alpha val="43137"/>
                    </a:srgbClr>
                  </a:outerShdw>
                </a:effectLst>
                <a:latin typeface="Arial Narrow" panose="020B0606020202030204" pitchFamily="34" charset="0"/>
              </a:rPr>
              <a:t>Look for an equation that can easily be solved for one variable, such as an equation in which one variable has a coefficient of 1 or -1. The solution will be the same no matter which equation you solve first, but this will make the process easier.</a:t>
            </a:r>
          </a:p>
        </p:txBody>
      </p:sp>
    </p:spTree>
    <p:custDataLst>
      <p:tags r:id="rId1"/>
    </p:custDataLst>
    <p:extLst>
      <p:ext uri="{BB962C8B-B14F-4D97-AF65-F5344CB8AC3E}">
        <p14:creationId xmlns:p14="http://schemas.microsoft.com/office/powerpoint/2010/main" val="165629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9266"/>
            <a:ext cx="8804366" cy="646331"/>
          </a:xfrm>
          <a:prstGeom prst="rect">
            <a:avLst/>
          </a:prstGeom>
        </p:spPr>
        <p:txBody>
          <a:bodyPr wrap="square">
            <a:spAutoFit/>
          </a:bodyPr>
          <a:lstStyle/>
          <a:p>
            <a:r>
              <a:rPr lang="en-US" b="1" i="1" dirty="0">
                <a:solidFill>
                  <a:srgbClr val="FF0000"/>
                </a:solidFill>
                <a:effectLst>
                  <a:outerShdw blurRad="38100" dist="38100" dir="2700000" algn="tl">
                    <a:srgbClr val="000000">
                      <a:alpha val="43137"/>
                    </a:srgbClr>
                  </a:outerShdw>
                </a:effectLst>
                <a:latin typeface="Arial Narrow" panose="020B0606020202030204" pitchFamily="34" charset="0"/>
              </a:rPr>
              <a:t>When solving a system of linear equations by substitution, how can you tell if the system has no solution or infinitely many solutions</a:t>
            </a:r>
            <a:r>
              <a:rPr lang="en-US" b="1" i="1" dirty="0" smtClean="0">
                <a:solidFill>
                  <a:srgbClr val="FF0000"/>
                </a:solidFill>
                <a:effectLst>
                  <a:outerShdw blurRad="38100" dist="38100" dir="2700000" algn="tl">
                    <a:srgbClr val="000000">
                      <a:alpha val="43137"/>
                    </a:srgbClr>
                  </a:outerShdw>
                </a:effectLst>
                <a:latin typeface="Arial Narrow" panose="020B0606020202030204" pitchFamily="34" charset="0"/>
              </a:rPr>
              <a:t>? Draw a example graph of each. </a:t>
            </a:r>
            <a:endParaRPr lang="en-US" b="1" i="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3" name="Rectangle 2"/>
          <p:cNvSpPr/>
          <p:nvPr/>
        </p:nvSpPr>
        <p:spPr>
          <a:xfrm>
            <a:off x="78377" y="1116268"/>
            <a:ext cx="8725989" cy="2585323"/>
          </a:xfrm>
          <a:prstGeom prst="rect">
            <a:avLst/>
          </a:prstGeom>
        </p:spPr>
        <p:txBody>
          <a:bodyPr wrap="square">
            <a:spAutoFit/>
          </a:bodyPr>
          <a:lstStyle/>
          <a:p>
            <a:r>
              <a:rPr lang="en-US" i="1" u="sng" dirty="0" smtClean="0">
                <a:effectLst>
                  <a:outerShdw blurRad="38100" dist="38100" dir="2700000" algn="tl">
                    <a:srgbClr val="000000">
                      <a:alpha val="43137"/>
                    </a:srgbClr>
                  </a:outerShdw>
                </a:effectLst>
                <a:latin typeface="Arial Narrow" panose="020B0606020202030204" pitchFamily="34" charset="0"/>
              </a:rPr>
              <a:t>In equation form: If </a:t>
            </a:r>
            <a:r>
              <a:rPr lang="en-US" i="1" u="sng" dirty="0">
                <a:effectLst>
                  <a:outerShdw blurRad="38100" dist="38100" dir="2700000" algn="tl">
                    <a:srgbClr val="000000">
                      <a:alpha val="43137"/>
                    </a:srgbClr>
                  </a:outerShdw>
                </a:effectLst>
                <a:latin typeface="Arial Narrow" panose="020B0606020202030204" pitchFamily="34" charset="0"/>
              </a:rPr>
              <a:t>it has no solutions, the solution process will result in an equation that is false</a:t>
            </a:r>
            <a:r>
              <a:rPr lang="en-US" i="1" u="sng" dirty="0" smtClean="0">
                <a:effectLst>
                  <a:outerShdw blurRad="38100" dist="38100" dir="2700000" algn="tl">
                    <a:srgbClr val="000000">
                      <a:alpha val="43137"/>
                    </a:srgbClr>
                  </a:outerShdw>
                </a:effectLst>
                <a:latin typeface="Arial Narrow" panose="020B0606020202030204" pitchFamily="34" charset="0"/>
              </a:rPr>
              <a:t>.</a:t>
            </a:r>
          </a:p>
          <a:p>
            <a:endParaRPr lang="en-US" i="1" u="sng" dirty="0" smtClean="0">
              <a:effectLst>
                <a:outerShdw blurRad="38100" dist="38100" dir="2700000" algn="tl">
                  <a:srgbClr val="000000">
                    <a:alpha val="43137"/>
                  </a:srgbClr>
                </a:outerShdw>
              </a:effectLst>
              <a:latin typeface="Arial Narrow" panose="020B0606020202030204" pitchFamily="34" charset="0"/>
            </a:endParaRPr>
          </a:p>
          <a:p>
            <a:r>
              <a:rPr lang="en-US" i="1" u="sng" dirty="0" smtClean="0">
                <a:effectLst>
                  <a:outerShdw blurRad="38100" dist="38100" dir="2700000" algn="tl">
                    <a:srgbClr val="000000">
                      <a:alpha val="43137"/>
                    </a:srgbClr>
                  </a:outerShdw>
                </a:effectLst>
                <a:latin typeface="Arial Narrow" panose="020B0606020202030204" pitchFamily="34" charset="0"/>
              </a:rPr>
              <a:t>On graph: </a:t>
            </a:r>
            <a:r>
              <a:rPr lang="en-US" i="1" u="sng" dirty="0">
                <a:effectLst>
                  <a:outerShdw blurRad="38100" dist="38100" dir="2700000" algn="tl">
                    <a:srgbClr val="000000">
                      <a:alpha val="43137"/>
                    </a:srgbClr>
                  </a:outerShdw>
                </a:effectLst>
                <a:latin typeface="Arial Narrow" panose="020B0606020202030204" pitchFamily="34" charset="0"/>
              </a:rPr>
              <a:t>When the equations represent two parallel lines, the lines do not intersect, so there is no solution. </a:t>
            </a:r>
            <a:endParaRPr lang="en-US" i="1" u="sng" dirty="0" smtClean="0">
              <a:effectLst>
                <a:outerShdw blurRad="38100" dist="38100" dir="2700000" algn="tl">
                  <a:srgbClr val="000000">
                    <a:alpha val="43137"/>
                  </a:srgbClr>
                </a:outerShdw>
              </a:effectLst>
              <a:latin typeface="Arial Narrow" panose="020B0606020202030204" pitchFamily="34" charset="0"/>
            </a:endParaRPr>
          </a:p>
          <a:p>
            <a:endParaRPr lang="en-US" i="1" u="sng" dirty="0" smtClean="0">
              <a:effectLst>
                <a:outerShdw blurRad="38100" dist="38100" dir="2700000" algn="tl">
                  <a:srgbClr val="000000">
                    <a:alpha val="43137"/>
                  </a:srgbClr>
                </a:outerShdw>
              </a:effectLst>
              <a:latin typeface="Arial Narrow" panose="020B0606020202030204" pitchFamily="34" charset="0"/>
            </a:endParaRPr>
          </a:p>
          <a:p>
            <a:r>
              <a:rPr lang="en-US" i="1" u="sng" dirty="0">
                <a:effectLst>
                  <a:outerShdw blurRad="38100" dist="38100" dir="2700000" algn="tl">
                    <a:srgbClr val="000000">
                      <a:alpha val="43137"/>
                    </a:srgbClr>
                  </a:outerShdw>
                </a:effectLst>
                <a:latin typeface="Arial Narrow" panose="020B0606020202030204" pitchFamily="34" charset="0"/>
              </a:rPr>
              <a:t>In equation form: </a:t>
            </a:r>
            <a:r>
              <a:rPr lang="en-US" i="1" u="sng" dirty="0" smtClean="0">
                <a:effectLst>
                  <a:outerShdw blurRad="38100" dist="38100" dir="2700000" algn="tl">
                    <a:srgbClr val="000000">
                      <a:alpha val="43137"/>
                    </a:srgbClr>
                  </a:outerShdw>
                </a:effectLst>
                <a:latin typeface="Arial Narrow" panose="020B0606020202030204" pitchFamily="34" charset="0"/>
              </a:rPr>
              <a:t>If </a:t>
            </a:r>
            <a:r>
              <a:rPr lang="en-US" i="1" u="sng" dirty="0">
                <a:effectLst>
                  <a:outerShdw blurRad="38100" dist="38100" dir="2700000" algn="tl">
                    <a:srgbClr val="000000">
                      <a:alpha val="43137"/>
                    </a:srgbClr>
                  </a:outerShdw>
                </a:effectLst>
                <a:latin typeface="Arial Narrow" panose="020B0606020202030204" pitchFamily="34" charset="0"/>
              </a:rPr>
              <a:t>it has infinitely many solutions</a:t>
            </a:r>
            <a:r>
              <a:rPr lang="en-US" i="1" u="sng" dirty="0" smtClean="0">
                <a:effectLst>
                  <a:outerShdw blurRad="38100" dist="38100" dir="2700000" algn="tl">
                    <a:srgbClr val="000000">
                      <a:alpha val="43137"/>
                    </a:srgbClr>
                  </a:outerShdw>
                </a:effectLst>
                <a:latin typeface="Arial Narrow" panose="020B0606020202030204" pitchFamily="34" charset="0"/>
              </a:rPr>
              <a:t>, </a:t>
            </a:r>
            <a:r>
              <a:rPr lang="en-US" i="1" u="sng" dirty="0">
                <a:effectLst>
                  <a:outerShdw blurRad="38100" dist="38100" dir="2700000" algn="tl">
                    <a:srgbClr val="000000">
                      <a:alpha val="43137"/>
                    </a:srgbClr>
                  </a:outerShdw>
                </a:effectLst>
                <a:latin typeface="Arial Narrow" panose="020B0606020202030204" pitchFamily="34" charset="0"/>
              </a:rPr>
              <a:t>the solution process will result in an equation that is always true</a:t>
            </a:r>
            <a:r>
              <a:rPr lang="en-US" i="1" u="sng" dirty="0" smtClean="0">
                <a:effectLst>
                  <a:outerShdw blurRad="38100" dist="38100" dir="2700000" algn="tl">
                    <a:srgbClr val="000000">
                      <a:alpha val="43137"/>
                    </a:srgbClr>
                  </a:outerShdw>
                </a:effectLst>
                <a:latin typeface="Arial Narrow" panose="020B0606020202030204" pitchFamily="34" charset="0"/>
              </a:rPr>
              <a:t>.</a:t>
            </a:r>
          </a:p>
          <a:p>
            <a:endParaRPr lang="en-US" i="1" u="sng" dirty="0" smtClean="0">
              <a:effectLst>
                <a:outerShdw blurRad="38100" dist="38100" dir="2700000" algn="tl">
                  <a:srgbClr val="000000">
                    <a:alpha val="43137"/>
                  </a:srgbClr>
                </a:outerShdw>
              </a:effectLst>
              <a:latin typeface="Arial Narrow" panose="020B0606020202030204" pitchFamily="34" charset="0"/>
            </a:endParaRPr>
          </a:p>
          <a:p>
            <a:r>
              <a:rPr lang="en-US" i="1" u="sng" dirty="0" smtClean="0">
                <a:effectLst>
                  <a:outerShdw blurRad="38100" dist="38100" dir="2700000" algn="tl">
                    <a:srgbClr val="000000">
                      <a:alpha val="43137"/>
                    </a:srgbClr>
                  </a:outerShdw>
                </a:effectLst>
                <a:latin typeface="Arial Narrow" panose="020B0606020202030204" pitchFamily="34" charset="0"/>
              </a:rPr>
              <a:t>On the graph: </a:t>
            </a:r>
            <a:r>
              <a:rPr lang="en-US" i="1" u="sng" dirty="0">
                <a:effectLst>
                  <a:outerShdw blurRad="38100" dist="38100" dir="2700000" algn="tl">
                    <a:srgbClr val="000000">
                      <a:alpha val="43137"/>
                    </a:srgbClr>
                  </a:outerShdw>
                </a:effectLst>
                <a:latin typeface="Arial Narrow" panose="020B0606020202030204" pitchFamily="34" charset="0"/>
              </a:rPr>
              <a:t>When both equations represent the same line, the system has infinitely many solutions</a:t>
            </a:r>
            <a:r>
              <a:rPr lang="en-US" i="1" u="sng" dirty="0" smtClean="0">
                <a:effectLst>
                  <a:outerShdw blurRad="38100" dist="38100" dir="2700000" algn="tl">
                    <a:srgbClr val="000000">
                      <a:alpha val="43137"/>
                    </a:srgbClr>
                  </a:outerShdw>
                </a:effectLst>
                <a:latin typeface="Arial Narrow" panose="020B0606020202030204" pitchFamily="34" charset="0"/>
              </a:rPr>
              <a:t>.</a:t>
            </a:r>
            <a:endParaRPr lang="en-US" i="1" u="sng" dirty="0">
              <a:effectLst>
                <a:outerShdw blurRad="38100" dist="38100" dir="2700000" algn="tl">
                  <a:srgbClr val="000000">
                    <a:alpha val="43137"/>
                  </a:srgbClr>
                </a:outerShdw>
              </a:effectLst>
              <a:latin typeface="Arial Narrow" panose="020B0606020202030204" pitchFamily="34" charset="0"/>
            </a:endParaRPr>
          </a:p>
        </p:txBody>
      </p:sp>
      <p:pic>
        <p:nvPicPr>
          <p:cNvPr id="1026" name="Picture 2" descr="Image result for coordinate graph bl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09" y="4233317"/>
            <a:ext cx="1516471" cy="15164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2" descr="Image result for coordinate graph bl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460" y="4233317"/>
            <a:ext cx="1516471" cy="15164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724485" y="5732936"/>
            <a:ext cx="1197764" cy="369332"/>
          </a:xfrm>
          <a:prstGeom prst="rect">
            <a:avLst/>
          </a:prstGeom>
        </p:spPr>
        <p:txBody>
          <a:bodyPr wrap="none">
            <a:spAutoFit/>
          </a:bodyPr>
          <a:lstStyle/>
          <a:p>
            <a:r>
              <a:rPr lang="en-US" i="1" u="sng" dirty="0">
                <a:effectLst>
                  <a:outerShdw blurRad="38100" dist="38100" dir="2700000" algn="tl">
                    <a:srgbClr val="000000">
                      <a:alpha val="43137"/>
                    </a:srgbClr>
                  </a:outerShdw>
                </a:effectLst>
                <a:latin typeface="Arial Narrow" panose="020B0606020202030204" pitchFamily="34" charset="0"/>
              </a:rPr>
              <a:t>no solutions</a:t>
            </a:r>
            <a:endParaRPr lang="en-US" dirty="0"/>
          </a:p>
        </p:txBody>
      </p:sp>
      <p:sp>
        <p:nvSpPr>
          <p:cNvPr id="10" name="Rectangle 9"/>
          <p:cNvSpPr/>
          <p:nvPr/>
        </p:nvSpPr>
        <p:spPr>
          <a:xfrm>
            <a:off x="2498286" y="5749789"/>
            <a:ext cx="2186817" cy="369332"/>
          </a:xfrm>
          <a:prstGeom prst="rect">
            <a:avLst/>
          </a:prstGeom>
        </p:spPr>
        <p:txBody>
          <a:bodyPr wrap="none">
            <a:spAutoFit/>
          </a:bodyPr>
          <a:lstStyle/>
          <a:p>
            <a:r>
              <a:rPr lang="en-US" i="1" u="sng" dirty="0">
                <a:effectLst>
                  <a:outerShdw blurRad="38100" dist="38100" dir="2700000" algn="tl">
                    <a:srgbClr val="000000">
                      <a:alpha val="43137"/>
                    </a:srgbClr>
                  </a:outerShdw>
                </a:effectLst>
                <a:latin typeface="Arial Narrow" panose="020B0606020202030204" pitchFamily="34" charset="0"/>
              </a:rPr>
              <a:t>infinitely many solutions</a:t>
            </a:r>
            <a:endParaRPr lang="en-US" dirty="0"/>
          </a:p>
        </p:txBody>
      </p:sp>
      <p:sp>
        <p:nvSpPr>
          <p:cNvPr id="15" name="Round Same Side Corner Rectangle 8">
            <a:extLst>
              <a:ext uri="{FF2B5EF4-FFF2-40B4-BE49-F238E27FC236}">
                <a16:creationId xmlns:a16="http://schemas.microsoft.com/office/drawing/2014/main" id="{69154933-089F-4AE8-8A0F-B07258E34C51}"/>
              </a:ext>
            </a:extLst>
          </p:cNvPr>
          <p:cNvSpPr/>
          <p:nvPr/>
        </p:nvSpPr>
        <p:spPr bwMode="auto">
          <a:xfrm rot="16200000">
            <a:off x="-601671" y="4477455"/>
            <a:ext cx="1441196" cy="224000"/>
          </a:xfrm>
          <a:prstGeom prst="round2SameRect">
            <a:avLst>
              <a:gd name="adj1" fmla="val 0"/>
              <a:gd name="adj2" fmla="val 25520"/>
            </a:avLst>
          </a:prstGeom>
          <a:solidFill>
            <a:srgbClr val="FFFFFF"/>
          </a:solidFill>
          <a:ln w="6350">
            <a:noFill/>
          </a:ln>
          <a:effectLst>
            <a:outerShdw blurRad="50800" algn="ctr" rotWithShape="0">
              <a:prstClr val="black">
                <a:alpha val="40000"/>
              </a:prstClr>
            </a:outerShdw>
          </a:effectLst>
          <a:extLst/>
        </p:spPr>
        <p:txBody>
          <a:bodyPr wrap="none" lIns="76200" tIns="39483" rIns="76200" bIns="39483" rtlCol="0" anchor="ctr" anchorCtr="0">
            <a:spAutoFit/>
          </a:bodyPr>
          <a:lstStyle/>
          <a:p>
            <a:pPr algn="ctr">
              <a:defRPr/>
            </a:pPr>
            <a:r>
              <a:rPr lang="en-US" sz="833" b="1" dirty="0">
                <a:solidFill>
                  <a:srgbClr val="0171AB"/>
                </a:solidFill>
                <a:latin typeface="Century Gothic" panose="020B0502020202020204" pitchFamily="34" charset="0"/>
              </a:rPr>
              <a:t>CONCEPT DEVELOPMENT</a:t>
            </a:r>
          </a:p>
        </p:txBody>
      </p:sp>
      <p:pic>
        <p:nvPicPr>
          <p:cNvPr id="11" name="Picture 2" descr="Image result for coordinate graph bl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6883" y="4216464"/>
            <a:ext cx="1516471" cy="15164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96314" y="5712514"/>
            <a:ext cx="1282723" cy="369332"/>
          </a:xfrm>
          <a:prstGeom prst="rect">
            <a:avLst/>
          </a:prstGeom>
        </p:spPr>
        <p:txBody>
          <a:bodyPr wrap="none">
            <a:spAutoFit/>
          </a:bodyPr>
          <a:lstStyle/>
          <a:p>
            <a:r>
              <a:rPr lang="en-US" i="1" u="sng" dirty="0" smtClean="0">
                <a:effectLst>
                  <a:outerShdw blurRad="38100" dist="38100" dir="2700000" algn="tl">
                    <a:srgbClr val="000000">
                      <a:alpha val="43137"/>
                    </a:srgbClr>
                  </a:outerShdw>
                </a:effectLst>
                <a:latin typeface="Arial Narrow" panose="020B0606020202030204" pitchFamily="34" charset="0"/>
              </a:rPr>
              <a:t>One Solution</a:t>
            </a:r>
            <a:endParaRPr lang="en-US" dirty="0"/>
          </a:p>
        </p:txBody>
      </p:sp>
      <p:cxnSp>
        <p:nvCxnSpPr>
          <p:cNvPr id="5" name="Straight Arrow Connector 4"/>
          <p:cNvCxnSpPr/>
          <p:nvPr/>
        </p:nvCxnSpPr>
        <p:spPr>
          <a:xfrm flipV="1">
            <a:off x="495209" y="4233317"/>
            <a:ext cx="1181299" cy="133146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V="1">
            <a:off x="647609" y="4385717"/>
            <a:ext cx="1181299" cy="133146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flipV="1">
            <a:off x="2949125" y="4381054"/>
            <a:ext cx="1181299" cy="133146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flipV="1">
            <a:off x="3168632" y="4692770"/>
            <a:ext cx="701753" cy="76274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flipV="1">
            <a:off x="5959911" y="4638843"/>
            <a:ext cx="964824" cy="1019744"/>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flipH="1" flipV="1">
            <a:off x="5891646" y="4441111"/>
            <a:ext cx="787345" cy="1163549"/>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24" name="Rectangle 23"/>
          <p:cNvSpPr/>
          <p:nvPr/>
        </p:nvSpPr>
        <p:spPr>
          <a:xfrm>
            <a:off x="5596314" y="6027039"/>
            <a:ext cx="1940596" cy="646331"/>
          </a:xfrm>
          <a:prstGeom prst="rect">
            <a:avLst/>
          </a:prstGeom>
        </p:spPr>
        <p:txBody>
          <a:bodyPr wrap="none">
            <a:spAutoFit/>
          </a:bodyPr>
          <a:lstStyle/>
          <a:p>
            <a:r>
              <a:rPr lang="en-US" i="1" dirty="0">
                <a:solidFill>
                  <a:srgbClr val="FF0000"/>
                </a:solidFill>
                <a:effectLst>
                  <a:outerShdw blurRad="38100" dist="38100" dir="2700000" algn="tl">
                    <a:srgbClr val="000000">
                      <a:alpha val="43137"/>
                    </a:srgbClr>
                  </a:outerShdw>
                </a:effectLst>
                <a:latin typeface="Arial Narrow" panose="020B0606020202030204" pitchFamily="34" charset="0"/>
              </a:rPr>
              <a:t>Different</a:t>
            </a:r>
            <a:r>
              <a:rPr lang="en-US" i="1" dirty="0" smtClean="0">
                <a:solidFill>
                  <a:srgbClr val="FF0000"/>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0000"/>
                </a:solidFill>
                <a:effectLst>
                  <a:outerShdw blurRad="38100" dist="38100" dir="2700000" algn="tl">
                    <a:srgbClr val="000000">
                      <a:alpha val="43137"/>
                    </a:srgbClr>
                  </a:outerShdw>
                </a:effectLst>
                <a:latin typeface="Arial Narrow" panose="020B0606020202030204" pitchFamily="34" charset="0"/>
              </a:rPr>
              <a:t>Slope</a:t>
            </a:r>
          </a:p>
          <a:p>
            <a:r>
              <a:rPr lang="en-US" i="1" dirty="0">
                <a:solidFill>
                  <a:srgbClr val="FF0000"/>
                </a:solidFill>
                <a:effectLst>
                  <a:outerShdw blurRad="38100" dist="38100" dir="2700000" algn="tl">
                    <a:srgbClr val="000000">
                      <a:alpha val="43137"/>
                    </a:srgbClr>
                  </a:outerShdw>
                </a:effectLst>
                <a:latin typeface="Arial Narrow" panose="020B0606020202030204" pitchFamily="34" charset="0"/>
              </a:rPr>
              <a:t>Different y-intercept. </a:t>
            </a:r>
            <a:endParaRPr lang="en-US" dirty="0">
              <a:solidFill>
                <a:srgbClr val="FF0000"/>
              </a:solidFill>
            </a:endParaRPr>
          </a:p>
        </p:txBody>
      </p:sp>
      <p:sp>
        <p:nvSpPr>
          <p:cNvPr id="25" name="Rectangle 24"/>
          <p:cNvSpPr/>
          <p:nvPr/>
        </p:nvSpPr>
        <p:spPr>
          <a:xfrm>
            <a:off x="2744507" y="6081846"/>
            <a:ext cx="1723549" cy="646331"/>
          </a:xfrm>
          <a:prstGeom prst="rect">
            <a:avLst/>
          </a:prstGeom>
        </p:spPr>
        <p:txBody>
          <a:bodyPr wrap="none">
            <a:spAutoFit/>
          </a:bodyPr>
          <a:lstStyle/>
          <a:p>
            <a:r>
              <a:rPr lang="en-US" i="1" dirty="0">
                <a:solidFill>
                  <a:srgbClr val="FF0000"/>
                </a:solidFill>
                <a:effectLst>
                  <a:outerShdw blurRad="38100" dist="38100" dir="2700000" algn="tl">
                    <a:srgbClr val="000000">
                      <a:alpha val="43137"/>
                    </a:srgbClr>
                  </a:outerShdw>
                </a:effectLst>
                <a:latin typeface="Arial Narrow" panose="020B0606020202030204" pitchFamily="34" charset="0"/>
              </a:rPr>
              <a:t>Same Slope</a:t>
            </a:r>
          </a:p>
          <a:p>
            <a:r>
              <a:rPr lang="en-US" i="1" dirty="0" smtClean="0">
                <a:solidFill>
                  <a:srgbClr val="FF0000"/>
                </a:solidFill>
                <a:effectLst>
                  <a:outerShdw blurRad="38100" dist="38100" dir="2700000" algn="tl">
                    <a:srgbClr val="000000">
                      <a:alpha val="43137"/>
                    </a:srgbClr>
                  </a:outerShdw>
                </a:effectLst>
                <a:latin typeface="Arial Narrow" panose="020B0606020202030204" pitchFamily="34" charset="0"/>
              </a:rPr>
              <a:t>Same </a:t>
            </a:r>
            <a:r>
              <a:rPr lang="en-US" i="1" dirty="0">
                <a:solidFill>
                  <a:srgbClr val="FF0000"/>
                </a:solidFill>
                <a:effectLst>
                  <a:outerShdw blurRad="38100" dist="38100" dir="2700000" algn="tl">
                    <a:srgbClr val="000000">
                      <a:alpha val="43137"/>
                    </a:srgbClr>
                  </a:outerShdw>
                </a:effectLst>
                <a:latin typeface="Arial Narrow" panose="020B0606020202030204" pitchFamily="34" charset="0"/>
              </a:rPr>
              <a:t>y-intercept. </a:t>
            </a:r>
            <a:endParaRPr lang="en-US" dirty="0">
              <a:solidFill>
                <a:srgbClr val="FF0000"/>
              </a:solidFill>
            </a:endParaRPr>
          </a:p>
        </p:txBody>
      </p:sp>
      <p:sp>
        <p:nvSpPr>
          <p:cNvPr id="26" name="Rectangle 25"/>
          <p:cNvSpPr/>
          <p:nvPr/>
        </p:nvSpPr>
        <p:spPr>
          <a:xfrm>
            <a:off x="495209" y="6031935"/>
            <a:ext cx="1940596" cy="646331"/>
          </a:xfrm>
          <a:prstGeom prst="rect">
            <a:avLst/>
          </a:prstGeom>
        </p:spPr>
        <p:txBody>
          <a:bodyPr wrap="none">
            <a:spAutoFit/>
          </a:bodyPr>
          <a:lstStyle/>
          <a:p>
            <a:r>
              <a:rPr lang="en-US" i="1" dirty="0">
                <a:solidFill>
                  <a:srgbClr val="FF0000"/>
                </a:solidFill>
                <a:effectLst>
                  <a:outerShdw blurRad="38100" dist="38100" dir="2700000" algn="tl">
                    <a:srgbClr val="000000">
                      <a:alpha val="43137"/>
                    </a:srgbClr>
                  </a:outerShdw>
                </a:effectLst>
                <a:latin typeface="Arial Narrow" panose="020B0606020202030204" pitchFamily="34" charset="0"/>
              </a:rPr>
              <a:t>Same Slope</a:t>
            </a:r>
          </a:p>
          <a:p>
            <a:r>
              <a:rPr lang="en-US" i="1" dirty="0">
                <a:solidFill>
                  <a:srgbClr val="FF0000"/>
                </a:solidFill>
                <a:effectLst>
                  <a:outerShdw blurRad="38100" dist="38100" dir="2700000" algn="tl">
                    <a:srgbClr val="000000">
                      <a:alpha val="43137"/>
                    </a:srgbClr>
                  </a:outerShdw>
                </a:effectLst>
                <a:latin typeface="Arial Narrow" panose="020B0606020202030204" pitchFamily="34" charset="0"/>
              </a:rPr>
              <a:t>Different y-intercept. </a:t>
            </a:r>
            <a:endParaRPr lang="en-US" dirty="0">
              <a:solidFill>
                <a:srgbClr val="FF0000"/>
              </a:solidFill>
            </a:endParaRPr>
          </a:p>
        </p:txBody>
      </p:sp>
    </p:spTree>
    <p:extLst>
      <p:ext uri="{BB962C8B-B14F-4D97-AF65-F5344CB8AC3E}">
        <p14:creationId xmlns:p14="http://schemas.microsoft.com/office/powerpoint/2010/main" val="413754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8720667" y="-709084"/>
            <a:ext cx="328083"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 name="Round Same Side Corner Rectangle 8">
            <a:extLst>
              <a:ext uri="{FF2B5EF4-FFF2-40B4-BE49-F238E27FC236}">
                <a16:creationId xmlns:a16="http://schemas.microsoft.com/office/drawing/2014/main" id="{69154933-089F-4AE8-8A0F-B07258E34C51}"/>
              </a:ext>
            </a:extLst>
          </p:cNvPr>
          <p:cNvSpPr/>
          <p:nvPr/>
        </p:nvSpPr>
        <p:spPr bwMode="auto">
          <a:xfrm rot="16200000">
            <a:off x="-629728" y="3317001"/>
            <a:ext cx="1441196" cy="224000"/>
          </a:xfrm>
          <a:prstGeom prst="round2SameRect">
            <a:avLst>
              <a:gd name="adj1" fmla="val 0"/>
              <a:gd name="adj2" fmla="val 25520"/>
            </a:avLst>
          </a:prstGeom>
          <a:solidFill>
            <a:srgbClr val="FFFFFF"/>
          </a:solidFill>
          <a:ln w="6350">
            <a:noFill/>
          </a:ln>
          <a:effectLst>
            <a:outerShdw blurRad="50800" algn="ctr" rotWithShape="0">
              <a:prstClr val="black">
                <a:alpha val="40000"/>
              </a:prstClr>
            </a:outerShdw>
          </a:effectLst>
          <a:extLst/>
        </p:spPr>
        <p:txBody>
          <a:bodyPr wrap="none" lIns="76200" tIns="39483" rIns="76200" bIns="39483" rtlCol="0" anchor="ctr" anchorCtr="0">
            <a:spAutoFit/>
          </a:bodyPr>
          <a:lstStyle/>
          <a:p>
            <a:pPr algn="ctr">
              <a:defRPr/>
            </a:pPr>
            <a:r>
              <a:rPr lang="en-US" sz="833" b="1" dirty="0">
                <a:solidFill>
                  <a:srgbClr val="0171AB"/>
                </a:solidFill>
                <a:latin typeface="Century Gothic" panose="020B0502020202020204" pitchFamily="34" charset="0"/>
              </a:rPr>
              <a:t>CONCEPT DEVELOPMENT</a:t>
            </a:r>
          </a:p>
        </p:txBody>
      </p:sp>
      <p:pic>
        <p:nvPicPr>
          <p:cNvPr id="13" name="Picture 4" descr="C:\Users\Stephen\Downloads\CFU Icon.png">
            <a:extLst>
              <a:ext uri="{FF2B5EF4-FFF2-40B4-BE49-F238E27FC236}">
                <a16:creationId xmlns:a16="http://schemas.microsoft.com/office/drawing/2014/main" id="{3ABBE7E8-F51D-457D-BD88-858504E4CA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2922" y="1344298"/>
            <a:ext cx="153167" cy="1524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02869" y="861536"/>
            <a:ext cx="8745187" cy="1477328"/>
          </a:xfrm>
          <a:prstGeom prst="rect">
            <a:avLst/>
          </a:prstGeom>
        </p:spPr>
        <p:txBody>
          <a:bodyPr wrap="square">
            <a:spAutoFit/>
          </a:bodyPr>
          <a:lstStyle/>
          <a:p>
            <a:r>
              <a:rPr lang="en-US" dirty="0">
                <a:latin typeface="Arial Narrow" panose="020B0606020202030204" pitchFamily="34" charset="0"/>
              </a:rPr>
              <a:t>Let </a:t>
            </a:r>
            <a:r>
              <a:rPr lang="en-US" b="1" i="1" dirty="0">
                <a:effectLst>
                  <a:outerShdw blurRad="38100" dist="38100" dir="2700000" algn="tl">
                    <a:srgbClr val="000000">
                      <a:alpha val="43137"/>
                    </a:srgbClr>
                  </a:outerShdw>
                </a:effectLst>
                <a:latin typeface="Arial Narrow" panose="020B0606020202030204" pitchFamily="34" charset="0"/>
              </a:rPr>
              <a:t>t</a:t>
            </a:r>
            <a:r>
              <a:rPr lang="en-US" dirty="0">
                <a:latin typeface="Arial Narrow" panose="020B0606020202030204" pitchFamily="34" charset="0"/>
              </a:rPr>
              <a:t> represent the total cost in dollars and </a:t>
            </a:r>
            <a:r>
              <a:rPr lang="en-US" b="1" i="1" dirty="0">
                <a:effectLst>
                  <a:outerShdw blurRad="38100" dist="38100" dir="2700000" algn="tl">
                    <a:srgbClr val="000000">
                      <a:alpha val="43137"/>
                    </a:srgbClr>
                  </a:outerShdw>
                </a:effectLst>
                <a:latin typeface="Arial Narrow" panose="020B0606020202030204" pitchFamily="34" charset="0"/>
              </a:rPr>
              <a:t>m</a:t>
            </a:r>
            <a:r>
              <a:rPr lang="en-US" dirty="0">
                <a:latin typeface="Arial Narrow" panose="020B0606020202030204" pitchFamily="34" charset="0"/>
              </a:rPr>
              <a:t> represent the number of months. </a:t>
            </a:r>
            <a:endParaRPr lang="en-US" dirty="0" smtClean="0">
              <a:latin typeface="Arial Narrow" panose="020B0606020202030204" pitchFamily="34" charset="0"/>
            </a:endParaRPr>
          </a:p>
          <a:p>
            <a:r>
              <a:rPr lang="en-US" i="1" dirty="0" smtClean="0">
                <a:effectLst>
                  <a:outerShdw blurRad="38100" dist="38100" dir="2700000" algn="tl">
                    <a:srgbClr val="000000">
                      <a:alpha val="43137"/>
                    </a:srgbClr>
                  </a:outerShdw>
                </a:effectLst>
                <a:latin typeface="Arial Narrow" panose="020B0606020202030204" pitchFamily="34" charset="0"/>
              </a:rPr>
              <a:t>Fitness </a:t>
            </a:r>
            <a:r>
              <a:rPr lang="en-US" i="1" dirty="0">
                <a:effectLst>
                  <a:outerShdw blurRad="38100" dist="38100" dir="2700000" algn="tl">
                    <a:srgbClr val="000000">
                      <a:alpha val="43137"/>
                    </a:srgbClr>
                  </a:outerShdw>
                </a:effectLst>
                <a:latin typeface="Arial Narrow" panose="020B0606020202030204" pitchFamily="34" charset="0"/>
              </a:rPr>
              <a:t>center A has a $60 </a:t>
            </a:r>
            <a:r>
              <a:rPr lang="en-US" i="1" dirty="0" smtClean="0">
                <a:effectLst>
                  <a:outerShdw blurRad="38100" dist="38100" dir="2700000" algn="tl">
                    <a:srgbClr val="000000">
                      <a:alpha val="43137"/>
                    </a:srgbClr>
                  </a:outerShdw>
                </a:effectLst>
                <a:latin typeface="Arial Narrow" panose="020B0606020202030204" pitchFamily="34" charset="0"/>
              </a:rPr>
              <a:t>enrollment fee and costs </a:t>
            </a:r>
            <a:r>
              <a:rPr lang="en-US" i="1" dirty="0">
                <a:effectLst>
                  <a:outerShdw blurRad="38100" dist="38100" dir="2700000" algn="tl">
                    <a:srgbClr val="000000">
                      <a:alpha val="43137"/>
                    </a:srgbClr>
                  </a:outerShdw>
                </a:effectLst>
                <a:latin typeface="Arial Narrow" panose="020B0606020202030204" pitchFamily="34" charset="0"/>
              </a:rPr>
              <a:t>$35 per month. </a:t>
            </a:r>
            <a:endParaRPr lang="en-US" i="1" dirty="0" smtClean="0">
              <a:effectLst>
                <a:outerShdw blurRad="38100" dist="38100" dir="2700000" algn="tl">
                  <a:srgbClr val="000000">
                    <a:alpha val="43137"/>
                  </a:srgbClr>
                </a:outerShdw>
              </a:effectLst>
              <a:latin typeface="Arial Narrow" panose="020B0606020202030204" pitchFamily="34" charset="0"/>
            </a:endParaRPr>
          </a:p>
          <a:p>
            <a:endParaRPr lang="en-US" i="1" dirty="0" smtClean="0">
              <a:effectLst>
                <a:outerShdw blurRad="38100" dist="38100" dir="2700000" algn="tl">
                  <a:srgbClr val="000000">
                    <a:alpha val="43137"/>
                  </a:srgbClr>
                </a:outerShdw>
              </a:effectLst>
              <a:latin typeface="Arial Narrow" panose="020B0606020202030204" pitchFamily="34" charset="0"/>
            </a:endParaRPr>
          </a:p>
          <a:p>
            <a:endParaRPr lang="en-US" i="1" dirty="0">
              <a:effectLst>
                <a:outerShdw blurRad="38100" dist="38100" dir="2700000" algn="tl">
                  <a:srgbClr val="000000">
                    <a:alpha val="43137"/>
                  </a:srgbClr>
                </a:outerShdw>
              </a:effectLst>
              <a:latin typeface="Arial Narrow" panose="020B0606020202030204" pitchFamily="34" charset="0"/>
            </a:endParaRPr>
          </a:p>
          <a:p>
            <a:r>
              <a:rPr lang="en-US" i="1" dirty="0" smtClean="0">
                <a:effectLst>
                  <a:outerShdw blurRad="38100" dist="38100" dir="2700000" algn="tl">
                    <a:srgbClr val="000000">
                      <a:alpha val="43137"/>
                    </a:srgbClr>
                  </a:outerShdw>
                </a:effectLst>
                <a:latin typeface="Arial Narrow" panose="020B0606020202030204" pitchFamily="34" charset="0"/>
              </a:rPr>
              <a:t>Fitness </a:t>
            </a:r>
            <a:r>
              <a:rPr lang="en-US" i="1" dirty="0">
                <a:effectLst>
                  <a:outerShdw blurRad="38100" dist="38100" dir="2700000" algn="tl">
                    <a:srgbClr val="000000">
                      <a:alpha val="43137"/>
                    </a:srgbClr>
                  </a:outerShdw>
                </a:effectLst>
                <a:latin typeface="Arial Narrow" panose="020B0606020202030204" pitchFamily="34" charset="0"/>
              </a:rPr>
              <a:t>center B has no enrollment fee and costs $45 per month. </a:t>
            </a:r>
          </a:p>
        </p:txBody>
      </p:sp>
      <p:sp>
        <p:nvSpPr>
          <p:cNvPr id="7" name="Rectangle 6"/>
          <p:cNvSpPr/>
          <p:nvPr/>
        </p:nvSpPr>
        <p:spPr>
          <a:xfrm>
            <a:off x="319579" y="2677716"/>
            <a:ext cx="8729171" cy="923330"/>
          </a:xfrm>
          <a:prstGeom prst="rect">
            <a:avLst/>
          </a:prstGeom>
        </p:spPr>
        <p:txBody>
          <a:bodyPr wrap="square">
            <a:spAutoFit/>
          </a:bodyPr>
          <a:lstStyle/>
          <a:p>
            <a:r>
              <a:rPr lang="en-US" i="1" dirty="0">
                <a:effectLst>
                  <a:outerShdw blurRad="38100" dist="38100" dir="2700000" algn="tl">
                    <a:srgbClr val="000000">
                      <a:alpha val="43137"/>
                    </a:srgbClr>
                  </a:outerShdw>
                </a:effectLst>
                <a:latin typeface="Arial Narrow" panose="020B0606020202030204" pitchFamily="34" charset="0"/>
              </a:rPr>
              <a:t>In how many months will both fitness centers cost the same</a:t>
            </a:r>
            <a:r>
              <a:rPr lang="en-US" i="1" dirty="0" smtClean="0">
                <a:effectLst>
                  <a:outerShdw blurRad="38100" dist="38100" dir="2700000" algn="tl">
                    <a:srgbClr val="000000">
                      <a:alpha val="43137"/>
                    </a:srgbClr>
                  </a:outerShdw>
                </a:effectLst>
                <a:latin typeface="Arial Narrow" panose="020B0606020202030204" pitchFamily="34" charset="0"/>
              </a:rPr>
              <a:t>? _______________________ </a:t>
            </a:r>
          </a:p>
          <a:p>
            <a:endParaRPr lang="en-US" i="1" dirty="0" smtClean="0">
              <a:effectLst>
                <a:outerShdw blurRad="38100" dist="38100" dir="2700000" algn="tl">
                  <a:srgbClr val="000000">
                    <a:alpha val="43137"/>
                  </a:srgbClr>
                </a:outerShdw>
              </a:effectLst>
              <a:latin typeface="Arial Narrow" panose="020B0606020202030204" pitchFamily="34" charset="0"/>
            </a:endParaRPr>
          </a:p>
          <a:p>
            <a:r>
              <a:rPr lang="en-US" i="1" dirty="0" smtClean="0">
                <a:effectLst>
                  <a:outerShdw blurRad="38100" dist="38100" dir="2700000" algn="tl">
                    <a:srgbClr val="000000">
                      <a:alpha val="43137"/>
                    </a:srgbClr>
                  </a:outerShdw>
                </a:effectLst>
                <a:latin typeface="Arial Narrow" panose="020B0606020202030204" pitchFamily="34" charset="0"/>
              </a:rPr>
              <a:t>What </a:t>
            </a:r>
            <a:r>
              <a:rPr lang="en-US" i="1" dirty="0">
                <a:effectLst>
                  <a:outerShdw blurRad="38100" dist="38100" dir="2700000" algn="tl">
                    <a:srgbClr val="000000">
                      <a:alpha val="43137"/>
                    </a:srgbClr>
                  </a:outerShdw>
                </a:effectLst>
                <a:latin typeface="Arial Narrow" panose="020B0606020202030204" pitchFamily="34" charset="0"/>
              </a:rPr>
              <a:t>will the cost be</a:t>
            </a:r>
            <a:r>
              <a:rPr lang="en-US" i="1" dirty="0" smtClean="0">
                <a:effectLst>
                  <a:outerShdw blurRad="38100" dist="38100" dir="2700000" algn="tl">
                    <a:srgbClr val="000000">
                      <a:alpha val="43137"/>
                    </a:srgbClr>
                  </a:outerShdw>
                </a:effectLst>
                <a:latin typeface="Arial Narrow" panose="020B0606020202030204" pitchFamily="34" charset="0"/>
              </a:rPr>
              <a:t>? ________________________</a:t>
            </a:r>
            <a:endParaRPr lang="en-US" i="1" dirty="0">
              <a:effectLst>
                <a:outerShdw blurRad="38100" dist="38100" dir="2700000" algn="tl">
                  <a:srgbClr val="000000">
                    <a:alpha val="43137"/>
                  </a:srgbClr>
                </a:outerShdw>
              </a:effectLst>
              <a:latin typeface="Arial Narrow" panose="020B0606020202030204" pitchFamily="34" charset="0"/>
            </a:endParaRPr>
          </a:p>
        </p:txBody>
      </p:sp>
      <p:sp>
        <p:nvSpPr>
          <p:cNvPr id="8" name="Rectangle 7"/>
          <p:cNvSpPr/>
          <p:nvPr/>
        </p:nvSpPr>
        <p:spPr>
          <a:xfrm>
            <a:off x="392241" y="4052276"/>
            <a:ext cx="3912738" cy="338554"/>
          </a:xfrm>
          <a:prstGeom prst="rect">
            <a:avLst/>
          </a:prstGeom>
        </p:spPr>
        <p:txBody>
          <a:bodyPr wrap="none">
            <a:spAutoFit/>
          </a:bodyPr>
          <a:lstStyle/>
          <a:p>
            <a:r>
              <a:rPr lang="en-US" sz="1600" b="1" i="1" dirty="0" smtClean="0">
                <a:solidFill>
                  <a:srgbClr val="FF0000"/>
                </a:solidFill>
                <a:latin typeface="Arial" panose="020B0604020202020204" pitchFamily="34" charset="0"/>
                <a:cs typeface="Arial" panose="020B0604020202020204" pitchFamily="34" charset="0"/>
              </a:rPr>
              <a:t>Write &amp; Solve the </a:t>
            </a:r>
            <a:r>
              <a:rPr lang="en-US" sz="1600" b="1" i="1" dirty="0">
                <a:solidFill>
                  <a:srgbClr val="FF0000"/>
                </a:solidFill>
                <a:latin typeface="Arial" panose="020B0604020202020204" pitchFamily="34" charset="0"/>
                <a:cs typeface="Arial" panose="020B0604020202020204" pitchFamily="34" charset="0"/>
              </a:rPr>
              <a:t>system of equations</a:t>
            </a:r>
          </a:p>
        </p:txBody>
      </p:sp>
      <p:pic>
        <p:nvPicPr>
          <p:cNvPr id="9" name="Picture 8"/>
          <p:cNvPicPr>
            <a:picLocks noChangeAspect="1"/>
          </p:cNvPicPr>
          <p:nvPr/>
        </p:nvPicPr>
        <p:blipFill>
          <a:blip r:embed="rId5"/>
          <a:stretch>
            <a:fillRect/>
          </a:stretch>
        </p:blipFill>
        <p:spPr>
          <a:xfrm>
            <a:off x="2619919" y="1586474"/>
            <a:ext cx="1657350" cy="295275"/>
          </a:xfrm>
          <a:prstGeom prst="rect">
            <a:avLst/>
          </a:prstGeom>
        </p:spPr>
      </p:pic>
      <p:pic>
        <p:nvPicPr>
          <p:cNvPr id="10" name="Picture 9"/>
          <p:cNvPicPr>
            <a:picLocks noChangeAspect="1"/>
          </p:cNvPicPr>
          <p:nvPr/>
        </p:nvPicPr>
        <p:blipFill>
          <a:blip r:embed="rId6"/>
          <a:stretch>
            <a:fillRect/>
          </a:stretch>
        </p:blipFill>
        <p:spPr>
          <a:xfrm>
            <a:off x="2804839" y="2296603"/>
            <a:ext cx="1000125" cy="295275"/>
          </a:xfrm>
          <a:prstGeom prst="rect">
            <a:avLst/>
          </a:prstGeom>
        </p:spPr>
      </p:pic>
      <p:pic>
        <p:nvPicPr>
          <p:cNvPr id="2050" name="Picture 2" descr="Image result for Fitness center drawingar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4319" y="153352"/>
            <a:ext cx="2256422" cy="23567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8"/>
          <a:stretch>
            <a:fillRect/>
          </a:stretch>
        </p:blipFill>
        <p:spPr>
          <a:xfrm>
            <a:off x="4232164" y="3756161"/>
            <a:ext cx="1866900" cy="942975"/>
          </a:xfrm>
          <a:prstGeom prst="rect">
            <a:avLst/>
          </a:prstGeom>
        </p:spPr>
      </p:pic>
      <p:pic>
        <p:nvPicPr>
          <p:cNvPr id="19" name="Picture 18"/>
          <p:cNvPicPr>
            <a:picLocks noChangeAspect="1"/>
          </p:cNvPicPr>
          <p:nvPr/>
        </p:nvPicPr>
        <p:blipFill>
          <a:blip r:embed="rId9"/>
          <a:stretch>
            <a:fillRect/>
          </a:stretch>
        </p:blipFill>
        <p:spPr>
          <a:xfrm>
            <a:off x="541757" y="4698515"/>
            <a:ext cx="2591199" cy="1664175"/>
          </a:xfrm>
          <a:prstGeom prst="rect">
            <a:avLst/>
          </a:prstGeom>
        </p:spPr>
      </p:pic>
      <p:pic>
        <p:nvPicPr>
          <p:cNvPr id="20" name="Picture 19"/>
          <p:cNvPicPr>
            <a:picLocks noChangeAspect="1"/>
          </p:cNvPicPr>
          <p:nvPr/>
        </p:nvPicPr>
        <p:blipFill>
          <a:blip r:embed="rId10"/>
          <a:stretch>
            <a:fillRect/>
          </a:stretch>
        </p:blipFill>
        <p:spPr>
          <a:xfrm>
            <a:off x="3430150" y="4890743"/>
            <a:ext cx="3092225" cy="459655"/>
          </a:xfrm>
          <a:prstGeom prst="rect">
            <a:avLst/>
          </a:prstGeom>
        </p:spPr>
      </p:pic>
      <p:pic>
        <p:nvPicPr>
          <p:cNvPr id="24" name="Picture 23"/>
          <p:cNvPicPr>
            <a:picLocks noChangeAspect="1"/>
          </p:cNvPicPr>
          <p:nvPr/>
        </p:nvPicPr>
        <p:blipFill>
          <a:blip r:embed="rId11"/>
          <a:stretch>
            <a:fillRect/>
          </a:stretch>
        </p:blipFill>
        <p:spPr>
          <a:xfrm>
            <a:off x="6952484" y="5037595"/>
            <a:ext cx="1198530" cy="513656"/>
          </a:xfrm>
          <a:prstGeom prst="rect">
            <a:avLst/>
          </a:prstGeom>
        </p:spPr>
      </p:pic>
      <p:sp>
        <p:nvSpPr>
          <p:cNvPr id="27" name="TextBox 26">
            <a:extLst/>
          </p:cNvPr>
          <p:cNvSpPr txBox="1"/>
          <p:nvPr/>
        </p:nvSpPr>
        <p:spPr>
          <a:xfrm>
            <a:off x="202870" y="417605"/>
            <a:ext cx="7471954" cy="338554"/>
          </a:xfrm>
          <a:prstGeom prst="rect">
            <a:avLst/>
          </a:prstGeom>
          <a:noFill/>
        </p:spPr>
        <p:txBody>
          <a:bodyPr wrap="square" rtlCol="0">
            <a:spAutoFit/>
          </a:bodyPr>
          <a:lstStyle/>
          <a:p>
            <a:pPr>
              <a:spcAft>
                <a:spcPts val="500"/>
              </a:spcAft>
              <a:buClr>
                <a:schemeClr val="tx2"/>
              </a:buClr>
            </a:pPr>
            <a:r>
              <a:rPr lang="en-US" sz="1600" dirty="0">
                <a:latin typeface="Arial" panose="020B0604020202020204" pitchFamily="34" charset="0"/>
                <a:cs typeface="Arial" panose="020B0604020202020204" pitchFamily="34" charset="0"/>
              </a:rPr>
              <a:t>You can use a system of linear equations to model real-world situations</a:t>
            </a:r>
            <a:r>
              <a:rPr lang="en-US" sz="1600" dirty="0" smtClean="0">
                <a:latin typeface="Arial" panose="020B0604020202020204" pitchFamily="34" charset="0"/>
                <a:cs typeface="Arial" panose="020B0604020202020204" pitchFamily="34" charset="0"/>
              </a:rPr>
              <a:t>.</a:t>
            </a:r>
            <a:endParaRPr lang="en-US" altLang="en-US" sz="1667"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8822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8720667" y="-709084"/>
            <a:ext cx="328083" cy="59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 name="Round Same Side Corner Rectangle 8">
            <a:extLst>
              <a:ext uri="{FF2B5EF4-FFF2-40B4-BE49-F238E27FC236}">
                <a16:creationId xmlns:a16="http://schemas.microsoft.com/office/drawing/2014/main" id="{69154933-089F-4AE8-8A0F-B07258E34C51}"/>
              </a:ext>
            </a:extLst>
          </p:cNvPr>
          <p:cNvSpPr/>
          <p:nvPr/>
        </p:nvSpPr>
        <p:spPr bwMode="auto">
          <a:xfrm rot="16200000">
            <a:off x="-502274" y="3317001"/>
            <a:ext cx="1186291" cy="224000"/>
          </a:xfrm>
          <a:prstGeom prst="round2SameRect">
            <a:avLst>
              <a:gd name="adj1" fmla="val 0"/>
              <a:gd name="adj2" fmla="val 25520"/>
            </a:avLst>
          </a:prstGeom>
          <a:solidFill>
            <a:srgbClr val="FFFFFF"/>
          </a:solidFill>
          <a:ln w="6350">
            <a:noFill/>
          </a:ln>
          <a:effectLst>
            <a:outerShdw blurRad="50800" algn="ctr" rotWithShape="0">
              <a:prstClr val="black">
                <a:alpha val="40000"/>
              </a:prstClr>
            </a:outerShdw>
          </a:effectLst>
          <a:extLst/>
        </p:spPr>
        <p:txBody>
          <a:bodyPr wrap="none" lIns="76200" tIns="39483" rIns="76200" bIns="39483" rtlCol="0" anchor="ctr" anchorCtr="0">
            <a:spAutoFit/>
          </a:bodyPr>
          <a:lstStyle/>
          <a:p>
            <a:pPr algn="ctr">
              <a:defRPr/>
            </a:pPr>
            <a:r>
              <a:rPr lang="en-US" sz="833" b="1" dirty="0" smtClean="0">
                <a:solidFill>
                  <a:srgbClr val="0171AB"/>
                </a:solidFill>
                <a:latin typeface="Century Gothic" panose="020B0502020202020204" pitchFamily="34" charset="0"/>
              </a:rPr>
              <a:t>SKILL </a:t>
            </a:r>
            <a:r>
              <a:rPr lang="en-US" sz="833" b="1" dirty="0">
                <a:solidFill>
                  <a:srgbClr val="0171AB"/>
                </a:solidFill>
                <a:latin typeface="Century Gothic" panose="020B0502020202020204" pitchFamily="34" charset="0"/>
              </a:rPr>
              <a:t>DEVELOPMENT</a:t>
            </a:r>
          </a:p>
        </p:txBody>
      </p:sp>
      <p:sp>
        <p:nvSpPr>
          <p:cNvPr id="21" name="TextBox 20">
            <a:extLst/>
          </p:cNvPr>
          <p:cNvSpPr txBox="1"/>
          <p:nvPr/>
        </p:nvSpPr>
        <p:spPr>
          <a:xfrm>
            <a:off x="202870" y="417605"/>
            <a:ext cx="7471954" cy="338554"/>
          </a:xfrm>
          <a:prstGeom prst="rect">
            <a:avLst/>
          </a:prstGeom>
          <a:noFill/>
        </p:spPr>
        <p:txBody>
          <a:bodyPr wrap="square" rtlCol="0">
            <a:spAutoFit/>
          </a:bodyPr>
          <a:lstStyle/>
          <a:p>
            <a:pPr>
              <a:spcAft>
                <a:spcPts val="500"/>
              </a:spcAft>
              <a:buClr>
                <a:schemeClr val="tx2"/>
              </a:buClr>
            </a:pPr>
            <a:r>
              <a:rPr lang="en-US" sz="1600" dirty="0">
                <a:latin typeface="Arial" panose="020B0604020202020204" pitchFamily="34" charset="0"/>
                <a:cs typeface="Arial" panose="020B0604020202020204" pitchFamily="34" charset="0"/>
              </a:rPr>
              <a:t>You can use a system of linear equations to model real-world situations</a:t>
            </a:r>
            <a:r>
              <a:rPr lang="en-US" sz="1600" dirty="0" smtClean="0">
                <a:latin typeface="Arial" panose="020B0604020202020204" pitchFamily="34" charset="0"/>
                <a:cs typeface="Arial" panose="020B0604020202020204" pitchFamily="34" charset="0"/>
              </a:rPr>
              <a:t>.</a:t>
            </a:r>
            <a:endParaRPr lang="en-US" altLang="en-US" sz="1667" dirty="0">
              <a:latin typeface="Arial" panose="020B0604020202020204" pitchFamily="34" charset="0"/>
              <a:cs typeface="Arial" panose="020B0604020202020204" pitchFamily="34" charset="0"/>
            </a:endParaRPr>
          </a:p>
        </p:txBody>
      </p:sp>
      <p:pic>
        <p:nvPicPr>
          <p:cNvPr id="13" name="Picture 4" descr="C:\Users\Stephen\Downloads\CFU Icon.png">
            <a:extLst>
              <a:ext uri="{FF2B5EF4-FFF2-40B4-BE49-F238E27FC236}">
                <a16:creationId xmlns:a16="http://schemas.microsoft.com/office/drawing/2014/main" id="{3ABBE7E8-F51D-457D-BD88-858504E4CA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2922" y="1344298"/>
            <a:ext cx="153167" cy="1524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92241" y="876779"/>
            <a:ext cx="7634844" cy="1754326"/>
          </a:xfrm>
          <a:prstGeom prst="rect">
            <a:avLst/>
          </a:prstGeom>
        </p:spPr>
        <p:txBody>
          <a:bodyPr wrap="square">
            <a:spAutoFit/>
          </a:bodyPr>
          <a:lstStyle/>
          <a:p>
            <a:r>
              <a:rPr lang="en-US" dirty="0">
                <a:latin typeface="Arial Narrow" panose="020B0606020202030204" pitchFamily="34" charset="0"/>
                <a:cs typeface="Arial" panose="020B0604020202020204" pitchFamily="34" charset="0"/>
              </a:rPr>
              <a:t>Let </a:t>
            </a:r>
            <a:r>
              <a:rPr lang="en-US" b="1" i="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t</a:t>
            </a:r>
            <a:r>
              <a:rPr lang="en-US" dirty="0">
                <a:latin typeface="Arial Narrow" panose="020B0606020202030204" pitchFamily="34" charset="0"/>
                <a:cs typeface="Arial" panose="020B0604020202020204" pitchFamily="34" charset="0"/>
              </a:rPr>
              <a:t> represent the total amount paid in dollars and </a:t>
            </a:r>
            <a:r>
              <a:rPr lang="en-US" b="1" i="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m </a:t>
            </a:r>
            <a:r>
              <a:rPr lang="en-US" dirty="0">
                <a:latin typeface="Arial Narrow" panose="020B0606020202030204" pitchFamily="34" charset="0"/>
                <a:cs typeface="Arial" panose="020B0604020202020204" pitchFamily="34" charset="0"/>
              </a:rPr>
              <a:t>represent the number of months. </a:t>
            </a:r>
            <a:endParaRPr lang="en-US" dirty="0" smtClean="0">
              <a:latin typeface="Arial Narrow" panose="020B0606020202030204" pitchFamily="34" charset="0"/>
              <a:cs typeface="Arial" panose="020B0604020202020204" pitchFamily="34" charset="0"/>
            </a:endParaRPr>
          </a:p>
          <a:p>
            <a:endParaRPr lang="en-US" b="1" i="1" dirty="0" smtClean="0">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r>
              <a:rPr lang="en-US" b="1" i="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High-speed Internet provider A has a $100 setup fee and costs $65 per month. </a:t>
            </a:r>
            <a:endParaRPr lang="en-US" b="1" i="1" dirty="0" smtClean="0">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endParaRPr lang="en-US" b="1" i="1" dirty="0" smtClean="0">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endParaRPr lang="en-US" b="1" i="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r>
              <a:rPr lang="en-US" b="1" i="1" dirty="0" smtClean="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High-speed </a:t>
            </a:r>
            <a:r>
              <a:rPr lang="en-US" b="1" i="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internet provider B has a setup fee of $30 and costs $70 per month.</a:t>
            </a:r>
          </a:p>
        </p:txBody>
      </p:sp>
      <p:sp>
        <p:nvSpPr>
          <p:cNvPr id="8" name="Rectangle 7"/>
          <p:cNvSpPr/>
          <p:nvPr/>
        </p:nvSpPr>
        <p:spPr>
          <a:xfrm>
            <a:off x="392241" y="4052276"/>
            <a:ext cx="3912738" cy="338554"/>
          </a:xfrm>
          <a:prstGeom prst="rect">
            <a:avLst/>
          </a:prstGeom>
        </p:spPr>
        <p:txBody>
          <a:bodyPr wrap="none">
            <a:spAutoFit/>
          </a:bodyPr>
          <a:lstStyle/>
          <a:p>
            <a:r>
              <a:rPr lang="en-US" sz="1600" b="1" i="1" dirty="0" smtClean="0">
                <a:solidFill>
                  <a:srgbClr val="FF0000"/>
                </a:solidFill>
                <a:latin typeface="Arial" panose="020B0604020202020204" pitchFamily="34" charset="0"/>
                <a:cs typeface="Arial" panose="020B0604020202020204" pitchFamily="34" charset="0"/>
              </a:rPr>
              <a:t>Write &amp; Solve the </a:t>
            </a:r>
            <a:r>
              <a:rPr lang="en-US" sz="1600" b="1" i="1" dirty="0">
                <a:solidFill>
                  <a:srgbClr val="FF0000"/>
                </a:solidFill>
                <a:latin typeface="Arial" panose="020B0604020202020204" pitchFamily="34" charset="0"/>
                <a:cs typeface="Arial" panose="020B0604020202020204" pitchFamily="34" charset="0"/>
              </a:rPr>
              <a:t>system of equations</a:t>
            </a:r>
          </a:p>
        </p:txBody>
      </p:sp>
      <p:pic>
        <p:nvPicPr>
          <p:cNvPr id="3" name="Picture 2"/>
          <p:cNvPicPr>
            <a:picLocks noChangeAspect="1"/>
          </p:cNvPicPr>
          <p:nvPr/>
        </p:nvPicPr>
        <p:blipFill>
          <a:blip r:embed="rId5"/>
          <a:stretch>
            <a:fillRect/>
          </a:stretch>
        </p:blipFill>
        <p:spPr>
          <a:xfrm>
            <a:off x="2995872" y="1860963"/>
            <a:ext cx="1885950" cy="276225"/>
          </a:xfrm>
          <a:prstGeom prst="rect">
            <a:avLst/>
          </a:prstGeom>
        </p:spPr>
      </p:pic>
      <p:pic>
        <p:nvPicPr>
          <p:cNvPr id="4" name="Picture 3"/>
          <p:cNvPicPr>
            <a:picLocks noChangeAspect="1"/>
          </p:cNvPicPr>
          <p:nvPr/>
        </p:nvPicPr>
        <p:blipFill>
          <a:blip r:embed="rId6"/>
          <a:stretch>
            <a:fillRect/>
          </a:stretch>
        </p:blipFill>
        <p:spPr>
          <a:xfrm>
            <a:off x="3156022" y="2660787"/>
            <a:ext cx="1685925" cy="323850"/>
          </a:xfrm>
          <a:prstGeom prst="rect">
            <a:avLst/>
          </a:prstGeom>
        </p:spPr>
      </p:pic>
      <p:pic>
        <p:nvPicPr>
          <p:cNvPr id="6" name="Picture 5"/>
          <p:cNvPicPr>
            <a:picLocks noChangeAspect="1"/>
          </p:cNvPicPr>
          <p:nvPr/>
        </p:nvPicPr>
        <p:blipFill>
          <a:blip r:embed="rId7"/>
          <a:stretch>
            <a:fillRect/>
          </a:stretch>
        </p:blipFill>
        <p:spPr>
          <a:xfrm>
            <a:off x="4304979" y="3758344"/>
            <a:ext cx="2095500" cy="952500"/>
          </a:xfrm>
          <a:prstGeom prst="rect">
            <a:avLst/>
          </a:prstGeom>
        </p:spPr>
      </p:pic>
      <p:sp>
        <p:nvSpPr>
          <p:cNvPr id="12" name="Rectangle 11"/>
          <p:cNvSpPr/>
          <p:nvPr/>
        </p:nvSpPr>
        <p:spPr>
          <a:xfrm>
            <a:off x="392241" y="3005022"/>
            <a:ext cx="8751759" cy="830997"/>
          </a:xfrm>
          <a:prstGeom prst="rect">
            <a:avLst/>
          </a:prstGeom>
        </p:spPr>
        <p:txBody>
          <a:bodyPr wrap="square">
            <a:spAutoFit/>
          </a:bodyPr>
          <a:lstStyle/>
          <a:p>
            <a:r>
              <a:rPr lang="en-US" sz="1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 how many months will both providers cost the same</a:t>
            </a:r>
            <a:r>
              <a:rPr lang="en-US" sz="16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________________________</a:t>
            </a:r>
          </a:p>
          <a:p>
            <a:r>
              <a:rPr lang="en-US" sz="16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US" sz="16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a:t>
            </a:r>
            <a:r>
              <a:rPr lang="en-US" sz="1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will that cost be</a:t>
            </a:r>
            <a:r>
              <a:rPr lang="en-US" sz="16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______________________________</a:t>
            </a:r>
            <a:endParaRPr lang="en-US" sz="1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8"/>
          <a:stretch>
            <a:fillRect/>
          </a:stretch>
        </p:blipFill>
        <p:spPr>
          <a:xfrm>
            <a:off x="819573" y="4710844"/>
            <a:ext cx="3058074" cy="2021184"/>
          </a:xfrm>
          <a:prstGeom prst="rect">
            <a:avLst/>
          </a:prstGeom>
        </p:spPr>
      </p:pic>
      <p:pic>
        <p:nvPicPr>
          <p:cNvPr id="16" name="Picture 15"/>
          <p:cNvPicPr>
            <a:picLocks noChangeAspect="1"/>
          </p:cNvPicPr>
          <p:nvPr/>
        </p:nvPicPr>
        <p:blipFill>
          <a:blip r:embed="rId9"/>
          <a:stretch>
            <a:fillRect/>
          </a:stretch>
        </p:blipFill>
        <p:spPr>
          <a:xfrm>
            <a:off x="4209663" y="5244792"/>
            <a:ext cx="2060802" cy="1486585"/>
          </a:xfrm>
          <a:prstGeom prst="rect">
            <a:avLst/>
          </a:prstGeom>
        </p:spPr>
      </p:pic>
      <p:pic>
        <p:nvPicPr>
          <p:cNvPr id="17" name="Picture 16"/>
          <p:cNvPicPr>
            <a:picLocks noChangeAspect="1"/>
          </p:cNvPicPr>
          <p:nvPr/>
        </p:nvPicPr>
        <p:blipFill>
          <a:blip r:embed="rId10"/>
          <a:stretch>
            <a:fillRect/>
          </a:stretch>
        </p:blipFill>
        <p:spPr>
          <a:xfrm>
            <a:off x="6958752" y="5520313"/>
            <a:ext cx="1761916" cy="677660"/>
          </a:xfrm>
          <a:prstGeom prst="rect">
            <a:avLst/>
          </a:prstGeom>
        </p:spPr>
      </p:pic>
    </p:spTree>
    <p:custDataLst>
      <p:tags r:id="rId1"/>
    </p:custDataLst>
    <p:extLst>
      <p:ext uri="{BB962C8B-B14F-4D97-AF65-F5344CB8AC3E}">
        <p14:creationId xmlns:p14="http://schemas.microsoft.com/office/powerpoint/2010/main" val="309325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2514"/>
            <a:ext cx="4767944"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If the variables in a real-world situation represent the number of months and cost, why must the values of the variables be greater than or equal to zero?</a:t>
            </a:r>
          </a:p>
        </p:txBody>
      </p:sp>
      <p:sp>
        <p:nvSpPr>
          <p:cNvPr id="3" name="Rectangle 2"/>
          <p:cNvSpPr/>
          <p:nvPr/>
        </p:nvSpPr>
        <p:spPr>
          <a:xfrm>
            <a:off x="4767944" y="542836"/>
            <a:ext cx="4127862" cy="923330"/>
          </a:xfrm>
          <a:prstGeom prst="rect">
            <a:avLst/>
          </a:prstGeom>
        </p:spPr>
        <p:txBody>
          <a:bodyPr wrap="square">
            <a:spAutoFit/>
          </a:bodyPr>
          <a:lstStyle/>
          <a:p>
            <a:r>
              <a:rPr lang="en-US" i="1" u="sng" dirty="0">
                <a:solidFill>
                  <a:srgbClr val="FF0000"/>
                </a:solidFill>
                <a:effectLst>
                  <a:outerShdw blurRad="38100" dist="38100" dir="2700000" algn="tl">
                    <a:srgbClr val="000000">
                      <a:alpha val="43137"/>
                    </a:srgbClr>
                  </a:outerShdw>
                </a:effectLst>
                <a:latin typeface="Arial Narrow" panose="020B0606020202030204" pitchFamily="34" charset="0"/>
              </a:rPr>
              <a:t>The values of the variables must be greater than or equal to zero because the total cost and the number of months cannot be negative.</a:t>
            </a:r>
          </a:p>
        </p:txBody>
      </p:sp>
      <p:sp>
        <p:nvSpPr>
          <p:cNvPr id="4" name="Rectangle 3"/>
          <p:cNvSpPr/>
          <p:nvPr/>
        </p:nvSpPr>
        <p:spPr>
          <a:xfrm>
            <a:off x="300445" y="2552513"/>
            <a:ext cx="8425544" cy="1354217"/>
          </a:xfrm>
          <a:prstGeom prst="rect">
            <a:avLst/>
          </a:prstGeom>
        </p:spPr>
        <p:txBody>
          <a:bodyPr wrap="square">
            <a:spAutoFit/>
          </a:bodyPr>
          <a:lstStyle/>
          <a:p>
            <a:r>
              <a:rPr lang="en-US" dirty="0">
                <a:latin typeface="Arial" panose="020B0604020202020204" pitchFamily="34" charset="0"/>
                <a:cs typeface="Arial" panose="020B0604020202020204" pitchFamily="34" charset="0"/>
              </a:rPr>
              <a:t>A boat travels at a rate of 18 kilometers per hour from its port. </a:t>
            </a:r>
            <a:endParaRPr lang="en-US"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second boat is 34 kilometers behind the first boat when it starts traveling in the same direction at a rate of 22 kilometers per hour to the same port. </a:t>
            </a:r>
          </a:p>
        </p:txBody>
      </p:sp>
      <p:sp>
        <p:nvSpPr>
          <p:cNvPr id="5" name="Rectangle 4"/>
          <p:cNvSpPr/>
          <p:nvPr/>
        </p:nvSpPr>
        <p:spPr>
          <a:xfrm>
            <a:off x="97972" y="1813562"/>
            <a:ext cx="8797834"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Let </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r>
              <a:rPr lang="en-US" dirty="0">
                <a:latin typeface="Arial" panose="020B0604020202020204" pitchFamily="34" charset="0"/>
                <a:cs typeface="Arial" panose="020B0604020202020204" pitchFamily="34" charset="0"/>
              </a:rPr>
              <a:t> represent the distance the boats are from the port in kilometers and </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 represent the amount of time in hours. </a:t>
            </a:r>
          </a:p>
        </p:txBody>
      </p:sp>
      <p:pic>
        <p:nvPicPr>
          <p:cNvPr id="7" name="Picture 6"/>
          <p:cNvPicPr>
            <a:picLocks noChangeAspect="1"/>
          </p:cNvPicPr>
          <p:nvPr/>
        </p:nvPicPr>
        <p:blipFill>
          <a:blip r:embed="rId2"/>
          <a:stretch>
            <a:fillRect/>
          </a:stretch>
        </p:blipFill>
        <p:spPr>
          <a:xfrm>
            <a:off x="3268844" y="3906730"/>
            <a:ext cx="1825671" cy="337789"/>
          </a:xfrm>
          <a:prstGeom prst="rect">
            <a:avLst/>
          </a:prstGeom>
        </p:spPr>
      </p:pic>
      <p:pic>
        <p:nvPicPr>
          <p:cNvPr id="8" name="Picture 7"/>
          <p:cNvPicPr>
            <a:picLocks noChangeAspect="1"/>
          </p:cNvPicPr>
          <p:nvPr/>
        </p:nvPicPr>
        <p:blipFill>
          <a:blip r:embed="rId3"/>
          <a:stretch>
            <a:fillRect/>
          </a:stretch>
        </p:blipFill>
        <p:spPr>
          <a:xfrm>
            <a:off x="3636916" y="2979805"/>
            <a:ext cx="1131028" cy="374237"/>
          </a:xfrm>
          <a:prstGeom prst="rect">
            <a:avLst/>
          </a:prstGeom>
        </p:spPr>
      </p:pic>
      <p:pic>
        <p:nvPicPr>
          <p:cNvPr id="9" name="Picture 8"/>
          <p:cNvPicPr>
            <a:picLocks noChangeAspect="1"/>
          </p:cNvPicPr>
          <p:nvPr/>
        </p:nvPicPr>
        <p:blipFill>
          <a:blip r:embed="rId4"/>
          <a:stretch>
            <a:fillRect/>
          </a:stretch>
        </p:blipFill>
        <p:spPr>
          <a:xfrm>
            <a:off x="2393637" y="5216253"/>
            <a:ext cx="1815324" cy="829046"/>
          </a:xfrm>
          <a:prstGeom prst="rect">
            <a:avLst/>
          </a:prstGeom>
        </p:spPr>
      </p:pic>
      <p:sp>
        <p:nvSpPr>
          <p:cNvPr id="10" name="Rectangle 9"/>
          <p:cNvSpPr/>
          <p:nvPr/>
        </p:nvSpPr>
        <p:spPr>
          <a:xfrm>
            <a:off x="300445" y="5242654"/>
            <a:ext cx="2169184" cy="584775"/>
          </a:xfrm>
          <a:prstGeom prst="rect">
            <a:avLst/>
          </a:prstGeom>
        </p:spPr>
        <p:txBody>
          <a:bodyPr wrap="none">
            <a:spAutoFit/>
          </a:bodyPr>
          <a:lstStyle/>
          <a:p>
            <a:r>
              <a:rPr lang="en-US" sz="1600" b="1" i="1" dirty="0" smtClean="0">
                <a:solidFill>
                  <a:srgbClr val="FF0000"/>
                </a:solidFill>
                <a:latin typeface="Arial" panose="020B0604020202020204" pitchFamily="34" charset="0"/>
                <a:cs typeface="Arial" panose="020B0604020202020204" pitchFamily="34" charset="0"/>
              </a:rPr>
              <a:t>Write &amp; Solve the </a:t>
            </a:r>
          </a:p>
          <a:p>
            <a:r>
              <a:rPr lang="en-US" sz="1600" b="1" i="1" dirty="0" smtClean="0">
                <a:solidFill>
                  <a:srgbClr val="FF0000"/>
                </a:solidFill>
                <a:latin typeface="Arial" panose="020B0604020202020204" pitchFamily="34" charset="0"/>
                <a:cs typeface="Arial" panose="020B0604020202020204" pitchFamily="34" charset="0"/>
              </a:rPr>
              <a:t>system </a:t>
            </a:r>
            <a:r>
              <a:rPr lang="en-US" sz="1600" b="1" i="1" dirty="0">
                <a:solidFill>
                  <a:srgbClr val="FF0000"/>
                </a:solidFill>
                <a:latin typeface="Arial" panose="020B0604020202020204" pitchFamily="34" charset="0"/>
                <a:cs typeface="Arial" panose="020B0604020202020204" pitchFamily="34" charset="0"/>
              </a:rPr>
              <a:t>of equations</a:t>
            </a:r>
          </a:p>
        </p:txBody>
      </p:sp>
      <p:sp>
        <p:nvSpPr>
          <p:cNvPr id="11" name="Rectangle 10"/>
          <p:cNvSpPr/>
          <p:nvPr/>
        </p:nvSpPr>
        <p:spPr>
          <a:xfrm>
            <a:off x="274321" y="4260673"/>
            <a:ext cx="8621485" cy="646331"/>
          </a:xfrm>
          <a:prstGeom prst="rect">
            <a:avLst/>
          </a:prstGeom>
        </p:spPr>
        <p:txBody>
          <a:bodyPr wrap="square">
            <a:spAutoFit/>
          </a:bodyPr>
          <a:lstStyle/>
          <a:p>
            <a:r>
              <a:rPr lang="en-US" b="1" i="1" dirty="0">
                <a:effectLst>
                  <a:outerShdw blurRad="38100" dist="38100" dir="2700000" algn="tl">
                    <a:srgbClr val="000000">
                      <a:alpha val="43137"/>
                    </a:srgbClr>
                  </a:outerShdw>
                </a:effectLst>
                <a:latin typeface="Arial Narrow" panose="020B0606020202030204" pitchFamily="34" charset="0"/>
              </a:rPr>
              <a:t>How many hours will it take for the second boat to catch up to the first boat</a:t>
            </a:r>
            <a:r>
              <a:rPr lang="en-US" b="1" i="1" dirty="0" smtClean="0">
                <a:effectLst>
                  <a:outerShdw blurRad="38100" dist="38100" dir="2700000" algn="tl">
                    <a:srgbClr val="000000">
                      <a:alpha val="43137"/>
                    </a:srgbClr>
                  </a:outerShdw>
                </a:effectLst>
                <a:latin typeface="Arial Narrow" panose="020B0606020202030204" pitchFamily="34" charset="0"/>
              </a:rPr>
              <a:t>? ________ </a:t>
            </a:r>
          </a:p>
          <a:p>
            <a:r>
              <a:rPr lang="en-US" b="1" i="1" dirty="0" smtClean="0">
                <a:effectLst>
                  <a:outerShdw blurRad="38100" dist="38100" dir="2700000" algn="tl">
                    <a:srgbClr val="000000">
                      <a:alpha val="43137"/>
                    </a:srgbClr>
                  </a:outerShdw>
                </a:effectLst>
                <a:latin typeface="Arial Narrow" panose="020B0606020202030204" pitchFamily="34" charset="0"/>
              </a:rPr>
              <a:t>How </a:t>
            </a:r>
            <a:r>
              <a:rPr lang="en-US" b="1" i="1" dirty="0">
                <a:effectLst>
                  <a:outerShdw blurRad="38100" dist="38100" dir="2700000" algn="tl">
                    <a:srgbClr val="000000">
                      <a:alpha val="43137"/>
                    </a:srgbClr>
                  </a:outerShdw>
                </a:effectLst>
                <a:latin typeface="Arial Narrow" panose="020B0606020202030204" pitchFamily="34" charset="0"/>
              </a:rPr>
              <a:t>far will the boats be from their port</a:t>
            </a:r>
            <a:r>
              <a:rPr lang="en-US" b="1" i="1" dirty="0" smtClean="0">
                <a:effectLst>
                  <a:outerShdw blurRad="38100" dist="38100" dir="2700000" algn="tl">
                    <a:srgbClr val="000000">
                      <a:alpha val="43137"/>
                    </a:srgbClr>
                  </a:outerShdw>
                </a:effectLst>
                <a:latin typeface="Arial Narrow" panose="020B0606020202030204" pitchFamily="34" charset="0"/>
              </a:rPr>
              <a:t>? _________________________</a:t>
            </a:r>
            <a:endParaRPr lang="en-US" b="1" i="1" dirty="0">
              <a:effectLst>
                <a:outerShdw blurRad="38100" dist="38100" dir="2700000" algn="tl">
                  <a:srgbClr val="000000">
                    <a:alpha val="43137"/>
                  </a:srgbClr>
                </a:outerShdw>
              </a:effectLst>
              <a:latin typeface="Arial Narrow" panose="020B0606020202030204" pitchFamily="34" charset="0"/>
            </a:endParaRPr>
          </a:p>
        </p:txBody>
      </p:sp>
      <p:pic>
        <p:nvPicPr>
          <p:cNvPr id="12" name="Picture 11"/>
          <p:cNvPicPr>
            <a:picLocks noChangeAspect="1"/>
          </p:cNvPicPr>
          <p:nvPr/>
        </p:nvPicPr>
        <p:blipFill>
          <a:blip r:embed="rId5"/>
          <a:stretch>
            <a:fillRect/>
          </a:stretch>
        </p:blipFill>
        <p:spPr>
          <a:xfrm>
            <a:off x="4455254" y="5283724"/>
            <a:ext cx="1846900" cy="695304"/>
          </a:xfrm>
          <a:prstGeom prst="rect">
            <a:avLst/>
          </a:prstGeom>
        </p:spPr>
      </p:pic>
      <p:pic>
        <p:nvPicPr>
          <p:cNvPr id="13" name="Picture 12"/>
          <p:cNvPicPr>
            <a:picLocks noChangeAspect="1"/>
          </p:cNvPicPr>
          <p:nvPr/>
        </p:nvPicPr>
        <p:blipFill>
          <a:blip r:embed="rId6"/>
          <a:stretch>
            <a:fillRect/>
          </a:stretch>
        </p:blipFill>
        <p:spPr>
          <a:xfrm>
            <a:off x="6548447" y="5172593"/>
            <a:ext cx="2305187" cy="806435"/>
          </a:xfrm>
          <a:prstGeom prst="rect">
            <a:avLst/>
          </a:prstGeom>
        </p:spPr>
      </p:pic>
      <p:sp>
        <p:nvSpPr>
          <p:cNvPr id="14" name="Round Same Side Corner Rectangle 8">
            <a:extLst>
              <a:ext uri="{FF2B5EF4-FFF2-40B4-BE49-F238E27FC236}">
                <a16:creationId xmlns:a16="http://schemas.microsoft.com/office/drawing/2014/main" id="{69154933-089F-4AE8-8A0F-B07258E34C51}"/>
              </a:ext>
            </a:extLst>
          </p:cNvPr>
          <p:cNvSpPr/>
          <p:nvPr/>
        </p:nvSpPr>
        <p:spPr bwMode="auto">
          <a:xfrm rot="16200000">
            <a:off x="-502274" y="3317001"/>
            <a:ext cx="1186291" cy="224000"/>
          </a:xfrm>
          <a:prstGeom prst="round2SameRect">
            <a:avLst>
              <a:gd name="adj1" fmla="val 0"/>
              <a:gd name="adj2" fmla="val 25520"/>
            </a:avLst>
          </a:prstGeom>
          <a:solidFill>
            <a:srgbClr val="FFFFFF"/>
          </a:solidFill>
          <a:ln w="6350">
            <a:noFill/>
          </a:ln>
          <a:effectLst>
            <a:outerShdw blurRad="50800" algn="ctr" rotWithShape="0">
              <a:prstClr val="black">
                <a:alpha val="40000"/>
              </a:prstClr>
            </a:outerShdw>
          </a:effectLst>
          <a:extLst/>
        </p:spPr>
        <p:txBody>
          <a:bodyPr wrap="none" lIns="76200" tIns="39483" rIns="76200" bIns="39483" rtlCol="0" anchor="ctr" anchorCtr="0">
            <a:spAutoFit/>
          </a:bodyPr>
          <a:lstStyle/>
          <a:p>
            <a:pPr algn="ctr">
              <a:defRPr/>
            </a:pPr>
            <a:r>
              <a:rPr lang="en-US" sz="833" b="1" dirty="0" smtClean="0">
                <a:solidFill>
                  <a:srgbClr val="0171AB"/>
                </a:solidFill>
                <a:latin typeface="Century Gothic" panose="020B0502020202020204" pitchFamily="34" charset="0"/>
              </a:rPr>
              <a:t>SKILL </a:t>
            </a:r>
            <a:r>
              <a:rPr lang="en-US" sz="833" b="1" dirty="0">
                <a:solidFill>
                  <a:srgbClr val="0171AB"/>
                </a:solidFill>
                <a:latin typeface="Century Gothic" panose="020B0502020202020204" pitchFamily="34" charset="0"/>
              </a:rPr>
              <a:t>DEVELOPMENT</a:t>
            </a:r>
          </a:p>
        </p:txBody>
      </p:sp>
    </p:spTree>
    <p:extLst>
      <p:ext uri="{BB962C8B-B14F-4D97-AF65-F5344CB8AC3E}">
        <p14:creationId xmlns:p14="http://schemas.microsoft.com/office/powerpoint/2010/main" val="56491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952965" y="3275485"/>
            <a:ext cx="65" cy="230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nchor="ctr">
            <a:spAutoFit/>
          </a:bodyPr>
          <a:lstStyle/>
          <a:p>
            <a:pPr algn="ctr" defTabSz="761940"/>
            <a:endParaRPr lang="en-US" sz="1500" kern="0" dirty="0">
              <a:latin typeface="Arial" pitchFamily="34" charset="0"/>
              <a:cs typeface="Arial" pitchFamily="34" charset="0"/>
            </a:endParaRPr>
          </a:p>
        </p:txBody>
      </p:sp>
      <p:sp>
        <p:nvSpPr>
          <p:cNvPr id="5" name="Round Same Side Corner Rectangle 21"/>
          <p:cNvSpPr/>
          <p:nvPr/>
        </p:nvSpPr>
        <p:spPr bwMode="auto">
          <a:xfrm rot="16200000">
            <a:off x="1270021" y="547221"/>
            <a:ext cx="3155370" cy="5695406"/>
          </a:xfrm>
          <a:prstGeom prst="round2SameRect">
            <a:avLst>
              <a:gd name="adj1" fmla="val 0"/>
              <a:gd name="adj2" fmla="val 5466"/>
            </a:avLst>
          </a:prstGeom>
          <a:solidFill>
            <a:srgbClr val="0171AB"/>
          </a:solidFill>
          <a:ln>
            <a:noFill/>
          </a:ln>
          <a:effectLst/>
          <a:extLst/>
        </p:spPr>
        <p:txBody>
          <a:bodyPr vert="vert" wrap="square" lIns="39483" tIns="533400" rIns="0" bIns="39483" rtlCol="0" anchor="t" anchorCtr="0">
            <a:spAutoFit/>
          </a:bodyPr>
          <a:lstStyle/>
          <a:p>
            <a:pPr>
              <a:defRPr/>
            </a:pPr>
            <a:r>
              <a:rPr lang="en-US" sz="3667" b="1" dirty="0">
                <a:solidFill>
                  <a:schemeClr val="bg1"/>
                </a:solidFill>
                <a:latin typeface="Century Gothic" panose="020B0502020202020204" pitchFamily="34" charset="0"/>
              </a:rPr>
              <a:t>What did you learn today about </a:t>
            </a:r>
            <a:r>
              <a:rPr lang="en-US" sz="4000" b="1" dirty="0" smtClean="0">
                <a:solidFill>
                  <a:schemeClr val="bg1"/>
                </a:solidFill>
                <a:latin typeface="Century Gothic" panose="020B0502020202020204" pitchFamily="34" charset="0"/>
              </a:rPr>
              <a:t>solving system of </a:t>
            </a:r>
            <a:r>
              <a:rPr lang="en-US" sz="4000" b="1" dirty="0">
                <a:solidFill>
                  <a:schemeClr val="bg1"/>
                </a:solidFill>
                <a:latin typeface="Century Gothic" panose="020B0502020202020204" pitchFamily="34" charset="0"/>
              </a:rPr>
              <a:t>linear equations to model real-world situations.</a:t>
            </a:r>
          </a:p>
        </p:txBody>
      </p:sp>
      <p:sp>
        <p:nvSpPr>
          <p:cNvPr id="6" name="Round Same Side Corner Rectangle 37"/>
          <p:cNvSpPr/>
          <p:nvPr/>
        </p:nvSpPr>
        <p:spPr bwMode="auto">
          <a:xfrm rot="16200000">
            <a:off x="-504715" y="3321022"/>
            <a:ext cx="1183128" cy="215957"/>
          </a:xfrm>
          <a:prstGeom prst="round2SameRect">
            <a:avLst>
              <a:gd name="adj1" fmla="val 0"/>
              <a:gd name="adj2" fmla="val 15814"/>
            </a:avLst>
          </a:prstGeom>
          <a:solidFill>
            <a:srgbClr val="FFFFFF"/>
          </a:solidFill>
          <a:ln w="6350">
            <a:noFill/>
          </a:ln>
          <a:effectLst>
            <a:outerShdw blurRad="50800" algn="ctr" rotWithShape="0">
              <a:prstClr val="black">
                <a:alpha val="40000"/>
              </a:prstClr>
            </a:outerShdw>
          </a:effectLst>
          <a:extLst/>
        </p:spPr>
        <p:txBody>
          <a:bodyPr wrap="none" lIns="76200" tIns="39483" rIns="76200" bIns="39483" rtlCol="0" anchor="t" anchorCtr="0">
            <a:spAutoFit/>
          </a:bodyPr>
          <a:lstStyle/>
          <a:p>
            <a:pPr>
              <a:defRPr/>
            </a:pPr>
            <a:r>
              <a:rPr lang="en-US" sz="833" b="1" dirty="0">
                <a:solidFill>
                  <a:srgbClr val="0171AB"/>
                </a:solidFill>
                <a:latin typeface="Century Gothic" panose="020B0502020202020204" pitchFamily="34" charset="0"/>
              </a:rPr>
              <a:t>SUMMARY CLOSURE</a:t>
            </a:r>
          </a:p>
        </p:txBody>
      </p:sp>
      <p:grpSp>
        <p:nvGrpSpPr>
          <p:cNvPr id="18" name="Group 17"/>
          <p:cNvGrpSpPr/>
          <p:nvPr/>
        </p:nvGrpSpPr>
        <p:grpSpPr>
          <a:xfrm>
            <a:off x="5826126" y="2084257"/>
            <a:ext cx="3250234" cy="2613288"/>
            <a:chOff x="6991350" y="1718387"/>
            <a:chExt cx="3900281" cy="3135946"/>
          </a:xfrm>
        </p:grpSpPr>
        <p:sp>
          <p:nvSpPr>
            <p:cNvPr id="2" name="Rectangle: Rounded Corners 1"/>
            <p:cNvSpPr/>
            <p:nvPr/>
          </p:nvSpPr>
          <p:spPr bwMode="auto">
            <a:xfrm>
              <a:off x="6991350" y="1718387"/>
              <a:ext cx="3897630" cy="952501"/>
            </a:xfrm>
            <a:prstGeom prst="roundRect">
              <a:avLst>
                <a:gd name="adj" fmla="val 50000"/>
              </a:avLst>
            </a:prstGeom>
            <a:solidFill>
              <a:srgbClr val="0171AB">
                <a:alpha val="58039"/>
              </a:srgbClr>
            </a:solidFill>
            <a:ln>
              <a:noFill/>
            </a:ln>
            <a:effectLst/>
            <a:extLst/>
          </p:spPr>
          <p:txBody>
            <a:bodyPr wrap="square" lIns="0" tIns="0" rIns="0" bIns="0" rtlCol="0" anchor="ctr">
              <a:noAutofit/>
            </a:bodyPr>
            <a:lstStyle/>
            <a:p>
              <a:pPr algn="ctr" defTabSz="761940"/>
              <a:endParaRPr lang="en-US" sz="1500" kern="0" dirty="0">
                <a:latin typeface="Arial" pitchFamily="34" charset="0"/>
                <a:cs typeface="Arial" pitchFamily="34" charset="0"/>
              </a:endParaRPr>
            </a:p>
          </p:txBody>
        </p:sp>
        <p:sp>
          <p:nvSpPr>
            <p:cNvPr id="4" name="TextBox 3"/>
            <p:cNvSpPr txBox="1"/>
            <p:nvPr/>
          </p:nvSpPr>
          <p:spPr>
            <a:xfrm>
              <a:off x="7732231" y="1878153"/>
              <a:ext cx="2629951" cy="664798"/>
            </a:xfrm>
            <a:prstGeom prst="rect">
              <a:avLst/>
            </a:prstGeom>
            <a:noFill/>
          </p:spPr>
          <p:txBody>
            <a:bodyPr wrap="none" rtlCol="0">
              <a:spAutoFit/>
            </a:bodyPr>
            <a:lstStyle/>
            <a:p>
              <a:r>
                <a:rPr lang="en-US" sz="3000" b="1" dirty="0"/>
                <a:t>Word Bank</a:t>
              </a:r>
            </a:p>
          </p:txBody>
        </p:sp>
        <p:sp>
          <p:nvSpPr>
            <p:cNvPr id="24" name="Rectangle 23"/>
            <p:cNvSpPr/>
            <p:nvPr/>
          </p:nvSpPr>
          <p:spPr bwMode="auto">
            <a:xfrm>
              <a:off x="6994410" y="2992593"/>
              <a:ext cx="3897221" cy="1861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nchor="t" anchorCtr="0">
              <a:spAutoFit/>
            </a:bodyPr>
            <a:lstStyle/>
            <a:p>
              <a:pPr marL="238105" indent="-238105" defTabSz="761940">
                <a:spcAft>
                  <a:spcPts val="250"/>
                </a:spcAft>
                <a:buClr>
                  <a:srgbClr val="0171AB"/>
                </a:buClr>
                <a:buFont typeface="Arial" panose="020B0604020202020204" pitchFamily="34" charset="0"/>
                <a:buChar char="►"/>
              </a:pPr>
              <a:r>
                <a:rPr lang="en-US" sz="2333" kern="0" dirty="0">
                  <a:cs typeface="Arial" pitchFamily="34" charset="0"/>
                </a:rPr>
                <a:t> Substitution Method</a:t>
              </a:r>
              <a:endParaRPr lang="en-US" sz="2333" kern="0" dirty="0"/>
            </a:p>
            <a:p>
              <a:pPr marL="238105" indent="-238105" defTabSz="761940">
                <a:spcAft>
                  <a:spcPts val="250"/>
                </a:spcAft>
                <a:buClr>
                  <a:srgbClr val="0171AB"/>
                </a:buClr>
                <a:buFont typeface="Arial" panose="020B0604020202020204" pitchFamily="34" charset="0"/>
                <a:buChar char="►"/>
              </a:pPr>
              <a:r>
                <a:rPr lang="en-US" sz="2333" kern="0" dirty="0">
                  <a:cs typeface="Arial" pitchFamily="34" charset="0"/>
                </a:rPr>
                <a:t> System of Equations</a:t>
              </a:r>
            </a:p>
            <a:p>
              <a:pPr marL="238105" indent="-238105" defTabSz="761940">
                <a:spcAft>
                  <a:spcPts val="250"/>
                </a:spcAft>
                <a:buClr>
                  <a:srgbClr val="0171AB"/>
                </a:buClr>
                <a:buFont typeface="Arial" panose="020B0604020202020204" pitchFamily="34" charset="0"/>
                <a:buChar char="►"/>
              </a:pPr>
              <a:r>
                <a:rPr lang="en-US" sz="2333" kern="0" dirty="0"/>
                <a:t> Ordered Pair</a:t>
              </a:r>
            </a:p>
            <a:p>
              <a:pPr marL="238105" indent="-238105" defTabSz="761940">
                <a:spcAft>
                  <a:spcPts val="250"/>
                </a:spcAft>
                <a:buClr>
                  <a:srgbClr val="0171AB"/>
                </a:buClr>
                <a:buFont typeface="Arial" panose="020B0604020202020204" pitchFamily="34" charset="0"/>
                <a:buChar char="►"/>
              </a:pPr>
              <a:r>
                <a:rPr lang="en-US" sz="2333" kern="0" dirty="0">
                  <a:cs typeface="Arial" pitchFamily="34" charset="0"/>
                </a:rPr>
                <a:t> </a:t>
              </a:r>
              <a:r>
                <a:rPr lang="en-US" sz="2333" kern="0" dirty="0"/>
                <a:t>Solution</a:t>
              </a:r>
            </a:p>
          </p:txBody>
        </p:sp>
      </p:grpSp>
    </p:spTree>
    <p:custDataLst>
      <p:tags r:id="rId1"/>
    </p:custDataLst>
    <p:extLst>
      <p:ext uri="{BB962C8B-B14F-4D97-AF65-F5344CB8AC3E}">
        <p14:creationId xmlns:p14="http://schemas.microsoft.com/office/powerpoint/2010/main" val="1528766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74" y="496388"/>
            <a:ext cx="8919161" cy="4493623"/>
          </a:xfrm>
          <a:prstGeom prst="rect">
            <a:avLst/>
          </a:prstGeom>
        </p:spPr>
      </p:pic>
      <p:sp>
        <p:nvSpPr>
          <p:cNvPr id="3" name="Round Same Side Corner Rectangle 8">
            <a:extLst>
              <a:ext uri="{FF2B5EF4-FFF2-40B4-BE49-F238E27FC236}">
                <a16:creationId xmlns:a16="http://schemas.microsoft.com/office/drawing/2014/main" id="{69154933-089F-4AE8-8A0F-B07258E34C51}"/>
              </a:ext>
            </a:extLst>
          </p:cNvPr>
          <p:cNvSpPr/>
          <p:nvPr/>
        </p:nvSpPr>
        <p:spPr bwMode="auto">
          <a:xfrm rot="16200000">
            <a:off x="-315391" y="3317001"/>
            <a:ext cx="812527" cy="224000"/>
          </a:xfrm>
          <a:prstGeom prst="round2SameRect">
            <a:avLst>
              <a:gd name="adj1" fmla="val 0"/>
              <a:gd name="adj2" fmla="val 25520"/>
            </a:avLst>
          </a:prstGeom>
          <a:solidFill>
            <a:srgbClr val="FFFFFF"/>
          </a:solidFill>
          <a:ln w="6350">
            <a:noFill/>
          </a:ln>
          <a:effectLst>
            <a:outerShdw blurRad="50800" algn="ctr" rotWithShape="0">
              <a:prstClr val="black">
                <a:alpha val="40000"/>
              </a:prstClr>
            </a:outerShdw>
          </a:effectLst>
          <a:extLst/>
        </p:spPr>
        <p:txBody>
          <a:bodyPr wrap="none" lIns="76200" tIns="39483" rIns="76200" bIns="39483" rtlCol="0" anchor="ctr" anchorCtr="0">
            <a:spAutoFit/>
          </a:bodyPr>
          <a:lstStyle/>
          <a:p>
            <a:pPr algn="ctr">
              <a:defRPr/>
            </a:pPr>
            <a:r>
              <a:rPr lang="en-US" sz="833" b="1" dirty="0" smtClean="0">
                <a:solidFill>
                  <a:srgbClr val="0171AB"/>
                </a:solidFill>
                <a:latin typeface="Century Gothic" panose="020B0502020202020204" pitchFamily="34" charset="0"/>
              </a:rPr>
              <a:t>HOMEWORK</a:t>
            </a:r>
            <a:endParaRPr lang="en-US" sz="833" b="1" dirty="0">
              <a:solidFill>
                <a:srgbClr val="0171AB"/>
              </a:solidFill>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396920" y="3714750"/>
            <a:ext cx="2450783" cy="8701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3438635" y="3714750"/>
            <a:ext cx="2450783" cy="8701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396920" y="4656695"/>
            <a:ext cx="6996657" cy="2614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751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ULTRA_SCORM_COURSE_ID" val="4EFB6D52-8196-4116-85F9-F187128E96DC"/>
  <p:tag name="ISPRINGONLINEFOLDERID" val="52"/>
  <p:tag name="ISPRINGONLINEFOLDERPATH" val="Content List/Lessons/ELA"/>
  <p:tag name="ISPRINGCLOUDFOLDERID" val="181"/>
  <p:tag name="ISPRINGCLOUDFOLDERPATH" val="Repository/Alex Tests"/>
  <p:tag name="ISPRINGCLOUDFOLDERDOMAIN" val="https://dataworksed.ispringcloud.com"/>
  <p:tag name="ISPRING_OUTPUT_FOLDER" val="C:\Users\WSNT512\Desktop\iSpring Outputs"/>
  <p:tag name="ISPRING_PROJECT_FOLDER_UPDATED" val="1"/>
  <p:tag name="ISPRING_SCORM_ENDPOINT" val="&lt;endpoint&gt;&lt;enable&gt;0&lt;/enable&gt;&lt;lrs&gt;http://&lt;/lrs&gt;&lt;auth&gt;0&lt;/auth&gt;&lt;login&gt;&lt;/login&gt;&lt;password&gt;&lt;/password&gt;&lt;key&gt;&lt;/key&gt;&lt;name&gt;&lt;/name&gt;&lt;email&gt;&lt;/email&gt;&lt;/endpoint&gt;&#10;"/>
  <p:tag name="ISPRING_PRESENTATION_TITLE" val="test"/>
  <p:tag name="ISPRING_ULTRA_SCORM_SLIDE_COUNT" val="1"/>
  <p:tag name="ISPRING_SCORM_PASSING_SCORE" val="0.000000"/>
  <p:tag name="ISPRING_PRESENTATION_PATH" val="T:\Educeri\[EDI-EDUCERI TEMPLATE] Copy only\EDI lesson template v2016.pptx"/>
  <p:tag name="ISPRING_UUID" val="{BCE2318E-5813-4850-98A1-BFED1142A58F}"/>
  <p:tag name="ISPRING_RESOURCE_FOLDER" val="T:\Educeri\[EDI-EDUCERI TEMPLATE] Copy only\EDI lesson template v2016\"/>
  <p:tag name="ISPRING_SCREEN_RECS_UPDATED" val="T:\Educeri\[EDI-EDUCERI TEMPLATE] Copy only\EDI lesson template v2016\"/>
  <p:tag name="ISPRING_PLAYERS_CUSTOMIZATION" val="UEsDBBQAAgAIAIqW2E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NxQfkq8CP7A5gQAAHASAAAdAAAAdW5pdmVyc2FsL2NvbW1vbl9tZXNzYWdlcy5sbmetWG1v2zYQ/l6g/4EQ0GEDurQd0KLYEgeyxCRCZMqV6LxsGARGYmyilOjqxWn2aV/3M/ZlP6y/ZEdKduwmhaSkgAWYlO65I+/uuSP3Dz9nEq14UQqVH1hv9l5biOeJSkU+P7Bm9Ojn9xYqK5anTKqcH1i5stDh6Pmzfcnyec3mHP4/f4bQfsbLEoblSI/uxkikB9Z0HDvBZGqTy9gPjoN47B1bI0dlS5bfIl/N1Y+/vHv/+c3bdz/tv2rl+sBEE9v3d4GQQXr7ugcQoWHgx4CG/ZjgC2qNfphXv62fYfLBjPoewdboyz//DpOchvgMNEvQ2j6d8rMwxITGke+5OPaimATU7IuPKXat0aWq0YKtOKoUWgl+g6oFB59WouColCI1LxIFE3nNu5S5wcT2SBziiIaeQ72AWKNIFcXtSwPL6mqhClBXolSU7Ery1OiE6DHvlwUvQTWrILoQ/KqFgC9VxkS+1636nPiB7cb2dBpPcBTZx7DBdLMoQNqBvxHVAt6lXL0EFTe5VCxF1wUHwCBCbLmUImm+FNGy0BZOJbvttCK0zz1yHNMg8KMYE3c9Y41wniK3YHqxA1FCO8IhABSs5MUjZGMT90Yc2VIOQzjxjk98eKg24UTMFxKeaqgdUwyRMOV5lxREKg4h1qPoPAhdvWmgCjG0ZGV5o4p0J0q3/dkF7BEngERw6BY41RhrYIgPAUxWFDypusB8e0ack3hMCfwdY9hcn9V5sugpBxnyYJBuh2QNvtoOvM74b9HicXABKW6NSDBEIji1RsHpEIlLHAF54KhLhthn3rGtqUCTz5oZ1syTMJ3o8haxJAE57dKVUHUJM3pLgB8MB5XDtET4wwwiybP9B/itAQRnmxiaixUHE4q0O6KBex3s6pj+MPN+j49sz8duDEEO1BNTUxK0MgbEmasKMSmVXgDoZemK5QlHVzxh2rG38FkqUvOZDkBjyada/IVY1ZLui5aviYsvXuwNNG2H4u9bmNUlmFdVPFtWXaq3zH+MFTrZvmlCn6U/Tn/kYGKHXvBNJ2XstnFSH8+UIqtlUwue7J+NZUN91GnEE3eqv7e+tyVRQ/pjD1hrLFR/CQzNhi5s0B/I/lIeOQJF06Z2QHHx8usBOknQAhCFHotxBlu1Y8KZ5vz+8ud4HHkUCsc5vypF1dmVmWxsHPSwaxNoiSWv+F0yXvFrBTwmOVs1zRmUR+PpTodu9X479YJ61AeTCQDO276qRFJkYH/aA3M2wesdaGh+ZyXnqpapSV4pPhqqh72tM36/q7wuVGZmJSvXwdtUmsOnWNEsLmyUTgf0JZv86+2frfR7vJcibIfQiTg2cXT74uhclT2FIAX0Vvg0Wnc/kAsZq5IFlNVrVedpT6DmSOPiIxvA2jVHnBXJ4svf//XE+MqSZha1s78OAtF9GbAg3oD9QVTFyz+7QKg93pUzgz5S7TlwLdcOOyU9iMLvcsRiTWnJVAZTe916Ichbp9mU2s7JBPIgMmGv6iLp7tK2ESZ2eApcZo4H1mjCio9AhFQpOQjFbLUOwGqY9s0JPKgrKXI+RPZppUQvmHrT2HZdcy0ByQcnzY9NzUzhqJO09xNSzXuDOSc2AZ79Co+nohoKGGK8uXLQx2lzdPXhbAwB1CMrTWlbsxgQRTO+o4nV/Uq3GZXmbmj/1dZV0f9QSwMEFAACAAgA3FB+SiiKRNjyAwAAZxAAACcAAAB1bml2ZXJzYWwvZmxhc2hfcHVibGlzaGluZ19zZXR0aW5ncy54bWzlWN1yGjcUvucpNNtJ78Lart047oLHY2DMBAM122ly5RGrA6uilTaSFkKuetvH6E0fLE/SIwQYCkmWpHQy02F28EqfvvN/DnJ0/S4TZAracCVrwWn1JCAgE8W4HNeCX+LW88uAGEslo0JJqAVSBeS6XonyYii4SQdgLUINQRpprnJbC1Jr86swnM1mVW5y7XaVKCzym2qisjDXYEBa0GEu6By/7DwHEywZShDgkym5PFavVAiJPNO9YoUAwhlqLrkzioqWoCYNQg8b0mQy1qqQ7FYJpYkeD2vBd60z91lhPFWDZyCdT0wdF92yvaKMcacFFQP+HkgKfJyiuqcn5wGZcWbTWnB27mgQHu7SLMi97dTR3Cp0grRL/gwsZdRS/+oFWnhnzWrBL7G5pBlPYtwhzgG1oBE/DjrtRvOx24ubg8e7+L7jdTjgUNx8HR9wKG7HnWYp/N2bfvOh0+6+eox7vU7c7j+dQhdtWRiF2y6I0FWq0AmsPRDZtMiGknKBWfcPvxiwmLeC6jHEqsUxLCMqDATktxzGPxdUcDt3ocL0ngDkNyaHxD64ONQCqwsInug8ISqGwVkH+eLlOsYvLrdMD730J7P2ahlRa2mSYjbg2kK1KNxcWsFGSm6Z5t7JUAm2NgiyIbAuzWAjyQcTLluIPA3ICIMg0NReDpIMqMTC4hbNT9YEphgay+2ioFpL9I3mVBDkw8oHcj/YcUeSUm22vL72vMvmpN6UjDQ0nWG1epf45Y/B+yDLwO7Q+8JFAHQZeFNTcwCS3AhRBnxP9QQ0iZUSpgz+V1UIRuaqIIJPgFhFMJeLDP9KgWy2ADLSKlusYpeyxAiO3p9ymAG7LiPoDYrICjyJLTEXYL2EtwV/T4YwUhp5gU4xJLjOjeevHkScU2OeSOlKx2e+EbS7jebrZ85AyqZUJgeSYwFAlttj8FO0XSoUIYRCb25QoGcSWmDwXXwYZwtYGTOrXx4Rw7NC+Ij/23HZoD5idI4jhc59jMoE5rMalBab0umiJl2dLaixGjmGxHPiRoKdlMsCyhImVBIlxZzQBKeVcRU+5aowuOJr2VObL1LQHyVcLlQdY8NHYZqV63Inp2c/nF/8+OLy5VU1/PD7X88/eWg5wfuCOml+hN9+dOZ/5tQnJv/O2ZbSmcs2tiN1/8+T5dTdnUlR6Obl/vG5mPLf6vT88MefZeL5vbA/rZ5S+DFil0+p7GsOysC6vTKo3qsyqAc/GfsbU7GUCtg+x74dYAMVPOOYPkcrif8kQb/6953P8OMk6Lfrtq+t6/+L1/zb+rK1dbuKwr0XU7eTcckz9KUbQ+vbbP3i/ATva3u3KhVk2/7nQL3yN1BLAwQUAAIACADcUH5KfDWLD+MCAACRCgAAIQAAAHVuaXZlcnNhbC9mbGFzaF9za2luX3NldHRpbmdzLnhtbJVW207jMBB95yuq8E4Ki4CV0kq0FAmpC2iLeHeSaWLVsSN7UrZ/v3bsNE7bkNIRUj1zjufqKZHaUD69GI2ipJISOH5AUTKCMOKkgEmwSKsEJF0uVqu3V23YgQxCixdMyBUgUp4po2l0I5pOgrhCFPwqERz1pVdcyIKwYHo5Hj/O59dRWCOHWGKrvU0vZ7d3s/F4gLMmCbRunuvPORTn4/n590O/j0QUJeG7pcjEVUySTSZFxdNBP/muBMko35jEf9/PF/d9SEYVviAUnZgWD0bOo5QSlAIT0t3CyCCLkRhY42lcf87ktK6+z/6AtqWKYk17vDbSRytJBgdFvjHSj+f69g7h6cHI9wSEf6ihv26M9ELrgf9RNKKsyp/MSClFZgra5XzfxD2HCZLq52dSHhsZJJiEjKPBLrjy3D4Z8UDuq//uI/NcpWDvpq4HC8E0PWYwRVlBFDYna1O5+HqrUL+Pxu5rWsy7jvmdVAqma8KUg7XKFvgXvihPfZTTtJBPwaoC5jZgH9k1tIT5fFYvCx+713kxStg6ZZuKp2yRr7qwR0hP2SJXjKbwxtnuCH5osZymyTPi2unV30XfaYA2Ayf6mLqrm1NjNa6W5u0qP3unaUCFSGFqVoJe2ASp4B+0ANPBKKxNNrbwKLiIky3NasYfg4t3K4RSReGB3s3c6QmLkCKDU4NXR6rXdSdycx6eS/vr0GZozyPUy3wSEESS5IVOVgUjx5sEtRP7u3hMccUB+cLX4lxSQeQG5IcQzPdjwu1jcIFwdkzCvrI+eBR6RYjC01WO3CWnys+rIga50F2jsJ+ertICc5rlTP/hJ4UvSA8YPVZLxVzfxwnVw2jb6CncEACRSb4fAXuypqJiSBlsgTmyp6hz7ksuUvrt9U3cIy5hjf7MOc1ZQ+l2RjssnYXXMZwgfOq4TjOs5WJwIURIYlWn1lkBzUb2ru4s6WaxmfnzQVbh5qlztbYfF1Erzb+i/wFQSwMEFAACAAgA3FB+SpwmUE/cAwAA+A8AACYAAAB1bml2ZXJzYWwvaHRtbF9wdWJsaXNoaW5nX3NldHRpbmdzLnhtbO1XzXLbNhC+6ykw7KS3iLbrNI5LyeOxpLEmsqRa7DQ5eSBiJaIGARYApSinXvsYueTB8iRdCPqNFIfKVG0PHQ/H4vLbb/+xZHT1LhNkAtpwJWvBafUkICATxbgc14Jf4tbzi4AYSyWjQkmoBVIF5KpeifJiKLhJB2AtQg1BGmkuc1sLUmvzyzCcTqdVbnLtnipRWOQ31URlYa7BgLSgw1zQGf6zsxxMsGAoQYBXpuRCrV6pEBJ5pjvFCgGEM/RcchcUFbc2E0HoUUOaPI61KiS7UUJposfDWvBd68z9LTGeqcEzkC4lpo5CJ7aXlDHunKBiwN8DSYGPU/T29OQ8IFPObFoLzs4dDcLDXZo5uQ+dOpobhTmQdsGfgaWMWupvvUEL76xZCryIzSTNeBLjE+LirwWN+GHQaTeaD91e3Bw83MZ3He/DAUpx8018gFLcjjvNUvjbt/3mfafdff0Q93qduN1fa2GKtiKMwu0URJgqVegEVhmIbFpkQ0m5wKb7LC8GLLatoHoMsWpxLMuICgMB+S2H8c8FFdzOXKmwux8B8muTQ2LvXR1qgdUFBGs6T4iOYXFWRX7xalXjlxdboYfe+jqsvV5G1FqapNgNKJu7FoWboiVspORWaO6eDJVgq4AgGwLr0gwT3G/JgIww6wJj6+UgyYBKHCRuMd5kpWGKobHczgeotUBfa04FwSHBSQdyN9iJP0mpNltpXqXatW9Sb0pGGppOcTp9Drz4S/A+yDKwW0y3cCkHXQbe1NQcgCTXQpQB31H9CJrESglTBv+rKgQjM1UQwR+BWEWweYsMf6VANmeejLTK5lJBjSVGcMz+hMMU2FUZQ2/RRFagJh6BuQDrLfxe8PdkCCOlkRfoBEuCcm48f/Ug4pwasyalSx+f+clvdxvNN89cgJRNqEwOJMeOhyy3x+CnGLtUaEIIhdncoMDMJLTA4rv6MM7msDJhVr+9IoZnhfAV/7vrskF9xOocxwqd+RqVKcxXPShtNqWT+Uy6OZtT4zRyLInnxAcJHrJcFlCWMKGSKClmhCa4noyb8AlXhUGJn2VPbb7JQa9KuJy7Osa3GDSmWblT7uT07IfzFz++vHh1WQ0//fHx+ZNKi5XdF9RZ8zv75otL/itaT6z6Hd2W0pnrNrZjdf/7yGLN7u6kKHQLcv++nK/1z9bl8N/bl5/+/FCmgt8L+9PyKoUfI3Zxleq35qAMrNsrg+q9LoO697uwv7EHS7mAB+bYHwB4ZAqecWyYow3BP9KSe1/h+JM96bv4OC35303U3tn9P1Hru9VH09ZXUhTu/cCsoHz7a71e+QtQSwMEFAACAAgA3FB+SnkhshmeAQAAGwYAAB8AAAB1bml2ZXJzYWwvaHRtbF9za2luX3NldHRpbmdzLmpzjZRNT8MwDIbv+xVTuKKpAzQ2bmxsEtIOSHBDHNJiSrU0jpKsUKb9d5ruq0ldWHxZ3KevPzp70+tXhyWsf9ff1L/r+5N/r33gfFav4dL3C+f/4MKED3L3gCkNBqTlNkP5kuUgMgksIIujxNG/PSG7CH5kJmvxuHy2oExDjyEBKyJFpgnQUGBBgF8U+E05fw5v9xpl7UpqNDxeW4tykKC0VbMGEnXOa4ZdRNH9bDZslhjAWIDeodOb0TSKCPSDJ+CJLurTRZ4UF4vJ2FdMMFdclktMcRDzZJVqXMv3LtXPUoGuPvlqX8vkdja/bQIiM/bRQh4Gno+ddZPub2VgH3c0d0bCgscgGrpRff5APeF2QQFdZCazB/p+6KxJK55Cu0tXznxMVloh9zB21uYsfNsdcX3lzCMEL0GfExLVWp3xAZXG1HWkhbZ7fkQF8vdMpvsqImck55J1sl3dOxV68+CMeSOEwQh9UtOXd62OECQn35Kza4LAS+pVaivSkZFyqs5FdFqTh3xsuEvc/bWqnesV6BdEUWX89l9uhV9rb/sLUEsDBBQAAgAIAN1QfkqzLZItXAoAAIQkAAAXAAAAdW5pdmVyc2FsL3VuaXZlcnNhbC5wbmftmn1YkucawKl0za3Ucutrbni6TjrPluZsmh/h2GrpTuZxdvT4nbIkBUQjRJIP00qKJttaOkNxm23thEFESqRAza+ZAnMOwVC0aFAioqEoviiHl9p2nevaH+ec/8518cd7/Z7P+3me+3nu+/3jvs/87cC+tS9seQECgayNi93zIQTi1gmBrHr8/HOOlsVvZuodWIH7cN+7EI7M97Gj4oaEx8MhEB7jRVuOu6PuURSbioNAPDvAb0UP9ruPIJA/b47bAz9YmmUcDaFnGIi3i8mVpJOkk+Wo9yIFd1roBznae/F/UQpKLnQfLor1WRP42bjbyjNn6G5BG09sPdr0JY1+av2fvs5QLawrK6zu4SZHsQc+CLWPrYq50abvrzdPoef0DQOV7NH243MTE73nA1IY0BiK1iyPWe3YTzmfP3c1P3Ow3WKO9y5bnH385I6jFVI09S0ZY/an7aYuk4hbwZaMs/mHsBUqg5JbGwDWb39Tt8FySLNPGPk8WK3NS1NVVnlBg7xW/taJBzsgQRf8QOW8c/bfcDeuQiWnWPjsxuXZy30IyUJXsMYXsMqp4mjKK2OAZp5DmW2CbmeIGEKuILWBeo5YjSUb0vsQoEhSdIBHrk+z//L+TVHRlmFkoyjCAoMb3nPnETXSES1BAoxixdkN1DXwNY7R44PHrvuFUaYrobYhnomkj8JWk8/C0dgHisCS0xi3EFALCYO9FSoG1aZlY6mAWjJjHg4Jg6Nzh2BHpBxeBIF+2KwyqvZcIo7YSGVisjdTcEh2gGMMwU3NS+xL4fpzxCmjUAd4JOFIHHzSdJo7z8hT4+RKQEDRHCNVGytVnd8b22fON9oeMp0nGGk8787b7mnUDnlRFzrCT0zsoMXvvPf9wMmvyLFM2k45nxyjswp65LwlnJQnlFmWOq8bhXrVyWtnjqhnBKmOuTqMPDzbxMUPzji2o8VNWW52GJw3Rz2wpdO/0IgYOsk5k+hztns5BAHcXlo6cMW6OD2ynSYNYi+p30ISVBuuh+FIZbboQrR+7OEOmhSXkKFuDJ1v62ojvDrGRVFg8H7ODlA3DNMlOFqs2aqCgQexlPxwZi+OtHJoQ3V3zhdbcMv1UT2WxHwZ04C5j+IbP2RyvbT31L5ZBDGrxyTfrBZpdAuWuS8AVnlYDlpC9wQlAvgnfq2i+KMOIVwLHF3xI6VWmbMrck0SgkVlYSlid4HVWlA7pAHceESmtmC1qoRriqTc5EgtlrhE55VqdxG9meOhAwX2ulTAL0w/FVOFooi99lXlFEx2DNnavBLDu76Z98hFDIUMYADKi2RBxHKrX5iOVViWDWqpfqjXcZQl2MLkqh/rw9ehZJt9evzfxOjFb9BepcTAC+wkn77WHihsyp9tkOHkIox8t3J49TVmtRyHcSgDFo39/r4l+tlNuvEQ8Wsuxt5g/NWE0FzZJQ9vFSSxfmpjAWFKjWwzW+scxmCs7wQL44h1Tsb+1yBOP+iivwEWv/P+H0W44IILLrjgggsuuOCCCy644IILLrjgggsuuOCCCy78v4M4bdU3Zq8AA46n/igK+Z/jbkOFamM2qXhucpjPrg3OzhJRlhYnPg+Vh8uj5DHK1EyoM7YzTPg04bAuqzslm4w/mFCH04eotTEX6sqsn2AePfKzTN/vYHMly4uLFthkP153nA2A27yJZby2O9Kq+zJJPvu5UK5YMkkj5hWlU5HmNrE0rRp/zLts2Wad2z4q759Lni8+ko1MmKnKv7zFMfVaOLMENrepVUrfGFyDUjFxshwdgTKxNmnfah4QVIUTKciT5EeZKPNIyRWHGt5RomuIcxMKfOAuRupVhKk+jzJ/eeTasWPewCb+LYYIULWUqBsKwAjuL3WETxrUzUM8QmEo907Bq4TidfBJWMnV0TznwkVEXWizrDgZNRwlqAvDXZH7tNH8SrL5t8LATqEOc1z/RJhTxU+TayJk7fijLTWITLR32fRlKn82gLGsXTynReIxoM6ONvStlnPzWlgiXANXvFggZCEuVaiAzmt1ihbHlsv7Zh/2njdsLWLx0wY1EfLabIowYxBzuEIFtfdJsqBCoJmzFoxPs6q8oJo+ZA31h9SrKFM9MotJ/DjZcOvj/d5AQ4xdzaYuKqiZUJH61+HW5iu4RsUti4ys0Zs7g2C0pfsxtuOftr1uYdutY4bQ6sZn67/VmIj34KepNdv6M2MSJr+uVFnqcsymDV0UU7B9RpaIfnaOaIpt4dbK+sLliRjq3BDj6MX3Q3o0Fk5r/hbC0v5ZxaKluoEw2of+4PjsmKEBz++27ibR6pToFjEzA+0dRTqh80KV0ETy9IAUJfjkgnoC7Sm9+T4Su1JC4sORuQMUf9+lgWBoUHrXnuvESdNy15i9+3QjAtkiFiGQU4gp5BRKDBspujFqap67JkKbxpljPZlKc+tvi6RL2zcRPs4JZaNWgSF77Ut8RqpPhSWqyf8kpviIzDpJpwL+b2Laulpjw/QiTI8Ck+eQ3dY/Il9+TW8gbwL4VKol3q2eik0DAjtUBeTwOHeewtdc1fL02iM0BH9vzB2kwlen+sLsiXwxjjpNsNvS27hTb7HnjCJTv6dAOCY0ddStjUt/KZrEfmjLam3hULwIdYrFws88c5O2eQm2ydoxG4cn7jkfYenS4hze/aZ6/+Sw5OWjYk0Vb/jlljF4y9i2t+8/wrT1OOWOHtZRdCx96D09TE+Zv4O6eHco3VO5Q1LlcchsVph0nFDusGOvvc/xiDzdqVeA18Pssnl2auYroO35JjTCRByIKdznhP9zmLZL/uuNSKjEkpmbB1XoFjLH0m6mjWl4ofMh8zuTQ1D0j6q+wubJGhGXnydXPRUbZ/JmbkRmnTMysGU5ekDx7H3VgE6itnywf/a0QPR2ET2bTWBjEo07gkZLklHqqBIdrPBsalVblyXUIDFEFl4kXk1GldXakDQpnbeXJ/pNTLB44cGEgSsRc1boo9gtxgagH7WTqyjAmD7zyg1NCnQH8xcOmRdmtIYtRWJ+mlIjfGojSsxD50ut2AT6iXmH3/rdiMx6eS3q1lWHY0lf4wO6yvKZCQVgD6ZBUcmG4Shlnf3vTzjYCyOlfQ/X/WrSr8FIpa2NAa0OixbKmvYxagwR3XvdeMBCRz3q2WZbQZuqV6RZZMWsaOL1jD5e0FaaFHg/ZrbdVJYEGpMZDzXe/5mf1qMRSgPV/QPwSbHAQ5OHHKrSiHfJdyv/4byUI6XWJ7/gAxdmkTAkquW0KEKf4XBU7LdHFOAE+iOMYaydOvueLUeGYz0Q/RN8KcSoyw4XFJ8QUZuJheY2/eQYCMsmRfGdyR296IvWn5tUmLK7EW5iocSLl/j4kV8Y7OfC5iVVHZiVQzo71UQfwVcbA2tv1CBGAmngL+O2cP0f/lPGqcVujsKXuWmqyoAE1pu/Z7yMK9gpfZXOLIz8b0/tvrk4F01ePEZc+Wv+TCi2QtXPR8prApxThExLizQcjtZ10TeCSTlZMGcqjUx6g5OfZY9JSbGvtl0sneFyD5aD7XF7D+zhvHuo4l9QSwMEFAACAAgA3VB+SsMzcktMAAAAawAAABsAAAB1bml2ZXJzYWwvdW5pdmVyc2FsLnBuZy54bWyzsa/IzVEoSy0qzszPs1Uy1DNQsrfj5bIpKEoty0wtV6gAigEFIUBJodJWycQIwS3PTCnJAKmwNEMIZqRmpmeU2CpZWJrDBfWBZgIAUEsBAgAAFAACAAgAipbYSKkBxHb7AgAAsAgAABQAAAAAAAAAAQAAAAAAAAAAAHVuaXZlcnNhbC9wbGF5ZXIueG1sUEsBAgAAFAACAAgA3FB+SrwI/sDmBAAAcBIAAB0AAAAAAAAAAQAAAAAALQMAAHVuaXZlcnNhbC9jb21tb25fbWVzc2FnZXMubG5nUEsBAgAAFAACAAgA3FB+SiiKRNjyAwAAZxAAACcAAAAAAAAAAQAAAAAATggAAHVuaXZlcnNhbC9mbGFzaF9wdWJsaXNoaW5nX3NldHRpbmdzLnhtbFBLAQIAABQAAgAIANxQfkp8NYsP4wIAAJEKAAAhAAAAAAAAAAEAAAAAAIUMAAB1bml2ZXJzYWwvZmxhc2hfc2tpbl9zZXR0aW5ncy54bWxQSwECAAAUAAIACADcUH5KnCZQT9wDAAD4DwAAJgAAAAAAAAABAAAAAACnDwAAdW5pdmVyc2FsL2h0bWxfcHVibGlzaGluZ19zZXR0aW5ncy54bWxQSwECAAAUAAIACADcUH5KeSGyGZ4BAAAbBgAAHwAAAAAAAAABAAAAAADHEwAAdW5pdmVyc2FsL2h0bWxfc2tpbl9zZXR0aW5ncy5qc1BLAQIAABQAAgAIAN1QfkqzLZItXAoAAIQkAAAXAAAAAAAAAAAAAAAAAKIVAAB1bml2ZXJzYWwvdW5pdmVyc2FsLnBuZ1BLAQIAABQAAgAIAN1QfkrDM3JLTAAAAGsAAAAbAAAAAAAAAAEAAAAAADMgAAB1bml2ZXJzYWwvdW5pdmVyc2FsLnBuZy54bWxQSwUGAAAAAAgACABgAgAAuCAAAAAA"/>
</p:tagLst>
</file>

<file path=ppt/tags/tag2.xml><?xml version="1.0" encoding="utf-8"?>
<p:tagLst xmlns:a="http://schemas.openxmlformats.org/drawingml/2006/main" xmlns:r="http://schemas.openxmlformats.org/officeDocument/2006/relationships" xmlns:p="http://schemas.openxmlformats.org/presentationml/2006/main">
  <p:tag name="GENSWF_SLIDE_TITLE" val="Learning Objective"/>
  <p:tag name="GENSWF_ADVANCE_TIME" val="0.00"/>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SLIDE_TITLE" val="Skill Development/Guided Practice"/>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Concept Development"/>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Concept Development"/>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Concept Development"/>
</p:tagLst>
</file>

<file path=ppt/tags/tag7.xml><?xml version="1.0" encoding="utf-8"?>
<p:tagLst xmlns:a="http://schemas.openxmlformats.org/drawingml/2006/main" xmlns:r="http://schemas.openxmlformats.org/officeDocument/2006/relationships" xmlns:p="http://schemas.openxmlformats.org/presentationml/2006/main">
  <p:tag name="GENSWF_SLIDE_TITLE" val="Summary Closure"/>
  <p:tag name="GENSWF_ADVANCE_TIME" val="0.00"/>
  <p:tag name="ISPRING_SLIDE_INDENT_LEVEL" val="0"/>
  <p:tag name="ISPRING_CUSTOM_TIMING_USED"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8369</TotalTime>
  <Words>922</Words>
  <Application>Microsoft Office PowerPoint</Application>
  <PresentationFormat>On-screen Show (4:3)</PresentationFormat>
  <Paragraphs>136</Paragraphs>
  <Slides>14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Narrow</vt:lpstr>
      <vt:lpstr>Calibri</vt:lpstr>
      <vt:lpstr>Calibri Light</vt:lpstr>
      <vt:lpstr>Cambria Math</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dc:title>
  <dc:creator>alex chavez</dc:creator>
  <cp:lastModifiedBy>Rupinder Jagpal</cp:lastModifiedBy>
  <cp:revision>235</cp:revision>
  <dcterms:created xsi:type="dcterms:W3CDTF">2016-09-02T21:16:13Z</dcterms:created>
  <dcterms:modified xsi:type="dcterms:W3CDTF">2018-11-26T23:21:39Z</dcterms:modified>
  <cp:contentStatus/>
</cp:coreProperties>
</file>