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3"/>
  </p:notesMasterIdLst>
  <p:handoutMasterIdLst>
    <p:handoutMasterId r:id="rId24"/>
  </p:handoutMasterIdLst>
  <p:sldIdLst>
    <p:sldId id="288" r:id="rId2"/>
    <p:sldId id="333" r:id="rId3"/>
    <p:sldId id="334" r:id="rId4"/>
    <p:sldId id="335" r:id="rId5"/>
    <p:sldId id="336" r:id="rId6"/>
    <p:sldId id="337" r:id="rId7"/>
    <p:sldId id="286" r:id="rId8"/>
    <p:sldId id="324" r:id="rId9"/>
    <p:sldId id="328" r:id="rId10"/>
    <p:sldId id="327" r:id="rId11"/>
    <p:sldId id="332" r:id="rId12"/>
    <p:sldId id="330" r:id="rId13"/>
    <p:sldId id="331" r:id="rId14"/>
    <p:sldId id="329" r:id="rId15"/>
    <p:sldId id="342" r:id="rId16"/>
    <p:sldId id="343" r:id="rId17"/>
    <p:sldId id="320" r:id="rId18"/>
    <p:sldId id="338" r:id="rId19"/>
    <p:sldId id="339" r:id="rId20"/>
    <p:sldId id="341" r:id="rId21"/>
    <p:sldId id="344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arning Objective" id="{4755074C-34AD-4D8B-99C4-A96C71683FA8}">
          <p14:sldIdLst>
            <p14:sldId id="288"/>
            <p14:sldId id="333"/>
            <p14:sldId id="334"/>
            <p14:sldId id="335"/>
            <p14:sldId id="336"/>
            <p14:sldId id="337"/>
          </p14:sldIdLst>
        </p14:section>
        <p14:section name="Activate Prior Knowledge" id="{BB03AD21-3875-4835-81B2-B68E05720FFD}">
          <p14:sldIdLst>
            <p14:sldId id="286"/>
          </p14:sldIdLst>
        </p14:section>
        <p14:section name="CD with multiple CFUs" id="{37D1FA65-2744-4911-9798-9C3B14FD147C}">
          <p14:sldIdLst>
            <p14:sldId id="324"/>
            <p14:sldId id="328"/>
          </p14:sldIdLst>
        </p14:section>
        <p14:section name="Skill Development" id="{10A7975C-DD19-4209-8C45-41DD6D3B4039}">
          <p14:sldIdLst>
            <p14:sldId id="327"/>
            <p14:sldId id="332"/>
            <p14:sldId id="330"/>
            <p14:sldId id="331"/>
            <p14:sldId id="329"/>
            <p14:sldId id="342"/>
            <p14:sldId id="343"/>
            <p14:sldId id="320"/>
            <p14:sldId id="338"/>
            <p14:sldId id="339"/>
            <p14:sldId id="341"/>
            <p14:sldId id="344"/>
          </p14:sldIdLst>
        </p14:section>
        <p14:section name="Relevance" id="{BFC115CE-8EFC-416D-9D5F-7729A5E7EF43}">
          <p14:sldIdLst/>
        </p14:section>
        <p14:section name="Skill\Concept Closure" id="{C9461440-7E49-45C2-8D6E-5B2B23459273}">
          <p14:sldIdLst/>
        </p14:section>
        <p14:section name="Summary Closure" id="{7A6136C7-49C7-40D9-AFB6-40CE7E7E336B}">
          <p14:sldIdLst/>
        </p14:section>
        <p14:section name="Independent Practice" id="{C78F1313-11A1-4EE6-87D8-AF8586FF098C}">
          <p14:sldIdLst/>
        </p14:section>
        <p14:section name="Periodic Review" id="{260FCAFB-B7C1-454E-B1E2-A1B3DEB412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4440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57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33E"/>
    <a:srgbClr val="3EB37D"/>
    <a:srgbClr val="3898C6"/>
    <a:srgbClr val="0171AB"/>
    <a:srgbClr val="43A047"/>
    <a:srgbClr val="202020"/>
    <a:srgbClr val="E91E63"/>
    <a:srgbClr val="FF5722"/>
    <a:srgbClr val="9C2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42" y="54"/>
      </p:cViewPr>
      <p:guideLst>
        <p:guide orient="horz" pos="2136"/>
        <p:guide pos="4440"/>
        <p:guide pos="4520"/>
        <p:guide pos="57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10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24EE-4FC0-4824-A66E-7FDEFFFE916F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50C1-01BD-4B74-86C6-89F22780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05:19:15.2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4813 10161 512,'0'-34'1474,"0"34"-417,0-33-288,0 33-289,0-33-160,0 33-63,0 0 63,0 0 32,0 0 97,0 0 63,0 0-31,0 0 31,0 0-63,0 0-65,0 0-64,0 0-96,34 0-95,-34 0-65,33 0-32,0 0 0,1 0 0,-1 33 0,1-33 0,-1 0 0,1 0 32,32 33-32,-32-33 0,-1 0 0,0 0 0,1 0 0,-1 0-32,1 34 0,-34-34 0,0 0 0,33-34 32,-33 34 0,0 0-32,0 0 0,34-33 32,-34 33-32,-34 0 0,34 0 0,-33-33-32,33-1 32,-34 34 32,1 0 0,-1-33 32,1 33-32,0 0 32,-34 0-32,34-34 0,-1 34 0,1 0-64,-1 0 32,1 0 0,-1 0 0,1 0 0,33 0 0,-33 0-32,33 0-32,0 0 64,0 0-64,0 0 32,0 0 0,33 34 0,0-34 0,1 0 64,33 0-32,0 0 0,-1-34 0,1 34 0,33-34 0,-33 1-32,0 0 64,33-1-64,-67 1 64,35 0-32,-35 33 0,34-34 0,-67 1 0,33-1 32,-33 34-32,0-33 0,0 33 0,-67-34 32,34 34 0,0 0-32,-1 0 0,-33-33 0,0 66 0,1-33 0,-1 34 0,-34-34-32,35 67 32,-1-34 0,-33 1 0,33 32 0,0-32 32,0 32-32,34 2 0,-34-35 0,33 34 64,34 0-32,-33-1 32,33 1-32,0-33 0,0 33-32,0-34 64,0 1-64,33-1 0,1 0 0,0-33 0,-1 0 0,0 0 64,34 0-31,0-33 31,-34 0-96,34-1 32,0 1 32,0-34-32,-34 0 32,34 0-64,-34 0 64,1 1-96,-1-1 192,-33-1-128,0 2 32,0 32 32,-33 1-64,-1 0 32,1-1 0,-34 34 0,34-33-32,-34 33 32,34 0-64,-34 0 32,0 33-32,33-33 32,1 34-32,0-34 32,-1 33 32,1 0-64,0 34 64,33-34 0,0 35 0,0-35 64,0 34-32,33 0 32,-33-1-64,33-32 64,-33 33-96,34-33 128,-1-1-96,34 0 0,-34-33 0,1 0 65,33 0-33,-34 0 64,34-33-96,-34 33-32,0-67 64,1 33-64,-1 1 32,1-1-64,-34-32 32,33 32-96,-66-32 128,33 32-32,-34-33-32,1 33 32,-1 1-32,1 0 64,0-1-32,-1 1 0,1 0 32,-34 33 0,34 0 0,-1 0 0,1 0-32,-1 33 0,1 0 0,0 1 0,-1-1 0,34 0-32,-33 35 64,33-1 32,0-1-64,0 1 64,0 0-96,33 0-96,-33 0-577,67-34-1953,-34 1-417,1-1-96,33-33 1377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58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2698 1833 32,'19'20'0,"1"-1"480,-1-19-415,-19 20-610,20-1 545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59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2504 1869 32,'19'19'2018,"-19"-19"1697,0 0-287,-39 0-2916,39 0-736,20 40-1346,-20-20-1825,19 0-128,0-1 2562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06:20:00.9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5063 6403 96,'0'0'384,"0"-29"-31,0 29-65,0 0 0,29 0 1,-29 0-33,30 0 0,-30 0-32,29 0-64,-29 0 1,30 0-33,-30 0 0,29-30-32,-29 30 32,30 0-32,-1 0 0,0 0 32,1 0-32,-1 0 33,0 0-65,1 0 32,0 0-64,-1 0 64,0 0-64,1 0 32,-1 0 0,0 0 0,0 0 64,31 0-64,-31 0 32,0 0-32,1 0 32,-1 30-63,0-30 31,1 0-64,-30 0 32,29 0-32,-29 0 0,59 0 0,-59 0 32,30 0 0,-30 0 64,29 0-32,-29 0 0,29 0 32,-29 0-32,59 0 0,-59 0 0,29 0-32,-29 0-32,30 29 32,-30-29-32,30 0 32,-30 0-32,29 0 0,-29 0 32,59 0 0,-59 0 32,29 0-32,0 0-32,-29 0 32,29 0-32,31 0 0,-31 0 0,0 0 0,1 0 0,-1 0 0,30 29 0,-30-29 32,1 0-32,29 0 32,-30 0-32,30 0 0,-30 0 33,30 0-33,-29 0 0,28 0 32,1 0-32,-30 0 32,30 0 0,-29 0 32,28 0-32,-28 0 0,-1 0-32,30 0 0,-30 0 0,1 0 0,-1 0 0,1 0 0,-1 0 0,0 0 64,1 0-32,-30 30 64,29-30-96,-29 0 128,29 0-96,-29 0 64,60 0-64,-60 0 0,29 0 0,-29 0-32,29 30 32,-29-30 0,29 0 0,1 0-32,-30 0 0,29 0 32,-29 0-32,59 0 32,-59 0-32,30 0 32,-30 0 0,29 0 33,-29 0-1,29 0-32,-29 0 0,30 0 0,-1 0 0,0 0-32,1 0 0,-30 0 0,29 0 0,1 29-32,-1-29 32,-29 0 0,30 0 0,-30 0 32,29 0-32,-29 0 0,59 0 0,-59 0 0,29 0-32,0 29 32,-29-29 0,30 0 0,-30 0 0,30 0 0,-30 0 32,29 0-32,-29 0 32,29 0 0,-29 0-32,29 0 32,-29 0 0,30 0 0,-30 0 0,29 0 0,-29 0 0,59 0 0,-59 0 0,30 0-32,-1 0 0,-29 0 0,29 0 32,1 0-32,-1 0 0,0 0 0,1 0 0,-1 0 0,-29 0 0,30 0 0,-1 0 0,1 0 0,-1 0 0,0 0 0,1 0 0,-1 0 0,0 0-32,1 0 64,0 0-32,-1 0 0,0 29 0,0-29 32,1 0-32,-1 0 0,0 0 0,1 0 0,0 0 0,-30 0 32,29 0-32,0 30 0,1-30 0,-1 0 0,0 0 32,-29 0-32,30 0 0,-1 0 32,1 0 0,-30 0 0,29 0 0,-29 0 32,59 0-32,-59 0 32,29 0-32,-29 0 0,30 0 0,-1 0-32,0 0 0,1 0 0,-30 0 0,0 0 0,59 0 33,-30 0-1,-29 0 32,29 0-32,1 0 0,-1 0 32,-29 0-32,29-30 0,1 30 0,0 0-32,-1 0 0,0 0 32,1-29-32,-1 29 32,0 0-32,1 0 32,-1 0-32,-29 0 0,30 0 0,-1-29 0,1 29 0,-30 0-32,29 0 32,-29 0 0,29 0 0,-29 0 0,29 0 0,-29 0 0,30 0 0,-30 0 0,0 0-32,29 0 32,-29 0-32,0 0 32,0 0-32,30 0 32,-30 0 0,0 0 0,0 0 0,30 0-32,-30 0 32,0 0-64,0 0-32,0 0-97,29 0-287,-29 0-449,0 0-1281,29 0-737,-29 0 1698,29 0 1249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06:20:03.0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1253 7132 1794,'29'-29'897,"-29"29"-33,0 0-31,0 0-192,0 0-129,0 0-191,0 0-129,0 0-96,0 0-32,0 0-32,0 0 64,0 0 64,0 0 96,30 29 33,-30-29 63,29 0 0,1 0 1,-1 0-1,30 0-32,0 0-63,-1 0-1,2 0-96,28-29 0,-1 29-32,2 0 0,-1-29-128,0 29 0,1-30 32,-1 30 0,0-29 0,0 0 32,29 29 1,-28-30-1,-30 30 128,29-30 0,0 30-32,0 0 0,0-29-32,1 29-32,-1 0 1,-29 0-33,29-30-32,-29 30 0,-1 0-32,2 0 0,-2 0 32,1 0-32,0 0 0,0 0 0,0 0 32,-1 0 32,1-29-64,0 29 32,0 0-32,-1 0 32,1 0-32,-30 0 0,31 29 0,-2-29 0,-28 0 0,28 0 0,1 0 0,-29 30 0,29-30 0,-1 0 0,-29 0 0,30 0 32,1 29-96,-31-29 64,29 0-32,-28 0 0,28 30 0,-28-30 32,29 0-64,0 0 64,-1 0 0,-29 0 0,31 0 0,-1 0 0,-1 0 0,1-30 0,0 30 0,0 0 0,-1 0-32,31 0 32,-30 0 0,-1 0 0,1 0 0,0 0 0,-29 0 0,28 0-32,1 0 32,-1 0 0,2 0-32,-1 0 32,-1 0-32,1 0 0,0 0 0,0 0 32,-30 0 0,30 0-33,-30 0 33,0 0 0,31 0 0,-31 30 33,0-60-1,30 30-32,-30 0 32,0 0-32,1 0 0,29 0 0,-29 0 0,-1 0 0,0 0 0,0 0 0,1 0-32,-30 0 32,29 0 0,-29 0-32,30 0 32,-30 0 0,29 0-33,-29 0 33,30 0 0,-30 0 0,0 0 0,0 0-32,0 0 32,29 30 0,-29-30 0,0 0-32,0 0 0,0 0 0,0 0-64,0 0 0,29 0-64,-29 0-160,0 0-289,0 0-704,0 0-1794,0 0-32,0 0 1057,0 0 2082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06:20:08.1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3204 8991 801,'-29'-30'736,"0"30"129,-1-29-224,1 29-65,0 0-127,0-29-33,-1 29-63,0 0-97,1-30 32,0 30-160,-1 0 32,-28 0-64,28 0 33,1 0-97,-30 0-128,0 0 96,30 30-33,-30-30 130,0 0-33,0 0 0,1 29 0,-1-29-32,30 0 128,-31 0-160,31 29 32,0-29-96,-1 0-32,30 0-32,-29 0 32,29 0 32,0 0 32,0 0 64,59 0 32,-30 0 32,0 0 96,31 0 0,-2 0-32,1 30 0,29-30-32,0 0-31,-29 29-33,29-29-32,-29 28 32,0-28-64,0 0 32,-1 30 0,2-30 0,-31 0-32,0 0 32,0 0 32,-29 0-32,30 30 64,-30-30-32,0 0 0,0 0-32,-30 0 32,30 29 32,-29-29 0,-29 0-64,28 0 33,-29 29-1,0-29 0,1 0 0,-1 0 0,0 0-96,0 0 0,0 0 0,-29 0-32,29 0 32,1 0-32,-1 30-33,0-30 1,29 0-64,1 0 0,29 0 0,-29 29 0,29-29 32,0 0-1,58 0 65,-28 0 32,29 0 96,0 0 33,28 0-1,-27 0 32,28-29 0,0 29-96,0 0 0,0 0 0,0 0 0,1 0-32,-1 0 0,-30 29-32,2-29 0,-2 0 64,1 0 0,-30 29 32,-29-29-32,0 0 32,30 30 0,-30-30 32,-30 29-32,1 1 0,-30-30 0,1 30-64,-2-1 97,2 0-65,-30-29 0,-1 29-32,1 1 0,0-30-32,0 29 0,0-29 0,-30 0-65,59 29 1,-29-29 32,30 0 0,-2 0 0,2 0 0,28 0-64,1 0 0,29 0 0,0 0 32,0 0 0,29-29-1,1 29 33,28-29 32,2 29 128,-2 0 1,30-30-1,1 30 0,-1 0 0,0 0-64,0 0-32,0 0 0,0 0-32,1 0 0,-31 0 0,1 30 0,0-30-32,0 0 96,-30 29 0,1-29 32,-1 0 0,-29 0 0,0 0-32,0 29 32,0-29-32,-29 30 0,-1 0 0,1-30-64,-30 29 64,0-29-32,0 29 32,-28-29-32,27 29 0,-28-29 0,30 0 32,-31 29-32,30-29-32,1 0-32,-30 0 32,28 0 0,31 0 0,-29 0-32,28 0-32,1 0 32,29 0-32,0 0 0,0 0 32,0 0-1,59 0 1,-30 0 64,0 0 32,30 0 0,0 0 1,29 0-1,-29 0 0,0-29-32,29 29 0,0 0 32,-29 0 0,29 0-32,0 0 32,-29 0-32,29 0 0,-29 0 64,0 0-32,0 0 0,-30 0 0,1 0 32,-30 0-32,29 29 0,-29-29 32,0 0-32,0 0 32,-29 29-32,-1 1 0,1-30-32,-1 30 0,1-30-32,-30 29 0,0-29 0,30 30 0,-30-30 0,-29 29 32,29-29 32,1 0 0,-2 29 0,2-29-32,-1 0 32,0 0-32,30 0 32,-1 0-64,1 0 0,-1 0 0,30 0 0,-58 0 0,58 0-32,0 0 32,0 0 0,0 0 0,0 0 0,0 0 0,29 0 32,0 0 0,30 0 64,-29 0-32,29 0-64,-1-29 32,1 29 0,0 0 0,29-29 0,-29 29-32,-1 0 32,2-30 0,-31 30 32,30 0 32,-30-29 32,0 29 0,-29 0 32,0 0 0,0 0-32,0 0-32,0-30-31,-29 30 31,-30 30-96,30-30-33,-30 0-31,0 29 96,-29-29-32,0 30 32,29-30 0,-58 29-32,28-29 0,1 29-32,0-29 0,-1 29-64,2-29 0,28 0 0,0 0 32,0 0 32,30 0 0,29 0 32,-30-29 32,30 0 32,30 0 0,28-1 32,2 1 32,-2-31 32,30 31 0,1-29 0,-1 29 0,0-30 0,0 29-64,0-28-32,0 28 33,1-28-33,-1 29 0,-30-1-32,31 0 32,-30 1-32,-1-1 64,-28 30 0,29-29 0,-30 29-32,-29 0 32,0-29 0,0 29 0,0 0-32,-29-30 32,-1 30-32,1 0-64,-1 0 0,1 0 0,-30 0 0,30-29-32,-30 29-32,29 0 32,-28 0 64,28 0 0,-28 0-32,-1 29 32,0-29-32,0 0 32,1 0 0,-1 30 0,0-30-32,0 29 0,0-29 0,1 0 0,28 0 32,0 0-32,30 0 0,-29 0 0,29 0 0,29-29 64,1-1 0,29 1 0,0 0 0,-1-1 32,1 0-96,0-27 64,29 27-32,0-28-96,-28 28 96,-2 0-96,30 1 63,-29 0-31,0-1 128,-30 30-96,1-29 64,-1 29 1,-29 0-33,29 0 32,-29 0-32,0 0 0,0 29 0,-29-29 96,0 30-96,-30-1 64,30 0-64,-31 1 64,2-30 0,28 30 64,-28-1-96,-1 0 0,29 1 0,-28-1 0,28-29-32,-28 28 32,28-28-96,1 30 32,29-30-32,0 0 0,-30 30 0,30-30 0,0 0 0,0 0 0,0 0 32,0 0 0,30 0 32,-1 0 32,1-30 0,-1 30-64,0 0 96,30 0-96,-30 0 32,31 0 0,-31 0 0,0 0 0,0 0 0,1 30 64,-1-30-64,0 0 32,1 0 0,0 0 0,-1 0 0,-29 0-32,29 0 0,-29 0 0,30 0 0,-30 0 0,0 0 0,0 0 0,0 0-32,29 29 32,-29-29 0,0 0 0,29 0 0,-29 0 0,0 0 32,0 0 0,30 0-32,-30 0 64,29-29-64,-29 29 0,59 0 0,-59 0 0,30 0-32,-30 0 0,29 0 0,-29 0 0,0 0-32,29 0 32,-29 0 0,0 29 32,0-29-32,-29 29 0,29 1 0,-29-1 0,29 0 0,-30 1-1,30 29 1,-29 0-32,29-30 32,-30 30 0,1-1 32,29 2-32,-30-2 0,30 0-32,-29 1-64,29-29-160,0 29-321,0-30-992,0 29-1090,0-28 417,29-30 2274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05:19:21.4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1317 7994 288,'0'0'2947,"33"0"-32,1 34-1474,-34-34-544,34 0-224,-1 33-161,34-33-95,-34 33-33,0-33-32,1 0 1,-1 0-33,0-33 0,2 33-32,-2-33-95,0 33-33,1 0-64,32-34-32,-32 34-32,-1 0-32,0 0-64,1 0 0,0 0 0,32 0 32,-32 0 0,-1-33 0,34 33 0,-34 0 0,0-33 32,35 33 64,-35 0-32,1 0 32,-1 0 0,0 0 0,34 0 0,-34 0 32,35 0-32,-35 0 0,34 0-32,-34 0 32,34 0-32,-34 0 0,35 0 0,-35 33 0,0-33 64,34 0-63,-34 0 63,34 0 0,-34 33 0,1-33 32,33 0-32,-34 34 32,34-34-32,-34 0 0,34 33-64,-34-33 0,35 0-32,-35 0 0,34 33-32,-34-33 32,34 0-64,-34 0 64,35 0 0,-2 0 0,1 0 0,-34 0-32,34 0 32,0 34 0,0-34 0,-34 0 0,34 0-32,0 0 32,-34 0 0,35 34 32,-2-34-32,-32 0-32,32 0 64,-32 0-32,33 0 0,-34 0-32,1 0 32,32 0-32,-32 0 32,-1 0-32,34 0 0,-34 0 0,1 0 0,-1 0 0,1 0 32,32 0-32,-32 0 32,-1 0-32,0 0 32,1 0 0,0 0 0,-1 0 0,1 0 0,32 0 0,-32 0 0,-1 0 0,34 0 0,-33-34 0,32 34 0,1 0-32,-34 0 32,34 0-32,-34 0 0,35 0 32,-1 0 0,-34 0 0,34 0-32,-34 0 32,34 0 0,-33 0 0,32 0 0,-32 0 0,32 0-32,-32 0 32,32 0 0,2 0 0,-35 34 0,34-34-32,-1 0 32,-32 0 0,32 0-32,2 0 32,-35 0 0,34-34-32,-34 34 32,34 0 0,0 0 0,-33 0-32,32 0 32,-32-34 0,32 34 0,-32 0-32,32-33 32,-31 33 0,31-33 0,-32-1-32,-1 34 32,0-33-32,1 33 32,-1 0-32,-33 0 32,33-33-32,-33 33 32,34-34-32,-34 34-1,0 0 33,34-34-32,-34 34 32,0 0 0,0-33 32,0 33-32,0-33 0,0 33 33,0-34-33,0 34 0,-34 0 0,34 0 0,0-33 0,0 33 0,0-33-33,0 33 33,0 0 0,0 0 0,-34-34-32,34 34 32,0 0 0,0 0 0,0 0 0,0 0 0,0 0 32,0 0-32,0 0 0,0 0 33,-33 0-33,33 0 32,0 0-64,0 0 64,0 0-64,-33 0 64,33 0-32,-67 0 0,67 0 0,-33 34 0,-34-34 0,34 0 32,-2 0 0,-31 0 0,32 33 0,-32-33 0,-1 0 0,0 0 0,0 0 0,0 0 0,1 0 0,-1 0 0,-1 33 0,2-33 0,-1 0 0,0 0 0,1 0 0,-2 0 32,2-33-32,-1 33 32,-33 0 0,33 0 0,0 0 0,0 0-32,-33 0 32,33 0-32,-33-33 1,33 33-1,0 0 0,1-34 0,-35 34-32,34 0 32,1-33-32,32 33 32,-33 0 0,0-34 32,0 34 0,1 0 0,-1 0-32,0 0 32,0 0-32,0 0 0,1 0 0,-1-33-32,0 33 32,0 0-32,0 0 32,-33 0 0,33-34-32,0 34 64,0 0 0,-33 0-32,33 0 32,0 0 0,1 0 33,-1 0-65,0 0 32,0 0-32,0 0 32,0 0 32,1 0-64,-2 0 32,2 0-32,32 0 32,-32 0-32,-1 0 32,0 0-64,33 34 0,-33-34 0,1 0 32,-1 0-32,1 0 0,31 0-32,-31 0 64,-1 0-32,34 0 0,-34 0 0,34 0 0,-35 0 0,35-34 0,-34 34 0,34 0 0,-34 0 32,34 0-32,0 0 32,-35 0 0,35 0 32,-1 0 0,-32-33 32,32 33-32,1 33 1,-34-33-33,33 0 32,1 0-32,-34 0-32,34 0 0,0 34-32,-1-34 0,1 0 32,0 0 0,-2 33 0,2-33 0,0 0 0,-1 34 0,1-34 0,33 0 0,-33 33-32,33-33 32,-34 0-32,34 0 32,-33 34-33,33-34 1,-33 33 0,33-33 0,0 67-32,0-67 32,0 0 0,0 66 0,0-66 0,33 34-32,-33-34 32,33 34 0,-33-1 32,34 0-32,-34-33 32,33 34-32,0-1 0,1-33 32,-1 33 32,35 1-32,-35-34 0,34 0 32,-34 34-32,34-34-32,-1 0 32,2 0-32,-2 0 0,1 0 0,0 0 0,34 0 32,-35 0-64,34 0 96,-33 0 0,34 0 0,-1 0-32,0 0 0,1 0 32,-2 0-64,1 0 64,1 0-32,-1 33-32,-33-33-32,33 0 32,1 33-32,-1-33 64,0 0-64,1 0 32,-1 34 0,0-34 32,0 0 0,-33 0 32,33 0-32,0 0 0,1 33-32,-34-33 32,33 0 0,-33 0 0,33 0-64,-33-33 64,-1 33-32,1 0 32,0 0-32,0 0 32,0 0-32,-1 0 32,2-34 0,-1 34 0,-1 0 0,1 0 0,0 0-33,0-33 33,0 33 0,-1 0 0,34 0-32,-32 0 32,-1-33-32,-1 33 32,34 0 0,-32 0-32,-2-34 32,1 34 0,33 0 0,-33-34 0,0 34 0,33 0 0,-33 0 0,-1-33 0,35 33-32,-34 0 32,0 0-32,-1 0 32,35 0-32,-34 0 32,-1 0 0,-32 33 32,32-33-32,2 0 32,-1 0-32,-34 34 0,34-34 0,-1 0 0,-32 0 0,33 0 0,0 0-32,-34 0 32,34 0 0,0 0 0,-33 0-32,32 0 32,1 0 0,-34 0-32,34 0 32,0 0 0,-33 0-32,32 0 0,1-34 32,0 34-32,0 0 32,-34 0-32,34 0 32,0 0-32,-1 0 32,1 0-32,1 0 32,-2 0-32,1 0 0,-34 0 32,34 0 0,0 0 0,-33 0 0,32 0 32,-32 0-32,-1 0 32,34 0-32,-33 0 0,-1 0 0,1 0 0,-1 0 0,-33 0 0,0 0 0,67 0 32,-67 0 0,0 0 0,0 0 0,0 0-32,0 0 32,33-33 0,-33 33 0,0-33-32,0 33 0,-33-34 0,33 34 0,0-33 0,0 33-32,0-33 64,0 33-32,-34-34-32,34 34 32,0-34 0,0 34 0,0 0 0,0-33 0,0 33 0,0 0 0,0 0 0,-33-33 0,33 33 0,0 0 32,-33 0-32,33 0 0,-34 0 32,34 0-32,-33 0 32,33 0 0,-34-34 0,34 34-32,-34 0 0,1-33 0,0 33 0,-1 0 0,1-33 0,0 33-32,-34 0 32,33 0 32,-33 0-32,34 0 32,-34 0 0,1 0-32,-2 0 33,35 0-1,-34 0-32,0 0 32,1 0 0,-1 0 0,0 0 32,0 0 0,0 0 0,1 0 0,-2 0 0,35 33 0,-34-33-32,0 0 32,1 0-32,-1 33-32,0-33 0,0 0 32,0 34 0,34-34 0,-34 33-32,0-33 0,34 0 32,-1 0-32,1 33 32,0-33-32,33 0-32,-34 0 0,34 0-32,0 0 32,0 0 0,0 0-32,0 0 0,34 0 32,-34 0-32,33 0 64,0 0-32,1 0 0,32 0 32,-32 0-32,33 0 64,0 0-64,-1 0 64,1 34-64,1-34 64,31 0-32,-32 0 32,0 0 0,34 0-32,-35 0 0,34 0 0,1 0 0,-34 34 0,33-34 0,-34 0 0,1 0-32,1 0 32,32 33 0,-34-33-32,1 0 32,-33 0 0,33 0-32,-1 0 64,-32 0-64,32 0 64,-32 0-32,0 0 0,-1 0 0,1 33 0,-1-33-32,0 0 32,-33 0 0,34 34 0,-34-34-32,33 0 32,-33 0 0,0 0-32,33 33 64,-33-33-64,0 0 32,0 0 0,0 0 32,0 0 0,0 0 0,0 0 0,0 0 0,0 0 0,0 0-32,0 0 0,0 0-32,0 0-32,-33 0 32,33 0 0,0 0-32,0 0 0,-33 0 32,33 0 0,0 0 0,-34 0 32,34 0-32,0 0 32,-33 33-33,33-33 33,0 34-32,0-34 32,-33 34-32,33-34 32,0 0-32,0 33 32,0-33 0,0 0 0,-34 33 0,34-33 0,0 0 32,0 0-32,0 0 0,0 0 0,0 0 0,0 0 0,0 0 32,0 34-32,0-34 0,0 0 0,-33 33 32,33-33-32,-34 0 0,34 0-32,-67 0 64,67 0-32,-33 33 0,-1-33 0,-32 0 0,32 0-32,-33 0 64,34 0-32,-34-33 0,0 33 0,-33 0 0,33 0 0,-33 0 0,0-33 33,-1 33 31,1 0-32,-33-34 0,32 34 0,-33 0 32,35-33-32,-36 33 0,2 0 0,32-33 0,-32 33-64,0-34 32,32 34 0,-33-34-64,34 1-32,0 33-64,33-33-129,-33-1-95,32 1-225,35 33-512,-34-33-1505,34 33-994,33 0-63,-33-34 704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05:19:26.5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5274 9853 32,'-33'0'448,"33"-33"706,-34 33-290,1-34-223,-1 34-97,1-34 33,0 1 32,-1 33 63,-32 0 33,32 0 0,-33 0-65,0 0-63,1 0-33,32 33-95,-32-33-97,-2 34 0,2-34-63,-1 0-1,34 34 0,-1-34-32,-33 0-31,34 0-33,-1 0 0,34 33-64,0-33-32,-33 0 0,33 0-64,0 0-32,0 33 0,33-33 0,1 0-32,33 0 32,0 0 64,-1 0-32,34 0 0,-32-33 0,32 33 0,0 0 0,0-33 1,0 33-33,-33 0-33,0 33 33,0-33 0,0 0 0,-1 33 0,-32-33 33,-1 0-1,-33 34 0,0-34 32,0 0-32,0 33 0,0-33 0,-33 33 0,-1-33-32,-32 34 32,-1-34-32,0 34 0,0-34 64,0 33-64,-33-33 64,33 33-64,-33-33 64,0 0-32,33 0 32,-33 0-32,33 0 0,0 0 0,34 0 0,-1 0-32,1 0-32,33 0 32,0 0-32,0 0 32,0 0-32,0 0 32,33-33 0,34 33 0,-33 0 0,32 0 0,1 0-32,34 0 0,-35 0 32,1 0 64,33 33-64,-33-33 96,0 33-96,-34 1 64,1-34-32,-1 33 64,0-33-64,-33 0 0,34 67-32,-34-67 32,0 34 0,0-34 33,-34 33-33,34-33 0,-33 33 0,0-33 0,-34 34 0,34-34 0,-35 0 32,2 33-64,-1-33 64,0 0-32,1 0 0,-2 0 0,35 0 32,-34 0-64,34 0 32,0-33 0,-1 33 0,34 0 0,0 0 0,-33-34 0,33 34 0,0 0-32,0 0 0,0-33 0,0 33-32,33-33-32,1-1 32,-1 34-32,0 0 32,1 0-64,-1 0 32,34 0-64,-33 0-161,32 0-255,-32 0-705,32 0-1954,1 0-64,-34-34-129,35 34 1923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4:18.3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9531 2255 288,'0'0'2403,"0"0"-610,0 0-544,-19 0-512,19 0-353,0 0-287,0 0-546,19 0-1216,-19 0-770,20-19 65,-20 19 2370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4:19.1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9571 2247 1377,'0'0'2435,"0"0"-802,0 0-832,0 0-513,0 0-416,0 20-384,0-20-417,0 0-1057,0 19-352,0-19 1729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4:20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9637 2160 1762,'0'0'2818,"-19"0"-159,19 0-1602,0 0-1185,0 0-1570,0 0-1024,19 0-65,1-19 1858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45.956"/>
    </inkml:context>
    <inkml:brush xml:id="br0">
      <inkml:brushProperty name="height" value="0.053" units="cm"/>
      <inkml:brushProperty name="color" value="#FFFFFF"/>
    </inkml:brush>
  </inkml:definitions>
  <inkml:trace contextRef="#ctx0" brushRef="#br0">9661 6495 3844,'0'0'4324,"0"-20"-96,-19 0-417,19 1-3811,19-21-929,21 20-2626,-1-20-321,-19 1 1,-1 0-65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47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11085 9143 2306,'0'0'4132,"0"0"-320,0 0-545,0 0-3395,0 0-2563,0 0-800,0 0-481,0 0 769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2-06T22:53:57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2409 2302 32,'0'0'3363,"0"-40"545,-20 21-321,20-1-3330,0 20-1026,20 20-2594,-1 19-385,1 1 513,-1-21 3235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0A5F8-767C-4C89-A6D5-43D195D654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A2B4-EC87-4E8A-9813-36ED42D22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6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48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4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9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2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0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2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9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 bwMode="auto">
          <a:xfrm rot="16200000">
            <a:off x="2237031" y="-2142600"/>
            <a:ext cx="293123" cy="476210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none" lIns="39483" tIns="39483" rIns="39483" bIns="39483" rtlCol="0" anchor="t" anchorCtr="0">
            <a:spAutoFit/>
          </a:bodyPr>
          <a:lstStyle/>
          <a:p>
            <a:pPr>
              <a:defRPr/>
            </a:pPr>
            <a:r>
              <a:rPr lang="en-US" sz="1333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a system of linear equations by substitution.</a:t>
            </a:r>
          </a:p>
        </p:txBody>
      </p:sp>
    </p:spTree>
    <p:extLst>
      <p:ext uri="{BB962C8B-B14F-4D97-AF65-F5344CB8AC3E}">
        <p14:creationId xmlns:p14="http://schemas.microsoft.com/office/powerpoint/2010/main" val="150492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3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7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1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6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5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4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2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00762" y="6502401"/>
            <a:ext cx="2443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Created for Teacher Use</a:t>
            </a:r>
          </a:p>
        </p:txBody>
      </p:sp>
    </p:spTree>
    <p:extLst>
      <p:ext uri="{BB962C8B-B14F-4D97-AF65-F5344CB8AC3E}">
        <p14:creationId xmlns:p14="http://schemas.microsoft.com/office/powerpoint/2010/main" val="34481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customXml" Target="../ink/ink4.xml"/><Relationship Id="rId47" Type="http://schemas.openxmlformats.org/officeDocument/2006/relationships/image" Target="../media/image98.emf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0.png"/><Relationship Id="rId29" Type="http://schemas.openxmlformats.org/officeDocument/2006/relationships/image" Target="../media/image83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50.png"/><Relationship Id="rId45" Type="http://schemas.openxmlformats.org/officeDocument/2006/relationships/image" Target="../media/image97.emf"/><Relationship Id="rId5" Type="http://schemas.openxmlformats.org/officeDocument/2006/relationships/image" Target="../media/image27.sv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49" Type="http://schemas.openxmlformats.org/officeDocument/2006/relationships/image" Target="../media/image38.jpe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customXml" Target="../ink/ink5.xml"/><Relationship Id="rId4" Type="http://schemas.openxmlformats.org/officeDocument/2006/relationships/image" Target="../media/image4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96.emf"/><Relationship Id="rId48" Type="http://schemas.openxmlformats.org/officeDocument/2006/relationships/image" Target="../media/image52.jpeg"/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0.xml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46" Type="http://schemas.openxmlformats.org/officeDocument/2006/relationships/customXml" Target="../ink/ink6.xml"/><Relationship Id="rId20" Type="http://schemas.openxmlformats.org/officeDocument/2006/relationships/image" Target="../media/image74.png"/><Relationship Id="rId41" Type="http://schemas.openxmlformats.org/officeDocument/2006/relationships/image" Target="../media/image51.png"/><Relationship Id="rId1" Type="http://schemas.openxmlformats.org/officeDocument/2006/relationships/tags" Target="../tags/tag11.xml"/><Relationship Id="rId6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1.png"/><Relationship Id="rId18" Type="http://schemas.openxmlformats.org/officeDocument/2006/relationships/customXml" Target="../ink/ink9.xml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03.emf"/><Relationship Id="rId7" Type="http://schemas.openxmlformats.org/officeDocument/2006/relationships/image" Target="../media/image76.png"/><Relationship Id="rId12" Type="http://schemas.openxmlformats.org/officeDocument/2006/relationships/image" Target="../media/image50.png"/><Relationship Id="rId17" Type="http://schemas.openxmlformats.org/officeDocument/2006/relationships/image" Target="../media/image101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tags" Target="../tags/tag12.xml"/><Relationship Id="rId6" Type="http://schemas.openxmlformats.org/officeDocument/2006/relationships/image" Target="../media/image72.png"/><Relationship Id="rId11" Type="http://schemas.openxmlformats.org/officeDocument/2006/relationships/image" Target="../media/image93.png"/><Relationship Id="rId5" Type="http://schemas.openxmlformats.org/officeDocument/2006/relationships/image" Target="../media/image71.png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10" Type="http://schemas.openxmlformats.org/officeDocument/2006/relationships/image" Target="../media/image89.png"/><Relationship Id="rId19" Type="http://schemas.openxmlformats.org/officeDocument/2006/relationships/image" Target="../media/image102.emf"/><Relationship Id="rId4" Type="http://schemas.openxmlformats.org/officeDocument/2006/relationships/image" Target="../media/image60.png"/><Relationship Id="rId9" Type="http://schemas.openxmlformats.org/officeDocument/2006/relationships/image" Target="../media/image8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customXml" Target="../ink/ink12.xml"/><Relationship Id="rId11" Type="http://schemas.openxmlformats.org/officeDocument/2006/relationships/image" Target="../media/image108.emf"/><Relationship Id="rId5" Type="http://schemas.openxmlformats.org/officeDocument/2006/relationships/image" Target="../media/image52.png"/><Relationship Id="rId10" Type="http://schemas.openxmlformats.org/officeDocument/2006/relationships/customXml" Target="../ink/ink14.xml"/><Relationship Id="rId4" Type="http://schemas.openxmlformats.org/officeDocument/2006/relationships/image" Target="../media/image105.png"/><Relationship Id="rId9" Type="http://schemas.openxmlformats.org/officeDocument/2006/relationships/image" Target="../media/image10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55.png"/><Relationship Id="rId5" Type="http://schemas.openxmlformats.org/officeDocument/2006/relationships/image" Target="../media/image10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9" Type="http://schemas.openxmlformats.org/officeDocument/2006/relationships/image" Target="../media/image142.png"/><Relationship Id="rId21" Type="http://schemas.openxmlformats.org/officeDocument/2006/relationships/image" Target="../media/image125.png"/><Relationship Id="rId34" Type="http://schemas.openxmlformats.org/officeDocument/2006/relationships/image" Target="../media/image137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59.jpe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0.png"/><Relationship Id="rId29" Type="http://schemas.openxmlformats.org/officeDocument/2006/relationships/image" Target="../media/image132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148.png"/><Relationship Id="rId5" Type="http://schemas.openxmlformats.org/officeDocument/2006/relationships/image" Target="../media/image27.sv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88.png"/><Relationship Id="rId36" Type="http://schemas.openxmlformats.org/officeDocument/2006/relationships/image" Target="../media/image139.png"/><Relationship Id="rId49" Type="http://schemas.openxmlformats.org/officeDocument/2006/relationships/image" Target="../media/image58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31" Type="http://schemas.openxmlformats.org/officeDocument/2006/relationships/image" Target="../media/image134.png"/><Relationship Id="rId44" Type="http://schemas.openxmlformats.org/officeDocument/2006/relationships/image" Target="../media/image147.png"/><Relationship Id="rId4" Type="http://schemas.openxmlformats.org/officeDocument/2006/relationships/image" Target="../media/image49.png"/><Relationship Id="rId9" Type="http://schemas.openxmlformats.org/officeDocument/2006/relationships/image" Target="../media/image71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43" Type="http://schemas.openxmlformats.org/officeDocument/2006/relationships/image" Target="../media/image146.png"/><Relationship Id="rId48" Type="http://schemas.openxmlformats.org/officeDocument/2006/relationships/image" Target="../media/image57.png"/><Relationship Id="rId8" Type="http://schemas.openxmlformats.org/officeDocument/2006/relationships/image" Target="../media/image113.png"/><Relationship Id="rId51" Type="http://schemas.openxmlformats.org/officeDocument/2006/relationships/image" Target="../media/image38.jpeg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33" Type="http://schemas.openxmlformats.org/officeDocument/2006/relationships/image" Target="../media/image136.png"/><Relationship Id="rId38" Type="http://schemas.openxmlformats.org/officeDocument/2006/relationships/image" Target="../media/image141.png"/><Relationship Id="rId46" Type="http://schemas.openxmlformats.org/officeDocument/2006/relationships/image" Target="../media/image149.png"/><Relationship Id="rId20" Type="http://schemas.openxmlformats.org/officeDocument/2006/relationships/image" Target="../media/image124.png"/><Relationship Id="rId41" Type="http://schemas.openxmlformats.org/officeDocument/2006/relationships/image" Target="../media/image144.png"/><Relationship Id="rId1" Type="http://schemas.openxmlformats.org/officeDocument/2006/relationships/tags" Target="../tags/tag15.xml"/><Relationship Id="rId6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gif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38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jpe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tmp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5.png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8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49.emf"/><Relationship Id="rId11" Type="http://schemas.openxmlformats.org/officeDocument/2006/relationships/image" Target="../media/image52.png"/><Relationship Id="rId5" Type="http://schemas.openxmlformats.org/officeDocument/2006/relationships/customXml" Target="../ink/ink1.xml"/><Relationship Id="rId10" Type="http://schemas.openxmlformats.org/officeDocument/2006/relationships/image" Target="../media/image51.emf"/><Relationship Id="rId4" Type="http://schemas.openxmlformats.org/officeDocument/2006/relationships/image" Target="../media/image48.png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54.png"/><Relationship Id="rId5" Type="http://schemas.openxmlformats.org/officeDocument/2006/relationships/image" Target="../media/image36.pn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/>
          <p:cNvSpPr/>
          <p:nvPr/>
        </p:nvSpPr>
        <p:spPr bwMode="auto">
          <a:xfrm rot="16200000">
            <a:off x="3101607" y="-761999"/>
            <a:ext cx="2178792" cy="8382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9483" tIns="533400" rIns="0" bIns="39483" rtlCol="0" anchor="t" anchorCtr="0">
            <a:spAutoFit/>
          </a:bodyPr>
          <a:lstStyle/>
          <a:p>
            <a:pPr>
              <a:defRPr/>
            </a:pPr>
            <a:r>
              <a:rPr lang="en-US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a system of linear equations by substitution.</a:t>
            </a:r>
          </a:p>
        </p:txBody>
      </p:sp>
      <p:sp>
        <p:nvSpPr>
          <p:cNvPr id="3" name="Round Same Side Corner Rectangle 37"/>
          <p:cNvSpPr/>
          <p:nvPr/>
        </p:nvSpPr>
        <p:spPr bwMode="auto">
          <a:xfrm rot="16200000">
            <a:off x="-546800" y="3321022"/>
            <a:ext cx="1267291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t" anchorCtr="0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77113"/>
              </p:ext>
            </p:extLst>
          </p:nvPr>
        </p:nvGraphicFramePr>
        <p:xfrm>
          <a:off x="7207250" y="7072049"/>
          <a:ext cx="18415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0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figure out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0" name="Picture 6" descr="C:\Users\Stephen\Downloads\Voc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7136613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67895"/>
              </p:ext>
            </p:extLst>
          </p:nvPr>
        </p:nvGraphicFramePr>
        <p:xfrm>
          <a:off x="7207250" y="5395173"/>
          <a:ext cx="18415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Declare the Objective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Read the objective to your partner.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40" y="5428090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8960" y="1441447"/>
            <a:ext cx="3900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2: 11.2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9419167" y="657552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910ACF-29B4-4342-BDB2-630CDC932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60277"/>
              </p:ext>
            </p:extLst>
          </p:nvPr>
        </p:nvGraphicFramePr>
        <p:xfrm>
          <a:off x="-1" y="960111"/>
          <a:ext cx="3095626" cy="3244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5626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33172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1 Substitute the expression of the isolated variable into the other equation.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substitute the equation with the isolated variable into the other equation?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2 Solve for the variable.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298174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 How did I/you solve for the variable?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Solve for the remaining ordered pair solution value.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solve for the remaining ordered pair solution value?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4" name="Graphic 13" descr="Apple">
            <a:extLst>
              <a:ext uri="{FF2B5EF4-FFF2-40B4-BE49-F238E27FC236}">
                <a16:creationId xmlns:a16="http://schemas.microsoft.com/office/drawing/2014/main" id="{38495D60-0DEB-4DBE-B7F5-DE0FE264C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1491518"/>
            <a:ext cx="381000" cy="381000"/>
          </a:xfrm>
          <a:prstGeom prst="rect">
            <a:avLst/>
          </a:prstGeom>
        </p:spPr>
      </p:pic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546EE0FB-A11B-405D-8B7B-C5606D1C6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2257752"/>
            <a:ext cx="381000" cy="38100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67CAF858-073A-4C09-95E5-0067FA960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3375352"/>
            <a:ext cx="381000" cy="381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D5B452-34CF-48A5-92C5-89F603FF13C3}"/>
              </a:ext>
            </a:extLst>
          </p:cNvPr>
          <p:cNvSpPr/>
          <p:nvPr/>
        </p:nvSpPr>
        <p:spPr bwMode="auto">
          <a:xfrm>
            <a:off x="3274454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D0FC9-CE5C-4B7C-BA0E-27C8A5D4D079}"/>
              </a:ext>
            </a:extLst>
          </p:cNvPr>
          <p:cNvSpPr/>
          <p:nvPr/>
        </p:nvSpPr>
        <p:spPr>
          <a:xfrm>
            <a:off x="3362562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/>
              <p:nvPr/>
            </p:nvSpPr>
            <p:spPr>
              <a:xfrm>
                <a:off x="3610979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9" y="1096331"/>
                <a:ext cx="1636294" cy="664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2049A-5ACA-4381-AC84-83EAD7F748D8}"/>
                  </a:ext>
                </a:extLst>
              </p:cNvPr>
              <p:cNvSpPr/>
              <p:nvPr/>
            </p:nvSpPr>
            <p:spPr>
              <a:xfrm>
                <a:off x="3813938" y="1995249"/>
                <a:ext cx="139653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2049A-5ACA-4381-AC84-83EAD7F74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938" y="1995249"/>
                <a:ext cx="1396536" cy="323165"/>
              </a:xfrm>
              <a:prstGeom prst="rect">
                <a:avLst/>
              </a:prstGeom>
              <a:blipFill>
                <a:blip r:embed="rId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C2FEAB-4A3A-45EA-918D-469C8407BA21}"/>
              </a:ext>
            </a:extLst>
          </p:cNvPr>
          <p:cNvSpPr/>
          <p:nvPr/>
        </p:nvSpPr>
        <p:spPr>
          <a:xfrm>
            <a:off x="3875265" y="1420859"/>
            <a:ext cx="696736" cy="25586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0E1466-5206-4672-AFD0-DC30D9F3E951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429126" y="1760872"/>
            <a:ext cx="111125" cy="29758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A67E38-2E34-45AA-B5D4-2340971B4083}"/>
                  </a:ext>
                </a:extLst>
              </p:cNvPr>
              <p:cNvSpPr/>
              <p:nvPr/>
            </p:nvSpPr>
            <p:spPr>
              <a:xfrm>
                <a:off x="3607563" y="2455624"/>
                <a:ext cx="186519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+(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15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A67E38-2E34-45AA-B5D4-2340971B4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563" y="2455624"/>
                <a:ext cx="1865191" cy="323165"/>
              </a:xfrm>
              <a:prstGeom prst="rect">
                <a:avLst/>
              </a:prstGeom>
              <a:blipFill>
                <a:blip r:embed="rId8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38152A-68FD-44AD-AEB5-57EF38F9BD1D}"/>
              </a:ext>
            </a:extLst>
          </p:cNvPr>
          <p:cNvCxnSpPr>
            <a:cxnSpLocks/>
          </p:cNvCxnSpPr>
          <p:nvPr/>
        </p:nvCxnSpPr>
        <p:spPr>
          <a:xfrm>
            <a:off x="4511146" y="2284237"/>
            <a:ext cx="0" cy="20813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29F41E-48DC-4C0C-A10F-12CA58307EEB}"/>
                  </a:ext>
                </a:extLst>
              </p:cNvPr>
              <p:cNvSpPr/>
              <p:nvPr/>
            </p:nvSpPr>
            <p:spPr>
              <a:xfrm>
                <a:off x="3644903" y="3067576"/>
                <a:ext cx="170489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29F41E-48DC-4C0C-A10F-12CA58307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3" y="3067576"/>
                <a:ext cx="1704890" cy="323165"/>
              </a:xfrm>
              <a:prstGeom prst="rect">
                <a:avLst/>
              </a:prstGeom>
              <a:blipFill>
                <a:blip r:embed="rId9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829D2D-31E2-4D1B-A524-394ABBD173DA}"/>
                  </a:ext>
                </a:extLst>
              </p:cNvPr>
              <p:cNvSpPr/>
              <p:nvPr/>
            </p:nvSpPr>
            <p:spPr>
              <a:xfrm>
                <a:off x="3997681" y="3427410"/>
                <a:ext cx="1359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829D2D-31E2-4D1B-A524-394ABBD17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81" y="3427410"/>
                <a:ext cx="1359668" cy="323165"/>
              </a:xfrm>
              <a:prstGeom prst="rect">
                <a:avLst/>
              </a:prstGeom>
              <a:blipFill>
                <a:blip r:embed="rId10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DE8273-F6E4-4B11-A9DC-CB3254B5CF9B}"/>
                  </a:ext>
                </a:extLst>
              </p:cNvPr>
              <p:cNvSpPr/>
              <p:nvPr/>
            </p:nvSpPr>
            <p:spPr>
              <a:xfrm>
                <a:off x="4339876" y="3667298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DE8273-F6E4-4B11-A9DC-CB3254B5C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76" y="3667298"/>
                <a:ext cx="497252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8959DE-7A4E-4EF8-A50F-DAAB0EA81ED7}"/>
                  </a:ext>
                </a:extLst>
              </p:cNvPr>
              <p:cNvSpPr/>
              <p:nvPr/>
            </p:nvSpPr>
            <p:spPr>
              <a:xfrm>
                <a:off x="4812598" y="3667298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8959DE-7A4E-4EF8-A50F-DAAB0EA81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98" y="3667298"/>
                <a:ext cx="497252" cy="3231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9696C3-07A9-4EAA-9DB5-5E085557AE5E}"/>
                  </a:ext>
                </a:extLst>
              </p:cNvPr>
              <p:cNvSpPr/>
              <p:nvPr/>
            </p:nvSpPr>
            <p:spPr>
              <a:xfrm>
                <a:off x="4399848" y="4051826"/>
                <a:ext cx="93108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9696C3-07A9-4EAA-9DB5-5E085557A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48" y="4051826"/>
                <a:ext cx="931089" cy="323165"/>
              </a:xfrm>
              <a:prstGeom prst="rect">
                <a:avLst/>
              </a:prstGeom>
              <a:blipFill>
                <a:blip r:embed="rId1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9A57D07-79AF-4425-8B70-F166F79DA42D}"/>
                  </a:ext>
                </a:extLst>
              </p:cNvPr>
              <p:cNvSpPr/>
              <p:nvPr/>
            </p:nvSpPr>
            <p:spPr>
              <a:xfrm>
                <a:off x="4396319" y="4284658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9A57D07-79AF-4425-8B70-F166F79DA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19" y="4284658"/>
                <a:ext cx="436338" cy="3236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ED91D2-53F9-4687-9D30-4BF4DF02E115}"/>
                  </a:ext>
                </a:extLst>
              </p:cNvPr>
              <p:cNvSpPr/>
              <p:nvPr/>
            </p:nvSpPr>
            <p:spPr>
              <a:xfrm>
                <a:off x="4876098" y="4284658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ED91D2-53F9-4687-9D30-4BF4DF02E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98" y="4284658"/>
                <a:ext cx="436338" cy="3236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9C6CA3F-5424-425F-A3D8-41D8E461E94F}"/>
                  </a:ext>
                </a:extLst>
              </p:cNvPr>
              <p:cNvSpPr/>
              <p:nvPr/>
            </p:nvSpPr>
            <p:spPr>
              <a:xfrm>
                <a:off x="4502154" y="4549243"/>
                <a:ext cx="76117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9C6CA3F-5424-425F-A3D8-41D8E461E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4" y="4549243"/>
                <a:ext cx="761170" cy="323165"/>
              </a:xfrm>
              <a:prstGeom prst="rect">
                <a:avLst/>
              </a:prstGeom>
              <a:blipFill>
                <a:blip r:embed="rId1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/>
              <p:nvPr/>
            </p:nvSpPr>
            <p:spPr>
              <a:xfrm>
                <a:off x="5246969" y="1147239"/>
                <a:ext cx="96257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69" y="1147239"/>
                <a:ext cx="962571" cy="784830"/>
              </a:xfrm>
              <a:prstGeom prst="rect">
                <a:avLst/>
              </a:prstGeom>
              <a:blipFill>
                <a:blip r:embed="rId17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ED0B18D-EA86-4D57-B34D-18A8AE735E8F}"/>
                  </a:ext>
                </a:extLst>
              </p:cNvPr>
              <p:cNvSpPr/>
              <p:nvPr/>
            </p:nvSpPr>
            <p:spPr>
              <a:xfrm>
                <a:off x="5703592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ED0B18D-EA86-4D57-B34D-18A8AE735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92" y="1544976"/>
                <a:ext cx="352982" cy="3231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A4A2F5D-51E8-441C-81FF-4B78A556AA92}"/>
                  </a:ext>
                </a:extLst>
              </p:cNvPr>
              <p:cNvSpPr/>
              <p:nvPr/>
            </p:nvSpPr>
            <p:spPr>
              <a:xfrm>
                <a:off x="4242563" y="5126203"/>
                <a:ext cx="105990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A4A2F5D-51E8-441C-81FF-4B78A556A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563" y="5126203"/>
                <a:ext cx="1059906" cy="323165"/>
              </a:xfrm>
              <a:prstGeom prst="rect">
                <a:avLst/>
              </a:prstGeom>
              <a:blipFill>
                <a:blip r:embed="rId1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97C219B-A890-4CF9-87D8-66369690AEF1}"/>
              </a:ext>
            </a:extLst>
          </p:cNvPr>
          <p:cNvCxnSpPr>
            <a:cxnSpLocks/>
          </p:cNvCxnSpPr>
          <p:nvPr/>
        </p:nvCxnSpPr>
        <p:spPr>
          <a:xfrm flipH="1">
            <a:off x="4519382" y="4836416"/>
            <a:ext cx="359835" cy="28978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9D0A30-D837-42F3-AA1B-F00C60448945}"/>
                  </a:ext>
                </a:extLst>
              </p:cNvPr>
              <p:cNvSpPr/>
              <p:nvPr/>
            </p:nvSpPr>
            <p:spPr>
              <a:xfrm>
                <a:off x="4242563" y="5411953"/>
                <a:ext cx="105990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9D0A30-D837-42F3-AA1B-F00C60448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563" y="5411953"/>
                <a:ext cx="1059906" cy="3231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35F300E-2746-41D4-98C7-3F47308FDA15}"/>
                  </a:ext>
                </a:extLst>
              </p:cNvPr>
              <p:cNvSpPr/>
              <p:nvPr/>
            </p:nvSpPr>
            <p:spPr>
              <a:xfrm>
                <a:off x="4407847" y="5737221"/>
                <a:ext cx="91345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35F300E-2746-41D4-98C7-3F47308FD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847" y="5737221"/>
                <a:ext cx="913455" cy="3231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DB3AB01-D2ED-4A28-9BDF-E82230A028DF}"/>
                  </a:ext>
                </a:extLst>
              </p:cNvPr>
              <p:cNvSpPr/>
              <p:nvPr/>
            </p:nvSpPr>
            <p:spPr>
              <a:xfrm>
                <a:off x="5370217" y="1544976"/>
                <a:ext cx="38023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15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DB3AB01-D2ED-4A28-9BDF-E82230A02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17" y="1544976"/>
                <a:ext cx="380232" cy="323165"/>
              </a:xfrm>
              <a:prstGeom prst="rect">
                <a:avLst/>
              </a:prstGeom>
              <a:blipFill>
                <a:blip r:embed="rId22"/>
                <a:stretch>
                  <a:fillRect l="-6452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4502143-B0A3-438F-AC11-05CBCE648CE2}"/>
              </a:ext>
            </a:extLst>
          </p:cNvPr>
          <p:cNvCxnSpPr/>
          <p:nvPr/>
        </p:nvCxnSpPr>
        <p:spPr>
          <a:xfrm>
            <a:off x="3450168" y="2942167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0CEC51-7D9F-491F-88F8-3DD8A5CA108E}"/>
              </a:ext>
            </a:extLst>
          </p:cNvPr>
          <p:cNvCxnSpPr/>
          <p:nvPr/>
        </p:nvCxnSpPr>
        <p:spPr>
          <a:xfrm>
            <a:off x="3450168" y="5000625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C359059-BF4E-4BA0-ADF2-DD546E27F79A}"/>
              </a:ext>
            </a:extLst>
          </p:cNvPr>
          <p:cNvSpPr txBox="1"/>
          <p:nvPr/>
        </p:nvSpPr>
        <p:spPr>
          <a:xfrm>
            <a:off x="3270250" y="17621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F8AD91-D3F9-4613-B140-6558E1FE6B7D}"/>
              </a:ext>
            </a:extLst>
          </p:cNvPr>
          <p:cNvSpPr txBox="1"/>
          <p:nvPr/>
        </p:nvSpPr>
        <p:spPr>
          <a:xfrm>
            <a:off x="3270250" y="331787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C1B64A-EEBB-4555-8A16-5A3861758533}"/>
              </a:ext>
            </a:extLst>
          </p:cNvPr>
          <p:cNvSpPr txBox="1"/>
          <p:nvPr/>
        </p:nvSpPr>
        <p:spPr>
          <a:xfrm>
            <a:off x="3270250" y="5048250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375F75-3635-4567-AB5E-3771B2D78EFF}"/>
              </a:ext>
            </a:extLst>
          </p:cNvPr>
          <p:cNvSpPr/>
          <p:nvPr/>
        </p:nvSpPr>
        <p:spPr bwMode="auto">
          <a:xfrm>
            <a:off x="6174288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1E286F-0244-4E6F-A6CF-84CEA808DD14}"/>
              </a:ext>
            </a:extLst>
          </p:cNvPr>
          <p:cNvSpPr/>
          <p:nvPr/>
        </p:nvSpPr>
        <p:spPr>
          <a:xfrm>
            <a:off x="6262395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881A97-CE00-43D9-ABC3-7200F7806C28}"/>
                  </a:ext>
                </a:extLst>
              </p:cNvPr>
              <p:cNvSpPr txBox="1"/>
              <p:nvPr/>
            </p:nvSpPr>
            <p:spPr>
              <a:xfrm>
                <a:off x="6510811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881A97-CE00-43D9-ABC3-7200F780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811" y="1096331"/>
                <a:ext cx="1636294" cy="6645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A4F0A3-330B-4BAC-BD49-5A994414F1A2}"/>
                  </a:ext>
                </a:extLst>
              </p:cNvPr>
              <p:cNvSpPr/>
              <p:nvPr/>
            </p:nvSpPr>
            <p:spPr>
              <a:xfrm>
                <a:off x="6713771" y="1995249"/>
                <a:ext cx="117532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A4F0A3-330B-4BAC-BD49-5A994414F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771" y="1995249"/>
                <a:ext cx="1175322" cy="323165"/>
              </a:xfrm>
              <a:prstGeom prst="rect">
                <a:avLst/>
              </a:prstGeom>
              <a:blipFill>
                <a:blip r:embed="rId2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D124737-C467-44E5-B1F2-B1A9BC4D4875}"/>
              </a:ext>
            </a:extLst>
          </p:cNvPr>
          <p:cNvSpPr/>
          <p:nvPr/>
        </p:nvSpPr>
        <p:spPr>
          <a:xfrm>
            <a:off x="7235909" y="1127172"/>
            <a:ext cx="667195" cy="29716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E0D59B4-D72D-4E97-9011-3F14047961BB}"/>
              </a:ext>
            </a:extLst>
          </p:cNvPr>
          <p:cNvCxnSpPr>
            <a:cxnSpLocks/>
          </p:cNvCxnSpPr>
          <p:nvPr/>
        </p:nvCxnSpPr>
        <p:spPr>
          <a:xfrm flipH="1">
            <a:off x="7278688" y="1491520"/>
            <a:ext cx="225858" cy="5642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2F938A8-4A6B-4DAE-B7B6-3EA0E7CC6376}"/>
                  </a:ext>
                </a:extLst>
              </p:cNvPr>
              <p:cNvSpPr/>
              <p:nvPr/>
            </p:nvSpPr>
            <p:spPr>
              <a:xfrm>
                <a:off x="6628461" y="2430536"/>
                <a:ext cx="17914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2F938A8-4A6B-4DAE-B7B6-3EA0E7CC6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461" y="2430536"/>
                <a:ext cx="1791452" cy="323165"/>
              </a:xfrm>
              <a:prstGeom prst="rect">
                <a:avLst/>
              </a:prstGeom>
              <a:blipFill>
                <a:blip r:embed="rId2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E55561A-1BDE-4340-A808-36DA672E3ECF}"/>
              </a:ext>
            </a:extLst>
          </p:cNvPr>
          <p:cNvCxnSpPr>
            <a:cxnSpLocks/>
          </p:cNvCxnSpPr>
          <p:nvPr/>
        </p:nvCxnSpPr>
        <p:spPr>
          <a:xfrm>
            <a:off x="7358062" y="2301875"/>
            <a:ext cx="52917" cy="1905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F0869DD-4000-4AD7-A9AF-21A7877DC28E}"/>
                  </a:ext>
                </a:extLst>
              </p:cNvPr>
              <p:cNvSpPr/>
              <p:nvPr/>
            </p:nvSpPr>
            <p:spPr>
              <a:xfrm>
                <a:off x="6544737" y="3067576"/>
                <a:ext cx="176901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F0869DD-4000-4AD7-A9AF-21A7877DC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737" y="3067576"/>
                <a:ext cx="1769010" cy="3231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0E3A59A-E4EE-4B75-95D8-59C3EF54C4AF}"/>
                  </a:ext>
                </a:extLst>
              </p:cNvPr>
              <p:cNvSpPr/>
              <p:nvPr/>
            </p:nvSpPr>
            <p:spPr>
              <a:xfrm>
                <a:off x="6897513" y="3427410"/>
                <a:ext cx="131318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0E3A59A-E4EE-4B75-95D8-59C3EF54C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513" y="3427410"/>
                <a:ext cx="1313180" cy="3231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76A42EE-6279-4FC5-9A4E-C86C5F3598E0}"/>
                  </a:ext>
                </a:extLst>
              </p:cNvPr>
              <p:cNvSpPr/>
              <p:nvPr/>
            </p:nvSpPr>
            <p:spPr>
              <a:xfrm>
                <a:off x="7239710" y="3667298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76A42EE-6279-4FC5-9A4E-C86C5F359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710" y="3667298"/>
                <a:ext cx="497252" cy="3231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6D53F9F-C02E-48D0-A47F-CC65F47CCD58}"/>
                  </a:ext>
                </a:extLst>
              </p:cNvPr>
              <p:cNvSpPr/>
              <p:nvPr/>
            </p:nvSpPr>
            <p:spPr>
              <a:xfrm>
                <a:off x="7712431" y="3667298"/>
                <a:ext cx="49725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6D53F9F-C02E-48D0-A47F-CC65F47CC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431" y="3667298"/>
                <a:ext cx="497252" cy="3231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95A2087-FC76-47C3-B31E-0071A5E83238}"/>
                  </a:ext>
                </a:extLst>
              </p:cNvPr>
              <p:cNvSpPr/>
              <p:nvPr/>
            </p:nvSpPr>
            <p:spPr>
              <a:xfrm>
                <a:off x="7299682" y="4051826"/>
                <a:ext cx="92627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95A2087-FC76-47C3-B31E-0071A5E83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82" y="4051826"/>
                <a:ext cx="926279" cy="3231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09E9D1C-213F-4DC7-9AAC-4C5FEFCE9FBD}"/>
                  </a:ext>
                </a:extLst>
              </p:cNvPr>
              <p:cNvSpPr/>
              <p:nvPr/>
            </p:nvSpPr>
            <p:spPr>
              <a:xfrm>
                <a:off x="7296153" y="4284660"/>
                <a:ext cx="4363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09E9D1C-213F-4DC7-9AAC-4C5FEFCE9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153" y="4284660"/>
                <a:ext cx="436338" cy="3231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93BDB7-C6BC-4D39-8793-9B0EB094FB38}"/>
                  </a:ext>
                </a:extLst>
              </p:cNvPr>
              <p:cNvSpPr/>
              <p:nvPr/>
            </p:nvSpPr>
            <p:spPr>
              <a:xfrm>
                <a:off x="7775931" y="4284660"/>
                <a:ext cx="43633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93BDB7-C6BC-4D39-8793-9B0EB094F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931" y="4284660"/>
                <a:ext cx="436338" cy="3231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86F3A2-6FB7-4CC7-A1AD-8936A6665124}"/>
                  </a:ext>
                </a:extLst>
              </p:cNvPr>
              <p:cNvSpPr/>
              <p:nvPr/>
            </p:nvSpPr>
            <p:spPr>
              <a:xfrm>
                <a:off x="7401987" y="4549243"/>
                <a:ext cx="75636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86F3A2-6FB7-4CC7-A1AD-8936A6665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987" y="4549243"/>
                <a:ext cx="756361" cy="3231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05EF67-5DEF-4979-A5B1-57737F6142E9}"/>
                  </a:ext>
                </a:extLst>
              </p:cNvPr>
              <p:cNvSpPr/>
              <p:nvPr/>
            </p:nvSpPr>
            <p:spPr>
              <a:xfrm>
                <a:off x="8146801" y="1147239"/>
                <a:ext cx="96257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05EF67-5DEF-4979-A5B1-57737F614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801" y="1147239"/>
                <a:ext cx="962571" cy="784830"/>
              </a:xfrm>
              <a:prstGeom prst="rect">
                <a:avLst/>
              </a:prstGeom>
              <a:blipFill>
                <a:blip r:embed="rId34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38DEC14-B618-4B47-9073-99C814E7F118}"/>
                  </a:ext>
                </a:extLst>
              </p:cNvPr>
              <p:cNvSpPr/>
              <p:nvPr/>
            </p:nvSpPr>
            <p:spPr>
              <a:xfrm>
                <a:off x="8603425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38DEC14-B618-4B47-9073-99C814E7F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25" y="1544976"/>
                <a:ext cx="352982" cy="3231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861B24F-2AE7-4021-8A69-5A929F9E23CB}"/>
                  </a:ext>
                </a:extLst>
              </p:cNvPr>
              <p:cNvSpPr/>
              <p:nvPr/>
            </p:nvSpPr>
            <p:spPr>
              <a:xfrm>
                <a:off x="7142397" y="5126203"/>
                <a:ext cx="121700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861B24F-2AE7-4021-8A69-5A929F9E2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97" y="5126203"/>
                <a:ext cx="1217000" cy="323165"/>
              </a:xfrm>
              <a:prstGeom prst="rect">
                <a:avLst/>
              </a:prstGeom>
              <a:blipFill>
                <a:blip r:embed="rId3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B1E72F6-B8B7-4E33-BA13-32DD48D76C2C}"/>
              </a:ext>
            </a:extLst>
          </p:cNvPr>
          <p:cNvCxnSpPr>
            <a:cxnSpLocks/>
          </p:cNvCxnSpPr>
          <p:nvPr/>
        </p:nvCxnSpPr>
        <p:spPr>
          <a:xfrm>
            <a:off x="7779051" y="4836415"/>
            <a:ext cx="31451" cy="37481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039248-CA3E-4441-A92A-48D2DE0AED2F}"/>
                  </a:ext>
                </a:extLst>
              </p:cNvPr>
              <p:cNvSpPr/>
              <p:nvPr/>
            </p:nvSpPr>
            <p:spPr>
              <a:xfrm>
                <a:off x="7142398" y="5411953"/>
                <a:ext cx="138211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039248-CA3E-4441-A92A-48D2DE0AE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98" y="5411953"/>
                <a:ext cx="1382110" cy="323165"/>
              </a:xfrm>
              <a:prstGeom prst="rect">
                <a:avLst/>
              </a:prstGeom>
              <a:blipFill>
                <a:blip r:embed="rId3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D7C553E-9EED-48F3-A907-26C247C036D7}"/>
                  </a:ext>
                </a:extLst>
              </p:cNvPr>
              <p:cNvSpPr/>
              <p:nvPr/>
            </p:nvSpPr>
            <p:spPr>
              <a:xfrm>
                <a:off x="7307680" y="5737221"/>
                <a:ext cx="71949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D7C553E-9EED-48F3-A907-26C247C03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680" y="5737221"/>
                <a:ext cx="719492" cy="323165"/>
              </a:xfrm>
              <a:prstGeom prst="rect">
                <a:avLst/>
              </a:prstGeom>
              <a:blipFill>
                <a:blip r:embed="rId3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1944846-4DEC-451A-903C-6179050DF860}"/>
                  </a:ext>
                </a:extLst>
              </p:cNvPr>
              <p:cNvSpPr/>
              <p:nvPr/>
            </p:nvSpPr>
            <p:spPr>
              <a:xfrm>
                <a:off x="8270050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1944846-4DEC-451A-903C-6179050DF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050" y="1544976"/>
                <a:ext cx="352982" cy="3231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7245DB6-9EDF-479F-92D2-0ED2EA53E24D}"/>
              </a:ext>
            </a:extLst>
          </p:cNvPr>
          <p:cNvCxnSpPr/>
          <p:nvPr/>
        </p:nvCxnSpPr>
        <p:spPr>
          <a:xfrm>
            <a:off x="6350001" y="2942167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DFF90FF-998F-4084-9D1F-866ADD019BF4}"/>
              </a:ext>
            </a:extLst>
          </p:cNvPr>
          <p:cNvCxnSpPr/>
          <p:nvPr/>
        </p:nvCxnSpPr>
        <p:spPr>
          <a:xfrm>
            <a:off x="6350001" y="5000625"/>
            <a:ext cx="2365375" cy="0"/>
          </a:xfrm>
          <a:prstGeom prst="line">
            <a:avLst/>
          </a:prstGeom>
          <a:ln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CCE826C-EBFF-4EE9-9F46-019AB9E6EE82}"/>
              </a:ext>
            </a:extLst>
          </p:cNvPr>
          <p:cNvSpPr txBox="1"/>
          <p:nvPr/>
        </p:nvSpPr>
        <p:spPr>
          <a:xfrm>
            <a:off x="6170083" y="176212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A9A80BC-3E38-4E52-9290-F335353FFFC2}"/>
              </a:ext>
            </a:extLst>
          </p:cNvPr>
          <p:cNvSpPr txBox="1"/>
          <p:nvPr/>
        </p:nvSpPr>
        <p:spPr>
          <a:xfrm>
            <a:off x="6170083" y="3317875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158BB6C-2664-4BDF-B32B-4CE35B8852D3}"/>
              </a:ext>
            </a:extLst>
          </p:cNvPr>
          <p:cNvSpPr txBox="1"/>
          <p:nvPr/>
        </p:nvSpPr>
        <p:spPr>
          <a:xfrm>
            <a:off x="6170083" y="5048250"/>
            <a:ext cx="571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Step</a:t>
            </a:r>
            <a:br>
              <a:rPr lang="en-US" sz="1500" dirty="0">
                <a:solidFill>
                  <a:schemeClr val="bg2"/>
                </a:solidFill>
              </a:rPr>
            </a:br>
            <a:r>
              <a:rPr lang="en-US" sz="15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28583A-22FF-437A-842D-D6B9F19F8F72}"/>
              </a:ext>
            </a:extLst>
          </p:cNvPr>
          <p:cNvSpPr/>
          <p:nvPr/>
        </p:nvSpPr>
        <p:spPr>
          <a:xfrm>
            <a:off x="3291417" y="5914942"/>
            <a:ext cx="583848" cy="2645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Graph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5096254-06A5-4343-95FB-FADF299879F7}"/>
              </a:ext>
            </a:extLst>
          </p:cNvPr>
          <p:cNvSpPr/>
          <p:nvPr/>
        </p:nvSpPr>
        <p:spPr>
          <a:xfrm>
            <a:off x="6198306" y="5914942"/>
            <a:ext cx="583848" cy="2645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Graph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EF1C4B-129B-4576-9235-AB8450FEA274}"/>
              </a:ext>
            </a:extLst>
          </p:cNvPr>
          <p:cNvGrpSpPr/>
          <p:nvPr/>
        </p:nvGrpSpPr>
        <p:grpSpPr>
          <a:xfrm>
            <a:off x="3408558" y="7159836"/>
            <a:ext cx="2598875" cy="4185288"/>
            <a:chOff x="3956050" y="7004051"/>
            <a:chExt cx="3387089" cy="54546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EBA097E-DCD5-4414-9D25-AB3A9AA0E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956050" y="7005845"/>
              <a:ext cx="3380023" cy="5452855"/>
            </a:xfrm>
            <a:prstGeom prst="rect">
              <a:avLst/>
            </a:prstGeom>
          </p:spPr>
        </p:pic>
        <p:sp>
          <p:nvSpPr>
            <p:cNvPr id="8" name="Cross 7">
              <a:extLst>
                <a:ext uri="{FF2B5EF4-FFF2-40B4-BE49-F238E27FC236}">
                  <a16:creationId xmlns:a16="http://schemas.microsoft.com/office/drawing/2014/main" id="{2500A2D1-F78D-43D5-A6D8-AFE39C931770}"/>
                </a:ext>
              </a:extLst>
            </p:cNvPr>
            <p:cNvSpPr/>
            <p:nvPr/>
          </p:nvSpPr>
          <p:spPr>
            <a:xfrm rot="2726490">
              <a:off x="6794499" y="7004051"/>
              <a:ext cx="548640" cy="548640"/>
            </a:xfrm>
            <a:prstGeom prst="plus">
              <a:avLst>
                <a:gd name="adj" fmla="val 414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D276AA-B86E-4188-A321-383F9C05A3A0}"/>
              </a:ext>
            </a:extLst>
          </p:cNvPr>
          <p:cNvGrpSpPr/>
          <p:nvPr/>
        </p:nvGrpSpPr>
        <p:grpSpPr>
          <a:xfrm>
            <a:off x="6318019" y="7126111"/>
            <a:ext cx="2623075" cy="4183913"/>
            <a:chOff x="7446153" y="6963653"/>
            <a:chExt cx="3418630" cy="5452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594321-AF85-4376-A9E4-329560FD1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7446153" y="6963653"/>
              <a:ext cx="3418630" cy="5452856"/>
            </a:xfrm>
            <a:prstGeom prst="rect">
              <a:avLst/>
            </a:prstGeom>
          </p:spPr>
        </p:pic>
        <p:sp>
          <p:nvSpPr>
            <p:cNvPr id="97" name="Cross 96">
              <a:extLst>
                <a:ext uri="{FF2B5EF4-FFF2-40B4-BE49-F238E27FC236}">
                  <a16:creationId xmlns:a16="http://schemas.microsoft.com/office/drawing/2014/main" id="{33F5A800-C27F-4457-8E97-3A187ECBEADB}"/>
                </a:ext>
              </a:extLst>
            </p:cNvPr>
            <p:cNvSpPr/>
            <p:nvPr/>
          </p:nvSpPr>
          <p:spPr>
            <a:xfrm rot="2726490">
              <a:off x="10261599" y="7004051"/>
              <a:ext cx="548640" cy="548640"/>
            </a:xfrm>
            <a:prstGeom prst="plus">
              <a:avLst>
                <a:gd name="adj" fmla="val 414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CA89A6-0398-4016-9508-A32518300994}"/>
                  </a:ext>
                </a:extLst>
              </p14:cNvPr>
              <p14:cNvContentPartPr/>
              <p14:nvPr/>
            </p14:nvContentPartPr>
            <p14:xfrm>
              <a:off x="4684089" y="1850772"/>
              <a:ext cx="14400" cy="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CA89A6-0398-4016-9508-A325183009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4009" y="1846092"/>
                <a:ext cx="29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E06967-90BB-4400-822A-7DA60D5A35E5}"/>
                  </a:ext>
                </a:extLst>
              </p14:cNvPr>
              <p14:cNvContentPartPr/>
              <p14:nvPr/>
            </p14:nvContentPartPr>
            <p14:xfrm>
              <a:off x="4719489" y="1857972"/>
              <a:ext cx="200" cy="14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E06967-90BB-4400-822A-7DA60D5A35E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14089" y="1848252"/>
                <a:ext cx="11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1043C-E761-4082-B863-3CE403AD848C}"/>
                  </a:ext>
                </a:extLst>
              </p14:cNvPr>
              <p14:cNvContentPartPr/>
              <p14:nvPr/>
            </p14:nvContentPartPr>
            <p14:xfrm>
              <a:off x="4747889" y="1793972"/>
              <a:ext cx="14400" cy="7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1043C-E761-4082-B863-3CE403AD84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36729" y="1789292"/>
                <a:ext cx="30240" cy="230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Image result for python snake art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5" y="4607825"/>
            <a:ext cx="1723885" cy="17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Image result for python swallow art"/>
          <p:cNvPicPr>
            <a:picLocks noChangeAspect="1" noChangeArrowheads="1"/>
          </p:cNvPicPr>
          <p:nvPr/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1" y="5033292"/>
            <a:ext cx="1926532" cy="13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Image result for python snake art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4629644"/>
            <a:ext cx="1723885" cy="17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Image result for python swallow art"/>
          <p:cNvPicPr>
            <a:picLocks noChangeAspect="1" noChangeArrowheads="1"/>
          </p:cNvPicPr>
          <p:nvPr/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7" y="5023824"/>
            <a:ext cx="1926532" cy="13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0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037E-6 -2.22222E-6 L 1.62037E-6 0.26227 C 1.62037E-6 0.38056 -0.02402 0.5257 -0.04398 0.5257 L -0.08796 0.5257 " pathEditMode="relative" rAng="5400000" ptsTypes="AAAA">
                                      <p:cBhvr>
                                        <p:cTn id="78" dur="2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8" y="2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64 0.72987 L -0.04832 0.72987 C -0.02676 0.72987 -9.72222E-7 0.52825 -9.72222E-7 0.36482 L -9.72222E-7 -4.81481E-6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2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2 0.52431 L -0.02503 0.52431 C -0.01389 0.52431 -3.05556E-6 0.3794 -3.05556E-6 0.26204 L -3.05556E-6 -2.22222E-6 " pathEditMode="relative" rAng="0" ptsTypes="AAAA">
                                      <p:cBhvr>
                                        <p:cTn id="18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-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36458 C -3.33333E-6 0.52893 -0.02792 0.73125 -0.0515 0.73125 L -0.10301 0.73125 " pathEditMode="relative" rAng="5400000" ptsTypes="AAAA">
                                      <p:cBhvr>
                                        <p:cTn id="206" dur="200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0" y="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037E-6 -1.48148E-6 L -1.62037E-6 -0.84375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2037E-6 -0.84375 L -3.7037E-6 -2.22222E-6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4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519E-6 -0.84514 L 3.93519E-6 -1.11111E-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519E-6 -2.96296E-6 L 3.93519E-6 -0.84514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6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7" grpId="0"/>
      <p:bldP spid="48" grpId="0"/>
      <p:bldP spid="48" grpId="1"/>
      <p:bldP spid="49" grpId="0"/>
      <p:bldP spid="57" grpId="0"/>
      <p:bldP spid="59" grpId="0"/>
      <p:bldP spid="61" grpId="0"/>
      <p:bldP spid="61" grpId="1"/>
      <p:bldP spid="72" grpId="0"/>
      <p:bldP spid="73" grpId="0" animBg="1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6" grpId="1"/>
      <p:bldP spid="87" grpId="0"/>
      <p:bldP spid="89" grpId="0"/>
      <p:bldP spid="90" grpId="0"/>
      <p:bldP spid="91" grpId="0"/>
      <p:bldP spid="9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9419167" y="657552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D5B452-34CF-48A5-92C5-89F603FF13C3}"/>
              </a:ext>
            </a:extLst>
          </p:cNvPr>
          <p:cNvSpPr/>
          <p:nvPr/>
        </p:nvSpPr>
        <p:spPr bwMode="auto">
          <a:xfrm>
            <a:off x="3274454" y="1000124"/>
            <a:ext cx="2832068" cy="97366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D0FC9-CE5C-4B7C-BA0E-27C8A5D4D079}"/>
              </a:ext>
            </a:extLst>
          </p:cNvPr>
          <p:cNvSpPr/>
          <p:nvPr/>
        </p:nvSpPr>
        <p:spPr>
          <a:xfrm>
            <a:off x="3362562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1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/>
              <p:nvPr/>
            </p:nvSpPr>
            <p:spPr>
              <a:xfrm>
                <a:off x="3610979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9" y="1096331"/>
                <a:ext cx="1636294" cy="664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/>
              <p:nvPr/>
            </p:nvSpPr>
            <p:spPr>
              <a:xfrm>
                <a:off x="5246969" y="1147239"/>
                <a:ext cx="96257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69" y="1147239"/>
                <a:ext cx="962571" cy="784830"/>
              </a:xfrm>
              <a:prstGeom prst="rect">
                <a:avLst/>
              </a:prstGeom>
              <a:blipFill>
                <a:blip r:embed="rId5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ED0B18D-EA86-4D57-B34D-18A8AE735E8F}"/>
                  </a:ext>
                </a:extLst>
              </p:cNvPr>
              <p:cNvSpPr/>
              <p:nvPr/>
            </p:nvSpPr>
            <p:spPr>
              <a:xfrm>
                <a:off x="5703592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ED0B18D-EA86-4D57-B34D-18A8AE735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592" y="1544976"/>
                <a:ext cx="352982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DB3AB01-D2ED-4A28-9BDF-E82230A028DF}"/>
                  </a:ext>
                </a:extLst>
              </p:cNvPr>
              <p:cNvSpPr/>
              <p:nvPr/>
            </p:nvSpPr>
            <p:spPr>
              <a:xfrm>
                <a:off x="5370217" y="1544976"/>
                <a:ext cx="38023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15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DB3AB01-D2ED-4A28-9BDF-E82230A02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17" y="1544976"/>
                <a:ext cx="380232" cy="323165"/>
              </a:xfrm>
              <a:prstGeom prst="rect">
                <a:avLst/>
              </a:prstGeom>
              <a:blipFill>
                <a:blip r:embed="rId7"/>
                <a:stretch>
                  <a:fillRect l="-6452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79375F75-3635-4567-AB5E-3771B2D78EFF}"/>
              </a:ext>
            </a:extLst>
          </p:cNvPr>
          <p:cNvSpPr/>
          <p:nvPr/>
        </p:nvSpPr>
        <p:spPr bwMode="auto">
          <a:xfrm>
            <a:off x="6174288" y="1000124"/>
            <a:ext cx="2832068" cy="97366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1E286F-0244-4E6F-A6CF-84CEA808DD14}"/>
              </a:ext>
            </a:extLst>
          </p:cNvPr>
          <p:cNvSpPr/>
          <p:nvPr/>
        </p:nvSpPr>
        <p:spPr>
          <a:xfrm>
            <a:off x="6262395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2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881A97-CE00-43D9-ABC3-7200F7806C28}"/>
                  </a:ext>
                </a:extLst>
              </p:cNvPr>
              <p:cNvSpPr txBox="1"/>
              <p:nvPr/>
            </p:nvSpPr>
            <p:spPr>
              <a:xfrm>
                <a:off x="6510811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881A97-CE00-43D9-ABC3-7200F7806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811" y="1096331"/>
                <a:ext cx="1636294" cy="6645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05EF67-5DEF-4979-A5B1-57737F6142E9}"/>
                  </a:ext>
                </a:extLst>
              </p:cNvPr>
              <p:cNvSpPr/>
              <p:nvPr/>
            </p:nvSpPr>
            <p:spPr>
              <a:xfrm>
                <a:off x="8146801" y="1147239"/>
                <a:ext cx="96257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F05EF67-5DEF-4979-A5B1-57737F614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801" y="1147239"/>
                <a:ext cx="962571" cy="784830"/>
              </a:xfrm>
              <a:prstGeom prst="rect">
                <a:avLst/>
              </a:prstGeom>
              <a:blipFill>
                <a:blip r:embed="rId9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38DEC14-B618-4B47-9073-99C814E7F118}"/>
                  </a:ext>
                </a:extLst>
              </p:cNvPr>
              <p:cNvSpPr/>
              <p:nvPr/>
            </p:nvSpPr>
            <p:spPr>
              <a:xfrm>
                <a:off x="8603425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38DEC14-B618-4B47-9073-99C814E7F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25" y="1544976"/>
                <a:ext cx="352982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1944846-4DEC-451A-903C-6179050DF860}"/>
                  </a:ext>
                </a:extLst>
              </p:cNvPr>
              <p:cNvSpPr/>
              <p:nvPr/>
            </p:nvSpPr>
            <p:spPr>
              <a:xfrm>
                <a:off x="8270050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1944846-4DEC-451A-903C-6179050DF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050" y="1544976"/>
                <a:ext cx="352982" cy="3231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EBA097E-DCD5-4414-9D25-AB3A9AA0E4C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4940"/>
          <a:stretch/>
        </p:blipFill>
        <p:spPr>
          <a:xfrm>
            <a:off x="3362563" y="2069997"/>
            <a:ext cx="2593453" cy="2722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94321-AF85-4376-A9E4-329560FD19F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4940"/>
          <a:stretch/>
        </p:blipFill>
        <p:spPr>
          <a:xfrm>
            <a:off x="6262396" y="2069997"/>
            <a:ext cx="2623075" cy="27220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623FBC-8E71-4843-9AF6-4F3D3E2B26E4}"/>
              </a:ext>
            </a:extLst>
          </p:cNvPr>
          <p:cNvSpPr/>
          <p:nvPr/>
        </p:nvSpPr>
        <p:spPr>
          <a:xfrm>
            <a:off x="0" y="1924641"/>
            <a:ext cx="3222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“The solution to the system of linear equation is the ordered pair (__, __). </a:t>
            </a:r>
          </a:p>
          <a:p>
            <a:endParaRPr lang="en-US" sz="2000" dirty="0"/>
          </a:p>
          <a:p>
            <a:r>
              <a:rPr lang="en-US" sz="2000" dirty="0"/>
              <a:t>The ordered pair (__, __) represents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the intersection of the two graphs </a:t>
            </a:r>
          </a:p>
          <a:p>
            <a:r>
              <a:rPr lang="en-US" sz="2000" dirty="0"/>
              <a:t>AND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the values that make BOTH equations TRUE</a:t>
            </a:r>
            <a:r>
              <a:rPr lang="en-US" sz="2000" dirty="0"/>
              <a:t>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E53BAA-5BF9-406E-A37D-5953B410E7D0}"/>
              </a:ext>
            </a:extLst>
          </p:cNvPr>
          <p:cNvSpPr txBox="1"/>
          <p:nvPr/>
        </p:nvSpPr>
        <p:spPr>
          <a:xfrm>
            <a:off x="206375" y="981731"/>
            <a:ext cx="25453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</a:rPr>
              <a:t>Conceptual Refocusing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1F86CB-57CF-42B6-87AD-56175A3CEAD0}"/>
                  </a:ext>
                </a:extLst>
              </p14:cNvPr>
              <p14:cNvContentPartPr/>
              <p14:nvPr/>
            </p14:nvContentPartPr>
            <p14:xfrm>
              <a:off x="4762089" y="4263772"/>
              <a:ext cx="49800" cy="8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1F86CB-57CF-42B6-87AD-56175A3CEA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52706" y="4261260"/>
                <a:ext cx="61709" cy="9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C36212-62B3-497B-8A27-DADB48316F73}"/>
                  </a:ext>
                </a:extLst>
              </p14:cNvPr>
              <p14:cNvContentPartPr/>
              <p14:nvPr/>
            </p14:nvContentPartPr>
            <p14:xfrm>
              <a:off x="5628089" y="5995572"/>
              <a:ext cx="200" cy="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C36212-62B3-497B-8A27-DADB48316F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19489" y="5986972"/>
                <a:ext cx="17400" cy="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0640D5-7F33-4527-BDC7-0E64ABACD758}"/>
                  </a:ext>
                </a:extLst>
              </p14:cNvPr>
              <p14:cNvContentPartPr/>
              <p14:nvPr/>
            </p14:nvContentPartPr>
            <p14:xfrm>
              <a:off x="411089" y="1843772"/>
              <a:ext cx="28600" cy="4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0640D5-7F33-4527-BDC7-0E64ABACD75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7332" y="1830105"/>
                <a:ext cx="47063" cy="61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A3980D-3308-4E0F-B69F-077A20FBC270}"/>
                  </a:ext>
                </a:extLst>
              </p14:cNvPr>
              <p14:cNvContentPartPr/>
              <p14:nvPr/>
            </p14:nvContentPartPr>
            <p14:xfrm>
              <a:off x="595489" y="1609572"/>
              <a:ext cx="28600" cy="28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A3980D-3308-4E0F-B69F-077A20FBC27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0783" y="1604866"/>
                <a:ext cx="38013" cy="3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43AF7B-CF60-48F7-BB4F-9BFE5914795B}"/>
                  </a:ext>
                </a:extLst>
              </p14:cNvPr>
              <p14:cNvContentPartPr/>
              <p14:nvPr/>
            </p14:nvContentPartPr>
            <p14:xfrm>
              <a:off x="467889" y="1630772"/>
              <a:ext cx="21400" cy="42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43AF7B-CF60-48F7-BB4F-9BFE591479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5194" y="1625017"/>
                <a:ext cx="39536" cy="5323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093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0" name="Rectangle 19">
            <a:extLst/>
          </p:cNvPr>
          <p:cNvSpPr/>
          <p:nvPr/>
        </p:nvSpPr>
        <p:spPr bwMode="auto">
          <a:xfrm>
            <a:off x="496513" y="2374254"/>
            <a:ext cx="5815695" cy="2949012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square" lIns="38100" tIns="38100" rIns="381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761940"/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The substitution method is ideal when a </a:t>
            </a:r>
            <a:b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</a:br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system has any variable with a coefficient of 1.</a:t>
            </a:r>
          </a:p>
          <a:p>
            <a:pPr defTabSz="761940"/>
            <a:endParaRPr lang="en-US" sz="2333" b="1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  <a:p>
            <a:pPr defTabSz="761940"/>
            <a:endParaRPr lang="en-US" sz="2333" b="1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  <a:p>
            <a:pPr defTabSz="761940"/>
            <a:endParaRPr lang="en-US" sz="2333" b="1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  <a:p>
            <a:pPr defTabSz="761940"/>
            <a:endParaRPr lang="en-US" sz="2333" b="1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  <a:p>
            <a:pPr defTabSz="761940"/>
            <a:endParaRPr lang="en-US" sz="233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-1" y="927056"/>
            <a:ext cx="8173453" cy="15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The </a:t>
            </a:r>
            <a:r>
              <a:rPr lang="en-US" altLang="en-US" sz="1667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substitution method</a:t>
            </a:r>
            <a:r>
              <a:rPr lang="en-US" altLang="en-US" sz="1667" dirty="0">
                <a:latin typeface="Century Gothic" panose="020B0502020202020204" pitchFamily="34" charset="0"/>
              </a:rPr>
              <a:t> solves a system by substituting one equation into the other equation. </a:t>
            </a:r>
          </a:p>
          <a:p>
            <a:pPr marL="285728" indent="-285728">
              <a:spcAft>
                <a:spcPts val="500"/>
              </a:spcAft>
              <a:buClr>
                <a:schemeClr val="tx2"/>
              </a:buClr>
              <a:buFont typeface="Century Gothic" panose="020B0502020202020204" pitchFamily="34" charset="0"/>
              <a:buChar char="►"/>
            </a:pPr>
            <a:r>
              <a:rPr lang="en-US" sz="1667" kern="0" dirty="0">
                <a:cs typeface="Arial" pitchFamily="34" charset="0"/>
              </a:rPr>
              <a:t>The substitution method is ideal when a system has one equation with an  isolated variable term.</a:t>
            </a:r>
          </a:p>
          <a:p>
            <a:pPr>
              <a:spcAft>
                <a:spcPts val="500"/>
              </a:spcAft>
              <a:buClr>
                <a:schemeClr val="tx2"/>
              </a:buClr>
            </a:pPr>
            <a:endParaRPr lang="en-US" altLang="en-US" sz="1667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8DACA9-F9CD-4699-8892-1F30C51A92B6}"/>
                  </a:ext>
                </a:extLst>
              </p:cNvPr>
              <p:cNvSpPr txBox="1"/>
              <p:nvPr/>
            </p:nvSpPr>
            <p:spPr>
              <a:xfrm>
                <a:off x="762002" y="3886114"/>
                <a:ext cx="2977443" cy="10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8DACA9-F9CD-4699-8892-1F30C51A9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2" y="3886114"/>
                <a:ext cx="2977443" cy="1007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C1B6EA-5092-480D-AB59-ED55A8FD6601}"/>
                  </a:ext>
                </a:extLst>
              </p:cNvPr>
              <p:cNvSpPr txBox="1"/>
              <p:nvPr/>
            </p:nvSpPr>
            <p:spPr>
              <a:xfrm>
                <a:off x="6441700" y="4419342"/>
                <a:ext cx="2414336" cy="10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C1B6EA-5092-480D-AB59-ED55A8FD6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00" y="4419342"/>
                <a:ext cx="2414336" cy="10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538A6CD-897D-4F49-8BE7-E8326983643A}"/>
              </a:ext>
            </a:extLst>
          </p:cNvPr>
          <p:cNvSpPr/>
          <p:nvPr/>
        </p:nvSpPr>
        <p:spPr>
          <a:xfrm>
            <a:off x="6593469" y="3893363"/>
            <a:ext cx="2053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NOT Ideal for the</a:t>
            </a:r>
            <a:b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</a:br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substitution method </a:t>
            </a:r>
            <a:endParaRPr lang="en-US" sz="15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BAC911-2585-4BE7-A6C2-0FC9D778D866}"/>
                  </a:ext>
                </a:extLst>
              </p14:cNvPr>
              <p14:cNvContentPartPr/>
              <p14:nvPr/>
            </p14:nvContentPartPr>
            <p14:xfrm>
              <a:off x="2910400" y="2952678"/>
              <a:ext cx="2021600" cy="9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BAC911-2585-4BE7-A6C2-0FC9D778D8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3481" y="2902467"/>
                <a:ext cx="2052198" cy="213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D2D00-D56B-4041-ABD3-D9EA2662840F}"/>
                  </a:ext>
                </a:extLst>
              </p14:cNvPr>
              <p14:cNvContentPartPr/>
              <p14:nvPr/>
            </p14:nvContentPartPr>
            <p14:xfrm>
              <a:off x="624400" y="3249078"/>
              <a:ext cx="2169800" cy="10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D2D00-D56B-4041-ABD3-D9EA266284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4603" y="3165356"/>
                <a:ext cx="2229192" cy="263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7A20FB-1BB8-4A12-89FE-845ADA7F446F}"/>
                  </a:ext>
                </a:extLst>
              </p14:cNvPr>
              <p14:cNvContentPartPr/>
              <p14:nvPr/>
            </p14:nvContentPartPr>
            <p14:xfrm>
              <a:off x="1143000" y="4381478"/>
              <a:ext cx="540000" cy="45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7A20FB-1BB8-4A12-89FE-845ADA7F44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1680" y="4314855"/>
                <a:ext cx="605160" cy="57512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60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0" y="927056"/>
            <a:ext cx="4828674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The </a:t>
            </a:r>
            <a:r>
              <a:rPr lang="en-US" altLang="en-US" sz="1667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substitution method</a:t>
            </a:r>
            <a:r>
              <a:rPr lang="en-US" altLang="en-US" sz="1667" dirty="0">
                <a:latin typeface="Century Gothic" panose="020B0502020202020204" pitchFamily="34" charset="0"/>
              </a:rPr>
              <a:t> solves a system by substituting one equation into the other equation.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655963-EBE1-4D96-BE91-FDEDDB4CC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20900"/>
              </p:ext>
            </p:extLst>
          </p:nvPr>
        </p:nvGraphicFramePr>
        <p:xfrm>
          <a:off x="4828673" y="1435933"/>
          <a:ext cx="4220077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0077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3434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of the following systems of linear equations is ideal for the substitution method?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How do you know?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The system of linear equations ___ is ideal for the substitution method because ____________.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3" name="Picture 4" descr="C:\Users\Stephen\Downloads\CFU Icon.png">
            <a:extLst>
              <a:ext uri="{FF2B5EF4-FFF2-40B4-BE49-F238E27FC236}">
                <a16:creationId xmlns:a16="http://schemas.microsoft.com/office/drawing/2014/main" id="{3ABBE7E8-F51D-457D-BD88-858504E4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62" y="1468849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907B246-385F-4E1E-8CF1-45C31616C435}"/>
              </a:ext>
            </a:extLst>
          </p:cNvPr>
          <p:cNvSpPr/>
          <p:nvPr/>
        </p:nvSpPr>
        <p:spPr>
          <a:xfrm>
            <a:off x="5259279" y="3166851"/>
            <a:ext cx="487992" cy="52429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7D72B2-B81D-4C8B-943F-1AC0A1F912F3}"/>
                  </a:ext>
                </a:extLst>
              </p:cNvPr>
              <p:cNvSpPr txBox="1"/>
              <p:nvPr/>
            </p:nvSpPr>
            <p:spPr>
              <a:xfrm>
                <a:off x="5319252" y="3047272"/>
                <a:ext cx="3256547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=−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898C6"/>
                                </a:solidFill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EB37D"/>
                                </a:solidFill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7D72B2-B81D-4C8B-943F-1AC0A1F91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52" y="3047272"/>
                <a:ext cx="3256547" cy="778868"/>
              </a:xfrm>
              <a:prstGeom prst="rect">
                <a:avLst/>
              </a:prstGeom>
              <a:blipFill>
                <a:blip r:embed="rId5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EFCF7E-C4B9-4FAB-AF98-FE86701F9DB8}"/>
                  </a:ext>
                </a:extLst>
              </p:cNvPr>
              <p:cNvSpPr txBox="1"/>
              <p:nvPr/>
            </p:nvSpPr>
            <p:spPr>
              <a:xfrm>
                <a:off x="5319252" y="4139522"/>
                <a:ext cx="3256547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898C6"/>
                                </a:solidFill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EB37D"/>
                                </a:solidFill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EFCF7E-C4B9-4FAB-AF98-FE86701F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52" y="4139522"/>
                <a:ext cx="3256547" cy="778868"/>
              </a:xfrm>
              <a:prstGeom prst="rect">
                <a:avLst/>
              </a:prstGeom>
              <a:blipFill>
                <a:blip r:embed="rId6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F6D6DFC-0EF2-4BD4-8932-4B2A8A1D8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454" y="2091678"/>
            <a:ext cx="3325813" cy="1762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47A262-0D7B-4D3A-9240-5D5E08C7AA92}"/>
                  </a:ext>
                </a:extLst>
              </p:cNvPr>
              <p:cNvSpPr txBox="1"/>
              <p:nvPr/>
            </p:nvSpPr>
            <p:spPr>
              <a:xfrm>
                <a:off x="568203" y="5089196"/>
                <a:ext cx="1927348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lang="en-US" sz="1500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500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47A262-0D7B-4D3A-9240-5D5E08C7A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3" y="5089196"/>
                <a:ext cx="1927348" cy="60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4017724-8D00-49F3-855A-A1DCC676C463}"/>
              </a:ext>
            </a:extLst>
          </p:cNvPr>
          <p:cNvSpPr/>
          <p:nvPr/>
        </p:nvSpPr>
        <p:spPr>
          <a:xfrm>
            <a:off x="719971" y="4550588"/>
            <a:ext cx="2053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NOT Ideal for the</a:t>
            </a:r>
            <a:b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</a:br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substitution method </a:t>
            </a:r>
            <a:endParaRPr lang="en-US" sz="1500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2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9419167" y="657552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910ACF-29B4-4342-BDB2-630CDC932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279586"/>
              </p:ext>
            </p:extLst>
          </p:nvPr>
        </p:nvGraphicFramePr>
        <p:xfrm>
          <a:off x="-1" y="960111"/>
          <a:ext cx="3095626" cy="4180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5626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33172">
                <a:tc>
                  <a:txBody>
                    <a:bodyPr/>
                    <a:lstStyle/>
                    <a:p>
                      <a:pPr marL="342900" indent="-342900" algn="l" defTabSz="914400">
                        <a:lnSpc>
                          <a:spcPct val="90000"/>
                        </a:lnSpc>
                        <a:tabLst>
                          <a:tab pos="171450" algn="l"/>
                        </a:tabLst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Isolate the 1-coefficient variable to be ready for substitution.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880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set up the equation for the substitution method?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7557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Substitute the expression of the isolated variable into the other equation.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234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substitute the equation with the isolated variable into the other equation?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3735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Solve for the variable.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1387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solve for the remaining variable?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98054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228600" indent="-228600" algn="l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Solve for the remaining ordered pair solution value. </a:t>
                      </a:r>
                      <a:br>
                        <a:rPr lang="en-US" sz="17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(Write ordered pair)</a:t>
                      </a:r>
                      <a:endParaRPr lang="en-US" sz="17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8600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2860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CFU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3433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How did I/you solve for the remaining ordered pair solution value?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193914"/>
                  </a:ext>
                </a:extLst>
              </a:tr>
            </a:tbl>
          </a:graphicData>
        </a:graphic>
      </p:graphicFrame>
      <p:pic>
        <p:nvPicPr>
          <p:cNvPr id="14" name="Graphic 13" descr="Apple">
            <a:extLst>
              <a:ext uri="{FF2B5EF4-FFF2-40B4-BE49-F238E27FC236}">
                <a16:creationId xmlns:a16="http://schemas.microsoft.com/office/drawing/2014/main" id="{38495D60-0DEB-4DBE-B7F5-DE0FE264C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1491518"/>
            <a:ext cx="381000" cy="381000"/>
          </a:xfrm>
          <a:prstGeom prst="rect">
            <a:avLst/>
          </a:prstGeom>
        </p:spPr>
      </p:pic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546EE0FB-A11B-405D-8B7B-C5606D1C6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81813" y="2537253"/>
            <a:ext cx="381000" cy="381000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67CAF858-073A-4C09-95E5-0067FA960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3375352"/>
            <a:ext cx="381000" cy="381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D5B452-34CF-48A5-92C5-89F603FF13C3}"/>
              </a:ext>
            </a:extLst>
          </p:cNvPr>
          <p:cNvSpPr/>
          <p:nvPr/>
        </p:nvSpPr>
        <p:spPr bwMode="auto">
          <a:xfrm>
            <a:off x="3274454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D0FC9-CE5C-4B7C-BA0E-27C8A5D4D079}"/>
              </a:ext>
            </a:extLst>
          </p:cNvPr>
          <p:cNvSpPr/>
          <p:nvPr/>
        </p:nvSpPr>
        <p:spPr>
          <a:xfrm>
            <a:off x="3362562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3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/>
              <p:nvPr/>
            </p:nvSpPr>
            <p:spPr>
              <a:xfrm>
                <a:off x="3610979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=−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sz="1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DF4609-66AF-41FD-BA52-66CC1520D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79" y="1096331"/>
                <a:ext cx="1636294" cy="664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C2FEAB-4A3A-45EA-918D-469C8407BA21}"/>
              </a:ext>
            </a:extLst>
          </p:cNvPr>
          <p:cNvSpPr/>
          <p:nvPr/>
        </p:nvSpPr>
        <p:spPr>
          <a:xfrm>
            <a:off x="3880557" y="1396391"/>
            <a:ext cx="1245305" cy="29716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38152A-68FD-44AD-AEB5-57EF38F9BD1D}"/>
              </a:ext>
            </a:extLst>
          </p:cNvPr>
          <p:cNvCxnSpPr>
            <a:cxnSpLocks/>
          </p:cNvCxnSpPr>
          <p:nvPr/>
        </p:nvCxnSpPr>
        <p:spPr>
          <a:xfrm>
            <a:off x="4591403" y="3082397"/>
            <a:ext cx="0" cy="12082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8959DE-7A4E-4EF8-A50F-DAAB0EA81ED7}"/>
                  </a:ext>
                </a:extLst>
              </p:cNvPr>
              <p:cNvSpPr/>
              <p:nvPr/>
            </p:nvSpPr>
            <p:spPr>
              <a:xfrm>
                <a:off x="5231646" y="3990976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D8959DE-7A4E-4EF8-A50F-DAAB0EA81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646" y="3990976"/>
                <a:ext cx="612668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ED91D2-53F9-4687-9D30-4BF4DF02E115}"/>
                  </a:ext>
                </a:extLst>
              </p:cNvPr>
              <p:cNvSpPr/>
              <p:nvPr/>
            </p:nvSpPr>
            <p:spPr>
              <a:xfrm>
                <a:off x="5291302" y="4577161"/>
                <a:ext cx="603050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ED91D2-53F9-4687-9D30-4BF4DF02E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302" y="4577161"/>
                <a:ext cx="603050" cy="3236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/>
              <p:nvPr/>
            </p:nvSpPr>
            <p:spPr>
              <a:xfrm>
                <a:off x="5246969" y="1147239"/>
                <a:ext cx="96257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9B0853-CBA7-4C4C-9265-26D69AFE8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69" y="1147239"/>
                <a:ext cx="962571" cy="784830"/>
              </a:xfrm>
              <a:prstGeom prst="rect">
                <a:avLst/>
              </a:prstGeom>
              <a:blipFill>
                <a:blip r:embed="rId9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ED0B18D-EA86-4D57-B34D-18A8AE735E8F}"/>
                  </a:ext>
                </a:extLst>
              </p:cNvPr>
              <p:cNvSpPr/>
              <p:nvPr/>
            </p:nvSpPr>
            <p:spPr>
              <a:xfrm>
                <a:off x="5634800" y="1544976"/>
                <a:ext cx="46839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ED0B18D-EA86-4D57-B34D-18A8AE735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800" y="1544976"/>
                <a:ext cx="468398" cy="3231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DB3AB01-D2ED-4A28-9BDF-E82230A028DF}"/>
                  </a:ext>
                </a:extLst>
              </p:cNvPr>
              <p:cNvSpPr/>
              <p:nvPr/>
            </p:nvSpPr>
            <p:spPr>
              <a:xfrm>
                <a:off x="5370217" y="1544976"/>
                <a:ext cx="38023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b="1" dirty="0">
                    <a:solidFill>
                      <a:schemeClr val="accent6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15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DB3AB01-D2ED-4A28-9BDF-E82230A02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17" y="1544976"/>
                <a:ext cx="380232" cy="323165"/>
              </a:xfrm>
              <a:prstGeom prst="rect">
                <a:avLst/>
              </a:prstGeom>
              <a:blipFill>
                <a:blip r:embed="rId11"/>
                <a:stretch>
                  <a:fillRect l="-6452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id="{79375F75-3635-4567-AB5E-3771B2D78EFF}"/>
              </a:ext>
            </a:extLst>
          </p:cNvPr>
          <p:cNvSpPr/>
          <p:nvPr/>
        </p:nvSpPr>
        <p:spPr bwMode="auto">
          <a:xfrm>
            <a:off x="6174288" y="1000124"/>
            <a:ext cx="2832068" cy="523081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97" name="Graphic 96" descr="Apple">
            <a:extLst>
              <a:ext uri="{FF2B5EF4-FFF2-40B4-BE49-F238E27FC236}">
                <a16:creationId xmlns:a16="http://schemas.microsoft.com/office/drawing/2014/main" id="{3B9F65E9-DBE0-4A2A-9D83-E850CD4C0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05125" y="4391352"/>
            <a:ext cx="38100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0128059-71C7-47D4-AE48-8098294BB7E5}"/>
                  </a:ext>
                </a:extLst>
              </p:cNvPr>
              <p:cNvSpPr/>
              <p:nvPr/>
            </p:nvSpPr>
            <p:spPr>
              <a:xfrm>
                <a:off x="4629152" y="2097436"/>
                <a:ext cx="5982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0128059-71C7-47D4-AE48-8098294B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2" y="2097436"/>
                <a:ext cx="598241" cy="3231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1F33A844-A27F-470F-AF73-3575E747F623}"/>
              </a:ext>
            </a:extLst>
          </p:cNvPr>
          <p:cNvSpPr/>
          <p:nvPr/>
        </p:nvSpPr>
        <p:spPr>
          <a:xfrm>
            <a:off x="4367389" y="2433557"/>
            <a:ext cx="804333" cy="29716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2049A-5ACA-4381-AC84-83EAD7F748D8}"/>
                  </a:ext>
                </a:extLst>
              </p:cNvPr>
              <p:cNvSpPr/>
              <p:nvPr/>
            </p:nvSpPr>
            <p:spPr>
              <a:xfrm>
                <a:off x="3813939" y="2818826"/>
                <a:ext cx="151836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2049A-5ACA-4381-AC84-83EAD7F74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939" y="2818826"/>
                <a:ext cx="1518364" cy="323165"/>
              </a:xfrm>
              <a:prstGeom prst="rect">
                <a:avLst/>
              </a:prstGeom>
              <a:blipFill>
                <a:blip r:embed="rId1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A67E38-2E34-45AA-B5D4-2340971B4083}"/>
                  </a:ext>
                </a:extLst>
              </p:cNvPr>
              <p:cNvSpPr/>
              <p:nvPr/>
            </p:nvSpPr>
            <p:spPr>
              <a:xfrm>
                <a:off x="3427647" y="3127455"/>
                <a:ext cx="227876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) =−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1A67E38-2E34-45AA-B5D4-2340971B4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647" y="3127455"/>
                <a:ext cx="2278765" cy="323165"/>
              </a:xfrm>
              <a:prstGeom prst="rect">
                <a:avLst/>
              </a:prstGeom>
              <a:blipFill>
                <a:blip r:embed="rId1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29F41E-48DC-4C0C-A10F-12CA58307EEB}"/>
                  </a:ext>
                </a:extLst>
              </p:cNvPr>
              <p:cNvSpPr/>
              <p:nvPr/>
            </p:nvSpPr>
            <p:spPr>
              <a:xfrm>
                <a:off x="3770885" y="3436081"/>
                <a:ext cx="202869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=− 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29F41E-48DC-4C0C-A10F-12CA58307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885" y="3436081"/>
                <a:ext cx="2028697" cy="3231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829D2D-31E2-4D1B-A524-394ABBD173DA}"/>
                  </a:ext>
                </a:extLst>
              </p:cNvPr>
              <p:cNvSpPr/>
              <p:nvPr/>
            </p:nvSpPr>
            <p:spPr>
              <a:xfrm>
                <a:off x="4285547" y="3744711"/>
                <a:ext cx="153118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829D2D-31E2-4D1B-A524-394ABBD17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547" y="3744711"/>
                <a:ext cx="1531188" cy="3231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DE8273-F6E4-4B11-A9DC-CB3254B5CF9B}"/>
                  </a:ext>
                </a:extLst>
              </p:cNvPr>
              <p:cNvSpPr/>
              <p:nvPr/>
            </p:nvSpPr>
            <p:spPr>
              <a:xfrm>
                <a:off x="4588585" y="3973963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DE8273-F6E4-4B11-A9DC-CB3254B5C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85" y="3973963"/>
                <a:ext cx="612668" cy="3231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9696C3-07A9-4EAA-9DB5-5E085557AE5E}"/>
                  </a:ext>
                </a:extLst>
              </p:cNvPr>
              <p:cNvSpPr/>
              <p:nvPr/>
            </p:nvSpPr>
            <p:spPr>
              <a:xfrm>
                <a:off x="4768148" y="4361966"/>
                <a:ext cx="118596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9696C3-07A9-4EAA-9DB5-5E085557A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148" y="4361966"/>
                <a:ext cx="1185966" cy="3231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9A57D07-79AF-4425-8B70-F166F79DA42D}"/>
                  </a:ext>
                </a:extLst>
              </p:cNvPr>
              <p:cNvSpPr/>
              <p:nvPr/>
            </p:nvSpPr>
            <p:spPr>
              <a:xfrm>
                <a:off x="4769911" y="4596508"/>
                <a:ext cx="436338" cy="32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9A57D07-79AF-4425-8B70-F166F79DA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911" y="4596508"/>
                <a:ext cx="436338" cy="3236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9C6CA3F-5424-425F-A3D8-41D8E461E94F}"/>
                  </a:ext>
                </a:extLst>
              </p:cNvPr>
              <p:cNvSpPr/>
              <p:nvPr/>
            </p:nvSpPr>
            <p:spPr>
              <a:xfrm>
                <a:off x="4894144" y="4863231"/>
                <a:ext cx="90063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9C6CA3F-5424-425F-A3D8-41D8E461E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144" y="4863231"/>
                <a:ext cx="900631" cy="3231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A4A2F5D-51E8-441C-81FF-4B78A556AA92}"/>
                  </a:ext>
                </a:extLst>
              </p:cNvPr>
              <p:cNvSpPr/>
              <p:nvPr/>
            </p:nvSpPr>
            <p:spPr>
              <a:xfrm>
                <a:off x="4245999" y="5288276"/>
                <a:ext cx="131959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A4A2F5D-51E8-441C-81FF-4B78A556A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99" y="5288276"/>
                <a:ext cx="1319592" cy="323165"/>
              </a:xfrm>
              <a:prstGeom prst="rect">
                <a:avLst/>
              </a:prstGeom>
              <a:blipFill>
                <a:blip r:embed="rId21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9D0A30-D837-42F3-AA1B-F00C60448945}"/>
                  </a:ext>
                </a:extLst>
              </p:cNvPr>
              <p:cNvSpPr/>
              <p:nvPr/>
            </p:nvSpPr>
            <p:spPr>
              <a:xfrm>
                <a:off x="4246001" y="5596904"/>
                <a:ext cx="162897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9D0A30-D837-42F3-AA1B-F00C60448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01" y="5596904"/>
                <a:ext cx="1628972" cy="323165"/>
              </a:xfrm>
              <a:prstGeom prst="rect">
                <a:avLst/>
              </a:prstGeom>
              <a:blipFill>
                <a:blip r:embed="rId2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9246745-300E-4799-B39A-1A17A5D3FC78}"/>
                  </a:ext>
                </a:extLst>
              </p:cNvPr>
              <p:cNvSpPr/>
              <p:nvPr/>
            </p:nvSpPr>
            <p:spPr>
              <a:xfrm>
                <a:off x="3958577" y="1892944"/>
                <a:ext cx="130516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9246745-300E-4799-B39A-1A17A5D3F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77" y="1892944"/>
                <a:ext cx="1305165" cy="323165"/>
              </a:xfrm>
              <a:prstGeom prst="rect">
                <a:avLst/>
              </a:prstGeom>
              <a:blipFill>
                <a:blip r:embed="rId2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07E776F-5C3A-4B66-B74C-5ECEDA65C6B0}"/>
                  </a:ext>
                </a:extLst>
              </p:cNvPr>
              <p:cNvSpPr/>
              <p:nvPr/>
            </p:nvSpPr>
            <p:spPr>
              <a:xfrm>
                <a:off x="3825526" y="2070338"/>
                <a:ext cx="59824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07E776F-5C3A-4B66-B74C-5ECEDA65C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26" y="2070338"/>
                <a:ext cx="598241" cy="3231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D427FFB-6A81-4EFF-9D17-60B9244CCF46}"/>
                  </a:ext>
                </a:extLst>
              </p:cNvPr>
              <p:cNvSpPr/>
              <p:nvPr/>
            </p:nvSpPr>
            <p:spPr>
              <a:xfrm>
                <a:off x="3934904" y="2404366"/>
                <a:ext cx="131959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D427FFB-6A81-4EFF-9D17-60B9244CC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904" y="2404366"/>
                <a:ext cx="1319592" cy="323165"/>
              </a:xfrm>
              <a:prstGeom prst="rect">
                <a:avLst/>
              </a:prstGeom>
              <a:blipFill>
                <a:blip r:embed="rId2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542CCC4-ECCA-49D7-9C4C-B24A0D6C62A0}"/>
                  </a:ext>
                </a:extLst>
              </p:cNvPr>
              <p:cNvSpPr/>
              <p:nvPr/>
            </p:nvSpPr>
            <p:spPr>
              <a:xfrm>
                <a:off x="4246000" y="5905529"/>
                <a:ext cx="86376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500" b="1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542CCC4-ECCA-49D7-9C4C-B24A0D6C6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00" y="5905529"/>
                <a:ext cx="863763" cy="323165"/>
              </a:xfrm>
              <a:prstGeom prst="rect">
                <a:avLst/>
              </a:prstGeom>
              <a:blipFill>
                <a:blip r:embed="rId2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FC27D285-BC84-4481-8DB9-F54A8A9CF6FC}"/>
              </a:ext>
            </a:extLst>
          </p:cNvPr>
          <p:cNvSpPr/>
          <p:nvPr/>
        </p:nvSpPr>
        <p:spPr>
          <a:xfrm>
            <a:off x="6262395" y="1096331"/>
            <a:ext cx="2920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4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26AF611-3C6B-4038-AFC1-39CC2E1BC889}"/>
                  </a:ext>
                </a:extLst>
              </p:cNvPr>
              <p:cNvSpPr txBox="1"/>
              <p:nvPr/>
            </p:nvSpPr>
            <p:spPr>
              <a:xfrm>
                <a:off x="6510811" y="1096331"/>
                <a:ext cx="1636294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1667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67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67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67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667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67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67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26AF611-3C6B-4038-AFC1-39CC2E1BC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811" y="1096331"/>
                <a:ext cx="1636294" cy="6645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AE6F463-623F-4C67-824D-815C37EDE31C}"/>
                  </a:ext>
                </a:extLst>
              </p:cNvPr>
              <p:cNvSpPr/>
              <p:nvPr/>
            </p:nvSpPr>
            <p:spPr>
              <a:xfrm>
                <a:off x="8146801" y="1147239"/>
                <a:ext cx="96257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solution</a:t>
                </a:r>
                <a:br>
                  <a:rPr lang="en-US" sz="1500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500" b="1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___</m:t>
                          </m:r>
                        </m:e>
                      </m:d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AE6F463-623F-4C67-824D-815C37EDE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801" y="1147239"/>
                <a:ext cx="962571" cy="784830"/>
              </a:xfrm>
              <a:prstGeom prst="rect">
                <a:avLst/>
              </a:prstGeom>
              <a:blipFill>
                <a:blip r:embed="rId28"/>
                <a:stretch>
                  <a:fillRect l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D98E964-7211-4F83-ABFF-74C248B1B28D}"/>
              </a:ext>
            </a:extLst>
          </p:cNvPr>
          <p:cNvSpPr/>
          <p:nvPr/>
        </p:nvSpPr>
        <p:spPr>
          <a:xfrm>
            <a:off x="6775098" y="1131807"/>
            <a:ext cx="1245305" cy="29716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8779D4-999C-4A32-BF0D-BDB06294F347}"/>
              </a:ext>
            </a:extLst>
          </p:cNvPr>
          <p:cNvCxnSpPr>
            <a:cxnSpLocks/>
          </p:cNvCxnSpPr>
          <p:nvPr/>
        </p:nvCxnSpPr>
        <p:spPr>
          <a:xfrm>
            <a:off x="6953250" y="3082397"/>
            <a:ext cx="0" cy="12082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844B620-CB7A-44D4-A54F-006769ED9CFF}"/>
                  </a:ext>
                </a:extLst>
              </p:cNvPr>
              <p:cNvSpPr/>
              <p:nvPr/>
            </p:nvSpPr>
            <p:spPr>
              <a:xfrm>
                <a:off x="7766353" y="3990976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8844B620-CB7A-44D4-A54F-006769ED9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53" y="3990976"/>
                <a:ext cx="612668" cy="3231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02F87D9-004A-414B-B078-4C40ED3B6E1D}"/>
                  </a:ext>
                </a:extLst>
              </p:cNvPr>
              <p:cNvSpPr/>
              <p:nvPr/>
            </p:nvSpPr>
            <p:spPr>
              <a:xfrm>
                <a:off x="8299614" y="4577161"/>
                <a:ext cx="53893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02F87D9-004A-414B-B078-4C40ED3B6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614" y="4577161"/>
                <a:ext cx="538930" cy="3231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CDE185C-48F1-4ADE-8C38-6CEFBBB3FB0E}"/>
                  </a:ext>
                </a:extLst>
              </p:cNvPr>
              <p:cNvSpPr/>
              <p:nvPr/>
            </p:nvSpPr>
            <p:spPr>
              <a:xfrm>
                <a:off x="7497236" y="2097436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0CDE185C-48F1-4ADE-8C38-6CEFBBB3F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236" y="2097436"/>
                <a:ext cx="612668" cy="323165"/>
              </a:xfrm>
              <a:prstGeom prst="rect">
                <a:avLst/>
              </a:prstGeom>
              <a:blipFill>
                <a:blip r:embed="rId31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EFD62DD-FD23-416D-875F-239E56E81E49}"/>
              </a:ext>
            </a:extLst>
          </p:cNvPr>
          <p:cNvSpPr/>
          <p:nvPr/>
        </p:nvSpPr>
        <p:spPr>
          <a:xfrm>
            <a:off x="7705110" y="2415037"/>
            <a:ext cx="658371" cy="297169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8A83D81-EFC6-47B5-8D52-2695A3A825AD}"/>
                  </a:ext>
                </a:extLst>
              </p:cNvPr>
              <p:cNvSpPr/>
              <p:nvPr/>
            </p:nvSpPr>
            <p:spPr>
              <a:xfrm>
                <a:off x="6682021" y="2818826"/>
                <a:ext cx="140615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8A83D81-EFC6-47B5-8D52-2695A3A82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21" y="2818826"/>
                <a:ext cx="1406154" cy="323165"/>
              </a:xfrm>
              <a:prstGeom prst="rect">
                <a:avLst/>
              </a:prstGeom>
              <a:blipFill>
                <a:blip r:embed="rId3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5944ECC-AC1C-426F-8158-77B440785879}"/>
                  </a:ext>
                </a:extLst>
              </p:cNvPr>
              <p:cNvSpPr/>
              <p:nvPr/>
            </p:nvSpPr>
            <p:spPr>
              <a:xfrm>
                <a:off x="6353937" y="3127455"/>
                <a:ext cx="203190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5944ECC-AC1C-426F-8158-77B440785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937" y="3127455"/>
                <a:ext cx="2031903" cy="323165"/>
              </a:xfrm>
              <a:prstGeom prst="rect">
                <a:avLst/>
              </a:prstGeom>
              <a:blipFill>
                <a:blip r:embed="rId3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8770BBC-6EF4-43FD-9AED-5436BD942B3E}"/>
                  </a:ext>
                </a:extLst>
              </p:cNvPr>
              <p:cNvSpPr/>
              <p:nvPr/>
            </p:nvSpPr>
            <p:spPr>
              <a:xfrm>
                <a:off x="6511968" y="3436081"/>
                <a:ext cx="1926105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8770BBC-6EF4-43FD-9AED-5436BD942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968" y="3436081"/>
                <a:ext cx="1926105" cy="323165"/>
              </a:xfrm>
              <a:prstGeom prst="rect">
                <a:avLst/>
              </a:prstGeom>
              <a:blipFill>
                <a:blip r:embed="rId3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9B374D3-8B5B-4A6F-8C7E-FE4BA28B38C1}"/>
                  </a:ext>
                </a:extLst>
              </p:cNvPr>
              <p:cNvSpPr/>
              <p:nvPr/>
            </p:nvSpPr>
            <p:spPr>
              <a:xfrm>
                <a:off x="6943287" y="3744711"/>
                <a:ext cx="146546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9B374D3-8B5B-4A6F-8C7E-FE4BA28B3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287" y="3744711"/>
                <a:ext cx="1465466" cy="323165"/>
              </a:xfrm>
              <a:prstGeom prst="rect">
                <a:avLst/>
              </a:prstGeom>
              <a:blipFill>
                <a:blip r:embed="rId3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E7D5E1F-CB18-494A-A444-0ADA95B1D875}"/>
                  </a:ext>
                </a:extLst>
              </p:cNvPr>
              <p:cNvSpPr/>
              <p:nvPr/>
            </p:nvSpPr>
            <p:spPr>
              <a:xfrm>
                <a:off x="6841511" y="3973963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E7D5E1F-CB18-494A-A444-0ADA95B1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511" y="3973963"/>
                <a:ext cx="612668" cy="3231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22CBC1B-7486-45B5-BA49-CCFA40C4381A}"/>
                  </a:ext>
                </a:extLst>
              </p:cNvPr>
              <p:cNvSpPr/>
              <p:nvPr/>
            </p:nvSpPr>
            <p:spPr>
              <a:xfrm>
                <a:off x="7636230" y="4361966"/>
                <a:ext cx="121962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1500" b="1" dirty="0">
                          <a:solidFill>
                            <a:schemeClr val="accent6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F22CBC1B-7486-45B5-BA49-CCFA40C43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230" y="4361966"/>
                <a:ext cx="1219629" cy="323165"/>
              </a:xfrm>
              <a:prstGeom prst="rect">
                <a:avLst/>
              </a:prstGeom>
              <a:blipFill>
                <a:blip r:embed="rId3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019E092-829E-4A8C-8049-BAF04807BF7F}"/>
                  </a:ext>
                </a:extLst>
              </p:cNvPr>
              <p:cNvSpPr/>
              <p:nvPr/>
            </p:nvSpPr>
            <p:spPr>
              <a:xfrm>
                <a:off x="7637995" y="4596510"/>
                <a:ext cx="58060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500" b="1" i="1" dirty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019E092-829E-4A8C-8049-BAF04807B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995" y="4596510"/>
                <a:ext cx="580608" cy="3231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C6CFA05-54F8-4A95-B518-5699EF24E158}"/>
                  </a:ext>
                </a:extLst>
              </p:cNvPr>
              <p:cNvSpPr/>
              <p:nvPr/>
            </p:nvSpPr>
            <p:spPr>
              <a:xfrm>
                <a:off x="7762227" y="4863231"/>
                <a:ext cx="761170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C6CFA05-54F8-4A95-B518-5699EF24E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227" y="4863231"/>
                <a:ext cx="761170" cy="323165"/>
              </a:xfrm>
              <a:prstGeom prst="rect">
                <a:avLst/>
              </a:prstGeom>
              <a:blipFill>
                <a:blip r:embed="rId39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0692EC0-7B0F-442C-A22A-53543C1F96ED}"/>
                  </a:ext>
                </a:extLst>
              </p:cNvPr>
              <p:cNvSpPr/>
              <p:nvPr/>
            </p:nvSpPr>
            <p:spPr>
              <a:xfrm>
                <a:off x="7550263" y="5288276"/>
                <a:ext cx="117532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60692EC0-7B0F-442C-A22A-53543C1F9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63" y="5288276"/>
                <a:ext cx="1175322" cy="323165"/>
              </a:xfrm>
              <a:prstGeom prst="rect">
                <a:avLst/>
              </a:prstGeom>
              <a:blipFill>
                <a:blip r:embed="rId4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30EA316-F53D-4691-B4AE-CA4774285F10}"/>
                  </a:ext>
                </a:extLst>
              </p:cNvPr>
              <p:cNvSpPr/>
              <p:nvPr/>
            </p:nvSpPr>
            <p:spPr>
              <a:xfrm>
                <a:off x="7550263" y="5596904"/>
                <a:ext cx="133562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30EA316-F53D-4691-B4AE-CA4774285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63" y="5596904"/>
                <a:ext cx="1335622" cy="323165"/>
              </a:xfrm>
              <a:prstGeom prst="rect">
                <a:avLst/>
              </a:prstGeom>
              <a:blipFill>
                <a:blip r:embed="rId41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285CB14-96DB-4138-AF6B-151E0B4581B6}"/>
                  </a:ext>
                </a:extLst>
              </p:cNvPr>
              <p:cNvSpPr/>
              <p:nvPr/>
            </p:nvSpPr>
            <p:spPr>
              <a:xfrm>
                <a:off x="6826660" y="1892944"/>
                <a:ext cx="117532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285CB14-96DB-4138-AF6B-151E0B458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60" y="1892944"/>
                <a:ext cx="1175322" cy="323165"/>
              </a:xfrm>
              <a:prstGeom prst="rect">
                <a:avLst/>
              </a:prstGeom>
              <a:blipFill>
                <a:blip r:embed="rId42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3A95A2A-6E63-4239-935C-74CAD3CD1FD8}"/>
                  </a:ext>
                </a:extLst>
              </p:cNvPr>
              <p:cNvSpPr/>
              <p:nvPr/>
            </p:nvSpPr>
            <p:spPr>
              <a:xfrm>
                <a:off x="7021692" y="2080921"/>
                <a:ext cx="612668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3A95A2A-6E63-4239-935C-74CAD3CD1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692" y="2080921"/>
                <a:ext cx="612668" cy="323165"/>
              </a:xfrm>
              <a:prstGeom prst="rect">
                <a:avLst/>
              </a:prstGeom>
              <a:blipFill>
                <a:blip r:embed="rId4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DDC691F-A9F8-4FC6-8775-74A8A15855A8}"/>
                  </a:ext>
                </a:extLst>
              </p:cNvPr>
              <p:cNvSpPr/>
              <p:nvPr/>
            </p:nvSpPr>
            <p:spPr>
              <a:xfrm>
                <a:off x="7280561" y="2404366"/>
                <a:ext cx="117532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DDC691F-A9F8-4FC6-8775-74A8A1585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561" y="2404366"/>
                <a:ext cx="1175322" cy="323165"/>
              </a:xfrm>
              <a:prstGeom prst="rect">
                <a:avLst/>
              </a:prstGeom>
              <a:blipFill>
                <a:blip r:embed="rId44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6F02200-3F9E-44F5-829D-DC140CC72E7E}"/>
                  </a:ext>
                </a:extLst>
              </p:cNvPr>
              <p:cNvSpPr/>
              <p:nvPr/>
            </p:nvSpPr>
            <p:spPr>
              <a:xfrm>
                <a:off x="7550263" y="5905529"/>
                <a:ext cx="71468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5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6F02200-3F9E-44F5-829D-DC140CC72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63" y="5905529"/>
                <a:ext cx="714683" cy="3231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9D9B2C5-127D-4D2B-995E-84B754D4BDB5}"/>
                  </a:ext>
                </a:extLst>
              </p:cNvPr>
              <p:cNvSpPr/>
              <p:nvPr/>
            </p:nvSpPr>
            <p:spPr>
              <a:xfrm>
                <a:off x="8603425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49D9B2C5-127D-4D2B-995E-84B754D4B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3425" y="1544976"/>
                <a:ext cx="352982" cy="32316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DC94ABC-54AB-4411-A8BF-8F79EC4106C5}"/>
                  </a:ext>
                </a:extLst>
              </p:cNvPr>
              <p:cNvSpPr/>
              <p:nvPr/>
            </p:nvSpPr>
            <p:spPr>
              <a:xfrm>
                <a:off x="8295450" y="1544976"/>
                <a:ext cx="352982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5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DC94ABC-54AB-4411-A8BF-8F79EC410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450" y="1544976"/>
                <a:ext cx="352982" cy="323165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Graph 3 Button">
            <a:extLst>
              <a:ext uri="{FF2B5EF4-FFF2-40B4-BE49-F238E27FC236}">
                <a16:creationId xmlns:a16="http://schemas.microsoft.com/office/drawing/2014/main" id="{8516AF05-1C75-477B-8B4F-D5AB6708D15B}"/>
              </a:ext>
            </a:extLst>
          </p:cNvPr>
          <p:cNvSpPr/>
          <p:nvPr/>
        </p:nvSpPr>
        <p:spPr>
          <a:xfrm>
            <a:off x="3291417" y="5914942"/>
            <a:ext cx="583848" cy="2645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Graph</a:t>
            </a:r>
          </a:p>
        </p:txBody>
      </p:sp>
      <p:sp>
        <p:nvSpPr>
          <p:cNvPr id="65" name="Graph 4 Button">
            <a:extLst>
              <a:ext uri="{FF2B5EF4-FFF2-40B4-BE49-F238E27FC236}">
                <a16:creationId xmlns:a16="http://schemas.microsoft.com/office/drawing/2014/main" id="{D645BA2B-BDFB-4F12-BC19-6ED6BD9D84D3}"/>
              </a:ext>
            </a:extLst>
          </p:cNvPr>
          <p:cNvSpPr/>
          <p:nvPr/>
        </p:nvSpPr>
        <p:spPr>
          <a:xfrm>
            <a:off x="6191249" y="5914942"/>
            <a:ext cx="583848" cy="2645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Graph</a:t>
            </a:r>
          </a:p>
        </p:txBody>
      </p:sp>
      <p:pic>
        <p:nvPicPr>
          <p:cNvPr id="2" name="Graph 3 Picture">
            <a:extLst>
              <a:ext uri="{FF2B5EF4-FFF2-40B4-BE49-F238E27FC236}">
                <a16:creationId xmlns:a16="http://schemas.microsoft.com/office/drawing/2014/main" id="{8C9456BB-8B72-4AA8-93F3-F8986B179D65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369069" y="6961855"/>
            <a:ext cx="2604763" cy="4103393"/>
          </a:xfrm>
          <a:prstGeom prst="rect">
            <a:avLst/>
          </a:prstGeom>
        </p:spPr>
      </p:pic>
      <p:pic>
        <p:nvPicPr>
          <p:cNvPr id="6" name="Graph 4 Picture">
            <a:extLst>
              <a:ext uri="{FF2B5EF4-FFF2-40B4-BE49-F238E27FC236}">
                <a16:creationId xmlns:a16="http://schemas.microsoft.com/office/drawing/2014/main" id="{82232F51-FFDD-4CEE-A4D6-154CFBFEAF5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292858" y="6961855"/>
            <a:ext cx="2632771" cy="4103393"/>
          </a:xfrm>
          <a:prstGeom prst="rect">
            <a:avLst/>
          </a:prstGeom>
        </p:spPr>
      </p:pic>
      <p:pic>
        <p:nvPicPr>
          <p:cNvPr id="66" name="Picture 2" descr="Image result for python snake art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7" y="5288276"/>
            <a:ext cx="1163649" cy="11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mage result for python swallow art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06" y="5342049"/>
            <a:ext cx="1641577" cy="11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Arrow Connector 67"/>
          <p:cNvCxnSpPr/>
          <p:nvPr/>
        </p:nvCxnSpPr>
        <p:spPr>
          <a:xfrm>
            <a:off x="955879" y="6192816"/>
            <a:ext cx="7058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3.33333E-6 L -6.94444E-7 -0.8018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0.80185 L -6.94444E-7 2.22222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33333E-6 L 4.07407E-6 -0.7918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0.79189 L 1.99074E-6 -4.07407E-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3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 animBg="1"/>
      <p:bldP spid="38" grpId="0"/>
      <p:bldP spid="44" grpId="0"/>
      <p:bldP spid="48" grpId="0"/>
      <p:bldP spid="61" grpId="0"/>
      <p:bldP spid="102" grpId="0"/>
      <p:bldP spid="107" grpId="0" animBg="1"/>
      <p:bldP spid="3" grpId="0"/>
      <p:bldP spid="26" grpId="0"/>
      <p:bldP spid="35" grpId="0"/>
      <p:bldP spid="36" grpId="0"/>
      <p:bldP spid="37" grpId="0"/>
      <p:bldP spid="41" grpId="0"/>
      <p:bldP spid="42" grpId="0"/>
      <p:bldP spid="47" grpId="0"/>
      <p:bldP spid="49" grpId="0"/>
      <p:bldP spid="57" grpId="0"/>
      <p:bldP spid="99" grpId="0"/>
      <p:bldP spid="100" grpId="0"/>
      <p:bldP spid="106" grpId="0"/>
      <p:bldP spid="108" grpId="0"/>
      <p:bldP spid="114" grpId="0" animBg="1"/>
      <p:bldP spid="116" grpId="0"/>
      <p:bldP spid="117" grpId="0"/>
      <p:bldP spid="118" grpId="0"/>
      <p:bldP spid="119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eck you grade on a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68" y="56594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13" y="2884487"/>
            <a:ext cx="5603987" cy="3720294"/>
          </a:xfrm>
          <a:prstGeom prst="rect">
            <a:avLst/>
          </a:prstGeom>
        </p:spPr>
      </p:pic>
      <p:pic>
        <p:nvPicPr>
          <p:cNvPr id="3076" name="Picture 4" descr="Image result for my.hrw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368271"/>
            <a:ext cx="179070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184400" y="2565400"/>
            <a:ext cx="850900" cy="802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214" y="2883487"/>
            <a:ext cx="1731372" cy="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0" name="Picture 8" descr="Image result for 5 minu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38" y="3368271"/>
            <a:ext cx="2268324" cy="11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215"/>
            <a:ext cx="7596188" cy="1150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3" y="621959"/>
            <a:ext cx="1603375" cy="214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809" y="1918152"/>
            <a:ext cx="3993593" cy="3740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8152"/>
            <a:ext cx="4491660" cy="32781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88935" y="172948"/>
            <a:ext cx="2210255" cy="898021"/>
            <a:chOff x="426609" y="5288276"/>
            <a:chExt cx="2983996" cy="1209813"/>
          </a:xfrm>
        </p:grpSpPr>
        <p:pic>
          <p:nvPicPr>
            <p:cNvPr id="12" name="Picture 2" descr="Image result for python snake ar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09" y="5288276"/>
              <a:ext cx="1163649" cy="1163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python swallow art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028" y="5342049"/>
              <a:ext cx="1641577" cy="1156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1268001" y="6192816"/>
              <a:ext cx="7058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26609" y="5196340"/>
            <a:ext cx="372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2 is wrong, you must substitute the expression from step 1 into the other equation not the same equation. 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566809" y="5656198"/>
            <a:ext cx="372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3 is wrong, x = 6 and it was substituted in for y.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812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952965" y="3275485"/>
            <a:ext cx="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ctr">
            <a:spAutoFit/>
          </a:bodyPr>
          <a:lstStyle/>
          <a:p>
            <a:pPr algn="ctr" defTabSz="761940"/>
            <a:endParaRPr lang="en-US" sz="15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 Same Side Corner Rectangle 21"/>
          <p:cNvSpPr/>
          <p:nvPr/>
        </p:nvSpPr>
        <p:spPr bwMode="auto">
          <a:xfrm rot="16200000">
            <a:off x="1293973" y="628706"/>
            <a:ext cx="2944496" cy="5532437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9483" tIns="533400" rIns="0" bIns="39483" rtlCol="0" anchor="t" anchorCtr="0">
            <a:spAutoFit/>
          </a:bodyPr>
          <a:lstStyle/>
          <a:p>
            <a:pPr>
              <a:defRPr/>
            </a:pPr>
            <a:r>
              <a:rPr lang="en-US" sz="3667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did you learn today about solving a system of linear equations by substitution? </a:t>
            </a:r>
          </a:p>
        </p:txBody>
      </p:sp>
      <p:sp>
        <p:nvSpPr>
          <p:cNvPr id="6" name="Round Same Side Corner Rectangle 37"/>
          <p:cNvSpPr/>
          <p:nvPr/>
        </p:nvSpPr>
        <p:spPr bwMode="auto">
          <a:xfrm rot="16200000">
            <a:off x="-504715" y="3321022"/>
            <a:ext cx="1183128" cy="215957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t" anchorCtr="0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SUMMARY CLOSURE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26126" y="1584854"/>
            <a:ext cx="3250234" cy="2613288"/>
            <a:chOff x="6991350" y="1718387"/>
            <a:chExt cx="3900281" cy="3135946"/>
          </a:xfrm>
        </p:grpSpPr>
        <p:sp>
          <p:nvSpPr>
            <p:cNvPr id="2" name="Rectangle: Rounded Corners 1"/>
            <p:cNvSpPr/>
            <p:nvPr/>
          </p:nvSpPr>
          <p:spPr bwMode="auto">
            <a:xfrm>
              <a:off x="6991350" y="1718387"/>
              <a:ext cx="3897630" cy="952501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8039"/>
              </a:srgbClr>
            </a:solidFill>
            <a:ln>
              <a:noFill/>
            </a:ln>
            <a:effectLst/>
            <a:ex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761940"/>
              <a:endParaRPr lang="en-US" sz="1500" kern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32231" y="1878153"/>
              <a:ext cx="2629951" cy="664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/>
                <a:t>Word Bank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6994410" y="2992593"/>
              <a:ext cx="3897221" cy="186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t" anchorCtr="0">
              <a:spAutoFit/>
            </a:bodyPr>
            <a:lstStyle/>
            <a:p>
              <a:pPr marL="238105" indent="-238105" defTabSz="76194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333" kern="0" dirty="0">
                  <a:cs typeface="Arial" pitchFamily="34" charset="0"/>
                </a:rPr>
                <a:t> Substitution Method</a:t>
              </a:r>
              <a:endParaRPr lang="en-US" sz="2333" kern="0" dirty="0"/>
            </a:p>
            <a:p>
              <a:pPr marL="238105" indent="-238105" defTabSz="76194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333" kern="0" dirty="0">
                  <a:cs typeface="Arial" pitchFamily="34" charset="0"/>
                </a:rPr>
                <a:t> System of Equations</a:t>
              </a:r>
            </a:p>
            <a:p>
              <a:pPr marL="238105" indent="-238105" defTabSz="76194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333" kern="0" dirty="0"/>
                <a:t> Ordered Pair</a:t>
              </a:r>
            </a:p>
            <a:p>
              <a:pPr marL="238105" indent="-238105" defTabSz="761940">
                <a:spcAft>
                  <a:spcPts val="250"/>
                </a:spcAft>
                <a:buClr>
                  <a:srgbClr val="0171AB"/>
                </a:buClr>
                <a:buFont typeface="Arial" panose="020B0604020202020204" pitchFamily="34" charset="0"/>
                <a:buChar char="►"/>
              </a:pPr>
              <a:r>
                <a:rPr lang="en-US" sz="2333" kern="0" dirty="0">
                  <a:cs typeface="Arial" pitchFamily="34" charset="0"/>
                </a:rPr>
                <a:t> </a:t>
              </a:r>
              <a:r>
                <a:rPr lang="en-US" sz="2333" kern="0" dirty="0"/>
                <a:t>Solution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87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34" y="2176463"/>
            <a:ext cx="7635875" cy="280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625" y="4986337"/>
            <a:ext cx="3341688" cy="219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88" y="5083175"/>
            <a:ext cx="2794000" cy="157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05" y="214314"/>
            <a:ext cx="5389563" cy="1865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45" y="3323186"/>
            <a:ext cx="367319" cy="24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683" y="3323185"/>
            <a:ext cx="367319" cy="24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044" y="3870811"/>
            <a:ext cx="367319" cy="24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590" y="3872432"/>
            <a:ext cx="367319" cy="24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604" y="4440265"/>
            <a:ext cx="367319" cy="24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781" y="4469907"/>
            <a:ext cx="367319" cy="248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12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78" y="0"/>
            <a:ext cx="8549275" cy="6714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656" y="784588"/>
            <a:ext cx="4566012" cy="1423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56" y="2280693"/>
            <a:ext cx="2480310" cy="1690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56" y="4044178"/>
            <a:ext cx="2232115" cy="176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4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17ED10-F6A2-4370-9E50-1ECF77601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7250" y="5539419"/>
          <a:ext cx="184150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contains or has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752170F-DC9A-454D-827A-839D2AED6C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16999" y="877461"/>
          <a:ext cx="1841500" cy="4279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0640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Select one or more algebraic equations. Explain.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“… are algebraic equations because…”</a:t>
                      </a:r>
                      <a:endParaRPr lang="en-US" sz="21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82E6AA-30D1-4585-A2F8-75D53F9849D2}"/>
              </a:ext>
            </a:extLst>
          </p:cNvPr>
          <p:cNvSpPr/>
          <p:nvPr/>
        </p:nvSpPr>
        <p:spPr>
          <a:xfrm>
            <a:off x="7223349" y="1810123"/>
            <a:ext cx="1828800" cy="3048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2147A4-3F10-44BC-86DA-55C28CE6E7F1}"/>
              </a:ext>
            </a:extLst>
          </p:cNvPr>
          <p:cNvSpPr/>
          <p:nvPr/>
        </p:nvSpPr>
        <p:spPr>
          <a:xfrm>
            <a:off x="7188138" y="1831522"/>
            <a:ext cx="43063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1333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endParaRPr lang="en-US" sz="1333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681A4F-956B-4177-8122-3B27576E53A3}"/>
              </a:ext>
            </a:extLst>
          </p:cNvPr>
          <p:cNvSpPr/>
          <p:nvPr/>
        </p:nvSpPr>
        <p:spPr>
          <a:xfrm>
            <a:off x="7386160" y="1792201"/>
            <a:ext cx="173130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1667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200y + 7 = 505      </a:t>
            </a:r>
            <a:endParaRPr lang="en-US" sz="1667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EB3D74-67D4-4A26-B019-115559E83ABD}"/>
              </a:ext>
            </a:extLst>
          </p:cNvPr>
          <p:cNvSpPr/>
          <p:nvPr/>
        </p:nvSpPr>
        <p:spPr>
          <a:xfrm>
            <a:off x="7180594" y="3059757"/>
            <a:ext cx="43063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1333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endParaRPr lang="en-US" sz="1333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19D5B2-394A-44FB-B5EB-9FF927C917DC}"/>
              </a:ext>
            </a:extLst>
          </p:cNvPr>
          <p:cNvGrpSpPr/>
          <p:nvPr/>
        </p:nvGrpSpPr>
        <p:grpSpPr>
          <a:xfrm>
            <a:off x="7188140" y="2445794"/>
            <a:ext cx="1541024" cy="474548"/>
            <a:chOff x="8647346" y="3001269"/>
            <a:chExt cx="1849229" cy="56945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D50CCF1-8CD3-491E-BEB0-7CB281E12B3C}"/>
                </a:ext>
              </a:extLst>
            </p:cNvPr>
            <p:cNvSpPr/>
            <p:nvPr/>
          </p:nvSpPr>
          <p:spPr>
            <a:xfrm>
              <a:off x="8647346" y="3001269"/>
              <a:ext cx="516756" cy="356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6">
                <a:defRPr/>
              </a:pPr>
              <a:r>
                <a:rPr lang="en-US" sz="1333" b="1" dirty="0">
                  <a:solidFill>
                    <a:srgbClr val="FF9800"/>
                  </a:solidFill>
                  <a:latin typeface="Century Gothic" panose="020B0502020202020204" pitchFamily="34" charset="0"/>
                  <a:cs typeface="Times New Roman" pitchFamily="18" charset="0"/>
                </a:rPr>
                <a:t>B</a:t>
              </a:r>
              <a:endParaRPr lang="en-US" sz="1333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A1BDFA-A0F3-47F0-92BA-CA225C440EF9}"/>
                </a:ext>
              </a:extLst>
            </p:cNvPr>
            <p:cNvSpPr/>
            <p:nvPr/>
          </p:nvSpPr>
          <p:spPr>
            <a:xfrm>
              <a:off x="9156657" y="3090595"/>
              <a:ext cx="1339918" cy="480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46">
                <a:defRPr/>
              </a:pPr>
              <a:endParaRPr lang="en-US" sz="2000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DC4FBFA-D2AA-4C9D-A299-432FFB6EA1BD}"/>
              </a:ext>
            </a:extLst>
          </p:cNvPr>
          <p:cNvSpPr/>
          <p:nvPr/>
        </p:nvSpPr>
        <p:spPr>
          <a:xfrm>
            <a:off x="7170845" y="3728370"/>
            <a:ext cx="43063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1333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D</a:t>
            </a:r>
            <a:endParaRPr lang="en-US" sz="133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492B96E-B0B4-45F7-B7DB-E9D7BA934C1E}"/>
                  </a:ext>
                </a:extLst>
              </p:cNvPr>
              <p:cNvSpPr/>
              <p:nvPr/>
            </p:nvSpPr>
            <p:spPr>
              <a:xfrm>
                <a:off x="7416657" y="3022306"/>
                <a:ext cx="1965059" cy="348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746">
                  <a:defRPr/>
                </a:pPr>
                <a:r>
                  <a:rPr lang="en-US" sz="166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.9z + (9)(2) </a:t>
                </a:r>
                <a14:m>
                  <m:oMath xmlns:m="http://schemas.openxmlformats.org/officeDocument/2006/math">
                    <m:r>
                      <a:rPr lang="en-US" sz="1667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÷</m:t>
                    </m:r>
                  </m:oMath>
                </a14:m>
                <a:r>
                  <a:rPr lang="en-US" sz="166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3   </a:t>
                </a:r>
                <a:endParaRPr lang="en-US" sz="1667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492B96E-B0B4-45F7-B7DB-E9D7BA934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657" y="3022306"/>
                <a:ext cx="1965059" cy="348878"/>
              </a:xfrm>
              <a:prstGeom prst="rect">
                <a:avLst/>
              </a:prstGeom>
              <a:blipFill>
                <a:blip r:embed="rId4"/>
                <a:stretch>
                  <a:fillRect l="-2174" t="-7018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0422531-7A77-44BC-8FF7-D871EA5FD481}"/>
                  </a:ext>
                </a:extLst>
              </p:cNvPr>
              <p:cNvSpPr/>
              <p:nvPr/>
            </p:nvSpPr>
            <p:spPr>
              <a:xfrm>
                <a:off x="7350927" y="3637358"/>
                <a:ext cx="1965059" cy="461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746">
                  <a:defRPr/>
                </a:pPr>
                <a:r>
                  <a:rPr lang="en-US" sz="166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19m + 2 </a:t>
                </a:r>
                <a14:m>
                  <m:oMath xmlns:m="http://schemas.openxmlformats.org/officeDocument/2006/math">
                    <m:r>
                      <a:rPr lang="en-US" sz="1667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÷</m:t>
                    </m:r>
                  </m:oMath>
                </a14:m>
                <a:r>
                  <a:rPr lang="en-US" sz="1667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67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67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1667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0422531-7A77-44BC-8FF7-D871EA5FD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27" y="3637358"/>
                <a:ext cx="1965059" cy="461345"/>
              </a:xfrm>
              <a:prstGeom prst="rect">
                <a:avLst/>
              </a:prstGeom>
              <a:blipFill>
                <a:blip r:embed="rId5"/>
                <a:stretch>
                  <a:fillRect l="-217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406D80A-B429-402C-9E5F-8660625AA5A0}"/>
              </a:ext>
            </a:extLst>
          </p:cNvPr>
          <p:cNvSpPr/>
          <p:nvPr/>
        </p:nvSpPr>
        <p:spPr>
          <a:xfrm>
            <a:off x="7216998" y="3620052"/>
            <a:ext cx="1828800" cy="46363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77D9BF-7F96-47D7-ABB3-EDD534CCC474}"/>
              </a:ext>
            </a:extLst>
          </p:cNvPr>
          <p:cNvSpPr/>
          <p:nvPr/>
        </p:nvSpPr>
        <p:spPr>
          <a:xfrm>
            <a:off x="7386160" y="2407253"/>
            <a:ext cx="1858910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1667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5002</a:t>
            </a:r>
            <a:endParaRPr lang="en-US" sz="1333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" name="Picture 6" descr="C:\Users\Stephen\Downloads\Vocab.png">
            <a:extLst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5589330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Stephen\Downloads\CFU Icon.png">
            <a:extLst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88" y="916989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/>
              </p:cNvPr>
              <p:cNvSpPr txBox="1"/>
              <p:nvPr/>
            </p:nvSpPr>
            <p:spPr>
              <a:xfrm>
                <a:off x="90869" y="1016740"/>
                <a:ext cx="6838569" cy="118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  <a:buClr>
                    <a:schemeClr val="tx2"/>
                  </a:buClr>
                </a:pPr>
                <a:r>
                  <a:rPr lang="en-US" altLang="en-US" sz="1667" dirty="0">
                    <a:latin typeface="Century Gothic" panose="020B0502020202020204" pitchFamily="34" charset="0"/>
                  </a:rPr>
                  <a:t>An </a:t>
                </a:r>
                <a:r>
                  <a:rPr lang="en-US" altLang="en-US" sz="1667" b="1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algebraic equation </a:t>
                </a:r>
                <a:r>
                  <a:rPr lang="en-US" altLang="en-US" sz="1667" dirty="0">
                    <a:latin typeface="Century Gothic" panose="020B0502020202020204" pitchFamily="34" charset="0"/>
                  </a:rPr>
                  <a:t>sets two expressions equal to each other.</a:t>
                </a:r>
              </a:p>
              <a:p>
                <a:pPr marL="142863" indent="-142863">
                  <a:spcAft>
                    <a:spcPts val="500"/>
                  </a:spcAft>
                  <a:buClr>
                    <a:srgbClr val="21A8B3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1667" dirty="0">
                    <a:latin typeface="Century Gothic" panose="020B0502020202020204" pitchFamily="34" charset="0"/>
                  </a:rPr>
                  <a:t>An</a:t>
                </a:r>
                <a:r>
                  <a:rPr lang="en-US" altLang="en-US" sz="1667" b="1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 algebraic equation </a:t>
                </a:r>
                <a:r>
                  <a:rPr lang="en-US" altLang="en-US" sz="1667" dirty="0">
                    <a:latin typeface="Century Gothic" panose="020B0502020202020204" pitchFamily="34" charset="0"/>
                  </a:rPr>
                  <a:t>consists</a:t>
                </a:r>
                <a:r>
                  <a:rPr lang="en-US" altLang="en-US" sz="1667" baseline="-25000" dirty="0">
                    <a:latin typeface="Century Gothic" panose="020B0502020202020204" pitchFamily="34" charset="0"/>
                  </a:rPr>
                  <a:t>1</a:t>
                </a:r>
                <a:r>
                  <a:rPr lang="en-US" altLang="en-US" sz="1667" dirty="0">
                    <a:latin typeface="Century Gothic" panose="020B0502020202020204" pitchFamily="34" charset="0"/>
                  </a:rPr>
                  <a:t> of at least one </a:t>
                </a:r>
                <a:r>
                  <a:rPr lang="en-US" altLang="en-US" sz="1667" b="1" dirty="0">
                    <a:solidFill>
                      <a:schemeClr val="accent5"/>
                    </a:solidFill>
                    <a:latin typeface="Century Gothic" panose="020B0502020202020204" pitchFamily="34" charset="0"/>
                  </a:rPr>
                  <a:t>variable</a:t>
                </a:r>
                <a:r>
                  <a:rPr lang="en-US" altLang="en-US" sz="1667" dirty="0">
                    <a:latin typeface="Century Gothic" panose="020B0502020202020204" pitchFamily="34" charset="0"/>
                  </a:rPr>
                  <a:t>, possibly one or more </a:t>
                </a:r>
                <a:r>
                  <a:rPr lang="en-US" altLang="en-US" sz="1667" b="1" dirty="0">
                    <a:solidFill>
                      <a:schemeClr val="accent3"/>
                    </a:solidFill>
                    <a:latin typeface="Century Gothic" panose="020B0502020202020204" pitchFamily="34" charset="0"/>
                  </a:rPr>
                  <a:t>numbers, </a:t>
                </a:r>
                <a:r>
                  <a:rPr lang="en-US" altLang="en-US" sz="1667" dirty="0">
                    <a:latin typeface="Century Gothic" panose="020B0502020202020204" pitchFamily="34" charset="0"/>
                  </a:rPr>
                  <a:t>possibly one or more </a:t>
                </a:r>
                <a:r>
                  <a:rPr lang="en-US" altLang="en-US" sz="1667" b="1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operations </a:t>
                </a:r>
                <a:r>
                  <a:rPr lang="en-US" altLang="en-US" sz="1667" dirty="0">
                    <a:latin typeface="Century Gothic" panose="020B0502020202020204" pitchFamily="34" charset="0"/>
                  </a:rPr>
                  <a:t>(+, </a:t>
                </a:r>
                <a14:m>
                  <m:oMath xmlns:m="http://schemas.openxmlformats.org/officeDocument/2006/math">
                    <m:r>
                      <a:rPr lang="en-US" altLang="en-US" sz="1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−,  </m:t>
                    </m:r>
                    <m:r>
                      <a:rPr lang="en-US" altLang="en-US" sz="1667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×,  ÷</m:t>
                    </m:r>
                  </m:oMath>
                </a14:m>
                <a:r>
                  <a:rPr lang="en-US" altLang="en-US" sz="1667" dirty="0">
                    <a:latin typeface="Century Gothic" panose="020B0502020202020204" pitchFamily="34" charset="0"/>
                  </a:rPr>
                  <a:t>), and an </a:t>
                </a:r>
                <a:r>
                  <a:rPr lang="en-US" altLang="en-US" sz="1667" b="1" dirty="0">
                    <a:solidFill>
                      <a:schemeClr val="accent4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equal sign</a:t>
                </a:r>
                <a:r>
                  <a:rPr lang="en-US" altLang="en-US" sz="1667" dirty="0">
                    <a:latin typeface="Century Gothic" panose="020B050202020202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32" name="TextBox 31">
                <a:extLst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9" y="1016740"/>
                <a:ext cx="6838569" cy="1182631"/>
              </a:xfrm>
              <a:prstGeom prst="rect">
                <a:avLst/>
              </a:prstGeom>
              <a:blipFill>
                <a:blip r:embed="rId8"/>
                <a:stretch>
                  <a:fillRect l="-624" t="-2062" r="-178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5E90574-4C9E-4FDB-95B5-DBCEA8851D6E}"/>
              </a:ext>
            </a:extLst>
          </p:cNvPr>
          <p:cNvSpPr txBox="1"/>
          <p:nvPr/>
        </p:nvSpPr>
        <p:spPr>
          <a:xfrm>
            <a:off x="7039296" y="603994"/>
            <a:ext cx="42094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Algebraic Equations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23A040-208D-4AC4-A196-036872FD09E5}"/>
              </a:ext>
            </a:extLst>
          </p:cNvPr>
          <p:cNvSpPr/>
          <p:nvPr/>
        </p:nvSpPr>
        <p:spPr bwMode="auto">
          <a:xfrm>
            <a:off x="102359" y="2312449"/>
            <a:ext cx="7053723" cy="2260600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/>
            <a:endParaRPr lang="en-US" sz="1500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E0610E52-A6D4-4E88-93CD-CC84267ADEA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8332" y="2807277"/>
              <a:ext cx="6231628" cy="15055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31628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15055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59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y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62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102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21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x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1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US" sz="2000" b="1" i="0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accent3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𝟏𝟏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(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9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)(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z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x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1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y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    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26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accent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</m:oMath>
                          </a14:m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4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=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b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  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ma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707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>
                <a:extLst>
                  <a:ext uri="{FF2B5EF4-FFF2-40B4-BE49-F238E27FC236}">
                    <a16:creationId xmlns:a16="http://schemas.microsoft.com/office/drawing/2014/main" id="{E0610E52-A6D4-4E88-93CD-CC84267ADEA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8332" y="2807277"/>
              <a:ext cx="6231628" cy="15055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31628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15055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172" t="-403" r="-195" b="-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15C91343-BCD5-4D87-9467-325A7A42E9D8}"/>
              </a:ext>
            </a:extLst>
          </p:cNvPr>
          <p:cNvSpPr txBox="1"/>
          <p:nvPr/>
        </p:nvSpPr>
        <p:spPr>
          <a:xfrm>
            <a:off x="102358" y="4721011"/>
            <a:ext cx="4958575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Not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algebraic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838ACD0E-1349-4B74-AA24-B4D8F8AC76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8332" y="5155217"/>
              <a:ext cx="6231628" cy="5219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31628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2195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31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AAE5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7 = 38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x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(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s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)(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0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4AAE5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0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4AAE5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÷</m:t>
                              </m:r>
                            </m:oMath>
                          </a14:m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8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                  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3433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25</a:t>
                          </a:r>
                          <a:r>
                            <a:rPr kumimoji="0" lang="en-US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20202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</a:t>
                          </a:r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838ACD0E-1349-4B74-AA24-B4D8F8AC76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8332" y="5155217"/>
              <a:ext cx="6231628" cy="5219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231628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21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391" t="-1149" r="-195" b="-8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BF7E3BB0-D9AC-473F-811C-7A4FACBFF83A}"/>
              </a:ext>
            </a:extLst>
          </p:cNvPr>
          <p:cNvSpPr txBox="1"/>
          <p:nvPr/>
        </p:nvSpPr>
        <p:spPr>
          <a:xfrm>
            <a:off x="102358" y="2328894"/>
            <a:ext cx="7053723" cy="34887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b="1" dirty="0">
                <a:solidFill>
                  <a:schemeClr val="bg1"/>
                </a:solidFill>
                <a:latin typeface="Century Gothic" panose="020B0502020202020204" pitchFamily="34" charset="0"/>
              </a:rPr>
              <a:t>Algebraic equation(s)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D7902C2-5554-4CD0-BF3A-E3316B7D21D5}"/>
              </a:ext>
            </a:extLst>
          </p:cNvPr>
          <p:cNvSpPr txBox="1"/>
          <p:nvPr/>
        </p:nvSpPr>
        <p:spPr>
          <a:xfrm>
            <a:off x="6509441" y="3212013"/>
            <a:ext cx="311524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en-US" sz="3333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4B3765-2404-47FC-9A0E-8F3745C43DE9}"/>
              </a:ext>
            </a:extLst>
          </p:cNvPr>
          <p:cNvSpPr txBox="1"/>
          <p:nvPr/>
        </p:nvSpPr>
        <p:spPr>
          <a:xfrm>
            <a:off x="6456271" y="5150739"/>
            <a:ext cx="311524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3" dirty="0">
                <a:solidFill>
                  <a:schemeClr val="accent3"/>
                </a:solidFill>
                <a:sym typeface="Wingdings" panose="05000000000000000000" pitchFamily="2" charset="2"/>
              </a:rPr>
              <a:t></a:t>
            </a:r>
            <a:endParaRPr lang="en-US" sz="3333" dirty="0">
              <a:solidFill>
                <a:schemeClr val="accent3"/>
              </a:solidFill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F61319F-71C9-429C-85F7-31A765A31A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217437" y="1730890"/>
          <a:ext cx="1841500" cy="166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On your whiteboards, write an algebraic equation. Explain.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“It is an algebraic equation because…”</a:t>
                      </a:r>
                      <a:endParaRPr lang="en-US" sz="12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pic>
        <p:nvPicPr>
          <p:cNvPr id="45" name="Picture 4" descr="C:\Users\Stephen\Downloads\CFU Icon.png">
            <a:extLst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926" y="1767042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F61319F-71C9-429C-85F7-31A765A31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85619"/>
              </p:ext>
            </p:extLst>
          </p:nvPr>
        </p:nvGraphicFramePr>
        <p:xfrm>
          <a:off x="413861" y="6027099"/>
          <a:ext cx="4647072" cy="718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7072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7208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505114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Using your own words, what is an algebraic equation?  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An algebraic equation is…”</a:t>
                      </a:r>
                      <a:endParaRPr lang="en-US" sz="12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pic>
        <p:nvPicPr>
          <p:cNvPr id="51" name="Picture 4" descr="C:\Users\Stephen\Downloads\CFU Icon.png">
            <a:extLst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1" y="6063250"/>
            <a:ext cx="144446" cy="2084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7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8" y="96285"/>
            <a:ext cx="5318715" cy="1787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8" y="1884183"/>
            <a:ext cx="4770075" cy="49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7" y="1740490"/>
            <a:ext cx="4952957" cy="5139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8" y="96284"/>
            <a:ext cx="5318715" cy="178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0BC478-61A4-4F97-8BA7-A67A23AB18D2}"/>
              </a:ext>
            </a:extLst>
          </p:cNvPr>
          <p:cNvSpPr txBox="1"/>
          <p:nvPr/>
        </p:nvSpPr>
        <p:spPr>
          <a:xfrm>
            <a:off x="90869" y="986872"/>
            <a:ext cx="6838569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To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simplify </a:t>
            </a:r>
            <a:r>
              <a:rPr lang="en-US" altLang="en-US" sz="1667" dirty="0">
                <a:latin typeface="Century Gothic" panose="020B0502020202020204" pitchFamily="34" charset="0"/>
              </a:rPr>
              <a:t>an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expression </a:t>
            </a:r>
            <a:r>
              <a:rPr lang="en-US" altLang="en-US" sz="1667" dirty="0">
                <a:latin typeface="Century Gothic" panose="020B0502020202020204" pitchFamily="34" charset="0"/>
              </a:rPr>
              <a:t>means to combine</a:t>
            </a:r>
            <a:r>
              <a:rPr lang="en-US" altLang="en-US" sz="1667" baseline="-25000" dirty="0">
                <a:latin typeface="Century Gothic" panose="020B0502020202020204" pitchFamily="34" charset="0"/>
              </a:rPr>
              <a:t>1</a:t>
            </a:r>
            <a:r>
              <a:rPr lang="en-US" altLang="en-US" sz="1667" dirty="0">
                <a:latin typeface="Century Gothic" panose="020B0502020202020204" pitchFamily="34" charset="0"/>
              </a:rPr>
              <a:t> all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until there are no more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left.</a:t>
            </a:r>
          </a:p>
          <a:p>
            <a:pPr marL="142863" indent="-142863">
              <a:spcAft>
                <a:spcPts val="500"/>
              </a:spcAft>
              <a:buClr>
                <a:srgbClr val="21A8B3"/>
              </a:buClr>
              <a:buFont typeface="Wingdings 3" panose="05040102010807070707" pitchFamily="18" charset="2"/>
              <a:buChar char="}"/>
            </a:pPr>
            <a:r>
              <a:rPr lang="en-US" altLang="en-US" sz="1667" dirty="0">
                <a:latin typeface="Century Gothic" panose="020B0502020202020204" pitchFamily="34" charset="0"/>
              </a:rPr>
              <a:t>To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simplify</a:t>
            </a:r>
            <a:r>
              <a:rPr lang="en-US" altLang="en-US" sz="1667" dirty="0">
                <a:latin typeface="Century Gothic" panose="020B0502020202020204" pitchFamily="34" charset="0"/>
              </a:rPr>
              <a:t> an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expression</a:t>
            </a:r>
            <a:r>
              <a:rPr lang="en-US" altLang="en-US" sz="1667" dirty="0">
                <a:latin typeface="Century Gothic" panose="020B0502020202020204" pitchFamily="34" charset="0"/>
              </a:rPr>
              <a:t>, use the </a:t>
            </a:r>
            <a:r>
              <a:rPr lang="en-US" altLang="en-US" sz="1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Distributive Property </a:t>
            </a:r>
            <a:r>
              <a:rPr lang="en-US" altLang="en-US" sz="1667" dirty="0">
                <a:latin typeface="Century Gothic" panose="020B0502020202020204" pitchFamily="34" charset="0"/>
              </a:rPr>
              <a:t>and combine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like terms</a:t>
            </a:r>
            <a:r>
              <a:rPr lang="en-US" altLang="en-US" sz="1667" dirty="0">
                <a:latin typeface="Century Gothic" panose="020B0502020202020204" pitchFamily="34" charset="0"/>
              </a:rPr>
              <a:t>.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17ED10-F6A2-4370-9E50-1ECF77601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7250" y="5453888"/>
          <a:ext cx="184150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put together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4" name="Picture 6" descr="C:\Users\Stephen\Downloads\Vocab.png">
            <a:extLst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5503798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CD84ADE4-E065-48CD-81BA-542D81DAC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018232"/>
                  </p:ext>
                </p:extLst>
              </p:nvPr>
            </p:nvGraphicFramePr>
            <p:xfrm>
              <a:off x="3617077" y="2350417"/>
              <a:ext cx="3502180" cy="15692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0420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942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𝟏𝟓𝐲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𝐲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+ 2   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𝟏𝟓𝐲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+ 10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2y + 2 </a:t>
                          </a:r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𝟏𝟑𝐲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CD84ADE4-E065-48CD-81BA-542D81DAC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018232"/>
                  </p:ext>
                </p:extLst>
              </p:nvPr>
            </p:nvGraphicFramePr>
            <p:xfrm>
              <a:off x="3617077" y="2350417"/>
              <a:ext cx="3502180" cy="15692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04204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5942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3175" t="-1020" r="-794" b="-1755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3175" t="-123750" r="-794" b="-1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53175" t="-223750" r="-794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3A6C3D39-64C6-419C-91C8-837DEE3FFC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396185"/>
                  </p:ext>
                </p:extLst>
              </p:nvPr>
            </p:nvGraphicFramePr>
            <p:xfrm>
              <a:off x="347731" y="2570123"/>
              <a:ext cx="3151149" cy="1310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53173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335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𝟗𝐱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𝐱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 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𝟗𝐱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𝟏𝟓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𝟓𝐱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</a:t>
                          </a:r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𝟏𝟒𝐱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𝟏𝟓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</a:t>
                          </a:r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3A6C3D39-64C6-419C-91C8-837DEE3FFC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396185"/>
                  </p:ext>
                </p:extLst>
              </p:nvPr>
            </p:nvGraphicFramePr>
            <p:xfrm>
              <a:off x="347731" y="2570123"/>
              <a:ext cx="3151149" cy="1310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53173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335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2813" t="-1818" r="-937" b="-3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2813" t="-69136" r="-937" b="-1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2813" t="-171250" r="-937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BC848D5-805C-4C59-ABE9-14F146B983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306442"/>
                  </p:ext>
                </p:extLst>
              </p:nvPr>
            </p:nvGraphicFramePr>
            <p:xfrm>
              <a:off x="3582820" y="4001432"/>
              <a:ext cx="3499994" cy="1310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02018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335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10t</a:t>
                          </a:r>
                          <a:r>
                            <a:rPr kumimoji="0" lang="en-US" sz="17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− 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𝟕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</a:t>
                          </a:r>
                          <a:r>
                            <a:rPr kumimoji="0" lang="en-US" sz="17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+ 2) – 5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10t</a:t>
                          </a:r>
                          <a:r>
                            <a:rPr kumimoji="0" lang="en-US" sz="17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− 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𝟕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t</a:t>
                          </a:r>
                          <a:r>
                            <a:rPr kumimoji="0" lang="en-US" sz="17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14 – 5</a:t>
                          </a:r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7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3t</a:t>
                          </a:r>
                          <a:r>
                            <a:rPr kumimoji="0" lang="en-US" sz="17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−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a:t> 19</a:t>
                          </a:r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BC848D5-805C-4C59-ABE9-14F146B983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306442"/>
                  </p:ext>
                </p:extLst>
              </p:nvPr>
            </p:nvGraphicFramePr>
            <p:xfrm>
              <a:off x="3582820" y="4001432"/>
              <a:ext cx="3499994" cy="1310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02018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335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3175" t="-7273" r="-529" b="-3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3175" t="-72840" r="-529" b="-1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53175" t="-175000" r="-529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00E478E-2F80-4AA9-B6C8-CEFBFA1036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6490939"/>
                  </p:ext>
                </p:extLst>
              </p:nvPr>
            </p:nvGraphicFramePr>
            <p:xfrm>
              <a:off x="359004" y="3984524"/>
              <a:ext cx="3151149" cy="1310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53173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335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a + 5) + 4 (a – 2)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𝟐𝐚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𝟒𝐚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 −</m:t>
                                </m:r>
                                <m:r>
                                  <a:rPr kumimoji="0" lang="en-US" sz="1700" b="1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𝟔𝐚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7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kumimoji="0" lang="en-US" sz="17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a:t>  </a:t>
                          </a:r>
                          <a:endParaRPr kumimoji="0" lang="en-US" sz="17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900E478E-2F80-4AA9-B6C8-CEFBFA1036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6490939"/>
                  </p:ext>
                </p:extLst>
              </p:nvPr>
            </p:nvGraphicFramePr>
            <p:xfrm>
              <a:off x="359004" y="3984524"/>
              <a:ext cx="3151149" cy="1310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979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53173">
                      <a:extLst>
                        <a:ext uri="{9D8B030D-6E8A-4147-A177-3AD203B41FA5}">
                          <a16:colId xmlns:a16="http://schemas.microsoft.com/office/drawing/2014/main" val="2503959425"/>
                        </a:ext>
                      </a:extLst>
                    </a:gridCol>
                  </a:tblGrid>
                  <a:tr h="3351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7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2617" t="-7273" r="-2492" b="-3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3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Distributive Property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2617" t="-72840" r="-2492" b="-1135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297533"/>
                      </a:ext>
                    </a:extLst>
                  </a:tr>
                  <a:tr h="48753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9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Combine </a:t>
                          </a: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</a:rPr>
                            <a:t>Like Terms</a:t>
                          </a:r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198" marR="76198" marT="38029" marB="38029" anchor="ctr" horzOverflow="overflow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2617" t="-175000" r="-249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6625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7774FFB-AC97-4355-B00C-FB24286951A2}"/>
              </a:ext>
            </a:extLst>
          </p:cNvPr>
          <p:cNvSpPr txBox="1"/>
          <p:nvPr/>
        </p:nvSpPr>
        <p:spPr>
          <a:xfrm>
            <a:off x="347731" y="5520020"/>
            <a:ext cx="4935866" cy="323165"/>
          </a:xfrm>
          <a:prstGeom prst="rect">
            <a:avLst/>
          </a:prstGeom>
          <a:solidFill>
            <a:srgbClr val="FFFFFF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Not simplified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D9717D-C592-4249-823B-85B2B4E1D7A0}"/>
                  </a:ext>
                </a:extLst>
              </p:cNvPr>
              <p:cNvSpPr/>
              <p:nvPr/>
            </p:nvSpPr>
            <p:spPr>
              <a:xfrm>
                <a:off x="327977" y="5826963"/>
                <a:ext cx="1936299" cy="3231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:pPr marL="238105" indent="-238105" algn="ctr" defTabSz="761940" fontAlgn="base"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Font typeface="Cambria Math" panose="02040503050406030204" pitchFamily="18" charset="0"/>
                  <a:buChar char="▶"/>
                  <a:defRPr/>
                </a:pPr>
                <a14:m>
                  <m:oMath xmlns:m="http://schemas.openxmlformats.org/officeDocument/2006/math"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𝟓𝟎𝐛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𝟏𝟎𝐛</m:t>
                    </m:r>
                  </m:oMath>
                </a14:m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15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D9717D-C592-4249-823B-85B2B4E1D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77" y="5826963"/>
                <a:ext cx="1936299" cy="323165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/>
              <p:nvPr/>
            </p:nvSpPr>
            <p:spPr>
              <a:xfrm>
                <a:off x="2230763" y="5826963"/>
                <a:ext cx="1478867" cy="3231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:pPr marL="238105" indent="-238105" algn="ctr" defTabSz="761940" fontAlgn="base"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Font typeface="Cambria Math" panose="02040503050406030204" pitchFamily="18" charset="0"/>
                  <a:buChar char="▶"/>
                  <a:defRPr/>
                </a:pPr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𝐳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15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63" y="5826963"/>
                <a:ext cx="1478867" cy="323165"/>
              </a:xfrm>
              <a:prstGeom prst="rect">
                <a:avLst/>
              </a:prstGeom>
              <a:blipFill>
                <a:blip r:embed="rId10"/>
                <a:stretch>
                  <a:fillRect t="-1818" b="-1636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/>
              <p:nvPr/>
            </p:nvSpPr>
            <p:spPr>
              <a:xfrm>
                <a:off x="3677874" y="5820357"/>
                <a:ext cx="1621534" cy="32316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none">
                <a:spAutoFit/>
              </a:bodyPr>
              <a:lstStyle/>
              <a:p>
                <a:pPr marL="238105" indent="-238105" algn="ctr" defTabSz="761940" fontAlgn="base">
                  <a:spcBef>
                    <a:spcPts val="500"/>
                  </a:spcBef>
                  <a:spcAft>
                    <a:spcPct val="0"/>
                  </a:spcAft>
                  <a:buClr>
                    <a:schemeClr val="tx2"/>
                  </a:buClr>
                  <a:buFont typeface="Cambria Math" panose="02040503050406030204" pitchFamily="18" charset="0"/>
                  <a:buChar char="▶"/>
                  <a:defRPr/>
                </a:pPr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</a:t>
                </a:r>
                <a:r>
                  <a:rPr lang="en-US" sz="1500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en-US" sz="1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sz="15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15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74" y="5820357"/>
                <a:ext cx="1621534" cy="323165"/>
              </a:xfrm>
              <a:prstGeom prst="rect">
                <a:avLst/>
              </a:prstGeom>
              <a:blipFill>
                <a:blip r:embed="rId11"/>
                <a:stretch>
                  <a:fillRect t="-1818" b="-16364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6C4E5CD-0F98-45DB-9815-1AF44BDB2EE3}"/>
              </a:ext>
            </a:extLst>
          </p:cNvPr>
          <p:cNvSpPr txBox="1"/>
          <p:nvPr/>
        </p:nvSpPr>
        <p:spPr>
          <a:xfrm>
            <a:off x="7063964" y="573215"/>
            <a:ext cx="31526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Simplify Expressions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4FA30FD-C170-4B4F-B6B4-BAE2F07392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7250" y="2329113"/>
          <a:ext cx="1841500" cy="218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9685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In your own words, how do you simplify an expression?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“To simplify an expression…”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EA6A09B-3278-4DB6-8823-10527D30D185}"/>
              </a:ext>
            </a:extLst>
          </p:cNvPr>
          <p:cNvSpPr/>
          <p:nvPr/>
        </p:nvSpPr>
        <p:spPr>
          <a:xfrm>
            <a:off x="7602815" y="3971883"/>
            <a:ext cx="1116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endParaRPr lang="en-US" sz="2000" dirty="0"/>
          </a:p>
        </p:txBody>
      </p:sp>
      <p:pic>
        <p:nvPicPr>
          <p:cNvPr id="24" name="Picture 4" descr="C:\Users\Stephen\Downloads\CFU Icon.png">
            <a:extLst>
              <a:ext uri="{FF2B5EF4-FFF2-40B4-BE49-F238E27FC236}">
                <a16:creationId xmlns:a16="http://schemas.microsoft.com/office/drawing/2014/main" id="{35460644-4400-4EC8-A9D3-9D54D424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40" y="2368642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5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424587" y="2152143"/>
          <a:ext cx="6703288" cy="3241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3288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025803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are the simplified expressions? Explain.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“The simplified expressions are… because…”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C0BC478-61A4-4F97-8BA7-A67A23AB18D2}"/>
              </a:ext>
            </a:extLst>
          </p:cNvPr>
          <p:cNvSpPr txBox="1"/>
          <p:nvPr/>
        </p:nvSpPr>
        <p:spPr>
          <a:xfrm>
            <a:off x="90869" y="986872"/>
            <a:ext cx="6838569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To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simplify </a:t>
            </a:r>
            <a:r>
              <a:rPr lang="en-US" altLang="en-US" sz="1667" dirty="0">
                <a:latin typeface="Century Gothic" panose="020B0502020202020204" pitchFamily="34" charset="0"/>
              </a:rPr>
              <a:t>an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expression </a:t>
            </a:r>
            <a:r>
              <a:rPr lang="en-US" altLang="en-US" sz="1667" dirty="0">
                <a:latin typeface="Century Gothic" panose="020B0502020202020204" pitchFamily="34" charset="0"/>
              </a:rPr>
              <a:t>means to combine</a:t>
            </a:r>
            <a:r>
              <a:rPr lang="en-US" altLang="en-US" sz="1667" baseline="-25000" dirty="0">
                <a:latin typeface="Century Gothic" panose="020B0502020202020204" pitchFamily="34" charset="0"/>
              </a:rPr>
              <a:t>1</a:t>
            </a:r>
            <a:r>
              <a:rPr lang="en-US" altLang="en-US" sz="1667" dirty="0">
                <a:latin typeface="Century Gothic" panose="020B0502020202020204" pitchFamily="34" charset="0"/>
              </a:rPr>
              <a:t> all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until there are no more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left.</a:t>
            </a:r>
          </a:p>
          <a:p>
            <a:pPr marL="142863" indent="-142863">
              <a:spcAft>
                <a:spcPts val="500"/>
              </a:spcAft>
              <a:buClr>
                <a:srgbClr val="21A8B3"/>
              </a:buClr>
              <a:buFont typeface="Wingdings 3" panose="05040102010807070707" pitchFamily="18" charset="2"/>
              <a:buChar char="}"/>
            </a:pPr>
            <a:r>
              <a:rPr lang="en-US" altLang="en-US" sz="1667" dirty="0">
                <a:latin typeface="Century Gothic" panose="020B0502020202020204" pitchFamily="34" charset="0"/>
              </a:rPr>
              <a:t>To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simplify</a:t>
            </a:r>
            <a:r>
              <a:rPr lang="en-US" altLang="en-US" sz="1667" dirty="0">
                <a:latin typeface="Century Gothic" panose="020B0502020202020204" pitchFamily="34" charset="0"/>
              </a:rPr>
              <a:t> an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expression</a:t>
            </a:r>
            <a:r>
              <a:rPr lang="en-US" altLang="en-US" sz="1667" dirty="0">
                <a:latin typeface="Century Gothic" panose="020B0502020202020204" pitchFamily="34" charset="0"/>
              </a:rPr>
              <a:t>, use the </a:t>
            </a:r>
            <a:r>
              <a:rPr lang="en-US" altLang="en-US" sz="1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Distributive Property </a:t>
            </a:r>
            <a:r>
              <a:rPr lang="en-US" altLang="en-US" sz="1667" dirty="0">
                <a:latin typeface="Century Gothic" panose="020B0502020202020204" pitchFamily="34" charset="0"/>
              </a:rPr>
              <a:t>and combine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like terms</a:t>
            </a:r>
            <a:r>
              <a:rPr lang="en-US" altLang="en-US" sz="1667" dirty="0">
                <a:latin typeface="Century Gothic" panose="020B0502020202020204" pitchFamily="34" charset="0"/>
              </a:rPr>
              <a:t>.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17ED10-F6A2-4370-9E50-1ECF77601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7250" y="5453888"/>
          <a:ext cx="184150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put together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4" name="Picture 6" descr="C:\Users\Stephen\Downloads\Vocab.png">
            <a:extLst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5503798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D9717D-C592-4249-823B-85B2B4E1D7A0}"/>
                  </a:ext>
                </a:extLst>
              </p:cNvPr>
              <p:cNvSpPr/>
              <p:nvPr/>
            </p:nvSpPr>
            <p:spPr>
              <a:xfrm>
                <a:off x="838390" y="3274993"/>
                <a:ext cx="14544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𝟏𝟎𝟎𝐲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D9717D-C592-4249-823B-85B2B4E1D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90" y="3274993"/>
                <a:ext cx="1454437" cy="400110"/>
              </a:xfrm>
              <a:prstGeom prst="rect">
                <a:avLst/>
              </a:prstGeom>
              <a:blipFill>
                <a:blip r:embed="rId5"/>
                <a:stretch>
                  <a:fillRect l="-12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/>
              <p:nvPr/>
            </p:nvSpPr>
            <p:spPr>
              <a:xfrm>
                <a:off x="2803531" y="3274993"/>
                <a:ext cx="16932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22z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𝐳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531" y="3274993"/>
                <a:ext cx="1693285" cy="400110"/>
              </a:xfrm>
              <a:prstGeom prst="rect">
                <a:avLst/>
              </a:prstGeom>
              <a:blipFill>
                <a:blip r:embed="rId6"/>
                <a:stretch>
                  <a:fillRect l="-36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/>
              <p:nvPr/>
            </p:nvSpPr>
            <p:spPr>
              <a:xfrm>
                <a:off x="5019761" y="3274993"/>
                <a:ext cx="16692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z</a:t>
                </a:r>
                <a:r>
                  <a:rPr lang="en-US" sz="2000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61" y="3274993"/>
                <a:ext cx="1669240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768C0D-709B-4ACD-8BC4-92CA0BA40972}"/>
              </a:ext>
            </a:extLst>
          </p:cNvPr>
          <p:cNvSpPr/>
          <p:nvPr/>
        </p:nvSpPr>
        <p:spPr>
          <a:xfrm>
            <a:off x="522055" y="3299742"/>
            <a:ext cx="1828800" cy="3048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76C46B-B689-488A-8867-7A94CC231214}"/>
              </a:ext>
            </a:extLst>
          </p:cNvPr>
          <p:cNvSpPr/>
          <p:nvPr/>
        </p:nvSpPr>
        <p:spPr>
          <a:xfrm>
            <a:off x="520404" y="3274993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FC705A-6948-427A-9D5E-C2F2E990D044}"/>
              </a:ext>
            </a:extLst>
          </p:cNvPr>
          <p:cNvSpPr/>
          <p:nvPr/>
        </p:nvSpPr>
        <p:spPr>
          <a:xfrm>
            <a:off x="2605723" y="3274993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B</a:t>
            </a:r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3A9C14-3E96-4613-B36C-F9E33FF90F02}"/>
              </a:ext>
            </a:extLst>
          </p:cNvPr>
          <p:cNvSpPr/>
          <p:nvPr/>
        </p:nvSpPr>
        <p:spPr>
          <a:xfrm>
            <a:off x="4691040" y="3274993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B8CD60-3AF5-4917-8CC2-3485940436A9}"/>
                  </a:ext>
                </a:extLst>
              </p:cNvPr>
              <p:cNvSpPr/>
              <p:nvPr/>
            </p:nvSpPr>
            <p:spPr>
              <a:xfrm>
                <a:off x="3201974" y="4465868"/>
                <a:ext cx="8963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−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𝟕𝟕𝐛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B8CD60-3AF5-4917-8CC2-348594043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74" y="4465868"/>
                <a:ext cx="89639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0879C713-12AD-46A2-8416-3AD54B7ACC9F}"/>
              </a:ext>
            </a:extLst>
          </p:cNvPr>
          <p:cNvSpPr/>
          <p:nvPr/>
        </p:nvSpPr>
        <p:spPr>
          <a:xfrm>
            <a:off x="755933" y="4465868"/>
            <a:ext cx="1619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6194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4n + 17 – 5n</a:t>
            </a:r>
            <a:endParaRPr lang="en-US" sz="2000" b="1" dirty="0"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444A0A-50F1-4D53-904A-99DBB5428AC8}"/>
                  </a:ext>
                </a:extLst>
              </p:cNvPr>
              <p:cNvSpPr/>
              <p:nvPr/>
            </p:nvSpPr>
            <p:spPr>
              <a:xfrm>
                <a:off x="4896331" y="4465868"/>
                <a:ext cx="19161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𝟖𝟖𝐪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444A0A-50F1-4D53-904A-99DBB5428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31" y="4465868"/>
                <a:ext cx="1916102" cy="400110"/>
              </a:xfrm>
              <a:prstGeom prst="rect">
                <a:avLst/>
              </a:prstGeom>
              <a:blipFill>
                <a:blip r:embed="rId9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CFA144E-73EC-4813-94CF-1B6BED0001FD}"/>
              </a:ext>
            </a:extLst>
          </p:cNvPr>
          <p:cNvSpPr/>
          <p:nvPr/>
        </p:nvSpPr>
        <p:spPr>
          <a:xfrm>
            <a:off x="520404" y="4465868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D</a:t>
            </a:r>
            <a:endParaRPr lang="en-US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95B7E9-715C-4A27-BB6A-1E2707E16FDC}"/>
              </a:ext>
            </a:extLst>
          </p:cNvPr>
          <p:cNvSpPr/>
          <p:nvPr/>
        </p:nvSpPr>
        <p:spPr>
          <a:xfrm>
            <a:off x="2605723" y="4465868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E</a:t>
            </a:r>
            <a:endParaRPr lang="en-US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7A4103-8D89-4909-B6A5-F82A7A89C2D2}"/>
              </a:ext>
            </a:extLst>
          </p:cNvPr>
          <p:cNvSpPr/>
          <p:nvPr/>
        </p:nvSpPr>
        <p:spPr>
          <a:xfrm>
            <a:off x="4691041" y="4465868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F</a:t>
            </a:r>
            <a:endParaRPr lang="en-US" sz="20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1D5CE4-66B8-4334-8A9D-CED90E8DDD06}"/>
              </a:ext>
            </a:extLst>
          </p:cNvPr>
          <p:cNvSpPr/>
          <p:nvPr/>
        </p:nvSpPr>
        <p:spPr>
          <a:xfrm>
            <a:off x="4691039" y="3299742"/>
            <a:ext cx="1828800" cy="3048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419BED-81E4-4DE2-9AEE-7C660A780AD0}"/>
              </a:ext>
            </a:extLst>
          </p:cNvPr>
          <p:cNvSpPr/>
          <p:nvPr/>
        </p:nvSpPr>
        <p:spPr>
          <a:xfrm>
            <a:off x="2609210" y="4506690"/>
            <a:ext cx="1828800" cy="3048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Rectangle 25">
            <a:extLst/>
          </p:cNvPr>
          <p:cNvSpPr/>
          <p:nvPr/>
        </p:nvSpPr>
        <p:spPr>
          <a:xfrm>
            <a:off x="7602815" y="3556073"/>
            <a:ext cx="1116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endParaRPr lang="en-US" sz="2000" dirty="0"/>
          </a:p>
        </p:txBody>
      </p:sp>
      <p:pic>
        <p:nvPicPr>
          <p:cNvPr id="27" name="Picture 4" descr="C:\Users\Stephen\Downloads\CFU Icon.png">
            <a:extLst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7" y="2196885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6DCD87-7D77-4586-89C8-24B0800B9B1E}"/>
              </a:ext>
            </a:extLst>
          </p:cNvPr>
          <p:cNvSpPr txBox="1"/>
          <p:nvPr/>
        </p:nvSpPr>
        <p:spPr>
          <a:xfrm>
            <a:off x="7207250" y="649905"/>
            <a:ext cx="31526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Simplify Expressions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6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49250" y="2141483"/>
          <a:ext cx="6699250" cy="3213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925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997999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are the simplified expressions? Explain.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“The simplified expressions are… because…”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BC478-61A4-4F97-8BA7-A67A23AB18D2}"/>
              </a:ext>
            </a:extLst>
          </p:cNvPr>
          <p:cNvSpPr txBox="1"/>
          <p:nvPr/>
        </p:nvSpPr>
        <p:spPr>
          <a:xfrm>
            <a:off x="90869" y="986872"/>
            <a:ext cx="6838569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To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simplify </a:t>
            </a:r>
            <a:r>
              <a:rPr lang="en-US" altLang="en-US" sz="1667" dirty="0">
                <a:latin typeface="Century Gothic" panose="020B0502020202020204" pitchFamily="34" charset="0"/>
              </a:rPr>
              <a:t>an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expression </a:t>
            </a:r>
            <a:r>
              <a:rPr lang="en-US" altLang="en-US" sz="1667" dirty="0">
                <a:latin typeface="Century Gothic" panose="020B0502020202020204" pitchFamily="34" charset="0"/>
              </a:rPr>
              <a:t>means to combine</a:t>
            </a:r>
            <a:r>
              <a:rPr lang="en-US" altLang="en-US" sz="1667" baseline="-25000" dirty="0">
                <a:latin typeface="Century Gothic" panose="020B0502020202020204" pitchFamily="34" charset="0"/>
              </a:rPr>
              <a:t>1</a:t>
            </a:r>
            <a:r>
              <a:rPr lang="en-US" altLang="en-US" sz="1667" dirty="0">
                <a:latin typeface="Century Gothic" panose="020B0502020202020204" pitchFamily="34" charset="0"/>
              </a:rPr>
              <a:t> all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until there are no more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left.</a:t>
            </a:r>
          </a:p>
          <a:p>
            <a:pPr marL="142863" indent="-142863">
              <a:spcAft>
                <a:spcPts val="500"/>
              </a:spcAft>
              <a:buClr>
                <a:srgbClr val="21A8B3"/>
              </a:buClr>
              <a:buFont typeface="Wingdings 3" panose="05040102010807070707" pitchFamily="18" charset="2"/>
              <a:buChar char="}"/>
            </a:pPr>
            <a:r>
              <a:rPr lang="en-US" altLang="en-US" sz="1667" dirty="0">
                <a:latin typeface="Century Gothic" panose="020B0502020202020204" pitchFamily="34" charset="0"/>
              </a:rPr>
              <a:t>To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simplify</a:t>
            </a:r>
            <a:r>
              <a:rPr lang="en-US" altLang="en-US" sz="1667" dirty="0">
                <a:latin typeface="Century Gothic" panose="020B0502020202020204" pitchFamily="34" charset="0"/>
              </a:rPr>
              <a:t> an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expression</a:t>
            </a:r>
            <a:r>
              <a:rPr lang="en-US" altLang="en-US" sz="1667" dirty="0">
                <a:latin typeface="Century Gothic" panose="020B0502020202020204" pitchFamily="34" charset="0"/>
              </a:rPr>
              <a:t>, use the </a:t>
            </a:r>
            <a:r>
              <a:rPr lang="en-US" altLang="en-US" sz="1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Distributive Property </a:t>
            </a:r>
            <a:r>
              <a:rPr lang="en-US" altLang="en-US" sz="1667" dirty="0">
                <a:latin typeface="Century Gothic" panose="020B0502020202020204" pitchFamily="34" charset="0"/>
              </a:rPr>
              <a:t>and combine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like terms</a:t>
            </a:r>
            <a:r>
              <a:rPr lang="en-US" altLang="en-US" sz="1667" dirty="0">
                <a:latin typeface="Century Gothic" panose="020B0502020202020204" pitchFamily="34" charset="0"/>
              </a:rPr>
              <a:t>.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17ED10-F6A2-4370-9E50-1ECF77601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7250" y="5453888"/>
          <a:ext cx="184150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put together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4" name="Picture 6" descr="C:\Users\Stephen\Downloads\Vocab.png">
            <a:extLst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5503798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D9717D-C592-4249-823B-85B2B4E1D7A0}"/>
                  </a:ext>
                </a:extLst>
              </p:cNvPr>
              <p:cNvSpPr/>
              <p:nvPr/>
            </p:nvSpPr>
            <p:spPr>
              <a:xfrm>
                <a:off x="578194" y="3251181"/>
                <a:ext cx="1895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7 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𝟖𝟖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r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6D9717D-C592-4249-823B-85B2B4E1D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4" y="3251181"/>
                <a:ext cx="189545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/>
              <p:nvPr/>
            </p:nvSpPr>
            <p:spPr>
              <a:xfrm>
                <a:off x="2856775" y="3251181"/>
                <a:ext cx="14439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y</a:t>
                </a:r>
                <a:r>
                  <a:rPr lang="en-US" sz="2000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charset="0"/>
                  </a:rPr>
                  <a:t> x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775" y="3251181"/>
                <a:ext cx="1443921" cy="400110"/>
              </a:xfrm>
              <a:prstGeom prst="rect">
                <a:avLst/>
              </a:prstGeom>
              <a:blipFill>
                <a:blip r:embed="rId6"/>
                <a:stretch>
                  <a:fillRect l="-847" t="-7576" r="-466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/>
              <p:nvPr/>
            </p:nvSpPr>
            <p:spPr>
              <a:xfrm>
                <a:off x="4992089" y="3251181"/>
                <a:ext cx="15023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44b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089" y="3251181"/>
                <a:ext cx="1502334" cy="400110"/>
              </a:xfrm>
              <a:prstGeom prst="rect">
                <a:avLst/>
              </a:prstGeom>
              <a:blipFill>
                <a:blip r:embed="rId7"/>
                <a:stretch>
                  <a:fillRect l="-40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5768C0D-709B-4ACD-8BC4-92CA0BA40972}"/>
              </a:ext>
            </a:extLst>
          </p:cNvPr>
          <p:cNvSpPr/>
          <p:nvPr/>
        </p:nvSpPr>
        <p:spPr>
          <a:xfrm>
            <a:off x="2545394" y="3313239"/>
            <a:ext cx="1828800" cy="3048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76C46B-B689-488A-8867-7A94CC231214}"/>
              </a:ext>
            </a:extLst>
          </p:cNvPr>
          <p:cNvSpPr/>
          <p:nvPr/>
        </p:nvSpPr>
        <p:spPr>
          <a:xfrm>
            <a:off x="480717" y="3251181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FC705A-6948-427A-9D5E-C2F2E990D044}"/>
              </a:ext>
            </a:extLst>
          </p:cNvPr>
          <p:cNvSpPr/>
          <p:nvPr/>
        </p:nvSpPr>
        <p:spPr>
          <a:xfrm>
            <a:off x="2566035" y="3251181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B</a:t>
            </a:r>
            <a:endParaRPr lang="en-US" sz="2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3A9C14-3E96-4613-B36C-F9E33FF90F02}"/>
              </a:ext>
            </a:extLst>
          </p:cNvPr>
          <p:cNvSpPr/>
          <p:nvPr/>
        </p:nvSpPr>
        <p:spPr>
          <a:xfrm>
            <a:off x="4651353" y="3251181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B8CD60-3AF5-4917-8CC2-3485940436A9}"/>
                  </a:ext>
                </a:extLst>
              </p:cNvPr>
              <p:cNvSpPr/>
              <p:nvPr/>
            </p:nvSpPr>
            <p:spPr>
              <a:xfrm>
                <a:off x="2864310" y="4442054"/>
                <a:ext cx="16193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+ 17 – 5</m:t>
                      </m:r>
                      <m:r>
                        <m:rPr>
                          <m:nor/>
                        </m:rPr>
                        <a:rPr lang="en-US" sz="2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B8CD60-3AF5-4917-8CC2-348594043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10" y="4442054"/>
                <a:ext cx="161935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879C713-12AD-46A2-8416-3AD54B7ACC9F}"/>
                  </a:ext>
                </a:extLst>
              </p:cNvPr>
              <p:cNvSpPr/>
              <p:nvPr/>
            </p:nvSpPr>
            <p:spPr>
              <a:xfrm>
                <a:off x="1148873" y="4465868"/>
                <a:ext cx="6270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879C713-12AD-46A2-8416-3AD54B7AC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73" y="4465868"/>
                <a:ext cx="627096" cy="400110"/>
              </a:xfrm>
              <a:prstGeom prst="rect">
                <a:avLst/>
              </a:prstGeom>
              <a:blipFill>
                <a:blip r:embed="rId9"/>
                <a:stretch>
                  <a:fillRect t="-9231" r="-1068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444A0A-50F1-4D53-904A-99DBB5428AC8}"/>
                  </a:ext>
                </a:extLst>
              </p:cNvPr>
              <p:cNvSpPr/>
              <p:nvPr/>
            </p:nvSpPr>
            <p:spPr>
              <a:xfrm>
                <a:off x="5169925" y="4442054"/>
                <a:ext cx="11466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9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444A0A-50F1-4D53-904A-99DBB5428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25" y="4442054"/>
                <a:ext cx="1146661" cy="400110"/>
              </a:xfrm>
              <a:prstGeom prst="rect">
                <a:avLst/>
              </a:prstGeom>
              <a:blipFill>
                <a:blip r:embed="rId10"/>
                <a:stretch>
                  <a:fillRect l="-53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CFA144E-73EC-4813-94CF-1B6BED0001FD}"/>
              </a:ext>
            </a:extLst>
          </p:cNvPr>
          <p:cNvSpPr/>
          <p:nvPr/>
        </p:nvSpPr>
        <p:spPr>
          <a:xfrm>
            <a:off x="480717" y="4442054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D</a:t>
            </a:r>
            <a:endParaRPr lang="en-US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95B7E9-715C-4A27-BB6A-1E2707E16FDC}"/>
              </a:ext>
            </a:extLst>
          </p:cNvPr>
          <p:cNvSpPr/>
          <p:nvPr/>
        </p:nvSpPr>
        <p:spPr>
          <a:xfrm>
            <a:off x="2566035" y="4442054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E</a:t>
            </a:r>
            <a:endParaRPr lang="en-US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7A4103-8D89-4909-B6A5-F82A7A89C2D2}"/>
              </a:ext>
            </a:extLst>
          </p:cNvPr>
          <p:cNvSpPr/>
          <p:nvPr/>
        </p:nvSpPr>
        <p:spPr>
          <a:xfrm>
            <a:off x="4651353" y="4442054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F</a:t>
            </a:r>
            <a:endParaRPr lang="en-US" sz="20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1D5CE4-66B8-4334-8A9D-CED90E8DDD06}"/>
              </a:ext>
            </a:extLst>
          </p:cNvPr>
          <p:cNvSpPr/>
          <p:nvPr/>
        </p:nvSpPr>
        <p:spPr>
          <a:xfrm>
            <a:off x="405784" y="4505827"/>
            <a:ext cx="1828800" cy="3048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D419BED-81E4-4DE2-9AEE-7C660A780AD0}"/>
              </a:ext>
            </a:extLst>
          </p:cNvPr>
          <p:cNvSpPr/>
          <p:nvPr/>
        </p:nvSpPr>
        <p:spPr>
          <a:xfrm>
            <a:off x="4582458" y="4482878"/>
            <a:ext cx="1828800" cy="3048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Rectangle 25">
            <a:extLst/>
          </p:cNvPr>
          <p:cNvSpPr/>
          <p:nvPr/>
        </p:nvSpPr>
        <p:spPr>
          <a:xfrm>
            <a:off x="7602815" y="3556073"/>
            <a:ext cx="1116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endParaRPr lang="en-US" sz="2000" dirty="0"/>
          </a:p>
        </p:txBody>
      </p:sp>
      <p:pic>
        <p:nvPicPr>
          <p:cNvPr id="27" name="Picture 4" descr="C:\Users\Stephen\Downloads\CFU Icon.png">
            <a:extLst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5" y="2187067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B8055E-98C8-46B3-A6CF-05BF66A3AAC1}"/>
              </a:ext>
            </a:extLst>
          </p:cNvPr>
          <p:cNvSpPr txBox="1"/>
          <p:nvPr/>
        </p:nvSpPr>
        <p:spPr>
          <a:xfrm>
            <a:off x="7048500" y="628388"/>
            <a:ext cx="31526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Simplify Expressions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2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/>
          </p:cNvPr>
          <p:cNvGraphicFramePr>
            <a:graphicFrameLocks noGrp="1"/>
          </p:cNvGraphicFramePr>
          <p:nvPr>
            <p:extLst/>
          </p:nvPr>
        </p:nvGraphicFramePr>
        <p:xfrm>
          <a:off x="365125" y="2153856"/>
          <a:ext cx="6622870" cy="322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287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00462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Simplify the expressions.  Explain.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“To simplify the expression…”</a:t>
                      </a:r>
                      <a:endParaRPr lang="en-US" sz="2100" b="1" dirty="0">
                        <a:solidFill>
                          <a:srgbClr val="FF9800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62951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BC478-61A4-4F97-8BA7-A67A23AB18D2}"/>
              </a:ext>
            </a:extLst>
          </p:cNvPr>
          <p:cNvSpPr txBox="1"/>
          <p:nvPr/>
        </p:nvSpPr>
        <p:spPr>
          <a:xfrm>
            <a:off x="90869" y="986872"/>
            <a:ext cx="6838569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To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simplify </a:t>
            </a:r>
            <a:r>
              <a:rPr lang="en-US" altLang="en-US" sz="1667" dirty="0">
                <a:latin typeface="Century Gothic" panose="020B0502020202020204" pitchFamily="34" charset="0"/>
              </a:rPr>
              <a:t>an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 expression </a:t>
            </a:r>
            <a:r>
              <a:rPr lang="en-US" altLang="en-US" sz="1667" dirty="0">
                <a:latin typeface="Century Gothic" panose="020B0502020202020204" pitchFamily="34" charset="0"/>
              </a:rPr>
              <a:t>means to combine</a:t>
            </a:r>
            <a:r>
              <a:rPr lang="en-US" altLang="en-US" sz="1667" baseline="-25000" dirty="0">
                <a:latin typeface="Century Gothic" panose="020B0502020202020204" pitchFamily="34" charset="0"/>
              </a:rPr>
              <a:t>1</a:t>
            </a:r>
            <a:r>
              <a:rPr lang="en-US" altLang="en-US" sz="1667" dirty="0">
                <a:latin typeface="Century Gothic" panose="020B0502020202020204" pitchFamily="34" charset="0"/>
              </a:rPr>
              <a:t> all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until there are no more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like</a:t>
            </a:r>
            <a:r>
              <a:rPr lang="en-US" altLang="en-US" sz="1667" dirty="0">
                <a:latin typeface="Century Gothic" panose="020B0502020202020204" pitchFamily="34" charset="0"/>
              </a:rPr>
              <a:t> 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terms</a:t>
            </a:r>
            <a:r>
              <a:rPr lang="en-US" altLang="en-US" sz="1667" dirty="0">
                <a:latin typeface="Century Gothic" panose="020B0502020202020204" pitchFamily="34" charset="0"/>
              </a:rPr>
              <a:t> left.</a:t>
            </a:r>
          </a:p>
          <a:p>
            <a:pPr marL="142863" indent="-142863">
              <a:spcAft>
                <a:spcPts val="500"/>
              </a:spcAft>
              <a:buClr>
                <a:srgbClr val="21A8B3"/>
              </a:buClr>
              <a:buFont typeface="Wingdings 3" panose="05040102010807070707" pitchFamily="18" charset="2"/>
              <a:buChar char="}"/>
            </a:pPr>
            <a:r>
              <a:rPr lang="en-US" altLang="en-US" sz="1667" dirty="0">
                <a:latin typeface="Century Gothic" panose="020B0502020202020204" pitchFamily="34" charset="0"/>
              </a:rPr>
              <a:t>To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simplify</a:t>
            </a:r>
            <a:r>
              <a:rPr lang="en-US" altLang="en-US" sz="1667" dirty="0">
                <a:latin typeface="Century Gothic" panose="020B0502020202020204" pitchFamily="34" charset="0"/>
              </a:rPr>
              <a:t> an </a:t>
            </a:r>
            <a:r>
              <a:rPr lang="en-US" altLang="en-US" sz="1667" b="1" dirty="0">
                <a:solidFill>
                  <a:schemeClr val="tx2"/>
                </a:solidFill>
                <a:latin typeface="Century Gothic" panose="020B0502020202020204" pitchFamily="34" charset="0"/>
              </a:rPr>
              <a:t>expression</a:t>
            </a:r>
            <a:r>
              <a:rPr lang="en-US" altLang="en-US" sz="1667" dirty="0">
                <a:latin typeface="Century Gothic" panose="020B0502020202020204" pitchFamily="34" charset="0"/>
              </a:rPr>
              <a:t>, use the </a:t>
            </a:r>
            <a:r>
              <a:rPr lang="en-US" altLang="en-US" sz="1667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Distributive Property </a:t>
            </a:r>
            <a:r>
              <a:rPr lang="en-US" altLang="en-US" sz="1667" dirty="0">
                <a:latin typeface="Century Gothic" panose="020B0502020202020204" pitchFamily="34" charset="0"/>
              </a:rPr>
              <a:t>and combine</a:t>
            </a:r>
            <a:r>
              <a:rPr lang="en-US" altLang="en-US" sz="1667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like terms</a:t>
            </a:r>
            <a:r>
              <a:rPr lang="en-US" altLang="en-US" sz="1667" dirty="0">
                <a:latin typeface="Century Gothic" panose="020B0502020202020204" pitchFamily="34" charset="0"/>
              </a:rPr>
              <a:t>.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17ED10-F6A2-4370-9E50-1ECF776014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7250" y="5453888"/>
          <a:ext cx="184150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put together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4" name="Picture 6" descr="C:\Users\Stephen\Downloads\Vocab.png">
            <a:extLst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5503798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/>
              <p:nvPr/>
            </p:nvSpPr>
            <p:spPr>
              <a:xfrm>
                <a:off x="2913012" y="3424138"/>
                <a:ext cx="172855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27b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253962-6811-4A37-81E1-1D792154B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012" y="3424138"/>
                <a:ext cx="1728551" cy="400110"/>
              </a:xfrm>
              <a:prstGeom prst="rect">
                <a:avLst/>
              </a:prstGeom>
              <a:blipFill>
                <a:blip r:embed="rId5"/>
                <a:stretch>
                  <a:fillRect l="-35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/>
              <p:nvPr/>
            </p:nvSpPr>
            <p:spPr>
              <a:xfrm>
                <a:off x="4901992" y="3424138"/>
                <a:ext cx="21020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9y</a:t>
                </a:r>
                <a:r>
                  <a:rPr lang="en-US" sz="2000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b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CCB33DF-77EF-4FCA-9D20-47B341B7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92" y="3424138"/>
                <a:ext cx="2102050" cy="400110"/>
              </a:xfrm>
              <a:prstGeom prst="rect">
                <a:avLst/>
              </a:prstGeom>
              <a:blipFill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444A0A-50F1-4D53-904A-99DBB5428AC8}"/>
                  </a:ext>
                </a:extLst>
              </p:cNvPr>
              <p:cNvSpPr/>
              <p:nvPr/>
            </p:nvSpPr>
            <p:spPr>
              <a:xfrm>
                <a:off x="825846" y="3424138"/>
                <a:ext cx="18279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𝟏𝟕𝐰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444A0A-50F1-4D53-904A-99DBB5428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6" y="3424138"/>
                <a:ext cx="1827936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A5A8E5-65A7-4158-9EBB-44127B274E05}"/>
                  </a:ext>
                </a:extLst>
              </p:cNvPr>
              <p:cNvSpPr/>
              <p:nvPr/>
            </p:nvSpPr>
            <p:spPr>
              <a:xfrm>
                <a:off x="995071" y="4020243"/>
                <a:ext cx="13278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𝟏𝟕𝐰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A5A8E5-65A7-4158-9EBB-44127B274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71" y="4020243"/>
                <a:ext cx="13278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D221FD-5FC2-4AFF-B3EE-A6880F7611B2}"/>
                  </a:ext>
                </a:extLst>
              </p:cNvPr>
              <p:cNvSpPr/>
              <p:nvPr/>
            </p:nvSpPr>
            <p:spPr>
              <a:xfrm>
                <a:off x="3062913" y="4024111"/>
                <a:ext cx="12843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26b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en-US" sz="2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D221FD-5FC2-4AFF-B3EE-A6880F761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913" y="4024111"/>
                <a:ext cx="1284326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4FC8DE-68D7-4A4F-A811-21F4A4855242}"/>
                  </a:ext>
                </a:extLst>
              </p:cNvPr>
              <p:cNvSpPr/>
              <p:nvPr/>
            </p:nvSpPr>
            <p:spPr>
              <a:xfrm>
                <a:off x="5017457" y="4020243"/>
                <a:ext cx="18920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9y</a:t>
                </a:r>
                <a:r>
                  <a:rPr lang="en-US" sz="2000" b="1" baseline="300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b="1" baseline="300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4FC8DE-68D7-4A4F-A811-21F4A4855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457" y="4020243"/>
                <a:ext cx="1892057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B1B3A3A-DA03-4D02-8516-5F5A0E42C5D3}"/>
                  </a:ext>
                </a:extLst>
              </p:cNvPr>
              <p:cNvSpPr/>
              <p:nvPr/>
            </p:nvSpPr>
            <p:spPr>
              <a:xfrm>
                <a:off x="5350178" y="4616348"/>
                <a:ext cx="12266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1940" fontAlgn="base">
                  <a:spcBef>
                    <a:spcPts val="50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7y</a:t>
                </a:r>
                <a:r>
                  <a:rPr lang="en-US" sz="2000" b="1" baseline="30000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B1B3A3A-DA03-4D02-8516-5F5A0E42C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78" y="4616348"/>
                <a:ext cx="1226619" cy="400110"/>
              </a:xfrm>
              <a:prstGeom prst="rect">
                <a:avLst/>
              </a:prstGeom>
              <a:blipFill>
                <a:blip r:embed="rId11"/>
                <a:stretch>
                  <a:fillRect l="-49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/>
          </p:cNvPr>
          <p:cNvSpPr/>
          <p:nvPr/>
        </p:nvSpPr>
        <p:spPr>
          <a:xfrm>
            <a:off x="480717" y="3433743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A</a:t>
            </a:r>
            <a:endParaRPr lang="en-US" sz="2000" dirty="0"/>
          </a:p>
        </p:txBody>
      </p:sp>
      <p:sp>
        <p:nvSpPr>
          <p:cNvPr id="21" name="Rectangle 20">
            <a:extLst/>
          </p:cNvPr>
          <p:cNvSpPr/>
          <p:nvPr/>
        </p:nvSpPr>
        <p:spPr>
          <a:xfrm>
            <a:off x="2566035" y="3433743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B</a:t>
            </a:r>
            <a:endParaRPr lang="en-US" sz="2000" dirty="0"/>
          </a:p>
        </p:txBody>
      </p:sp>
      <p:sp>
        <p:nvSpPr>
          <p:cNvPr id="25" name="Rectangle 24">
            <a:extLst/>
          </p:cNvPr>
          <p:cNvSpPr/>
          <p:nvPr/>
        </p:nvSpPr>
        <p:spPr>
          <a:xfrm>
            <a:off x="4651353" y="3433743"/>
            <a:ext cx="43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r>
              <a:rPr lang="en-US" sz="2000" b="1" dirty="0">
                <a:solidFill>
                  <a:srgbClr val="FF9800"/>
                </a:solidFill>
                <a:latin typeface="Century Gothic" panose="020B0502020202020204" pitchFamily="34" charset="0"/>
                <a:cs typeface="Times New Roman" pitchFamily="18" charset="0"/>
              </a:rPr>
              <a:t>C</a:t>
            </a:r>
            <a:endParaRPr lang="en-US" sz="2000" dirty="0"/>
          </a:p>
        </p:txBody>
      </p:sp>
      <p:sp>
        <p:nvSpPr>
          <p:cNvPr id="31" name="Rectangle 30">
            <a:extLst/>
          </p:cNvPr>
          <p:cNvSpPr/>
          <p:nvPr/>
        </p:nvSpPr>
        <p:spPr>
          <a:xfrm>
            <a:off x="7602815" y="3556073"/>
            <a:ext cx="1116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46">
              <a:defRPr/>
            </a:pPr>
            <a:endParaRPr lang="en-US" sz="2000" dirty="0"/>
          </a:p>
        </p:txBody>
      </p:sp>
      <p:pic>
        <p:nvPicPr>
          <p:cNvPr id="34" name="Picture 4" descr="C:\Users\Stephen\Downloads\CFU Icon.png">
            <a:extLst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6" y="2187067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956EFDA-1630-442A-87F6-F1B0B05F31C7}"/>
              </a:ext>
            </a:extLst>
          </p:cNvPr>
          <p:cNvSpPr txBox="1"/>
          <p:nvPr/>
        </p:nvSpPr>
        <p:spPr>
          <a:xfrm>
            <a:off x="6704736" y="680256"/>
            <a:ext cx="31526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</a:rPr>
              <a:t>Simplify Expressions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2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5975B1C-456F-406A-8F47-21F51C1CC1A0}"/>
              </a:ext>
            </a:extLst>
          </p:cNvPr>
          <p:cNvSpPr/>
          <p:nvPr/>
        </p:nvSpPr>
        <p:spPr bwMode="auto">
          <a:xfrm>
            <a:off x="3898233" y="3962059"/>
            <a:ext cx="3253363" cy="191336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14" name="Round Same Side Corner Rectangle 13"/>
          <p:cNvSpPr/>
          <p:nvPr/>
        </p:nvSpPr>
        <p:spPr bwMode="auto">
          <a:xfrm rot="16200000">
            <a:off x="-757999" y="3317001"/>
            <a:ext cx="169773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8720667" y="-1254681"/>
            <a:ext cx="328083" cy="592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68949"/>
              </p:ext>
            </p:extLst>
          </p:nvPr>
        </p:nvGraphicFramePr>
        <p:xfrm>
          <a:off x="7207250" y="4366473"/>
          <a:ext cx="1841500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Make the Connection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Students, you already know that the solutions makes both equations true. Now, we will find the solution ordered pair using substitution.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7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52" y="4404184"/>
            <a:ext cx="152400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52" y="4404184"/>
            <a:ext cx="152400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70823"/>
              </p:ext>
            </p:extLst>
          </p:nvPr>
        </p:nvGraphicFramePr>
        <p:xfrm>
          <a:off x="7207250" y="1207971"/>
          <a:ext cx="18415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 Concept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>
                          <a:latin typeface="Century Gothic" panose="020B0502020202020204" pitchFamily="34" charset="0"/>
                        </a:rPr>
                        <a:t>A solution of a system is an ORDERED PAIR that makes BOTH equations true.</a:t>
                      </a:r>
                      <a:endParaRPr lang="en-US" altLang="en-US" sz="900" dirty="0"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6" name="Picture 2" descr="C:\Users\Stephen\Downloads\Light Bulb 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82" y="1227803"/>
            <a:ext cx="191811" cy="1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3898233" y="1972838"/>
            <a:ext cx="3253363" cy="1913363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1667" b="1" kern="0" dirty="0">
                <a:solidFill>
                  <a:schemeClr val="accent5"/>
                </a:solidFill>
                <a:latin typeface="+mj-lt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BBFCF9-45F2-4FD0-9413-66C9FD730AE2}"/>
                  </a:ext>
                </a:extLst>
              </p:cNvPr>
              <p:cNvSpPr txBox="1"/>
              <p:nvPr/>
            </p:nvSpPr>
            <p:spPr>
              <a:xfrm>
                <a:off x="334778" y="1277170"/>
                <a:ext cx="3481138" cy="11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500"/>
                  </a:spcAft>
                  <a:buClr>
                    <a:schemeClr val="tx2"/>
                  </a:buClr>
                </a:pPr>
                <a:r>
                  <a:rPr lang="en-US" altLang="en-US" sz="2333" dirty="0">
                    <a:latin typeface="Century Gothic" panose="020B0502020202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altLang="en-US" sz="2333" i="1" dirty="0">
                        <a:latin typeface="Cambria Math" panose="02040503050406030204" pitchFamily="18" charset="0"/>
                      </a:rPr>
                      <m:t>(−1, 1)</m:t>
                    </m:r>
                  </m:oMath>
                </a14:m>
                <a:r>
                  <a:rPr lang="en-US" altLang="en-US" sz="2333" dirty="0">
                    <a:latin typeface="Century Gothic" panose="020B0502020202020204" pitchFamily="34" charset="0"/>
                  </a:rPr>
                  <a:t> is the solution to the system of equations:</a:t>
                </a:r>
                <a:endParaRPr lang="en-US" altLang="en-US" sz="20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BBFCF9-45F2-4FD0-9413-66C9FD730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78" y="1277170"/>
                <a:ext cx="3481138" cy="1169359"/>
              </a:xfrm>
              <a:prstGeom prst="rect">
                <a:avLst/>
              </a:prstGeom>
              <a:blipFill>
                <a:blip r:embed="rId6"/>
                <a:stretch>
                  <a:fillRect l="-2627" t="-4188" r="-2977" b="-10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91000E64-968A-44F9-9921-8F10592174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2" r="15963" b="31465"/>
          <a:stretch/>
        </p:blipFill>
        <p:spPr>
          <a:xfrm>
            <a:off x="844473" y="4008506"/>
            <a:ext cx="1946736" cy="1932267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C7E4B61A-243A-43F1-B0D5-2E20FA2DBB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70044" b="74446"/>
          <a:stretch/>
        </p:blipFill>
        <p:spPr>
          <a:xfrm>
            <a:off x="844472" y="2720162"/>
            <a:ext cx="2251134" cy="1125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240788-9E80-4C2A-8C22-7F9818495604}"/>
                  </a:ext>
                </a:extLst>
              </p:cNvPr>
              <p:cNvSpPr txBox="1"/>
              <p:nvPr/>
            </p:nvSpPr>
            <p:spPr>
              <a:xfrm>
                <a:off x="4434194" y="2119394"/>
                <a:ext cx="219698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333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333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333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333" i="1" dirty="0">
                          <a:solidFill>
                            <a:srgbClr val="3898C6"/>
                          </a:solidFill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en-US" sz="2333" dirty="0">
                  <a:solidFill>
                    <a:srgbClr val="3898C6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240788-9E80-4C2A-8C22-7F981849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94" y="2119394"/>
                <a:ext cx="2196988" cy="451342"/>
              </a:xfrm>
              <a:prstGeom prst="rect">
                <a:avLst/>
              </a:prstGeom>
              <a:blipFill>
                <a:blip r:embed="rId8"/>
                <a:stretch>
                  <a:fillRect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A969CC-99C5-49B5-BACB-2D7690FEF25B}"/>
                  </a:ext>
                </a:extLst>
              </p:cNvPr>
              <p:cNvSpPr txBox="1"/>
              <p:nvPr/>
            </p:nvSpPr>
            <p:spPr>
              <a:xfrm>
                <a:off x="4434194" y="4028404"/>
                <a:ext cx="219698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333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US" sz="2333" i="1" dirty="0">
                          <a:solidFill>
                            <a:srgbClr val="3EB37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33" dirty="0">
                  <a:solidFill>
                    <a:srgbClr val="3EB37D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A969CC-99C5-49B5-BACB-2D7690FEF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94" y="4028404"/>
                <a:ext cx="2196988" cy="451342"/>
              </a:xfrm>
              <a:prstGeom prst="rect">
                <a:avLst/>
              </a:prstGeom>
              <a:blipFill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42027E-EE13-44C4-8151-D24EEEDF2522}"/>
                  </a:ext>
                </a:extLst>
              </p:cNvPr>
              <p:cNvSpPr txBox="1"/>
              <p:nvPr/>
            </p:nvSpPr>
            <p:spPr>
              <a:xfrm>
                <a:off x="3910597" y="2544321"/>
                <a:ext cx="2586457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 +(−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333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B42027E-EE13-44C4-8151-D24EEEDF2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97" y="2544321"/>
                <a:ext cx="2586457" cy="451342"/>
              </a:xfrm>
              <a:prstGeom prst="rect">
                <a:avLst/>
              </a:prstGeom>
              <a:blipFill>
                <a:blip r:embed="rId10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CE1DC2-95E4-4A98-B69F-6CF38320EDCA}"/>
                  </a:ext>
                </a:extLst>
              </p:cNvPr>
              <p:cNvSpPr txBox="1"/>
              <p:nvPr/>
            </p:nvSpPr>
            <p:spPr>
              <a:xfrm>
                <a:off x="4434194" y="4456004"/>
                <a:ext cx="219698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33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CE1DC2-95E4-4A98-B69F-6CF38320E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94" y="4456004"/>
                <a:ext cx="2196988" cy="451342"/>
              </a:xfrm>
              <a:prstGeom prst="rect">
                <a:avLst/>
              </a:prstGeom>
              <a:blipFill>
                <a:blip r:embed="rId11"/>
                <a:stretch>
                  <a:fillRect l="-1385" r="-166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5333A6-86F9-459F-82E2-A53BE7CBE99B}"/>
                  </a:ext>
                </a:extLst>
              </p:cNvPr>
              <p:cNvSpPr txBox="1"/>
              <p:nvPr/>
            </p:nvSpPr>
            <p:spPr>
              <a:xfrm>
                <a:off x="4650762" y="2969246"/>
                <a:ext cx="219698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333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5333A6-86F9-459F-82E2-A53BE7CBE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762" y="2969246"/>
                <a:ext cx="2196988" cy="4513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F79C79-9689-4AF3-B6D8-D52E3D797FE9}"/>
                  </a:ext>
                </a:extLst>
              </p:cNvPr>
              <p:cNvSpPr txBox="1"/>
              <p:nvPr/>
            </p:nvSpPr>
            <p:spPr>
              <a:xfrm>
                <a:off x="4434194" y="4883604"/>
                <a:ext cx="219698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333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F79C79-9689-4AF3-B6D8-D52E3D797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94" y="4883604"/>
                <a:ext cx="2196988" cy="4513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162AE5-0D89-46F3-818C-D9DEF68EBD1A}"/>
                  </a:ext>
                </a:extLst>
              </p:cNvPr>
              <p:cNvSpPr/>
              <p:nvPr/>
            </p:nvSpPr>
            <p:spPr>
              <a:xfrm>
                <a:off x="4083896" y="1279796"/>
                <a:ext cx="10642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sz="20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000" b="1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b="1" dirty="0">
                    <a:solidFill>
                      <a:schemeClr val="accent6"/>
                    </a:solidFill>
                    <a:latin typeface="Century Gothic" panose="020B0502020202020204" pitchFamily="34" charset="0"/>
                  </a:rPr>
                  <a:t> </a:t>
                </a:r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162AE5-0D89-46F3-818C-D9DEF68EB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96" y="1279796"/>
                <a:ext cx="1064202" cy="400110"/>
              </a:xfrm>
              <a:prstGeom prst="rect">
                <a:avLst/>
              </a:prstGeom>
              <a:blipFill>
                <a:blip r:embed="rId14"/>
                <a:stretch>
                  <a:fillRect l="-285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59F193A-2F75-4B2A-8F5D-8279824AEC8F}"/>
                  </a:ext>
                </a:extLst>
              </p:cNvPr>
              <p:cNvSpPr/>
              <p:nvPr/>
            </p:nvSpPr>
            <p:spPr>
              <a:xfrm>
                <a:off x="5303096" y="991038"/>
                <a:ext cx="10853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en-US" sz="20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en-US" sz="20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59F193A-2F75-4B2A-8F5D-8279824AE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096" y="991038"/>
                <a:ext cx="108536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238A6EB-BF6E-4C3D-9459-2469D0A30713}"/>
                  </a:ext>
                </a:extLst>
              </p:cNvPr>
              <p:cNvSpPr/>
              <p:nvPr/>
            </p:nvSpPr>
            <p:spPr>
              <a:xfrm>
                <a:off x="5303097" y="1360006"/>
                <a:ext cx="8994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0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238A6EB-BF6E-4C3D-9459-2469D0A30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097" y="1360006"/>
                <a:ext cx="899413" cy="400110"/>
              </a:xfrm>
              <a:prstGeom prst="rect">
                <a:avLst/>
              </a:prstGeom>
              <a:blipFill>
                <a:blip r:embed="rId1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A2C1BB-9B12-4A27-9062-6A77A53275D2}"/>
                  </a:ext>
                </a:extLst>
              </p:cNvPr>
              <p:cNvSpPr txBox="1"/>
              <p:nvPr/>
            </p:nvSpPr>
            <p:spPr>
              <a:xfrm>
                <a:off x="5197642" y="3394174"/>
                <a:ext cx="165010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333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A2C1BB-9B12-4A27-9062-6A77A5327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42" y="3394174"/>
                <a:ext cx="1650108" cy="4513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772689-CC32-422D-AC01-1723B9CF5E9D}"/>
                  </a:ext>
                </a:extLst>
              </p:cNvPr>
              <p:cNvSpPr txBox="1"/>
              <p:nvPr/>
            </p:nvSpPr>
            <p:spPr>
              <a:xfrm>
                <a:off x="4434194" y="5311204"/>
                <a:ext cx="219698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333" b="1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333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772689-CC32-422D-AC01-1723B9CF5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94" y="5311204"/>
                <a:ext cx="2196988" cy="4513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8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6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0" name="Rectangle 19">
            <a:extLst/>
          </p:cNvPr>
          <p:cNvSpPr/>
          <p:nvPr/>
        </p:nvSpPr>
        <p:spPr bwMode="auto">
          <a:xfrm>
            <a:off x="496513" y="2141419"/>
            <a:ext cx="5679699" cy="3325128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40"/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The substitution method is ideal when a </a:t>
            </a:r>
            <a:b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</a:br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system has one equation with an </a:t>
            </a:r>
            <a:b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</a:br>
            <a:r>
              <a:rPr lang="en-US" sz="2333" b="1" kern="0" dirty="0">
                <a:solidFill>
                  <a:srgbClr val="0171AB"/>
                </a:solidFill>
                <a:latin typeface="+mj-lt"/>
                <a:cs typeface="Arial" pitchFamily="34" charset="0"/>
              </a:rPr>
              <a:t>isolated variable term.</a:t>
            </a:r>
            <a:endParaRPr lang="en-US" sz="2333" kern="0" dirty="0">
              <a:solidFill>
                <a:srgbClr val="0171AB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-1" y="927056"/>
            <a:ext cx="8173453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2333" dirty="0">
                <a:latin typeface="Century Gothic" panose="020B0502020202020204" pitchFamily="34" charset="0"/>
              </a:rPr>
              <a:t>The </a:t>
            </a:r>
            <a:r>
              <a:rPr lang="en-US" altLang="en-US" sz="23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substitution method</a:t>
            </a:r>
            <a:r>
              <a:rPr lang="en-US" altLang="en-US" sz="2333" dirty="0">
                <a:latin typeface="Century Gothic" panose="020B0502020202020204" pitchFamily="34" charset="0"/>
              </a:rPr>
              <a:t> solves a system by substituting one equation into the other equation.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8DACA9-F9CD-4699-8892-1F30C51A92B6}"/>
                  </a:ext>
                </a:extLst>
              </p:cNvPr>
              <p:cNvSpPr txBox="1"/>
              <p:nvPr/>
            </p:nvSpPr>
            <p:spPr>
              <a:xfrm>
                <a:off x="762001" y="3653279"/>
                <a:ext cx="1636294" cy="10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8DACA9-F9CD-4699-8892-1F30C51A9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3653279"/>
                <a:ext cx="1636294" cy="1007776"/>
              </a:xfrm>
              <a:prstGeom prst="rect">
                <a:avLst/>
              </a:prstGeom>
              <a:blipFill>
                <a:blip r:embed="rId4"/>
                <a:stretch>
                  <a:fillRect r="-3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0A4294C-3394-4DC7-A1FB-E5D1C25F9302}"/>
                  </a:ext>
                </a:extLst>
              </p14:cNvPr>
              <p14:cNvContentPartPr/>
              <p14:nvPr/>
            </p14:nvContentPartPr>
            <p14:xfrm>
              <a:off x="2514484" y="4196963"/>
              <a:ext cx="409200" cy="34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0A4294C-3394-4DC7-A1FB-E5D1C25F93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6335" y="4122083"/>
                <a:ext cx="484418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AF30C5-4AA5-4D20-B8B1-C7F00565BC8F}"/>
                  </a:ext>
                </a:extLst>
              </p14:cNvPr>
              <p14:cNvContentPartPr/>
              <p14:nvPr/>
            </p14:nvContentPartPr>
            <p14:xfrm>
              <a:off x="517284" y="2957763"/>
              <a:ext cx="3164600" cy="301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AF30C5-4AA5-4D20-B8B1-C7F00565BC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683" y="2850109"/>
                <a:ext cx="3238765" cy="511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E8D567-EAEE-4EBA-8EF9-04089B4F2CAC}"/>
                  </a:ext>
                </a:extLst>
              </p14:cNvPr>
              <p14:cNvContentPartPr/>
              <p14:nvPr/>
            </p14:nvContentPartPr>
            <p14:xfrm>
              <a:off x="2249884" y="4293163"/>
              <a:ext cx="445400" cy="264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E8D567-EAEE-4EBA-8EF9-04089B4F2CA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6676" y="4223005"/>
                <a:ext cx="532896" cy="429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C1B6EA-5092-480D-AB59-ED55A8FD6601}"/>
                  </a:ext>
                </a:extLst>
              </p:cNvPr>
              <p:cNvSpPr txBox="1"/>
              <p:nvPr/>
            </p:nvSpPr>
            <p:spPr>
              <a:xfrm>
                <a:off x="6441700" y="4419342"/>
                <a:ext cx="2414336" cy="10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2667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667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2667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C1B6EA-5092-480D-AB59-ED55A8FD6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00" y="4419342"/>
                <a:ext cx="2414336" cy="10077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538A6CD-897D-4F49-8BE7-E8326983643A}"/>
              </a:ext>
            </a:extLst>
          </p:cNvPr>
          <p:cNvSpPr/>
          <p:nvPr/>
        </p:nvSpPr>
        <p:spPr>
          <a:xfrm>
            <a:off x="6593469" y="3893363"/>
            <a:ext cx="2053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NOT Ideal for the</a:t>
            </a:r>
            <a:b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</a:br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substitution method </a:t>
            </a:r>
            <a:endParaRPr lang="en-US" sz="1500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2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8720667" y="-709084"/>
            <a:ext cx="328083" cy="592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69154933-089F-4AE8-8A0F-B07258E34C51}"/>
              </a:ext>
            </a:extLst>
          </p:cNvPr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0" y="927056"/>
            <a:ext cx="4828674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buClr>
                <a:schemeClr val="tx2"/>
              </a:buClr>
            </a:pPr>
            <a:r>
              <a:rPr lang="en-US" altLang="en-US" sz="1667" dirty="0">
                <a:latin typeface="Century Gothic" panose="020B0502020202020204" pitchFamily="34" charset="0"/>
              </a:rPr>
              <a:t>The </a:t>
            </a:r>
            <a:r>
              <a:rPr lang="en-US" altLang="en-US" sz="1667" b="1" dirty="0">
                <a:solidFill>
                  <a:srgbClr val="0171AB"/>
                </a:solidFill>
                <a:latin typeface="Century Gothic" panose="020B0502020202020204" pitchFamily="34" charset="0"/>
              </a:rPr>
              <a:t>substitution method</a:t>
            </a:r>
            <a:r>
              <a:rPr lang="en-US" altLang="en-US" sz="1667" dirty="0">
                <a:latin typeface="Century Gothic" panose="020B0502020202020204" pitchFamily="34" charset="0"/>
              </a:rPr>
              <a:t> solves a system by substituting one equation into the other equation.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F655963-EBE1-4D96-BE91-FDEDDB4CC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42310"/>
              </p:ext>
            </p:extLst>
          </p:nvPr>
        </p:nvGraphicFramePr>
        <p:xfrm>
          <a:off x="4828673" y="1435933"/>
          <a:ext cx="4220077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0077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43434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of the following systems of linear equations is ideal for the substitution method?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How do you know?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2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The system of linear equations ___ is ideal for the substitution method because ____________.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3" name="Picture 4" descr="C:\Users\Stephen\Downloads\CFU Icon.png">
            <a:extLst>
              <a:ext uri="{FF2B5EF4-FFF2-40B4-BE49-F238E27FC236}">
                <a16:creationId xmlns:a16="http://schemas.microsoft.com/office/drawing/2014/main" id="{3ABBE7E8-F51D-457D-BD88-858504E4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62" y="1468849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907B246-385F-4E1E-8CF1-45C31616C435}"/>
              </a:ext>
            </a:extLst>
          </p:cNvPr>
          <p:cNvSpPr/>
          <p:nvPr/>
        </p:nvSpPr>
        <p:spPr>
          <a:xfrm>
            <a:off x="5259279" y="3166851"/>
            <a:ext cx="487992" cy="524298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202C4-3249-4991-9A4E-EE7925658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92" y="2032833"/>
            <a:ext cx="3976688" cy="238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7D72B2-B81D-4C8B-943F-1AC0A1F912F3}"/>
                  </a:ext>
                </a:extLst>
              </p:cNvPr>
              <p:cNvSpPr txBox="1"/>
              <p:nvPr/>
            </p:nvSpPr>
            <p:spPr>
              <a:xfrm>
                <a:off x="5319252" y="3047272"/>
                <a:ext cx="3256547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=−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898C6"/>
                                </a:solidFill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EB37D"/>
                                </a:solidFill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7D72B2-B81D-4C8B-943F-1AC0A1F91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52" y="3047272"/>
                <a:ext cx="3256547" cy="778868"/>
              </a:xfrm>
              <a:prstGeom prst="rect">
                <a:avLst/>
              </a:prstGeom>
              <a:blipFill>
                <a:blip r:embed="rId6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EFCF7E-C4B9-4FAB-AF98-FE86701F9DB8}"/>
                  </a:ext>
                </a:extLst>
              </p:cNvPr>
              <p:cNvSpPr txBox="1"/>
              <p:nvPr/>
            </p:nvSpPr>
            <p:spPr>
              <a:xfrm>
                <a:off x="5319252" y="4139522"/>
                <a:ext cx="3256547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r>
                              <a:rPr lang="en-US" sz="2000" b="1" i="1" dirty="0">
                                <a:solidFill>
                                  <a:srgbClr val="3898C6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898C6"/>
                                </a:solidFill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000" b="1" i="1" dirty="0">
                                <a:solidFill>
                                  <a:srgbClr val="3EB37D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3EB37D"/>
                                </a:solidFill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EFCF7E-C4B9-4FAB-AF98-FE86701F9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52" y="4139522"/>
                <a:ext cx="3256547" cy="778868"/>
              </a:xfrm>
              <a:prstGeom prst="rect">
                <a:avLst/>
              </a:prstGeom>
              <a:blipFill>
                <a:blip r:embed="rId7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6E265-C408-4A63-B9C3-405E40298678}"/>
                  </a:ext>
                </a:extLst>
              </p:cNvPr>
              <p:cNvSpPr txBox="1"/>
              <p:nvPr/>
            </p:nvSpPr>
            <p:spPr>
              <a:xfrm>
                <a:off x="568203" y="5089196"/>
                <a:ext cx="1927348" cy="60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1500" b="1" i="1" dirty="0">
                                  <a:solidFill>
                                    <a:srgbClr val="3898C6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m:rPr>
                                  <m:nor/>
                                </m:rPr>
                                <a:rPr lang="en-US" sz="1500" b="1" dirty="0">
                                  <a:solidFill>
                                    <a:srgbClr val="3898C6"/>
                                  </a:solidFill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500" b="1" i="1" dirty="0">
                                  <a:solidFill>
                                    <a:srgbClr val="3EB37D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1500" b="1" dirty="0">
                                  <a:solidFill>
                                    <a:srgbClr val="3EB37D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6E265-C408-4A63-B9C3-405E40298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3" y="5089196"/>
                <a:ext cx="1927348" cy="60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42443D2A-3341-4AFC-8BE3-4F8A9CCA5F6F}"/>
              </a:ext>
            </a:extLst>
          </p:cNvPr>
          <p:cNvSpPr/>
          <p:nvPr/>
        </p:nvSpPr>
        <p:spPr>
          <a:xfrm>
            <a:off x="719971" y="4550588"/>
            <a:ext cx="2053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NOT Ideal for the</a:t>
            </a:r>
            <a:b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</a:br>
            <a:r>
              <a:rPr lang="en-US" sz="1500" b="1" kern="0" dirty="0">
                <a:solidFill>
                  <a:schemeClr val="accent3"/>
                </a:solidFill>
                <a:cs typeface="Arial" pitchFamily="34" charset="0"/>
              </a:rPr>
              <a:t>substitution method </a:t>
            </a:r>
            <a:endParaRPr lang="en-US" sz="1500" dirty="0">
              <a:solidFill>
                <a:schemeClr val="accent3"/>
              </a:solidFill>
            </a:endParaRPr>
          </a:p>
        </p:txBody>
      </p:sp>
      <p:pic>
        <p:nvPicPr>
          <p:cNvPr id="15" name="Picture 2" descr="Image result for python snake ar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60" y="3591032"/>
            <a:ext cx="711152" cy="7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python swallow 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89" y="3633841"/>
            <a:ext cx="1003233" cy="70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946139" y="4139522"/>
            <a:ext cx="4905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882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ULTRA_SCORM_COURSE_ID" val="4EFB6D52-8196-4116-85F9-F187128E96DC"/>
  <p:tag name="ISPRINGONLINEFOLDERID" val="52"/>
  <p:tag name="ISPRINGONLINEFOLDERPATH" val="Content List/Lessons/ELA"/>
  <p:tag name="ISPRINGCLOUDFOLDERID" val="181"/>
  <p:tag name="ISPRINGCLOUDFOLDERPATH" val="Repository/Alex Tests"/>
  <p:tag name="ISPRINGCLOUDFOLDERDOMAIN" val="https://dataworksed.ispringcloud.com"/>
  <p:tag name="ISPRING_OUTPUT_FOLDER" val="C:\Users\WSNT512\Desktop\iSpring Outputs"/>
  <p:tag name="ISPRING_PROJECT_FOLDER_UPDATED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test"/>
  <p:tag name="ISPRING_ULTRA_SCORM_SLIDE_COUNT" val="1"/>
  <p:tag name="ISPRING_SCORM_PASSING_SCORE" val="0.000000"/>
  <p:tag name="ISPRING_PRESENTATION_PATH" val="T:\Educeri\[EDI-EDUCERI TEMPLATE] Copy only\EDI lesson template v2016.pptx"/>
  <p:tag name="ISPRING_UUID" val="{BCE2318E-5813-4850-98A1-BFED1142A58F}"/>
  <p:tag name="ISPRING_RESOURCE_FOLDER" val="T:\Educeri\[EDI-EDUCERI TEMPLATE] Copy only\EDI lesson template v2016\"/>
  <p:tag name="ISPRING_SCREEN_RECS_UPDATED" val="T:\Educeri\[EDI-EDUCERI TEMPLATE] Copy only\EDI lesson template v2016\"/>
  <p:tag name="ISPRING_PLAYERS_CUSTOMIZATION" val="UEsDBBQAAgAIAIqW2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xQfkq8CP7A5gQAAHASAAAdAAAAdW5pdmVyc2FsL2NvbW1vbl9tZXNzYWdlcy5sbmetWG1v2zYQ/l6g/4EQ0GEDurQd0KLYEgeyxCRCZMqV6LxsGARGYmyilOjqxWn2aV/3M/ZlP6y/ZEdKduwmhaSkgAWYlO65I+/uuSP3Dz9nEq14UQqVH1hv9l5biOeJSkU+P7Bm9Ojn9xYqK5anTKqcH1i5stDh6Pmzfcnyec3mHP4/f4bQfsbLEoblSI/uxkikB9Z0HDvBZGqTy9gPjoN47B1bI0dlS5bfIl/N1Y+/vHv/+c3bdz/tv2rl+sBEE9v3d4GQQXr7ugcQoWHgx4CG/ZjgC2qNfphXv62fYfLBjPoewdboyz//DpOchvgMNEvQ2j6d8rMwxITGke+5OPaimATU7IuPKXat0aWq0YKtOKoUWgl+g6oFB59WouColCI1LxIFE3nNu5S5wcT2SBziiIaeQ72AWKNIFcXtSwPL6mqhClBXolSU7Ery1OiE6DHvlwUvQTWrILoQ/KqFgC9VxkS+1636nPiB7cb2dBpPcBTZx7DBdLMoQNqBvxHVAt6lXL0EFTe5VCxF1wUHwCBCbLmUImm+FNGy0BZOJbvttCK0zz1yHNMg8KMYE3c9Y41wniK3YHqxA1FCO8IhABSs5MUjZGMT90Yc2VIOQzjxjk98eKg24UTMFxKeaqgdUwyRMOV5lxREKg4h1qPoPAhdvWmgCjG0ZGV5o4p0J0q3/dkF7BEngERw6BY41RhrYIgPAUxWFDypusB8e0ack3hMCfwdY9hcn9V5sugpBxnyYJBuh2QNvtoOvM74b9HicXABKW6NSDBEIji1RsHpEIlLHAF54KhLhthn3rGtqUCTz5oZ1syTMJ3o8haxJAE57dKVUHUJM3pLgB8MB5XDtET4wwwiybP9B/itAQRnmxiaixUHE4q0O6KBex3s6pj+MPN+j49sz8duDEEO1BNTUxK0MgbEmasKMSmVXgDoZemK5QlHVzxh2rG38FkqUvOZDkBjyada/IVY1ZLui5aviYsvXuwNNG2H4u9bmNUlmFdVPFtWXaq3zH+MFTrZvmlCn6U/Tn/kYGKHXvBNJ2XstnFSH8+UIqtlUwue7J+NZUN91GnEE3eqv7e+tyVRQ/pjD1hrLFR/CQzNhi5s0B/I/lIeOQJF06Z2QHHx8usBOknQAhCFHotxBlu1Y8KZ5vz+8ud4HHkUCsc5vypF1dmVmWxsHPSwaxNoiSWv+F0yXvFrBTwmOVs1zRmUR+PpTodu9X479YJ61AeTCQDO276qRFJkYH/aA3M2wesdaGh+ZyXnqpapSV4pPhqqh72tM36/q7wuVGZmJSvXwdtUmsOnWNEsLmyUTgf0JZv86+2frfR7vJcibIfQiTg2cXT74uhclT2FIAX0Vvg0Wnc/kAsZq5IFlNVrVedpT6DmSOPiIxvA2jVHnBXJ4svf//XE+MqSZha1s78OAtF9GbAg3oD9QVTFyz+7QKg93pUzgz5S7TlwLdcOOyU9iMLvcsRiTWnJVAZTe916Ichbp9mU2s7JBPIgMmGv6iLp7tK2ESZ2eApcZo4H1mjCio9AhFQpOQjFbLUOwGqY9s0JPKgrKXI+RPZppUQvmHrT2HZdcy0ByQcnzY9NzUzhqJO09xNSzXuDOSc2AZ79Co+nohoKGGK8uXLQx2lzdPXhbAwB1CMrTWlbsxgQRTO+o4nV/Uq3GZXmbmj/1dZV0f9QSwMEFAACAAgA3FB+SiiKRNjyAwAAZxAAACcAAAB1bml2ZXJzYWwvZmxhc2hfcHVibGlzaGluZ19zZXR0aW5ncy54bWzlWN1yGjcUvucpNNtJ78Lart047oLHY2DMBAM122ly5RGrA6uilTaSFkKuetvH6E0fLE/SIwQYCkmWpHQy02F28EqfvvN/DnJ0/S4TZAracCVrwWn1JCAgE8W4HNeCX+LW88uAGEslo0JJqAVSBeS6XonyYii4SQdgLUINQRpprnJbC1Jr86swnM1mVW5y7XaVKCzym2qisjDXYEBa0GEu6By/7DwHEywZShDgkym5PFavVAiJPNO9YoUAwhlqLrkzioqWoCYNQg8b0mQy1qqQ7FYJpYkeD2vBd60z91lhPFWDZyCdT0wdF92yvaKMcacFFQP+HkgKfJyiuqcn5wGZcWbTWnB27mgQHu7SLMi97dTR3Cp0grRL/gwsZdRS/+oFWnhnzWrBL7G5pBlPYtwhzgG1oBE/DjrtRvOx24ubg8e7+L7jdTjgUNx8HR9wKG7HnWYp/N2bfvOh0+6+eox7vU7c7j+dQhdtWRiF2y6I0FWq0AmsPRDZtMiGknKBWfcPvxiwmLeC6jHEqsUxLCMqDATktxzGPxdUcDt3ocL0ngDkNyaHxD64ONQCqwsInug8ISqGwVkH+eLlOsYvLrdMD730J7P2ahlRa2mSYjbg2kK1KNxcWsFGSm6Z5t7JUAm2NgiyIbAuzWAjyQcTLluIPA3ICIMg0NReDpIMqMTC4hbNT9YEphgay+2ioFpL9I3mVBDkw8oHcj/YcUeSUm22vL72vMvmpN6UjDQ0nWG1epf45Y/B+yDLwO7Q+8JFAHQZeFNTcwCS3AhRBnxP9QQ0iZUSpgz+V1UIRuaqIIJPgFhFMJeLDP9KgWy2ADLSKlusYpeyxAiO3p9ymAG7LiPoDYrICjyJLTEXYL2EtwV/T4YwUhp5gU4xJLjOjeevHkScU2OeSOlKx2e+EbS7jebrZ85AyqZUJgeSYwFAlttj8FO0XSoUIYRCb25QoGcSWmDwXXwYZwtYGTOrXx4Rw7NC+Ij/23HZoD5idI4jhc59jMoE5rMalBab0umiJl2dLaixGjmGxHPiRoKdlMsCyhImVBIlxZzQBKeVcRU+5aowuOJr2VObL1LQHyVcLlQdY8NHYZqV63Inp2c/nF/8+OLy5VU1/PD7X88/eWg5wfuCOml+hN9+dOZ/5tQnJv/O2ZbSmcs2tiN1/8+T5dTdnUlR6Obl/vG5mPLf6vT88MefZeL5vbA/rZ5S+DFil0+p7GsOysC6vTKo3qsyqAc/GfsbU7GUCtg+x74dYAMVPOOYPkcrif8kQb/6953P8OMk6Lfrtq+t6/+L1/zb+rK1dbuKwr0XU7eTcckz9KUbQ+vbbP3i/ATva3u3KhVk2/7nQL3yN1BLAwQUAAIACADcUH5KfDWLD+MCAACRCgAAIQAAAHVuaXZlcnNhbC9mbGFzaF9za2luX3NldHRpbmdzLnhtbJVW207jMBB95yuq8E4Ki4CV0kq0FAmpC2iLeHeSaWLVsSN7UrZ/v3bsNE7bkNIRUj1zjufqKZHaUD69GI2ipJISOH5AUTKCMOKkgEmwSKsEJF0uVqu3V23YgQxCixdMyBUgUp4po2l0I5pOgrhCFPwqERz1pVdcyIKwYHo5Hj/O59dRWCOHWGKrvU0vZ7d3s/F4gLMmCbRunuvPORTn4/n590O/j0QUJeG7pcjEVUySTSZFxdNBP/muBMko35jEf9/PF/d9SEYVviAUnZgWD0bOo5QSlAIT0t3CyCCLkRhY42lcf87ktK6+z/6AtqWKYk17vDbSRytJBgdFvjHSj+f69g7h6cHI9wSEf6ihv26M9ELrgf9RNKKsyp/MSClFZgra5XzfxD2HCZLq52dSHhsZJJiEjKPBLrjy3D4Z8UDuq//uI/NcpWDvpq4HC8E0PWYwRVlBFDYna1O5+HqrUL+Pxu5rWsy7jvmdVAqma8KUg7XKFvgXvihPfZTTtJBPwaoC5jZgH9k1tIT5fFYvCx+713kxStg6ZZuKp2yRr7qwR0hP2SJXjKbwxtnuCH5osZymyTPi2unV30XfaYA2Ayf6mLqrm1NjNa6W5u0qP3unaUCFSGFqVoJe2ASp4B+0ANPBKKxNNrbwKLiIky3NasYfg4t3K4RSReGB3s3c6QmLkCKDU4NXR6rXdSdycx6eS/vr0GZozyPUy3wSEESS5IVOVgUjx5sEtRP7u3hMccUB+cLX4lxSQeQG5IcQzPdjwu1jcIFwdkzCvrI+eBR6RYjC01WO3CWnys+rIga50F2jsJ+ertICc5rlTP/hJ4UvSA8YPVZLxVzfxwnVw2jb6CncEACRSb4fAXuypqJiSBlsgTmyp6hz7ksuUvrt9U3cIy5hjf7MOc1ZQ+l2RjssnYXXMZwgfOq4TjOs5WJwIURIYlWn1lkBzUb2ru4s6WaxmfnzQVbh5qlztbYfF1Erzb+i/wFQSwMEFAACAAgA3FB+SpwmUE/cAwAA+A8AACYAAAB1bml2ZXJzYWwvaHRtbF9wdWJsaXNoaW5nX3NldHRpbmdzLnhtbO1XzXLbNhC+6ykw7KS3iLbrNI5LyeOxpLEmsqRa7DQ5eSBiJaIGARYApSinXvsYueTB8iRdCPqNFIfKVG0PHQ/H4vLbb/+xZHT1LhNkAtpwJWvBafUkICATxbgc14Jf4tbzi4AYSyWjQkmoBVIF5KpeifJiKLhJB2AtQg1BGmkuc1sLUmvzyzCcTqdVbnLtnipRWOQ31URlYa7BgLSgw1zQGf6zsxxMsGAoQYBXpuRCrV6pEBJ5pjvFCgGEM/RcchcUFbc2E0HoUUOaPI61KiS7UUJposfDWvBd68z9LTGeqcEzkC4lpo5CJ7aXlDHunKBiwN8DSYGPU/T29OQ8IFPObFoLzs4dDcLDXZo5uQ+dOpobhTmQdsGfgaWMWupvvUEL76xZCryIzSTNeBLjE+LirwWN+GHQaTeaD91e3Bw83MZ3He/DAUpx8018gFLcjjvNUvjbt/3mfafdff0Q93qduN1fa2GKtiKMwu0URJgqVegEVhmIbFpkQ0m5wKb7LC8GLLatoHoMsWpxLMuICgMB+S2H8c8FFdzOXKmwux8B8muTQ2LvXR1qgdUFBGs6T4iOYXFWRX7xalXjlxdboYfe+jqsvV5G1FqapNgNKJu7FoWboiVspORWaO6eDJVgq4AgGwLr0gwT3G/JgIww6wJj6+UgyYBKHCRuMd5kpWGKobHczgeotUBfa04FwSHBSQdyN9iJP0mpNltpXqXatW9Sb0pGGppOcTp9Drz4S/A+yDKwW0y3cCkHXQbe1NQcgCTXQpQB31H9CJrESglTBv+rKgQjM1UQwR+BWEWweYsMf6VANmeejLTK5lJBjSVGcMz+hMMU2FUZQ2/RRFagJh6BuQDrLfxe8PdkCCOlkRfoBEuCcm48f/Ug4pwasyalSx+f+clvdxvNN89cgJRNqEwOJMeOhyy3x+CnGLtUaEIIhdncoMDMJLTA4rv6MM7msDJhVr+9IoZnhfAV/7vrskF9xOocxwqd+RqVKcxXPShtNqWT+Uy6OZtT4zRyLInnxAcJHrJcFlCWMKGSKClmhCa4noyb8AlXhUGJn2VPbb7JQa9KuJy7Osa3GDSmWblT7uT07IfzFz++vHh1WQ0//fHx+ZNKi5XdF9RZ8zv75otL/itaT6z6Hd2W0pnrNrZjdf/7yGLN7u6kKHQLcv++nK/1z9bl8N/bl5/+/FCmgt8L+9PyKoUfI3Zxleq35qAMrNsrg+q9LoO697uwv7EHS7mAB+bYHwB4ZAqecWyYow3BP9KSe1/h+JM96bv4OC35303U3tn9P1Hru9VH09ZXUhTu/cCsoHz7a71e+QtQSwMEFAACAAgA3FB+SnkhshmeAQAAGwYAAB8AAAB1bml2ZXJzYWwvaHRtbF9za2luX3NldHRpbmdzLmpzjZRNT8MwDIbv+xVTuKKpAzQ2bmxsEtIOSHBDHNJiSrU0jpKsUKb9d5ruq0ldWHxZ3KevPzp70+tXhyWsf9ff1L/r+5N/r33gfFav4dL3C+f/4MKED3L3gCkNBqTlNkP5kuUgMgksIIujxNG/PSG7CH5kJmvxuHy2oExDjyEBKyJFpgnQUGBBgF8U+E05fw5v9xpl7UpqNDxeW4tykKC0VbMGEnXOa4ZdRNH9bDZslhjAWIDeodOb0TSKCPSDJ+CJLurTRZ4UF4vJ2FdMMFdclktMcRDzZJVqXMv3LtXPUoGuPvlqX8vkdja/bQIiM/bRQh4Gno+ddZPub2VgH3c0d0bCgscgGrpRff5APeF2QQFdZCazB/p+6KxJK55Cu0tXznxMVloh9zB21uYsfNsdcX3lzCMEL0GfExLVWp3xAZXG1HWkhbZ7fkQF8vdMpvsqImck55J1sl3dOxV68+CMeSOEwQh9UtOXd62OECQn35Kza4LAS+pVaivSkZFyqs5FdFqTh3xsuEvc/bWqnesV6BdEUWX89l9uhV9rb/sLUEsDBBQAAgAIAN1QfkqzLZItXAoAAIQkAAAXAAAAdW5pdmVyc2FsL3VuaXZlcnNhbC5wbmftmn1YkucawKl0za3Ucutrbni6TjrPluZsmh/h2GrpTuZxdvT4nbIkBUQjRJIP00qKJttaOkNxm23thEFESqRAza+ZAnMOwVC0aFAioqEoviiHl9p2nevaH+ec/8518cd7/Z7P+3me+3nu+/3jvs/87cC+tS9seQECgayNi93zIQTi1gmBrHr8/HOOlsVvZuodWIH7cN+7EI7M97Gj4oaEx8MhEB7jRVuOu6PuURSbioNAPDvAb0UP9ruPIJA/b47bAz9YmmUcDaFnGIi3i8mVpJOkk+Wo9yIFd1roBznae/F/UQpKLnQfLor1WRP42bjbyjNn6G5BG09sPdr0JY1+av2fvs5QLawrK6zu4SZHsQc+CLWPrYq50abvrzdPoef0DQOV7NH243MTE73nA1IY0BiK1iyPWe3YTzmfP3c1P3Ow3WKO9y5bnH385I6jFVI09S0ZY/an7aYuk4hbwZaMs/mHsBUqg5JbGwDWb39Tt8FySLNPGPk8WK3NS1NVVnlBg7xW/taJBzsgQRf8QOW8c/bfcDeuQiWnWPjsxuXZy30IyUJXsMYXsMqp4mjKK2OAZp5DmW2CbmeIGEKuILWBeo5YjSUb0vsQoEhSdIBHrk+z//L+TVHRlmFkoyjCAoMb3nPnETXSES1BAoxixdkN1DXwNY7R44PHrvuFUaYrobYhnomkj8JWk8/C0dgHisCS0xi3EFALCYO9FSoG1aZlY6mAWjJjHg4Jg6Nzh2BHpBxeBIF+2KwyqvZcIo7YSGVisjdTcEh2gGMMwU3NS+xL4fpzxCmjUAd4JOFIHHzSdJo7z8hT4+RKQEDRHCNVGytVnd8b22fON9oeMp0nGGk8787b7mnUDnlRFzrCT0zsoMXvvPf9wMmvyLFM2k45nxyjswp65LwlnJQnlFmWOq8bhXrVyWtnjqhnBKmOuTqMPDzbxMUPzji2o8VNWW52GJw3Rz2wpdO/0IgYOsk5k+hztns5BAHcXlo6cMW6OD2ynSYNYi+p30ISVBuuh+FIZbboQrR+7OEOmhSXkKFuDJ1v62ojvDrGRVFg8H7ODlA3DNMlOFqs2aqCgQexlPxwZi+OtHJoQ3V3zhdbcMv1UT2WxHwZ04C5j+IbP2RyvbT31L5ZBDGrxyTfrBZpdAuWuS8AVnlYDlpC9wQlAvgnfq2i+KMOIVwLHF3xI6VWmbMrck0SgkVlYSlid4HVWlA7pAHceESmtmC1qoRriqTc5EgtlrhE55VqdxG9meOhAwX2ulTAL0w/FVOFooi99lXlFEx2DNnavBLDu76Z98hFDIUMYADKi2RBxHKrX5iOVViWDWqpfqjXcZQl2MLkqh/rw9ehZJt9evzfxOjFb9BepcTAC+wkn77WHihsyp9tkOHkIox8t3J49TVmtRyHcSgDFo39/r4l+tlNuvEQ8Wsuxt5g/NWE0FzZJQ9vFSSxfmpjAWFKjWwzW+scxmCs7wQL44h1Tsb+1yBOP+iivwEWv/P+H0W44IILLrjgggsuuOCCCy644IILLrjgggsuuOCCCy78v4M4bdU3Zq8AA46n/igK+Z/jbkOFamM2qXhucpjPrg3OzhJRlhYnPg+Vh8uj5DHK1EyoM7YzTPg04bAuqzslm4w/mFCH04eotTEX6sqsn2AePfKzTN/vYHMly4uLFthkP153nA2A27yJZby2O9Kq+zJJPvu5UK5YMkkj5hWlU5HmNrE0rRp/zLts2Wad2z4q759Lni8+ko1MmKnKv7zFMfVaOLMENrepVUrfGFyDUjFxshwdgTKxNmnfah4QVIUTKciT5EeZKPNIyRWHGt5RomuIcxMKfOAuRupVhKk+jzJ/eeTasWPewCb+LYYIULWUqBsKwAjuL3WETxrUzUM8QmEo907Bq4TidfBJWMnV0TznwkVEXWizrDgZNRwlqAvDXZH7tNH8SrL5t8LATqEOc1z/RJhTxU+TayJk7fijLTWITLR32fRlKn82gLGsXTynReIxoM6ONvStlnPzWlgiXANXvFggZCEuVaiAzmt1ihbHlsv7Zh/2njdsLWLx0wY1EfLabIowYxBzuEIFtfdJsqBCoJmzFoxPs6q8oJo+ZA31h9SrKFM9MotJ/DjZcOvj/d5AQ4xdzaYuKqiZUJH61+HW5iu4RsUti4ys0Zs7g2C0pfsxtuOftr1uYdutY4bQ6sZn67/VmIj34KepNdv6M2MSJr+uVFnqcsymDV0UU7B9RpaIfnaOaIpt4dbK+sLliRjq3BDj6MX3Q3o0Fk5r/hbC0v5ZxaKluoEw2of+4PjsmKEBz++27ibR6pToFjEzA+0dRTqh80KV0ETy9IAUJfjkgnoC7Sm9+T4Su1JC4sORuQMUf9+lgWBoUHrXnuvESdNy15i9+3QjAtkiFiGQU4gp5BRKDBspujFqap67JkKbxpljPZlKc+tvi6RL2zcRPs4JZaNWgSF77Ut8RqpPhSWqyf8kpviIzDpJpwL+b2Laulpjw/QiTI8Ck+eQ3dY/Il9+TW8gbwL4VKol3q2eik0DAjtUBeTwOHeewtdc1fL02iM0BH9vzB2kwlen+sLsiXwxjjpNsNvS27hTb7HnjCJTv6dAOCY0ddStjUt/KZrEfmjLam3hULwIdYrFws88c5O2eQm2ydoxG4cn7jkfYenS4hze/aZ6/+Sw5OWjYk0Vb/jlljF4y9i2t+8/wrT1OOWOHtZRdCx96D09TE+Zv4O6eHco3VO5Q1LlcchsVph0nFDusGOvvc/xiDzdqVeA18Pssnl2auYroO35JjTCRByIKdznhP9zmLZL/uuNSKjEkpmbB1XoFjLH0m6mjWl4ofMh8zuTQ1D0j6q+wubJGhGXnydXPRUbZ/JmbkRmnTMysGU5ekDx7H3VgE6itnywf/a0QPR2ET2bTWBjEo07gkZLklHqqBIdrPBsalVblyXUIDFEFl4kXk1GldXakDQpnbeXJ/pNTLB44cGEgSsRc1boo9gtxgagH7WTqyjAmD7zyg1NCnQH8xcOmRdmtIYtRWJ+mlIjfGojSsxD50ut2AT6iXmH3/rdiMx6eS3q1lWHY0lf4wO6yvKZCQVgD6ZBUcmG4Shlnf3vTzjYCyOlfQ/X/WrSr8FIpa2NAa0OixbKmvYxagwR3XvdeMBCRz3q2WZbQZuqV6RZZMWsaOL1jD5e0FaaFHg/ZrbdVJYEGpMZDzXe/5mf1qMRSgPV/QPwSbHAQ5OHHKrSiHfJdyv/4byUI6XWJ7/gAxdmkTAkquW0KEKf4XBU7LdHFOAE+iOMYaydOvueLUeGYz0Q/RN8KcSoyw4XFJ8QUZuJheY2/eQYCMsmRfGdyR296IvWn5tUmLK7EW5iocSLl/j4kV8Y7OfC5iVVHZiVQzo71UQfwVcbA2tv1CBGAmngL+O2cP0f/lPGqcVujsKXuWmqyoAE1pu/Z7yMK9gpfZXOLIz8b0/tvrk4F01ePEZc+Wv+TCi2QtXPR8prApxThExLizQcjtZ10TeCSTlZMGcqjUx6g5OfZY9JSbGvtl0sneFyD5aD7XF7D+zhvHuo4l9QSwMEFAACAAgA3VB+SsMzcktMAAAAawAAABsAAAB1bml2ZXJzYWwvdW5pdmVyc2FsLnBuZy54bWyzsa/IzVEoSy0qzszPs1Uy1DNQsrfj5bIpKEoty0wtV6gAigEFIUBJodJWycQIwS3PTCnJAKmwNEMIZqRmpmeU2CpZWJrDBfWBZgIAUEsBAgAAFAACAAgAipbYSKkBxHb7AgAAsAgAABQAAAAAAAAAAQAAAAAAAAAAAHVuaXZlcnNhbC9wbGF5ZXIueG1sUEsBAgAAFAACAAgA3FB+SrwI/sDmBAAAcBIAAB0AAAAAAAAAAQAAAAAALQMAAHVuaXZlcnNhbC9jb21tb25fbWVzc2FnZXMubG5nUEsBAgAAFAACAAgA3FB+SiiKRNjyAwAAZxAAACcAAAAAAAAAAQAAAAAATggAAHVuaXZlcnNhbC9mbGFzaF9wdWJsaXNoaW5nX3NldHRpbmdzLnhtbFBLAQIAABQAAgAIANxQfkp8NYsP4wIAAJEKAAAhAAAAAAAAAAEAAAAAAIUMAAB1bml2ZXJzYWwvZmxhc2hfc2tpbl9zZXR0aW5ncy54bWxQSwECAAAUAAIACADcUH5KnCZQT9wDAAD4DwAAJgAAAAAAAAABAAAAAACnDwAAdW5pdmVyc2FsL2h0bWxfcHVibGlzaGluZ19zZXR0aW5ncy54bWxQSwECAAAUAAIACADcUH5KeSGyGZ4BAAAbBgAAHwAAAAAAAAABAAAAAADHEwAAdW5pdmVyc2FsL2h0bWxfc2tpbl9zZXR0aW5ncy5qc1BLAQIAABQAAgAIAN1QfkqzLZItXAoAAIQkAAAXAAAAAAAAAAAAAAAAAKIVAAB1bml2ZXJzYWwvdW5pdmVyc2FsLnBuZ1BLAQIAABQAAgAIAN1QfkrDM3JLTAAAAGsAAAAbAAAAAAAAAAEAAAAAADMgAAB1bml2ZXJzYWwvdW5pdmVyc2FsLnBuZy54bWxQSwUGAAAAAAgACABgAgAAuCAAAA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ummary Closur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ctivate Prior Knowledge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oncept Developmen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8137</TotalTime>
  <Words>1521</Words>
  <Application>Microsoft Office PowerPoint</Application>
  <PresentationFormat>On-screen Show (4:3)</PresentationFormat>
  <Paragraphs>367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alex chavez</dc:creator>
  <cp:lastModifiedBy>Rupinder Jagpal</cp:lastModifiedBy>
  <cp:revision>219</cp:revision>
  <dcterms:created xsi:type="dcterms:W3CDTF">2016-09-02T21:16:13Z</dcterms:created>
  <dcterms:modified xsi:type="dcterms:W3CDTF">2018-11-09T16:02:16Z</dcterms:modified>
  <cp:contentStatus/>
</cp:coreProperties>
</file>