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notesMasterIdLst>
    <p:notesMasterId r:id="rId5"/>
  </p:notesMasterIdLst>
  <p:sldIdLst>
    <p:sldId id="257" r:id="rId2"/>
    <p:sldId id="274" r:id="rId3"/>
    <p:sldId id="262" r:id="rId4"/>
  </p:sldIdLst>
  <p:sldSz cx="7772400" cy="10058400"/>
  <p:notesSz cx="6934200" cy="9220200"/>
  <p:embeddedFontLst>
    <p:embeddedFont>
      <p:font typeface="Bembo" panose="020B0604020202020204" charset="0"/>
      <p:regular r:id="rId6"/>
      <p:boldItalic r:id="rId7"/>
    </p:embeddedFont>
    <p:embeddedFont>
      <p:font typeface="Verdana" panose="020B0604030504040204" pitchFamily="34" charset="0"/>
      <p:regular r:id="rId8"/>
      <p:bold r:id="rId9"/>
      <p:italic r:id="rId10"/>
      <p:boldItalic r:id="rId11"/>
    </p:embeddedFont>
    <p:embeddedFont>
      <p:font typeface="Bradley Hand ITC" panose="020B0604020202020204" charset="0"/>
      <p:regular r:id="rId12"/>
    </p:embeddedFont>
    <p:embeddedFont>
      <p:font typeface="Gill Sans MT" panose="020B0604020202020204" charset="0"/>
      <p:regular r:id="rId13"/>
      <p:bold r:id="rId14"/>
      <p:italic r:id="rId15"/>
      <p:boldItalic r:id="rId16"/>
    </p:embeddedFont>
    <p:embeddedFont>
      <p:font typeface="Arabic Typesetting" panose="020B0604020202020204" charset="-78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Freehand591 BT" panose="03080402040206030403"/>
      <p:regular r:id="rId22"/>
    </p:embeddedFont>
    <p:embeddedFont>
      <p:font typeface="Arial Narrow" panose="020B0606020202030204" pitchFamily="34" charset="0"/>
      <p:regular r:id="rId23"/>
      <p:bold r:id="rId24"/>
      <p:italic r:id="rId25"/>
      <p:boldItalic r:id="rId26"/>
    </p:embeddedFont>
    <p:embeddedFont>
      <p:font typeface="Bookman Old Style" panose="02050604050505020204" pitchFamily="18" charset="0"/>
      <p:regular r:id="rId27"/>
      <p:bold r:id="rId28"/>
      <p:italic r:id="rId29"/>
      <p:boldItalic r:id="rId30"/>
    </p:embeddedFont>
    <p:embeddedFont>
      <p:font typeface="Arial Unicode MS" panose="020B0604020202020204" charset="-128"/>
      <p:regular r:id="rId31"/>
    </p:embeddedFont>
    <p:embeddedFont>
      <p:font typeface="Abadi Extra Light" panose="020B0604020202020204" charset="0"/>
      <p:regular r:id="rId32"/>
    </p:embeddedFont>
  </p:embeddedFontLst>
  <p:custDataLst>
    <p:tags r:id="rId33"/>
  </p:custDataLst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56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28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00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7213" indent="1588" algn="l" defTabSz="912813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746" userDrawn="1">
          <p15:clr>
            <a:srgbClr val="A4A3A4"/>
          </p15:clr>
        </p15:guide>
        <p15:guide id="2" orient="horz" pos="3590" userDrawn="1">
          <p15:clr>
            <a:srgbClr val="A4A3A4"/>
          </p15:clr>
        </p15:guide>
        <p15:guide id="3" pos="3623" userDrawn="1">
          <p15:clr>
            <a:srgbClr val="A4A3A4"/>
          </p15:clr>
        </p15:guide>
        <p15:guide id="4" pos="4798" userDrawn="1">
          <p15:clr>
            <a:srgbClr val="A4A3A4"/>
          </p15:clr>
        </p15:guide>
        <p15:guide id="5" pos="220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E8A102"/>
    <a:srgbClr val="D09E00"/>
    <a:srgbClr val="8EC000"/>
    <a:srgbClr val="F3F19F"/>
    <a:srgbClr val="508CD4"/>
    <a:srgbClr val="A2C2E8"/>
    <a:srgbClr val="0874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72" autoAdjust="0"/>
    <p:restoredTop sz="96871" autoAdjust="0"/>
  </p:normalViewPr>
  <p:slideViewPr>
    <p:cSldViewPr showGuides="1">
      <p:cViewPr>
        <p:scale>
          <a:sx n="42" d="100"/>
          <a:sy n="42" d="100"/>
        </p:scale>
        <p:origin x="2196" y="234"/>
      </p:cViewPr>
      <p:guideLst>
        <p:guide orient="horz" pos="2746"/>
        <p:guide orient="horz" pos="3590"/>
        <p:guide pos="3623"/>
        <p:guide pos="4798"/>
        <p:guide pos="2203"/>
      </p:guideLst>
    </p:cSldViewPr>
  </p:slid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26" Type="http://schemas.openxmlformats.org/officeDocument/2006/relationships/font" Target="fonts/font21.fntdata"/><Relationship Id="rId21" Type="http://schemas.openxmlformats.org/officeDocument/2006/relationships/font" Target="fonts/font16.fntdata"/><Relationship Id="rId34" Type="http://schemas.openxmlformats.org/officeDocument/2006/relationships/presProps" Target="presProps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5" Type="http://schemas.openxmlformats.org/officeDocument/2006/relationships/font" Target="fonts/font20.fntdata"/><Relationship Id="rId33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20" Type="http://schemas.openxmlformats.org/officeDocument/2006/relationships/font" Target="fonts/font15.fntdata"/><Relationship Id="rId29" Type="http://schemas.openxmlformats.org/officeDocument/2006/relationships/font" Target="fonts/font24.fntdata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24" Type="http://schemas.openxmlformats.org/officeDocument/2006/relationships/font" Target="fonts/font19.fntdata"/><Relationship Id="rId32" Type="http://schemas.openxmlformats.org/officeDocument/2006/relationships/font" Target="fonts/font27.fntdata"/><Relationship Id="rId37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23" Type="http://schemas.openxmlformats.org/officeDocument/2006/relationships/font" Target="fonts/font18.fntdata"/><Relationship Id="rId28" Type="http://schemas.openxmlformats.org/officeDocument/2006/relationships/font" Target="fonts/font23.fntdata"/><Relationship Id="rId36" Type="http://schemas.openxmlformats.org/officeDocument/2006/relationships/theme" Target="theme/theme1.xml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31" Type="http://schemas.openxmlformats.org/officeDocument/2006/relationships/font" Target="fonts/font26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22" Type="http://schemas.openxmlformats.org/officeDocument/2006/relationships/font" Target="fonts/font17.fntdata"/><Relationship Id="rId27" Type="http://schemas.openxmlformats.org/officeDocument/2006/relationships/font" Target="fonts/font22.fntdata"/><Relationship Id="rId30" Type="http://schemas.openxmlformats.org/officeDocument/2006/relationships/font" Target="fonts/font25.fntdata"/><Relationship Id="rId35" Type="http://schemas.openxmlformats.org/officeDocument/2006/relationships/viewProps" Target="viewProps.xml"/><Relationship Id="rId8" Type="http://schemas.openxmlformats.org/officeDocument/2006/relationships/font" Target="fonts/font3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/>
          <a:lstStyle>
            <a:lvl1pPr algn="r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E0F090-F672-42B1-940B-871141084061}" type="datetimeFigureOut">
              <a:rPr lang="en-US"/>
              <a:pPr>
                <a:defRPr/>
              </a:pPr>
              <a:t>11/29/2018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30425" y="692150"/>
            <a:ext cx="267335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9" tIns="46154" rIns="92309" bIns="46154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379913"/>
            <a:ext cx="5546725" cy="4148137"/>
          </a:xfrm>
          <a:prstGeom prst="rect">
            <a:avLst/>
          </a:prstGeom>
        </p:spPr>
        <p:txBody>
          <a:bodyPr vert="horz" lIns="92309" tIns="46154" rIns="92309" bIns="46154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58238"/>
            <a:ext cx="3005138" cy="460375"/>
          </a:xfrm>
          <a:prstGeom prst="rect">
            <a:avLst/>
          </a:prstGeom>
        </p:spPr>
        <p:txBody>
          <a:bodyPr vert="horz" lIns="92309" tIns="46154" rIns="92309" bIns="46154" rtlCol="0" anchor="b"/>
          <a:lstStyle>
            <a:lvl1pPr algn="l" defTabSz="914363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758238"/>
            <a:ext cx="3005138" cy="460375"/>
          </a:xfrm>
          <a:prstGeom prst="rect">
            <a:avLst/>
          </a:prstGeom>
        </p:spPr>
        <p:txBody>
          <a:bodyPr vert="horz" wrap="square" lIns="92309" tIns="46154" rIns="92309" bIns="46154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2E2A086-4097-473B-9C57-392F1A8E71AC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56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0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213" algn="l" defTabSz="912813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909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90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72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54" algn="l" defTabSz="91436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3FFB3F-72B1-4CDA-BDEA-42AC8D350FBA}" type="slidenum">
              <a:rPr lang="en-US" altLang="en-US"/>
              <a:pPr/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FDA72D-5581-4855-97C4-44FC1BEC1BC8}" type="slidenum">
              <a:rPr lang="en-US" altLang="en-US"/>
              <a:pPr/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130425" y="692150"/>
            <a:ext cx="2673350" cy="345757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89597-76CC-4752-BF66-F764A6673C44}" type="slidenum">
              <a:rPr lang="en-US" altLang="en-US"/>
              <a:pPr/>
              <a:t>3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rs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9022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her P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9034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973" r:id="rId1"/>
    <p:sldLayoutId id="2147483974" r:id="rId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5pPr>
      <a:lvl6pPr marL="38862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6pPr>
      <a:lvl7pPr marL="77724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7pPr>
      <a:lvl8pPr marL="116586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8pPr>
      <a:lvl9pPr marL="1554480" algn="ctr" rtl="0" fontAlgn="base">
        <a:spcBef>
          <a:spcPct val="0"/>
        </a:spcBef>
        <a:spcAft>
          <a:spcPct val="0"/>
        </a:spcAft>
        <a:defRPr sz="3740">
          <a:solidFill>
            <a:schemeClr val="tx1"/>
          </a:solidFill>
          <a:latin typeface="Calibri" pitchFamily="34" charset="0"/>
        </a:defRPr>
      </a:lvl9pPr>
    </p:titleStyle>
    <p:bodyStyle>
      <a:lvl1pPr marL="291465" indent="-29146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20" kern="1200">
          <a:solidFill>
            <a:schemeClr val="tx1"/>
          </a:solidFill>
          <a:latin typeface="+mn-lt"/>
          <a:ea typeface="+mn-ea"/>
          <a:cs typeface="+mn-cs"/>
        </a:defRPr>
      </a:lvl1pPr>
      <a:lvl2pPr marL="631508" indent="-242888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8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spcBef>
          <a:spcPct val="20000"/>
        </a:spcBef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7" name="Group 4"/>
          <p:cNvGrpSpPr>
            <a:grpSpLocks/>
          </p:cNvGrpSpPr>
          <p:nvPr/>
        </p:nvGrpSpPr>
        <p:grpSpPr bwMode="auto">
          <a:xfrm>
            <a:off x="5612517" y="757617"/>
            <a:ext cx="1934490" cy="466743"/>
            <a:chOff x="6748463" y="523875"/>
            <a:chExt cx="2185987" cy="548821"/>
          </a:xfrm>
        </p:grpSpPr>
        <p:sp>
          <p:nvSpPr>
            <p:cNvPr id="2" name="Rectangle 1"/>
            <p:cNvSpPr/>
            <p:nvPr/>
          </p:nvSpPr>
          <p:spPr bwMode="auto">
            <a:xfrm>
              <a:off x="6750050" y="523875"/>
              <a:ext cx="2184400" cy="548821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7772">
              <a:spAutoFit/>
            </a:bodyPr>
            <a:lstStyle/>
            <a:p>
              <a:pPr defTabSz="777240">
                <a:defRPr/>
              </a:pPr>
              <a:r>
                <a:rPr lang="en-US" sz="105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  <a:cs typeface="Times New Roman" pitchFamily="18" charset="0"/>
                </a:rPr>
                <a:t>What are we going to do?</a:t>
              </a:r>
            </a:p>
          </p:txBody>
        </p:sp>
        <p:sp>
          <p:nvSpPr>
            <p:cNvPr id="32" name="Rectangle 31"/>
            <p:cNvSpPr/>
            <p:nvPr/>
          </p:nvSpPr>
          <p:spPr bwMode="auto">
            <a:xfrm>
              <a:off x="6748463" y="530222"/>
              <a:ext cx="2184400" cy="231654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latin typeface="Gill Sans MT" pitchFamily="34" charset="0"/>
                </a:rPr>
                <a:t>CFU</a:t>
              </a:r>
            </a:p>
          </p:txBody>
        </p:sp>
      </p:grpSp>
      <p:grpSp>
        <p:nvGrpSpPr>
          <p:cNvPr id="6148" name="Group 5"/>
          <p:cNvGrpSpPr>
            <a:grpSpLocks/>
          </p:cNvGrpSpPr>
          <p:nvPr/>
        </p:nvGrpSpPr>
        <p:grpSpPr bwMode="auto">
          <a:xfrm>
            <a:off x="5397501" y="3391436"/>
            <a:ext cx="2216411" cy="1490100"/>
            <a:chOff x="6750050" y="3886200"/>
            <a:chExt cx="2190750" cy="1751608"/>
          </a:xfrm>
        </p:grpSpPr>
        <p:sp>
          <p:nvSpPr>
            <p:cNvPr id="36" name="Rectangle 35"/>
            <p:cNvSpPr/>
            <p:nvPr/>
          </p:nvSpPr>
          <p:spPr bwMode="auto">
            <a:xfrm>
              <a:off x="6750050" y="3886200"/>
              <a:ext cx="2184399" cy="1751608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>
                <a:defRPr/>
              </a:pPr>
              <a:r>
                <a:rPr lang="en-US" sz="1100" dirty="0">
                  <a:solidFill>
                    <a:schemeClr val="bg1">
                      <a:lumMod val="50000"/>
                    </a:schemeClr>
                  </a:solidFill>
                  <a:latin typeface="Verdana" pitchFamily="34" charset="0"/>
                </a:rPr>
                <a:t>Students, you already know how to translate verbal descriptions to equation. Now, we will translate verbal descriptions involving Distributive Property to equations.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6756400" y="3886200"/>
              <a:ext cx="2184400" cy="231583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100" b="1" dirty="0">
                  <a:latin typeface="Gill Sans MT" pitchFamily="34" charset="0"/>
                </a:rPr>
                <a:t>Make Connection</a:t>
              </a:r>
            </a:p>
          </p:txBody>
        </p:sp>
      </p:grpSp>
      <p:sp>
        <p:nvSpPr>
          <p:cNvPr id="6149" name="Rectangle 21"/>
          <p:cNvSpPr>
            <a:spLocks noChangeArrowheads="1"/>
          </p:cNvSpPr>
          <p:nvPr/>
        </p:nvSpPr>
        <p:spPr bwMode="auto">
          <a:xfrm>
            <a:off x="0" y="1690079"/>
            <a:ext cx="4260408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777240"/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An </a:t>
            </a:r>
            <a:r>
              <a:rPr lang="en-US" altLang="en-US" sz="1300" b="1" u="sng" dirty="0">
                <a:solidFill>
                  <a:srgbClr val="000000"/>
                </a:solidFill>
                <a:latin typeface="Arial" panose="020B0604020202020204" pitchFamily="34" charset="0"/>
              </a:rPr>
              <a:t>equation</a:t>
            </a:r>
            <a:r>
              <a:rPr lang="en-US" altLang="en-US" sz="1300" dirty="0">
                <a:solidFill>
                  <a:srgbClr val="000000"/>
                </a:solidFill>
                <a:latin typeface="Arial" panose="020B0604020202020204" pitchFamily="34" charset="0"/>
              </a:rPr>
              <a:t> declares an equal relationship between two expressions.</a:t>
            </a:r>
          </a:p>
          <a:p>
            <a:pPr defTabSz="777240" eaLnBrk="1" hangingPunct="1"/>
            <a:r>
              <a:rPr lang="en-US" altLang="en-US" sz="13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z="1300" i="1" dirty="0">
                <a:solidFill>
                  <a:srgbClr val="000000"/>
                </a:solidFill>
                <a:latin typeface="Gill Sans MT" panose="020B0502020104020203" pitchFamily="34" charset="0"/>
              </a:rPr>
              <a:t>In math, the word </a:t>
            </a:r>
            <a:r>
              <a:rPr lang="en-US" altLang="en-US" sz="1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anose="03080402040206030403" pitchFamily="66" charset="0"/>
              </a:rPr>
              <a:t>“</a:t>
            </a:r>
            <a:r>
              <a:rPr lang="en-US" altLang="en-US" sz="1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anose="03080402040206030403" pitchFamily="66" charset="0"/>
              </a:rPr>
              <a:t>equals, is, is equal to, is the same as</a:t>
            </a:r>
            <a:r>
              <a:rPr lang="en-US" altLang="en-US" sz="13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anose="03080402040206030403" pitchFamily="66" charset="0"/>
              </a:rPr>
              <a:t>” </a:t>
            </a:r>
            <a:r>
              <a:rPr lang="en-US" altLang="en-US" sz="1300" i="1" dirty="0">
                <a:solidFill>
                  <a:srgbClr val="000000"/>
                </a:solidFill>
                <a:latin typeface="Gill Sans MT" panose="020B0502020104020203" pitchFamily="34" charset="0"/>
              </a:rPr>
              <a:t>means </a:t>
            </a:r>
            <a:r>
              <a:rPr lang="en-US" altLang="en-US" sz="13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anose="03080402040206030403" pitchFamily="66" charset="0"/>
              </a:rPr>
              <a:t>“</a:t>
            </a:r>
            <a:r>
              <a:rPr lang="en-US" altLang="en-US" sz="13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anose="03080402040206030403" pitchFamily="66" charset="0"/>
              </a:rPr>
              <a:t>equals =.”</a:t>
            </a:r>
            <a:endParaRPr lang="en-US" altLang="en-US" sz="13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hand591 BT" panose="03080402040206030403" pitchFamily="66" charset="0"/>
            </a:endParaRPr>
          </a:p>
        </p:txBody>
      </p:sp>
      <p:sp>
        <p:nvSpPr>
          <p:cNvPr id="52" name="Rectangle 126"/>
          <p:cNvSpPr/>
          <p:nvPr/>
        </p:nvSpPr>
        <p:spPr>
          <a:xfrm>
            <a:off x="6747" y="552654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Learning Objective</a:t>
            </a:r>
          </a:p>
        </p:txBody>
      </p:sp>
      <p:sp>
        <p:nvSpPr>
          <p:cNvPr id="53" name="Rectangle 130"/>
          <p:cNvSpPr/>
          <p:nvPr/>
        </p:nvSpPr>
        <p:spPr>
          <a:xfrm>
            <a:off x="14179" y="1423216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Activate Prior Knowledge</a:t>
            </a:r>
          </a:p>
        </p:txBody>
      </p:sp>
      <p:sp>
        <p:nvSpPr>
          <p:cNvPr id="6152" name="Rectangle 21"/>
          <p:cNvSpPr>
            <a:spLocks noChangeArrowheads="1"/>
          </p:cNvSpPr>
          <p:nvPr/>
        </p:nvSpPr>
        <p:spPr bwMode="auto">
          <a:xfrm>
            <a:off x="16658" y="752399"/>
            <a:ext cx="559585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We will create equations from verbal descriptions involving the </a:t>
            </a:r>
            <a:r>
              <a:rPr lang="en-US" altLang="en-US" sz="15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Distributive Property</a:t>
            </a:r>
            <a:r>
              <a:rPr lang="en-US" altLang="en-US" sz="15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6153" name="Rectangle 21"/>
          <p:cNvSpPr>
            <a:spLocks noChangeArrowheads="1"/>
          </p:cNvSpPr>
          <p:nvPr/>
        </p:nvSpPr>
        <p:spPr bwMode="auto">
          <a:xfrm>
            <a:off x="172698" y="2768407"/>
            <a:ext cx="271903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Match the written description </a:t>
            </a:r>
            <a:b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</a:br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to an equation.</a:t>
            </a:r>
          </a:p>
        </p:txBody>
      </p:sp>
      <p:sp>
        <p:nvSpPr>
          <p:cNvPr id="6154" name="Rectangle 21"/>
          <p:cNvSpPr>
            <a:spLocks noChangeArrowheads="1"/>
          </p:cNvSpPr>
          <p:nvPr/>
        </p:nvSpPr>
        <p:spPr bwMode="auto">
          <a:xfrm>
            <a:off x="4324444" y="2921174"/>
            <a:ext cx="130754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</a:rPr>
              <a:t>Equation</a:t>
            </a:r>
          </a:p>
        </p:txBody>
      </p:sp>
      <p:sp>
        <p:nvSpPr>
          <p:cNvPr id="27" name="Line 608"/>
          <p:cNvSpPr>
            <a:spLocks noChangeShapeType="1"/>
          </p:cNvSpPr>
          <p:nvPr/>
        </p:nvSpPr>
        <p:spPr bwMode="auto">
          <a:xfrm>
            <a:off x="94458" y="3188656"/>
            <a:ext cx="2875519" cy="0"/>
          </a:xfrm>
          <a:prstGeom prst="line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8" name="Line 608"/>
          <p:cNvSpPr>
            <a:spLocks noChangeShapeType="1"/>
          </p:cNvSpPr>
          <p:nvPr/>
        </p:nvSpPr>
        <p:spPr bwMode="auto">
          <a:xfrm>
            <a:off x="4226894" y="3184620"/>
            <a:ext cx="913646" cy="0"/>
          </a:xfrm>
          <a:prstGeom prst="line">
            <a:avLst/>
          </a:prstGeom>
          <a:noFill/>
          <a:ln w="22225">
            <a:solidFill>
              <a:schemeClr val="tx1">
                <a:lumMod val="50000"/>
                <a:lumOff val="50000"/>
              </a:scheme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6157" name="Text Box 41"/>
          <p:cNvSpPr txBox="1">
            <a:spLocks noChangeArrowheads="1"/>
          </p:cNvSpPr>
          <p:nvPr/>
        </p:nvSpPr>
        <p:spPr bwMode="auto">
          <a:xfrm>
            <a:off x="94457" y="3295256"/>
            <a:ext cx="3656806" cy="28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1. Cristian’s age is twice the age of Ivan.</a:t>
            </a:r>
          </a:p>
          <a:p>
            <a:pPr eaLnBrk="1" hangingPunct="1"/>
            <a:endParaRPr lang="en-US" altLang="en-US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58" name="Text Box 42"/>
          <p:cNvSpPr txBox="1">
            <a:spLocks noChangeArrowheads="1"/>
          </p:cNvSpPr>
          <p:nvPr/>
        </p:nvSpPr>
        <p:spPr bwMode="auto">
          <a:xfrm>
            <a:off x="115423" y="3687513"/>
            <a:ext cx="3263874" cy="28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2. The sum of Cristian’s &amp; Ivan‘s is 32.</a:t>
            </a:r>
            <a:endParaRPr lang="en-US" altLang="en-US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59" name="Text Box 43"/>
          <p:cNvSpPr txBox="1">
            <a:spLocks noChangeArrowheads="1"/>
          </p:cNvSpPr>
          <p:nvPr/>
        </p:nvSpPr>
        <p:spPr bwMode="auto">
          <a:xfrm>
            <a:off x="132389" y="4115638"/>
            <a:ext cx="3419321" cy="28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3. The difference of Ivan's age and 5 is 6?</a:t>
            </a:r>
            <a:endParaRPr lang="en-US" altLang="en-US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60" name="Text Box 44"/>
          <p:cNvSpPr txBox="1">
            <a:spLocks noChangeArrowheads="1"/>
          </p:cNvSpPr>
          <p:nvPr/>
        </p:nvSpPr>
        <p:spPr bwMode="auto">
          <a:xfrm>
            <a:off x="94457" y="4590891"/>
            <a:ext cx="3893222" cy="28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0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4. Sammy has five more stamps than Adrian?</a:t>
            </a:r>
            <a:endParaRPr lang="en-US" altLang="en-US" sz="11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61" name="Text Box 41"/>
          <p:cNvSpPr txBox="1">
            <a:spLocks noChangeArrowheads="1"/>
          </p:cNvSpPr>
          <p:nvPr/>
        </p:nvSpPr>
        <p:spPr bwMode="auto">
          <a:xfrm>
            <a:off x="4324444" y="3248404"/>
            <a:ext cx="855504" cy="28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I – 5 = 6</a:t>
            </a:r>
          </a:p>
          <a:p>
            <a:pPr eaLnBrk="1" hangingPunct="1"/>
            <a:endParaRPr lang="en-US" altLang="en-US" sz="1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62" name="Text Box 41"/>
          <p:cNvSpPr txBox="1">
            <a:spLocks noChangeArrowheads="1"/>
          </p:cNvSpPr>
          <p:nvPr/>
        </p:nvSpPr>
        <p:spPr bwMode="auto">
          <a:xfrm>
            <a:off x="4387886" y="3697210"/>
            <a:ext cx="855504" cy="28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S = A + 5</a:t>
            </a:r>
          </a:p>
          <a:p>
            <a:pPr eaLnBrk="1" hangingPunct="1"/>
            <a:endParaRPr lang="en-US" altLang="en-US" sz="1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63" name="Text Box 41"/>
          <p:cNvSpPr txBox="1">
            <a:spLocks noChangeArrowheads="1"/>
          </p:cNvSpPr>
          <p:nvPr/>
        </p:nvSpPr>
        <p:spPr bwMode="auto">
          <a:xfrm>
            <a:off x="4322966" y="4091534"/>
            <a:ext cx="855504" cy="28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 = 2I</a:t>
            </a:r>
          </a:p>
          <a:p>
            <a:pPr eaLnBrk="1" hangingPunct="1"/>
            <a:endParaRPr lang="en-US" altLang="en-US" sz="1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64" name="Text Box 41"/>
          <p:cNvSpPr txBox="1">
            <a:spLocks noChangeArrowheads="1"/>
          </p:cNvSpPr>
          <p:nvPr/>
        </p:nvSpPr>
        <p:spPr bwMode="auto">
          <a:xfrm>
            <a:off x="4236705" y="4591877"/>
            <a:ext cx="1115934" cy="286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1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C + I  =  32</a:t>
            </a:r>
          </a:p>
          <a:p>
            <a:pPr eaLnBrk="1" hangingPunct="1"/>
            <a:endParaRPr lang="en-US" altLang="en-US" sz="11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165" name="Group 35"/>
          <p:cNvGrpSpPr>
            <a:grpSpLocks/>
          </p:cNvGrpSpPr>
          <p:nvPr/>
        </p:nvGrpSpPr>
        <p:grpSpPr bwMode="auto">
          <a:xfrm>
            <a:off x="4413359" y="1438812"/>
            <a:ext cx="3774943" cy="1616538"/>
            <a:chOff x="1674" y="976"/>
            <a:chExt cx="3441" cy="1385"/>
          </a:xfrm>
        </p:grpSpPr>
        <p:sp>
          <p:nvSpPr>
            <p:cNvPr id="6170" name="AutoShape 591"/>
            <p:cNvSpPr>
              <a:spLocks noChangeArrowheads="1"/>
            </p:cNvSpPr>
            <p:nvPr/>
          </p:nvSpPr>
          <p:spPr bwMode="auto">
            <a:xfrm>
              <a:off x="1692" y="976"/>
              <a:ext cx="2827" cy="1183"/>
            </a:xfrm>
            <a:prstGeom prst="roundRect">
              <a:avLst>
                <a:gd name="adj" fmla="val 8519"/>
              </a:avLst>
            </a:prstGeom>
            <a:solidFill>
              <a:srgbClr val="EAEAEA"/>
            </a:solidFill>
            <a:ln w="19050">
              <a:solidFill>
                <a:srgbClr val="969696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1200"/>
            </a:p>
          </p:txBody>
        </p:sp>
        <p:sp>
          <p:nvSpPr>
            <p:cNvPr id="6171" name="Rectangle 589"/>
            <p:cNvSpPr>
              <a:spLocks noChangeArrowheads="1"/>
            </p:cNvSpPr>
            <p:nvPr/>
          </p:nvSpPr>
          <p:spPr bwMode="auto">
            <a:xfrm>
              <a:off x="1674" y="985"/>
              <a:ext cx="3441" cy="13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120000"/>
                </a:lnSpc>
              </a:pPr>
              <a:r>
                <a:rPr lang="en-US" altLang="en-US" sz="100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The </a:t>
              </a:r>
              <a:r>
                <a:rPr lang="en-US" altLang="en-US" sz="1000" b="1" u="sng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sum</a:t>
              </a:r>
              <a:r>
                <a:rPr lang="en-US" altLang="en-US" sz="1000" b="1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100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is the answer to an addition problem.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en-US" sz="100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	* Altogether = add both </a:t>
              </a:r>
              <a:r>
                <a:rPr lang="en-US" altLang="en-US" sz="1000" dirty="0" smtClean="0">
                  <a:solidFill>
                    <a:srgbClr val="000000"/>
                  </a:solidFill>
                  <a:latin typeface="Gill Sans MT" panose="020B0502020104020203" pitchFamily="34" charset="0"/>
                </a:rPr>
                <a:t>expressions.</a:t>
              </a:r>
              <a:endParaRPr lang="en-US" altLang="en-US" sz="1000" dirty="0">
                <a:solidFill>
                  <a:srgbClr val="000000"/>
                </a:solidFill>
                <a:latin typeface="Gill Sans MT" panose="020B0502020104020203" pitchFamily="34" charset="0"/>
              </a:endParaRPr>
            </a:p>
            <a:p>
              <a:pPr eaLnBrk="1" hangingPunct="1">
                <a:lnSpc>
                  <a:spcPct val="120000"/>
                </a:lnSpc>
              </a:pPr>
              <a:r>
                <a:rPr lang="en-US" altLang="en-US" sz="100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The </a:t>
              </a:r>
              <a:r>
                <a:rPr lang="en-US" altLang="en-US" sz="1000" b="1" u="sng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difference</a:t>
              </a:r>
              <a:r>
                <a:rPr lang="en-US" altLang="en-US" sz="1000" b="1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100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is the answer to a subtraction problem.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en-US" sz="100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	* Less Than = switch order 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en-US" sz="100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The </a:t>
              </a:r>
              <a:r>
                <a:rPr lang="en-US" altLang="en-US" sz="1000" b="1" u="sng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product</a:t>
              </a:r>
              <a:r>
                <a:rPr lang="en-US" altLang="en-US" sz="1000" b="1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100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is the answer to a multiplication problem.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en-US" sz="100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	 * Twice = 2 times (2x).</a:t>
              </a:r>
            </a:p>
            <a:p>
              <a:pPr eaLnBrk="1" hangingPunct="1">
                <a:lnSpc>
                  <a:spcPct val="120000"/>
                </a:lnSpc>
              </a:pPr>
              <a:r>
                <a:rPr lang="en-US" altLang="en-US" sz="100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The </a:t>
              </a:r>
              <a:r>
                <a:rPr lang="en-US" altLang="en-US" sz="1000" b="1" u="sng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quotient</a:t>
              </a:r>
              <a:r>
                <a:rPr lang="en-US" altLang="en-US" sz="1000" b="1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 </a:t>
              </a:r>
              <a:r>
                <a:rPr lang="en-US" altLang="en-US" sz="1000" dirty="0">
                  <a:solidFill>
                    <a:srgbClr val="000000"/>
                  </a:solidFill>
                  <a:latin typeface="Gill Sans MT" panose="020B0502020104020203" pitchFamily="34" charset="0"/>
                </a:rPr>
                <a:t>is the answer to a division problem.</a:t>
              </a:r>
            </a:p>
            <a:p>
              <a:pPr eaLnBrk="1" hangingPunct="1">
                <a:lnSpc>
                  <a:spcPct val="120000"/>
                </a:lnSpc>
              </a:pPr>
              <a:endParaRPr lang="en-US" altLang="en-US" sz="1200" dirty="0">
                <a:solidFill>
                  <a:srgbClr val="000000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E546F111-91BE-4665-946E-420EEBFC1219}"/>
              </a:ext>
            </a:extLst>
          </p:cNvPr>
          <p:cNvSpPr/>
          <p:nvPr/>
        </p:nvSpPr>
        <p:spPr>
          <a:xfrm>
            <a:off x="155179" y="127883"/>
            <a:ext cx="505400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 Narrow" panose="020B0606020202030204" pitchFamily="34" charset="0"/>
              </a:rPr>
              <a:t>Lesson_2_2.2.1_Create equations involving the distributive property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65C81E59-A969-464E-8CFC-A3F46FC3135B}"/>
              </a:ext>
            </a:extLst>
          </p:cNvPr>
          <p:cNvSpPr/>
          <p:nvPr/>
        </p:nvSpPr>
        <p:spPr>
          <a:xfrm>
            <a:off x="4929866" y="75943"/>
            <a:ext cx="274193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>
                <a:latin typeface="Arial Narrow" panose="020B0606020202030204" pitchFamily="34" charset="0"/>
              </a:rPr>
              <a:t>Name: _________________________</a:t>
            </a:r>
          </a:p>
          <a:p>
            <a:r>
              <a:rPr lang="en-US" sz="1400" i="1" dirty="0">
                <a:latin typeface="Arial Narrow" panose="020B0606020202030204" pitchFamily="34" charset="0"/>
              </a:rPr>
              <a:t>Period: _____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82D19CD-8920-4249-BEC5-D36816D10E44}"/>
              </a:ext>
            </a:extLst>
          </p:cNvPr>
          <p:cNvSpPr/>
          <p:nvPr/>
        </p:nvSpPr>
        <p:spPr>
          <a:xfrm>
            <a:off x="3142519" y="9625208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1</a:t>
            </a:r>
            <a:endParaRPr lang="en-US" dirty="0"/>
          </a:p>
        </p:txBody>
      </p:sp>
      <p:pic>
        <p:nvPicPr>
          <p:cNvPr id="38" name="Picture 80" descr="Post-it Modify">
            <a:extLst>
              <a:ext uri="{FF2B5EF4-FFF2-40B4-BE49-F238E27FC236}">
                <a16:creationId xmlns:a16="http://schemas.microsoft.com/office/drawing/2014/main" id="{FA5A541F-5763-429B-861D-925775E2E1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87"/>
          <a:stretch>
            <a:fillRect/>
          </a:stretch>
        </p:blipFill>
        <p:spPr bwMode="auto">
          <a:xfrm>
            <a:off x="-153947" y="6152770"/>
            <a:ext cx="6036414" cy="3031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0" name="Group 65">
            <a:extLst>
              <a:ext uri="{FF2B5EF4-FFF2-40B4-BE49-F238E27FC236}">
                <a16:creationId xmlns:a16="http://schemas.microsoft.com/office/drawing/2014/main" id="{EC3F4388-63A6-45C0-A0EC-7A28E0AB0C9D}"/>
              </a:ext>
            </a:extLst>
          </p:cNvPr>
          <p:cNvGrpSpPr>
            <a:grpSpLocks/>
          </p:cNvGrpSpPr>
          <p:nvPr/>
        </p:nvGrpSpPr>
        <p:grpSpPr bwMode="auto">
          <a:xfrm>
            <a:off x="72867" y="5633054"/>
            <a:ext cx="7383780" cy="33735"/>
            <a:chOff x="312862" y="969963"/>
            <a:chExt cx="8471606" cy="39687"/>
          </a:xfrm>
        </p:grpSpPr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467B46CB-164F-4498-AC52-4D6EBA0D1D78}"/>
                </a:ext>
              </a:extLst>
            </p:cNvPr>
            <p:cNvCxnSpPr/>
            <p:nvPr/>
          </p:nvCxnSpPr>
          <p:spPr bwMode="auto">
            <a:xfrm>
              <a:off x="312862" y="969963"/>
              <a:ext cx="8471606" cy="0"/>
            </a:xfrm>
            <a:prstGeom prst="line">
              <a:avLst/>
            </a:prstGeom>
            <a:ln w="1905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E14438C-10C2-4096-A676-088D0DDE62F1}"/>
                </a:ext>
              </a:extLst>
            </p:cNvPr>
            <p:cNvCxnSpPr/>
            <p:nvPr/>
          </p:nvCxnSpPr>
          <p:spPr bwMode="auto">
            <a:xfrm>
              <a:off x="312862" y="1009650"/>
              <a:ext cx="8471606" cy="0"/>
            </a:xfrm>
            <a:prstGeom prst="line">
              <a:avLst/>
            </a:prstGeom>
            <a:ln w="3175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4" name="Rectangle 21">
            <a:extLst>
              <a:ext uri="{FF2B5EF4-FFF2-40B4-BE49-F238E27FC236}">
                <a16:creationId xmlns:a16="http://schemas.microsoft.com/office/drawing/2014/main" id="{F03A96D3-DD53-44F9-ADF1-5D3A8379C8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060" y="5329874"/>
            <a:ext cx="576048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defTabSz="777240">
              <a:defRPr/>
            </a:pPr>
            <a:r>
              <a:rPr lang="en-US" sz="1200" dirty="0">
                <a:solidFill>
                  <a:srgbClr val="000000"/>
                </a:solidFill>
                <a:latin typeface="Arial" charset="0"/>
                <a:cs typeface="+mn-cs"/>
              </a:rPr>
              <a:t>An </a:t>
            </a:r>
            <a:r>
              <a:rPr lang="en-US" sz="1200" b="1" u="sng" dirty="0">
                <a:solidFill>
                  <a:srgbClr val="000000"/>
                </a:solidFill>
                <a:latin typeface="Arial" charset="0"/>
                <a:cs typeface="+mn-cs"/>
              </a:rPr>
              <a:t>equation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+mn-cs"/>
              </a:rPr>
              <a:t> declares an </a:t>
            </a:r>
            <a:r>
              <a:rPr lang="en-US" sz="1200" b="1" dirty="0">
                <a:solidFill>
                  <a:srgbClr val="000000"/>
                </a:solidFill>
                <a:latin typeface="Arial" charset="0"/>
                <a:cs typeface="+mn-cs"/>
              </a:rPr>
              <a:t>equal 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+mn-cs"/>
              </a:rPr>
              <a:t>relationship</a:t>
            </a:r>
            <a:r>
              <a:rPr lang="en-US" sz="1200" baseline="-25000" dirty="0">
                <a:solidFill>
                  <a:srgbClr val="000000"/>
                </a:solidFill>
                <a:latin typeface="Arial" charset="0"/>
                <a:cs typeface="+mn-cs"/>
              </a:rPr>
              <a:t>1</a:t>
            </a:r>
            <a:r>
              <a:rPr lang="en-US" sz="1200" dirty="0">
                <a:solidFill>
                  <a:srgbClr val="000000"/>
                </a:solidFill>
                <a:latin typeface="Arial" charset="0"/>
                <a:cs typeface="+mn-cs"/>
              </a:rPr>
              <a:t> between two expressions.</a:t>
            </a:r>
          </a:p>
        </p:txBody>
      </p:sp>
      <p:grpSp>
        <p:nvGrpSpPr>
          <p:cNvPr id="45" name="Group 1">
            <a:extLst>
              <a:ext uri="{FF2B5EF4-FFF2-40B4-BE49-F238E27FC236}">
                <a16:creationId xmlns:a16="http://schemas.microsoft.com/office/drawing/2014/main" id="{EBCC619E-C1A9-457E-A212-D276F1D84ABE}"/>
              </a:ext>
            </a:extLst>
          </p:cNvPr>
          <p:cNvGrpSpPr>
            <a:grpSpLocks/>
          </p:cNvGrpSpPr>
          <p:nvPr/>
        </p:nvGrpSpPr>
        <p:grpSpPr bwMode="auto">
          <a:xfrm>
            <a:off x="5553765" y="5742685"/>
            <a:ext cx="2101515" cy="989015"/>
            <a:chOff x="6750050" y="1057275"/>
            <a:chExt cx="2197100" cy="1163204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C515E62E-B8FD-4D63-9E63-32C6D0B29945}"/>
                </a:ext>
              </a:extLst>
            </p:cNvPr>
            <p:cNvSpPr/>
            <p:nvPr/>
          </p:nvSpPr>
          <p:spPr bwMode="auto">
            <a:xfrm>
              <a:off x="6750050" y="1065210"/>
              <a:ext cx="2190751" cy="1155269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What is another way to write the left side of the equation?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 </a:t>
              </a:r>
            </a:p>
            <a:p>
              <a:pPr>
                <a:defRPr/>
              </a:pPr>
              <a:r>
                <a:rPr 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____________ =   57</a:t>
              </a:r>
              <a:r>
                <a:rPr lang="en-US" sz="10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	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D3A1A769-3A0A-4475-930A-75749BBBD5D0}"/>
                </a:ext>
              </a:extLst>
            </p:cNvPr>
            <p:cNvSpPr/>
            <p:nvPr/>
          </p:nvSpPr>
          <p:spPr bwMode="auto">
            <a:xfrm>
              <a:off x="6756400" y="1057275"/>
              <a:ext cx="2190750" cy="220597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</a:rPr>
                <a:t>CFU 1</a:t>
              </a:r>
            </a:p>
          </p:txBody>
        </p:sp>
      </p:grpSp>
      <p:sp>
        <p:nvSpPr>
          <p:cNvPr id="48" name="Text Box 347">
            <a:extLst>
              <a:ext uri="{FF2B5EF4-FFF2-40B4-BE49-F238E27FC236}">
                <a16:creationId xmlns:a16="http://schemas.microsoft.com/office/drawing/2014/main" id="{8C0847B4-ACAB-4DED-829D-E45C6454E9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957" y="6369462"/>
            <a:ext cx="5297646" cy="6555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50" b="1" dirty="0">
                <a:latin typeface="Arial" panose="020B0604020202020204" pitchFamily="34" charset="0"/>
              </a:rPr>
              <a:t>To write an equation, translate</a:t>
            </a:r>
            <a:r>
              <a:rPr lang="en-US" altLang="en-US" sz="1150" b="1" baseline="-25000" dirty="0">
                <a:latin typeface="Arial" panose="020B0604020202020204" pitchFamily="34" charset="0"/>
              </a:rPr>
              <a:t>2</a:t>
            </a:r>
            <a:r>
              <a:rPr lang="en-US" altLang="en-US" sz="1150" b="1" dirty="0">
                <a:latin typeface="Arial" panose="020B0604020202020204" pitchFamily="34" charset="0"/>
              </a:rPr>
              <a:t> the written sentences to mathematical symbols. </a:t>
            </a:r>
          </a:p>
          <a:p>
            <a:pPr eaLnBrk="1" hangingPunct="1"/>
            <a:r>
              <a:rPr lang="en-US" altLang="en-US" sz="136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z="1360" i="1" dirty="0">
                <a:solidFill>
                  <a:srgbClr val="000000"/>
                </a:solidFill>
                <a:latin typeface="Gill Sans MT" panose="020B0502020104020203" pitchFamily="34" charset="0"/>
              </a:rPr>
              <a:t>In math, the word “</a:t>
            </a:r>
            <a:r>
              <a:rPr lang="en-US" altLang="en-US" sz="136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anose="03080402040206030403" pitchFamily="66" charset="0"/>
              </a:rPr>
              <a:t>equals, is, is equal to, is the same as</a:t>
            </a:r>
            <a:r>
              <a:rPr lang="en-US" altLang="en-US" sz="136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anose="03080402040206030403" pitchFamily="66" charset="0"/>
              </a:rPr>
              <a:t>” </a:t>
            </a:r>
            <a:r>
              <a:rPr lang="en-US" altLang="en-US" sz="1360" i="1" dirty="0">
                <a:solidFill>
                  <a:srgbClr val="000000"/>
                </a:solidFill>
                <a:latin typeface="Gill Sans MT" panose="020B0502020104020203" pitchFamily="34" charset="0"/>
              </a:rPr>
              <a:t>means </a:t>
            </a:r>
            <a:r>
              <a:rPr lang="en-US" altLang="en-US" sz="136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anose="03080402040206030403" pitchFamily="66" charset="0"/>
              </a:rPr>
              <a:t>“</a:t>
            </a:r>
            <a:r>
              <a:rPr lang="en-US" altLang="en-US" sz="136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hand591 BT" panose="03080402040206030403" pitchFamily="66" charset="0"/>
              </a:rPr>
              <a:t>equals =.”</a:t>
            </a:r>
            <a:endParaRPr lang="en-US" altLang="en-US" sz="1360" dirty="0">
              <a:solidFill>
                <a:srgbClr val="FF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badi Extra Light" panose="020B0204020104020204" pitchFamily="34" charset="0"/>
            </a:endParaRPr>
          </a:p>
        </p:txBody>
      </p:sp>
      <p:sp>
        <p:nvSpPr>
          <p:cNvPr id="49" name="Rectangle 130">
            <a:extLst>
              <a:ext uri="{FF2B5EF4-FFF2-40B4-BE49-F238E27FC236}">
                <a16:creationId xmlns:a16="http://schemas.microsoft.com/office/drawing/2014/main" id="{4F20B3F7-78EB-4E1A-B4E7-D2DF148545F6}"/>
              </a:ext>
            </a:extLst>
          </p:cNvPr>
          <p:cNvSpPr/>
          <p:nvPr/>
        </p:nvSpPr>
        <p:spPr>
          <a:xfrm>
            <a:off x="28539" y="5144901"/>
            <a:ext cx="1882379" cy="210503"/>
          </a:xfrm>
          <a:custGeom>
            <a:avLst/>
            <a:gdLst/>
            <a:ahLst/>
            <a:cxnLst/>
            <a:rect l="l" t="t" r="r" b="b"/>
            <a:pathLst>
              <a:path w="2214255" h="247650">
                <a:moveTo>
                  <a:pt x="2113281" y="0"/>
                </a:moveTo>
                <a:lnTo>
                  <a:pt x="2214255" y="123825"/>
                </a:lnTo>
                <a:lnTo>
                  <a:pt x="2113281" y="247650"/>
                </a:lnTo>
                <a:lnTo>
                  <a:pt x="2113281" y="247269"/>
                </a:lnTo>
                <a:lnTo>
                  <a:pt x="0" y="247269"/>
                </a:lnTo>
                <a:lnTo>
                  <a:pt x="0" y="381"/>
                </a:lnTo>
                <a:lnTo>
                  <a:pt x="2113281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Concept Development</a:t>
            </a:r>
          </a:p>
        </p:txBody>
      </p:sp>
      <p:grpSp>
        <p:nvGrpSpPr>
          <p:cNvPr id="50" name="Group 42">
            <a:extLst>
              <a:ext uri="{FF2B5EF4-FFF2-40B4-BE49-F238E27FC236}">
                <a16:creationId xmlns:a16="http://schemas.microsoft.com/office/drawing/2014/main" id="{23C20DD4-AA2C-459D-B3B7-E3132AB376C8}"/>
              </a:ext>
            </a:extLst>
          </p:cNvPr>
          <p:cNvGrpSpPr>
            <a:grpSpLocks/>
          </p:cNvGrpSpPr>
          <p:nvPr/>
        </p:nvGrpSpPr>
        <p:grpSpPr bwMode="auto">
          <a:xfrm>
            <a:off x="156538" y="9342144"/>
            <a:ext cx="2331611" cy="612937"/>
            <a:chOff x="6750051" y="5199063"/>
            <a:chExt cx="1829453" cy="720761"/>
          </a:xfrm>
        </p:grpSpPr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CFB4D111-49D5-4B42-BC92-658AB04F7AA9}"/>
                </a:ext>
              </a:extLst>
            </p:cNvPr>
            <p:cNvSpPr/>
            <p:nvPr/>
          </p:nvSpPr>
          <p:spPr bwMode="auto">
            <a:xfrm>
              <a:off x="6750051" y="5199063"/>
              <a:ext cx="1823104" cy="72076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tIns="256489" rIns="38862">
              <a:spAutoFit/>
            </a:bodyPr>
            <a:lstStyle/>
            <a:p>
              <a:pPr defTabSz="777240">
                <a:defRPr/>
              </a:pPr>
              <a:r>
                <a:rPr lang="en-US" sz="1000" baseline="30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1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 the way things are connected</a:t>
              </a:r>
            </a:p>
            <a:p>
              <a:pPr defTabSz="777240">
                <a:defRPr/>
              </a:pPr>
              <a:r>
                <a:rPr lang="en-US" sz="1000" baseline="30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2</a:t>
              </a:r>
              <a:r>
                <a:rPr lang="en-US" sz="1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 change from one language to another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F02F1DE7-8DA9-46A4-8867-8107DF0C1979}"/>
                </a:ext>
              </a:extLst>
            </p:cNvPr>
            <p:cNvSpPr/>
            <p:nvPr/>
          </p:nvSpPr>
          <p:spPr bwMode="auto">
            <a:xfrm>
              <a:off x="6756400" y="5199063"/>
              <a:ext cx="1823104" cy="243399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100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sp>
        <p:nvSpPr>
          <p:cNvPr id="59" name="Text Box 347">
            <a:extLst>
              <a:ext uri="{FF2B5EF4-FFF2-40B4-BE49-F238E27FC236}">
                <a16:creationId xmlns:a16="http://schemas.microsoft.com/office/drawing/2014/main" id="{F5E7D7C9-DBEA-4EBE-8655-46E6741039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460" y="5780706"/>
            <a:ext cx="126188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defTabSz="77724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 dirty="0">
                <a:solidFill>
                  <a:srgbClr val="000000"/>
                </a:solidFill>
              </a:rPr>
              <a:t>Examples</a:t>
            </a:r>
          </a:p>
        </p:txBody>
      </p:sp>
      <p:sp>
        <p:nvSpPr>
          <p:cNvPr id="61" name="Rectangle 48">
            <a:extLst>
              <a:ext uri="{FF2B5EF4-FFF2-40B4-BE49-F238E27FC236}">
                <a16:creationId xmlns:a16="http://schemas.microsoft.com/office/drawing/2014/main" id="{B7A49724-90B0-47F0-98EC-579F3E4F74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1453" y="5901344"/>
            <a:ext cx="891868" cy="239677"/>
          </a:xfrm>
          <a:prstGeom prst="rect">
            <a:avLst/>
          </a:prstGeom>
          <a:solidFill>
            <a:srgbClr val="008000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2" name="Rectangle 49">
            <a:extLst>
              <a:ext uri="{FF2B5EF4-FFF2-40B4-BE49-F238E27FC236}">
                <a16:creationId xmlns:a16="http://schemas.microsoft.com/office/drawing/2014/main" id="{CD2B71F0-6AE6-423F-B14A-535E4DAB2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5783" y="5930483"/>
            <a:ext cx="478218" cy="219170"/>
          </a:xfrm>
          <a:prstGeom prst="rect">
            <a:avLst/>
          </a:prstGeom>
          <a:solidFill>
            <a:srgbClr val="0000FF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63" name="Text Box 51">
            <a:extLst>
              <a:ext uri="{FF2B5EF4-FFF2-40B4-BE49-F238E27FC236}">
                <a16:creationId xmlns:a16="http://schemas.microsoft.com/office/drawing/2014/main" id="{834F8812-4B96-41F3-B186-2663CD53FB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352" y="5765562"/>
            <a:ext cx="658081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20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expression</a:t>
            </a:r>
            <a:endParaRPr lang="en-US" altLang="en-US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4" name="Text Box 52">
            <a:extLst>
              <a:ext uri="{FF2B5EF4-FFF2-40B4-BE49-F238E27FC236}">
                <a16:creationId xmlns:a16="http://schemas.microsoft.com/office/drawing/2014/main" id="{E47D6D6F-FEA5-43EC-B4DE-091BACF2C2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4550" y="5766248"/>
            <a:ext cx="658080" cy="156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020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expression</a:t>
            </a:r>
            <a:endParaRPr lang="en-US" altLang="en-US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" name="Text Box 41">
            <a:extLst>
              <a:ext uri="{FF2B5EF4-FFF2-40B4-BE49-F238E27FC236}">
                <a16:creationId xmlns:a16="http://schemas.microsoft.com/office/drawing/2014/main" id="{1D79F150-A020-47BE-B6FB-C0958239EB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27742" y="5810803"/>
            <a:ext cx="1831105" cy="31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2040" i="1" dirty="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2(x</a:t>
            </a:r>
            <a:r>
              <a:rPr lang="en-US" altLang="en-US" sz="2040" dirty="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+ 4)  </a:t>
            </a:r>
            <a:r>
              <a:rPr lang="en-US" altLang="en-US" sz="2040" b="1" dirty="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=</a:t>
            </a:r>
            <a:r>
              <a:rPr lang="en-US" altLang="en-US" sz="2040" dirty="0">
                <a:solidFill>
                  <a:srgbClr val="000000"/>
                </a:solidFill>
                <a:latin typeface="Palatino" pitchFamily="18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 x+3 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grpSp>
        <p:nvGrpSpPr>
          <p:cNvPr id="66" name="Group 74">
            <a:extLst>
              <a:ext uri="{FF2B5EF4-FFF2-40B4-BE49-F238E27FC236}">
                <a16:creationId xmlns:a16="http://schemas.microsoft.com/office/drawing/2014/main" id="{0590A6BE-997E-461F-B669-7E06CA78DD80}"/>
              </a:ext>
            </a:extLst>
          </p:cNvPr>
          <p:cNvGrpSpPr>
            <a:grpSpLocks/>
          </p:cNvGrpSpPr>
          <p:nvPr/>
        </p:nvGrpSpPr>
        <p:grpSpPr bwMode="auto">
          <a:xfrm>
            <a:off x="3566482" y="5760712"/>
            <a:ext cx="1782742" cy="376646"/>
            <a:chOff x="1399095" y="840701"/>
            <a:chExt cx="1817036" cy="443113"/>
          </a:xfrm>
        </p:grpSpPr>
        <p:sp>
          <p:nvSpPr>
            <p:cNvPr id="67" name="Rectangle 48">
              <a:extLst>
                <a:ext uri="{FF2B5EF4-FFF2-40B4-BE49-F238E27FC236}">
                  <a16:creationId xmlns:a16="http://schemas.microsoft.com/office/drawing/2014/main" id="{EBE4614B-B1A4-4C14-B2B8-B71277C543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76064" y="1021030"/>
              <a:ext cx="462992" cy="239096"/>
            </a:xfrm>
            <a:prstGeom prst="rect">
              <a:avLst/>
            </a:prstGeom>
            <a:solidFill>
              <a:srgbClr val="008000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8" name="Rectangle 49">
              <a:extLst>
                <a:ext uri="{FF2B5EF4-FFF2-40B4-BE49-F238E27FC236}">
                  <a16:creationId xmlns:a16="http://schemas.microsoft.com/office/drawing/2014/main" id="{0FF71229-EF33-46DB-AE93-C75385E6ECA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19141" y="1045309"/>
              <a:ext cx="822951" cy="238505"/>
            </a:xfrm>
            <a:prstGeom prst="rect">
              <a:avLst/>
            </a:prstGeom>
            <a:solidFill>
              <a:srgbClr val="0000FF">
                <a:alpha val="3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69" name="Text Box 51">
              <a:extLst>
                <a:ext uri="{FF2B5EF4-FFF2-40B4-BE49-F238E27FC236}">
                  <a16:creationId xmlns:a16="http://schemas.microsoft.com/office/drawing/2014/main" id="{BAC50915-456B-451D-B3F9-02C5827CA1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99095" y="846406"/>
              <a:ext cx="7477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2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expression</a:t>
              </a:r>
              <a:endParaRPr lang="en-US" altLang="en-US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0" name="Text Box 52">
              <a:extLst>
                <a:ext uri="{FF2B5EF4-FFF2-40B4-BE49-F238E27FC236}">
                  <a16:creationId xmlns:a16="http://schemas.microsoft.com/office/drawing/2014/main" id="{15433948-DE20-4378-9B05-6DAC4319304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25530" y="840701"/>
              <a:ext cx="747713" cy="1846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1020" dirty="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expression</a:t>
              </a:r>
              <a:endParaRPr lang="en-US" altLang="en-US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  <p:sp>
          <p:nvSpPr>
            <p:cNvPr id="71" name="Text Box 41">
              <a:extLst>
                <a:ext uri="{FF2B5EF4-FFF2-40B4-BE49-F238E27FC236}">
                  <a16:creationId xmlns:a16="http://schemas.microsoft.com/office/drawing/2014/main" id="{85BE2293-7E2C-4D41-9203-6589B8FAE0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3222" y="910626"/>
              <a:ext cx="1772909" cy="33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22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40" dirty="0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5</a:t>
              </a:r>
              <a:r>
                <a:rPr lang="en-US" altLang="en-US" sz="2040" i="1" dirty="0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r>
                <a:rPr lang="en-US" altLang="en-US" sz="2040" dirty="0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</a:t>
              </a:r>
              <a:r>
                <a:rPr lang="en-US" altLang="en-US" sz="2040" b="1" dirty="0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=</a:t>
              </a:r>
              <a:r>
                <a:rPr lang="en-US" altLang="en-US" sz="2040" dirty="0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 2(</a:t>
              </a:r>
              <a:r>
                <a:rPr lang="en-US" altLang="en-US" sz="2040" i="1" dirty="0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n</a:t>
              </a:r>
              <a:r>
                <a:rPr lang="en-US" altLang="en-US" sz="2040" dirty="0">
                  <a:solidFill>
                    <a:srgbClr val="000000"/>
                  </a:solidFill>
                  <a:latin typeface="Palatino" pitchFamily="18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 – 8) </a:t>
              </a:r>
            </a:p>
            <a:p>
              <a:pPr eaLnBrk="1" hangingPunct="1"/>
              <a:endParaRPr lang="en-US" altLang="en-US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endParaRPr>
            </a:p>
          </p:txBody>
        </p:sp>
      </p:grpSp>
      <p:sp>
        <p:nvSpPr>
          <p:cNvPr id="72" name="Text Box 198">
            <a:extLst>
              <a:ext uri="{FF2B5EF4-FFF2-40B4-BE49-F238E27FC236}">
                <a16:creationId xmlns:a16="http://schemas.microsoft.com/office/drawing/2014/main" id="{20E1EC0B-43A1-4EA9-9866-9F03838CB8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567" y="7155922"/>
            <a:ext cx="5916150" cy="29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3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“</a:t>
            </a:r>
            <a:r>
              <a:rPr lang="en-US" altLang="en-US" sz="1300" i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Gio</a:t>
            </a:r>
            <a:r>
              <a:rPr lang="en-US" altLang="en-US" sz="1300" i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 has 9 more video games(v) than Alex. Together they have 57 video games.”</a:t>
            </a:r>
          </a:p>
        </p:txBody>
      </p:sp>
      <p:grpSp>
        <p:nvGrpSpPr>
          <p:cNvPr id="76" name="Group 1">
            <a:extLst>
              <a:ext uri="{FF2B5EF4-FFF2-40B4-BE49-F238E27FC236}">
                <a16:creationId xmlns:a16="http://schemas.microsoft.com/office/drawing/2014/main" id="{D894601E-0348-4998-A40A-984669A5E09A}"/>
              </a:ext>
            </a:extLst>
          </p:cNvPr>
          <p:cNvGrpSpPr>
            <a:grpSpLocks/>
          </p:cNvGrpSpPr>
          <p:nvPr/>
        </p:nvGrpSpPr>
        <p:grpSpPr bwMode="auto">
          <a:xfrm>
            <a:off x="5519990" y="7013237"/>
            <a:ext cx="2154632" cy="2778546"/>
            <a:chOff x="6750050" y="1057275"/>
            <a:chExt cx="2197100" cy="3268421"/>
          </a:xfrm>
        </p:grpSpPr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5B07D4BD-C876-44AC-BA32-8B120FE5F99B}"/>
                </a:ext>
              </a:extLst>
            </p:cNvPr>
            <p:cNvSpPr/>
            <p:nvPr/>
          </p:nvSpPr>
          <p:spPr bwMode="auto">
            <a:xfrm>
              <a:off x="6750050" y="1065212"/>
              <a:ext cx="2190751" cy="3260484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 eaLnBrk="0" hangingPunct="0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Which is the correct equation from the written sentence? </a:t>
              </a:r>
              <a:r>
                <a:rPr lang="en-US" sz="1000" dirty="0">
                  <a:solidFill>
                    <a:schemeClr val="tx1"/>
                  </a:solidFill>
                  <a:latin typeface="Verdana" pitchFamily="-1" charset="0"/>
                  <a:cs typeface="Times New Roman" pitchFamily="-1" charset="0"/>
                </a:rPr>
                <a:t>How is “</a:t>
              </a:r>
              <a:r>
                <a:rPr lang="en-US" sz="1000" i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erdana" pitchFamily="-1" charset="0"/>
                  <a:cs typeface="Times New Roman" pitchFamily="-1" charset="0"/>
                </a:rPr>
                <a:t>2 times 3 less than a number is 4</a:t>
              </a:r>
              <a:r>
                <a:rPr lang="en-US" sz="1000" dirty="0">
                  <a:solidFill>
                    <a:schemeClr val="tx1"/>
                  </a:solidFill>
                  <a:latin typeface="Verdana" pitchFamily="-1" charset="0"/>
                  <a:cs typeface="Times New Roman" pitchFamily="-1" charset="0"/>
                </a:rPr>
                <a:t>” translated into an algebraic expression?</a:t>
              </a:r>
            </a:p>
            <a:p>
              <a:pPr eaLnBrk="0" hangingPunct="0">
                <a:defRPr/>
              </a:pPr>
              <a:endParaRPr lang="en-US" sz="1000" dirty="0">
                <a:solidFill>
                  <a:schemeClr val="tx1"/>
                </a:solidFill>
                <a:latin typeface="Verdana" pitchFamily="-1" charset="0"/>
                <a:cs typeface="Times New Roman" pitchFamily="-1" charset="0"/>
              </a:endParaRPr>
            </a:p>
            <a:p>
              <a:pPr ea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9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A  </a:t>
              </a:r>
              <a:r>
                <a:rPr lang="en-US" sz="119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2</a:t>
              </a:r>
              <a:r>
                <a:rPr lang="en-US" sz="119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( 3 – n ) = 4</a:t>
              </a:r>
              <a:r>
                <a:rPr lang="en-US" sz="119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 </a:t>
              </a:r>
            </a:p>
            <a:p>
              <a:pPr ea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8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	</a:t>
              </a:r>
            </a:p>
            <a:p>
              <a:pPr ea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9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B  </a:t>
              </a:r>
              <a:r>
                <a:rPr lang="en-US" sz="119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2</a:t>
              </a:r>
              <a:r>
                <a:rPr lang="en-US" sz="119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rPr>
                <a:t> ( n  – 3 ) = 4</a:t>
              </a:r>
              <a:r>
                <a:rPr lang="en-US" sz="1190" i="1" dirty="0">
                  <a:solidFill>
                    <a:schemeClr val="tx1"/>
                  </a:solidFill>
                  <a:latin typeface="Palatino" pitchFamily="18" charset="0"/>
                  <a:cs typeface="Arial" pitchFamily="34" charset="0"/>
                </a:rPr>
                <a:t> </a:t>
              </a:r>
            </a:p>
            <a:p>
              <a:pPr eaLnBrk="0" hangingPunct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765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-1" charset="0"/>
              </a:endParaRPr>
            </a:p>
            <a:p>
              <a:pPr eaLnBrk="0" hangingPunct="0">
                <a:defRPr/>
              </a:pPr>
              <a:r>
                <a:rPr lang="en-US" sz="1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In your own words, what is an equation? </a:t>
              </a:r>
            </a:p>
            <a:p>
              <a:pPr eaLnBrk="0" hangingPunct="0">
                <a:defRPr/>
              </a:pPr>
              <a:r>
                <a:rPr lang="en-US" sz="1000" dirty="0">
                  <a:solidFill>
                    <a:schemeClr val="tx1"/>
                  </a:solidFill>
                  <a:latin typeface="Verdana" pitchFamily="-1" charset="0"/>
                  <a:cs typeface="Times New Roman" pitchFamily="-1" charset="0"/>
                </a:rPr>
                <a:t>An equation is____________</a:t>
              </a:r>
            </a:p>
            <a:p>
              <a:pPr eaLnBrk="0" hangingPunct="0">
                <a:defRPr/>
              </a:pPr>
              <a:endParaRPr lang="en-US" sz="400" dirty="0">
                <a:solidFill>
                  <a:schemeClr val="tx1"/>
                </a:solidFill>
                <a:latin typeface="Verdana" pitchFamily="-1" charset="0"/>
                <a:cs typeface="Times New Roman" pitchFamily="-1" charset="0"/>
              </a:endParaRPr>
            </a:p>
            <a:p>
              <a:pPr eaLnBrk="0" hangingPunct="0">
                <a:defRPr/>
              </a:pPr>
              <a:r>
                <a:rPr lang="en-US" sz="1000" dirty="0">
                  <a:solidFill>
                    <a:schemeClr val="tx1"/>
                  </a:solidFill>
                  <a:latin typeface="Verdana" pitchFamily="-1" charset="0"/>
                  <a:cs typeface="Times New Roman" pitchFamily="-1" charset="0"/>
                </a:rPr>
                <a:t>________________________.</a:t>
              </a:r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D88139D9-3A7D-4878-9846-092982390433}"/>
                </a:ext>
              </a:extLst>
            </p:cNvPr>
            <p:cNvSpPr/>
            <p:nvPr/>
          </p:nvSpPr>
          <p:spPr bwMode="auto">
            <a:xfrm>
              <a:off x="6756400" y="1057275"/>
              <a:ext cx="2190750" cy="220631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</a:rPr>
                <a:t>CFU 2</a:t>
              </a:r>
            </a:p>
          </p:txBody>
        </p:sp>
      </p:grpSp>
      <p:sp>
        <p:nvSpPr>
          <p:cNvPr id="81" name="Rectangle 80">
            <a:extLst>
              <a:ext uri="{FF2B5EF4-FFF2-40B4-BE49-F238E27FC236}">
                <a16:creationId xmlns:a16="http://schemas.microsoft.com/office/drawing/2014/main" id="{39762252-3C36-4D44-BF67-24AAD47EBC3F}"/>
              </a:ext>
            </a:extLst>
          </p:cNvPr>
          <p:cNvSpPr/>
          <p:nvPr/>
        </p:nvSpPr>
        <p:spPr>
          <a:xfrm>
            <a:off x="82040" y="8178613"/>
            <a:ext cx="990977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Alex’s</a:t>
            </a:r>
          </a:p>
          <a:p>
            <a:pPr algn="ctr"/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video games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5C122E1C-B338-48FE-A818-957BE8C4D85C}"/>
              </a:ext>
            </a:extLst>
          </p:cNvPr>
          <p:cNvSpPr/>
          <p:nvPr/>
        </p:nvSpPr>
        <p:spPr>
          <a:xfrm>
            <a:off x="1238449" y="8213497"/>
            <a:ext cx="1827744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Gio</a:t>
            </a:r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= the same amount as </a:t>
            </a:r>
          </a:p>
          <a:p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Alex’s has </a:t>
            </a:r>
            <a:r>
              <a:rPr lang="en-US" sz="1300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plus</a:t>
            </a:r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9 more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F7ECC651-AD75-44E8-BCAC-8ECE5B927BBD}"/>
              </a:ext>
            </a:extLst>
          </p:cNvPr>
          <p:cNvSpPr/>
          <p:nvPr/>
        </p:nvSpPr>
        <p:spPr>
          <a:xfrm>
            <a:off x="3512545" y="8211832"/>
            <a:ext cx="1549014" cy="6924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Alex’s games plus the </a:t>
            </a:r>
          </a:p>
          <a:p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same amount as Alex </a:t>
            </a:r>
          </a:p>
          <a:p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has </a:t>
            </a:r>
            <a:r>
              <a:rPr lang="en-US" sz="1300" i="1" dirty="0">
                <a:solidFill>
                  <a:srgbClr val="FF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plus</a:t>
            </a:r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9 more</a:t>
            </a: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FCB282BD-C011-4D08-B3F9-0B0CA945DAD2}"/>
              </a:ext>
            </a:extLst>
          </p:cNvPr>
          <p:cNvSpPr/>
          <p:nvPr/>
        </p:nvSpPr>
        <p:spPr>
          <a:xfrm>
            <a:off x="1430616" y="7470031"/>
            <a:ext cx="2840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+</a:t>
            </a:r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70C0D0DA-39AF-4D7A-A924-D44134434BBB}"/>
              </a:ext>
            </a:extLst>
          </p:cNvPr>
          <p:cNvSpPr/>
          <p:nvPr/>
        </p:nvSpPr>
        <p:spPr>
          <a:xfrm>
            <a:off x="3245819" y="7498550"/>
            <a:ext cx="284052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=</a:t>
            </a:r>
          </a:p>
        </p:txBody>
      </p: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87817E83-14B7-4EE0-BFD5-43946D4ABD95}"/>
              </a:ext>
            </a:extLst>
          </p:cNvPr>
          <p:cNvCxnSpPr>
            <a:cxnSpLocks/>
          </p:cNvCxnSpPr>
          <p:nvPr/>
        </p:nvCxnSpPr>
        <p:spPr>
          <a:xfrm flipH="1" flipV="1">
            <a:off x="3906782" y="7741816"/>
            <a:ext cx="271453" cy="52379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5B2BBB96-D04D-46D3-86B2-0EDCC78275FB}"/>
              </a:ext>
            </a:extLst>
          </p:cNvPr>
          <p:cNvCxnSpPr>
            <a:cxnSpLocks/>
          </p:cNvCxnSpPr>
          <p:nvPr/>
        </p:nvCxnSpPr>
        <p:spPr>
          <a:xfrm flipV="1">
            <a:off x="1486975" y="7762419"/>
            <a:ext cx="613458" cy="48143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8B102914-3EA4-4A3F-9F46-0D320CCD443D}"/>
              </a:ext>
            </a:extLst>
          </p:cNvPr>
          <p:cNvCxnSpPr>
            <a:cxnSpLocks/>
          </p:cNvCxnSpPr>
          <p:nvPr/>
        </p:nvCxnSpPr>
        <p:spPr>
          <a:xfrm flipV="1">
            <a:off x="501230" y="7788294"/>
            <a:ext cx="276044" cy="39959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4" name="Rectangle 73">
            <a:extLst>
              <a:ext uri="{FF2B5EF4-FFF2-40B4-BE49-F238E27FC236}">
                <a16:creationId xmlns:a16="http://schemas.microsoft.com/office/drawing/2014/main" id="{FCB282BD-C011-4D08-B3F9-0B0CA945DAD2}"/>
              </a:ext>
            </a:extLst>
          </p:cNvPr>
          <p:cNvSpPr/>
          <p:nvPr/>
        </p:nvSpPr>
        <p:spPr>
          <a:xfrm>
            <a:off x="501230" y="7488200"/>
            <a:ext cx="60144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_____</a:t>
            </a:r>
            <a:endParaRPr lang="en-US" sz="1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FCB282BD-C011-4D08-B3F9-0B0CA945DAD2}"/>
              </a:ext>
            </a:extLst>
          </p:cNvPr>
          <p:cNvSpPr/>
          <p:nvPr/>
        </p:nvSpPr>
        <p:spPr>
          <a:xfrm>
            <a:off x="1893835" y="7473367"/>
            <a:ext cx="1027782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_________</a:t>
            </a:r>
            <a:endParaRPr lang="en-US" sz="1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FCB282BD-C011-4D08-B3F9-0B0CA945DAD2}"/>
              </a:ext>
            </a:extLst>
          </p:cNvPr>
          <p:cNvSpPr/>
          <p:nvPr/>
        </p:nvSpPr>
        <p:spPr>
          <a:xfrm>
            <a:off x="3635258" y="7481769"/>
            <a:ext cx="60144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_____</a:t>
            </a:r>
            <a:endParaRPr lang="en-US" sz="13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/>
      <p:bldP spid="53" grpId="0" animBg="1"/>
      <p:bldP spid="6153" grpId="0"/>
      <p:bldP spid="6154" grpId="0"/>
      <p:bldP spid="27" grpId="0" animBg="1"/>
      <p:bldP spid="28" grpId="0" animBg="1"/>
      <p:bldP spid="6157" grpId="0"/>
      <p:bldP spid="6158" grpId="0"/>
      <p:bldP spid="6159" grpId="0"/>
      <p:bldP spid="6160" grpId="0"/>
      <p:bldP spid="6161" grpId="0"/>
      <p:bldP spid="6162" grpId="0"/>
      <p:bldP spid="6163" grpId="0"/>
      <p:bldP spid="6164" grpId="0"/>
      <p:bldP spid="48" grpId="0"/>
      <p:bldP spid="59" grpId="0"/>
      <p:bldP spid="72" grpId="0"/>
      <p:bldP spid="81" grpId="0"/>
      <p:bldP spid="82" grpId="0"/>
      <p:bldP spid="83" grpId="0"/>
      <p:bldP spid="84" grpId="0"/>
      <p:bldP spid="85" grpId="0"/>
      <p:bldP spid="74" grpId="0"/>
      <p:bldP spid="75" grpId="0"/>
      <p:bldP spid="7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79614" y="289533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172" name="Text Box 1302"/>
          <p:cNvSpPr txBox="1">
            <a:spLocks noChangeArrowheads="1"/>
          </p:cNvSpPr>
          <p:nvPr/>
        </p:nvSpPr>
        <p:spPr bwMode="auto">
          <a:xfrm>
            <a:off x="120095" y="419370"/>
            <a:ext cx="573619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777240"/>
            <a:r>
              <a:rPr lang="en-US" altLang="en-US" sz="1275" dirty="0">
                <a:solidFill>
                  <a:srgbClr val="000000"/>
                </a:solidFill>
                <a:latin typeface="Arial" panose="020B0604020202020204" pitchFamily="34" charset="0"/>
              </a:rPr>
              <a:t>An </a:t>
            </a:r>
            <a:r>
              <a:rPr lang="en-US" altLang="en-US" sz="1275" b="1" u="sng" dirty="0">
                <a:solidFill>
                  <a:srgbClr val="000000"/>
                </a:solidFill>
                <a:latin typeface="Arial" panose="020B0604020202020204" pitchFamily="34" charset="0"/>
              </a:rPr>
              <a:t>equation</a:t>
            </a:r>
            <a:r>
              <a:rPr lang="en-US" altLang="en-US" sz="1275" dirty="0">
                <a:solidFill>
                  <a:srgbClr val="000000"/>
                </a:solidFill>
                <a:latin typeface="Arial" panose="020B0604020202020204" pitchFamily="34" charset="0"/>
              </a:rPr>
              <a:t> declares an equal relationship between two expressions.</a:t>
            </a:r>
          </a:p>
          <a:p>
            <a:pPr defTabSz="777240" eaLnBrk="1" hangingPunct="1"/>
            <a:r>
              <a:rPr lang="en-US" altLang="en-US" sz="1275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z="1275" i="1" dirty="0">
                <a:solidFill>
                  <a:srgbClr val="000000"/>
                </a:solidFill>
                <a:latin typeface="Gill Sans MT" panose="020B0502020104020203" pitchFamily="34" charset="0"/>
              </a:rPr>
              <a:t>In math, the word “</a:t>
            </a:r>
            <a:r>
              <a:rPr lang="en-US" altLang="en-US" sz="1275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is</a:t>
            </a:r>
            <a:r>
              <a:rPr lang="en-US" altLang="en-US" sz="1275" i="1" dirty="0">
                <a:solidFill>
                  <a:srgbClr val="000000"/>
                </a:solidFill>
                <a:latin typeface="Gill Sans MT" panose="020B0502020104020203" pitchFamily="34" charset="0"/>
              </a:rPr>
              <a:t>” means “</a:t>
            </a:r>
            <a:r>
              <a:rPr lang="en-US" altLang="en-US" sz="1275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equals =</a:t>
            </a:r>
            <a:r>
              <a:rPr lang="en-US" altLang="en-US" sz="1275" i="1" dirty="0">
                <a:solidFill>
                  <a:srgbClr val="000000"/>
                </a:solidFill>
                <a:latin typeface="Gill Sans MT" panose="020B0502020104020203" pitchFamily="34" charset="0"/>
              </a:rPr>
              <a:t>.”</a:t>
            </a:r>
            <a:endParaRPr lang="en-US" altLang="en-US" sz="1275" dirty="0"/>
          </a:p>
        </p:txBody>
      </p:sp>
      <p:sp>
        <p:nvSpPr>
          <p:cNvPr id="38" name="Rectangle 144"/>
          <p:cNvSpPr/>
          <p:nvPr/>
        </p:nvSpPr>
        <p:spPr>
          <a:xfrm>
            <a:off x="0" y="182933"/>
            <a:ext cx="2486899" cy="210503"/>
          </a:xfrm>
          <a:custGeom>
            <a:avLst/>
            <a:gdLst/>
            <a:ahLst/>
            <a:cxnLst/>
            <a:rect l="l" t="t" r="r" b="b"/>
            <a:pathLst>
              <a:path w="2742521" h="247650">
                <a:moveTo>
                  <a:pt x="2641547" y="0"/>
                </a:moveTo>
                <a:lnTo>
                  <a:pt x="2742521" y="123825"/>
                </a:lnTo>
                <a:lnTo>
                  <a:pt x="2641547" y="247650"/>
                </a:lnTo>
                <a:lnTo>
                  <a:pt x="0" y="247650"/>
                </a:lnTo>
                <a:lnTo>
                  <a:pt x="0" y="762"/>
                </a:lnTo>
                <a:lnTo>
                  <a:pt x="2641547" y="762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Development/Guided Practice 1</a:t>
            </a:r>
          </a:p>
        </p:txBody>
      </p:sp>
      <p:grpSp>
        <p:nvGrpSpPr>
          <p:cNvPr id="7175" name="Group 38"/>
          <p:cNvGrpSpPr>
            <a:grpSpLocks/>
          </p:cNvGrpSpPr>
          <p:nvPr/>
        </p:nvGrpSpPr>
        <p:grpSpPr bwMode="auto">
          <a:xfrm>
            <a:off x="6274594" y="5438409"/>
            <a:ext cx="1460024" cy="566770"/>
            <a:chOff x="6750050" y="5199063"/>
            <a:chExt cx="2190750" cy="666521"/>
          </a:xfrm>
        </p:grpSpPr>
        <p:sp>
          <p:nvSpPr>
            <p:cNvPr id="40" name="Rectangle 39"/>
            <p:cNvSpPr/>
            <p:nvPr/>
          </p:nvSpPr>
          <p:spPr bwMode="auto">
            <a:xfrm>
              <a:off x="6750050" y="5199063"/>
              <a:ext cx="2184675" cy="66652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61000">
                  <a:schemeClr val="bg1">
                    <a:lumMod val="95000"/>
                  </a:schemeClr>
                </a:gs>
                <a:gs pos="100000">
                  <a:schemeClr val="bg1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 defTabSz="777240">
                <a:defRPr/>
              </a:pPr>
              <a:r>
                <a:rPr lang="en-US" sz="850" baseline="30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3</a:t>
              </a: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 find (synonym)</a:t>
              </a:r>
            </a:p>
            <a:p>
              <a:pPr defTabSz="777240">
                <a:defRPr/>
              </a:pPr>
              <a:r>
                <a:rPr lang="en-US" sz="850" baseline="3000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4</a:t>
              </a:r>
              <a:r>
                <a:rPr lang="en-US" sz="850" dirty="0">
                  <a:solidFill>
                    <a:schemeClr val="bg1">
                      <a:lumMod val="50000"/>
                    </a:schemeClr>
                  </a:solidFill>
                  <a:latin typeface="Arial" charset="0"/>
                  <a:cs typeface="Times New Roman" pitchFamily="18" charset="0"/>
                </a:rPr>
                <a:t> explain what it means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6756124" y="5199063"/>
              <a:ext cx="2184676" cy="231682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 w="3175">
              <a:solidFill>
                <a:schemeClr val="tx1">
                  <a:lumMod val="50000"/>
                  <a:lumOff val="50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</a:rPr>
                <a:t>Vocabulary</a:t>
              </a:r>
            </a:p>
          </p:txBody>
        </p:sp>
      </p:grpSp>
      <p:grpSp>
        <p:nvGrpSpPr>
          <p:cNvPr id="7177" name="Group 1"/>
          <p:cNvGrpSpPr>
            <a:grpSpLocks/>
          </p:cNvGrpSpPr>
          <p:nvPr/>
        </p:nvGrpSpPr>
        <p:grpSpPr bwMode="auto">
          <a:xfrm>
            <a:off x="5222082" y="234210"/>
            <a:ext cx="2675811" cy="833914"/>
            <a:chOff x="6143553" y="127375"/>
            <a:chExt cx="3147591" cy="980382"/>
          </a:xfrm>
        </p:grpSpPr>
        <p:grpSp>
          <p:nvGrpSpPr>
            <p:cNvPr id="7302" name="Group 10"/>
            <p:cNvGrpSpPr>
              <a:grpSpLocks/>
            </p:cNvGrpSpPr>
            <p:nvPr/>
          </p:nvGrpSpPr>
          <p:grpSpPr bwMode="auto">
            <a:xfrm>
              <a:off x="6257737" y="155300"/>
              <a:ext cx="3033407" cy="952457"/>
              <a:chOff x="4608031" y="916236"/>
              <a:chExt cx="4491350" cy="3459030"/>
            </a:xfrm>
          </p:grpSpPr>
          <p:sp>
            <p:nvSpPr>
              <p:cNvPr id="51" name="Rectangle 3"/>
              <p:cNvSpPr/>
              <p:nvPr/>
            </p:nvSpPr>
            <p:spPr>
              <a:xfrm>
                <a:off x="4608031" y="999995"/>
                <a:ext cx="4491350" cy="3375271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486448" y="1112337"/>
                      <a:pt x="3661812" y="2237200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52" name="Rectangle 21"/>
              <p:cNvSpPr/>
              <p:nvPr/>
            </p:nvSpPr>
            <p:spPr>
              <a:xfrm>
                <a:off x="4608181" y="918522"/>
                <a:ext cx="3992962" cy="28921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sp>
          <p:nvSpPr>
            <p:cNvPr id="48" name="Tape"/>
            <p:cNvSpPr/>
            <p:nvPr/>
          </p:nvSpPr>
          <p:spPr bwMode="auto">
            <a:xfrm rot="3421669">
              <a:off x="6299964" y="-29036"/>
              <a:ext cx="220506" cy="533328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4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7304" name="Group 33"/>
            <p:cNvGrpSpPr>
              <a:grpSpLocks/>
            </p:cNvGrpSpPr>
            <p:nvPr/>
          </p:nvGrpSpPr>
          <p:grpSpPr bwMode="auto">
            <a:xfrm>
              <a:off x="6736614" y="391668"/>
              <a:ext cx="1832043" cy="437298"/>
              <a:chOff x="1379172" y="1071358"/>
              <a:chExt cx="1832043" cy="437298"/>
            </a:xfrm>
          </p:grpSpPr>
          <p:sp>
            <p:nvSpPr>
              <p:cNvPr id="7306" name="Rectangle 48"/>
              <p:cNvSpPr>
                <a:spLocks noChangeArrowheads="1"/>
              </p:cNvSpPr>
              <p:nvPr/>
            </p:nvSpPr>
            <p:spPr bwMode="auto">
              <a:xfrm>
                <a:off x="1386689" y="1243502"/>
                <a:ext cx="928361" cy="257203"/>
              </a:xfrm>
              <a:prstGeom prst="rect">
                <a:avLst/>
              </a:prstGeom>
              <a:solidFill>
                <a:srgbClr val="008000">
                  <a:alpha val="2509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07" name="Rectangle 49"/>
              <p:cNvSpPr>
                <a:spLocks noChangeArrowheads="1"/>
              </p:cNvSpPr>
              <p:nvPr/>
            </p:nvSpPr>
            <p:spPr bwMode="auto">
              <a:xfrm>
                <a:off x="2461123" y="1251190"/>
                <a:ext cx="745625" cy="254029"/>
              </a:xfrm>
              <a:prstGeom prst="rect">
                <a:avLst/>
              </a:prstGeom>
              <a:solidFill>
                <a:srgbClr val="0000FF">
                  <a:alpha val="2509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7308" name="Text Box 51"/>
              <p:cNvSpPr txBox="1">
                <a:spLocks noChangeArrowheads="1"/>
              </p:cNvSpPr>
              <p:nvPr/>
            </p:nvSpPr>
            <p:spPr bwMode="auto">
              <a:xfrm>
                <a:off x="1500533" y="1071358"/>
                <a:ext cx="747713" cy="18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20">
                    <a:solidFill>
                      <a:srgbClr val="00B05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expression</a:t>
                </a:r>
                <a:endParaRPr lang="en-US" altLang="en-US">
                  <a:solidFill>
                    <a:srgbClr val="00B05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7309" name="Text Box 52"/>
              <p:cNvSpPr txBox="1">
                <a:spLocks noChangeArrowheads="1"/>
              </p:cNvSpPr>
              <p:nvPr/>
            </p:nvSpPr>
            <p:spPr bwMode="auto">
              <a:xfrm>
                <a:off x="2463502" y="1071358"/>
                <a:ext cx="747713" cy="18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20">
                    <a:solidFill>
                      <a:srgbClr val="7030A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expression</a:t>
                </a:r>
                <a:endParaRPr lang="en-US" altLang="en-US">
                  <a:solidFill>
                    <a:srgbClr val="7030A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7310" name="Text Box 41"/>
              <p:cNvSpPr txBox="1">
                <a:spLocks noChangeArrowheads="1"/>
              </p:cNvSpPr>
              <p:nvPr/>
            </p:nvSpPr>
            <p:spPr bwMode="auto">
              <a:xfrm>
                <a:off x="1379172" y="1172106"/>
                <a:ext cx="1814078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i="1" dirty="0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2(x</a:t>
                </a:r>
                <a:r>
                  <a:rPr lang="en-US" altLang="en-US" sz="1700" dirty="0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+ 4) </a:t>
                </a:r>
                <a:r>
                  <a:rPr lang="en-US" altLang="en-US" sz="1700" b="1" dirty="0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=</a:t>
                </a:r>
                <a:r>
                  <a:rPr lang="en-US" altLang="en-US" sz="1700" dirty="0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7 </a:t>
                </a:r>
              </a:p>
              <a:p>
                <a:pPr eaLnBrk="1" hangingPunct="1"/>
                <a:endParaRPr lang="en-US" altLang="en-US" dirty="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7305" name="Text Box 207"/>
            <p:cNvSpPr txBox="1">
              <a:spLocks noChangeArrowheads="1"/>
            </p:cNvSpPr>
            <p:nvPr/>
          </p:nvSpPr>
          <p:spPr bwMode="auto">
            <a:xfrm>
              <a:off x="7301822" y="137196"/>
              <a:ext cx="814593" cy="246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6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Equation</a:t>
              </a:r>
            </a:p>
          </p:txBody>
        </p:sp>
      </p:grpSp>
      <p:graphicFrame>
        <p:nvGraphicFramePr>
          <p:cNvPr id="54" name="Group 19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2042620"/>
              </p:ext>
            </p:extLst>
          </p:nvPr>
        </p:nvGraphicFramePr>
        <p:xfrm>
          <a:off x="152113" y="2396572"/>
          <a:ext cx="7500286" cy="2928416"/>
        </p:xfrm>
        <a:graphic>
          <a:graphicData uri="http://schemas.openxmlformats.org/drawingml/2006/table">
            <a:tbl>
              <a:tblPr/>
              <a:tblGrid>
                <a:gridCol w="54714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885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17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Written Description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-1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Equation</a:t>
                      </a: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-1" charset="0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1. 3 times the sum of the number and 3 is12. </a:t>
                      </a: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734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2. 3 times the sum of 5 of a number and 8 is 11.</a:t>
                      </a: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5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3. Eight times the difference of a number and 2 is the same as 3.</a:t>
                      </a: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4. The sum of 7 times a number and 8 times the sum of the number and 2 is the same as 10.</a:t>
                      </a: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5. Angel runs </a:t>
                      </a:r>
                      <a:r>
                        <a:rPr kumimoji="0" lang="en-US" sz="105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charset="0"/>
                          <a:ea typeface="Arial Unicode MS" pitchFamily="34" charset="-128"/>
                        </a:rPr>
                        <a:t>m</a:t>
                      </a: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 miles each day. Rafael runs twice as many miles as Angel. Altogether, they run 18 miles each day.</a:t>
                      </a: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599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6. Gerardo’s age is 3 years less than twice Cesar’s age. The sum of their ages is 30.</a:t>
                      </a: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43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5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</a:rPr>
                        <a:t>7. Alondra’s score is twice the difference of Dennis’s score and 5. The sum of their scores is 32.</a:t>
                      </a:r>
                    </a:p>
                  </a:txBody>
                  <a:tcPr marL="77724" marR="77724" marT="38862" marB="3886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5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77724" marR="77724" marT="38862" marB="3886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grpSp>
        <p:nvGrpSpPr>
          <p:cNvPr id="9" name="Group 8">
            <a:extLst>
              <a:ext uri="{FF2B5EF4-FFF2-40B4-BE49-F238E27FC236}">
                <a16:creationId xmlns:a16="http://schemas.microsoft.com/office/drawing/2014/main" id="{DC5E047C-5C67-493E-B907-8E67947C4946}"/>
              </a:ext>
            </a:extLst>
          </p:cNvPr>
          <p:cNvGrpSpPr/>
          <p:nvPr/>
        </p:nvGrpSpPr>
        <p:grpSpPr>
          <a:xfrm>
            <a:off x="-28123" y="861389"/>
            <a:ext cx="6030357" cy="1511300"/>
            <a:chOff x="0" y="917575"/>
            <a:chExt cx="7094538" cy="1778000"/>
          </a:xfrm>
        </p:grpSpPr>
        <p:grpSp>
          <p:nvGrpSpPr>
            <p:cNvPr id="7170" name="Group 2"/>
            <p:cNvGrpSpPr>
              <a:grpSpLocks/>
            </p:cNvGrpSpPr>
            <p:nvPr/>
          </p:nvGrpSpPr>
          <p:grpSpPr bwMode="auto">
            <a:xfrm>
              <a:off x="0" y="917575"/>
              <a:ext cx="7094538" cy="1778000"/>
              <a:chOff x="0" y="917113"/>
              <a:chExt cx="7094538" cy="1778462"/>
            </a:xfrm>
          </p:grpSpPr>
          <p:pic>
            <p:nvPicPr>
              <p:cNvPr id="7324" name="Picture 36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917113"/>
                <a:ext cx="7094538" cy="177846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66" name="Rectangle 65"/>
              <p:cNvSpPr/>
              <p:nvPr/>
            </p:nvSpPr>
            <p:spPr bwMode="auto">
              <a:xfrm>
                <a:off x="433388" y="1260102"/>
                <a:ext cx="6242050" cy="1401652"/>
              </a:xfrm>
              <a:prstGeom prst="rect">
                <a:avLst/>
              </a:prstGeom>
              <a:noFill/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>
                <a:spAutoFit/>
              </a:bodyPr>
              <a:lstStyle/>
              <a:p>
                <a:pPr defTabSz="248285">
                  <a:defRPr/>
                </a:pP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Read the written sentence carefully. </a:t>
                </a:r>
              </a:p>
              <a:p>
                <a:pPr defTabSz="248285">
                  <a:defRPr/>
                </a:pP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	Identify</a:t>
                </a:r>
                <a:r>
                  <a:rPr lang="en-US" sz="1190" baseline="-25000" dirty="0">
                    <a:solidFill>
                      <a:srgbClr val="000000"/>
                    </a:solidFill>
                    <a:latin typeface="Arial" charset="0"/>
                  </a:rPr>
                  <a:t>3</a:t>
                </a: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 the variable and known amounts. (underline)</a:t>
                </a:r>
              </a:p>
              <a:p>
                <a:pPr defTabSz="248285">
                  <a:defRPr/>
                </a:pP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	Identify the operation clue words. (circle)</a:t>
                </a:r>
              </a:p>
              <a:p>
                <a:pPr defTabSz="248285">
                  <a:defRPr/>
                </a:pP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Determine where the equal sign will be written. </a:t>
                </a:r>
                <a:r>
                  <a:rPr lang="en-US" sz="102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</a:rPr>
                  <a:t>Hint: “</a:t>
                </a:r>
                <a:r>
                  <a:rPr lang="en-US" sz="102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</a:rPr>
                  <a:t>is</a:t>
                </a:r>
                <a:r>
                  <a:rPr lang="en-US" sz="102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</a:rPr>
                  <a:t>” means “</a:t>
                </a:r>
                <a:r>
                  <a:rPr lang="en-US" sz="1020" i="1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</a:rPr>
                  <a:t>equals =</a:t>
                </a:r>
                <a:r>
                  <a:rPr lang="en-US" sz="1020" dirty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Arial" charset="0"/>
                  </a:rPr>
                  <a:t>.“</a:t>
                </a:r>
              </a:p>
              <a:p>
                <a:pPr defTabSz="248285">
                  <a:defRPr/>
                </a:pP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Interpret</a:t>
                </a:r>
                <a:r>
                  <a:rPr lang="en-US" sz="1190" baseline="-25000" dirty="0">
                    <a:solidFill>
                      <a:srgbClr val="000000"/>
                    </a:solidFill>
                    <a:latin typeface="Arial" charset="0"/>
                  </a:rPr>
                  <a:t>4</a:t>
                </a: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 the written description to write the equation. </a:t>
                </a:r>
              </a:p>
              <a:p>
                <a:pPr defTabSz="248285">
                  <a:defRPr/>
                </a:pPr>
                <a:r>
                  <a:rPr lang="en-US" sz="1190" dirty="0">
                    <a:solidFill>
                      <a:srgbClr val="000000"/>
                    </a:solidFill>
                    <a:latin typeface="Arial" charset="0"/>
                  </a:rPr>
                  <a:t>Read the equation aloud.</a:t>
                </a:r>
              </a:p>
            </p:txBody>
          </p:sp>
          <p:sp>
            <p:nvSpPr>
              <p:cNvPr id="67" name="Rectangle 1112"/>
              <p:cNvSpPr>
                <a:spLocks noChangeArrowheads="1"/>
              </p:cNvSpPr>
              <p:nvPr/>
            </p:nvSpPr>
            <p:spPr bwMode="auto">
              <a:xfrm>
                <a:off x="180975" y="1023394"/>
                <a:ext cx="1610925" cy="324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>
                <a:spAutoFit/>
              </a:bodyPr>
              <a:lstStyle/>
              <a:p>
                <a:pPr eaLnBrk="0" fontAlgn="auto" hangingPunct="0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190" b="1" kern="0" dirty="0">
                    <a:solidFill>
                      <a:sysClr val="windowText" lastClr="000000"/>
                    </a:solidFill>
                    <a:latin typeface="Arial" pitchFamily="34" charset="0"/>
                  </a:rPr>
                  <a:t>Write equations.</a:t>
                </a:r>
              </a:p>
            </p:txBody>
          </p:sp>
          <p:sp>
            <p:nvSpPr>
              <p:cNvPr id="78" name="Oval 77"/>
              <p:cNvSpPr/>
              <p:nvPr/>
            </p:nvSpPr>
            <p:spPr bwMode="auto">
              <a:xfrm>
                <a:off x="282575" y="1307739"/>
                <a:ext cx="173038" cy="173083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defTabSz="777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dirty="0">
                    <a:latin typeface="Gill Sans MT" pitchFamily="34" charset="0"/>
                  </a:rPr>
                  <a:t>1</a:t>
                </a:r>
              </a:p>
            </p:txBody>
          </p:sp>
          <p:sp>
            <p:nvSpPr>
              <p:cNvPr id="81" name="Oval 80"/>
              <p:cNvSpPr/>
              <p:nvPr/>
            </p:nvSpPr>
            <p:spPr bwMode="auto">
              <a:xfrm>
                <a:off x="282575" y="1973075"/>
                <a:ext cx="173038" cy="173082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defTabSz="777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dirty="0">
                    <a:latin typeface="Gill Sans MT" pitchFamily="34" charset="0"/>
                  </a:rPr>
                  <a:t>2</a:t>
                </a:r>
              </a:p>
            </p:txBody>
          </p:sp>
          <p:sp>
            <p:nvSpPr>
              <p:cNvPr id="82" name="Oval 81"/>
              <p:cNvSpPr/>
              <p:nvPr/>
            </p:nvSpPr>
            <p:spPr bwMode="auto">
              <a:xfrm>
                <a:off x="282575" y="2182680"/>
                <a:ext cx="173038" cy="173082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defTabSz="777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dirty="0">
                    <a:latin typeface="Gill Sans MT" pitchFamily="34" charset="0"/>
                  </a:rPr>
                  <a:t>3</a:t>
                </a:r>
              </a:p>
            </p:txBody>
          </p:sp>
          <p:sp>
            <p:nvSpPr>
              <p:cNvPr id="83" name="Oval 82"/>
              <p:cNvSpPr/>
              <p:nvPr/>
            </p:nvSpPr>
            <p:spPr bwMode="auto">
              <a:xfrm>
                <a:off x="282575" y="2390696"/>
                <a:ext cx="173038" cy="173083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defTabSz="777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dirty="0">
                    <a:latin typeface="Gill Sans MT" pitchFamily="34" charset="0"/>
                  </a:rPr>
                  <a:t>4</a:t>
                </a:r>
              </a:p>
            </p:txBody>
          </p:sp>
          <p:sp>
            <p:nvSpPr>
              <p:cNvPr id="87" name="Oval 86"/>
              <p:cNvSpPr/>
              <p:nvPr/>
            </p:nvSpPr>
            <p:spPr bwMode="auto">
              <a:xfrm>
                <a:off x="546100" y="1539575"/>
                <a:ext cx="173038" cy="173083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defTabSz="777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dirty="0">
                    <a:latin typeface="Gill Sans MT" pitchFamily="34" charset="0"/>
                  </a:rPr>
                  <a:t>a</a:t>
                </a:r>
              </a:p>
            </p:txBody>
          </p:sp>
          <p:sp>
            <p:nvSpPr>
              <p:cNvPr id="88" name="Oval 87"/>
              <p:cNvSpPr/>
              <p:nvPr/>
            </p:nvSpPr>
            <p:spPr bwMode="auto">
              <a:xfrm>
                <a:off x="546100" y="1752355"/>
                <a:ext cx="173038" cy="173083"/>
              </a:xfrm>
              <a:prstGeom prst="ellipse">
                <a:avLst/>
              </a:prstGeom>
              <a:solidFill>
                <a:srgbClr val="06597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none" lIns="0" tIns="0" rIns="0" bIns="0" anchor="ctr"/>
              <a:lstStyle/>
              <a:p>
                <a:pPr algn="ctr" defTabSz="77720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sz="1020" b="1" dirty="0">
                    <a:latin typeface="Gill Sans MT" pitchFamily="34" charset="0"/>
                  </a:rPr>
                  <a:t>b</a:t>
                </a:r>
              </a:p>
            </p:txBody>
          </p:sp>
        </p:grpSp>
        <p:sp>
          <p:nvSpPr>
            <p:cNvPr id="184" name="AutoShape 446">
              <a:extLst>
                <a:ext uri="{FF2B5EF4-FFF2-40B4-BE49-F238E27FC236}">
                  <a16:creationId xmlns:a16="http://schemas.microsoft.com/office/drawing/2014/main" id="{8DA12322-11EA-431E-882F-2C4ACAFC890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97263" y="1743152"/>
              <a:ext cx="771639" cy="213293"/>
            </a:xfrm>
            <a:prstGeom prst="roundRect">
              <a:avLst>
                <a:gd name="adj" fmla="val 50000"/>
              </a:avLst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186" name="Line 422">
              <a:extLst>
                <a:ext uri="{FF2B5EF4-FFF2-40B4-BE49-F238E27FC236}">
                  <a16:creationId xmlns:a16="http://schemas.microsoft.com/office/drawing/2014/main" id="{2E64E0CF-E2B0-4503-BA4B-514F633E68D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68902" y="1712913"/>
              <a:ext cx="274318" cy="0"/>
            </a:xfrm>
            <a:prstGeom prst="line">
              <a:avLst/>
            </a:prstGeom>
            <a:noFill/>
            <a:ln w="2222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7176" name="Group 63"/>
          <p:cNvGrpSpPr>
            <a:grpSpLocks/>
          </p:cNvGrpSpPr>
          <p:nvPr/>
        </p:nvGrpSpPr>
        <p:grpSpPr bwMode="auto">
          <a:xfrm>
            <a:off x="5702673" y="935605"/>
            <a:ext cx="1862138" cy="1479841"/>
            <a:chOff x="6742113" y="947738"/>
            <a:chExt cx="2190750" cy="1742290"/>
          </a:xfrm>
        </p:grpSpPr>
        <p:sp>
          <p:nvSpPr>
            <p:cNvPr id="42" name="Rectangle 41"/>
            <p:cNvSpPr/>
            <p:nvPr/>
          </p:nvSpPr>
          <p:spPr bwMode="auto">
            <a:xfrm>
              <a:off x="6742113" y="947738"/>
              <a:ext cx="2184399" cy="1742290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233172" tIns="256489" rIns="38862">
              <a:spAutoFit/>
            </a:bodyPr>
            <a:lstStyle/>
            <a:p>
              <a:pPr>
                <a:spcAft>
                  <a:spcPts val="510"/>
                </a:spcAft>
                <a:tabLst>
                  <a:tab pos="-48578" algn="l"/>
                </a:tabLst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How did I/you identify the variable, known amounts, and operations? </a:t>
              </a:r>
            </a:p>
            <a:p>
              <a:pPr>
                <a:spcAft>
                  <a:spcPts val="510"/>
                </a:spcAft>
                <a:tabLst>
                  <a:tab pos="-48578" algn="l"/>
                </a:tabLst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How did I/you determine where the equal sign would be written? </a:t>
              </a:r>
            </a:p>
            <a:p>
              <a:pPr>
                <a:spcAft>
                  <a:spcPts val="510"/>
                </a:spcAft>
                <a:tabLst>
                  <a:tab pos="-48578" algn="l"/>
                </a:tabLst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How did I/you write the equation? </a:t>
              </a:r>
            </a:p>
          </p:txBody>
        </p:sp>
        <p:sp>
          <p:nvSpPr>
            <p:cNvPr id="43" name="Rectangle 42"/>
            <p:cNvSpPr/>
            <p:nvPr/>
          </p:nvSpPr>
          <p:spPr bwMode="auto">
            <a:xfrm>
              <a:off x="6748463" y="947738"/>
              <a:ext cx="2184400" cy="231948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  <p:sp>
          <p:nvSpPr>
            <p:cNvPr id="44" name="Oval 43"/>
            <p:cNvSpPr/>
            <p:nvPr/>
          </p:nvSpPr>
          <p:spPr bwMode="auto">
            <a:xfrm>
              <a:off x="6808788" y="1235290"/>
              <a:ext cx="173037" cy="173167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45" name="Oval 44"/>
            <p:cNvSpPr/>
            <p:nvPr/>
          </p:nvSpPr>
          <p:spPr bwMode="auto">
            <a:xfrm>
              <a:off x="6808788" y="1762733"/>
              <a:ext cx="187325" cy="18746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85000" lnSpcReduction="20000"/>
            </a:bodyPr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46" name="Oval 45"/>
            <p:cNvSpPr/>
            <p:nvPr/>
          </p:nvSpPr>
          <p:spPr bwMode="auto">
            <a:xfrm>
              <a:off x="6808788" y="2304476"/>
              <a:ext cx="187325" cy="187465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>
              <a:normAutofit fontScale="85000" lnSpcReduction="20000"/>
            </a:bodyPr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</p:grpSp>
      <p:sp>
        <p:nvSpPr>
          <p:cNvPr id="120" name="AutoShape 20">
            <a:extLst>
              <a:ext uri="{FF2B5EF4-FFF2-40B4-BE49-F238E27FC236}">
                <a16:creationId xmlns:a16="http://schemas.microsoft.com/office/drawing/2014/main" id="{53889F7E-AA5C-4D7D-B2AC-CC425D6E0F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2011" y="6350471"/>
            <a:ext cx="4947140" cy="1830916"/>
          </a:xfrm>
          <a:prstGeom prst="roundRect">
            <a:avLst>
              <a:gd name="adj" fmla="val 7366"/>
            </a:avLst>
          </a:prstGeom>
          <a:noFill/>
          <a:ln w="158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150" dirty="0">
                <a:latin typeface="Gill Sans MT" panose="020B0502020104020203" pitchFamily="34" charset="0"/>
              </a:rPr>
              <a:t>A rectangular garden is fenced on all sides with 256 feet of fencing. The garden is 8 feet longer than it is wide. Find the length and width of the garden</a:t>
            </a:r>
          </a:p>
        </p:txBody>
      </p:sp>
      <p:pic>
        <p:nvPicPr>
          <p:cNvPr id="121" name="Picture 50" descr="Image result for rectangular garden is fenced art">
            <a:extLst>
              <a:ext uri="{FF2B5EF4-FFF2-40B4-BE49-F238E27FC236}">
                <a16:creationId xmlns:a16="http://schemas.microsoft.com/office/drawing/2014/main" id="{D0DE8082-5251-4F19-AB2E-F9ED744F93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9955" y="6885609"/>
            <a:ext cx="2269792" cy="10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" name="Rectangle 121">
            <a:extLst>
              <a:ext uri="{FF2B5EF4-FFF2-40B4-BE49-F238E27FC236}">
                <a16:creationId xmlns:a16="http://schemas.microsoft.com/office/drawing/2014/main" id="{F5EF0BBE-A9ED-44A6-AEF2-1BFCBA70A568}"/>
              </a:ext>
            </a:extLst>
          </p:cNvPr>
          <p:cNvSpPr/>
          <p:nvPr/>
        </p:nvSpPr>
        <p:spPr>
          <a:xfrm>
            <a:off x="134665" y="5613123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3" name="Rectangle 14">
            <a:extLst>
              <a:ext uri="{FF2B5EF4-FFF2-40B4-BE49-F238E27FC236}">
                <a16:creationId xmlns:a16="http://schemas.microsoft.com/office/drawing/2014/main" id="{5D10E017-3E95-4E69-8FEB-AFD5E1951B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9603" y="6014675"/>
            <a:ext cx="693039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Writing an equation will help you solve real-world problems.</a:t>
            </a:r>
          </a:p>
        </p:txBody>
      </p:sp>
      <p:sp>
        <p:nvSpPr>
          <p:cNvPr id="124" name="Rectangle 14">
            <a:extLst>
              <a:ext uri="{FF2B5EF4-FFF2-40B4-BE49-F238E27FC236}">
                <a16:creationId xmlns:a16="http://schemas.microsoft.com/office/drawing/2014/main" id="{885D57BD-2DE3-4EBA-8785-7734B04F29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1163" y="8253773"/>
            <a:ext cx="6477000" cy="323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5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Writing an equation will help you do well on tests.</a:t>
            </a:r>
          </a:p>
        </p:txBody>
      </p:sp>
      <p:sp>
        <p:nvSpPr>
          <p:cNvPr id="125" name="Oval 124">
            <a:extLst>
              <a:ext uri="{FF2B5EF4-FFF2-40B4-BE49-F238E27FC236}">
                <a16:creationId xmlns:a16="http://schemas.microsoft.com/office/drawing/2014/main" id="{873EF53F-5D24-4A35-9473-B4ACAE17D4EC}"/>
              </a:ext>
            </a:extLst>
          </p:cNvPr>
          <p:cNvSpPr/>
          <p:nvPr/>
        </p:nvSpPr>
        <p:spPr bwMode="auto">
          <a:xfrm>
            <a:off x="257458" y="6028792"/>
            <a:ext cx="322501" cy="322501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1</a:t>
            </a:r>
          </a:p>
        </p:txBody>
      </p:sp>
      <p:grpSp>
        <p:nvGrpSpPr>
          <p:cNvPr id="126" name="Group 2">
            <a:extLst>
              <a:ext uri="{FF2B5EF4-FFF2-40B4-BE49-F238E27FC236}">
                <a16:creationId xmlns:a16="http://schemas.microsoft.com/office/drawing/2014/main" id="{A2C0EB90-9361-4A77-BCB2-9832D3C02BD6}"/>
              </a:ext>
            </a:extLst>
          </p:cNvPr>
          <p:cNvGrpSpPr>
            <a:grpSpLocks/>
          </p:cNvGrpSpPr>
          <p:nvPr/>
        </p:nvGrpSpPr>
        <p:grpSpPr bwMode="auto">
          <a:xfrm>
            <a:off x="5689998" y="8084134"/>
            <a:ext cx="1866186" cy="1744016"/>
            <a:chOff x="6765925" y="4094163"/>
            <a:chExt cx="2195513" cy="2053166"/>
          </a:xfrm>
        </p:grpSpPr>
        <p:sp>
          <p:nvSpPr>
            <p:cNvPr id="127" name="Rectangle 126">
              <a:extLst>
                <a:ext uri="{FF2B5EF4-FFF2-40B4-BE49-F238E27FC236}">
                  <a16:creationId xmlns:a16="http://schemas.microsoft.com/office/drawing/2014/main" id="{1315BF67-8F3C-49A1-9B20-8D979FE55204}"/>
                </a:ext>
              </a:extLst>
            </p:cNvPr>
            <p:cNvSpPr/>
            <p:nvPr/>
          </p:nvSpPr>
          <p:spPr bwMode="auto">
            <a:xfrm>
              <a:off x="6765925" y="4094163"/>
              <a:ext cx="2190749" cy="2053166"/>
            </a:xfrm>
            <a:prstGeom prst="rect">
              <a:avLst/>
            </a:prstGeom>
            <a:gradFill flip="none" rotWithShape="1">
              <a:gsLst>
                <a:gs pos="0">
                  <a:srgbClr val="C0ECFC"/>
                </a:gs>
                <a:gs pos="32000">
                  <a:srgbClr val="F7FDFF"/>
                </a:gs>
                <a:gs pos="100000">
                  <a:srgbClr val="FFFFFF"/>
                </a:gs>
              </a:gsLst>
              <a:lin ang="2700000" scaled="1"/>
              <a:tileRect/>
            </a:gradFill>
            <a:ln w="3175">
              <a:solidFill>
                <a:schemeClr val="bg1">
                  <a:lumMod val="75000"/>
                </a:schemeClr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56489" rIns="38862">
              <a:spAutoFit/>
            </a:bodyPr>
            <a:lstStyle/>
            <a:p>
              <a:pPr eaLnBrk="0" hangingPunct="0">
                <a:tabLst>
                  <a:tab pos="-48578" algn="l"/>
                </a:tabLst>
                <a:defRPr/>
              </a:pPr>
              <a:r>
                <a:rPr lang="en-US" sz="85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Verdana" pitchFamily="-1" charset="0"/>
                  <a:cs typeface="Times New Roman" pitchFamily="-1" charset="0"/>
                </a:rPr>
                <a:t>Does anyone else have another reason why it is relevant to write an equation that represents a written description? (Pair-Share)  Why is it relevant to write an equation that represents a written description? You may give me one of my reasons or one of your own. Which reason is more relevant to you? Why?</a:t>
              </a:r>
              <a:endParaRPr lang="en-US" sz="85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itchFamily="-1" charset="0"/>
              </a:endParaRPr>
            </a:p>
          </p:txBody>
        </p:sp>
        <p:sp>
          <p:nvSpPr>
            <p:cNvPr id="128" name="Rectangle 127">
              <a:extLst>
                <a:ext uri="{FF2B5EF4-FFF2-40B4-BE49-F238E27FC236}">
                  <a16:creationId xmlns:a16="http://schemas.microsoft.com/office/drawing/2014/main" id="{5212EF2A-EC9F-4993-9A2C-DF89F4604B55}"/>
                </a:ext>
              </a:extLst>
            </p:cNvPr>
            <p:cNvSpPr/>
            <p:nvPr/>
          </p:nvSpPr>
          <p:spPr bwMode="auto">
            <a:xfrm>
              <a:off x="6770688" y="4098928"/>
              <a:ext cx="2190750" cy="231931"/>
            </a:xfrm>
            <a:prstGeom prst="rect">
              <a:avLst/>
            </a:prstGeom>
            <a:solidFill>
              <a:srgbClr val="08749A"/>
            </a:solidFill>
            <a:ln w="3175">
              <a:solidFill>
                <a:schemeClr val="accent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>
                <a:defRPr/>
              </a:pPr>
              <a:r>
                <a:rPr lang="en-US" sz="850" b="1" dirty="0">
                  <a:solidFill>
                    <a:prstClr val="white"/>
                  </a:solidFill>
                  <a:latin typeface="Gill Sans MT" pitchFamily="34" charset="0"/>
                  <a:cs typeface="Arial" charset="0"/>
                </a:rPr>
                <a:t>CFU</a:t>
              </a:r>
            </a:p>
          </p:txBody>
        </p:sp>
      </p:grpSp>
      <p:sp>
        <p:nvSpPr>
          <p:cNvPr id="129" name="Oval 128">
            <a:extLst>
              <a:ext uri="{FF2B5EF4-FFF2-40B4-BE49-F238E27FC236}">
                <a16:creationId xmlns:a16="http://schemas.microsoft.com/office/drawing/2014/main" id="{533B6A75-AB34-431E-BEEA-53B9093528AA}"/>
              </a:ext>
            </a:extLst>
          </p:cNvPr>
          <p:cNvSpPr/>
          <p:nvPr/>
        </p:nvSpPr>
        <p:spPr bwMode="auto">
          <a:xfrm>
            <a:off x="79614" y="8250201"/>
            <a:ext cx="322501" cy="322501"/>
          </a:xfrm>
          <a:prstGeom prst="ellipse">
            <a:avLst/>
          </a:prstGeom>
          <a:solidFill>
            <a:srgbClr val="0659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40" b="1" dirty="0">
                <a:latin typeface="Gill Sans MT" pitchFamily="34" charset="0"/>
              </a:rPr>
              <a:t>2</a:t>
            </a:r>
          </a:p>
        </p:txBody>
      </p:sp>
      <p:sp>
        <p:nvSpPr>
          <p:cNvPr id="130" name="Rectangle 126">
            <a:extLst>
              <a:ext uri="{FF2B5EF4-FFF2-40B4-BE49-F238E27FC236}">
                <a16:creationId xmlns:a16="http://schemas.microsoft.com/office/drawing/2014/main" id="{29F74F98-CC5B-4468-AB7A-D723543F9116}"/>
              </a:ext>
            </a:extLst>
          </p:cNvPr>
          <p:cNvSpPr/>
          <p:nvPr/>
        </p:nvSpPr>
        <p:spPr>
          <a:xfrm>
            <a:off x="55051" y="5509221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Relevance</a:t>
            </a:r>
          </a:p>
        </p:txBody>
      </p:sp>
      <p:grpSp>
        <p:nvGrpSpPr>
          <p:cNvPr id="131" name="Group 1">
            <a:extLst>
              <a:ext uri="{FF2B5EF4-FFF2-40B4-BE49-F238E27FC236}">
                <a16:creationId xmlns:a16="http://schemas.microsoft.com/office/drawing/2014/main" id="{E73BF9DB-E438-4609-8126-33AB28C0CC9A}"/>
              </a:ext>
            </a:extLst>
          </p:cNvPr>
          <p:cNvGrpSpPr>
            <a:grpSpLocks/>
          </p:cNvGrpSpPr>
          <p:nvPr/>
        </p:nvGrpSpPr>
        <p:grpSpPr bwMode="auto">
          <a:xfrm>
            <a:off x="285607" y="8480421"/>
            <a:ext cx="4625161" cy="1486485"/>
            <a:chOff x="1434455" y="3520440"/>
            <a:chExt cx="2938162" cy="1871318"/>
          </a:xfrm>
        </p:grpSpPr>
        <p:pic>
          <p:nvPicPr>
            <p:cNvPr id="132" name="Picture 66" descr="C:\Documents and Settings\jim\Desktop\My Stuff\Graphics\hd-blogshapes\line-horiz-black2.png">
              <a:extLst>
                <a:ext uri="{FF2B5EF4-FFF2-40B4-BE49-F238E27FC236}">
                  <a16:creationId xmlns:a16="http://schemas.microsoft.com/office/drawing/2014/main" id="{33F5D88D-2FBC-44F0-906A-21B02F958CF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3557274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" name="Picture 66" descr="C:\Documents and Settings\jim\Desktop\My Stuff\Graphics\hd-blogshapes\line-horiz-black2.png">
              <a:extLst>
                <a:ext uri="{FF2B5EF4-FFF2-40B4-BE49-F238E27FC236}">
                  <a16:creationId xmlns:a16="http://schemas.microsoft.com/office/drawing/2014/main" id="{558ACD77-C1B6-48BE-9FAD-DF475B7087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4455" y="5257780"/>
              <a:ext cx="2938162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4" name="Picture 66" descr="C:\Documents and Settings\jim\Desktop\My Stuff\Graphics\hd-blogshapes\line-horiz-black2.png">
              <a:extLst>
                <a:ext uri="{FF2B5EF4-FFF2-40B4-BE49-F238E27FC236}">
                  <a16:creationId xmlns:a16="http://schemas.microsoft.com/office/drawing/2014/main" id="{BD363ABD-001D-487D-97B3-AEE89CD5CE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634064" y="43891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5" name="Picture 66" descr="C:\Documents and Settings\jim\Desktop\My Stuff\Graphics\hd-blogshapes\line-horiz-black2.png">
              <a:extLst>
                <a:ext uri="{FF2B5EF4-FFF2-40B4-BE49-F238E27FC236}">
                  <a16:creationId xmlns:a16="http://schemas.microsoft.com/office/drawing/2014/main" id="{AC316A7F-7F0A-4301-A025-F489F9F57DA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367466" y="4414510"/>
              <a:ext cx="1845918" cy="1085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6" name="Text Box 1302">
            <a:extLst>
              <a:ext uri="{FF2B5EF4-FFF2-40B4-BE49-F238E27FC236}">
                <a16:creationId xmlns:a16="http://schemas.microsoft.com/office/drawing/2014/main" id="{570C7B17-1F4E-485E-BD06-AD05FB954D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654" y="5719724"/>
            <a:ext cx="5736194" cy="2754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777240"/>
            <a:r>
              <a:rPr lang="en-US" altLang="en-US" sz="1190">
                <a:solidFill>
                  <a:srgbClr val="000000"/>
                </a:solidFill>
                <a:latin typeface="Arial" panose="020B0604020202020204" pitchFamily="34" charset="0"/>
              </a:rPr>
              <a:t>An </a:t>
            </a:r>
            <a:r>
              <a:rPr lang="en-US" altLang="en-US" sz="1190" b="1" u="sng">
                <a:solidFill>
                  <a:srgbClr val="000000"/>
                </a:solidFill>
                <a:latin typeface="Arial" panose="020B0604020202020204" pitchFamily="34" charset="0"/>
              </a:rPr>
              <a:t>equation</a:t>
            </a:r>
            <a:r>
              <a:rPr lang="en-US" altLang="en-US" sz="1190">
                <a:solidFill>
                  <a:srgbClr val="000000"/>
                </a:solidFill>
                <a:latin typeface="Arial" panose="020B0604020202020204" pitchFamily="34" charset="0"/>
              </a:rPr>
              <a:t> declares an equal relationship between two expressions.</a:t>
            </a:r>
          </a:p>
        </p:txBody>
      </p:sp>
      <p:sp>
        <p:nvSpPr>
          <p:cNvPr id="137" name="AutoShape 7">
            <a:extLst>
              <a:ext uri="{FF2B5EF4-FFF2-40B4-BE49-F238E27FC236}">
                <a16:creationId xmlns:a16="http://schemas.microsoft.com/office/drawing/2014/main" id="{7BE4E341-BC08-47ED-A2F1-FE6E5514E8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4041" y="8520974"/>
            <a:ext cx="4379648" cy="1868884"/>
          </a:xfrm>
          <a:prstGeom prst="roundRect">
            <a:avLst>
              <a:gd name="adj" fmla="val 7407"/>
            </a:avLst>
          </a:prstGeom>
          <a:noFill/>
          <a:ln w="19050" algn="ctr">
            <a:noFill/>
            <a:round/>
            <a:headEnd/>
            <a:tailEnd/>
          </a:ln>
          <a:effectLst/>
        </p:spPr>
        <p:txBody>
          <a:bodyPr/>
          <a:lstStyle/>
          <a:p>
            <a:pPr algn="ctr" defTabSz="77724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20" b="1" kern="0" dirty="0">
                <a:solidFill>
                  <a:srgbClr val="000000"/>
                </a:solidFill>
                <a:latin typeface="Arial" pitchFamily="34" charset="0"/>
              </a:rPr>
              <a:t>Sample Test Question:</a:t>
            </a:r>
            <a:endParaRPr lang="en-US" sz="765" b="1" kern="0" dirty="0">
              <a:solidFill>
                <a:srgbClr val="000000"/>
              </a:solidFill>
              <a:latin typeface="Arial" pitchFamily="34" charset="0"/>
            </a:endParaRPr>
          </a:p>
          <a:p>
            <a:pPr defTabSz="777240">
              <a:spcBef>
                <a:spcPts val="425"/>
              </a:spcBef>
              <a:spcAft>
                <a:spcPts val="425"/>
              </a:spcAft>
              <a:defRPr/>
            </a:pPr>
            <a:r>
              <a:rPr lang="en-US" sz="119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  <a:cs typeface="Arial" charset="0"/>
              </a:rPr>
              <a:t>5 times the difference of a number and 20 is the same as half the sum of 4 more than 4 times a number.</a:t>
            </a:r>
            <a:r>
              <a:rPr lang="en-US" sz="119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badi Extra Light" panose="020B0204020104020204" pitchFamily="34" charset="0"/>
              </a:rPr>
              <a:t> Find the correct equation</a:t>
            </a:r>
            <a:r>
              <a:rPr lang="en-US" sz="1190" dirty="0">
                <a:latin typeface="Abadi Extra Light" panose="020B0204020104020204" pitchFamily="34" charset="0"/>
              </a:rPr>
              <a:t>.</a:t>
            </a:r>
            <a:endParaRPr lang="en-US" sz="1190" dirty="0">
              <a:solidFill>
                <a:srgbClr val="000000"/>
              </a:solidFill>
              <a:latin typeface="Abadi Extra Light" panose="020B0204020104020204" pitchFamily="34" charset="0"/>
              <a:cs typeface="Arial" charset="0"/>
            </a:endParaRPr>
          </a:p>
          <a:p>
            <a:pPr marL="194310" indent="-194310" defTabSz="777240">
              <a:spcBef>
                <a:spcPts val="425"/>
              </a:spcBef>
              <a:spcAft>
                <a:spcPts val="425"/>
              </a:spcAft>
              <a:defRPr/>
            </a:pPr>
            <a:r>
              <a:rPr lang="en-US" sz="893" dirty="0">
                <a:solidFill>
                  <a:srgbClr val="000000"/>
                </a:solidFill>
                <a:latin typeface="Arial" charset="0"/>
                <a:cs typeface="Arial" charset="0"/>
              </a:rPr>
              <a:t>     A.                                                              B.</a:t>
            </a:r>
            <a:endParaRPr lang="en-US" sz="893" dirty="0">
              <a:solidFill>
                <a:prstClr val="black"/>
              </a:solidFill>
              <a:latin typeface="Times New Roman" pitchFamily="18" charset="0"/>
              <a:cs typeface="Arial" charset="0"/>
            </a:endParaRPr>
          </a:p>
          <a:p>
            <a:pPr defTabSz="777240">
              <a:lnSpc>
                <a:spcPct val="150000"/>
              </a:lnSpc>
              <a:defRPr/>
            </a:pPr>
            <a:r>
              <a:rPr lang="en-US" sz="893" dirty="0">
                <a:solidFill>
                  <a:srgbClr val="000000"/>
                </a:solidFill>
                <a:latin typeface="Arial" charset="0"/>
                <a:cs typeface="Arial" charset="0"/>
              </a:rPr>
              <a:t>   </a:t>
            </a:r>
            <a:endParaRPr lang="en-US" sz="1700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138" name="Rectangle 137">
            <a:extLst>
              <a:ext uri="{FF2B5EF4-FFF2-40B4-BE49-F238E27FC236}">
                <a16:creationId xmlns:a16="http://schemas.microsoft.com/office/drawing/2014/main" id="{4F88C17F-3D5D-4CF3-BB0A-F10F23E2944F}"/>
              </a:ext>
            </a:extLst>
          </p:cNvPr>
          <p:cNvSpPr/>
          <p:nvPr/>
        </p:nvSpPr>
        <p:spPr>
          <a:xfrm>
            <a:off x="5785848" y="6639537"/>
            <a:ext cx="953787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(w + 8) feet</a:t>
            </a:r>
          </a:p>
        </p:txBody>
      </p:sp>
      <p:sp>
        <p:nvSpPr>
          <p:cNvPr id="141" name="Rectangle 140">
            <a:extLst>
              <a:ext uri="{FF2B5EF4-FFF2-40B4-BE49-F238E27FC236}">
                <a16:creationId xmlns:a16="http://schemas.microsoft.com/office/drawing/2014/main" id="{CFC7E7E8-F9DA-4BBC-AE7C-D49D4977CA7A}"/>
              </a:ext>
            </a:extLst>
          </p:cNvPr>
          <p:cNvSpPr/>
          <p:nvPr/>
        </p:nvSpPr>
        <p:spPr>
          <a:xfrm>
            <a:off x="7075150" y="7000518"/>
            <a:ext cx="605935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 feet</a:t>
            </a:r>
          </a:p>
        </p:txBody>
      </p:sp>
      <p:pic>
        <p:nvPicPr>
          <p:cNvPr id="148" name="Picture 147">
            <a:extLst>
              <a:ext uri="{FF2B5EF4-FFF2-40B4-BE49-F238E27FC236}">
                <a16:creationId xmlns:a16="http://schemas.microsoft.com/office/drawing/2014/main" id="{D2051B0B-35E4-4B76-B4D5-B1ED5056798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0884" y="9252346"/>
            <a:ext cx="1683224" cy="367842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3046400E-E705-42AA-94EF-39A2F3B348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018058" y="9231145"/>
            <a:ext cx="1623052" cy="402852"/>
          </a:xfrm>
          <a:prstGeom prst="rect">
            <a:avLst/>
          </a:prstGeom>
        </p:spPr>
      </p:pic>
      <p:sp>
        <p:nvSpPr>
          <p:cNvPr id="150" name="Rectangle 149">
            <a:extLst>
              <a:ext uri="{FF2B5EF4-FFF2-40B4-BE49-F238E27FC236}">
                <a16:creationId xmlns:a16="http://schemas.microsoft.com/office/drawing/2014/main" id="{147FCBE9-689D-45D2-BF6A-D77B466A8B78}"/>
              </a:ext>
            </a:extLst>
          </p:cNvPr>
          <p:cNvSpPr/>
          <p:nvPr/>
        </p:nvSpPr>
        <p:spPr>
          <a:xfrm>
            <a:off x="5135870" y="9675814"/>
            <a:ext cx="3129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Rectangle 63">
            <a:extLst>
              <a:ext uri="{FF2B5EF4-FFF2-40B4-BE49-F238E27FC236}">
                <a16:creationId xmlns:a16="http://schemas.microsoft.com/office/drawing/2014/main" id="{E8AB85F8-2965-444F-872B-F00E54D3B5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5046" y="4551766"/>
            <a:ext cx="7873828" cy="45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sz="1190" i="1" dirty="0">
                <a:latin typeface="Arial Narrow" panose="020B0606020202030204" pitchFamily="34" charset="0"/>
                <a:cs typeface="Times New Roman" panose="02020603050405020304" pitchFamily="18" charset="0"/>
              </a:rPr>
              <a:t>One month, Willie worked 6 hours more than Elijah, and Jasmine worked 4 times as many hours as Willie. Together they worked 126 hours. </a:t>
            </a:r>
            <a:r>
              <a:rPr lang="en-US" altLang="en-US" sz="119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  <a:cs typeface="Times New Roman" panose="02020603050405020304" pitchFamily="18" charset="0"/>
              </a:rPr>
              <a:t>Do you agree with his answer? Why or why not?</a:t>
            </a:r>
            <a:endParaRPr lang="en-US" altLang="en-US" sz="51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367" y="182933"/>
            <a:ext cx="7655004" cy="37783"/>
          </a:xfrm>
          <a:prstGeom prst="rect">
            <a:avLst/>
          </a:prstGeom>
          <a:gradFill flip="none" rotWithShape="1">
            <a:gsLst>
              <a:gs pos="0">
                <a:srgbClr val="065978"/>
              </a:gs>
              <a:gs pos="75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777209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320231" y="5991222"/>
            <a:ext cx="691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  <a:latin typeface="Freehand591 BT" panose="03080402040206030403" pitchFamily="66" charset="0"/>
              </a:rPr>
              <a:t>What did you learn today about </a:t>
            </a:r>
            <a:r>
              <a:rPr lang="en-US" dirty="0">
                <a:latin typeface="Freehand591 BT" panose="03080402040206030403" pitchFamily="66" charset="0"/>
              </a:rPr>
              <a:t>writing an equations from verbal descriptions involving the Distributive Property</a:t>
            </a:r>
            <a:r>
              <a:rPr lang="en-US" dirty="0">
                <a:solidFill>
                  <a:srgbClr val="000000"/>
                </a:solidFill>
                <a:latin typeface="Freehand591 BT" panose="03080402040206030403" pitchFamily="66" charset="0"/>
              </a:rPr>
              <a:t>?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Freehand591 BT" panose="03080402040206030403" pitchFamily="66" charset="0"/>
              </a:rPr>
              <a:t>(Pair-Share)</a:t>
            </a:r>
          </a:p>
        </p:txBody>
      </p:sp>
      <p:sp>
        <p:nvSpPr>
          <p:cNvPr id="47" name="Rectangle 126"/>
          <p:cNvSpPr/>
          <p:nvPr/>
        </p:nvSpPr>
        <p:spPr>
          <a:xfrm>
            <a:off x="9025" y="5779241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Summary Closure</a:t>
            </a:r>
          </a:p>
        </p:txBody>
      </p:sp>
      <p:sp>
        <p:nvSpPr>
          <p:cNvPr id="52" name="Rectangle 126"/>
          <p:cNvSpPr/>
          <p:nvPr/>
        </p:nvSpPr>
        <p:spPr>
          <a:xfrm>
            <a:off x="45703" y="754836"/>
            <a:ext cx="1474867" cy="210503"/>
          </a:xfrm>
          <a:custGeom>
            <a:avLst/>
            <a:gdLst/>
            <a:ahLst/>
            <a:cxnLst/>
            <a:rect l="l" t="t" r="r" b="b"/>
            <a:pathLst>
              <a:path w="1734382" h="247650">
                <a:moveTo>
                  <a:pt x="1633408" y="0"/>
                </a:moveTo>
                <a:lnTo>
                  <a:pt x="1633719" y="381"/>
                </a:lnTo>
                <a:lnTo>
                  <a:pt x="1635717" y="381"/>
                </a:lnTo>
                <a:lnTo>
                  <a:pt x="1635717" y="2832"/>
                </a:lnTo>
                <a:lnTo>
                  <a:pt x="1734382" y="123825"/>
                </a:lnTo>
                <a:lnTo>
                  <a:pt x="1635717" y="244818"/>
                </a:lnTo>
                <a:lnTo>
                  <a:pt x="1635717" y="247269"/>
                </a:lnTo>
                <a:lnTo>
                  <a:pt x="1633719" y="247269"/>
                </a:lnTo>
                <a:lnTo>
                  <a:pt x="1633408" y="247650"/>
                </a:lnTo>
                <a:lnTo>
                  <a:pt x="1633408" y="247269"/>
                </a:lnTo>
                <a:lnTo>
                  <a:pt x="0" y="247269"/>
                </a:lnTo>
                <a:lnTo>
                  <a:pt x="0" y="381"/>
                </a:lnTo>
                <a:lnTo>
                  <a:pt x="1633408" y="381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Skill Closure</a:t>
            </a:r>
          </a:p>
        </p:txBody>
      </p:sp>
      <p:sp>
        <p:nvSpPr>
          <p:cNvPr id="53" name="Rectangle 135"/>
          <p:cNvSpPr/>
          <p:nvPr/>
        </p:nvSpPr>
        <p:spPr>
          <a:xfrm>
            <a:off x="13637" y="4032479"/>
            <a:ext cx="2176542" cy="210503"/>
          </a:xfrm>
          <a:custGeom>
            <a:avLst/>
            <a:gdLst/>
            <a:ahLst/>
            <a:cxnLst/>
            <a:rect l="l" t="t" r="r" b="b"/>
            <a:pathLst>
              <a:path w="2559703" h="247650">
                <a:moveTo>
                  <a:pt x="0" y="762"/>
                </a:moveTo>
                <a:lnTo>
                  <a:pt x="2458669" y="762"/>
                </a:lnTo>
                <a:lnTo>
                  <a:pt x="2458669" y="247650"/>
                </a:lnTo>
                <a:lnTo>
                  <a:pt x="0" y="247650"/>
                </a:lnTo>
                <a:close/>
                <a:moveTo>
                  <a:pt x="2458729" y="0"/>
                </a:moveTo>
                <a:lnTo>
                  <a:pt x="2559703" y="123825"/>
                </a:lnTo>
                <a:lnTo>
                  <a:pt x="2458729" y="247650"/>
                </a:lnTo>
                <a:close/>
              </a:path>
            </a:pathLst>
          </a:cu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Constructed Response Closure</a:t>
            </a:r>
          </a:p>
        </p:txBody>
      </p:sp>
      <p:sp>
        <p:nvSpPr>
          <p:cNvPr id="10247" name="Text Box 1302"/>
          <p:cNvSpPr txBox="1">
            <a:spLocks noChangeArrowheads="1"/>
          </p:cNvSpPr>
          <p:nvPr/>
        </p:nvSpPr>
        <p:spPr bwMode="auto">
          <a:xfrm>
            <a:off x="-644" y="192379"/>
            <a:ext cx="5736194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777240"/>
            <a:r>
              <a:rPr lang="en-US" altLang="en-US" sz="1275" dirty="0">
                <a:solidFill>
                  <a:srgbClr val="000000"/>
                </a:solidFill>
                <a:latin typeface="Arial" panose="020B0604020202020204" pitchFamily="34" charset="0"/>
              </a:rPr>
              <a:t>An </a:t>
            </a:r>
            <a:r>
              <a:rPr lang="en-US" altLang="en-US" sz="1275" b="1" u="sng" dirty="0">
                <a:solidFill>
                  <a:srgbClr val="000000"/>
                </a:solidFill>
                <a:latin typeface="Arial" panose="020B0604020202020204" pitchFamily="34" charset="0"/>
              </a:rPr>
              <a:t>equation</a:t>
            </a:r>
            <a:r>
              <a:rPr lang="en-US" altLang="en-US" sz="1275" dirty="0">
                <a:solidFill>
                  <a:srgbClr val="000000"/>
                </a:solidFill>
                <a:latin typeface="Arial" panose="020B0604020202020204" pitchFamily="34" charset="0"/>
              </a:rPr>
              <a:t> declares an equal relationship between two expressions.</a:t>
            </a:r>
          </a:p>
          <a:p>
            <a:pPr defTabSz="777240" eaLnBrk="1" hangingPunct="1"/>
            <a:r>
              <a:rPr lang="en-US" altLang="en-US" sz="1275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 </a:t>
            </a:r>
            <a:r>
              <a:rPr lang="en-US" altLang="en-US" sz="1275" i="1" dirty="0">
                <a:solidFill>
                  <a:srgbClr val="000000"/>
                </a:solidFill>
                <a:latin typeface="Gill Sans MT" panose="020B0502020104020203" pitchFamily="34" charset="0"/>
              </a:rPr>
              <a:t>In math, the word “</a:t>
            </a:r>
            <a:r>
              <a:rPr lang="en-US" altLang="en-US" sz="1275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is</a:t>
            </a:r>
            <a:r>
              <a:rPr lang="en-US" altLang="en-US" sz="1275" i="1" dirty="0">
                <a:solidFill>
                  <a:srgbClr val="000000"/>
                </a:solidFill>
                <a:latin typeface="Gill Sans MT" panose="020B0502020104020203" pitchFamily="34" charset="0"/>
              </a:rPr>
              <a:t>” means “</a:t>
            </a:r>
            <a:r>
              <a:rPr lang="en-US" altLang="en-US" sz="1275" b="1" i="1" dirty="0">
                <a:solidFill>
                  <a:srgbClr val="000000"/>
                </a:solidFill>
                <a:latin typeface="Gill Sans MT" panose="020B0502020104020203" pitchFamily="34" charset="0"/>
              </a:rPr>
              <a:t>equals =</a:t>
            </a:r>
            <a:r>
              <a:rPr lang="en-US" altLang="en-US" sz="1275" i="1" dirty="0">
                <a:solidFill>
                  <a:srgbClr val="000000"/>
                </a:solidFill>
                <a:latin typeface="Gill Sans MT" panose="020B0502020104020203" pitchFamily="34" charset="0"/>
              </a:rPr>
              <a:t>.”</a:t>
            </a:r>
            <a:endParaRPr lang="en-US" altLang="en-US" sz="1275" dirty="0"/>
          </a:p>
        </p:txBody>
      </p:sp>
      <p:grpSp>
        <p:nvGrpSpPr>
          <p:cNvPr id="10248" name="Group 26"/>
          <p:cNvGrpSpPr>
            <a:grpSpLocks/>
          </p:cNvGrpSpPr>
          <p:nvPr/>
        </p:nvGrpSpPr>
        <p:grpSpPr bwMode="auto">
          <a:xfrm>
            <a:off x="5226835" y="108719"/>
            <a:ext cx="2675811" cy="833914"/>
            <a:chOff x="6143553" y="127375"/>
            <a:chExt cx="3147591" cy="980382"/>
          </a:xfrm>
        </p:grpSpPr>
        <p:grpSp>
          <p:nvGrpSpPr>
            <p:cNvPr id="10309" name="Group 10"/>
            <p:cNvGrpSpPr>
              <a:grpSpLocks/>
            </p:cNvGrpSpPr>
            <p:nvPr/>
          </p:nvGrpSpPr>
          <p:grpSpPr bwMode="auto">
            <a:xfrm>
              <a:off x="6257737" y="155300"/>
              <a:ext cx="3033407" cy="952457"/>
              <a:chOff x="4608031" y="916236"/>
              <a:chExt cx="4491350" cy="3459030"/>
            </a:xfrm>
          </p:grpSpPr>
          <p:sp>
            <p:nvSpPr>
              <p:cNvPr id="37" name="Rectangle 3"/>
              <p:cNvSpPr/>
              <p:nvPr/>
            </p:nvSpPr>
            <p:spPr>
              <a:xfrm>
                <a:off x="4608031" y="999995"/>
                <a:ext cx="4491350" cy="3375271"/>
              </a:xfrm>
              <a:custGeom>
                <a:avLst/>
                <a:gdLst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  <a:gd name="connsiteX0" fmla="*/ 0 w 3849703"/>
                  <a:gd name="connsiteY0" fmla="*/ 0 h 3036386"/>
                  <a:gd name="connsiteX1" fmla="*/ 3849703 w 3849703"/>
                  <a:gd name="connsiteY1" fmla="*/ 0 h 3036386"/>
                  <a:gd name="connsiteX2" fmla="*/ 3849703 w 3849703"/>
                  <a:gd name="connsiteY2" fmla="*/ 3036386 h 3036386"/>
                  <a:gd name="connsiteX3" fmla="*/ 0 w 3849703"/>
                  <a:gd name="connsiteY3" fmla="*/ 3036386 h 3036386"/>
                  <a:gd name="connsiteX4" fmla="*/ 0 w 3849703"/>
                  <a:gd name="connsiteY4" fmla="*/ 0 h 3036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49703" h="3036386">
                    <a:moveTo>
                      <a:pt x="0" y="0"/>
                    </a:moveTo>
                    <a:cubicBezTo>
                      <a:pt x="1421020" y="300625"/>
                      <a:pt x="2416156" y="288099"/>
                      <a:pt x="3849703" y="0"/>
                    </a:cubicBezTo>
                    <a:cubicBezTo>
                      <a:pt x="3486448" y="1112337"/>
                      <a:pt x="3661812" y="2237200"/>
                      <a:pt x="3849703" y="3036386"/>
                    </a:cubicBezTo>
                    <a:cubicBezTo>
                      <a:pt x="2516364" y="2911126"/>
                      <a:pt x="1045239" y="2961230"/>
                      <a:pt x="0" y="3036386"/>
                    </a:cubicBezTo>
                    <a:cubicBezTo>
                      <a:pt x="62630" y="1999206"/>
                      <a:pt x="125261" y="1325280"/>
                      <a:pt x="0" y="0"/>
                    </a:cubicBezTo>
                    <a:close/>
                  </a:path>
                </a:pathLst>
              </a:custGeom>
              <a:solidFill>
                <a:schemeClr val="tx1">
                  <a:alpha val="5700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  <p:sp>
            <p:nvSpPr>
              <p:cNvPr id="39" name="Rectangle 21"/>
              <p:cNvSpPr/>
              <p:nvPr/>
            </p:nvSpPr>
            <p:spPr>
              <a:xfrm>
                <a:off x="4608181" y="918522"/>
                <a:ext cx="3992962" cy="2892142"/>
              </a:xfrm>
              <a:custGeom>
                <a:avLst/>
                <a:gdLst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  <a:gd name="connsiteX0" fmla="*/ 0 w 2148868"/>
                  <a:gd name="connsiteY0" fmla="*/ 0 h 1694881"/>
                  <a:gd name="connsiteX1" fmla="*/ 2148868 w 2148868"/>
                  <a:gd name="connsiteY1" fmla="*/ 0 h 1694881"/>
                  <a:gd name="connsiteX2" fmla="*/ 2148868 w 2148868"/>
                  <a:gd name="connsiteY2" fmla="*/ 1694881 h 1694881"/>
                  <a:gd name="connsiteX3" fmla="*/ 0 w 2148868"/>
                  <a:gd name="connsiteY3" fmla="*/ 1694881 h 1694881"/>
                  <a:gd name="connsiteX4" fmla="*/ 0 w 2148868"/>
                  <a:gd name="connsiteY4" fmla="*/ 0 h 16948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148868" h="1694881">
                    <a:moveTo>
                      <a:pt x="0" y="0"/>
                    </a:moveTo>
                    <a:lnTo>
                      <a:pt x="2148868" y="0"/>
                    </a:lnTo>
                    <a:cubicBezTo>
                      <a:pt x="2134580" y="564960"/>
                      <a:pt x="2135533" y="1048958"/>
                      <a:pt x="2148868" y="1694881"/>
                    </a:cubicBezTo>
                    <a:cubicBezTo>
                      <a:pt x="1440199" y="1672021"/>
                      <a:pt x="716289" y="1664401"/>
                      <a:pt x="0" y="1694881"/>
                    </a:cubicBezTo>
                    <a:cubicBezTo>
                      <a:pt x="7620" y="1129921"/>
                      <a:pt x="15240" y="564960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17000">
                    <a:srgbClr val="FAF9D6"/>
                  </a:gs>
                  <a:gs pos="50000">
                    <a:srgbClr val="FFFEE2"/>
                  </a:gs>
                  <a:gs pos="88000">
                    <a:srgbClr val="FEFDC7"/>
                  </a:gs>
                </a:gsLst>
                <a:lin ang="27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en-US" dirty="0"/>
                  <a:t> </a:t>
                </a:r>
              </a:p>
            </p:txBody>
          </p:sp>
        </p:grpSp>
        <p:sp>
          <p:nvSpPr>
            <p:cNvPr id="29" name="Tape"/>
            <p:cNvSpPr/>
            <p:nvPr/>
          </p:nvSpPr>
          <p:spPr bwMode="auto">
            <a:xfrm rot="3421669">
              <a:off x="6299964" y="-29036"/>
              <a:ext cx="220506" cy="533328"/>
            </a:xfrm>
            <a:custGeom>
              <a:avLst/>
              <a:gdLst>
                <a:gd name="connsiteX0" fmla="*/ 0 w 234247"/>
                <a:gd name="connsiteY0" fmla="*/ 0 h 920626"/>
                <a:gd name="connsiteX1" fmla="*/ 234247 w 234247"/>
                <a:gd name="connsiteY1" fmla="*/ 0 h 920626"/>
                <a:gd name="connsiteX2" fmla="*/ 234247 w 234247"/>
                <a:gd name="connsiteY2" fmla="*/ 920626 h 920626"/>
                <a:gd name="connsiteX3" fmla="*/ 0 w 234247"/>
                <a:gd name="connsiteY3" fmla="*/ 920626 h 920626"/>
                <a:gd name="connsiteX4" fmla="*/ 0 w 234247"/>
                <a:gd name="connsiteY4" fmla="*/ 0 h 920626"/>
                <a:gd name="connsiteX0" fmla="*/ 0 w 234247"/>
                <a:gd name="connsiteY0" fmla="*/ 0 h 920626"/>
                <a:gd name="connsiteX1" fmla="*/ 62185 w 234247"/>
                <a:gd name="connsiteY1" fmla="*/ 4637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234247 w 234247"/>
                <a:gd name="connsiteY2" fmla="*/ 0 h 920626"/>
                <a:gd name="connsiteX3" fmla="*/ 234247 w 234247"/>
                <a:gd name="connsiteY3" fmla="*/ 920626 h 920626"/>
                <a:gd name="connsiteX4" fmla="*/ 0 w 234247"/>
                <a:gd name="connsiteY4" fmla="*/ 920626 h 920626"/>
                <a:gd name="connsiteX5" fmla="*/ 0 w 234247"/>
                <a:gd name="connsiteY5" fmla="*/ 0 h 920626"/>
                <a:gd name="connsiteX0" fmla="*/ 0 w 234247"/>
                <a:gd name="connsiteY0" fmla="*/ 0 h 920626"/>
                <a:gd name="connsiteX1" fmla="*/ 62185 w 234247"/>
                <a:gd name="connsiteY1" fmla="*/ 26860 h 920626"/>
                <a:gd name="connsiteX2" fmla="*/ 138385 w 234247"/>
                <a:gd name="connsiteY2" fmla="*/ 14162 h 920626"/>
                <a:gd name="connsiteX3" fmla="*/ 234247 w 234247"/>
                <a:gd name="connsiteY3" fmla="*/ 0 h 920626"/>
                <a:gd name="connsiteX4" fmla="*/ 234247 w 234247"/>
                <a:gd name="connsiteY4" fmla="*/ 920626 h 920626"/>
                <a:gd name="connsiteX5" fmla="*/ 0 w 234247"/>
                <a:gd name="connsiteY5" fmla="*/ 920626 h 920626"/>
                <a:gd name="connsiteX6" fmla="*/ 0 w 234247"/>
                <a:gd name="connsiteY6" fmla="*/ 0 h 920626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234247 w 234247"/>
                <a:gd name="connsiteY3" fmla="*/ 8066 h 928692"/>
                <a:gd name="connsiteX4" fmla="*/ 234247 w 234247"/>
                <a:gd name="connsiteY4" fmla="*/ 928692 h 928692"/>
                <a:gd name="connsiteX5" fmla="*/ 0 w 234247"/>
                <a:gd name="connsiteY5" fmla="*/ 928692 h 928692"/>
                <a:gd name="connsiteX6" fmla="*/ 0 w 234247"/>
                <a:gd name="connsiteY6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9660 w 234247"/>
                <a:gd name="connsiteY3" fmla="*/ 3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2185 w 234247"/>
                <a:gd name="connsiteY1" fmla="*/ 34926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88 w 234247"/>
                <a:gd name="connsiteY3" fmla="*/ 19051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47"/>
                <a:gd name="connsiteY0" fmla="*/ 8066 h 928692"/>
                <a:gd name="connsiteX1" fmla="*/ 65360 w 234247"/>
                <a:gd name="connsiteY1" fmla="*/ 19049 h 928692"/>
                <a:gd name="connsiteX2" fmla="*/ 112988 w 234247"/>
                <a:gd name="connsiteY2" fmla="*/ 0 h 928692"/>
                <a:gd name="connsiteX3" fmla="*/ 176491 w 234247"/>
                <a:gd name="connsiteY3" fmla="*/ 6349 h 928692"/>
                <a:gd name="connsiteX4" fmla="*/ 234247 w 234247"/>
                <a:gd name="connsiteY4" fmla="*/ 8066 h 928692"/>
                <a:gd name="connsiteX5" fmla="*/ 234247 w 234247"/>
                <a:gd name="connsiteY5" fmla="*/ 928692 h 928692"/>
                <a:gd name="connsiteX6" fmla="*/ 0 w 234247"/>
                <a:gd name="connsiteY6" fmla="*/ 928692 h 928692"/>
                <a:gd name="connsiteX7" fmla="*/ 0 w 234247"/>
                <a:gd name="connsiteY7" fmla="*/ 8066 h 928692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0 w 234250"/>
                <a:gd name="connsiteY6" fmla="*/ 930154 h 930154"/>
                <a:gd name="connsiteX7" fmla="*/ 0 w 234250"/>
                <a:gd name="connsiteY7" fmla="*/ 9528 h 930154"/>
                <a:gd name="connsiteX0" fmla="*/ 0 w 234250"/>
                <a:gd name="connsiteY0" fmla="*/ 9528 h 931740"/>
                <a:gd name="connsiteX1" fmla="*/ 65360 w 234250"/>
                <a:gd name="connsiteY1" fmla="*/ 20511 h 931740"/>
                <a:gd name="connsiteX2" fmla="*/ 112988 w 234250"/>
                <a:gd name="connsiteY2" fmla="*/ 1462 h 931740"/>
                <a:gd name="connsiteX3" fmla="*/ 176491 w 234250"/>
                <a:gd name="connsiteY3" fmla="*/ 7811 h 931740"/>
                <a:gd name="connsiteX4" fmla="*/ 234250 w 234250"/>
                <a:gd name="connsiteY4" fmla="*/ 0 h 931740"/>
                <a:gd name="connsiteX5" fmla="*/ 234247 w 234250"/>
                <a:gd name="connsiteY5" fmla="*/ 930154 h 931740"/>
                <a:gd name="connsiteX6" fmla="*/ 43134 w 234250"/>
                <a:gd name="connsiteY6" fmla="*/ 931740 h 931740"/>
                <a:gd name="connsiteX7" fmla="*/ 0 w 234250"/>
                <a:gd name="connsiteY7" fmla="*/ 930154 h 931740"/>
                <a:gd name="connsiteX8" fmla="*/ 0 w 234250"/>
                <a:gd name="connsiteY8" fmla="*/ 9528 h 931740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43134 w 234250"/>
                <a:gd name="connsiteY6" fmla="*/ 922215 h 930154"/>
                <a:gd name="connsiteX7" fmla="*/ 0 w 234250"/>
                <a:gd name="connsiteY7" fmla="*/ 930154 h 930154"/>
                <a:gd name="connsiteX8" fmla="*/ 0 w 234250"/>
                <a:gd name="connsiteY8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84409 w 234250"/>
                <a:gd name="connsiteY6" fmla="*/ 925390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93934 w 234250"/>
                <a:gd name="connsiteY6" fmla="*/ 928565 h 930154"/>
                <a:gd name="connsiteX7" fmla="*/ 43134 w 234250"/>
                <a:gd name="connsiteY7" fmla="*/ 922215 h 930154"/>
                <a:gd name="connsiteX8" fmla="*/ 0 w 234250"/>
                <a:gd name="connsiteY8" fmla="*/ 930154 h 930154"/>
                <a:gd name="connsiteX9" fmla="*/ 0 w 234250"/>
                <a:gd name="connsiteY9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29359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9978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89978 w 234250"/>
                <a:gd name="connsiteY7" fmla="*/ 924596 h 930154"/>
                <a:gd name="connsiteX8" fmla="*/ 147115 w 234250"/>
                <a:gd name="connsiteY8" fmla="*/ 919834 h 930154"/>
                <a:gd name="connsiteX9" fmla="*/ 93934 w 234250"/>
                <a:gd name="connsiteY9" fmla="*/ 928565 h 930154"/>
                <a:gd name="connsiteX10" fmla="*/ 43134 w 234250"/>
                <a:gd name="connsiteY10" fmla="*/ 922215 h 930154"/>
                <a:gd name="connsiteX11" fmla="*/ 0 w 234250"/>
                <a:gd name="connsiteY11" fmla="*/ 930154 h 930154"/>
                <a:gd name="connsiteX12" fmla="*/ 0 w 234250"/>
                <a:gd name="connsiteY12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206647 w 234250"/>
                <a:gd name="connsiteY6" fmla="*/ 924596 h 930154"/>
                <a:gd name="connsiteX7" fmla="*/ 147115 w 234250"/>
                <a:gd name="connsiteY7" fmla="*/ 919834 h 930154"/>
                <a:gd name="connsiteX8" fmla="*/ 93934 w 234250"/>
                <a:gd name="connsiteY8" fmla="*/ 928565 h 930154"/>
                <a:gd name="connsiteX9" fmla="*/ 43134 w 234250"/>
                <a:gd name="connsiteY9" fmla="*/ 922215 h 930154"/>
                <a:gd name="connsiteX10" fmla="*/ 0 w 234250"/>
                <a:gd name="connsiteY10" fmla="*/ 930154 h 930154"/>
                <a:gd name="connsiteX11" fmla="*/ 0 w 234250"/>
                <a:gd name="connsiteY11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47115 w 234250"/>
                <a:gd name="connsiteY6" fmla="*/ 919834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0154"/>
                <a:gd name="connsiteX1" fmla="*/ 65360 w 234250"/>
                <a:gd name="connsiteY1" fmla="*/ 20511 h 930154"/>
                <a:gd name="connsiteX2" fmla="*/ 112988 w 234250"/>
                <a:gd name="connsiteY2" fmla="*/ 1462 h 930154"/>
                <a:gd name="connsiteX3" fmla="*/ 176491 w 234250"/>
                <a:gd name="connsiteY3" fmla="*/ 7811 h 930154"/>
                <a:gd name="connsiteX4" fmla="*/ 234250 w 234250"/>
                <a:gd name="connsiteY4" fmla="*/ 0 h 930154"/>
                <a:gd name="connsiteX5" fmla="*/ 234247 w 234250"/>
                <a:gd name="connsiteY5" fmla="*/ 930154 h 930154"/>
                <a:gd name="connsiteX6" fmla="*/ 180452 w 234250"/>
                <a:gd name="connsiteY6" fmla="*/ 917452 h 930154"/>
                <a:gd name="connsiteX7" fmla="*/ 93934 w 234250"/>
                <a:gd name="connsiteY7" fmla="*/ 928565 h 930154"/>
                <a:gd name="connsiteX8" fmla="*/ 43134 w 234250"/>
                <a:gd name="connsiteY8" fmla="*/ 922215 h 930154"/>
                <a:gd name="connsiteX9" fmla="*/ 0 w 234250"/>
                <a:gd name="connsiteY9" fmla="*/ 930154 h 930154"/>
                <a:gd name="connsiteX10" fmla="*/ 0 w 234250"/>
                <a:gd name="connsiteY10" fmla="*/ 9528 h 930154"/>
                <a:gd name="connsiteX0" fmla="*/ 0 w 234250"/>
                <a:gd name="connsiteY0" fmla="*/ 9528 h 933328"/>
                <a:gd name="connsiteX1" fmla="*/ 65360 w 234250"/>
                <a:gd name="connsiteY1" fmla="*/ 20511 h 933328"/>
                <a:gd name="connsiteX2" fmla="*/ 112988 w 234250"/>
                <a:gd name="connsiteY2" fmla="*/ 1462 h 933328"/>
                <a:gd name="connsiteX3" fmla="*/ 176491 w 234250"/>
                <a:gd name="connsiteY3" fmla="*/ 7811 h 933328"/>
                <a:gd name="connsiteX4" fmla="*/ 234250 w 234250"/>
                <a:gd name="connsiteY4" fmla="*/ 0 h 933328"/>
                <a:gd name="connsiteX5" fmla="*/ 234247 w 234250"/>
                <a:gd name="connsiteY5" fmla="*/ 930154 h 933328"/>
                <a:gd name="connsiteX6" fmla="*/ 180452 w 234250"/>
                <a:gd name="connsiteY6" fmla="*/ 917452 h 933328"/>
                <a:gd name="connsiteX7" fmla="*/ 117747 w 234250"/>
                <a:gd name="connsiteY7" fmla="*/ 933328 h 933328"/>
                <a:gd name="connsiteX8" fmla="*/ 43134 w 234250"/>
                <a:gd name="connsiteY8" fmla="*/ 922215 h 933328"/>
                <a:gd name="connsiteX9" fmla="*/ 0 w 234250"/>
                <a:gd name="connsiteY9" fmla="*/ 930154 h 933328"/>
                <a:gd name="connsiteX10" fmla="*/ 0 w 234250"/>
                <a:gd name="connsiteY10" fmla="*/ 9528 h 933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34250" h="933328">
                  <a:moveTo>
                    <a:pt x="0" y="9528"/>
                  </a:moveTo>
                  <a:lnTo>
                    <a:pt x="65360" y="20511"/>
                  </a:lnTo>
                  <a:lnTo>
                    <a:pt x="112988" y="1462"/>
                  </a:lnTo>
                  <a:lnTo>
                    <a:pt x="176491" y="7811"/>
                  </a:lnTo>
                  <a:lnTo>
                    <a:pt x="234250" y="0"/>
                  </a:lnTo>
                  <a:cubicBezTo>
                    <a:pt x="234249" y="310051"/>
                    <a:pt x="234248" y="620103"/>
                    <a:pt x="234247" y="930154"/>
                  </a:cubicBezTo>
                  <a:lnTo>
                    <a:pt x="180452" y="917452"/>
                  </a:lnTo>
                  <a:lnTo>
                    <a:pt x="117747" y="933328"/>
                  </a:lnTo>
                  <a:lnTo>
                    <a:pt x="43134" y="922215"/>
                  </a:lnTo>
                  <a:lnTo>
                    <a:pt x="0" y="930154"/>
                  </a:lnTo>
                  <a:lnTo>
                    <a:pt x="0" y="9528"/>
                  </a:lnTo>
                  <a:close/>
                </a:path>
              </a:pathLst>
            </a:custGeom>
            <a:blipFill dpi="0" rotWithShape="1">
              <a:blip r:embed="rId4">
                <a:alphaModFix amt="55000"/>
              </a:blip>
              <a:srcRect/>
              <a:stretch>
                <a:fillRect/>
              </a:stretch>
            </a:blip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0311" name="Group 29"/>
            <p:cNvGrpSpPr>
              <a:grpSpLocks/>
            </p:cNvGrpSpPr>
            <p:nvPr/>
          </p:nvGrpSpPr>
          <p:grpSpPr bwMode="auto">
            <a:xfrm>
              <a:off x="6801624" y="386833"/>
              <a:ext cx="1882107" cy="444736"/>
              <a:chOff x="1444182" y="1066523"/>
              <a:chExt cx="1882107" cy="444736"/>
            </a:xfrm>
          </p:grpSpPr>
          <p:sp>
            <p:nvSpPr>
              <p:cNvPr id="10313" name="Rectangle 48"/>
              <p:cNvSpPr>
                <a:spLocks noChangeArrowheads="1"/>
              </p:cNvSpPr>
              <p:nvPr/>
            </p:nvSpPr>
            <p:spPr bwMode="auto">
              <a:xfrm>
                <a:off x="1465724" y="1251190"/>
                <a:ext cx="914192" cy="252927"/>
              </a:xfrm>
              <a:prstGeom prst="rect">
                <a:avLst/>
              </a:prstGeom>
              <a:solidFill>
                <a:srgbClr val="008000">
                  <a:alpha val="2509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14" name="Rectangle 49"/>
              <p:cNvSpPr>
                <a:spLocks noChangeArrowheads="1"/>
              </p:cNvSpPr>
              <p:nvPr/>
            </p:nvSpPr>
            <p:spPr bwMode="auto">
              <a:xfrm>
                <a:off x="2537811" y="1238455"/>
                <a:ext cx="745625" cy="254029"/>
              </a:xfrm>
              <a:prstGeom prst="rect">
                <a:avLst/>
              </a:prstGeom>
              <a:solidFill>
                <a:srgbClr val="0000FF">
                  <a:alpha val="25098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 altLang="en-US"/>
              </a:p>
            </p:txBody>
          </p:sp>
          <p:sp>
            <p:nvSpPr>
              <p:cNvPr id="10315" name="Text Box 51"/>
              <p:cNvSpPr txBox="1">
                <a:spLocks noChangeArrowheads="1"/>
              </p:cNvSpPr>
              <p:nvPr/>
            </p:nvSpPr>
            <p:spPr bwMode="auto">
              <a:xfrm>
                <a:off x="1500533" y="1071358"/>
                <a:ext cx="747713" cy="18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20">
                    <a:solidFill>
                      <a:srgbClr val="00B05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expression</a:t>
                </a:r>
                <a:endParaRPr lang="en-US" altLang="en-US">
                  <a:solidFill>
                    <a:srgbClr val="00B05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0316" name="Text Box 52"/>
              <p:cNvSpPr txBox="1">
                <a:spLocks noChangeArrowheads="1"/>
              </p:cNvSpPr>
              <p:nvPr/>
            </p:nvSpPr>
            <p:spPr bwMode="auto">
              <a:xfrm>
                <a:off x="2578576" y="1066523"/>
                <a:ext cx="747713" cy="1845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0" tIns="0" rIns="0" bIns="0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020" dirty="0">
                    <a:solidFill>
                      <a:srgbClr val="7030A0"/>
                    </a:solidFill>
                    <a:latin typeface="Arial" panose="020B0604020202020204" pitchFamily="34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expression</a:t>
                </a:r>
                <a:endParaRPr lang="en-US" altLang="en-US" dirty="0">
                  <a:solidFill>
                    <a:srgbClr val="7030A0"/>
                  </a:solidFill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  <p:sp>
            <p:nvSpPr>
              <p:cNvPr id="10317" name="Text Box 41"/>
              <p:cNvSpPr txBox="1">
                <a:spLocks noChangeArrowheads="1"/>
              </p:cNvSpPr>
              <p:nvPr/>
            </p:nvSpPr>
            <p:spPr bwMode="auto">
              <a:xfrm>
                <a:off x="1444182" y="1174709"/>
                <a:ext cx="1631225" cy="33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22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defTabSz="912813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en-US" sz="1700" i="1" dirty="0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2(x</a:t>
                </a:r>
                <a:r>
                  <a:rPr lang="en-US" altLang="en-US" sz="1700" dirty="0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+ 4) </a:t>
                </a:r>
                <a:r>
                  <a:rPr lang="en-US" altLang="en-US" sz="1700" b="1" dirty="0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=</a:t>
                </a:r>
                <a:r>
                  <a:rPr lang="en-US" altLang="en-US" sz="1700" dirty="0">
                    <a:solidFill>
                      <a:srgbClr val="000000"/>
                    </a:solidFill>
                    <a:latin typeface="Palatino" pitchFamily="18" charset="0"/>
                    <a:ea typeface="Arial Unicode MS" panose="020B0604020202020204" pitchFamily="34" charset="-128"/>
                    <a:cs typeface="Arial Unicode MS" panose="020B0604020202020204" pitchFamily="34" charset="-128"/>
                  </a:rPr>
                  <a:t>  7 </a:t>
                </a:r>
              </a:p>
              <a:p>
                <a:pPr eaLnBrk="1" hangingPunct="1"/>
                <a:endParaRPr lang="en-US" altLang="en-US" dirty="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endParaRPr>
              </a:p>
            </p:txBody>
          </p:sp>
        </p:grpSp>
        <p:sp>
          <p:nvSpPr>
            <p:cNvPr id="10312" name="Text Box 207"/>
            <p:cNvSpPr txBox="1">
              <a:spLocks noChangeArrowheads="1"/>
            </p:cNvSpPr>
            <p:nvPr/>
          </p:nvSpPr>
          <p:spPr bwMode="auto">
            <a:xfrm>
              <a:off x="7301822" y="137196"/>
              <a:ext cx="814593" cy="246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1360">
                  <a:latin typeface="Arial" panose="020B0604020202020204" pitchFamily="34" charset="0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Equation</a:t>
              </a:r>
            </a:p>
          </p:txBody>
        </p:sp>
      </p:grpSp>
      <p:grpSp>
        <p:nvGrpSpPr>
          <p:cNvPr id="10249" name="Group 42"/>
          <p:cNvGrpSpPr>
            <a:grpSpLocks/>
          </p:cNvGrpSpPr>
          <p:nvPr/>
        </p:nvGrpSpPr>
        <p:grpSpPr bwMode="auto">
          <a:xfrm>
            <a:off x="6501" y="1004167"/>
            <a:ext cx="6030357" cy="1511300"/>
            <a:chOff x="0" y="917113"/>
            <a:chExt cx="7094538" cy="1778462"/>
          </a:xfrm>
        </p:grpSpPr>
        <p:pic>
          <p:nvPicPr>
            <p:cNvPr id="10300" name="Picture 3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17113"/>
              <a:ext cx="7094538" cy="17784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6" name="Rectangle 45"/>
            <p:cNvSpPr/>
            <p:nvPr/>
          </p:nvSpPr>
          <p:spPr bwMode="auto">
            <a:xfrm>
              <a:off x="433388" y="1260102"/>
              <a:ext cx="6242050" cy="1401652"/>
            </a:xfrm>
            <a:prstGeom prst="rect">
              <a:avLst/>
            </a:prstGeom>
            <a:noFill/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>
              <a:spAutoFit/>
            </a:bodyPr>
            <a:lstStyle/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Read the written sentence carefully. 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	Identify the variable and known amounts. (underline)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	Identify the operation clue words. (circle)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Determine where the equal sign will be written. </a:t>
              </a:r>
              <a:r>
                <a:rPr lang="en-US" sz="10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Hint: “</a:t>
              </a:r>
              <a:r>
                <a:rPr lang="en-US" sz="102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is</a:t>
              </a:r>
              <a:r>
                <a:rPr lang="en-US" sz="10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” means “</a:t>
              </a:r>
              <a:r>
                <a:rPr lang="en-US" sz="102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equals =</a:t>
              </a:r>
              <a:r>
                <a:rPr lang="en-US" sz="102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rial" charset="0"/>
                </a:rPr>
                <a:t>.“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Interpret the written description to write the equation. </a:t>
              </a:r>
            </a:p>
            <a:p>
              <a:pPr defTabSz="248285">
                <a:defRPr/>
              </a:pPr>
              <a:r>
                <a:rPr lang="en-US" sz="1190" dirty="0">
                  <a:solidFill>
                    <a:srgbClr val="000000"/>
                  </a:solidFill>
                  <a:latin typeface="Arial" charset="0"/>
                </a:rPr>
                <a:t>Read the equation aloud.</a:t>
              </a:r>
            </a:p>
          </p:txBody>
        </p:sp>
        <p:sp>
          <p:nvSpPr>
            <p:cNvPr id="48" name="Rectangle 1112"/>
            <p:cNvSpPr>
              <a:spLocks noChangeArrowheads="1"/>
            </p:cNvSpPr>
            <p:nvPr/>
          </p:nvSpPr>
          <p:spPr bwMode="auto">
            <a:xfrm>
              <a:off x="180975" y="1023394"/>
              <a:ext cx="1610925" cy="324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/>
            <a:p>
              <a:pPr eaLnBrk="0" fontAlgn="auto" hangingPunct="0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190" b="1" kern="0" dirty="0">
                  <a:solidFill>
                    <a:sysClr val="windowText" lastClr="000000"/>
                  </a:solidFill>
                  <a:latin typeface="Arial" pitchFamily="34" charset="0"/>
                </a:rPr>
                <a:t>Write equations.</a:t>
              </a:r>
            </a:p>
          </p:txBody>
        </p:sp>
        <p:sp>
          <p:nvSpPr>
            <p:cNvPr id="49" name="Oval 48"/>
            <p:cNvSpPr/>
            <p:nvPr/>
          </p:nvSpPr>
          <p:spPr bwMode="auto">
            <a:xfrm>
              <a:off x="282575" y="1307739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1</a:t>
              </a:r>
            </a:p>
          </p:txBody>
        </p:sp>
        <p:sp>
          <p:nvSpPr>
            <p:cNvPr id="50" name="Oval 49"/>
            <p:cNvSpPr/>
            <p:nvPr/>
          </p:nvSpPr>
          <p:spPr bwMode="auto">
            <a:xfrm>
              <a:off x="282575" y="1973075"/>
              <a:ext cx="173038" cy="173082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2</a:t>
              </a:r>
            </a:p>
          </p:txBody>
        </p:sp>
        <p:sp>
          <p:nvSpPr>
            <p:cNvPr id="51" name="Oval 50"/>
            <p:cNvSpPr/>
            <p:nvPr/>
          </p:nvSpPr>
          <p:spPr bwMode="auto">
            <a:xfrm>
              <a:off x="282575" y="2182680"/>
              <a:ext cx="173038" cy="173082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3</a:t>
              </a:r>
            </a:p>
          </p:txBody>
        </p:sp>
        <p:sp>
          <p:nvSpPr>
            <p:cNvPr id="54" name="Oval 53"/>
            <p:cNvSpPr/>
            <p:nvPr/>
          </p:nvSpPr>
          <p:spPr bwMode="auto">
            <a:xfrm>
              <a:off x="282575" y="2390696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4</a:t>
              </a:r>
            </a:p>
          </p:txBody>
        </p:sp>
        <p:sp>
          <p:nvSpPr>
            <p:cNvPr id="55" name="Oval 54"/>
            <p:cNvSpPr/>
            <p:nvPr/>
          </p:nvSpPr>
          <p:spPr bwMode="auto">
            <a:xfrm>
              <a:off x="546100" y="1539575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a</a:t>
              </a:r>
            </a:p>
          </p:txBody>
        </p:sp>
        <p:sp>
          <p:nvSpPr>
            <p:cNvPr id="65" name="Oval 64"/>
            <p:cNvSpPr/>
            <p:nvPr/>
          </p:nvSpPr>
          <p:spPr bwMode="auto">
            <a:xfrm>
              <a:off x="546100" y="1752355"/>
              <a:ext cx="173038" cy="173083"/>
            </a:xfrm>
            <a:prstGeom prst="ellipse">
              <a:avLst/>
            </a:prstGeom>
            <a:solidFill>
              <a:srgbClr val="06597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anchor="ctr"/>
            <a:lstStyle/>
            <a:p>
              <a:pPr algn="ctr" defTabSz="77720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020" b="1" dirty="0">
                  <a:latin typeface="Gill Sans MT" pitchFamily="34" charset="0"/>
                </a:rPr>
                <a:t>b</a:t>
              </a:r>
            </a:p>
          </p:txBody>
        </p:sp>
      </p:grpSp>
      <p:graphicFrame>
        <p:nvGraphicFramePr>
          <p:cNvPr id="66" name="Group 3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650507"/>
              </p:ext>
            </p:extLst>
          </p:nvPr>
        </p:nvGraphicFramePr>
        <p:xfrm>
          <a:off x="180304" y="2665719"/>
          <a:ext cx="7424909" cy="1147494"/>
        </p:xfrm>
        <a:graphic>
          <a:graphicData uri="http://schemas.openxmlformats.org/drawingml/2006/table">
            <a:tbl>
              <a:tblPr/>
              <a:tblGrid>
                <a:gridCol w="4711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3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90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Written Description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-1" charset="0"/>
                      </a:endParaRPr>
                    </a:p>
                  </a:txBody>
                  <a:tcPr marL="77717" marR="77717" marT="38849" marB="388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Equation</a:t>
                      </a:r>
                      <a:endParaRPr kumimoji="0" lang="en-US" sz="15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  <a:cs typeface="Times New Roman" pitchFamily="-1" charset="0"/>
                      </a:endParaRPr>
                    </a:p>
                  </a:txBody>
                  <a:tcPr marL="77717" marR="77717" marT="38849" marB="388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0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1. Cristian hit twice the difference of the number of home runs Ivan hit and 6. Altogether, they hit 18 home runs.</a:t>
                      </a:r>
                    </a:p>
                  </a:txBody>
                  <a:tcPr marL="77717" marR="77717" marT="38849" marB="388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77717" marR="77717" marT="38849" marB="388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4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Arial Unicode MS" pitchFamily="34" charset="-128"/>
                          <a:cs typeface="Times New Roman" pitchFamily="-1" charset="0"/>
                        </a:rPr>
                        <a:t>2. In one day, Alexandria traveled 5 times the sum of the number of hours Esmeralda traveled and 2. Together they traveled 20 hours.</a:t>
                      </a:r>
                    </a:p>
                  </a:txBody>
                  <a:tcPr marL="77717" marR="77717" marT="38849" marB="38849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Arial Unicode MS" pitchFamily="34" charset="-128"/>
                      </a:endParaRPr>
                    </a:p>
                  </a:txBody>
                  <a:tcPr marL="77717" marR="77717" marT="38849" marB="38849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280" name="Rectangle 63"/>
          <p:cNvSpPr>
            <a:spLocks noChangeArrowheads="1"/>
          </p:cNvSpPr>
          <p:nvPr/>
        </p:nvSpPr>
        <p:spPr bwMode="auto">
          <a:xfrm>
            <a:off x="4754" y="4253768"/>
            <a:ext cx="764016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22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 b="1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Adam wrote an equation from the description below. Do you agree with his answer? Why or why not?</a:t>
            </a:r>
            <a:endParaRPr lang="en-US" altLang="en-US" sz="700" b="1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3D31622-38F7-40C7-B607-C3B27BDB6288}"/>
              </a:ext>
            </a:extLst>
          </p:cNvPr>
          <p:cNvGrpSpPr/>
          <p:nvPr/>
        </p:nvGrpSpPr>
        <p:grpSpPr>
          <a:xfrm>
            <a:off x="3467042" y="4831687"/>
            <a:ext cx="3228769" cy="369332"/>
            <a:chOff x="5669268" y="4686863"/>
            <a:chExt cx="3798551" cy="434509"/>
          </a:xfrm>
        </p:grpSpPr>
        <p:sp>
          <p:nvSpPr>
            <p:cNvPr id="10283" name="Rectangle 62"/>
            <p:cNvSpPr>
              <a:spLocks noChangeArrowheads="1"/>
            </p:cNvSpPr>
            <p:nvPr/>
          </p:nvSpPr>
          <p:spPr bwMode="auto">
            <a:xfrm>
              <a:off x="5719762" y="4762248"/>
              <a:ext cx="2390309" cy="232103"/>
            </a:xfrm>
            <a:prstGeom prst="rect">
              <a:avLst/>
            </a:prstGeom>
            <a:solidFill>
              <a:srgbClr val="EAEAE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10284" name="Rectangle 61"/>
            <p:cNvSpPr>
              <a:spLocks noChangeArrowheads="1"/>
            </p:cNvSpPr>
            <p:nvPr/>
          </p:nvSpPr>
          <p:spPr bwMode="auto">
            <a:xfrm>
              <a:off x="8417752" y="4747369"/>
              <a:ext cx="447064" cy="232103"/>
            </a:xfrm>
            <a:prstGeom prst="rect">
              <a:avLst/>
            </a:prstGeom>
            <a:solidFill>
              <a:srgbClr val="DDDD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5pPr>
              <a:lvl6pPr marL="25146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6pPr>
              <a:lvl7pPr marL="29718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7pPr>
              <a:lvl8pPr marL="34290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8pPr>
              <a:lvl9pPr marL="3886200" indent="-228600" defTabSz="9128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cs typeface="Arial" panose="020B0604020202020204" pitchFamily="34" charset="0"/>
                </a:defRPr>
              </a:lvl9pPr>
            </a:lstStyle>
            <a:p>
              <a:endParaRPr lang="en-US" altLang="en-US">
                <a:cs typeface="Times New Roman" panose="02020603050405020304" pitchFamily="18" charset="0"/>
              </a:endParaRPr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C6B8A6CE-1BD4-4793-8AEF-22F40DDA3DC6}"/>
                </a:ext>
              </a:extLst>
            </p:cNvPr>
            <p:cNvSpPr/>
            <p:nvPr/>
          </p:nvSpPr>
          <p:spPr>
            <a:xfrm>
              <a:off x="5669268" y="4686863"/>
              <a:ext cx="3798551" cy="43450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E </a:t>
              </a:r>
              <a:r>
                <a:rPr lang="en-US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+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 (E + 6) </a:t>
              </a:r>
              <a:r>
                <a:rPr lang="en-US" b="1" dirty="0">
                  <a:solidFill>
                    <a:srgbClr val="FF00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X</a:t>
              </a:r>
              <a:r>
                <a:rPr lang="en-US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Bradley Hand ITC" panose="03070402050302030203" pitchFamily="66" charset="0"/>
                </a:rPr>
                <a:t> 4(E + 6)= 126</a:t>
              </a: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8C9829D3-CE18-4E9D-A1F3-16A7D9156DA8}"/>
              </a:ext>
            </a:extLst>
          </p:cNvPr>
          <p:cNvSpPr/>
          <p:nvPr/>
        </p:nvSpPr>
        <p:spPr>
          <a:xfrm>
            <a:off x="246690" y="5144703"/>
            <a:ext cx="7157729" cy="301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60" i="1" dirty="0">
                <a:solidFill>
                  <a:srgbClr val="FF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_______________________________________________________________________________________</a:t>
            </a:r>
            <a:endParaRPr lang="en-US" sz="1360" dirty="0">
              <a:solidFill>
                <a:srgbClr val="FF00FF"/>
              </a:solidFill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6F0C5EE-D3E2-4F85-8730-DD5CF9733463}"/>
              </a:ext>
            </a:extLst>
          </p:cNvPr>
          <p:cNvSpPr/>
          <p:nvPr/>
        </p:nvSpPr>
        <p:spPr>
          <a:xfrm>
            <a:off x="452872" y="6739946"/>
            <a:ext cx="6679479" cy="8925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r>
              <a:rPr lang="en-US" sz="1400" dirty="0">
                <a:latin typeface="Arial" pitchFamily="34" charset="0"/>
              </a:rPr>
              <a:t>Today, I learned how to ____________________________________________</a:t>
            </a:r>
          </a:p>
          <a:p>
            <a:endParaRPr lang="en-US" sz="500" dirty="0">
              <a:latin typeface="Arial" pitchFamily="34" charset="0"/>
            </a:endParaRPr>
          </a:p>
          <a:p>
            <a:r>
              <a:rPr lang="en-US" sz="1400" dirty="0">
                <a:latin typeface="Arial" pitchFamily="34" charset="0"/>
              </a:rPr>
              <a:t>_______________________________________________________________</a:t>
            </a:r>
          </a:p>
          <a:p>
            <a:endParaRPr lang="en-US" sz="500" dirty="0">
              <a:latin typeface="Arial" pitchFamily="34" charset="0"/>
            </a:endParaRPr>
          </a:p>
          <a:p>
            <a:r>
              <a:rPr lang="en-US" sz="1400" dirty="0">
                <a:latin typeface="Arial" pitchFamily="34" charset="0"/>
              </a:rPr>
              <a:t>_______________________________________________________________.</a:t>
            </a:r>
            <a:endParaRPr lang="en-US" sz="1400" dirty="0"/>
          </a:p>
        </p:txBody>
      </p:sp>
      <p:sp>
        <p:nvSpPr>
          <p:cNvPr id="58" name="Heading">
            <a:extLst>
              <a:ext uri="{FF2B5EF4-FFF2-40B4-BE49-F238E27FC236}">
                <a16:creationId xmlns:a16="http://schemas.microsoft.com/office/drawing/2014/main" id="{0D113A9B-239B-431C-BA68-ED867416C915}"/>
              </a:ext>
            </a:extLst>
          </p:cNvPr>
          <p:cNvSpPr/>
          <p:nvPr/>
        </p:nvSpPr>
        <p:spPr bwMode="auto">
          <a:xfrm>
            <a:off x="19145" y="7962337"/>
            <a:ext cx="1123885" cy="210503"/>
          </a:xfrm>
          <a:prstGeom prst="homePlate">
            <a:avLst>
              <a:gd name="adj" fmla="val 40355"/>
            </a:avLst>
          </a:prstGeom>
          <a:solidFill>
            <a:srgbClr val="065978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15545" anchor="ctr"/>
          <a:lstStyle/>
          <a:p>
            <a:pPr>
              <a:defRPr/>
            </a:pPr>
            <a:r>
              <a:rPr lang="en-US" sz="1020" b="1" dirty="0">
                <a:solidFill>
                  <a:schemeClr val="bg1"/>
                </a:solidFill>
                <a:latin typeface="Gill Sans MT" pitchFamily="34" charset="0"/>
              </a:rPr>
              <a:t>Practice</a:t>
            </a: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7866671F-F9C5-45F1-9265-ECBFB801ED6A}"/>
              </a:ext>
            </a:extLst>
          </p:cNvPr>
          <p:cNvSpPr/>
          <p:nvPr/>
        </p:nvSpPr>
        <p:spPr>
          <a:xfrm>
            <a:off x="844973" y="8957282"/>
            <a:ext cx="722829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Creating and Solving Equations Involving the Distributive Property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0C0CC6CF-F6F2-4305-A217-0CBA57CC8F5D}"/>
              </a:ext>
            </a:extLst>
          </p:cNvPr>
          <p:cNvSpPr/>
          <p:nvPr/>
        </p:nvSpPr>
        <p:spPr>
          <a:xfrm>
            <a:off x="2679799" y="8221709"/>
            <a:ext cx="1660326" cy="8248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380" i="1" dirty="0" smtClean="0">
                <a:latin typeface="Bembo" panose="02020502050201020203" pitchFamily="18" charset="0"/>
              </a:rPr>
              <a:t>Tomorrow</a:t>
            </a:r>
            <a:r>
              <a:rPr lang="en-US" sz="23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 </a:t>
            </a:r>
          </a:p>
          <a:p>
            <a:r>
              <a:rPr lang="en-US" sz="238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embo" panose="02020502050201020203" pitchFamily="18" charset="0"/>
              </a:rPr>
              <a:t>my.hrw.com</a:t>
            </a:r>
            <a:endParaRPr lang="en-US" sz="2380" dirty="0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AED29E25-03D5-41A2-9576-BDFFF01EAA70}"/>
              </a:ext>
            </a:extLst>
          </p:cNvPr>
          <p:cNvSpPr/>
          <p:nvPr/>
        </p:nvSpPr>
        <p:spPr>
          <a:xfrm>
            <a:off x="246690" y="5406709"/>
            <a:ext cx="7157729" cy="3016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360" i="1" dirty="0">
                <a:solidFill>
                  <a:srgbClr val="FF00FF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_______________________________________________________________________________________</a:t>
            </a:r>
            <a:endParaRPr lang="en-US" sz="1360" dirty="0">
              <a:solidFill>
                <a:srgbClr val="FF00FF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DD7766F5-F069-4136-874D-EC7EF44A3273}"/>
              </a:ext>
            </a:extLst>
          </p:cNvPr>
          <p:cNvSpPr/>
          <p:nvPr/>
        </p:nvSpPr>
        <p:spPr>
          <a:xfrm>
            <a:off x="3824834" y="10237647"/>
            <a:ext cx="3016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3</a:t>
            </a:r>
          </a:p>
        </p:txBody>
      </p:sp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9219" grpId="0"/>
      <p:bldP spid="47" grpId="0" animBg="1"/>
      <p:bldP spid="53" grpId="0" animBg="1"/>
      <p:bldP spid="10280" grpId="0"/>
      <p:bldP spid="12" grpId="0"/>
      <p:bldP spid="6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b244e135b8a6d2ea50697031be397201eb1"/>
  <p:tag name="ISPRING_ULTRA_SCORM_COURSE_ID" val="1E7ABD9A-FDBE-4CDB-9F93-7946B1517E45"/>
  <p:tag name="ISPRING_SCORM_RATE_SLIDES" val="1"/>
  <p:tag name="ISPRING_SCORM_PASSING_SCORE" val="100.0000000000"/>
  <p:tag name="ISPRINGONLINEFOLDERID" val="0"/>
  <p:tag name="ISPRINGONLINEFOLDERPATH" val="Content List"/>
  <p:tag name="ISPRINGCLOUDFOLDERID" val="0"/>
  <p:tag name="ISPRING_PLAYERS_CUSTOMIZATION" val="UEsDBBQAAgAIAEqZy0aKJOKo+gIAALAIAAAUAAAAdW5pdmVyc2FsL3BsYXllci54bWytVU1v2zAMPafA/oOhe6WkXdc2sFt0BYId1qFA1m23QLUZW4u/Jsl1018/yvL3nG4FdkhgU3yPFPlIu9fPSew8gVQiSz2yoHPiQOpngUhDjzx8XR1fkOurd0duHvM9SEcEHilSYQA8Jk4Aypci1wi+5zrySM9AkZk4uRSZFHqP3GfI3UW6JO+OZuiSKo9EWudLxsqypEIhIg1VFheGRFE/S1guQUGqQTKbBnEa7FL/HY2/JEuZ3uegeshcvz1wTdJyPCsxIClPaSZDdjKfL9iPu89rP4KEH4tUaZ76QBys5Kwq5SP3d3dZUMSgjG3m2iTXoLVJorLNXL0Ui4vUUdL3iHXYJKAUD0HROA0Js1g2AXa3MVdRzaMGtIZX7UTNW/ltzPumcas6xzrnvHiMhYrwqA/prJNAlw2jukl13UpBD42CVoaJOBJ+FUJCUL1+ayUyXxAbsFVclSdVpY8H+LTivs7k/hZhqKK6g7RtGrVNoxWo5aBt9HVHQZrbboHrQkJTqpn7JALIvnApuZHFlZYFuGxkrLFsCHaZvXLdpK4hbqST+OwfemP8Rq35qV7rTAX4H435hERtTUQawPNKoI+GBGuqAYttbFTnMTUxu5xU8Zj0dD0w2RzrpuBFHM1lCDiGAdecdXZ2CAqSK3TxCznC9g4OgiMRRjH+9CTD+PQgTcLlbpKhd3AQHGf+bgLamtsysnEdR2JqFeSyiXXi+oXSWSJeKnkO9oxeVjp8beSao5tctAfn8z9GcRCjGcwtmVhd5qm3r5rDezOnWnU+m9xaBmrFeQBd5NarmYUiH/kEsOVFrG/7OTX7sAcd5Tw1HdNc31HvWbkWL+CUIjBfusWpqUkERjMe+XBx2mPAfuJ2GYSvTIcibrO0qQOlrHqz/1VFmy1ft852/VCHXazhk4DSYuxMfUR1hDIr0mDUQ5p3HxEV4067kcCdGLZ4o8UJijTLPfIeH+o7X55ddlc+x084631r7m1gm8sbVnqdcKcgVuu6vYhb7wZ8/A1QSwMEFAACAAgAPUwqTLwI/sDmBAAAcBIAAB0AAAB1bml2ZXJzYWwvY29tbW9uX21lc3NhZ2VzLmxuZ61YbW/bNhD+XqD/gRDQYQO6tB3QotgSB7LEJEJkypXovGwYBEZibKKU6OrFafZpX/cz9mU/rL9kR0p27CaFpKSABZiU7rkj7+65I/cPP2cSrXhRCpUfWG/2XluI54lKRT4/sGb06Of3FiorlqdMqpwfWLmy0OHo+bN9yfJ5zeYc/j9/htB+xssShuVIj+7GSKQH1nQcO8FkapPL2A+Og3jsHVsjR2VLlt8iX83Vj7+8e//5zdt3P+2/auX6wEQT2/d3gZBBevu6BxChYeDHgIb9mOALao1+mFe/rZ9h8sGM+h7B1ujLP/8Ok5yG+Aw0S9DaPp3yszDEhMaR77k49qKYBNTsi48pdq3RparRgq04qhRaCX6DqgUHn1ai4KiUIjUvEgUTec27lLnBxPZIHOKIhp5DvYBYo0gVxe1LA8vqaqEKUFeiVJTsSvLU6IToMe+XBS9BNasguhD8qoWAL1XGRL7Xrfqc+IHtxvZ0Gk9wFNnHsMF0syhA2oG/EdUC3qVcvQQVN7lULEXXBQfAIEJsuZQiab4U0bLQFk4lu+20IrTPPXIc0yDwoxgTdz1jjXCeIrdgerEDUUI7wiEAFKzkxSNkYxP3RhzZUg5DOPGOT3x4qDbhRMwXEp5qqB1TDJEw5XmXFEQqDiHWo+g8CF29aaAKMbRkZXmjinQnSrf92QXsESeARHDoFjjVGGtgiA8BTFYUPKm6wHx7RpyTeEwJ/B1j2Fyf1Xmy6CkHGfJgkG6HZA2+2g68zvhv0eJxcAEpbo1IMEQiOLVGwekQiUscAXngqEuG2Gfesa2pQJPPmhnWzJMwnejyFrEkATnt0pVQdQkzekuAHwwHlcO0RPjDDCLJs/0H+K0BBGebGJqLFQcTirQ7ooF7HezqmP4w836Pj2zPx24MQQ7UE1NTErQyBsSZqwoxKZVeAOhl6YrlCUdXPGHasbfwWSpS85kOQGPJp1r8hVjVku6Llq+Jiy9e7A00bYfi71uY1SWYV1U8W1ZdqrfMf4wVOtm+aUKfpT9Of+RgYode8E0nZey2cVIfz5Qiq2VTC57sn41lQ33UacQTd6q/t763JVFD+mMPWGssVH8JDM2GLmzQH8j+Uh45AkXTpnZAcfHy6wE6SdACEIUei3EGW7Vjwpnm/P7y53gceRQKxzm/KkXV2ZWZbGwc9LBrE2iJJa/4XTJe8WsFPCY5WzXNGZRH4+lOh271fjv1gnrUB5MJAM7bvqpEUmRgf9oDczbB6x1oaH5nJeeqlqlJXik+GqqHva0zfr+rvC5UZmYlK9fB21Saw6dY0SwubJROB/Qlm/zr7Z+t9Hu8lyJsh9CJODZxdPvi6FyVPYUgBfRW+DRadz+QCxmrkgWU1WtV52lPoOZI4+IjG8DaNUecFcniy9//9cT4ypJmFrWzvw4C0X0ZsCDegP1BVMXLP7tAqD3elTODPlLtOXAt1w47JT2Iwu9yxGJNaclUBlN73XohyFun2ZTazskE8iAyYa/qIunu0rYRJnZ4ClxmjgfWaMKKj0CEVCk5CMVstQ7Aapj2zQk8qCspcj5E9mmlRC+YetPYdl1zLQHJByfNj03NTOGok7T3E1LNe4M5JzYBnv0Kj6eiGgoYYry5ctDHaXN09eFsDAHUIytNaVuzGBBFM76jidX9SrcZleZuaP/V1lXR/1BLAwQUAAIACAA9TCpMKIpE2PIDAABnEAAAJwAAAHVuaXZlcnNhbC9mbGFzaF9wdWJsaXNoaW5nX3NldHRpbmdzLnhtbOVY3XIaNxS+5yk020nvwtqu3TjugsdjYMwEAzXbaXLlEasDq6KVNpIWQq5628foTR8sT9IjBBgKSZakdDLTYXbwSp++838OcnT9LhNkCtpwJWvBafUkICATxbgc14Jf4tbzy4AYSyWjQkmoBVIF5LpeifJiKLhJB2AtQg1BGmmuclsLUmvzqzCczWZVbnLtdpUoLPKbaqKyMNdgQFrQYS7oHL/sPAcTLBlKEOCTKbk8Vq9UCIk8071ihQDCGWouuTOKipagJg1CDxvSZDLWqpDsVgmliR4Pa8F3rTP3WWE8VYNnIJ1PTB0X3bK9ooxxpwUVA/4eSAp8nKK6pyfnAZlxZtNacHbuaBAe7tIsyL3t1NHcKnSCtEv+DCxl1FL/6gVaeGfNasEvsbmkGU9i3CHOAbWgET8OOu1G87Hbi5uDx7v4vuN1OOBQ3HwdH3AobsedZin83Zt+86HT7r56jHu9TtzuP51CF21ZGIXbLojQVarQCaw9ENm0yIaScoFZ9w+/GLCYt4LqMcSqxTEsIyoMBOS3HMY/F1RwO3ehwvSeAOQ3JofEPrg41AKrCwie6DwhKobBWQf54uU6xi8ut0wPvfQns/ZqGVFraZJiNuDaQrUo3FxawUZKbpnm3slQCbY2CLIhsC7NYCPJBxMuW4g8DcgIgyDQ1F4OkgyoxMLiFs1P1gSmGBrL7aKgWkv0jeZUEOTDygdyP9hxR5JSbba8vva8y+ak3pSMNDSdYbV6l/jlj8H7IMvA7tD7wkUAdBl4U1NzAJLcCFEGfE/1BDSJlRKmDP5XVQhG5qoggk+AWEUwl4sM/0qBbLYAMtIqW6xil7LECI7en3KYAbsuI+gNisgKPIktMRdgvYS3BX9PhjBSGnmBTjEkuM6N568eRJxTY55I6UrHZ74RtLuN5utnzkDKplQmB5JjAUCW22PwU7RdKhQhhEJvblCgZxJaYPBdfBhnC1gZM6tfHhHDs0L4iP/bcdmgPmJ0jiOFzn2MygTmsxqUFpvS6aImXZ0tqLEaOYbEc+JGgp2UywLKEiZUEiXFnNAEp5VxFT7lqjC44mvZU5svUtAfJVwuVB1jw0dhmpXrcienZz+cX/z44vLlVTX88Ptfzz95aDnB+4I6aX6E33505n/m1Ccm/87ZltKZyza2I3X/z5Pl1N2dSVHo5uX+8bmY8t/q9Pzwx59l4vm9sD+tnlL4MWKXT6nsaw7KwLq9MqjeqzKoBz8Z+xtTsZQK2D7Hvh1gAxU845g+RyuJ/yRBv/r3nc/w4yTot+u2r63r/4vX/Nv6srV1u4rCvRdTt5NxyTP0pRtD69ts/eL8BO9re7cqFWTb/udAvfI3UEsDBBQAAgAIAD1MKkx8NYsP4wIAAJEKAAAhAAAAdW5pdmVyc2FsL2ZsYXNoX3NraW5fc2V0dGluZ3MueG1slVbbTuMwEH3nK6rwTgqLgJXSSrQUCakLaIt4d5JpYtWxI3tStn+/duw0TtuQ0hFSPXOO5+opkdpQPr0YjaKkkhI4fkBRMoIw4qSASbBIqwQkXS5Wq7dXbdiBDEKLF0zIFSBSnimjaXQjmk6CuEIU/CoRHPWlV1zIgrBgejkeP87n11FYI4dYYqu9TS9nt3ez8XiAsyYJtG6e6885FOfj+fn3Q7+PRBQl4bulyMRVTJJNJkXF00E/+a4EySjfmMR/388X931IRhW+IBSdmBYPRs6jlBKUAhPS3cLIIIuRGFjjaVx/zuS0rr7P/oC2pYpiTXu8NtJHK0kGB0W+MdKP5/r2DuHpwcj3BIR/qKG/boz0QuuB/1E0oqzKn8xIKUVmCtrlfN/EPYcJkurnZ1IeGxkkmISMo8EuuPLcPhnxQO6r/+4j81ylYO+mrgcLwTQ9ZjBFWUEUNidrU7n4eqtQv4/G7mtazLuO+Z1UCqZrwpSDtcoW+Be+KE99lNO0kE/BqgLmNmAf2TW0hPl8Vi8LH7vXeTFK2Dplm4qnbJGvurBHSE/ZIleMpvDG2e4IfmixnKbJM+La6dXfRd9pgDYDJ/qYuqubU2M1rpbm7So/e6dpQIVIYWpWgl7YBKngH7QA08EorE02tvAouIiTLc1qxh+Di3crhFJF4YHezdzpCYuQIoNTg1dHqtd1J3JzHp5L++vQZmjPI9TLfBIQRJLkhU5WBSPHmwS1E/u7eExxxQH5wtfiXFJB5AbkhxDM92PC7WNwgXB2TMK+sj54FHpFiMLTVY7cJafKz6siBrnQXaOwn56u0gJzmuVM/+EnhS9IDxg9VkvFXN/HCdXDaNvoKdwQAJFJvh8Be7KmomJIGWyBObKnqHPuSy5S+u31TdwjLmGN/sw5zVlD6XZGOyydhdcxnCB86rhOM6zlYnAhREhiVafWWQHNRvau7izpZrGZ+fNBVuHmqXO1th8XUSvNv6L/AVBLAwQUAAIACAA9TCpMnCZQT9wDAAD4DwAAJgAAAHVuaXZlcnNhbC9odG1sX3B1Ymxpc2hpbmdfc2V0dGluZ3MueG1s7VfNcts2EL7rKTDspLeItus0jkvJ47GksSaypFrsNDl5IGIlogYBFgClKKde+xi55MHyJF0I+o0Uh8pUbQ8dD8fi8ttv/7FkdPUuE2QC2nAla8Fp9SQgIBPFuBzXgl/i1vOLgBhLJaNCSagFUgXkql6J8mIouEkHYC1CDUEaaS5zWwtSa/PLMJxOp1Vucu2eKlFY5DfVRGVhrsGAtKDDXNAZ/rOzHEywYChBgFem5EKtXqkQEnmmO8UKAYQz9FxyFxQVtzYTQehRQ5o8jrUqJLtRQmmix8Na8F3rzP0tMZ6pwTOQLiWmjkIntpeUMe6coGLA3wNJgY9T9Pb05DwgU85sWgvOzh0NwsNdmjm5D506mhuFOZB2wZ+BpYxa6m+9QQvvrFkKvIjNJM14EuMT4uKvBY34YdBpN5oP3V7cHDzcxncd78MBSnHzTXyAUtyOO81S+Nu3/eZ9p919/RD3ep243V9rYYq2IozC7RREmCpV6ARWGYhsWmRDSbnApvssLwYstq2gegyxanEsy4gKAwH5LYfxzwUV3M5cqbC7HwHya5NDYu9dHWqB1QUEazpPiI5hcVZFfvFqVeOXF1uhh976Oqy9XkbUWpqk2A0om7sWhZuiJWyk5FZo7p4MlWCrgCAbAuvSDBPcb8mAjDDrAmPr5SDJgEocJG4x3mSlYYqhsdzOB6i1QF9rTgXBIcFJB3I32Ik/Sak2W2lepdq1b1JvSkYamk5xOn0OvPhL8D7IMrBbTLdwKQddBt7U1ByAJNdClAHfUf0ImsRKCVMG/6sqBCMzVRDBH4FYRbB5iwx/pUA2Z56MtMrmUkGNJUZwzP6EwxTYVRlDb9FEVqAmHoG5AOst/F7w92QII6WRF+gES4Jybjx/9SDinBqzJqVLH5/5yW93G803z1yAlE2oTA4kx46HLLfH4KcYu1RoQgiF2dygwMwktMDiu/owzuawMmFWv70ihmeF8BX/u+uyQX3E6hzHCp35GpUpzFc9KG02pZP5TLo5m1PjNHIsiefEBwkeslwWUJYwoZIoKWaEJriejJvwCVeFQYmfZU9tvslBr0q4nLs6xrcYNKZZuVPu5PTsh/MXP768eHVZDT/98fH5k0qLld0X1FnzO/vmi0v+K1pPrPod3ZbSmes2tmN1//vIYs3u7qQodAty/76cr/XP1uXw39uXn/78UKaC3wv70/IqhR8jdnGV6rfmoAys2yuD6r0ug7r3u7C/sQdLuYAH5tgfAHhkCp5xbJijDcE/0pJ7X+H4kz3pu/g4LfnfTdTe2f0/Ueu71UfT1ldSFO79wKygfPtrvV75C1BLAwQUAAIACAA9TCpMeSGyGZ4BAAAbBgAAHwAAAHVuaXZlcnNhbC9odG1sX3NraW5fc2V0dGluZ3MuanONlE1PwzAMhu/7FVO4oqkDNDZubGwS0g5IcEMc0mJKtTSOkqxQpv13mu6rSV1YfFncp68/OnvT61eHJax/19/Uv+v7k3+vfeB8Vq/h0vcL5//gwoQPcveAKQ0GpOU2Q/mS5SAyCSwgi6PE0b89IbsIfmQma/G4fLagTEOPIQErIkWmCdBQYEGAXxT4TTl/Dm/3GmXtSmo0PF5bi3KQoLRVswYSdc5rhl1E0f1sNmyWGMBYgN6h05vRNIoI9IMn4Iku6tNFnhQXi8nYV0wwV1yWS0xxEPNklWpcy/cu1c9Sga4++Wpfy+R2Nr9tAiIz9tFCHgaej511k+5vZWAfdzR3RsKCxyAaulF9/kA94XZBAV1kJrMH+n7orEkrnkK7S1fOfExWWiH3MHbW5ix82x1xfeXMIwQvQZ8TEtVanfEBlcbUdaSFtnt+RAXy90ym+yoiZyTnknWyXd07FXrz4Ix5I4TBCH1S05d3rY4QJCffkrNrgsBL6lVqK9KRkXKqzkV0WpOHfGy4S9z9taqd6xXoF0RRZfz2X26FX2tv+wtQSwMEFAACAAgAQEwqTKhcgS1/CgAALiMAABcAAAB1bml2ZXJzYWwvdW5pdmVyc2FsLnBuZ+2afVjS5xrHaVkrPemWR9OsXF5numX5clIUQ6i21toSuzr5slJZMvVgCnpQyRTs6Da3ZXg6tUxEqdXibPgywiBSNOeEpbzkCFEBUbkETRERBQmEw0/7c/+cc+1P/uB6eJ7f87mf7/Ny3891/e7f16cQx7e573QHgUDbTnz4/mkQyI0CAm0c2LLZ2bLzteu7ncUG3OnjR0Gtol0zzopbzpGEIyAQo9bDdn6Ts7614MNPcCCQZy/w28DH/uczECio98T7R85czNApI69koTOeTNg3E93glT8ZKkfuPzBs/iCgwxD8QUAi9NrTLx9kBnls3nf3renJze7vSZ6BSQfyD+ZJRqNYG6fsDXHqkUPYJBl3eXaUkyT28CqmizhaChvztplfhol/PHyVjVVlQCvstskRZo6eYLdonYJAC9vOwck3oxLQ8C5PRHhGZyrMH2iGfTb6G3jsdVpKW8YBvJuz4XIDmbcEi+WWmTGcjUCPXRfOSu5yxJiHbwI1UnTLzOD1kMSbARuctfFUCXlPCxh48OQHtxCgPF3pDRTv9mwFjJ3ZTiHajVSkbS4Hfg5j7QsnGojyHCqBpSB6w1d6vMKIi9ep+9lKXposKdkaiCIZGvXlOZxtgG3Yx5UStztfh3o3ebIJi09D9GxlsB+heTyKrxREEx1WleOlVWrnv0EBBqre54FQH4e/HIxhEfRlqrJundyPYgr29AltAK8pWjiV1TMjSYRzV+bx3dYAONUn0ZsS7KurGmy+RCaw/aLFSlbCvXqtUMxW66okiu9iQq+xtIIuuG3CS6U/qBmWMzTWrXAmQVScfursJpqOI2doDfahJ7MsMYtQQPZj62KILyVUIndd/NNKiS/SZJjmw+0GK6jIjxLcn3c+++cB2BnnKOo8VS3EbrKNsOBDeQ3GPFVizSgpXh4clXBvlIXM8qGwUlm7sXv04mKlyWlbx9SbOnuNwLoqQtAF5Ivttce8/x1sOvmVv1Vbo9vYZw79p8Yw0XWugJx01Co3ZRdLfL8BMwlldig2z4rURsQKGSEZOnP9rHJyuJql10bDqeOfJa0tyxv3etB7sNfQgVRTD7ojHZMpyKMebv+ivtCPyJuDW0UsQnv9qqb8XOpoHr1ZYzjf+bh/olRrgFZ0i4dbl4PlbD6qtew16ee01X0RwEZYg70Q8vwi769Yse1eCO80E/2GZ6/g/Io/zgYZs5V7nDUapfvucuVuNM42zMNKdMeQVz6cIsvu4CKKXnMamKdDYxNO1b/T7hB855w6wUytioKrqut7Fw6aJv7eNf+euNigAfegBdDg3HwVdq8uWN7mjkC1ztyXAY5XgFkcbyd0e+2zPvmrNeEvZALvF9rWGHlXoDuiWpW4MBKIzXxusvVq03OKxyCmNHnJHEQMi0hnE0gPN9FKyx+pPufoYoGFNp/YTiFFM7KCBLAxBU/RD+YHyHUl33vttgZrx0z+dN1apz7s27GAIxRUbEUADfd+zwlujAOOdfijAmB+b60D/9oOHFvQh/GXVl8uA8JBZ/5X9P8c0YW5MBfmwlyYC3NhLsyFuTAX5sJcmAtzYS7MhbkwF+bCXJgLc2F/OPbDcWqF3fJHvPEP2UTj1wYiO8sti5PChpgd+jFuxzv8XVjSIT7V2CzyArJFSOv8Qr4/7oB6ILwb+mOKoMtI0VlUNyNli5HygcGemafXQ3YgCcvSqSmCIlJbb2xpBXJ+jyqaYARyOOYH/tI3HJF0WS+E4aWnELuNHV1P00jFRQWXll9Ip95WCm85AfWzLqJvxa3ks06lT5TkYyEq03D7VVkbMlz7U4yV0ntLVcod106PF8myMCL2YxK3lvsil5T/vY9zoHIoc1itk7Pr9L+IUc0aBh6BIpqnKhvuVkmwqOZWlD4sOV1ZtNa1oJPTO63g5e4p04I10alC9Z/NQbHKvh/pDc3twFKRYqh7i0io6DouLkAC+1GMe7yjZ6aV90IB5CZnNOBWnEVxv5dBFo9BSJyHmOg6lFI+vjSd6MieSWyy86f28GulHOcULksaB16/0MbLhZVp47psiwNT5STD7UpJfqak5lUHILe6uNtcSpJSTKLSckPfjgGI8nnVVkSFLdxxiTO1xIiLWVNcuxqo1Wc2ax7iRWqWg+HocaOpLMZu7goNuSqbGpK8UmfQMCtFBKDbvBpM1RbpqySB9t62EM4VRPdLqoOrUK+8skix1Ny2RiTj5B1e6ufOKcp60FbBfcvjYzSVdaACColrEQHZR4WCmSMOU2Xh1W12Y0oK8YYo6vJIiTQ9UfInxKpAK7WZSLsDH9/85IxxqVsW2ptNMpat+KEymFJbKw5bJZnwiKpIZf48A2YPvbKXZkHOaLgOvWM5XBUeUe/HDPTOtk/XJd488GnQc6gZ75jUV6B6+hmo6G4uip/GTxOnyaCwtAhmul6w/FN+Hv6iUK9+bkmL1kSfE+rjzODYFl6nH41335+OAw5cTEoNYT/52QPkyME76CvhTHFIrUM3W8BsKRkNej6Hl35zp6HGqRrhj4u3XqDwrQtLOQ774uyvYGRbQ5l/U7KxQ1TljqAXCgKH1pdUqCw5eXmksv9F/GpeAFM1MXxUGGhTwitQy8/eBUTKSZ/ciZYdkhFis48IfZWe2O8bVANgmVQ/cYNBVhXvKSogv8A/asbwkui3k7VA1h8zr+zA1+kfJAZ4/83E7heqCRfJSfFWn8PWJJh3duvZ1aL+VCFWfyNSdlAGpR6Jl0FkHV4fSfazmgpjqy3xJz8lU9uIMTRSqXBN7TaEMVPoEWMaRHeJzPRX24sLz+h8VF5H6Ii8lpU5wOrPCRIQ59S/2QmOGkI7WUcbu8Qiq8YYqFZUK7o5c9D3jud7ozUjFSyfvboCwQUWIHzJnVZaqOkbtq+wdpR0Ia+uH1l1Z6lRs9hYclCzaktik/IL0cUxEt8WT7UwgZ+LKeOTOKTZzMGJXNrqLQs1rnaW15lM5xB+rXL8iVYayZpuZ+9c3yd+qW3F0JeCJBRbMNZyANXCNNFkWW4026t0oQfNO3N4LYrNi9YOYD5Vnyq8oFfwdyDLGRRZAnRlvJ2QfX0twuFnpwbq6vSPxLhmTbvTP6T0lDUv8kSk9AWvG+HJ2WxHeG53C+C1HJKlrYg29hG78GPlm6hiDJBkL0psgkLkYtxZYY4+jS+hJdYZITzuFgTeUA3RpjYGAKGs0dJ8G7eLzplrVF+02yz/COM7AwN6PtQ2rGaZw4DIkdJxxWxaThWi9IoPRmAkTwSeK9AFh16BmRY7ICbK+li3DRphwwB+UmWPpOLayb1jc7gwZ6yiQygvgNDWZ7hfnD8fbvOruIUTTI4dA9Rd0i6VImJmfLQPcmdR+9shcbHKqSvYLOAzCuh+5rRavqcRMxoq2ntbuEyo+QJ8/HWagZHsrav+FqAXIpTH8LHFu+Sh85I0UuHptevgMn3L794odo9dwJ9v0Qm1TfCKLsUWoMYnDy1NO2PrwFWgVtDsfBhGjM/ovMhQAHcKCJO7U1Jjdu7ZQF143SHA/JPqk+dGec6YwpuVtYU3xZexyrevfQECfDcy4+D39Tk25HzZV/2wbykNaD9xDPF+69FPK/8LUEsBAgAAFAACAAgASpnLRook4qj6AgAAsAgAABQAAAAAAAAAAQAAAAAAAAAAAHVuaXZlcnNhbC9wbGF5ZXIueG1sUEsBAgAAFAACAAgAPUwqTLwI/sDmBAAAcBIAAB0AAAAAAAAAAQAAAAAALAMAAHVuaXZlcnNhbC9jb21tb25fbWVzc2FnZXMubG5nUEsBAgAAFAACAAgAPUwqTCiKRNjyAwAAZxAAACcAAAAAAAAAAQAAAAAATQgAAHVuaXZlcnNhbC9mbGFzaF9wdWJsaXNoaW5nX3NldHRpbmdzLnhtbFBLAQIAABQAAgAIAD1MKkx8NYsP4wIAAJEKAAAhAAAAAAAAAAEAAAAAAIQMAAB1bml2ZXJzYWwvZmxhc2hfc2tpbl9zZXR0aW5ncy54bWxQSwECAAAUAAIACAA9TCpMnCZQT9wDAAD4DwAAJgAAAAAAAAABAAAAAACmDwAAdW5pdmVyc2FsL2h0bWxfcHVibGlzaGluZ19zZXR0aW5ncy54bWxQSwECAAAUAAIACAA9TCpMeSGyGZ4BAAAbBgAAHwAAAAAAAAABAAAAAADGEwAAdW5pdmVyc2FsL2h0bWxfc2tpbl9zZXR0aW5ncy5qc1BLAQIAABQAAgAIAEBMKkyoXIEtfwoAAC4jAAAXAAAAAAAAAAAAAAAAAKEVAAB1bml2ZXJzYWwvdW5pdmVyc2FsLnBuZ1BLBQYAAAAABwAHABcCAABVIAAAAAA=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CLOUDFOLDERPATH" val="Repository"/>
  <p:tag name="ISPRING_OUTPUT_FOLDER" val="C:\Users\Betty\Desktop\Educeri"/>
  <p:tag name="ISPRING_PRESENTATION_TITLE" val="Write Equations (6.EE.7) [573]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SLIDE_TITLE" val="Objective &amp; Prior Knowledge"/>
  <p:tag name="GENSWF_ADVANCE_TIME" val="0.00"/>
  <p:tag name="ISPRING_SLIDE_INDENT_LEVEL" val="0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Skill Development/Guided Practice 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CUSTOM_TIMING_USED" val="0"/>
  <p:tag name="GENSWF_SLIDE_TITLE" val="Closure"/>
</p:tagLst>
</file>

<file path=ppt/theme/theme1.xml><?xml version="1.0" encoding="utf-8"?>
<a:theme xmlns:a="http://schemas.openxmlformats.org/drawingml/2006/main" name="Office Theme">
  <a:themeElements>
    <a:clrScheme name="DataWORK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77ECF"/>
      </a:accent1>
      <a:accent2>
        <a:srgbClr val="D11123"/>
      </a:accent2>
      <a:accent3>
        <a:srgbClr val="F3F19F"/>
      </a:accent3>
      <a:accent4>
        <a:srgbClr val="FFD347"/>
      </a:accent4>
      <a:accent5>
        <a:srgbClr val="ADDB7B"/>
      </a:accent5>
      <a:accent6>
        <a:srgbClr val="87B0E1"/>
      </a:accent6>
      <a:hlink>
        <a:srgbClr val="077ECF"/>
      </a:hlink>
      <a:folHlink>
        <a:srgbClr val="53B5F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19050" algn="ctr">
              <a:solidFill>
                <a:srgbClr val="FF0000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wrap="none" lIns="0" tIns="0" rIns="0" bIns="0">
        <a:spAutoFit/>
      </a:bodyPr>
      <a:lstStyle>
        <a:defPPr defTabSz="914400" fontAlgn="auto">
          <a:spcBef>
            <a:spcPts val="0"/>
          </a:spcBef>
          <a:spcAft>
            <a:spcPts val="0"/>
          </a:spcAft>
          <a:defRPr kern="0" dirty="0">
            <a:latin typeface="Arial" pitchFamily="34" charset="0"/>
            <a:cs typeface="Arial" pitchFamily="34" charset="0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5741</TotalTime>
  <Words>1021</Words>
  <Application>Microsoft Office PowerPoint</Application>
  <PresentationFormat>Custom</PresentationFormat>
  <Paragraphs>176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8" baseType="lpstr">
      <vt:lpstr>Bembo</vt:lpstr>
      <vt:lpstr>Verdana</vt:lpstr>
      <vt:lpstr>Bradley Hand ITC</vt:lpstr>
      <vt:lpstr>Gill Sans MT</vt:lpstr>
      <vt:lpstr>Arabic Typesetting</vt:lpstr>
      <vt:lpstr>Calibri</vt:lpstr>
      <vt:lpstr>Freehand591 BT</vt:lpstr>
      <vt:lpstr>Arial</vt:lpstr>
      <vt:lpstr>Palatino</vt:lpstr>
      <vt:lpstr>Times New Roman</vt:lpstr>
      <vt:lpstr>Arial Narrow</vt:lpstr>
      <vt:lpstr>Bookman Old Style</vt:lpstr>
      <vt:lpstr>Arial Unicode MS</vt:lpstr>
      <vt:lpstr>Abadi Extra Light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Write Equations (6.EE.7) [573]</dc:title>
  <dc:creator>Stephen</dc:creator>
  <cp:lastModifiedBy>Rupinder Jagpal</cp:lastModifiedBy>
  <cp:revision>294</cp:revision>
  <cp:lastPrinted>2012-12-06T20:58:40Z</cp:lastPrinted>
  <dcterms:created xsi:type="dcterms:W3CDTF">2012-04-12T14:57:33Z</dcterms:created>
  <dcterms:modified xsi:type="dcterms:W3CDTF">2018-11-29T19:05:35Z</dcterms:modified>
</cp:coreProperties>
</file>